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Lst>
  <p:notesMasterIdLst>
    <p:notesMasterId r:id="rId101"/>
  </p:notesMasterIdLst>
  <p:sldIdLst>
    <p:sldId id="1317" r:id="rId3"/>
    <p:sldId id="1487" r:id="rId4"/>
    <p:sldId id="789" r:id="rId5"/>
    <p:sldId id="372" r:id="rId6"/>
    <p:sldId id="272" r:id="rId7"/>
    <p:sldId id="320" r:id="rId8"/>
    <p:sldId id="321" r:id="rId9"/>
    <p:sldId id="323" r:id="rId10"/>
    <p:sldId id="330" r:id="rId11"/>
    <p:sldId id="331" r:id="rId12"/>
    <p:sldId id="1490" r:id="rId13"/>
    <p:sldId id="324" r:id="rId14"/>
    <p:sldId id="269" r:id="rId15"/>
    <p:sldId id="361" r:id="rId16"/>
    <p:sldId id="348" r:id="rId17"/>
    <p:sldId id="1491" r:id="rId18"/>
    <p:sldId id="360" r:id="rId19"/>
    <p:sldId id="1493" r:id="rId20"/>
    <p:sldId id="270" r:id="rId21"/>
    <p:sldId id="1316" r:id="rId22"/>
    <p:sldId id="1492" r:id="rId23"/>
    <p:sldId id="1329" r:id="rId24"/>
    <p:sldId id="1322" r:id="rId25"/>
    <p:sldId id="1327" r:id="rId26"/>
    <p:sldId id="1321" r:id="rId27"/>
    <p:sldId id="1331" r:id="rId28"/>
    <p:sldId id="1319" r:id="rId29"/>
    <p:sldId id="1330" r:id="rId30"/>
    <p:sldId id="1333" r:id="rId31"/>
    <p:sldId id="1337" r:id="rId32"/>
    <p:sldId id="1338" r:id="rId33"/>
    <p:sldId id="1339" r:id="rId34"/>
    <p:sldId id="1496" r:id="rId35"/>
    <p:sldId id="1335" r:id="rId36"/>
    <p:sldId id="1325" r:id="rId37"/>
    <p:sldId id="1323" r:id="rId38"/>
    <p:sldId id="1336" r:id="rId39"/>
    <p:sldId id="1324" r:id="rId40"/>
    <p:sldId id="1340" r:id="rId41"/>
    <p:sldId id="1342" r:id="rId42"/>
    <p:sldId id="1341" r:id="rId43"/>
    <p:sldId id="1314" r:id="rId44"/>
    <p:sldId id="1352" r:id="rId45"/>
    <p:sldId id="1497" r:id="rId46"/>
    <p:sldId id="1498" r:id="rId47"/>
    <p:sldId id="1499" r:id="rId48"/>
    <p:sldId id="1500" r:id="rId49"/>
    <p:sldId id="1501" r:id="rId50"/>
    <p:sldId id="1502" r:id="rId51"/>
    <p:sldId id="1505" r:id="rId52"/>
    <p:sldId id="1504" r:id="rId53"/>
    <p:sldId id="1660" r:id="rId54"/>
    <p:sldId id="1503" r:id="rId55"/>
    <p:sldId id="1508" r:id="rId56"/>
    <p:sldId id="1506" r:id="rId57"/>
    <p:sldId id="1507" r:id="rId58"/>
    <p:sldId id="1512" r:id="rId59"/>
    <p:sldId id="1510" r:id="rId60"/>
    <p:sldId id="1511" r:id="rId61"/>
    <p:sldId id="1509" r:id="rId62"/>
    <p:sldId id="1515" r:id="rId63"/>
    <p:sldId id="1517" r:id="rId64"/>
    <p:sldId id="1518" r:id="rId65"/>
    <p:sldId id="1519" r:id="rId66"/>
    <p:sldId id="1661" r:id="rId67"/>
    <p:sldId id="1514" r:id="rId68"/>
    <p:sldId id="1516" r:id="rId69"/>
    <p:sldId id="1520" r:id="rId70"/>
    <p:sldId id="1662" r:id="rId71"/>
    <p:sldId id="1366" r:id="rId72"/>
    <p:sldId id="1494" r:id="rId73"/>
    <p:sldId id="1372" r:id="rId74"/>
    <p:sldId id="1621" r:id="rId75"/>
    <p:sldId id="1656" r:id="rId76"/>
    <p:sldId id="1385" r:id="rId77"/>
    <p:sldId id="1376" r:id="rId78"/>
    <p:sldId id="1374" r:id="rId79"/>
    <p:sldId id="1389" r:id="rId80"/>
    <p:sldId id="1386" r:id="rId81"/>
    <p:sldId id="1377" r:id="rId82"/>
    <p:sldId id="1657" r:id="rId83"/>
    <p:sldId id="1381" r:id="rId84"/>
    <p:sldId id="1391" r:id="rId85"/>
    <p:sldId id="1390" r:id="rId86"/>
    <p:sldId id="1658" r:id="rId87"/>
    <p:sldId id="1659" r:id="rId88"/>
    <p:sldId id="1395" r:id="rId89"/>
    <p:sldId id="1399" r:id="rId90"/>
    <p:sldId id="1637" r:id="rId91"/>
    <p:sldId id="1396" r:id="rId92"/>
    <p:sldId id="1400" r:id="rId93"/>
    <p:sldId id="1072" r:id="rId94"/>
    <p:sldId id="1074" r:id="rId95"/>
    <p:sldId id="1073" r:id="rId96"/>
    <p:sldId id="1369" r:id="rId97"/>
    <p:sldId id="1368" r:id="rId98"/>
    <p:sldId id="1489" r:id="rId99"/>
    <p:sldId id="1495" r:id="rId100"/>
  </p:sldIdLst>
  <p:sldSz cx="12192000" cy="6858000"/>
  <p:notesSz cx="6858000" cy="9144000"/>
  <p:defaultTextStyle>
    <a:defPPr>
      <a:defRPr lang="de-DE"/>
    </a:defPPr>
    <a:lvl1pPr algn="l" rtl="0" eaLnBrk="0" fontAlgn="base" hangingPunct="0">
      <a:spcBef>
        <a:spcPct val="0"/>
      </a:spcBef>
      <a:spcAft>
        <a:spcPct val="0"/>
      </a:spcAft>
      <a:defRPr kern="1200">
        <a:solidFill>
          <a:schemeClr val="tx1"/>
        </a:solidFill>
        <a:latin typeface="Myriad Pro" pitchFamily="34" charset="0"/>
        <a:ea typeface="+mn-ea"/>
        <a:cs typeface="+mn-cs"/>
      </a:defRPr>
    </a:lvl1pPr>
    <a:lvl2pPr marL="457200" algn="l" rtl="0" eaLnBrk="0" fontAlgn="base" hangingPunct="0">
      <a:spcBef>
        <a:spcPct val="0"/>
      </a:spcBef>
      <a:spcAft>
        <a:spcPct val="0"/>
      </a:spcAft>
      <a:defRPr kern="1200">
        <a:solidFill>
          <a:schemeClr val="tx1"/>
        </a:solidFill>
        <a:latin typeface="Myriad Pro" pitchFamily="34" charset="0"/>
        <a:ea typeface="+mn-ea"/>
        <a:cs typeface="+mn-cs"/>
      </a:defRPr>
    </a:lvl2pPr>
    <a:lvl3pPr marL="914400" algn="l" rtl="0" eaLnBrk="0" fontAlgn="base" hangingPunct="0">
      <a:spcBef>
        <a:spcPct val="0"/>
      </a:spcBef>
      <a:spcAft>
        <a:spcPct val="0"/>
      </a:spcAft>
      <a:defRPr kern="1200">
        <a:solidFill>
          <a:schemeClr val="tx1"/>
        </a:solidFill>
        <a:latin typeface="Myriad Pro"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Pro"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Pro" pitchFamily="34" charset="0"/>
        <a:ea typeface="+mn-ea"/>
        <a:cs typeface="+mn-cs"/>
      </a:defRPr>
    </a:lvl5pPr>
    <a:lvl6pPr marL="2286000" algn="l" defTabSz="914400" rtl="0" eaLnBrk="1" latinLnBrk="0" hangingPunct="1">
      <a:defRPr kern="1200">
        <a:solidFill>
          <a:schemeClr val="tx1"/>
        </a:solidFill>
        <a:latin typeface="Myriad Pro" pitchFamily="34" charset="0"/>
        <a:ea typeface="+mn-ea"/>
        <a:cs typeface="+mn-cs"/>
      </a:defRPr>
    </a:lvl6pPr>
    <a:lvl7pPr marL="2743200" algn="l" defTabSz="914400" rtl="0" eaLnBrk="1" latinLnBrk="0" hangingPunct="1">
      <a:defRPr kern="1200">
        <a:solidFill>
          <a:schemeClr val="tx1"/>
        </a:solidFill>
        <a:latin typeface="Myriad Pro" pitchFamily="34" charset="0"/>
        <a:ea typeface="+mn-ea"/>
        <a:cs typeface="+mn-cs"/>
      </a:defRPr>
    </a:lvl7pPr>
    <a:lvl8pPr marL="3200400" algn="l" defTabSz="914400" rtl="0" eaLnBrk="1" latinLnBrk="0" hangingPunct="1">
      <a:defRPr kern="1200">
        <a:solidFill>
          <a:schemeClr val="tx1"/>
        </a:solidFill>
        <a:latin typeface="Myriad Pro" pitchFamily="34" charset="0"/>
        <a:ea typeface="+mn-ea"/>
        <a:cs typeface="+mn-cs"/>
      </a:defRPr>
    </a:lvl8pPr>
    <a:lvl9pPr marL="3657600" algn="l" defTabSz="914400" rtl="0" eaLnBrk="1" latinLnBrk="0" hangingPunct="1">
      <a:defRPr kern="1200">
        <a:solidFill>
          <a:schemeClr val="tx1"/>
        </a:solidFill>
        <a:latin typeface="Myriad Pro"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572">
          <p15:clr>
            <a:srgbClr val="A4A3A4"/>
          </p15:clr>
        </p15:guide>
        <p15:guide id="3" orient="horz" pos="4247">
          <p15:clr>
            <a:srgbClr val="A4A3A4"/>
          </p15:clr>
        </p15:guide>
        <p15:guide id="4" orient="horz" pos="4125">
          <p15:clr>
            <a:srgbClr val="A4A3A4"/>
          </p15:clr>
        </p15:guide>
        <p15:guide id="5" pos="3840">
          <p15:clr>
            <a:srgbClr val="A4A3A4"/>
          </p15:clr>
        </p15:guide>
        <p15:guide id="6" pos="91">
          <p15:clr>
            <a:srgbClr val="A4A3A4"/>
          </p15:clr>
        </p15:guide>
        <p15:guide id="7" pos="7600">
          <p15:clr>
            <a:srgbClr val="A4A3A4"/>
          </p15:clr>
        </p15:guide>
        <p15:guide id="8" pos="393">
          <p15:clr>
            <a:srgbClr val="A4A3A4"/>
          </p15:clr>
        </p15:guide>
        <p15:guide id="9" pos="736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949"/>
    <a:srgbClr val="BCB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95" autoAdjust="0"/>
    <p:restoredTop sz="96190" autoAdjust="0"/>
  </p:normalViewPr>
  <p:slideViewPr>
    <p:cSldViewPr>
      <p:cViewPr varScale="1">
        <p:scale>
          <a:sx n="116" d="100"/>
          <a:sy n="116" d="100"/>
        </p:scale>
        <p:origin x="200" y="336"/>
      </p:cViewPr>
      <p:guideLst>
        <p:guide orient="horz" pos="2160"/>
        <p:guide orient="horz" pos="572"/>
        <p:guide orient="horz" pos="4247"/>
        <p:guide orient="horz" pos="4125"/>
        <p:guide pos="3840"/>
        <p:guide pos="91"/>
        <p:guide pos="7600"/>
        <p:guide pos="393"/>
        <p:guide pos="736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97" d="100"/>
          <a:sy n="97" d="100"/>
        </p:scale>
        <p:origin x="3976"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EDB547-C4B2-504A-B6E4-0935639C6A0F}"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90AB80DE-2886-8941-9554-AEF62BE688F3}">
      <dgm:prSet phldrT="[Text]"/>
      <dgm:spPr/>
      <dgm:t>
        <a:bodyPr/>
        <a:lstStyle/>
        <a:p>
          <a:r>
            <a:rPr lang="en-US"/>
            <a:t>B</a:t>
          </a:r>
        </a:p>
      </dgm:t>
    </dgm:pt>
    <dgm:pt modelId="{A0C7F140-5AA7-704C-BEA5-1BDE982A222A}" type="parTrans" cxnId="{D756D088-9420-5940-807A-7A2B71A2E215}">
      <dgm:prSet/>
      <dgm:spPr/>
      <dgm:t>
        <a:bodyPr/>
        <a:lstStyle/>
        <a:p>
          <a:endParaRPr lang="en-US"/>
        </a:p>
      </dgm:t>
    </dgm:pt>
    <dgm:pt modelId="{E9AD5A6C-6D95-2B46-9E11-622F6F364435}" type="sibTrans" cxnId="{D756D088-9420-5940-807A-7A2B71A2E215}">
      <dgm:prSet/>
      <dgm:spPr>
        <a:solidFill>
          <a:srgbClr val="FFC000"/>
        </a:solidFill>
      </dgm:spPr>
      <dgm:t>
        <a:bodyPr/>
        <a:lstStyle/>
        <a:p>
          <a:endParaRPr lang="en-US"/>
        </a:p>
      </dgm:t>
    </dgm:pt>
    <dgm:pt modelId="{F2B2CC2A-935F-474D-9B9B-3E5CE430FED8}">
      <dgm:prSet phldrT="[Text]"/>
      <dgm:spPr/>
      <dgm:t>
        <a:bodyPr/>
        <a:lstStyle/>
        <a:p>
          <a:r>
            <a:rPr lang="en-US"/>
            <a:t>A</a:t>
          </a:r>
        </a:p>
      </dgm:t>
    </dgm:pt>
    <dgm:pt modelId="{9932B195-9C45-EA4B-A572-72BEA8552D0D}" type="parTrans" cxnId="{57658B94-6A45-524F-8180-A2BE15967F3E}">
      <dgm:prSet/>
      <dgm:spPr/>
      <dgm:t>
        <a:bodyPr/>
        <a:lstStyle/>
        <a:p>
          <a:endParaRPr lang="en-US"/>
        </a:p>
      </dgm:t>
    </dgm:pt>
    <dgm:pt modelId="{2A9DBED9-4209-764E-9789-9DCF2FA16852}" type="sibTrans" cxnId="{57658B94-6A45-524F-8180-A2BE15967F3E}">
      <dgm:prSet/>
      <dgm:spPr>
        <a:solidFill>
          <a:srgbClr val="FFC000"/>
        </a:solidFill>
      </dgm:spPr>
      <dgm:t>
        <a:bodyPr/>
        <a:lstStyle/>
        <a:p>
          <a:endParaRPr lang="en-US"/>
        </a:p>
      </dgm:t>
    </dgm:pt>
    <dgm:pt modelId="{84B05B3E-DBE9-C447-BA97-7455F9C49CE9}">
      <dgm:prSet phldrT="[Text]"/>
      <dgm:spPr/>
      <dgm:t>
        <a:bodyPr/>
        <a:lstStyle/>
        <a:p>
          <a:r>
            <a:rPr lang="en-US"/>
            <a:t>C</a:t>
          </a:r>
        </a:p>
      </dgm:t>
    </dgm:pt>
    <dgm:pt modelId="{823BC545-30DD-D949-995D-730597FDBA67}" type="parTrans" cxnId="{F61CA2F9-E03C-7F4A-807D-D8C1317E6A52}">
      <dgm:prSet/>
      <dgm:spPr/>
      <dgm:t>
        <a:bodyPr/>
        <a:lstStyle/>
        <a:p>
          <a:endParaRPr lang="en-US"/>
        </a:p>
      </dgm:t>
    </dgm:pt>
    <dgm:pt modelId="{15DD87DA-004B-1D4D-8690-FFCD305F9285}" type="sibTrans" cxnId="{F61CA2F9-E03C-7F4A-807D-D8C1317E6A52}">
      <dgm:prSet/>
      <dgm:spPr>
        <a:solidFill>
          <a:srgbClr val="FFC000"/>
        </a:solidFill>
      </dgm:spPr>
      <dgm:t>
        <a:bodyPr/>
        <a:lstStyle/>
        <a:p>
          <a:endParaRPr lang="en-US"/>
        </a:p>
      </dgm:t>
    </dgm:pt>
    <dgm:pt modelId="{28160E48-47B8-2242-91BE-4A223B3DD47A}" type="pres">
      <dgm:prSet presAssocID="{B0EDB547-C4B2-504A-B6E4-0935639C6A0F}" presName="cycle" presStyleCnt="0">
        <dgm:presLayoutVars>
          <dgm:dir/>
          <dgm:resizeHandles val="exact"/>
        </dgm:presLayoutVars>
      </dgm:prSet>
      <dgm:spPr/>
    </dgm:pt>
    <dgm:pt modelId="{87B2D472-6291-B949-9CBA-05C69713EB56}" type="pres">
      <dgm:prSet presAssocID="{90AB80DE-2886-8941-9554-AEF62BE688F3}" presName="dummy" presStyleCnt="0"/>
      <dgm:spPr/>
    </dgm:pt>
    <dgm:pt modelId="{06E61704-C79F-724B-9513-A1DF39B1E9A3}" type="pres">
      <dgm:prSet presAssocID="{90AB80DE-2886-8941-9554-AEF62BE688F3}" presName="node" presStyleLbl="revTx" presStyleIdx="0" presStyleCnt="3">
        <dgm:presLayoutVars>
          <dgm:bulletEnabled val="1"/>
        </dgm:presLayoutVars>
      </dgm:prSet>
      <dgm:spPr/>
    </dgm:pt>
    <dgm:pt modelId="{092EA419-1C8C-4143-984B-4767BBCFA19B}" type="pres">
      <dgm:prSet presAssocID="{E9AD5A6C-6D95-2B46-9E11-622F6F364435}" presName="sibTrans" presStyleLbl="node1" presStyleIdx="0" presStyleCnt="3"/>
      <dgm:spPr/>
    </dgm:pt>
    <dgm:pt modelId="{7626ED8F-6C92-3542-AD85-3ABDAD6E0405}" type="pres">
      <dgm:prSet presAssocID="{F2B2CC2A-935F-474D-9B9B-3E5CE430FED8}" presName="dummy" presStyleCnt="0"/>
      <dgm:spPr/>
    </dgm:pt>
    <dgm:pt modelId="{50EA28C4-172F-AF41-A081-E6CFD2E0D587}" type="pres">
      <dgm:prSet presAssocID="{F2B2CC2A-935F-474D-9B9B-3E5CE430FED8}" presName="node" presStyleLbl="revTx" presStyleIdx="1" presStyleCnt="3">
        <dgm:presLayoutVars>
          <dgm:bulletEnabled val="1"/>
        </dgm:presLayoutVars>
      </dgm:prSet>
      <dgm:spPr/>
    </dgm:pt>
    <dgm:pt modelId="{B8DEC0BA-D33F-C34F-8323-4EA29DAAC372}" type="pres">
      <dgm:prSet presAssocID="{2A9DBED9-4209-764E-9789-9DCF2FA16852}" presName="sibTrans" presStyleLbl="node1" presStyleIdx="1" presStyleCnt="3"/>
      <dgm:spPr/>
    </dgm:pt>
    <dgm:pt modelId="{115C2D9B-5E29-1B48-A946-15E729069C08}" type="pres">
      <dgm:prSet presAssocID="{84B05B3E-DBE9-C447-BA97-7455F9C49CE9}" presName="dummy" presStyleCnt="0"/>
      <dgm:spPr/>
    </dgm:pt>
    <dgm:pt modelId="{5C7C83F6-911F-984B-9118-F9984AAA3E25}" type="pres">
      <dgm:prSet presAssocID="{84B05B3E-DBE9-C447-BA97-7455F9C49CE9}" presName="node" presStyleLbl="revTx" presStyleIdx="2" presStyleCnt="3">
        <dgm:presLayoutVars>
          <dgm:bulletEnabled val="1"/>
        </dgm:presLayoutVars>
      </dgm:prSet>
      <dgm:spPr/>
    </dgm:pt>
    <dgm:pt modelId="{11FCB940-E3E3-104D-8048-3A1197B80D1A}" type="pres">
      <dgm:prSet presAssocID="{15DD87DA-004B-1D4D-8690-FFCD305F9285}" presName="sibTrans" presStyleLbl="node1" presStyleIdx="2" presStyleCnt="3"/>
      <dgm:spPr/>
    </dgm:pt>
  </dgm:ptLst>
  <dgm:cxnLst>
    <dgm:cxn modelId="{D756D088-9420-5940-807A-7A2B71A2E215}" srcId="{B0EDB547-C4B2-504A-B6E4-0935639C6A0F}" destId="{90AB80DE-2886-8941-9554-AEF62BE688F3}" srcOrd="0" destOrd="0" parTransId="{A0C7F140-5AA7-704C-BEA5-1BDE982A222A}" sibTransId="{E9AD5A6C-6D95-2B46-9E11-622F6F364435}"/>
    <dgm:cxn modelId="{9A998391-6F76-2F48-9489-E0776321D564}" type="presOf" srcId="{2A9DBED9-4209-764E-9789-9DCF2FA16852}" destId="{B8DEC0BA-D33F-C34F-8323-4EA29DAAC372}" srcOrd="0" destOrd="0" presId="urn:microsoft.com/office/officeart/2005/8/layout/cycle1"/>
    <dgm:cxn modelId="{57658B94-6A45-524F-8180-A2BE15967F3E}" srcId="{B0EDB547-C4B2-504A-B6E4-0935639C6A0F}" destId="{F2B2CC2A-935F-474D-9B9B-3E5CE430FED8}" srcOrd="1" destOrd="0" parTransId="{9932B195-9C45-EA4B-A572-72BEA8552D0D}" sibTransId="{2A9DBED9-4209-764E-9789-9DCF2FA16852}"/>
    <dgm:cxn modelId="{6E4AF5A3-FF70-F543-8640-56EE786709F0}" type="presOf" srcId="{E9AD5A6C-6D95-2B46-9E11-622F6F364435}" destId="{092EA419-1C8C-4143-984B-4767BBCFA19B}" srcOrd="0" destOrd="0" presId="urn:microsoft.com/office/officeart/2005/8/layout/cycle1"/>
    <dgm:cxn modelId="{FDF305A7-0030-F74C-A3EF-7D7E100364B6}" type="presOf" srcId="{B0EDB547-C4B2-504A-B6E4-0935639C6A0F}" destId="{28160E48-47B8-2242-91BE-4A223B3DD47A}" srcOrd="0" destOrd="0" presId="urn:microsoft.com/office/officeart/2005/8/layout/cycle1"/>
    <dgm:cxn modelId="{70E403BE-6CBE-254D-81BD-8E9D0BC7587A}" type="presOf" srcId="{15DD87DA-004B-1D4D-8690-FFCD305F9285}" destId="{11FCB940-E3E3-104D-8048-3A1197B80D1A}" srcOrd="0" destOrd="0" presId="urn:microsoft.com/office/officeart/2005/8/layout/cycle1"/>
    <dgm:cxn modelId="{F6F8B6C4-A61C-D741-A140-230D61B280DE}" type="presOf" srcId="{84B05B3E-DBE9-C447-BA97-7455F9C49CE9}" destId="{5C7C83F6-911F-984B-9118-F9984AAA3E25}" srcOrd="0" destOrd="0" presId="urn:microsoft.com/office/officeart/2005/8/layout/cycle1"/>
    <dgm:cxn modelId="{1689CDD0-3BB4-1547-8FA4-D08316B4DEF9}" type="presOf" srcId="{90AB80DE-2886-8941-9554-AEF62BE688F3}" destId="{06E61704-C79F-724B-9513-A1DF39B1E9A3}" srcOrd="0" destOrd="0" presId="urn:microsoft.com/office/officeart/2005/8/layout/cycle1"/>
    <dgm:cxn modelId="{F61CA2F9-E03C-7F4A-807D-D8C1317E6A52}" srcId="{B0EDB547-C4B2-504A-B6E4-0935639C6A0F}" destId="{84B05B3E-DBE9-C447-BA97-7455F9C49CE9}" srcOrd="2" destOrd="0" parTransId="{823BC545-30DD-D949-995D-730597FDBA67}" sibTransId="{15DD87DA-004B-1D4D-8690-FFCD305F9285}"/>
    <dgm:cxn modelId="{FD3E92FE-0350-5845-8660-C1A4404F625C}" type="presOf" srcId="{F2B2CC2A-935F-474D-9B9B-3E5CE430FED8}" destId="{50EA28C4-172F-AF41-A081-E6CFD2E0D587}" srcOrd="0" destOrd="0" presId="urn:microsoft.com/office/officeart/2005/8/layout/cycle1"/>
    <dgm:cxn modelId="{37A8ACB0-6766-E84C-AB7E-AD71E44DAF5C}" type="presParOf" srcId="{28160E48-47B8-2242-91BE-4A223B3DD47A}" destId="{87B2D472-6291-B949-9CBA-05C69713EB56}" srcOrd="0" destOrd="0" presId="urn:microsoft.com/office/officeart/2005/8/layout/cycle1"/>
    <dgm:cxn modelId="{5F1AB61C-DB59-9949-822A-0FFCCDF5F7AF}" type="presParOf" srcId="{28160E48-47B8-2242-91BE-4A223B3DD47A}" destId="{06E61704-C79F-724B-9513-A1DF39B1E9A3}" srcOrd="1" destOrd="0" presId="urn:microsoft.com/office/officeart/2005/8/layout/cycle1"/>
    <dgm:cxn modelId="{4AA7EA6E-AB01-CF4C-9A62-F557975DDFF2}" type="presParOf" srcId="{28160E48-47B8-2242-91BE-4A223B3DD47A}" destId="{092EA419-1C8C-4143-984B-4767BBCFA19B}" srcOrd="2" destOrd="0" presId="urn:microsoft.com/office/officeart/2005/8/layout/cycle1"/>
    <dgm:cxn modelId="{6F2B81B0-E766-2A44-9618-EE166809DD15}" type="presParOf" srcId="{28160E48-47B8-2242-91BE-4A223B3DD47A}" destId="{7626ED8F-6C92-3542-AD85-3ABDAD6E0405}" srcOrd="3" destOrd="0" presId="urn:microsoft.com/office/officeart/2005/8/layout/cycle1"/>
    <dgm:cxn modelId="{4F4E9C9F-1220-3148-AEFA-E5C9CDA5B7D8}" type="presParOf" srcId="{28160E48-47B8-2242-91BE-4A223B3DD47A}" destId="{50EA28C4-172F-AF41-A081-E6CFD2E0D587}" srcOrd="4" destOrd="0" presId="urn:microsoft.com/office/officeart/2005/8/layout/cycle1"/>
    <dgm:cxn modelId="{B37B5FE8-0B39-AF40-AF82-03A4BC56602D}" type="presParOf" srcId="{28160E48-47B8-2242-91BE-4A223B3DD47A}" destId="{B8DEC0BA-D33F-C34F-8323-4EA29DAAC372}" srcOrd="5" destOrd="0" presId="urn:microsoft.com/office/officeart/2005/8/layout/cycle1"/>
    <dgm:cxn modelId="{AA92D159-EB96-2840-9879-25B08BF51E45}" type="presParOf" srcId="{28160E48-47B8-2242-91BE-4A223B3DD47A}" destId="{115C2D9B-5E29-1B48-A946-15E729069C08}" srcOrd="6" destOrd="0" presId="urn:microsoft.com/office/officeart/2005/8/layout/cycle1"/>
    <dgm:cxn modelId="{F629F065-DBCF-5B40-9ACD-8B4CD7250163}" type="presParOf" srcId="{28160E48-47B8-2242-91BE-4A223B3DD47A}" destId="{5C7C83F6-911F-984B-9118-F9984AAA3E25}" srcOrd="7" destOrd="0" presId="urn:microsoft.com/office/officeart/2005/8/layout/cycle1"/>
    <dgm:cxn modelId="{8E49E128-E935-7241-AFDC-754F47A3E984}" type="presParOf" srcId="{28160E48-47B8-2242-91BE-4A223B3DD47A}" destId="{11FCB940-E3E3-104D-8048-3A1197B80D1A}"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61704-C79F-724B-9513-A1DF39B1E9A3}">
      <dsp:nvSpPr>
        <dsp:cNvPr id="0" name=""/>
        <dsp:cNvSpPr/>
      </dsp:nvSpPr>
      <dsp:spPr>
        <a:xfrm>
          <a:off x="1502364" y="214814"/>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en-US" sz="5000" kern="1200"/>
            <a:t>B</a:t>
          </a:r>
        </a:p>
      </dsp:txBody>
      <dsp:txXfrm>
        <a:off x="1502364" y="214814"/>
        <a:ext cx="892224" cy="892224"/>
      </dsp:txXfrm>
    </dsp:sp>
    <dsp:sp modelId="{092EA419-1C8C-4143-984B-4767BBCFA19B}">
      <dsp:nvSpPr>
        <dsp:cNvPr id="0" name=""/>
        <dsp:cNvSpPr/>
      </dsp:nvSpPr>
      <dsp:spPr>
        <a:xfrm>
          <a:off x="141710" y="38826"/>
          <a:ext cx="2111436" cy="2111436"/>
        </a:xfrm>
        <a:prstGeom prst="circularArrow">
          <a:avLst>
            <a:gd name="adj1" fmla="val 8240"/>
            <a:gd name="adj2" fmla="val 575402"/>
            <a:gd name="adj3" fmla="val 2967128"/>
            <a:gd name="adj4" fmla="val 49530"/>
            <a:gd name="adj5" fmla="val 9613"/>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EA28C4-172F-AF41-A081-E6CFD2E0D587}">
      <dsp:nvSpPr>
        <dsp:cNvPr id="0" name=""/>
        <dsp:cNvSpPr/>
      </dsp:nvSpPr>
      <dsp:spPr>
        <a:xfrm>
          <a:off x="751316" y="1515668"/>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en-US" sz="5000" kern="1200"/>
            <a:t>A</a:t>
          </a:r>
        </a:p>
      </dsp:txBody>
      <dsp:txXfrm>
        <a:off x="751316" y="1515668"/>
        <a:ext cx="892224" cy="892224"/>
      </dsp:txXfrm>
    </dsp:sp>
    <dsp:sp modelId="{B8DEC0BA-D33F-C34F-8323-4EA29DAAC372}">
      <dsp:nvSpPr>
        <dsp:cNvPr id="0" name=""/>
        <dsp:cNvSpPr/>
      </dsp:nvSpPr>
      <dsp:spPr>
        <a:xfrm>
          <a:off x="141710" y="38826"/>
          <a:ext cx="2111436" cy="2111436"/>
        </a:xfrm>
        <a:prstGeom prst="circularArrow">
          <a:avLst>
            <a:gd name="adj1" fmla="val 8240"/>
            <a:gd name="adj2" fmla="val 575402"/>
            <a:gd name="adj3" fmla="val 10175069"/>
            <a:gd name="adj4" fmla="val 7257470"/>
            <a:gd name="adj5" fmla="val 9613"/>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7C83F6-911F-984B-9118-F9984AAA3E25}">
      <dsp:nvSpPr>
        <dsp:cNvPr id="0" name=""/>
        <dsp:cNvSpPr/>
      </dsp:nvSpPr>
      <dsp:spPr>
        <a:xfrm>
          <a:off x="267" y="214814"/>
          <a:ext cx="892224" cy="8922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r>
            <a:rPr lang="en-US" sz="5000" kern="1200"/>
            <a:t>C</a:t>
          </a:r>
        </a:p>
      </dsp:txBody>
      <dsp:txXfrm>
        <a:off x="267" y="214814"/>
        <a:ext cx="892224" cy="892224"/>
      </dsp:txXfrm>
    </dsp:sp>
    <dsp:sp modelId="{11FCB940-E3E3-104D-8048-3A1197B80D1A}">
      <dsp:nvSpPr>
        <dsp:cNvPr id="0" name=""/>
        <dsp:cNvSpPr/>
      </dsp:nvSpPr>
      <dsp:spPr>
        <a:xfrm>
          <a:off x="141710" y="38826"/>
          <a:ext cx="2111436" cy="2111436"/>
        </a:xfrm>
        <a:prstGeom prst="circularArrow">
          <a:avLst>
            <a:gd name="adj1" fmla="val 8240"/>
            <a:gd name="adj2" fmla="val 575402"/>
            <a:gd name="adj3" fmla="val 16859778"/>
            <a:gd name="adj4" fmla="val 14964820"/>
            <a:gd name="adj5" fmla="val 9613"/>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11427F5B-BDD9-40F4-B7D0-B08D3FDA269C}"/>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de-DE" altLang="de-DE"/>
          </a:p>
        </p:txBody>
      </p:sp>
      <p:sp>
        <p:nvSpPr>
          <p:cNvPr id="152579" name="Rectangle 3">
            <a:extLst>
              <a:ext uri="{FF2B5EF4-FFF2-40B4-BE49-F238E27FC236}">
                <a16:creationId xmlns:a16="http://schemas.microsoft.com/office/drawing/2014/main" id="{363E4263-94E1-4D4D-9E7C-8D06454B212D}"/>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de-DE" altLang="de-DE"/>
          </a:p>
        </p:txBody>
      </p:sp>
      <p:sp>
        <p:nvSpPr>
          <p:cNvPr id="5124" name="Rectangle 4">
            <a:extLst>
              <a:ext uri="{FF2B5EF4-FFF2-40B4-BE49-F238E27FC236}">
                <a16:creationId xmlns:a16="http://schemas.microsoft.com/office/drawing/2014/main" id="{E1F43AB6-52C2-C776-224C-E661552E20CF}"/>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2581" name="Rectangle 5">
            <a:extLst>
              <a:ext uri="{FF2B5EF4-FFF2-40B4-BE49-F238E27FC236}">
                <a16:creationId xmlns:a16="http://schemas.microsoft.com/office/drawing/2014/main" id="{1822054B-1735-4153-A310-9E537C5CF474}"/>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noProof="0"/>
              <a:t>Textmasterformate durch Klicken bearbeiten</a:t>
            </a:r>
          </a:p>
          <a:p>
            <a:pPr lvl="1"/>
            <a:r>
              <a:rPr lang="de-DE" altLang="de-DE" noProof="0"/>
              <a:t>Zweite Ebene</a:t>
            </a:r>
          </a:p>
          <a:p>
            <a:pPr lvl="2"/>
            <a:r>
              <a:rPr lang="de-DE" altLang="de-DE" noProof="0"/>
              <a:t>Dritte Ebene</a:t>
            </a:r>
          </a:p>
          <a:p>
            <a:pPr lvl="3"/>
            <a:r>
              <a:rPr lang="de-DE" altLang="de-DE" noProof="0"/>
              <a:t>Vierte Ebene</a:t>
            </a:r>
          </a:p>
          <a:p>
            <a:pPr lvl="4"/>
            <a:r>
              <a:rPr lang="de-DE" altLang="de-DE" noProof="0"/>
              <a:t>Fünfte Ebene</a:t>
            </a:r>
          </a:p>
        </p:txBody>
      </p:sp>
      <p:sp>
        <p:nvSpPr>
          <p:cNvPr id="152582" name="Rectangle 6">
            <a:extLst>
              <a:ext uri="{FF2B5EF4-FFF2-40B4-BE49-F238E27FC236}">
                <a16:creationId xmlns:a16="http://schemas.microsoft.com/office/drawing/2014/main" id="{4C3494C4-CCAD-479E-8D8D-F857F33D712D}"/>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de-DE" altLang="de-DE"/>
          </a:p>
        </p:txBody>
      </p:sp>
      <p:sp>
        <p:nvSpPr>
          <p:cNvPr id="152583" name="Rectangle 7">
            <a:extLst>
              <a:ext uri="{FF2B5EF4-FFF2-40B4-BE49-F238E27FC236}">
                <a16:creationId xmlns:a16="http://schemas.microsoft.com/office/drawing/2014/main" id="{F1FEF8A7-EFEC-4499-B029-DF39B82BEE65}"/>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8209D7F4-7232-0A4B-9ECD-211BED8CA6B6}" type="slidenum">
              <a:rPr lang="de-DE" altLang="de-DE"/>
              <a:pPr/>
              <a:t>‹#›</a:t>
            </a:fld>
            <a:endParaRPr lang="de-DE"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6B551E-9F22-4B6E-924D-4DC3CE728678}"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918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Similar to Bayesian networks that decompose the joint probability of several random variables</a:t>
            </a:r>
          </a:p>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14</a:t>
            </a:fld>
            <a:endParaRPr lang="en-GB"/>
          </a:p>
        </p:txBody>
      </p:sp>
    </p:spTree>
    <p:extLst>
      <p:ext uri="{BB962C8B-B14F-4D97-AF65-F5344CB8AC3E}">
        <p14:creationId xmlns:p14="http://schemas.microsoft.com/office/powerpoint/2010/main" val="2214161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30C9063-D72C-2E4D-B2DC-FA0E620C5106}" type="slidenum">
              <a:rPr lang="de-DE" sz="1200"/>
              <a:pPr/>
              <a:t>15</a:t>
            </a:fld>
            <a:endParaRPr lang="de-DE" sz="1200"/>
          </a:p>
        </p:txBody>
      </p:sp>
      <p:sp>
        <p:nvSpPr>
          <p:cNvPr id="67586" name="Rectangle 2"/>
          <p:cNvSpPr>
            <a:spLocks noGrp="1" noRot="1" noChangeAspect="1" noChangeArrowheads="1" noTextEdit="1"/>
          </p:cNvSpPr>
          <p:nvPr>
            <p:ph type="sldImg"/>
          </p:nvPr>
        </p:nvSpPr>
        <p:spPr>
          <a:xfrm>
            <a:off x="685800" y="1143000"/>
            <a:ext cx="5486400" cy="3086100"/>
          </a:xfrm>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MPI, where it </a:t>
            </a:r>
            <a:r>
              <a:rPr lang="en-GB" sz="1200" i="1" kern="1200" dirty="0">
                <a:solidFill>
                  <a:schemeClr val="tx1"/>
                </a:solidFill>
                <a:effectLst/>
                <a:latin typeface="+mn-lt"/>
                <a:ea typeface="+mn-ea"/>
                <a:cs typeface="+mn-cs"/>
              </a:rPr>
              <a:t>doesn’t </a:t>
            </a:r>
            <a:r>
              <a:rPr lang="en-GB" sz="1200" kern="1200" dirty="0">
                <a:solidFill>
                  <a:schemeClr val="tx1"/>
                </a:solidFill>
                <a:effectLst/>
                <a:latin typeface="+mn-lt"/>
                <a:ea typeface="+mn-ea"/>
                <a:cs typeface="+mn-cs"/>
              </a:rPr>
              <a:t>hold: Suppose you are at a medieval market, considering the purchase of some hunting dogs, some chickens, and some wicker cages for the chickens. The hunting dogs are very valuable, but if you don’t have enough cages for the chickens, the dogs will eat the chickens; hence, the trade-off between dogs and chickens depends strongly on the number of cages, and MPI is violated.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existence of these kinds of interactions among various attributes makes it much harder to assess the overall value function. </a:t>
            </a:r>
            <a:endParaRPr lang="en-GB"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93599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30C9063-D72C-2E4D-B2DC-FA0E620C5106}" type="slidenum">
              <a:rPr lang="de-DE" sz="1200"/>
              <a:pPr/>
              <a:t>16</a:t>
            </a:fld>
            <a:endParaRPr lang="de-DE" sz="1200"/>
          </a:p>
        </p:txBody>
      </p:sp>
      <p:sp>
        <p:nvSpPr>
          <p:cNvPr id="67586" name="Rectangle 2"/>
          <p:cNvSpPr>
            <a:spLocks noGrp="1" noRot="1" noChangeAspect="1" noChangeArrowheads="1" noTextEdit="1"/>
          </p:cNvSpPr>
          <p:nvPr>
            <p:ph type="sldImg"/>
          </p:nvPr>
        </p:nvSpPr>
        <p:spPr>
          <a:xfrm>
            <a:off x="685800" y="1143000"/>
            <a:ext cx="5486400" cy="3086100"/>
          </a:xfrm>
          <a:ln/>
        </p:spPr>
      </p:sp>
      <p:sp>
        <p:nvSpPr>
          <p:cNvPr id="67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2393878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57BA9463-0761-C247-95EC-461F9CF10B90}" type="slidenum">
              <a:rPr lang="de-DE" sz="1200"/>
              <a:pPr/>
              <a:t>19</a:t>
            </a:fld>
            <a:endParaRPr lang="de-DE" sz="1200"/>
          </a:p>
        </p:txBody>
      </p:sp>
      <p:sp>
        <p:nvSpPr>
          <p:cNvPr id="71682" name="Rectangle 2"/>
          <p:cNvSpPr>
            <a:spLocks noGrp="1" noRot="1" noChangeAspect="1" noChangeArrowheads="1" noTextEdit="1"/>
          </p:cNvSpPr>
          <p:nvPr>
            <p:ph type="sldImg"/>
          </p:nvPr>
        </p:nvSpPr>
        <p:spPr>
          <a:xfrm>
            <a:off x="685800" y="1143000"/>
            <a:ext cx="5486400" cy="3086100"/>
          </a:xfrm>
          <a:ln/>
        </p:spPr>
      </p:sp>
      <p:sp>
        <p:nvSpPr>
          <p:cNvPr id="71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27902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22</a:t>
            </a:fld>
            <a:endParaRPr lang="en-GB"/>
          </a:p>
        </p:txBody>
      </p:sp>
    </p:spTree>
    <p:extLst>
      <p:ext uri="{BB962C8B-B14F-4D97-AF65-F5344CB8AC3E}">
        <p14:creationId xmlns:p14="http://schemas.microsoft.com/office/powerpoint/2010/main" val="25360421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26</a:t>
            </a:fld>
            <a:endParaRPr lang="en-GB"/>
          </a:p>
        </p:txBody>
      </p:sp>
    </p:spTree>
    <p:extLst>
      <p:ext uri="{BB962C8B-B14F-4D97-AF65-F5344CB8AC3E}">
        <p14:creationId xmlns:p14="http://schemas.microsoft.com/office/powerpoint/2010/main" val="1993536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31</a:t>
            </a:fld>
            <a:endParaRPr lang="en-GB"/>
          </a:p>
        </p:txBody>
      </p:sp>
    </p:spTree>
    <p:extLst>
      <p:ext uri="{BB962C8B-B14F-4D97-AF65-F5344CB8AC3E}">
        <p14:creationId xmlns:p14="http://schemas.microsoft.com/office/powerpoint/2010/main" val="1014116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32</a:t>
            </a:fld>
            <a:endParaRPr lang="en-GB"/>
          </a:p>
        </p:txBody>
      </p:sp>
    </p:spTree>
    <p:extLst>
      <p:ext uri="{BB962C8B-B14F-4D97-AF65-F5344CB8AC3E}">
        <p14:creationId xmlns:p14="http://schemas.microsoft.com/office/powerpoint/2010/main" val="514943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33</a:t>
            </a:fld>
            <a:endParaRPr lang="en-GB"/>
          </a:p>
        </p:txBody>
      </p:sp>
    </p:spTree>
    <p:extLst>
      <p:ext uri="{BB962C8B-B14F-4D97-AF65-F5344CB8AC3E}">
        <p14:creationId xmlns:p14="http://schemas.microsoft.com/office/powerpoint/2010/main" val="22238329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d=free</a:t>
            </a:r>
          </a:p>
          <a:p>
            <a:r>
              <a:rPr lang="en-GB" dirty="0"/>
              <a:t>00: 181,085,703,760 ➝ </a:t>
            </a:r>
          </a:p>
          <a:p>
            <a:r>
              <a:rPr lang="en-GB" dirty="0"/>
              <a:t>01: 1,076,890,625</a:t>
            </a:r>
          </a:p>
          <a:p>
            <a:r>
              <a:rPr lang="en-GB" dirty="0"/>
              <a:t>10: 0</a:t>
            </a:r>
          </a:p>
          <a:p>
            <a:r>
              <a:rPr lang="en-GB" dirty="0"/>
              <a:t>11: 0</a:t>
            </a:r>
          </a:p>
        </p:txBody>
      </p:sp>
      <p:sp>
        <p:nvSpPr>
          <p:cNvPr id="4" name="Slide Number Placeholder 3"/>
          <p:cNvSpPr>
            <a:spLocks noGrp="1"/>
          </p:cNvSpPr>
          <p:nvPr>
            <p:ph type="sldNum" sz="quarter" idx="5"/>
          </p:nvPr>
        </p:nvSpPr>
        <p:spPr/>
        <p:txBody>
          <a:bodyPr/>
          <a:lstStyle/>
          <a:p>
            <a:fld id="{8F5BF81A-3E81-274B-90A2-0A51F25FFEBC}" type="slidenum">
              <a:rPr lang="en-GB" smtClean="0"/>
              <a:t>34</a:t>
            </a:fld>
            <a:endParaRPr lang="en-GB"/>
          </a:p>
        </p:txBody>
      </p:sp>
    </p:spTree>
    <p:extLst>
      <p:ext uri="{BB962C8B-B14F-4D97-AF65-F5344CB8AC3E}">
        <p14:creationId xmlns:p14="http://schemas.microsoft.com/office/powerpoint/2010/main" val="503788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81DB0812-5C4A-D240-9985-6FE5E4964E68}" type="slidenum">
              <a:rPr lang="de-DE" sz="1200"/>
              <a:pPr/>
              <a:t>6</a:t>
            </a:fld>
            <a:endParaRPr lang="de-DE" sz="1200"/>
          </a:p>
        </p:txBody>
      </p:sp>
      <p:sp>
        <p:nvSpPr>
          <p:cNvPr id="37890" name="Rectangle 2"/>
          <p:cNvSpPr>
            <a:spLocks noGrp="1" noRot="1" noChangeAspect="1" noChangeArrowheads="1" noTextEdit="1"/>
          </p:cNvSpPr>
          <p:nvPr>
            <p:ph type="sldImg"/>
          </p:nvPr>
        </p:nvSpPr>
        <p:spPr>
          <a:xfrm>
            <a:off x="685800" y="1143000"/>
            <a:ext cx="5486400" cy="3086100"/>
          </a:xfrm>
          <a:ln/>
        </p:spPr>
      </p:sp>
      <p:sp>
        <p:nvSpPr>
          <p:cNvPr id="37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Think of the set of outcomes for each action as a </a:t>
            </a:r>
            <a:r>
              <a:rPr lang="en-GB" sz="1200" b="1" kern="1200">
                <a:solidFill>
                  <a:schemeClr val="tx1"/>
                </a:solidFill>
                <a:effectLst/>
                <a:latin typeface="+mn-lt"/>
                <a:ea typeface="+mn-ea"/>
                <a:cs typeface="+mn-cs"/>
              </a:rPr>
              <a:t>lottery</a:t>
            </a:r>
            <a:r>
              <a:rPr lang="en-GB" sz="1200" kern="1200">
                <a:solidFill>
                  <a:schemeClr val="tx1"/>
                </a:solidFill>
                <a:effectLst/>
                <a:latin typeface="+mn-lt"/>
                <a:ea typeface="+mn-ea"/>
                <a:cs typeface="+mn-cs"/>
              </a:rPr>
              <a:t>—think of each action as a ticket </a:t>
            </a:r>
            <a:endParaRPr lang="en-GB"/>
          </a:p>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21632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C10B7BDA-B6C0-6643-A90D-3B3D51207DB2}" type="slidenum">
              <a:rPr lang="de-DE" sz="1200"/>
              <a:pPr/>
              <a:t>42</a:t>
            </a:fld>
            <a:endParaRPr lang="de-DE" sz="1200"/>
          </a:p>
        </p:txBody>
      </p:sp>
      <p:sp>
        <p:nvSpPr>
          <p:cNvPr id="79874" name="Rectangle 2"/>
          <p:cNvSpPr>
            <a:spLocks noGrp="1" noRot="1" noChangeAspect="1" noChangeArrowheads="1" noTextEdit="1"/>
          </p:cNvSpPr>
          <p:nvPr>
            <p:ph type="sldImg"/>
          </p:nvPr>
        </p:nvSpPr>
        <p:spPr>
          <a:xfrm>
            <a:off x="685800" y="1143000"/>
            <a:ext cx="5486400" cy="3086100"/>
          </a:xfrm>
          <a:ln/>
        </p:spPr>
      </p:sp>
      <p:sp>
        <p:nvSpPr>
          <p:cNvPr id="79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93316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45</a:t>
            </a:fld>
            <a:endParaRPr lang="en-GB"/>
          </a:p>
        </p:txBody>
      </p:sp>
    </p:spTree>
    <p:extLst>
      <p:ext uri="{BB962C8B-B14F-4D97-AF65-F5344CB8AC3E}">
        <p14:creationId xmlns:p14="http://schemas.microsoft.com/office/powerpoint/2010/main" val="18545758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46</a:t>
            </a:fld>
            <a:endParaRPr lang="en-GB"/>
          </a:p>
        </p:txBody>
      </p:sp>
    </p:spTree>
    <p:extLst>
      <p:ext uri="{BB962C8B-B14F-4D97-AF65-F5344CB8AC3E}">
        <p14:creationId xmlns:p14="http://schemas.microsoft.com/office/powerpoint/2010/main" val="379481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47</a:t>
            </a:fld>
            <a:endParaRPr lang="en-GB"/>
          </a:p>
        </p:txBody>
      </p:sp>
    </p:spTree>
    <p:extLst>
      <p:ext uri="{BB962C8B-B14F-4D97-AF65-F5344CB8AC3E}">
        <p14:creationId xmlns:p14="http://schemas.microsoft.com/office/powerpoint/2010/main" val="730852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48</a:t>
            </a:fld>
            <a:endParaRPr lang="en-GB"/>
          </a:p>
        </p:txBody>
      </p:sp>
    </p:spTree>
    <p:extLst>
      <p:ext uri="{BB962C8B-B14F-4D97-AF65-F5344CB8AC3E}">
        <p14:creationId xmlns:p14="http://schemas.microsoft.com/office/powerpoint/2010/main" val="384403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49</a:t>
            </a:fld>
            <a:endParaRPr lang="en-GB"/>
          </a:p>
        </p:txBody>
      </p:sp>
    </p:spTree>
    <p:extLst>
      <p:ext uri="{BB962C8B-B14F-4D97-AF65-F5344CB8AC3E}">
        <p14:creationId xmlns:p14="http://schemas.microsoft.com/office/powerpoint/2010/main" val="2269796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50</a:t>
            </a:fld>
            <a:endParaRPr lang="en-GB"/>
          </a:p>
        </p:txBody>
      </p:sp>
    </p:spTree>
    <p:extLst>
      <p:ext uri="{BB962C8B-B14F-4D97-AF65-F5344CB8AC3E}">
        <p14:creationId xmlns:p14="http://schemas.microsoft.com/office/powerpoint/2010/main" val="3112381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51</a:t>
            </a:fld>
            <a:endParaRPr lang="en-GB"/>
          </a:p>
        </p:txBody>
      </p:sp>
    </p:spTree>
    <p:extLst>
      <p:ext uri="{BB962C8B-B14F-4D97-AF65-F5344CB8AC3E}">
        <p14:creationId xmlns:p14="http://schemas.microsoft.com/office/powerpoint/2010/main" val="38508159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61</a:t>
            </a:fld>
            <a:endParaRPr lang="en-GB"/>
          </a:p>
        </p:txBody>
      </p:sp>
    </p:spTree>
    <p:extLst>
      <p:ext uri="{BB962C8B-B14F-4D97-AF65-F5344CB8AC3E}">
        <p14:creationId xmlns:p14="http://schemas.microsoft.com/office/powerpoint/2010/main" val="30631237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Blackboard examples</a:t>
            </a:r>
          </a:p>
        </p:txBody>
      </p:sp>
      <p:sp>
        <p:nvSpPr>
          <p:cNvPr id="4" name="Slide Number Placeholder 3"/>
          <p:cNvSpPr>
            <a:spLocks noGrp="1"/>
          </p:cNvSpPr>
          <p:nvPr>
            <p:ph type="sldNum" sz="quarter" idx="5"/>
          </p:nvPr>
        </p:nvSpPr>
        <p:spPr/>
        <p:txBody>
          <a:bodyPr/>
          <a:lstStyle/>
          <a:p>
            <a:fld id="{8F5BF81A-3E81-274B-90A2-0A51F25FFEBC}" type="slidenum">
              <a:rPr lang="en-GB" smtClean="0"/>
              <a:t>62</a:t>
            </a:fld>
            <a:endParaRPr lang="en-GB"/>
          </a:p>
        </p:txBody>
      </p:sp>
    </p:spTree>
    <p:extLst>
      <p:ext uri="{BB962C8B-B14F-4D97-AF65-F5344CB8AC3E}">
        <p14:creationId xmlns:p14="http://schemas.microsoft.com/office/powerpoint/2010/main" val="3183564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92E1164C-AF67-6241-876F-0D579FD2B9EA}" type="slidenum">
              <a:rPr lang="de-DE" sz="1200"/>
              <a:pPr/>
              <a:t>7</a:t>
            </a:fld>
            <a:endParaRPr lang="de-DE" sz="1200"/>
          </a:p>
        </p:txBody>
      </p:sp>
      <p:sp>
        <p:nvSpPr>
          <p:cNvPr id="39938" name="Rectangle 2"/>
          <p:cNvSpPr>
            <a:spLocks noGrp="1" noRot="1" noChangeAspect="1" noChangeArrowheads="1" noTextEdit="1"/>
          </p:cNvSpPr>
          <p:nvPr>
            <p:ph type="sldImg"/>
          </p:nvPr>
        </p:nvSpPr>
        <p:spPr>
          <a:xfrm>
            <a:off x="685800" y="1143000"/>
            <a:ext cx="5486400" cy="3086100"/>
          </a:xfrm>
          <a:ln/>
        </p:spPr>
      </p:sp>
      <p:sp>
        <p:nvSpPr>
          <p:cNvPr id="39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998236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63</a:t>
            </a:fld>
            <a:endParaRPr lang="en-GB"/>
          </a:p>
        </p:txBody>
      </p:sp>
    </p:spTree>
    <p:extLst>
      <p:ext uri="{BB962C8B-B14F-4D97-AF65-F5344CB8AC3E}">
        <p14:creationId xmlns:p14="http://schemas.microsoft.com/office/powerpoint/2010/main" val="2614351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64</a:t>
            </a:fld>
            <a:endParaRPr lang="en-GB"/>
          </a:p>
        </p:txBody>
      </p:sp>
    </p:spTree>
    <p:extLst>
      <p:ext uri="{BB962C8B-B14F-4D97-AF65-F5344CB8AC3E}">
        <p14:creationId xmlns:p14="http://schemas.microsoft.com/office/powerpoint/2010/main" val="2278417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67</a:t>
            </a:fld>
            <a:endParaRPr lang="en-GB"/>
          </a:p>
        </p:txBody>
      </p:sp>
    </p:spTree>
    <p:extLst>
      <p:ext uri="{BB962C8B-B14F-4D97-AF65-F5344CB8AC3E}">
        <p14:creationId xmlns:p14="http://schemas.microsoft.com/office/powerpoint/2010/main" val="1564302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69</a:t>
            </a:fld>
            <a:endParaRPr lang="en-GB"/>
          </a:p>
        </p:txBody>
      </p:sp>
    </p:spTree>
    <p:extLst>
      <p:ext uri="{BB962C8B-B14F-4D97-AF65-F5344CB8AC3E}">
        <p14:creationId xmlns:p14="http://schemas.microsoft.com/office/powerpoint/2010/main" val="41554389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75</a:t>
            </a:fld>
            <a:endParaRPr lang="en-GB"/>
          </a:p>
        </p:txBody>
      </p:sp>
    </p:spTree>
    <p:extLst>
      <p:ext uri="{BB962C8B-B14F-4D97-AF65-F5344CB8AC3E}">
        <p14:creationId xmlns:p14="http://schemas.microsoft.com/office/powerpoint/2010/main" val="437997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82</a:t>
            </a:fld>
            <a:endParaRPr lang="en-GB"/>
          </a:p>
        </p:txBody>
      </p:sp>
    </p:spTree>
    <p:extLst>
      <p:ext uri="{BB962C8B-B14F-4D97-AF65-F5344CB8AC3E}">
        <p14:creationId xmlns:p14="http://schemas.microsoft.com/office/powerpoint/2010/main" val="2117370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83</a:t>
            </a:fld>
            <a:endParaRPr lang="en-GB"/>
          </a:p>
        </p:txBody>
      </p:sp>
    </p:spTree>
    <p:extLst>
      <p:ext uri="{BB962C8B-B14F-4D97-AF65-F5344CB8AC3E}">
        <p14:creationId xmlns:p14="http://schemas.microsoft.com/office/powerpoint/2010/main" val="8646968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84</a:t>
            </a:fld>
            <a:endParaRPr lang="en-GB"/>
          </a:p>
        </p:txBody>
      </p:sp>
    </p:spTree>
    <p:extLst>
      <p:ext uri="{BB962C8B-B14F-4D97-AF65-F5344CB8AC3E}">
        <p14:creationId xmlns:p14="http://schemas.microsoft.com/office/powerpoint/2010/main" val="802258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85</a:t>
            </a:fld>
            <a:endParaRPr lang="en-GB"/>
          </a:p>
        </p:txBody>
      </p:sp>
    </p:spTree>
    <p:extLst>
      <p:ext uri="{BB962C8B-B14F-4D97-AF65-F5344CB8AC3E}">
        <p14:creationId xmlns:p14="http://schemas.microsoft.com/office/powerpoint/2010/main" val="363200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86</a:t>
            </a:fld>
            <a:endParaRPr lang="en-GB"/>
          </a:p>
        </p:txBody>
      </p:sp>
    </p:spTree>
    <p:extLst>
      <p:ext uri="{BB962C8B-B14F-4D97-AF65-F5344CB8AC3E}">
        <p14:creationId xmlns:p14="http://schemas.microsoft.com/office/powerpoint/2010/main" val="1455564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1A313916-7973-264C-9041-AA041C8BB952}" type="slidenum">
              <a:rPr lang="de-DE" sz="1200"/>
              <a:pPr/>
              <a:t>8</a:t>
            </a:fld>
            <a:endParaRPr lang="de-DE" sz="1200"/>
          </a:p>
        </p:txBody>
      </p:sp>
      <p:sp>
        <p:nvSpPr>
          <p:cNvPr id="44034" name="Rectangle 2"/>
          <p:cNvSpPr>
            <a:spLocks noGrp="1" noRot="1" noChangeAspect="1" noChangeArrowheads="1" noTextEdit="1"/>
          </p:cNvSpPr>
          <p:nvPr>
            <p:ph type="sldImg"/>
          </p:nvPr>
        </p:nvSpPr>
        <p:spPr>
          <a:xfrm>
            <a:off x="685800" y="1143000"/>
            <a:ext cx="5486400" cy="3086100"/>
          </a:xfrm>
          <a:ln/>
        </p:spPr>
      </p:sp>
      <mc:AlternateContent xmlns:mc="http://schemas.openxmlformats.org/markup-compatibility/2006" xmlns:a14="http://schemas.microsoft.com/office/drawing/2010/main">
        <mc:Choice Requires="a14">
          <p:sp>
            <p:nvSpPr>
              <p:cNvPr id="44035" name="Rectangle 3"/>
              <p:cNvSpPr>
                <a:spLocks noGrp="1" noChangeArrowheads="1"/>
              </p:cNvSpPr>
              <p:nvPr>
                <p:ph type="body" idx="1"/>
              </p:nvPr>
            </p:nvSpPr>
            <p:spPr>
              <a:noFill/>
              <a:ln/>
              <a:extLst>
                <a:ext uri="{909E8E84-426E-40dd-AFC4-6F175D3DCCD1}">
                  <a14:hiddenFill xmlns="">
                    <a:solidFill>
                      <a:srgbClr val="FFFFFF"/>
                    </a:solidFill>
                  </a14:hiddenFill>
                </a:ext>
                <a:ext uri="{91240B29-F687-4f45-9708-019B960494DF}">
                  <a14:hiddenLine xmlns=""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14:m>
                  <m:oMath xmlns:m="http://schemas.openxmlformats.org/officeDocument/2006/math">
                    <m:r>
                      <a:rPr lang="en-US" i="1" smtClean="0">
                        <a:latin typeface="Cambria Math" panose="02040503050406030204" pitchFamily="18" charset="0"/>
                        <a:sym typeface="Symbol" charset="0"/>
                      </a:rPr>
                      <m:t>𝐵</m:t>
                    </m:r>
                  </m:oMath>
                </a14:m>
                <a:r>
                  <a:rPr lang="en-US" dirty="0">
                    <a:sym typeface="Symbol" charset="0"/>
                  </a:rPr>
                  <a:t> for sure and the lottery that yields </a:t>
                </a:r>
                <a14:m>
                  <m:oMath xmlns:m="http://schemas.openxmlformats.org/officeDocument/2006/math">
                    <m:r>
                      <a:rPr lang="en-US" i="1" smtClean="0">
                        <a:latin typeface="Cambria Math" panose="02040503050406030204" pitchFamily="18" charset="0"/>
                        <a:sym typeface="Symbol" charset="0"/>
                      </a:rPr>
                      <m:t>𝐴</m:t>
                    </m:r>
                  </m:oMath>
                </a14:m>
                <a:r>
                  <a:rPr lang="en-US" dirty="0">
                    <a:sym typeface="Symbol" charset="0"/>
                  </a:rPr>
                  <a:t> with probability </a:t>
                </a:r>
                <a14:m>
                  <m:oMath xmlns:m="http://schemas.openxmlformats.org/officeDocument/2006/math">
                    <m:r>
                      <a:rPr lang="en-US" i="1" smtClean="0">
                        <a:latin typeface="Cambria Math" panose="02040503050406030204" pitchFamily="18" charset="0"/>
                        <a:sym typeface="Symbol" charset="0"/>
                      </a:rPr>
                      <m:t>𝑝</m:t>
                    </m:r>
                  </m:oMath>
                </a14:m>
                <a:r>
                  <a:rPr lang="en-US" dirty="0">
                    <a:sym typeface="Symbol" charset="0"/>
                  </a:rPr>
                  <a:t> and </a:t>
                </a:r>
                <a14:m>
                  <m:oMath xmlns:m="http://schemas.openxmlformats.org/officeDocument/2006/math">
                    <m:r>
                      <a:rPr lang="en-US" i="1" smtClean="0">
                        <a:latin typeface="Cambria Math" panose="02040503050406030204" pitchFamily="18" charset="0"/>
                        <a:sym typeface="Symbol" charset="0"/>
                      </a:rPr>
                      <m:t>𝐶</m:t>
                    </m:r>
                  </m:oMath>
                </a14:m>
                <a:r>
                  <a:rPr lang="en-US" dirty="0">
                    <a:sym typeface="Symbol" charset="0"/>
                  </a:rPr>
                  <a:t> with probability </a:t>
                </a:r>
                <a14:m>
                  <m:oMath xmlns:m="http://schemas.openxmlformats.org/officeDocument/2006/math">
                    <m:r>
                      <a:rPr lang="en-US" i="1" smtClean="0">
                        <a:latin typeface="Cambria Math" panose="02040503050406030204" pitchFamily="18" charset="0"/>
                        <a:sym typeface="Symbol" charset="0"/>
                      </a:rPr>
                      <m:t>1−</m:t>
                    </m:r>
                    <m:r>
                      <a:rPr lang="en-US" i="1" smtClean="0">
                        <a:latin typeface="Cambria Math" panose="02040503050406030204" pitchFamily="18" charset="0"/>
                        <a:sym typeface="Symbol" charset="0"/>
                      </a:rPr>
                      <m:t>𝑝</m:t>
                    </m:r>
                  </m:oMath>
                </a14:m>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 </a:t>
                </a:r>
                <a:r>
                  <a:rPr lang="en-GB" sz="1200" kern="1200" dirty="0">
                    <a:solidFill>
                      <a:schemeClr val="tx1"/>
                    </a:solidFill>
                    <a:effectLst/>
                    <a:latin typeface="+mn-lt"/>
                    <a:ea typeface="+mn-ea"/>
                    <a:cs typeface="+mn-cs"/>
                  </a:rPr>
                  <a:t>We can account for the enjoyment of gambling by encoding gambling events into the state description; for example, “Have $10 and gambled” could be preferred to “Have $10 and didn’t gamble.” </a:t>
                </a:r>
                <a:endParaRPr lang="en-GB" dirty="0"/>
              </a:p>
            </p:txBody>
          </p:sp>
        </mc:Choice>
        <mc:Fallback xmlns="">
          <p:sp>
            <p:nvSpPr>
              <p:cNvPr id="4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Orderability: Agent has to decide (refusing to bet is like refusing to allow time to pass)</a:t>
                </a:r>
                <a:endParaRPr lang="en-US" dirty="0">
                  <a:ea typeface="ＭＳ Ｐゴシック"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Transitivity: example did not follow this axiom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Symbol" charset="0"/>
                  </a:rPr>
                  <a:t>Continuity:</a:t>
                </a:r>
                <a:r>
                  <a:rPr lang="en-US" baseline="0" dirty="0">
                    <a:sym typeface="Symbol" charset="0"/>
                  </a:rPr>
                  <a:t> </a:t>
                </a:r>
                <a:r>
                  <a:rPr lang="en-US" dirty="0">
                    <a:sym typeface="Symbol" charset="0"/>
                  </a:rPr>
                  <a:t>Agent will be indifferent between getting </a:t>
                </a:r>
                <a:r>
                  <a:rPr lang="en-US" i="0" dirty="0">
                    <a:latin typeface="Cambria Math" panose="02040503050406030204" pitchFamily="18" charset="0"/>
                    <a:sym typeface="Symbol" charset="0"/>
                  </a:rPr>
                  <a:t>𝐵</a:t>
                </a:r>
                <a:r>
                  <a:rPr lang="en-US" dirty="0">
                    <a:sym typeface="Symbol" charset="0"/>
                  </a:rPr>
                  <a:t> for sure and the lottery that yields </a:t>
                </a:r>
                <a:r>
                  <a:rPr lang="en-US" i="0" dirty="0">
                    <a:latin typeface="Cambria Math" panose="02040503050406030204" pitchFamily="18" charset="0"/>
                    <a:sym typeface="Symbol" charset="0"/>
                  </a:rPr>
                  <a:t>𝐴</a:t>
                </a:r>
                <a:r>
                  <a:rPr lang="en-US" dirty="0">
                    <a:sym typeface="Symbol" charset="0"/>
                  </a:rPr>
                  <a:t> with probability </a:t>
                </a:r>
                <a:r>
                  <a:rPr lang="en-US" i="0" dirty="0">
                    <a:latin typeface="Cambria Math" panose="02040503050406030204" pitchFamily="18" charset="0"/>
                    <a:sym typeface="Symbol" charset="0"/>
                  </a:rPr>
                  <a:t>𝑝</a:t>
                </a:r>
                <a:r>
                  <a:rPr lang="en-US" dirty="0">
                    <a:sym typeface="Symbol" charset="0"/>
                  </a:rPr>
                  <a:t> and </a:t>
                </a:r>
                <a:r>
                  <a:rPr lang="en-US" i="0" dirty="0">
                    <a:latin typeface="Cambria Math" panose="02040503050406030204" pitchFamily="18" charset="0"/>
                    <a:sym typeface="Symbol" charset="0"/>
                  </a:rPr>
                  <a:t>𝐶</a:t>
                </a:r>
                <a:r>
                  <a:rPr lang="en-US" dirty="0">
                    <a:sym typeface="Symbol" charset="0"/>
                  </a:rPr>
                  <a:t> with probability </a:t>
                </a:r>
                <a:r>
                  <a:rPr lang="en-US" i="0" dirty="0">
                    <a:latin typeface="Cambria Math" panose="02040503050406030204" pitchFamily="18" charset="0"/>
                    <a:sym typeface="Symbol" charset="0"/>
                  </a:rPr>
                  <a:t>1−𝑝</a:t>
                </a:r>
                <a:endParaRPr lang="en-US" dirty="0">
                  <a:sym typeface="Symbo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Substitutability: If agent is indifferent between A und B, then it is indifferent between the two if they are part of a more complex lottery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Monotonicity: A preferred over B, then lottery with higher probability for A preferred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Decomposability: Compound lotteries can be reduced to simpler ones using laws of probability (deep models equivalent to broad models)</a:t>
                </a:r>
              </a:p>
            </p:txBody>
          </p:sp>
        </mc:Fallback>
      </mc:AlternateContent>
    </p:spTree>
    <p:extLst>
      <p:ext uri="{BB962C8B-B14F-4D97-AF65-F5344CB8AC3E}">
        <p14:creationId xmlns:p14="http://schemas.microsoft.com/office/powerpoint/2010/main" val="4027880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Abstraction of observed state (may omit parts that are irrelevant or include hypothesised values of state variables that the actor cannot currently observe)</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Useful, for example, in unpredictable or dynamic environments in which some of the states are likely to be different from what the planner predicted. </a:t>
            </a:r>
            <a:endParaRPr lang="en-GB"/>
          </a:p>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92</a:t>
            </a:fld>
            <a:endParaRPr lang="en-GB"/>
          </a:p>
        </p:txBody>
      </p:sp>
    </p:spTree>
    <p:extLst>
      <p:ext uri="{BB962C8B-B14F-4D97-AF65-F5344CB8AC3E}">
        <p14:creationId xmlns:p14="http://schemas.microsoft.com/office/powerpoint/2010/main" val="28783155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Useful in environments where it is computationally expensive to call Lookahead and the actions in </a:t>
            </a:r>
            <a:r>
              <a:rPr lang="el-GR" sz="1200" kern="1200">
                <a:solidFill>
                  <a:schemeClr val="tx1"/>
                </a:solidFill>
                <a:effectLst/>
                <a:latin typeface="+mn-lt"/>
                <a:ea typeface="+mn-ea"/>
                <a:cs typeface="+mn-cs"/>
              </a:rPr>
              <a:t>π </a:t>
            </a:r>
            <a:r>
              <a:rPr lang="en-GB" sz="1200" kern="1200">
                <a:solidFill>
                  <a:schemeClr val="tx1"/>
                </a:solidFill>
                <a:effectLst/>
                <a:latin typeface="+mn-lt"/>
                <a:ea typeface="+mn-ea"/>
                <a:cs typeface="+mn-cs"/>
              </a:rPr>
              <a:t>are likely to produce the predicted outcomes.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Sometimes it can be difficult to predict that </a:t>
            </a:r>
            <a:r>
              <a:rPr lang="en-GB" sz="1200" kern="1200" err="1">
                <a:solidFill>
                  <a:schemeClr val="tx1"/>
                </a:solidFill>
                <a:effectLst/>
                <a:latin typeface="+mn-lt"/>
                <a:ea typeface="+mn-ea"/>
                <a:cs typeface="+mn-cs"/>
              </a:rPr>
              <a:t>replanning</a:t>
            </a:r>
            <a:r>
              <a:rPr lang="en-GB" sz="1200" kern="1200">
                <a:solidFill>
                  <a:schemeClr val="tx1"/>
                </a:solidFill>
                <a:effectLst/>
                <a:latin typeface="+mn-lt"/>
                <a:ea typeface="+mn-ea"/>
                <a:cs typeface="+mn-cs"/>
              </a:rPr>
              <a:t> is needed without actually doing the </a:t>
            </a:r>
            <a:r>
              <a:rPr lang="en-GB" sz="1200" kern="1200" err="1">
                <a:solidFill>
                  <a:schemeClr val="tx1"/>
                </a:solidFill>
                <a:effectLst/>
                <a:latin typeface="+mn-lt"/>
                <a:ea typeface="+mn-ea"/>
                <a:cs typeface="+mn-cs"/>
              </a:rPr>
              <a:t>replanning</a:t>
            </a:r>
            <a:r>
              <a:rPr lang="en-GB" sz="1200" kern="1200">
                <a:solidFill>
                  <a:schemeClr val="tx1"/>
                </a:solidFill>
                <a:effectLst/>
                <a:latin typeface="+mn-lt"/>
                <a:ea typeface="+mn-ea"/>
                <a:cs typeface="+mn-cs"/>
              </a:rPr>
              <a:t> to find out. </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5"/>
          </p:nvPr>
        </p:nvSpPr>
        <p:spPr/>
        <p:txBody>
          <a:bodyPr/>
          <a:lstStyle/>
          <a:p>
            <a:fld id="{8F5BF81A-3E81-274B-90A2-0A51F25FFEBC}" type="slidenum">
              <a:rPr lang="en-GB" smtClean="0"/>
              <a:t>93</a:t>
            </a:fld>
            <a:endParaRPr lang="en-GB"/>
          </a:p>
        </p:txBody>
      </p:sp>
    </p:spTree>
    <p:extLst>
      <p:ext uri="{BB962C8B-B14F-4D97-AF65-F5344CB8AC3E}">
        <p14:creationId xmlns:p14="http://schemas.microsoft.com/office/powerpoint/2010/main" val="3332121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D1359611-00C0-5749-8D0A-9EEC4AC52D9F}" type="slidenum">
              <a:rPr lang="de-DE" sz="1200"/>
              <a:pPr/>
              <a:t>9</a:t>
            </a:fld>
            <a:endParaRPr lang="de-DE" sz="1200"/>
          </a:p>
        </p:txBody>
      </p:sp>
      <p:sp>
        <p:nvSpPr>
          <p:cNvPr id="46082" name="Rectangle 2"/>
          <p:cNvSpPr>
            <a:spLocks noGrp="1" noRot="1" noChangeAspect="1" noChangeArrowheads="1" noTextEdit="1"/>
          </p:cNvSpPr>
          <p:nvPr>
            <p:ph type="sldImg"/>
          </p:nvPr>
        </p:nvSpPr>
        <p:spPr>
          <a:xfrm>
            <a:off x="685800" y="1143000"/>
            <a:ext cx="5486400" cy="3086100"/>
          </a:xfrm>
          <a:ln/>
        </p:spPr>
      </p:sp>
      <p:sp>
        <p:nvSpPr>
          <p:cNvPr id="460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58781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E72BCAF2-B839-E54C-B471-F38ABB23D155}" type="slidenum">
              <a:rPr lang="de-DE" sz="1200"/>
              <a:pPr/>
              <a:t>10</a:t>
            </a:fld>
            <a:endParaRPr lang="de-DE" sz="1200"/>
          </a:p>
        </p:txBody>
      </p:sp>
      <p:sp>
        <p:nvSpPr>
          <p:cNvPr id="48130" name="Rectangle 2"/>
          <p:cNvSpPr>
            <a:spLocks noGrp="1" noRot="1" noChangeAspect="1" noChangeArrowheads="1" noTextEdit="1"/>
          </p:cNvSpPr>
          <p:nvPr>
            <p:ph type="sldImg"/>
          </p:nvPr>
        </p:nvSpPr>
        <p:spPr>
          <a:xfrm>
            <a:off x="685800" y="1143000"/>
            <a:ext cx="5486400" cy="3086100"/>
          </a:xfrm>
          <a:ln/>
        </p:spPr>
      </p:sp>
      <p:sp>
        <p:nvSpPr>
          <p:cNvPr id="4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83603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11</a:t>
            </a:fld>
            <a:endParaRPr lang="de-DE" sz="1200"/>
          </a:p>
        </p:txBody>
      </p:sp>
      <p:sp>
        <p:nvSpPr>
          <p:cNvPr id="50178" name="Rectangle 2"/>
          <p:cNvSpPr>
            <a:spLocks noGrp="1" noRot="1" noChangeAspect="1" noChangeArrowheads="1" noTextEdit="1"/>
          </p:cNvSpPr>
          <p:nvPr>
            <p:ph type="sldImg"/>
          </p:nvPr>
        </p:nvSpPr>
        <p:spPr>
          <a:xfrm>
            <a:off x="685800" y="1143000"/>
            <a:ext cx="5486400" cy="3086100"/>
          </a:xfrm>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316494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74B4065D-444F-CD4E-B0A1-9CA4908C4327}" type="slidenum">
              <a:rPr lang="de-DE" sz="1200"/>
              <a:pPr/>
              <a:t>12</a:t>
            </a:fld>
            <a:endParaRPr lang="de-DE" sz="1200"/>
          </a:p>
        </p:txBody>
      </p:sp>
      <p:sp>
        <p:nvSpPr>
          <p:cNvPr id="50178" name="Rectangle 2"/>
          <p:cNvSpPr>
            <a:spLocks noGrp="1" noRot="1" noChangeAspect="1" noChangeArrowheads="1" noTextEdit="1"/>
          </p:cNvSpPr>
          <p:nvPr>
            <p:ph type="sldImg"/>
          </p:nvPr>
        </p:nvSpPr>
        <p:spPr>
          <a:xfrm>
            <a:off x="685800" y="1143000"/>
            <a:ext cx="5486400" cy="3086100"/>
          </a:xfrm>
          <a:ln/>
        </p:spPr>
      </p:sp>
      <p:sp>
        <p:nvSpPr>
          <p:cNvPr id="5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738757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3BE1A2F7-91B3-B04F-BD46-15DC6BDE8BB4}" type="slidenum">
              <a:rPr lang="de-DE" sz="1200"/>
              <a:pPr/>
              <a:t>13</a:t>
            </a:fld>
            <a:endParaRPr lang="de-DE" sz="1200"/>
          </a:p>
        </p:txBody>
      </p:sp>
      <p:sp>
        <p:nvSpPr>
          <p:cNvPr id="58370" name="Rectangle 2"/>
          <p:cNvSpPr>
            <a:spLocks noGrp="1" noRot="1" noChangeAspect="1" noChangeArrowheads="1" noTextEdit="1"/>
          </p:cNvSpPr>
          <p:nvPr>
            <p:ph type="sldImg"/>
          </p:nvPr>
        </p:nvSpPr>
        <p:spPr>
          <a:xfrm>
            <a:off x="685800" y="1143000"/>
            <a:ext cx="5486400" cy="3086100"/>
          </a:xfrm>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Siting a new airport requires consideration of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disruption caused by construction;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cost of land;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distance from </a:t>
            </a:r>
            <a:r>
              <a:rPr lang="en-GB" sz="1200" kern="1200" err="1">
                <a:solidFill>
                  <a:schemeClr val="tx1"/>
                </a:solidFill>
                <a:effectLst/>
                <a:latin typeface="+mn-lt"/>
                <a:ea typeface="+mn-ea"/>
                <a:cs typeface="+mn-cs"/>
              </a:rPr>
              <a:t>centers</a:t>
            </a:r>
            <a:r>
              <a:rPr lang="en-GB" sz="1200" kern="1200">
                <a:solidFill>
                  <a:schemeClr val="tx1"/>
                </a:solidFill>
                <a:effectLst/>
                <a:latin typeface="+mn-lt"/>
                <a:ea typeface="+mn-ea"/>
                <a:cs typeface="+mn-cs"/>
              </a:rPr>
              <a:t> of population;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the noise of flight operations;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safety issues arising from local topography and weather conditions</a:t>
            </a:r>
            <a:endParaRPr lang="en-US">
              <a:ea typeface="ＭＳ Ｐゴシック" charset="0"/>
              <a:cs typeface="ＭＳ Ｐゴシック" charset="0"/>
            </a:endParaRPr>
          </a:p>
        </p:txBody>
      </p:sp>
    </p:spTree>
    <p:extLst>
      <p:ext uri="{BB962C8B-B14F-4D97-AF65-F5344CB8AC3E}">
        <p14:creationId xmlns:p14="http://schemas.microsoft.com/office/powerpoint/2010/main" val="3223804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30"/>
            <a:ext cx="10363200" cy="1470025"/>
          </a:xfrm>
        </p:spPr>
        <p:txBody>
          <a:bodyPr/>
          <a:lstStyle>
            <a:lvl1pPr algn="ctr">
              <a:defRPr/>
            </a:lvl1pPr>
          </a:lstStyle>
          <a:p>
            <a:r>
              <a:rPr lang="de-DE" dirty="0"/>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5" name="Rectangle 5">
            <a:extLst>
              <a:ext uri="{FF2B5EF4-FFF2-40B4-BE49-F238E27FC236}">
                <a16:creationId xmlns:a16="http://schemas.microsoft.com/office/drawing/2014/main" id="{AB62B406-432E-9776-0BCC-A3FC243D1CE2}"/>
              </a:ext>
            </a:extLst>
          </p:cNvPr>
          <p:cNvSpPr>
            <a:spLocks noGrp="1" noChangeArrowheads="1"/>
          </p:cNvSpPr>
          <p:nvPr>
            <p:ph type="ftr" sz="quarter" idx="11"/>
          </p:nvPr>
        </p:nvSpPr>
        <p:spPr>
          <a:xfrm>
            <a:off x="4178300" y="6400800"/>
            <a:ext cx="3860800" cy="196850"/>
          </a:xfrm>
          <a:prstGeom prst="rect">
            <a:avLst/>
          </a:prstGeom>
          <a:ln/>
        </p:spPr>
        <p:txBody>
          <a:bodyPr/>
          <a:lstStyle>
            <a:lvl1pPr>
              <a:defRPr>
                <a:solidFill>
                  <a:srgbClr val="003949"/>
                </a:solidFill>
              </a:defRPr>
            </a:lvl1pPr>
          </a:lstStyle>
          <a:p>
            <a:pPr>
              <a:defRPr/>
            </a:pPr>
            <a:r>
              <a:rPr lang="de-DE" altLang="de-DE" dirty="0"/>
              <a:t>Marcel Gehrke</a:t>
            </a:r>
          </a:p>
        </p:txBody>
      </p:sp>
    </p:spTree>
    <p:extLst>
      <p:ext uri="{BB962C8B-B14F-4D97-AF65-F5344CB8AC3E}">
        <p14:creationId xmlns:p14="http://schemas.microsoft.com/office/powerpoint/2010/main" val="127495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2624936"/>
            <a:ext cx="10363200" cy="1362075"/>
          </a:xfr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1124744"/>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5" name="Rectangle 6">
            <a:extLst>
              <a:ext uri="{FF2B5EF4-FFF2-40B4-BE49-F238E27FC236}">
                <a16:creationId xmlns:a16="http://schemas.microsoft.com/office/drawing/2014/main" id="{89B4B142-CF9A-18A8-C62D-0C244DC41C4B}"/>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6" name="Rectangle 7">
            <a:extLst>
              <a:ext uri="{FF2B5EF4-FFF2-40B4-BE49-F238E27FC236}">
                <a16:creationId xmlns:a16="http://schemas.microsoft.com/office/drawing/2014/main" id="{CC514B0B-83D5-2387-0F3A-26A2170C8392}"/>
              </a:ext>
            </a:extLst>
          </p:cNvPr>
          <p:cNvSpPr>
            <a:spLocks noGrp="1" noChangeArrowheads="1"/>
          </p:cNvSpPr>
          <p:nvPr>
            <p:ph type="sldNum" sz="quarter" idx="12"/>
          </p:nvPr>
        </p:nvSpPr>
        <p:spPr>
          <a:ln/>
        </p:spPr>
        <p:txBody>
          <a:bodyPr/>
          <a:lstStyle>
            <a:lvl1pPr>
              <a:defRPr/>
            </a:lvl1pPr>
          </a:lstStyle>
          <a:p>
            <a:fld id="{69DB3D1D-DD84-4B4A-9CE0-A7926FBB0509}" type="slidenum">
              <a:rPr lang="de-DE" altLang="de-DE"/>
              <a:pPr/>
              <a:t>‹#›</a:t>
            </a:fld>
            <a:endParaRPr lang="de-DE" altLang="de-DE"/>
          </a:p>
        </p:txBody>
      </p:sp>
      <p:sp>
        <p:nvSpPr>
          <p:cNvPr id="7" name="Datumsplatzhalter 38">
            <a:extLst>
              <a:ext uri="{FF2B5EF4-FFF2-40B4-BE49-F238E27FC236}">
                <a16:creationId xmlns:a16="http://schemas.microsoft.com/office/drawing/2014/main" id="{C634B1EA-5693-3722-8D08-76208E8A6062}"/>
              </a:ext>
            </a:extLst>
          </p:cNvPr>
          <p:cNvSpPr>
            <a:spLocks noGrp="1"/>
          </p:cNvSpPr>
          <p:nvPr>
            <p:ph type="dt" sz="half" idx="2"/>
          </p:nvPr>
        </p:nvSpPr>
        <p:spPr>
          <a:xfrm>
            <a:off x="10985648" y="6543971"/>
            <a:ext cx="2743200" cy="19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sz="1100" baseline="0" smtClean="0">
                <a:solidFill>
                  <a:schemeClr val="bg1"/>
                </a:solidFill>
              </a:defRPr>
            </a:lvl1pPr>
          </a:lstStyle>
          <a:p>
            <a:pPr eaLnBrk="1" hangingPunct="1"/>
            <a:r>
              <a:rPr lang="de-DE"/>
              <a:t>Decision</a:t>
            </a:r>
            <a:endParaRPr lang="de-DE" dirty="0"/>
          </a:p>
        </p:txBody>
      </p:sp>
    </p:spTree>
    <p:extLst>
      <p:ext uri="{BB962C8B-B14F-4D97-AF65-F5344CB8AC3E}">
        <p14:creationId xmlns:p14="http://schemas.microsoft.com/office/powerpoint/2010/main" val="1467316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3" y="1486892"/>
            <a:ext cx="5441951" cy="4462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254752" y="1486892"/>
            <a:ext cx="5441949" cy="44623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Rectangle 6">
            <a:extLst>
              <a:ext uri="{FF2B5EF4-FFF2-40B4-BE49-F238E27FC236}">
                <a16:creationId xmlns:a16="http://schemas.microsoft.com/office/drawing/2014/main" id="{38079E2A-CFC4-EDEE-201B-473CE7710D2A}"/>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7" name="Rectangle 7">
            <a:extLst>
              <a:ext uri="{FF2B5EF4-FFF2-40B4-BE49-F238E27FC236}">
                <a16:creationId xmlns:a16="http://schemas.microsoft.com/office/drawing/2014/main" id="{B1229DF8-A0C0-40FE-2F5F-7FB1FDEF69AF}"/>
              </a:ext>
            </a:extLst>
          </p:cNvPr>
          <p:cNvSpPr>
            <a:spLocks noGrp="1" noChangeArrowheads="1"/>
          </p:cNvSpPr>
          <p:nvPr>
            <p:ph type="sldNum" sz="quarter" idx="12"/>
          </p:nvPr>
        </p:nvSpPr>
        <p:spPr>
          <a:ln/>
        </p:spPr>
        <p:txBody>
          <a:bodyPr/>
          <a:lstStyle>
            <a:lvl1pPr>
              <a:defRPr/>
            </a:lvl1pPr>
          </a:lstStyle>
          <a:p>
            <a:fld id="{64B4E222-6F86-BD49-9814-DB2FFE58B7CC}" type="slidenum">
              <a:rPr lang="de-DE" altLang="de-DE"/>
              <a:pPr/>
              <a:t>‹#›</a:t>
            </a:fld>
            <a:endParaRPr lang="de-DE" altLang="de-DE"/>
          </a:p>
        </p:txBody>
      </p:sp>
      <p:sp>
        <p:nvSpPr>
          <p:cNvPr id="8" name="Datumsplatzhalter 38">
            <a:extLst>
              <a:ext uri="{FF2B5EF4-FFF2-40B4-BE49-F238E27FC236}">
                <a16:creationId xmlns:a16="http://schemas.microsoft.com/office/drawing/2014/main" id="{97DE0184-E846-A2D7-7260-1C24F247234C}"/>
              </a:ext>
            </a:extLst>
          </p:cNvPr>
          <p:cNvSpPr>
            <a:spLocks noGrp="1"/>
          </p:cNvSpPr>
          <p:nvPr>
            <p:ph type="dt" sz="half" idx="13"/>
          </p:nvPr>
        </p:nvSpPr>
        <p:spPr>
          <a:xfrm>
            <a:off x="10985648" y="6543971"/>
            <a:ext cx="2743200" cy="19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sz="1100" baseline="0" smtClean="0">
                <a:solidFill>
                  <a:schemeClr val="bg1"/>
                </a:solidFill>
              </a:defRPr>
            </a:lvl1pPr>
          </a:lstStyle>
          <a:p>
            <a:pPr eaLnBrk="1" hangingPunct="1"/>
            <a:r>
              <a:rPr lang="de-DE"/>
              <a:t>Decision</a:t>
            </a:r>
            <a:endParaRPr lang="de-DE" dirty="0"/>
          </a:p>
        </p:txBody>
      </p:sp>
    </p:spTree>
    <p:extLst>
      <p:ext uri="{BB962C8B-B14F-4D97-AF65-F5344CB8AC3E}">
        <p14:creationId xmlns:p14="http://schemas.microsoft.com/office/powerpoint/2010/main" val="464735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5">
            <a:extLst>
              <a:ext uri="{FF2B5EF4-FFF2-40B4-BE49-F238E27FC236}">
                <a16:creationId xmlns:a16="http://schemas.microsoft.com/office/drawing/2014/main" id="{A0563766-472E-1D19-189F-61D68A52DD3E}"/>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Decision</a:t>
            </a:r>
            <a:endParaRPr lang="de-DE" dirty="0"/>
          </a:p>
        </p:txBody>
      </p:sp>
      <p:sp>
        <p:nvSpPr>
          <p:cNvPr id="8" name="Rectangle 6">
            <a:extLst>
              <a:ext uri="{FF2B5EF4-FFF2-40B4-BE49-F238E27FC236}">
                <a16:creationId xmlns:a16="http://schemas.microsoft.com/office/drawing/2014/main" id="{E13E4BA2-892D-7606-7870-3D51664D6CC5}"/>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9" name="Rectangle 7">
            <a:extLst>
              <a:ext uri="{FF2B5EF4-FFF2-40B4-BE49-F238E27FC236}">
                <a16:creationId xmlns:a16="http://schemas.microsoft.com/office/drawing/2014/main" id="{7DA18773-DA26-0DA5-B393-9C585065A522}"/>
              </a:ext>
            </a:extLst>
          </p:cNvPr>
          <p:cNvSpPr>
            <a:spLocks noGrp="1" noChangeArrowheads="1"/>
          </p:cNvSpPr>
          <p:nvPr>
            <p:ph type="sldNum" sz="quarter" idx="12"/>
          </p:nvPr>
        </p:nvSpPr>
        <p:spPr>
          <a:ln/>
        </p:spPr>
        <p:txBody>
          <a:bodyPr/>
          <a:lstStyle>
            <a:lvl1pPr>
              <a:defRPr/>
            </a:lvl1pPr>
          </a:lstStyle>
          <a:p>
            <a:fld id="{369F4492-6024-C045-87CB-BD2613364E7E}" type="slidenum">
              <a:rPr lang="de-DE" altLang="de-DE"/>
              <a:pPr/>
              <a:t>‹#›</a:t>
            </a:fld>
            <a:endParaRPr lang="de-DE" altLang="de-DE"/>
          </a:p>
        </p:txBody>
      </p:sp>
    </p:spTree>
    <p:extLst>
      <p:ext uri="{BB962C8B-B14F-4D97-AF65-F5344CB8AC3E}">
        <p14:creationId xmlns:p14="http://schemas.microsoft.com/office/powerpoint/2010/main" val="710058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a:extLst>
              <a:ext uri="{FF2B5EF4-FFF2-40B4-BE49-F238E27FC236}">
                <a16:creationId xmlns:a16="http://schemas.microsoft.com/office/drawing/2014/main" id="{0262A037-0E48-86DC-7558-82FD8ED52B74}"/>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Decision</a:t>
            </a:r>
            <a:endParaRPr lang="de-DE" dirty="0"/>
          </a:p>
        </p:txBody>
      </p:sp>
      <p:sp>
        <p:nvSpPr>
          <p:cNvPr id="4" name="Rectangle 6">
            <a:extLst>
              <a:ext uri="{FF2B5EF4-FFF2-40B4-BE49-F238E27FC236}">
                <a16:creationId xmlns:a16="http://schemas.microsoft.com/office/drawing/2014/main" id="{D3F3DF89-1139-E426-FE45-113805E1911D}"/>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5" name="Rectangle 7">
            <a:extLst>
              <a:ext uri="{FF2B5EF4-FFF2-40B4-BE49-F238E27FC236}">
                <a16:creationId xmlns:a16="http://schemas.microsoft.com/office/drawing/2014/main" id="{D6B7E253-A105-56FF-7550-A8B383DE79DA}"/>
              </a:ext>
            </a:extLst>
          </p:cNvPr>
          <p:cNvSpPr>
            <a:spLocks noGrp="1" noChangeArrowheads="1"/>
          </p:cNvSpPr>
          <p:nvPr>
            <p:ph type="sldNum" sz="quarter" idx="12"/>
          </p:nvPr>
        </p:nvSpPr>
        <p:spPr>
          <a:ln/>
        </p:spPr>
        <p:txBody>
          <a:bodyPr/>
          <a:lstStyle>
            <a:lvl1pPr>
              <a:defRPr/>
            </a:lvl1pPr>
          </a:lstStyle>
          <a:p>
            <a:fld id="{E2B27E33-7340-E745-A0D4-4FED3BE74C0B}" type="slidenum">
              <a:rPr lang="de-DE" altLang="de-DE"/>
              <a:pPr/>
              <a:t>‹#›</a:t>
            </a:fld>
            <a:endParaRPr lang="de-DE" altLang="de-DE"/>
          </a:p>
        </p:txBody>
      </p:sp>
    </p:spTree>
    <p:extLst>
      <p:ext uri="{BB962C8B-B14F-4D97-AF65-F5344CB8AC3E}">
        <p14:creationId xmlns:p14="http://schemas.microsoft.com/office/powerpoint/2010/main" val="2015145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F7860E7E-6026-12FE-1725-8DBB998BB8D9}"/>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5" name="Rectangle 5">
            <a:extLst>
              <a:ext uri="{FF2B5EF4-FFF2-40B4-BE49-F238E27FC236}">
                <a16:creationId xmlns:a16="http://schemas.microsoft.com/office/drawing/2014/main" id="{8EE2DD6A-2CA7-DBF7-56E9-F622869DF067}"/>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Decision</a:t>
            </a:r>
            <a:endParaRPr lang="de-DE" dirty="0"/>
          </a:p>
        </p:txBody>
      </p:sp>
      <p:sp>
        <p:nvSpPr>
          <p:cNvPr id="6" name="Rectangle 7">
            <a:extLst>
              <a:ext uri="{FF2B5EF4-FFF2-40B4-BE49-F238E27FC236}">
                <a16:creationId xmlns:a16="http://schemas.microsoft.com/office/drawing/2014/main" id="{41AE56D1-A5F7-A1C5-ADC4-F8B8122FADB5}"/>
              </a:ext>
            </a:extLst>
          </p:cNvPr>
          <p:cNvSpPr>
            <a:spLocks noGrp="1" noChangeArrowheads="1"/>
          </p:cNvSpPr>
          <p:nvPr>
            <p:ph type="sldNum" sz="quarter" idx="12"/>
          </p:nvPr>
        </p:nvSpPr>
        <p:spPr>
          <a:xfrm>
            <a:off x="9293148" y="6544220"/>
            <a:ext cx="2844800" cy="196850"/>
          </a:xfrm>
          <a:ln/>
        </p:spPr>
        <p:txBody>
          <a:bodyPr/>
          <a:lstStyle>
            <a:lvl1pPr>
              <a:defRPr/>
            </a:lvl1pPr>
          </a:lstStyle>
          <a:p>
            <a:fld id="{E2B27E33-7340-E745-A0D4-4FED3BE74C0B}" type="slidenum">
              <a:rPr lang="de-DE" altLang="de-DE"/>
              <a:pPr/>
              <a:t>‹#›</a:t>
            </a:fld>
            <a:endParaRPr lang="de-DE" altLang="de-DE"/>
          </a:p>
        </p:txBody>
      </p:sp>
      <p:sp>
        <p:nvSpPr>
          <p:cNvPr id="7" name="Title 6">
            <a:extLst>
              <a:ext uri="{FF2B5EF4-FFF2-40B4-BE49-F238E27FC236}">
                <a16:creationId xmlns:a16="http://schemas.microsoft.com/office/drawing/2014/main" id="{145B48EA-881D-CA6C-6B09-0186312B3BE0}"/>
              </a:ext>
            </a:extLst>
          </p:cNvPr>
          <p:cNvSpPr>
            <a:spLocks noGrp="1"/>
          </p:cNvSpPr>
          <p:nvPr>
            <p:ph type="title"/>
          </p:nvPr>
        </p:nvSpPr>
        <p:spPr/>
        <p:txBody>
          <a:bodyPr/>
          <a:lstStyle/>
          <a:p>
            <a:r>
              <a:rPr lang="en-GB"/>
              <a:t>Click to edit Master title style</a:t>
            </a:r>
            <a:endParaRPr lang="en-DE"/>
          </a:p>
        </p:txBody>
      </p:sp>
    </p:spTree>
    <p:extLst>
      <p:ext uri="{BB962C8B-B14F-4D97-AF65-F5344CB8AC3E}">
        <p14:creationId xmlns:p14="http://schemas.microsoft.com/office/powerpoint/2010/main" val="7446175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6" name="Rectangle 6">
            <a:extLst>
              <a:ext uri="{FF2B5EF4-FFF2-40B4-BE49-F238E27FC236}">
                <a16:creationId xmlns:a16="http://schemas.microsoft.com/office/drawing/2014/main" id="{BD6DCE1C-4DFB-8170-996E-58AC732761EF}"/>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8" name="Rectangle 5">
            <a:extLst>
              <a:ext uri="{FF2B5EF4-FFF2-40B4-BE49-F238E27FC236}">
                <a16:creationId xmlns:a16="http://schemas.microsoft.com/office/drawing/2014/main" id="{0CD6BBBA-141B-0C1B-979B-9785816B0DFC}"/>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Decision</a:t>
            </a:r>
            <a:endParaRPr lang="de-DE" dirty="0"/>
          </a:p>
        </p:txBody>
      </p:sp>
      <p:sp>
        <p:nvSpPr>
          <p:cNvPr id="9" name="Rectangle 7">
            <a:extLst>
              <a:ext uri="{FF2B5EF4-FFF2-40B4-BE49-F238E27FC236}">
                <a16:creationId xmlns:a16="http://schemas.microsoft.com/office/drawing/2014/main" id="{89F6F018-882F-C635-4BC2-9FFC3C9D263D}"/>
              </a:ext>
            </a:extLst>
          </p:cNvPr>
          <p:cNvSpPr>
            <a:spLocks noGrp="1" noChangeArrowheads="1"/>
          </p:cNvSpPr>
          <p:nvPr>
            <p:ph type="sldNum" sz="quarter" idx="12"/>
          </p:nvPr>
        </p:nvSpPr>
        <p:spPr>
          <a:xfrm>
            <a:off x="9293148" y="6544220"/>
            <a:ext cx="2844800" cy="196850"/>
          </a:xfrm>
          <a:ln/>
        </p:spPr>
        <p:txBody>
          <a:bodyPr/>
          <a:lstStyle>
            <a:lvl1pPr>
              <a:defRPr/>
            </a:lvl1pPr>
          </a:lstStyle>
          <a:p>
            <a:fld id="{E2B27E33-7340-E745-A0D4-4FED3BE74C0B}" type="slidenum">
              <a:rPr lang="de-DE" altLang="de-DE"/>
              <a:pPr/>
              <a:t>‹#›</a:t>
            </a:fld>
            <a:endParaRPr lang="de-DE" altLang="de-DE"/>
          </a:p>
        </p:txBody>
      </p:sp>
    </p:spTree>
    <p:extLst>
      <p:ext uri="{BB962C8B-B14F-4D97-AF65-F5344CB8AC3E}">
        <p14:creationId xmlns:p14="http://schemas.microsoft.com/office/powerpoint/2010/main" val="3011857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6" name="Rectangle 6">
            <a:extLst>
              <a:ext uri="{FF2B5EF4-FFF2-40B4-BE49-F238E27FC236}">
                <a16:creationId xmlns:a16="http://schemas.microsoft.com/office/drawing/2014/main" id="{331C4983-3E1A-6E96-284E-75DB135C16E5}"/>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8" name="Rectangle 5">
            <a:extLst>
              <a:ext uri="{FF2B5EF4-FFF2-40B4-BE49-F238E27FC236}">
                <a16:creationId xmlns:a16="http://schemas.microsoft.com/office/drawing/2014/main" id="{19F7D2F3-98F1-E133-9DAA-95248D6C8512}"/>
              </a:ext>
            </a:extLst>
          </p:cNvPr>
          <p:cNvSpPr>
            <a:spLocks noGrp="1" noChangeArrowheads="1"/>
          </p:cNvSpPr>
          <p:nvPr>
            <p:ph type="dt" sz="half" idx="10"/>
          </p:nvPr>
        </p:nvSpPr>
        <p:spPr>
          <a:xfrm>
            <a:off x="10956056" y="6544518"/>
            <a:ext cx="2844800" cy="196850"/>
          </a:xfrm>
          <a:prstGeom prst="rect">
            <a:avLst/>
          </a:prstGeom>
          <a:ln/>
        </p:spPr>
        <p:txBody>
          <a:bodyPr/>
          <a:lstStyle>
            <a:lvl1pPr>
              <a:defRPr/>
            </a:lvl1pPr>
          </a:lstStyle>
          <a:p>
            <a:pPr>
              <a:defRPr/>
            </a:pPr>
            <a:r>
              <a:rPr lang="de-DE"/>
              <a:t>Decision</a:t>
            </a:r>
            <a:endParaRPr lang="de-DE" dirty="0"/>
          </a:p>
        </p:txBody>
      </p:sp>
      <p:sp>
        <p:nvSpPr>
          <p:cNvPr id="9" name="Rectangle 7">
            <a:extLst>
              <a:ext uri="{FF2B5EF4-FFF2-40B4-BE49-F238E27FC236}">
                <a16:creationId xmlns:a16="http://schemas.microsoft.com/office/drawing/2014/main" id="{F8092F52-14C0-2EBB-9A5D-05666F602A39}"/>
              </a:ext>
            </a:extLst>
          </p:cNvPr>
          <p:cNvSpPr>
            <a:spLocks noGrp="1" noChangeArrowheads="1"/>
          </p:cNvSpPr>
          <p:nvPr>
            <p:ph type="sldNum" sz="quarter" idx="12"/>
          </p:nvPr>
        </p:nvSpPr>
        <p:spPr>
          <a:xfrm>
            <a:off x="9293148" y="6544220"/>
            <a:ext cx="2844800" cy="196850"/>
          </a:xfrm>
          <a:ln/>
        </p:spPr>
        <p:txBody>
          <a:bodyPr/>
          <a:lstStyle>
            <a:lvl1pPr>
              <a:defRPr/>
            </a:lvl1pPr>
          </a:lstStyle>
          <a:p>
            <a:fld id="{E2B27E33-7340-E745-A0D4-4FED3BE74C0B}" type="slidenum">
              <a:rPr lang="de-DE" altLang="de-DE"/>
              <a:pPr/>
              <a:t>‹#›</a:t>
            </a:fld>
            <a:endParaRPr lang="de-DE" altLang="de-DE"/>
          </a:p>
        </p:txBody>
      </p:sp>
    </p:spTree>
    <p:extLst>
      <p:ext uri="{BB962C8B-B14F-4D97-AF65-F5344CB8AC3E}">
        <p14:creationId xmlns:p14="http://schemas.microsoft.com/office/powerpoint/2010/main" val="3835741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625" y="1665066"/>
            <a:ext cx="11472051" cy="4240848"/>
          </a:xfrm>
        </p:spPr>
        <p:txBody>
          <a:bodyPr/>
          <a:lstStyle>
            <a:lvl1pPr marL="274363" marR="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210" marR="0"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2472" marR="0"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363" marR="0" lvl="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210" marR="0" lvl="1"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1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2472" marR="0" lvl="2"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9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7320" marR="0" lvl="3"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7320" marR="0" lvl="4"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7320" marR="0" lvl="5"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7320" marR="0" lvl="6"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7320" marR="0" lvl="7"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7320" marR="0" lvl="8"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a:t>
            </a:r>
            <a:endParaRPr lang="en-US"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Marcel Gehrke</a:t>
            </a:r>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4" name="Linie">
            <a:extLst>
              <a:ext uri="{FF2B5EF4-FFF2-40B4-BE49-F238E27FC236}">
                <a16:creationId xmlns:a16="http://schemas.microsoft.com/office/drawing/2014/main" id="{74E4E7DF-5D97-5A48-92FB-8CDE15E71AB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034219216"/>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6" name="Datumsplatzhalter 3">
            <a:extLst>
              <a:ext uri="{FF2B5EF4-FFF2-40B4-BE49-F238E27FC236}">
                <a16:creationId xmlns:a16="http://schemas.microsoft.com/office/drawing/2014/main" id="{E86D8077-4372-5146-B398-83C6882281F8}"/>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a:t>
            </a:r>
            <a:endParaRPr lang="en-US" dirty="0"/>
          </a:p>
        </p:txBody>
      </p:sp>
      <p:sp>
        <p:nvSpPr>
          <p:cNvPr id="7" name="Fußzeilenplatzhalter 4">
            <a:extLst>
              <a:ext uri="{FF2B5EF4-FFF2-40B4-BE49-F238E27FC236}">
                <a16:creationId xmlns:a16="http://schemas.microsoft.com/office/drawing/2014/main" id="{ED1D1C23-05DC-0441-B5B6-BAAFF83BB76A}"/>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Marcel Gehrke</a:t>
            </a:r>
          </a:p>
        </p:txBody>
      </p:sp>
      <p:sp>
        <p:nvSpPr>
          <p:cNvPr id="8" name="Foliennummernplatzhalter 5">
            <a:extLst>
              <a:ext uri="{FF2B5EF4-FFF2-40B4-BE49-F238E27FC236}">
                <a16:creationId xmlns:a16="http://schemas.microsoft.com/office/drawing/2014/main" id="{A2DC22DA-6370-FE48-9C40-D6A00D459938}"/>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9" name="Linie">
            <a:extLst>
              <a:ext uri="{FF2B5EF4-FFF2-40B4-BE49-F238E27FC236}">
                <a16:creationId xmlns:a16="http://schemas.microsoft.com/office/drawing/2014/main" id="{9885FC69-7E8B-8346-A374-037CEFCE3D22}"/>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409781187"/>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Leer">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8F6EC800-7BF9-D54E-995A-94C9F9BADFCB}"/>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a:t>
            </a:r>
            <a:endParaRPr lang="en-US" dirty="0"/>
          </a:p>
        </p:txBody>
      </p:sp>
      <p:sp>
        <p:nvSpPr>
          <p:cNvPr id="6" name="Fußzeilenplatzhalter 4">
            <a:extLst>
              <a:ext uri="{FF2B5EF4-FFF2-40B4-BE49-F238E27FC236}">
                <a16:creationId xmlns:a16="http://schemas.microsoft.com/office/drawing/2014/main" id="{6E503AAE-E423-DB45-AD86-48BA80EA3DF5}"/>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Marcel Gehrke</a:t>
            </a:r>
          </a:p>
        </p:txBody>
      </p:sp>
      <p:sp>
        <p:nvSpPr>
          <p:cNvPr id="7" name="Foliennummernplatzhalter 5">
            <a:extLst>
              <a:ext uri="{FF2B5EF4-FFF2-40B4-BE49-F238E27FC236}">
                <a16:creationId xmlns:a16="http://schemas.microsoft.com/office/drawing/2014/main" id="{C952AEFA-84D8-9443-9CEB-F8F56C994FD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8" name="Linie">
            <a:extLst>
              <a:ext uri="{FF2B5EF4-FFF2-40B4-BE49-F238E27FC236}">
                <a16:creationId xmlns:a16="http://schemas.microsoft.com/office/drawing/2014/main" id="{9EE9B35D-3696-2543-AF9A-6BB5766D66BB}"/>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4068965272"/>
      </p:ext>
    </p:extLst>
  </p:cSld>
  <p:clrMapOvr>
    <a:masterClrMapping/>
  </p:clrMapOvr>
  <p:extLst>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a:extLst>
              <a:ext uri="{FF2B5EF4-FFF2-40B4-BE49-F238E27FC236}">
                <a16:creationId xmlns:a16="http://schemas.microsoft.com/office/drawing/2014/main" id="{D514FF3D-6843-1838-3419-AE6694AE658D}"/>
              </a:ext>
            </a:extLst>
          </p:cNvPr>
          <p:cNvSpPr>
            <a:spLocks noGrp="1" noChangeArrowheads="1"/>
          </p:cNvSpPr>
          <p:nvPr>
            <p:ph type="ftr" sz="quarter" idx="11"/>
          </p:nvPr>
        </p:nvSpPr>
        <p:spPr>
          <a:xfrm>
            <a:off x="4178300" y="6400800"/>
            <a:ext cx="3860800" cy="196850"/>
          </a:xfrm>
          <a:prstGeom prst="rect">
            <a:avLst/>
          </a:prstGeom>
          <a:ln/>
        </p:spPr>
        <p:txBody>
          <a:bodyPr/>
          <a:lstStyle>
            <a:lvl1pPr>
              <a:defRPr/>
            </a:lvl1pPr>
          </a:lstStyle>
          <a:p>
            <a:pPr>
              <a:defRPr/>
            </a:pPr>
            <a:r>
              <a:rPr lang="de-DE" altLang="de-DE"/>
              <a:t>Marcel Gehrke</a:t>
            </a:r>
            <a:endParaRPr lang="de-DE" altLang="de-DE" dirty="0"/>
          </a:p>
        </p:txBody>
      </p:sp>
    </p:spTree>
    <p:extLst>
      <p:ext uri="{BB962C8B-B14F-4D97-AF65-F5344CB8AC3E}">
        <p14:creationId xmlns:p14="http://schemas.microsoft.com/office/powerpoint/2010/main" val="27515566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de-DE"/>
              <a:t>Decision</a:t>
            </a:r>
            <a:endParaRPr lang="en-US"/>
          </a:p>
        </p:txBody>
      </p:sp>
      <p:sp>
        <p:nvSpPr>
          <p:cNvPr id="5" name="Footer Placeholder 4"/>
          <p:cNvSpPr>
            <a:spLocks noGrp="1"/>
          </p:cNvSpPr>
          <p:nvPr>
            <p:ph type="ftr" sz="quarter" idx="11"/>
          </p:nvPr>
        </p:nvSpPr>
        <p:spPr/>
        <p:txBody>
          <a:bodyPr/>
          <a:lstStyle/>
          <a:p>
            <a:r>
              <a:rPr lang="en-US"/>
              <a:t>Marcel Gehrke</a:t>
            </a:r>
          </a:p>
        </p:txBody>
      </p:sp>
      <p:sp>
        <p:nvSpPr>
          <p:cNvPr id="6" name="Slide Number Placeholder 5"/>
          <p:cNvSpPr>
            <a:spLocks noGrp="1"/>
          </p:cNvSpPr>
          <p:nvPr>
            <p:ph type="sldNum" sz="quarter" idx="12"/>
          </p:nvPr>
        </p:nvSpPr>
        <p:spPr/>
        <p:txBody>
          <a:bodyPr/>
          <a:lstStyle/>
          <a:p>
            <a:fld id="{DB7C4649-800D-CB47-881A-AA04BFFFB18C}" type="slidenum">
              <a:rPr lang="en-US" smtClean="0"/>
              <a:t>‹#›</a:t>
            </a:fld>
            <a:endParaRPr lang="en-US"/>
          </a:p>
        </p:txBody>
      </p:sp>
    </p:spTree>
    <p:extLst>
      <p:ext uri="{BB962C8B-B14F-4D97-AF65-F5344CB8AC3E}">
        <p14:creationId xmlns:p14="http://schemas.microsoft.com/office/powerpoint/2010/main" val="3905348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61826" y="2615519"/>
            <a:ext cx="5572334" cy="3290393"/>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7843" y="2615519"/>
            <a:ext cx="5573833" cy="3290393"/>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624" y="1666800"/>
            <a:ext cx="5574533"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a:t>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6257840" y="1666800"/>
            <a:ext cx="5573834" cy="823912"/>
          </a:xfrm>
        </p:spPr>
        <p:txBody>
          <a:bodyPr anchor="b"/>
          <a:lstStyle>
            <a:lvl1pPr marL="0" indent="0">
              <a:buNone/>
              <a:defRPr sz="2398" b="1"/>
            </a:lvl1pPr>
            <a:lvl2pPr marL="456743" indent="0">
              <a:buNone/>
              <a:defRPr sz="1998" b="1"/>
            </a:lvl2pPr>
            <a:lvl3pPr marL="913486" indent="0">
              <a:buNone/>
              <a:defRPr sz="1798" b="1"/>
            </a:lvl3pPr>
            <a:lvl4pPr marL="1370228" indent="0">
              <a:buNone/>
              <a:defRPr sz="1598" b="1"/>
            </a:lvl4pPr>
            <a:lvl5pPr marL="1826971" indent="0">
              <a:buNone/>
              <a:defRPr sz="1598" b="1"/>
            </a:lvl5pPr>
            <a:lvl6pPr marL="2283714" indent="0">
              <a:buNone/>
              <a:defRPr sz="1598" b="1"/>
            </a:lvl6pPr>
            <a:lvl7pPr marL="2740457" indent="0">
              <a:buNone/>
              <a:defRPr sz="1598" b="1"/>
            </a:lvl7pPr>
            <a:lvl8pPr marL="3197200" indent="0">
              <a:buNone/>
              <a:defRPr sz="1598" b="1"/>
            </a:lvl8pPr>
            <a:lvl9pPr marL="3653942" indent="0">
              <a:buNone/>
              <a:defRPr sz="1598" b="1"/>
            </a:lvl9pPr>
          </a:lstStyle>
          <a:p>
            <a:pPr lvl="0"/>
            <a:r>
              <a:rPr lang="en-US"/>
              <a:t>Edit Master text styles</a:t>
            </a:r>
          </a:p>
        </p:txBody>
      </p:sp>
      <p:sp>
        <p:nvSpPr>
          <p:cNvPr id="12" name="Datumsplatzhalter 3">
            <a:extLst>
              <a:ext uri="{FF2B5EF4-FFF2-40B4-BE49-F238E27FC236}">
                <a16:creationId xmlns:a16="http://schemas.microsoft.com/office/drawing/2014/main" id="{7C6A65A7-1CBA-0D4F-B9D8-6D61E7871B6C}"/>
              </a:ext>
            </a:extLst>
          </p:cNvPr>
          <p:cNvSpPr>
            <a:spLocks noGrp="1"/>
          </p:cNvSpPr>
          <p:nvPr>
            <p:ph type="dt" sz="half" idx="14"/>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a:t>
            </a:r>
            <a:endParaRPr lang="en-US"/>
          </a:p>
        </p:txBody>
      </p:sp>
      <p:sp>
        <p:nvSpPr>
          <p:cNvPr id="13" name="Fußzeilenplatzhalter 4">
            <a:extLst>
              <a:ext uri="{FF2B5EF4-FFF2-40B4-BE49-F238E27FC236}">
                <a16:creationId xmlns:a16="http://schemas.microsoft.com/office/drawing/2014/main" id="{B6433E5C-9FED-DA4C-8DE8-B99B9F300100}"/>
              </a:ext>
            </a:extLst>
          </p:cNvPr>
          <p:cNvSpPr>
            <a:spLocks noGrp="1"/>
          </p:cNvSpPr>
          <p:nvPr>
            <p:ph type="ftr" sz="quarter" idx="15"/>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Marcel Gehrke</a:t>
            </a:r>
          </a:p>
        </p:txBody>
      </p:sp>
      <p:sp>
        <p:nvSpPr>
          <p:cNvPr id="14" name="Foliennummernplatzhalter 5">
            <a:extLst>
              <a:ext uri="{FF2B5EF4-FFF2-40B4-BE49-F238E27FC236}">
                <a16:creationId xmlns:a16="http://schemas.microsoft.com/office/drawing/2014/main" id="{AFD26347-1A0A-784C-8CCF-ACBD593832F5}"/>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5" name="Linie">
            <a:extLst>
              <a:ext uri="{FF2B5EF4-FFF2-40B4-BE49-F238E27FC236}">
                <a16:creationId xmlns:a16="http://schemas.microsoft.com/office/drawing/2014/main" id="{5D1988EE-945D-DC4D-B6FF-84072DB78E01}"/>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205313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5"/>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5" name="Rectangle 5">
            <a:extLst>
              <a:ext uri="{FF2B5EF4-FFF2-40B4-BE49-F238E27FC236}">
                <a16:creationId xmlns:a16="http://schemas.microsoft.com/office/drawing/2014/main" id="{3253A054-81FB-2BD3-B4D3-BBBCA5DC56FF}"/>
              </a:ext>
            </a:extLst>
          </p:cNvPr>
          <p:cNvSpPr>
            <a:spLocks noGrp="1" noChangeArrowheads="1"/>
          </p:cNvSpPr>
          <p:nvPr>
            <p:ph type="ftr" sz="quarter" idx="11"/>
          </p:nvPr>
        </p:nvSpPr>
        <p:spPr>
          <a:xfrm>
            <a:off x="4178300" y="6400800"/>
            <a:ext cx="3860800" cy="196850"/>
          </a:xfrm>
          <a:prstGeom prst="rect">
            <a:avLst/>
          </a:prstGeom>
          <a:ln/>
        </p:spPr>
        <p:txBody>
          <a:bodyPr/>
          <a:lstStyle>
            <a:lvl1pPr>
              <a:defRPr/>
            </a:lvl1pPr>
          </a:lstStyle>
          <a:p>
            <a:pPr>
              <a:defRPr/>
            </a:pPr>
            <a:r>
              <a:rPr lang="de-DE" altLang="de-DE"/>
              <a:t>Marcel Gehrke</a:t>
            </a:r>
          </a:p>
        </p:txBody>
      </p:sp>
    </p:spTree>
    <p:extLst>
      <p:ext uri="{BB962C8B-B14F-4D97-AF65-F5344CB8AC3E}">
        <p14:creationId xmlns:p14="http://schemas.microsoft.com/office/powerpoint/2010/main" val="78267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3" y="2854330"/>
            <a:ext cx="5441951" cy="3527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254752" y="2854330"/>
            <a:ext cx="5441949" cy="3527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oter Placeholder 5">
            <a:extLst>
              <a:ext uri="{FF2B5EF4-FFF2-40B4-BE49-F238E27FC236}">
                <a16:creationId xmlns:a16="http://schemas.microsoft.com/office/drawing/2014/main" id="{417621B6-27FD-439B-6B76-BF5A865E5CF9}"/>
              </a:ext>
            </a:extLst>
          </p:cNvPr>
          <p:cNvSpPr>
            <a:spLocks noGrp="1" noChangeArrowheads="1"/>
          </p:cNvSpPr>
          <p:nvPr>
            <p:ph type="ftr" sz="quarter" idx="11"/>
          </p:nvPr>
        </p:nvSpPr>
        <p:spPr>
          <a:xfrm>
            <a:off x="4178300" y="6400800"/>
            <a:ext cx="3860800" cy="196850"/>
          </a:xfrm>
          <a:prstGeom prst="rect">
            <a:avLst/>
          </a:prstGeom>
          <a:ln/>
        </p:spPr>
        <p:txBody>
          <a:bodyPr/>
          <a:lstStyle>
            <a:lvl1pPr>
              <a:defRPr/>
            </a:lvl1pPr>
          </a:lstStyle>
          <a:p>
            <a:pPr>
              <a:defRPr/>
            </a:pPr>
            <a:r>
              <a:rPr lang="de-DE" altLang="de-DE"/>
              <a:t>Marcel Gehrke</a:t>
            </a:r>
          </a:p>
        </p:txBody>
      </p:sp>
    </p:spTree>
    <p:extLst>
      <p:ext uri="{BB962C8B-B14F-4D97-AF65-F5344CB8AC3E}">
        <p14:creationId xmlns:p14="http://schemas.microsoft.com/office/powerpoint/2010/main" val="1903450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31AE-87ED-23EA-A0DF-576F5C3352D8}"/>
              </a:ext>
            </a:extLst>
          </p:cNvPr>
          <p:cNvSpPr>
            <a:spLocks noGrp="1"/>
          </p:cNvSpPr>
          <p:nvPr>
            <p:ph type="title"/>
          </p:nvPr>
        </p:nvSpPr>
        <p:spPr/>
        <p:txBody>
          <a:bodyPr/>
          <a:lstStyle/>
          <a:p>
            <a:r>
              <a:rPr lang="en-GB"/>
              <a:t>Click to edit Master title style</a:t>
            </a:r>
            <a:endParaRPr lang="en-DE"/>
          </a:p>
        </p:txBody>
      </p:sp>
      <p:sp>
        <p:nvSpPr>
          <p:cNvPr id="3" name="Footer Placeholder 2">
            <a:extLst>
              <a:ext uri="{FF2B5EF4-FFF2-40B4-BE49-F238E27FC236}">
                <a16:creationId xmlns:a16="http://schemas.microsoft.com/office/drawing/2014/main" id="{A8B20C3E-3727-A652-8ACE-1037A0B84627}"/>
              </a:ext>
            </a:extLst>
          </p:cNvPr>
          <p:cNvSpPr>
            <a:spLocks noGrp="1"/>
          </p:cNvSpPr>
          <p:nvPr>
            <p:ph type="ftr" sz="quarter" idx="10"/>
          </p:nvPr>
        </p:nvSpPr>
        <p:spPr>
          <a:xfrm>
            <a:off x="4178300" y="6400800"/>
            <a:ext cx="3860800" cy="196850"/>
          </a:xfrm>
          <a:prstGeom prst="rect">
            <a:avLst/>
          </a:prstGeom>
        </p:spPr>
        <p:txBody>
          <a:bodyPr/>
          <a:lstStyle/>
          <a:p>
            <a:pPr>
              <a:defRPr/>
            </a:pPr>
            <a:r>
              <a:rPr lang="de-DE" altLang="de-DE" dirty="0"/>
              <a:t>Marcel Gehrke</a:t>
            </a:r>
          </a:p>
        </p:txBody>
      </p:sp>
      <p:sp>
        <p:nvSpPr>
          <p:cNvPr id="4" name="Slide Number Placeholder 3">
            <a:extLst>
              <a:ext uri="{FF2B5EF4-FFF2-40B4-BE49-F238E27FC236}">
                <a16:creationId xmlns:a16="http://schemas.microsoft.com/office/drawing/2014/main" id="{3CBB7139-16BD-CB74-0BFC-EFCA5D2F924B}"/>
              </a:ext>
            </a:extLst>
          </p:cNvPr>
          <p:cNvSpPr>
            <a:spLocks noGrp="1"/>
          </p:cNvSpPr>
          <p:nvPr>
            <p:ph type="sldNum" sz="quarter" idx="11"/>
          </p:nvPr>
        </p:nvSpPr>
        <p:spPr/>
        <p:txBody>
          <a:bodyPr/>
          <a:lstStyle/>
          <a:p>
            <a:fld id="{EB1502E6-D9AE-3544-B6D5-378AAA0B915F}" type="slidenum">
              <a:rPr lang="de-DE" altLang="de-DE" smtClean="0"/>
              <a:pPr/>
              <a:t>‹#›</a:t>
            </a:fld>
            <a:endParaRPr lang="de-DE" altLang="de-DE" dirty="0"/>
          </a:p>
        </p:txBody>
      </p:sp>
      <p:sp>
        <p:nvSpPr>
          <p:cNvPr id="8" name="Text Placeholder 7">
            <a:extLst>
              <a:ext uri="{FF2B5EF4-FFF2-40B4-BE49-F238E27FC236}">
                <a16:creationId xmlns:a16="http://schemas.microsoft.com/office/drawing/2014/main" id="{98076BE6-2DCC-DD13-A85C-7AE755217229}"/>
              </a:ext>
            </a:extLst>
          </p:cNvPr>
          <p:cNvSpPr>
            <a:spLocks noGrp="1"/>
          </p:cNvSpPr>
          <p:nvPr>
            <p:ph type="body" sz="quarter" idx="13"/>
          </p:nvPr>
        </p:nvSpPr>
        <p:spPr>
          <a:xfrm>
            <a:off x="623392" y="1332843"/>
            <a:ext cx="11087099" cy="4584266"/>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E" dirty="0"/>
          </a:p>
        </p:txBody>
      </p:sp>
    </p:spTree>
    <p:extLst>
      <p:ext uri="{BB962C8B-B14F-4D97-AF65-F5344CB8AC3E}">
        <p14:creationId xmlns:p14="http://schemas.microsoft.com/office/powerpoint/2010/main" val="4148528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625" y="1665066"/>
            <a:ext cx="11472051" cy="4240848"/>
          </a:xfrm>
        </p:spPr>
        <p:txBody>
          <a:bodyPr/>
          <a:lstStyle>
            <a:lvl1pPr marL="274363" marR="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210" marR="0"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2472" marR="0"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7320" marR="0"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363" marR="0" lvl="0" indent="-274363"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3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210" marR="0" lvl="1" indent="-280707"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1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2472" marR="0" lvl="2" indent="-269605"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9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7320" marR="0" lvl="3"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7320" marR="0" lvl="4"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7320" marR="0" lvl="5"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7320" marR="0" lvl="6"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7320" marR="0" lvl="7"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7320" marR="0" lvl="8" indent="-268020" algn="l" defTabSz="913463"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798"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596254" y="388800"/>
            <a:ext cx="823542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399"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199" b="1" i="0" baseline="0">
                <a:latin typeface="+mn-lt"/>
              </a:defRPr>
            </a:lvl2pPr>
            <a:lvl3pPr marL="0" indent="0" algn="r">
              <a:lnSpc>
                <a:spcPct val="100000"/>
              </a:lnSpc>
              <a:spcBef>
                <a:spcPts val="0"/>
              </a:spcBef>
              <a:defRPr sz="1199" b="1" i="0" baseline="0">
                <a:latin typeface="+mn-lt"/>
              </a:defRPr>
            </a:lvl3pPr>
            <a:lvl4pPr marL="0" indent="0" algn="r">
              <a:lnSpc>
                <a:spcPct val="100000"/>
              </a:lnSpc>
              <a:spcBef>
                <a:spcPts val="0"/>
              </a:spcBef>
              <a:defRPr sz="1199" b="1" i="0" baseline="0">
                <a:latin typeface="+mn-lt"/>
              </a:defRPr>
            </a:lvl4pPr>
            <a:lvl5pPr marL="0" indent="0" algn="r">
              <a:lnSpc>
                <a:spcPct val="100000"/>
              </a:lnSpc>
              <a:spcBef>
                <a:spcPts val="0"/>
              </a:spcBef>
              <a:defRPr sz="1199" b="1" i="0" baseline="0">
                <a:latin typeface="+mn-lt"/>
              </a:defRPr>
            </a:lvl5pPr>
            <a:lvl6pPr marL="0" indent="0" algn="r">
              <a:lnSpc>
                <a:spcPct val="100000"/>
              </a:lnSpc>
              <a:spcBef>
                <a:spcPts val="0"/>
              </a:spcBef>
              <a:defRPr sz="1199" b="1" i="0" baseline="0">
                <a:latin typeface="+mn-lt"/>
              </a:defRPr>
            </a:lvl6pPr>
            <a:lvl7pPr marL="0" indent="0" algn="r">
              <a:lnSpc>
                <a:spcPct val="100000"/>
              </a:lnSpc>
              <a:spcBef>
                <a:spcPts val="0"/>
              </a:spcBef>
              <a:defRPr sz="1199" b="1" i="0" baseline="0">
                <a:latin typeface="+mn-lt"/>
              </a:defRPr>
            </a:lvl7pPr>
            <a:lvl8pPr marL="0" indent="0" algn="r">
              <a:lnSpc>
                <a:spcPct val="100000"/>
              </a:lnSpc>
              <a:spcBef>
                <a:spcPts val="0"/>
              </a:spcBef>
              <a:defRPr sz="1199" b="1" i="0" baseline="0">
                <a:latin typeface="+mn-lt"/>
              </a:defRPr>
            </a:lvl8pPr>
            <a:lvl9pPr marL="0" indent="0" algn="r">
              <a:lnSpc>
                <a:spcPct val="100000"/>
              </a:lnSpc>
              <a:spcBef>
                <a:spcPts val="0"/>
              </a:spcBef>
              <a:defRPr sz="1199" b="1" i="0" baseline="0">
                <a:latin typeface="+mn-lt"/>
              </a:defRPr>
            </a:lvl9pPr>
          </a:lstStyle>
          <a:p>
            <a:r>
              <a:rPr lang="de-DE"/>
              <a:t>Decision</a:t>
            </a:r>
            <a:endParaRPr lang="en-US"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625" y="6172447"/>
            <a:ext cx="8416458"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399"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199" b="0" i="0" baseline="0">
                <a:latin typeface="+mn-lt"/>
              </a:defRPr>
            </a:lvl2pPr>
            <a:lvl3pPr marL="0" indent="0" algn="l">
              <a:lnSpc>
                <a:spcPct val="100000"/>
              </a:lnSpc>
              <a:spcBef>
                <a:spcPts val="0"/>
              </a:spcBef>
              <a:defRPr sz="1199" b="0" i="0" baseline="0">
                <a:latin typeface="+mn-lt"/>
              </a:defRPr>
            </a:lvl3pPr>
            <a:lvl4pPr marL="0" indent="0" algn="l">
              <a:lnSpc>
                <a:spcPct val="100000"/>
              </a:lnSpc>
              <a:spcBef>
                <a:spcPts val="0"/>
              </a:spcBef>
              <a:defRPr sz="1199" b="0" i="0" baseline="0">
                <a:latin typeface="+mn-lt"/>
              </a:defRPr>
            </a:lvl4pPr>
            <a:lvl5pPr marL="0" indent="0" algn="l">
              <a:lnSpc>
                <a:spcPct val="100000"/>
              </a:lnSpc>
              <a:spcBef>
                <a:spcPts val="0"/>
              </a:spcBef>
              <a:defRPr sz="1199" b="0" i="0" baseline="0">
                <a:latin typeface="+mn-lt"/>
              </a:defRPr>
            </a:lvl5pPr>
            <a:lvl6pPr marL="0" indent="0" algn="l">
              <a:lnSpc>
                <a:spcPct val="100000"/>
              </a:lnSpc>
              <a:spcBef>
                <a:spcPts val="0"/>
              </a:spcBef>
              <a:defRPr sz="1199" b="0" i="0" baseline="0">
                <a:latin typeface="+mn-lt"/>
              </a:defRPr>
            </a:lvl6pPr>
            <a:lvl7pPr marL="0" indent="0" algn="l">
              <a:lnSpc>
                <a:spcPct val="100000"/>
              </a:lnSpc>
              <a:spcBef>
                <a:spcPts val="0"/>
              </a:spcBef>
              <a:defRPr sz="1199" b="0" i="0" baseline="0">
                <a:latin typeface="+mn-lt"/>
              </a:defRPr>
            </a:lvl7pPr>
            <a:lvl8pPr marL="0" indent="0" algn="l">
              <a:lnSpc>
                <a:spcPct val="100000"/>
              </a:lnSpc>
              <a:spcBef>
                <a:spcPts val="0"/>
              </a:spcBef>
              <a:defRPr sz="1199" b="0" i="0" baseline="0">
                <a:latin typeface="+mn-lt"/>
              </a:defRPr>
            </a:lvl8pPr>
            <a:lvl9pPr marL="0" indent="0" algn="l">
              <a:lnSpc>
                <a:spcPct val="100000"/>
              </a:lnSpc>
              <a:spcBef>
                <a:spcPts val="0"/>
              </a:spcBef>
              <a:defRPr sz="1199" b="0" i="0" baseline="0">
                <a:latin typeface="+mn-lt"/>
              </a:defRPr>
            </a:lvl9pPr>
          </a:lstStyle>
          <a:p>
            <a:r>
              <a:rPr lang="en-GB"/>
              <a:t>Marcel Gehrke</a:t>
            </a:r>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12424" y="6172448"/>
            <a:ext cx="719251"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6" b="1" i="0" baseline="0">
                <a:solidFill>
                  <a:schemeClr val="bg2"/>
                </a:solidFill>
                <a:latin typeface="+mj-lt"/>
              </a:defRPr>
            </a:lvl1pPr>
            <a:lvl2pPr marL="0" indent="0" algn="r">
              <a:lnSpc>
                <a:spcPct val="100000"/>
              </a:lnSpc>
              <a:spcBef>
                <a:spcPts val="0"/>
              </a:spcBef>
              <a:defRPr sz="1865" b="1" i="0" baseline="0">
                <a:latin typeface="+mj-lt"/>
              </a:defRPr>
            </a:lvl2pPr>
            <a:lvl3pPr marL="0" indent="0" algn="r">
              <a:lnSpc>
                <a:spcPct val="100000"/>
              </a:lnSpc>
              <a:spcBef>
                <a:spcPts val="0"/>
              </a:spcBef>
              <a:defRPr sz="1865" b="1" i="0" baseline="0">
                <a:latin typeface="+mj-lt"/>
              </a:defRPr>
            </a:lvl3pPr>
            <a:lvl4pPr marL="0" indent="0" algn="r">
              <a:lnSpc>
                <a:spcPct val="100000"/>
              </a:lnSpc>
              <a:spcBef>
                <a:spcPts val="0"/>
              </a:spcBef>
              <a:defRPr sz="1865" b="1" i="0" baseline="0">
                <a:latin typeface="+mj-lt"/>
              </a:defRPr>
            </a:lvl4pPr>
            <a:lvl5pPr marL="0" indent="0" algn="r">
              <a:lnSpc>
                <a:spcPct val="100000"/>
              </a:lnSpc>
              <a:spcBef>
                <a:spcPts val="0"/>
              </a:spcBef>
              <a:defRPr sz="1865" b="1" i="0" baseline="0">
                <a:latin typeface="+mj-lt"/>
              </a:defRPr>
            </a:lvl5pPr>
            <a:lvl6pPr marL="0" indent="0" algn="r">
              <a:lnSpc>
                <a:spcPct val="100000"/>
              </a:lnSpc>
              <a:spcBef>
                <a:spcPts val="0"/>
              </a:spcBef>
              <a:defRPr sz="1865" b="1" i="0" baseline="0">
                <a:latin typeface="+mj-lt"/>
              </a:defRPr>
            </a:lvl6pPr>
            <a:lvl7pPr marL="0" indent="0" algn="r">
              <a:lnSpc>
                <a:spcPct val="100000"/>
              </a:lnSpc>
              <a:spcBef>
                <a:spcPts val="0"/>
              </a:spcBef>
              <a:defRPr sz="1865" b="1" i="0" baseline="0">
                <a:latin typeface="+mj-lt"/>
              </a:defRPr>
            </a:lvl7pPr>
            <a:lvl8pPr marL="0" indent="0" algn="r">
              <a:lnSpc>
                <a:spcPct val="100000"/>
              </a:lnSpc>
              <a:spcBef>
                <a:spcPts val="0"/>
              </a:spcBef>
              <a:defRPr sz="1865" b="1" i="0" baseline="0">
                <a:latin typeface="+mj-lt"/>
              </a:defRPr>
            </a:lvl8pPr>
            <a:lvl9pPr marL="0" indent="0" algn="r">
              <a:lnSpc>
                <a:spcPct val="100000"/>
              </a:lnSpc>
              <a:spcBef>
                <a:spcPts val="0"/>
              </a:spcBef>
              <a:defRPr sz="1865" b="1" i="0" baseline="0">
                <a:latin typeface="+mj-lt"/>
              </a:defRPr>
            </a:lvl9pPr>
          </a:lstStyle>
          <a:p>
            <a:fld id="{67C9959E-8E6B-B04C-9955-EA096F41CA7A}" type="slidenum">
              <a:rPr lang="en-GB" smtClean="0"/>
              <a:t>‹#›</a:t>
            </a:fld>
            <a:endParaRPr lang="en-GB"/>
          </a:p>
        </p:txBody>
      </p:sp>
      <p:sp>
        <p:nvSpPr>
          <p:cNvPr id="14" name="Linie">
            <a:extLst>
              <a:ext uri="{FF2B5EF4-FFF2-40B4-BE49-F238E27FC236}">
                <a16:creationId xmlns:a16="http://schemas.microsoft.com/office/drawing/2014/main" id="{74E4E7DF-5D97-5A48-92FB-8CDE15E71AB3}"/>
              </a:ext>
            </a:extLst>
          </p:cNvPr>
          <p:cNvSpPr/>
          <p:nvPr/>
        </p:nvSpPr>
        <p:spPr>
          <a:xfrm>
            <a:off x="0" y="6030720"/>
            <a:ext cx="12191301"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798"/>
          </a:p>
        </p:txBody>
      </p:sp>
    </p:spTree>
    <p:extLst>
      <p:ext uri="{BB962C8B-B14F-4D97-AF65-F5344CB8AC3E}">
        <p14:creationId xmlns:p14="http://schemas.microsoft.com/office/powerpoint/2010/main" val="3085968040"/>
      </p:ext>
    </p:extLst>
  </p:cSld>
  <p:clrMapOvr>
    <a:masterClrMapping/>
  </p:clrMapOvr>
  <p:extLst>
    <p:ext uri="{DCECCB84-F9BA-43D5-87BE-67443E8EF086}">
      <p15:sldGuideLst xmlns:p15="http://schemas.microsoft.com/office/powerpoint/2012/main">
        <p15:guide id="4" pos="226">
          <p15:clr>
            <a:srgbClr val="FBAE40"/>
          </p15:clr>
        </p15:guide>
        <p15:guide id="5" pos="5534">
          <p15:clr>
            <a:srgbClr val="FBAE40"/>
          </p15:clr>
        </p15:guide>
        <p15:guide id="6" orient="horz" pos="1463">
          <p15:clr>
            <a:srgbClr val="FBAE40"/>
          </p15:clr>
        </p15:guide>
        <p15:guide id="7" orient="horz" pos="3618">
          <p15:clr>
            <a:srgbClr val="FBAE40"/>
          </p15:clr>
        </p15:guide>
        <p15:guide id="8" orient="horz" pos="851">
          <p15:clr>
            <a:srgbClr val="FBAE40"/>
          </p15:clr>
        </p15:guide>
        <p15:guide id="9" pos="227">
          <p15:clr>
            <a:srgbClr val="FBAE40"/>
          </p15:clr>
        </p15:guide>
        <p15:guide id="10" pos="746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1072758"/>
            <a:ext cx="10363200" cy="1470025"/>
          </a:xfrm>
        </p:spPr>
        <p:txBody>
          <a:bodyPr/>
          <a:lstStyle/>
          <a:p>
            <a:r>
              <a:rPr lang="de-DE" dirty="0"/>
              <a:t>Titelmasterformat durch Klicken bearbeiten</a:t>
            </a:r>
          </a:p>
        </p:txBody>
      </p:sp>
      <p:sp>
        <p:nvSpPr>
          <p:cNvPr id="3" name="Untertitel 2"/>
          <p:cNvSpPr>
            <a:spLocks noGrp="1"/>
          </p:cNvSpPr>
          <p:nvPr>
            <p:ph type="subTitle" idx="1"/>
          </p:nvPr>
        </p:nvSpPr>
        <p:spPr>
          <a:xfrm>
            <a:off x="1828800" y="2828528"/>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dirty="0"/>
              <a:t>Formatvorlage des Untertitelmasters durch Klicken bearbeiten</a:t>
            </a:r>
          </a:p>
        </p:txBody>
      </p:sp>
      <p:sp>
        <p:nvSpPr>
          <p:cNvPr id="5" name="Rectangle 6">
            <a:extLst>
              <a:ext uri="{FF2B5EF4-FFF2-40B4-BE49-F238E27FC236}">
                <a16:creationId xmlns:a16="http://schemas.microsoft.com/office/drawing/2014/main" id="{C7021022-1907-6B2F-D618-3B3E14E173AE}"/>
              </a:ext>
            </a:extLst>
          </p:cNvPr>
          <p:cNvSpPr>
            <a:spLocks noGrp="1" noChangeArrowheads="1"/>
          </p:cNvSpPr>
          <p:nvPr>
            <p:ph type="ftr" sz="quarter" idx="11"/>
          </p:nvPr>
        </p:nvSpPr>
        <p:spPr>
          <a:ln/>
        </p:spPr>
        <p:txBody>
          <a:bodyPr/>
          <a:lstStyle>
            <a:lvl1pPr>
              <a:defRPr/>
            </a:lvl1pPr>
          </a:lstStyle>
          <a:p>
            <a:pPr>
              <a:defRPr/>
            </a:pPr>
            <a:r>
              <a:rPr lang="de-DE" altLang="de-DE"/>
              <a:t>Marcel Gehrke</a:t>
            </a:r>
          </a:p>
        </p:txBody>
      </p:sp>
      <p:sp>
        <p:nvSpPr>
          <p:cNvPr id="6" name="Rectangle 7">
            <a:extLst>
              <a:ext uri="{FF2B5EF4-FFF2-40B4-BE49-F238E27FC236}">
                <a16:creationId xmlns:a16="http://schemas.microsoft.com/office/drawing/2014/main" id="{4F4CCA7C-1A5A-C8B3-704D-8A9FEB92F0A4}"/>
              </a:ext>
            </a:extLst>
          </p:cNvPr>
          <p:cNvSpPr>
            <a:spLocks noGrp="1" noChangeArrowheads="1"/>
          </p:cNvSpPr>
          <p:nvPr>
            <p:ph type="sldNum" sz="quarter" idx="12"/>
          </p:nvPr>
        </p:nvSpPr>
        <p:spPr>
          <a:ln/>
        </p:spPr>
        <p:txBody>
          <a:bodyPr/>
          <a:lstStyle>
            <a:lvl1pPr>
              <a:defRPr/>
            </a:lvl1pPr>
          </a:lstStyle>
          <a:p>
            <a:fld id="{977AAD8F-87AA-5842-B8CB-939F8CE30101}" type="slidenum">
              <a:rPr lang="de-DE" altLang="de-DE"/>
              <a:pPr/>
              <a:t>‹#›</a:t>
            </a:fld>
            <a:endParaRPr lang="de-DE" altLang="de-DE"/>
          </a:p>
        </p:txBody>
      </p:sp>
      <p:sp>
        <p:nvSpPr>
          <p:cNvPr id="7" name="Datumsplatzhalter 38">
            <a:extLst>
              <a:ext uri="{FF2B5EF4-FFF2-40B4-BE49-F238E27FC236}">
                <a16:creationId xmlns:a16="http://schemas.microsoft.com/office/drawing/2014/main" id="{14F01A46-EC25-8B0C-0105-9802C97FA753}"/>
              </a:ext>
            </a:extLst>
          </p:cNvPr>
          <p:cNvSpPr>
            <a:spLocks noGrp="1"/>
          </p:cNvSpPr>
          <p:nvPr>
            <p:ph type="dt" sz="half" idx="2"/>
          </p:nvPr>
        </p:nvSpPr>
        <p:spPr>
          <a:xfrm>
            <a:off x="10985648" y="6543971"/>
            <a:ext cx="2743200" cy="19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sz="1100" baseline="0" smtClean="0">
                <a:solidFill>
                  <a:schemeClr val="bg1"/>
                </a:solidFill>
              </a:defRPr>
            </a:lvl1pPr>
          </a:lstStyle>
          <a:p>
            <a:pPr eaLnBrk="1" hangingPunct="1"/>
            <a:r>
              <a:rPr lang="de-DE"/>
              <a:t>Decision</a:t>
            </a:r>
            <a:endParaRPr lang="de-DE" dirty="0"/>
          </a:p>
        </p:txBody>
      </p:sp>
    </p:spTree>
    <p:extLst>
      <p:ext uri="{BB962C8B-B14F-4D97-AF65-F5344CB8AC3E}">
        <p14:creationId xmlns:p14="http://schemas.microsoft.com/office/powerpoint/2010/main" val="4015931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31AE-87ED-23EA-A0DF-576F5C3352D8}"/>
              </a:ext>
            </a:extLst>
          </p:cNvPr>
          <p:cNvSpPr>
            <a:spLocks noGrp="1"/>
          </p:cNvSpPr>
          <p:nvPr>
            <p:ph type="title"/>
          </p:nvPr>
        </p:nvSpPr>
        <p:spPr/>
        <p:txBody>
          <a:bodyPr/>
          <a:lstStyle>
            <a:lvl1pPr>
              <a:defRPr>
                <a:solidFill>
                  <a:srgbClr val="003949"/>
                </a:solidFill>
              </a:defRPr>
            </a:lvl1pPr>
          </a:lstStyle>
          <a:p>
            <a:r>
              <a:rPr lang="en-GB" dirty="0"/>
              <a:t>Click to edit Master title style</a:t>
            </a:r>
            <a:endParaRPr lang="en-DE" dirty="0"/>
          </a:p>
        </p:txBody>
      </p:sp>
      <p:sp>
        <p:nvSpPr>
          <p:cNvPr id="3" name="Footer Placeholder 2">
            <a:extLst>
              <a:ext uri="{FF2B5EF4-FFF2-40B4-BE49-F238E27FC236}">
                <a16:creationId xmlns:a16="http://schemas.microsoft.com/office/drawing/2014/main" id="{A8B20C3E-3727-A652-8ACE-1037A0B8462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3CBB7139-16BD-CB74-0BFC-EFCA5D2F924B}"/>
              </a:ext>
            </a:extLst>
          </p:cNvPr>
          <p:cNvSpPr>
            <a:spLocks noGrp="1"/>
          </p:cNvSpPr>
          <p:nvPr>
            <p:ph type="sldNum" sz="quarter" idx="11"/>
          </p:nvPr>
        </p:nvSpPr>
        <p:spPr/>
        <p:txBody>
          <a:bodyPr/>
          <a:lstStyle/>
          <a:p>
            <a:fld id="{EB1502E6-D9AE-3544-B6D5-378AAA0B915F}" type="slidenum">
              <a:rPr lang="de-DE" altLang="de-DE" smtClean="0"/>
              <a:pPr/>
              <a:t>‹#›</a:t>
            </a:fld>
            <a:endParaRPr lang="de-DE" altLang="de-DE" dirty="0"/>
          </a:p>
        </p:txBody>
      </p:sp>
      <p:sp>
        <p:nvSpPr>
          <p:cNvPr id="8" name="Text Placeholder 7">
            <a:extLst>
              <a:ext uri="{FF2B5EF4-FFF2-40B4-BE49-F238E27FC236}">
                <a16:creationId xmlns:a16="http://schemas.microsoft.com/office/drawing/2014/main" id="{98076BE6-2DCC-DD13-A85C-7AE755217229}"/>
              </a:ext>
            </a:extLst>
          </p:cNvPr>
          <p:cNvSpPr>
            <a:spLocks noGrp="1"/>
          </p:cNvSpPr>
          <p:nvPr>
            <p:ph type="body" sz="quarter" idx="13"/>
          </p:nvPr>
        </p:nvSpPr>
        <p:spPr>
          <a:xfrm>
            <a:off x="623392" y="1332843"/>
            <a:ext cx="11087099" cy="4584266"/>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DE" dirty="0"/>
          </a:p>
        </p:txBody>
      </p:sp>
      <p:sp>
        <p:nvSpPr>
          <p:cNvPr id="6" name="Datumsplatzhalter 38">
            <a:extLst>
              <a:ext uri="{FF2B5EF4-FFF2-40B4-BE49-F238E27FC236}">
                <a16:creationId xmlns:a16="http://schemas.microsoft.com/office/drawing/2014/main" id="{0B08A532-2975-369A-A8DA-3ACEAEE7C95E}"/>
              </a:ext>
            </a:extLst>
          </p:cNvPr>
          <p:cNvSpPr>
            <a:spLocks noGrp="1"/>
          </p:cNvSpPr>
          <p:nvPr>
            <p:ph type="dt" sz="half" idx="2"/>
          </p:nvPr>
        </p:nvSpPr>
        <p:spPr>
          <a:xfrm>
            <a:off x="10985648" y="6543971"/>
            <a:ext cx="2743200" cy="19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sz="1100" baseline="0" smtClean="0">
                <a:solidFill>
                  <a:schemeClr val="bg1"/>
                </a:solidFill>
              </a:defRPr>
            </a:lvl1pPr>
          </a:lstStyle>
          <a:p>
            <a:pPr eaLnBrk="1" hangingPunct="1"/>
            <a:r>
              <a:rPr lang="de-DE"/>
              <a:t>Decision</a:t>
            </a:r>
            <a:endParaRPr lang="de-DE" dirty="0"/>
          </a:p>
        </p:txBody>
      </p:sp>
    </p:spTree>
    <p:extLst>
      <p:ext uri="{BB962C8B-B14F-4D97-AF65-F5344CB8AC3E}">
        <p14:creationId xmlns:p14="http://schemas.microsoft.com/office/powerpoint/2010/main" val="3384400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0AD036-FF24-F732-2C36-9B4D1655DA2B}"/>
              </a:ext>
            </a:extLst>
          </p:cNvPr>
          <p:cNvSpPr>
            <a:spLocks noGrp="1"/>
          </p:cNvSpPr>
          <p:nvPr>
            <p:ph type="title"/>
          </p:nvPr>
        </p:nvSpPr>
        <p:spPr/>
        <p:txBody>
          <a:bodyPr/>
          <a:lstStyle>
            <a:lvl1pPr>
              <a:defRPr>
                <a:solidFill>
                  <a:srgbClr val="003949"/>
                </a:solidFill>
              </a:defRPr>
            </a:lvl1pPr>
          </a:lstStyle>
          <a:p>
            <a:r>
              <a:rPr lang="de-DE" dirty="0"/>
              <a:t>Mastertitelformat bearbeiten</a:t>
            </a:r>
            <a:endParaRPr lang="en-US" dirty="0"/>
          </a:p>
        </p:txBody>
      </p:sp>
      <p:sp>
        <p:nvSpPr>
          <p:cNvPr id="4" name="Fußzeilenplatzhalter 3">
            <a:extLst>
              <a:ext uri="{FF2B5EF4-FFF2-40B4-BE49-F238E27FC236}">
                <a16:creationId xmlns:a16="http://schemas.microsoft.com/office/drawing/2014/main" id="{E046F0BF-75C9-61C0-FA4E-C954496B3552}"/>
              </a:ext>
            </a:extLst>
          </p:cNvPr>
          <p:cNvSpPr>
            <a:spLocks noGrp="1"/>
          </p:cNvSpPr>
          <p:nvPr>
            <p:ph type="ftr" sz="quarter" idx="11"/>
          </p:nvPr>
        </p:nvSpPr>
        <p:spPr/>
        <p:txBody>
          <a:bodyPr/>
          <a:lstStyle/>
          <a:p>
            <a:pPr>
              <a:defRPr/>
            </a:pPr>
            <a:r>
              <a:rPr lang="de-DE" altLang="de-DE"/>
              <a:t>Marcel Gehrke</a:t>
            </a:r>
          </a:p>
        </p:txBody>
      </p:sp>
      <p:sp>
        <p:nvSpPr>
          <p:cNvPr id="5" name="Foliennummernplatzhalter 4">
            <a:extLst>
              <a:ext uri="{FF2B5EF4-FFF2-40B4-BE49-F238E27FC236}">
                <a16:creationId xmlns:a16="http://schemas.microsoft.com/office/drawing/2014/main" id="{9B61DCFD-F06B-934D-3EB3-063764631736}"/>
              </a:ext>
            </a:extLst>
          </p:cNvPr>
          <p:cNvSpPr>
            <a:spLocks noGrp="1"/>
          </p:cNvSpPr>
          <p:nvPr>
            <p:ph type="sldNum" sz="quarter" idx="12"/>
          </p:nvPr>
        </p:nvSpPr>
        <p:spPr/>
        <p:txBody>
          <a:bodyPr/>
          <a:lstStyle/>
          <a:p>
            <a:fld id="{EB1502E6-D9AE-3544-B6D5-378AAA0B915F}" type="slidenum">
              <a:rPr lang="de-DE" altLang="de-DE" smtClean="0"/>
              <a:pPr/>
              <a:t>‹#›</a:t>
            </a:fld>
            <a:endParaRPr lang="de-DE" altLang="de-DE"/>
          </a:p>
        </p:txBody>
      </p:sp>
      <p:sp>
        <p:nvSpPr>
          <p:cNvPr id="6" name="Datumsplatzhalter 38">
            <a:extLst>
              <a:ext uri="{FF2B5EF4-FFF2-40B4-BE49-F238E27FC236}">
                <a16:creationId xmlns:a16="http://schemas.microsoft.com/office/drawing/2014/main" id="{00766C7B-5269-8AFD-46C6-2E96106C1B08}"/>
              </a:ext>
            </a:extLst>
          </p:cNvPr>
          <p:cNvSpPr>
            <a:spLocks noGrp="1"/>
          </p:cNvSpPr>
          <p:nvPr>
            <p:ph type="dt" sz="half" idx="2"/>
          </p:nvPr>
        </p:nvSpPr>
        <p:spPr>
          <a:xfrm>
            <a:off x="10985648" y="6543971"/>
            <a:ext cx="2743200" cy="19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sz="1100" baseline="0" smtClean="0">
                <a:solidFill>
                  <a:schemeClr val="bg1"/>
                </a:solidFill>
              </a:defRPr>
            </a:lvl1pPr>
          </a:lstStyle>
          <a:p>
            <a:pPr eaLnBrk="1" hangingPunct="1"/>
            <a:r>
              <a:rPr lang="de-DE"/>
              <a:t>Decision</a:t>
            </a:r>
            <a:endParaRPr lang="de-DE" dirty="0"/>
          </a:p>
        </p:txBody>
      </p:sp>
    </p:spTree>
    <p:extLst>
      <p:ext uri="{BB962C8B-B14F-4D97-AF65-F5344CB8AC3E}">
        <p14:creationId xmlns:p14="http://schemas.microsoft.com/office/powerpoint/2010/main" val="22619731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57">
            <a:extLst>
              <a:ext uri="{FF2B5EF4-FFF2-40B4-BE49-F238E27FC236}">
                <a16:creationId xmlns:a16="http://schemas.microsoft.com/office/drawing/2014/main" id="{9B9C0753-60E2-9AF0-15A2-BB53BB8F67CA}"/>
              </a:ext>
            </a:extLst>
          </p:cNvPr>
          <p:cNvSpPr>
            <a:spLocks noGrp="1" noChangeArrowheads="1"/>
          </p:cNvSpPr>
          <p:nvPr>
            <p:ph type="title"/>
          </p:nvPr>
        </p:nvSpPr>
        <p:spPr bwMode="auto">
          <a:xfrm>
            <a:off x="609600" y="1557338"/>
            <a:ext cx="11087100" cy="1143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bodyPr>
          <a:lstStyle/>
          <a:p>
            <a:pPr lvl="0"/>
            <a:r>
              <a:rPr lang="de-DE" altLang="de-DE" dirty="0"/>
              <a:t>Titelmasterformat durch Klicken bearbeiten</a:t>
            </a:r>
          </a:p>
        </p:txBody>
      </p:sp>
      <p:sp>
        <p:nvSpPr>
          <p:cNvPr id="1033" name="Rectangle 58">
            <a:extLst>
              <a:ext uri="{FF2B5EF4-FFF2-40B4-BE49-F238E27FC236}">
                <a16:creationId xmlns:a16="http://schemas.microsoft.com/office/drawing/2014/main" id="{FA3B3582-6972-7A0B-285F-2894D35D18D3}"/>
              </a:ext>
            </a:extLst>
          </p:cNvPr>
          <p:cNvSpPr>
            <a:spLocks noGrp="1" noChangeArrowheads="1"/>
          </p:cNvSpPr>
          <p:nvPr>
            <p:ph type="body" idx="1"/>
          </p:nvPr>
        </p:nvSpPr>
        <p:spPr bwMode="auto">
          <a:xfrm>
            <a:off x="609600" y="2854325"/>
            <a:ext cx="11087100" cy="35274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DE" altLang="de-DE" dirty="0"/>
              <a:t>Textmasterformate durch Klicken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grpSp>
        <p:nvGrpSpPr>
          <p:cNvPr id="3" name="Group 2">
            <a:extLst>
              <a:ext uri="{FF2B5EF4-FFF2-40B4-BE49-F238E27FC236}">
                <a16:creationId xmlns:a16="http://schemas.microsoft.com/office/drawing/2014/main" id="{46592794-580B-22F8-5546-C6D10531F959}"/>
              </a:ext>
            </a:extLst>
          </p:cNvPr>
          <p:cNvGrpSpPr>
            <a:grpSpLocks noChangeAspect="1"/>
          </p:cNvGrpSpPr>
          <p:nvPr userDrawn="1"/>
        </p:nvGrpSpPr>
        <p:grpSpPr>
          <a:xfrm>
            <a:off x="623888" y="142875"/>
            <a:ext cx="3674859" cy="1260476"/>
            <a:chOff x="623888" y="142875"/>
            <a:chExt cx="1786520" cy="612776"/>
          </a:xfrm>
        </p:grpSpPr>
        <p:sp>
          <p:nvSpPr>
            <p:cNvPr id="1035" name="Freeform 14">
              <a:extLst>
                <a:ext uri="{FF2B5EF4-FFF2-40B4-BE49-F238E27FC236}">
                  <a16:creationId xmlns:a16="http://schemas.microsoft.com/office/drawing/2014/main" id="{E75AB532-A7B9-FFDD-DF8E-80AABAEA8F75}"/>
                </a:ext>
              </a:extLst>
            </p:cNvPr>
            <p:cNvSpPr>
              <a:spLocks noEditPoints="1"/>
            </p:cNvSpPr>
            <p:nvPr userDrawn="1"/>
          </p:nvSpPr>
          <p:spPr bwMode="auto">
            <a:xfrm>
              <a:off x="703263" y="204788"/>
              <a:ext cx="381000" cy="479425"/>
            </a:xfrm>
            <a:custGeom>
              <a:avLst/>
              <a:gdLst>
                <a:gd name="T0" fmla="*/ 0 w 3371"/>
                <a:gd name="T1" fmla="*/ 0 h 4236"/>
                <a:gd name="T2" fmla="*/ 0 w 3371"/>
                <a:gd name="T3" fmla="*/ 0 h 4236"/>
                <a:gd name="T4" fmla="*/ 0 w 3371"/>
                <a:gd name="T5" fmla="*/ 0 h 4236"/>
                <a:gd name="T6" fmla="*/ 0 w 3371"/>
                <a:gd name="T7" fmla="*/ 0 h 4236"/>
                <a:gd name="T8" fmla="*/ 0 w 3371"/>
                <a:gd name="T9" fmla="*/ 0 h 4236"/>
                <a:gd name="T10" fmla="*/ 0 w 3371"/>
                <a:gd name="T11" fmla="*/ 0 h 4236"/>
                <a:gd name="T12" fmla="*/ 0 w 3371"/>
                <a:gd name="T13" fmla="*/ 0 h 4236"/>
                <a:gd name="T14" fmla="*/ 0 w 3371"/>
                <a:gd name="T15" fmla="*/ 0 h 4236"/>
                <a:gd name="T16" fmla="*/ 0 w 3371"/>
                <a:gd name="T17" fmla="*/ 0 h 4236"/>
                <a:gd name="T18" fmla="*/ 0 w 3371"/>
                <a:gd name="T19" fmla="*/ 0 h 4236"/>
                <a:gd name="T20" fmla="*/ 0 w 3371"/>
                <a:gd name="T21" fmla="*/ 0 h 4236"/>
                <a:gd name="T22" fmla="*/ 0 w 3371"/>
                <a:gd name="T23" fmla="*/ 0 h 4236"/>
                <a:gd name="T24" fmla="*/ 0 w 3371"/>
                <a:gd name="T25" fmla="*/ 0 h 4236"/>
                <a:gd name="T26" fmla="*/ 0 w 3371"/>
                <a:gd name="T27" fmla="*/ 0 h 4236"/>
                <a:gd name="T28" fmla="*/ 0 w 3371"/>
                <a:gd name="T29" fmla="*/ 0 h 4236"/>
                <a:gd name="T30" fmla="*/ 0 w 3371"/>
                <a:gd name="T31" fmla="*/ 0 h 4236"/>
                <a:gd name="T32" fmla="*/ 0 w 3371"/>
                <a:gd name="T33" fmla="*/ 0 h 4236"/>
                <a:gd name="T34" fmla="*/ 0 w 3371"/>
                <a:gd name="T35" fmla="*/ 0 h 4236"/>
                <a:gd name="T36" fmla="*/ 0 w 3371"/>
                <a:gd name="T37" fmla="*/ 0 h 4236"/>
                <a:gd name="T38" fmla="*/ 0 w 3371"/>
                <a:gd name="T39" fmla="*/ 0 h 4236"/>
                <a:gd name="T40" fmla="*/ 0 w 3371"/>
                <a:gd name="T41" fmla="*/ 0 h 4236"/>
                <a:gd name="T42" fmla="*/ 0 w 3371"/>
                <a:gd name="T43" fmla="*/ 0 h 4236"/>
                <a:gd name="T44" fmla="*/ 0 w 3371"/>
                <a:gd name="T45" fmla="*/ 0 h 4236"/>
                <a:gd name="T46" fmla="*/ 0 w 3371"/>
                <a:gd name="T47" fmla="*/ 0 h 4236"/>
                <a:gd name="T48" fmla="*/ 0 w 3371"/>
                <a:gd name="T49" fmla="*/ 0 h 4236"/>
                <a:gd name="T50" fmla="*/ 0 w 3371"/>
                <a:gd name="T51" fmla="*/ 0 h 4236"/>
                <a:gd name="T52" fmla="*/ 0 w 3371"/>
                <a:gd name="T53" fmla="*/ 0 h 4236"/>
                <a:gd name="T54" fmla="*/ 0 w 3371"/>
                <a:gd name="T55" fmla="*/ 0 h 4236"/>
                <a:gd name="T56" fmla="*/ 0 w 3371"/>
                <a:gd name="T57" fmla="*/ 0 h 4236"/>
                <a:gd name="T58" fmla="*/ 0 w 3371"/>
                <a:gd name="T59" fmla="*/ 0 h 4236"/>
                <a:gd name="T60" fmla="*/ 0 w 3371"/>
                <a:gd name="T61" fmla="*/ 0 h 4236"/>
                <a:gd name="T62" fmla="*/ 0 w 3371"/>
                <a:gd name="T63" fmla="*/ 0 h 4236"/>
                <a:gd name="T64" fmla="*/ 0 w 3371"/>
                <a:gd name="T65" fmla="*/ 0 h 4236"/>
                <a:gd name="T66" fmla="*/ 0 w 3371"/>
                <a:gd name="T67" fmla="*/ 0 h 4236"/>
                <a:gd name="T68" fmla="*/ 0 w 3371"/>
                <a:gd name="T69" fmla="*/ 0 h 4236"/>
                <a:gd name="T70" fmla="*/ 0 w 3371"/>
                <a:gd name="T71" fmla="*/ 0 h 4236"/>
                <a:gd name="T72" fmla="*/ 0 w 3371"/>
                <a:gd name="T73" fmla="*/ 0 h 4236"/>
                <a:gd name="T74" fmla="*/ 0 w 3371"/>
                <a:gd name="T75" fmla="*/ 0 h 4236"/>
                <a:gd name="T76" fmla="*/ 0 w 3371"/>
                <a:gd name="T77" fmla="*/ 0 h 4236"/>
                <a:gd name="T78" fmla="*/ 0 w 3371"/>
                <a:gd name="T79" fmla="*/ 0 h 4236"/>
                <a:gd name="T80" fmla="*/ 0 w 3371"/>
                <a:gd name="T81" fmla="*/ 0 h 4236"/>
                <a:gd name="T82" fmla="*/ 0 w 3371"/>
                <a:gd name="T83" fmla="*/ 0 h 4236"/>
                <a:gd name="T84" fmla="*/ 0 w 3371"/>
                <a:gd name="T85" fmla="*/ 0 h 4236"/>
                <a:gd name="T86" fmla="*/ 0 w 3371"/>
                <a:gd name="T87" fmla="*/ 0 h 4236"/>
                <a:gd name="T88" fmla="*/ 0 w 3371"/>
                <a:gd name="T89" fmla="*/ 0 h 4236"/>
                <a:gd name="T90" fmla="*/ 0 w 3371"/>
                <a:gd name="T91" fmla="*/ 0 h 4236"/>
                <a:gd name="T92" fmla="*/ 0 w 3371"/>
                <a:gd name="T93" fmla="*/ 0 h 4236"/>
                <a:gd name="T94" fmla="*/ 0 w 3371"/>
                <a:gd name="T95" fmla="*/ 0 h 4236"/>
                <a:gd name="T96" fmla="*/ 0 w 3371"/>
                <a:gd name="T97" fmla="*/ 0 h 4236"/>
                <a:gd name="T98" fmla="*/ 0 w 3371"/>
                <a:gd name="T99" fmla="*/ 0 h 4236"/>
                <a:gd name="T100" fmla="*/ 0 w 3371"/>
                <a:gd name="T101" fmla="*/ 0 h 4236"/>
                <a:gd name="T102" fmla="*/ 0 w 3371"/>
                <a:gd name="T103" fmla="*/ 0 h 4236"/>
                <a:gd name="T104" fmla="*/ 0 w 3371"/>
                <a:gd name="T105" fmla="*/ 0 h 4236"/>
                <a:gd name="T106" fmla="*/ 0 w 3371"/>
                <a:gd name="T107" fmla="*/ 0 h 4236"/>
                <a:gd name="T108" fmla="*/ 0 w 3371"/>
                <a:gd name="T109" fmla="*/ 0 h 4236"/>
                <a:gd name="T110" fmla="*/ 0 w 3371"/>
                <a:gd name="T111" fmla="*/ 0 h 4236"/>
                <a:gd name="T112" fmla="*/ 0 w 3371"/>
                <a:gd name="T113" fmla="*/ 0 h 4236"/>
                <a:gd name="T114" fmla="*/ 0 w 3371"/>
                <a:gd name="T115" fmla="*/ 0 h 4236"/>
                <a:gd name="T116" fmla="*/ 0 w 3371"/>
                <a:gd name="T117" fmla="*/ 0 h 4236"/>
                <a:gd name="T118" fmla="*/ 0 w 3371"/>
                <a:gd name="T119" fmla="*/ 0 h 4236"/>
                <a:gd name="T120" fmla="*/ 0 w 3371"/>
                <a:gd name="T121" fmla="*/ 0 h 4236"/>
                <a:gd name="T122" fmla="*/ 0 w 3371"/>
                <a:gd name="T123" fmla="*/ 0 h 4236"/>
                <a:gd name="T124" fmla="*/ 0 w 3371"/>
                <a:gd name="T125" fmla="*/ 0 h 42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371" h="4236">
                  <a:moveTo>
                    <a:pt x="1441" y="4180"/>
                  </a:moveTo>
                  <a:lnTo>
                    <a:pt x="1439" y="4188"/>
                  </a:lnTo>
                  <a:lnTo>
                    <a:pt x="1435" y="4196"/>
                  </a:lnTo>
                  <a:lnTo>
                    <a:pt x="1431" y="4205"/>
                  </a:lnTo>
                  <a:lnTo>
                    <a:pt x="1427" y="4212"/>
                  </a:lnTo>
                  <a:lnTo>
                    <a:pt x="1430" y="4216"/>
                  </a:lnTo>
                  <a:lnTo>
                    <a:pt x="1433" y="4221"/>
                  </a:lnTo>
                  <a:lnTo>
                    <a:pt x="1438" y="4224"/>
                  </a:lnTo>
                  <a:lnTo>
                    <a:pt x="1441" y="4227"/>
                  </a:lnTo>
                  <a:lnTo>
                    <a:pt x="1446" y="4229"/>
                  </a:lnTo>
                  <a:lnTo>
                    <a:pt x="1450" y="4230"/>
                  </a:lnTo>
                  <a:lnTo>
                    <a:pt x="1456" y="4231"/>
                  </a:lnTo>
                  <a:lnTo>
                    <a:pt x="1460" y="4232"/>
                  </a:lnTo>
                  <a:lnTo>
                    <a:pt x="1471" y="4232"/>
                  </a:lnTo>
                  <a:lnTo>
                    <a:pt x="1482" y="4231"/>
                  </a:lnTo>
                  <a:lnTo>
                    <a:pt x="1494" y="4229"/>
                  </a:lnTo>
                  <a:lnTo>
                    <a:pt x="1505" y="4225"/>
                  </a:lnTo>
                  <a:lnTo>
                    <a:pt x="1529" y="4215"/>
                  </a:lnTo>
                  <a:lnTo>
                    <a:pt x="1552" y="4205"/>
                  </a:lnTo>
                  <a:lnTo>
                    <a:pt x="1571" y="4194"/>
                  </a:lnTo>
                  <a:lnTo>
                    <a:pt x="1585" y="4186"/>
                  </a:lnTo>
                  <a:lnTo>
                    <a:pt x="1596" y="4186"/>
                  </a:lnTo>
                  <a:lnTo>
                    <a:pt x="1605" y="4187"/>
                  </a:lnTo>
                  <a:lnTo>
                    <a:pt x="1615" y="4188"/>
                  </a:lnTo>
                  <a:lnTo>
                    <a:pt x="1625" y="4190"/>
                  </a:lnTo>
                  <a:lnTo>
                    <a:pt x="1645" y="4196"/>
                  </a:lnTo>
                  <a:lnTo>
                    <a:pt x="1666" y="4203"/>
                  </a:lnTo>
                  <a:lnTo>
                    <a:pt x="1686" y="4211"/>
                  </a:lnTo>
                  <a:lnTo>
                    <a:pt x="1707" y="4220"/>
                  </a:lnTo>
                  <a:lnTo>
                    <a:pt x="1728" y="4228"/>
                  </a:lnTo>
                  <a:lnTo>
                    <a:pt x="1750" y="4236"/>
                  </a:lnTo>
                  <a:lnTo>
                    <a:pt x="1754" y="4233"/>
                  </a:lnTo>
                  <a:lnTo>
                    <a:pt x="1758" y="4226"/>
                  </a:lnTo>
                  <a:lnTo>
                    <a:pt x="1763" y="4219"/>
                  </a:lnTo>
                  <a:lnTo>
                    <a:pt x="1766" y="4211"/>
                  </a:lnTo>
                  <a:lnTo>
                    <a:pt x="1743" y="4194"/>
                  </a:lnTo>
                  <a:lnTo>
                    <a:pt x="1721" y="4179"/>
                  </a:lnTo>
                  <a:lnTo>
                    <a:pt x="1701" y="4169"/>
                  </a:lnTo>
                  <a:lnTo>
                    <a:pt x="1681" y="4159"/>
                  </a:lnTo>
                  <a:lnTo>
                    <a:pt x="1663" y="4153"/>
                  </a:lnTo>
                  <a:lnTo>
                    <a:pt x="1645" y="4150"/>
                  </a:lnTo>
                  <a:lnTo>
                    <a:pt x="1628" y="4148"/>
                  </a:lnTo>
                  <a:lnTo>
                    <a:pt x="1610" y="4147"/>
                  </a:lnTo>
                  <a:lnTo>
                    <a:pt x="1593" y="4148"/>
                  </a:lnTo>
                  <a:lnTo>
                    <a:pt x="1574" y="4151"/>
                  </a:lnTo>
                  <a:lnTo>
                    <a:pt x="1555" y="4154"/>
                  </a:lnTo>
                  <a:lnTo>
                    <a:pt x="1535" y="4158"/>
                  </a:lnTo>
                  <a:lnTo>
                    <a:pt x="1491" y="4169"/>
                  </a:lnTo>
                  <a:lnTo>
                    <a:pt x="1441" y="4180"/>
                  </a:lnTo>
                  <a:close/>
                  <a:moveTo>
                    <a:pt x="897" y="4046"/>
                  </a:moveTo>
                  <a:lnTo>
                    <a:pt x="905" y="4061"/>
                  </a:lnTo>
                  <a:lnTo>
                    <a:pt x="913" y="4076"/>
                  </a:lnTo>
                  <a:lnTo>
                    <a:pt x="929" y="4076"/>
                  </a:lnTo>
                  <a:lnTo>
                    <a:pt x="943" y="4075"/>
                  </a:lnTo>
                  <a:lnTo>
                    <a:pt x="956" y="4074"/>
                  </a:lnTo>
                  <a:lnTo>
                    <a:pt x="970" y="4073"/>
                  </a:lnTo>
                  <a:lnTo>
                    <a:pt x="984" y="4070"/>
                  </a:lnTo>
                  <a:lnTo>
                    <a:pt x="998" y="4066"/>
                  </a:lnTo>
                  <a:lnTo>
                    <a:pt x="1013" y="4062"/>
                  </a:lnTo>
                  <a:lnTo>
                    <a:pt x="1030" y="4057"/>
                  </a:lnTo>
                  <a:lnTo>
                    <a:pt x="1032" y="4059"/>
                  </a:lnTo>
                  <a:lnTo>
                    <a:pt x="1036" y="4063"/>
                  </a:lnTo>
                  <a:lnTo>
                    <a:pt x="1057" y="4063"/>
                  </a:lnTo>
                  <a:lnTo>
                    <a:pt x="1077" y="4064"/>
                  </a:lnTo>
                  <a:lnTo>
                    <a:pt x="1095" y="4065"/>
                  </a:lnTo>
                  <a:lnTo>
                    <a:pt x="1110" y="4068"/>
                  </a:lnTo>
                  <a:lnTo>
                    <a:pt x="1126" y="4071"/>
                  </a:lnTo>
                  <a:lnTo>
                    <a:pt x="1140" y="4074"/>
                  </a:lnTo>
                  <a:lnTo>
                    <a:pt x="1154" y="4078"/>
                  </a:lnTo>
                  <a:lnTo>
                    <a:pt x="1166" y="4082"/>
                  </a:lnTo>
                  <a:lnTo>
                    <a:pt x="1193" y="4092"/>
                  </a:lnTo>
                  <a:lnTo>
                    <a:pt x="1221" y="4103"/>
                  </a:lnTo>
                  <a:lnTo>
                    <a:pt x="1255" y="4115"/>
                  </a:lnTo>
                  <a:lnTo>
                    <a:pt x="1295" y="4128"/>
                  </a:lnTo>
                  <a:lnTo>
                    <a:pt x="1313" y="4131"/>
                  </a:lnTo>
                  <a:lnTo>
                    <a:pt x="1332" y="4132"/>
                  </a:lnTo>
                  <a:lnTo>
                    <a:pt x="1350" y="4132"/>
                  </a:lnTo>
                  <a:lnTo>
                    <a:pt x="1369" y="4130"/>
                  </a:lnTo>
                  <a:lnTo>
                    <a:pt x="1388" y="4128"/>
                  </a:lnTo>
                  <a:lnTo>
                    <a:pt x="1408" y="4123"/>
                  </a:lnTo>
                  <a:lnTo>
                    <a:pt x="1427" y="4119"/>
                  </a:lnTo>
                  <a:lnTo>
                    <a:pt x="1446" y="4114"/>
                  </a:lnTo>
                  <a:lnTo>
                    <a:pt x="1485" y="4103"/>
                  </a:lnTo>
                  <a:lnTo>
                    <a:pt x="1524" y="4093"/>
                  </a:lnTo>
                  <a:lnTo>
                    <a:pt x="1543" y="4089"/>
                  </a:lnTo>
                  <a:lnTo>
                    <a:pt x="1562" y="4084"/>
                  </a:lnTo>
                  <a:lnTo>
                    <a:pt x="1581" y="4081"/>
                  </a:lnTo>
                  <a:lnTo>
                    <a:pt x="1600" y="4078"/>
                  </a:lnTo>
                  <a:lnTo>
                    <a:pt x="1641" y="4094"/>
                  </a:lnTo>
                  <a:lnTo>
                    <a:pt x="1676" y="4109"/>
                  </a:lnTo>
                  <a:lnTo>
                    <a:pt x="1708" y="4121"/>
                  </a:lnTo>
                  <a:lnTo>
                    <a:pt x="1738" y="4133"/>
                  </a:lnTo>
                  <a:lnTo>
                    <a:pt x="1754" y="4137"/>
                  </a:lnTo>
                  <a:lnTo>
                    <a:pt x="1770" y="4142"/>
                  </a:lnTo>
                  <a:lnTo>
                    <a:pt x="1787" y="4147"/>
                  </a:lnTo>
                  <a:lnTo>
                    <a:pt x="1806" y="4151"/>
                  </a:lnTo>
                  <a:lnTo>
                    <a:pt x="1825" y="4155"/>
                  </a:lnTo>
                  <a:lnTo>
                    <a:pt x="1847" y="4158"/>
                  </a:lnTo>
                  <a:lnTo>
                    <a:pt x="1870" y="4163"/>
                  </a:lnTo>
                  <a:lnTo>
                    <a:pt x="1897" y="4166"/>
                  </a:lnTo>
                  <a:lnTo>
                    <a:pt x="1929" y="4164"/>
                  </a:lnTo>
                  <a:lnTo>
                    <a:pt x="1960" y="4161"/>
                  </a:lnTo>
                  <a:lnTo>
                    <a:pt x="1988" y="4157"/>
                  </a:lnTo>
                  <a:lnTo>
                    <a:pt x="2016" y="4152"/>
                  </a:lnTo>
                  <a:lnTo>
                    <a:pt x="2030" y="4149"/>
                  </a:lnTo>
                  <a:lnTo>
                    <a:pt x="2043" y="4145"/>
                  </a:lnTo>
                  <a:lnTo>
                    <a:pt x="2058" y="4139"/>
                  </a:lnTo>
                  <a:lnTo>
                    <a:pt x="2072" y="4134"/>
                  </a:lnTo>
                  <a:lnTo>
                    <a:pt x="2101" y="4121"/>
                  </a:lnTo>
                  <a:lnTo>
                    <a:pt x="2132" y="4104"/>
                  </a:lnTo>
                  <a:lnTo>
                    <a:pt x="2150" y="4097"/>
                  </a:lnTo>
                  <a:lnTo>
                    <a:pt x="2167" y="4093"/>
                  </a:lnTo>
                  <a:lnTo>
                    <a:pt x="2182" y="4090"/>
                  </a:lnTo>
                  <a:lnTo>
                    <a:pt x="2195" y="4090"/>
                  </a:lnTo>
                  <a:lnTo>
                    <a:pt x="2209" y="4090"/>
                  </a:lnTo>
                  <a:lnTo>
                    <a:pt x="2223" y="4092"/>
                  </a:lnTo>
                  <a:lnTo>
                    <a:pt x="2235" y="4095"/>
                  </a:lnTo>
                  <a:lnTo>
                    <a:pt x="2249" y="4098"/>
                  </a:lnTo>
                  <a:lnTo>
                    <a:pt x="2277" y="4105"/>
                  </a:lnTo>
                  <a:lnTo>
                    <a:pt x="2307" y="4112"/>
                  </a:lnTo>
                  <a:lnTo>
                    <a:pt x="2325" y="4114"/>
                  </a:lnTo>
                  <a:lnTo>
                    <a:pt x="2344" y="4114"/>
                  </a:lnTo>
                  <a:lnTo>
                    <a:pt x="2364" y="4113"/>
                  </a:lnTo>
                  <a:lnTo>
                    <a:pt x="2387" y="4110"/>
                  </a:lnTo>
                  <a:lnTo>
                    <a:pt x="2393" y="4097"/>
                  </a:lnTo>
                  <a:lnTo>
                    <a:pt x="2400" y="4085"/>
                  </a:lnTo>
                  <a:lnTo>
                    <a:pt x="2364" y="4072"/>
                  </a:lnTo>
                  <a:lnTo>
                    <a:pt x="2323" y="4057"/>
                  </a:lnTo>
                  <a:lnTo>
                    <a:pt x="2301" y="4048"/>
                  </a:lnTo>
                  <a:lnTo>
                    <a:pt x="2279" y="4042"/>
                  </a:lnTo>
                  <a:lnTo>
                    <a:pt x="2255" y="4035"/>
                  </a:lnTo>
                  <a:lnTo>
                    <a:pt x="2232" y="4030"/>
                  </a:lnTo>
                  <a:lnTo>
                    <a:pt x="2210" y="4026"/>
                  </a:lnTo>
                  <a:lnTo>
                    <a:pt x="2189" y="4024"/>
                  </a:lnTo>
                  <a:lnTo>
                    <a:pt x="2178" y="4024"/>
                  </a:lnTo>
                  <a:lnTo>
                    <a:pt x="2168" y="4025"/>
                  </a:lnTo>
                  <a:lnTo>
                    <a:pt x="2157" y="4026"/>
                  </a:lnTo>
                  <a:lnTo>
                    <a:pt x="2148" y="4028"/>
                  </a:lnTo>
                  <a:lnTo>
                    <a:pt x="2138" y="4030"/>
                  </a:lnTo>
                  <a:lnTo>
                    <a:pt x="2130" y="4034"/>
                  </a:lnTo>
                  <a:lnTo>
                    <a:pt x="2121" y="4038"/>
                  </a:lnTo>
                  <a:lnTo>
                    <a:pt x="2114" y="4043"/>
                  </a:lnTo>
                  <a:lnTo>
                    <a:pt x="2107" y="4049"/>
                  </a:lnTo>
                  <a:lnTo>
                    <a:pt x="2099" y="4056"/>
                  </a:lnTo>
                  <a:lnTo>
                    <a:pt x="2094" y="4064"/>
                  </a:lnTo>
                  <a:lnTo>
                    <a:pt x="2088" y="4073"/>
                  </a:lnTo>
                  <a:lnTo>
                    <a:pt x="2069" y="4082"/>
                  </a:lnTo>
                  <a:lnTo>
                    <a:pt x="2049" y="4090"/>
                  </a:lnTo>
                  <a:lnTo>
                    <a:pt x="2029" y="4097"/>
                  </a:lnTo>
                  <a:lnTo>
                    <a:pt x="2008" y="4102"/>
                  </a:lnTo>
                  <a:lnTo>
                    <a:pt x="1988" y="4108"/>
                  </a:lnTo>
                  <a:lnTo>
                    <a:pt x="1967" y="4111"/>
                  </a:lnTo>
                  <a:lnTo>
                    <a:pt x="1946" y="4114"/>
                  </a:lnTo>
                  <a:lnTo>
                    <a:pt x="1926" y="4116"/>
                  </a:lnTo>
                  <a:lnTo>
                    <a:pt x="1905" y="4117"/>
                  </a:lnTo>
                  <a:lnTo>
                    <a:pt x="1884" y="4117"/>
                  </a:lnTo>
                  <a:lnTo>
                    <a:pt x="1863" y="4117"/>
                  </a:lnTo>
                  <a:lnTo>
                    <a:pt x="1843" y="4116"/>
                  </a:lnTo>
                  <a:lnTo>
                    <a:pt x="1822" y="4114"/>
                  </a:lnTo>
                  <a:lnTo>
                    <a:pt x="1802" y="4112"/>
                  </a:lnTo>
                  <a:lnTo>
                    <a:pt x="1782" y="4109"/>
                  </a:lnTo>
                  <a:lnTo>
                    <a:pt x="1762" y="4104"/>
                  </a:lnTo>
                  <a:lnTo>
                    <a:pt x="1739" y="4093"/>
                  </a:lnTo>
                  <a:lnTo>
                    <a:pt x="1718" y="4080"/>
                  </a:lnTo>
                  <a:lnTo>
                    <a:pt x="1699" y="4066"/>
                  </a:lnTo>
                  <a:lnTo>
                    <a:pt x="1680" y="4054"/>
                  </a:lnTo>
                  <a:lnTo>
                    <a:pt x="1671" y="4047"/>
                  </a:lnTo>
                  <a:lnTo>
                    <a:pt x="1661" y="4042"/>
                  </a:lnTo>
                  <a:lnTo>
                    <a:pt x="1652" y="4037"/>
                  </a:lnTo>
                  <a:lnTo>
                    <a:pt x="1641" y="4033"/>
                  </a:lnTo>
                  <a:lnTo>
                    <a:pt x="1632" y="4029"/>
                  </a:lnTo>
                  <a:lnTo>
                    <a:pt x="1621" y="4026"/>
                  </a:lnTo>
                  <a:lnTo>
                    <a:pt x="1611" y="4025"/>
                  </a:lnTo>
                  <a:lnTo>
                    <a:pt x="1599" y="4024"/>
                  </a:lnTo>
                  <a:lnTo>
                    <a:pt x="1561" y="4036"/>
                  </a:lnTo>
                  <a:lnTo>
                    <a:pt x="1519" y="4049"/>
                  </a:lnTo>
                  <a:lnTo>
                    <a:pt x="1496" y="4057"/>
                  </a:lnTo>
                  <a:lnTo>
                    <a:pt x="1472" y="4064"/>
                  </a:lnTo>
                  <a:lnTo>
                    <a:pt x="1449" y="4071"/>
                  </a:lnTo>
                  <a:lnTo>
                    <a:pt x="1425" y="4076"/>
                  </a:lnTo>
                  <a:lnTo>
                    <a:pt x="1402" y="4080"/>
                  </a:lnTo>
                  <a:lnTo>
                    <a:pt x="1379" y="4083"/>
                  </a:lnTo>
                  <a:lnTo>
                    <a:pt x="1355" y="4084"/>
                  </a:lnTo>
                  <a:lnTo>
                    <a:pt x="1334" y="4084"/>
                  </a:lnTo>
                  <a:lnTo>
                    <a:pt x="1324" y="4083"/>
                  </a:lnTo>
                  <a:lnTo>
                    <a:pt x="1313" y="4081"/>
                  </a:lnTo>
                  <a:lnTo>
                    <a:pt x="1304" y="4078"/>
                  </a:lnTo>
                  <a:lnTo>
                    <a:pt x="1293" y="4075"/>
                  </a:lnTo>
                  <a:lnTo>
                    <a:pt x="1285" y="4072"/>
                  </a:lnTo>
                  <a:lnTo>
                    <a:pt x="1275" y="4066"/>
                  </a:lnTo>
                  <a:lnTo>
                    <a:pt x="1267" y="4061"/>
                  </a:lnTo>
                  <a:lnTo>
                    <a:pt x="1259" y="4055"/>
                  </a:lnTo>
                  <a:lnTo>
                    <a:pt x="1225" y="4039"/>
                  </a:lnTo>
                  <a:lnTo>
                    <a:pt x="1197" y="4025"/>
                  </a:lnTo>
                  <a:lnTo>
                    <a:pt x="1172" y="4014"/>
                  </a:lnTo>
                  <a:lnTo>
                    <a:pt x="1151" y="4004"/>
                  </a:lnTo>
                  <a:lnTo>
                    <a:pt x="1131" y="3998"/>
                  </a:lnTo>
                  <a:lnTo>
                    <a:pt x="1114" y="3993"/>
                  </a:lnTo>
                  <a:lnTo>
                    <a:pt x="1098" y="3990"/>
                  </a:lnTo>
                  <a:lnTo>
                    <a:pt x="1082" y="3990"/>
                  </a:lnTo>
                  <a:lnTo>
                    <a:pt x="1066" y="3991"/>
                  </a:lnTo>
                  <a:lnTo>
                    <a:pt x="1049" y="3995"/>
                  </a:lnTo>
                  <a:lnTo>
                    <a:pt x="1031" y="3999"/>
                  </a:lnTo>
                  <a:lnTo>
                    <a:pt x="1011" y="4005"/>
                  </a:lnTo>
                  <a:lnTo>
                    <a:pt x="963" y="4023"/>
                  </a:lnTo>
                  <a:lnTo>
                    <a:pt x="897" y="4046"/>
                  </a:lnTo>
                  <a:close/>
                  <a:moveTo>
                    <a:pt x="440" y="3888"/>
                  </a:moveTo>
                  <a:lnTo>
                    <a:pt x="478" y="3881"/>
                  </a:lnTo>
                  <a:lnTo>
                    <a:pt x="510" y="3875"/>
                  </a:lnTo>
                  <a:lnTo>
                    <a:pt x="536" y="3869"/>
                  </a:lnTo>
                  <a:lnTo>
                    <a:pt x="559" y="3862"/>
                  </a:lnTo>
                  <a:lnTo>
                    <a:pt x="577" y="3858"/>
                  </a:lnTo>
                  <a:lnTo>
                    <a:pt x="591" y="3854"/>
                  </a:lnTo>
                  <a:lnTo>
                    <a:pt x="604" y="3853"/>
                  </a:lnTo>
                  <a:lnTo>
                    <a:pt x="617" y="3853"/>
                  </a:lnTo>
                  <a:lnTo>
                    <a:pt x="622" y="3853"/>
                  </a:lnTo>
                  <a:lnTo>
                    <a:pt x="628" y="3854"/>
                  </a:lnTo>
                  <a:lnTo>
                    <a:pt x="634" y="3856"/>
                  </a:lnTo>
                  <a:lnTo>
                    <a:pt x="640" y="3859"/>
                  </a:lnTo>
                  <a:lnTo>
                    <a:pt x="654" y="3866"/>
                  </a:lnTo>
                  <a:lnTo>
                    <a:pt x="669" y="3876"/>
                  </a:lnTo>
                  <a:lnTo>
                    <a:pt x="713" y="3907"/>
                  </a:lnTo>
                  <a:lnTo>
                    <a:pt x="774" y="3954"/>
                  </a:lnTo>
                  <a:lnTo>
                    <a:pt x="787" y="3960"/>
                  </a:lnTo>
                  <a:lnTo>
                    <a:pt x="798" y="3965"/>
                  </a:lnTo>
                  <a:lnTo>
                    <a:pt x="810" y="3969"/>
                  </a:lnTo>
                  <a:lnTo>
                    <a:pt x="820" y="3972"/>
                  </a:lnTo>
                  <a:lnTo>
                    <a:pt x="831" y="3975"/>
                  </a:lnTo>
                  <a:lnTo>
                    <a:pt x="841" y="3978"/>
                  </a:lnTo>
                  <a:lnTo>
                    <a:pt x="852" y="3979"/>
                  </a:lnTo>
                  <a:lnTo>
                    <a:pt x="861" y="3980"/>
                  </a:lnTo>
                  <a:lnTo>
                    <a:pt x="880" y="3981"/>
                  </a:lnTo>
                  <a:lnTo>
                    <a:pt x="898" y="3979"/>
                  </a:lnTo>
                  <a:lnTo>
                    <a:pt x="916" y="3975"/>
                  </a:lnTo>
                  <a:lnTo>
                    <a:pt x="934" y="3971"/>
                  </a:lnTo>
                  <a:lnTo>
                    <a:pt x="970" y="3959"/>
                  </a:lnTo>
                  <a:lnTo>
                    <a:pt x="1009" y="3945"/>
                  </a:lnTo>
                  <a:lnTo>
                    <a:pt x="1030" y="3937"/>
                  </a:lnTo>
                  <a:lnTo>
                    <a:pt x="1052" y="3931"/>
                  </a:lnTo>
                  <a:lnTo>
                    <a:pt x="1076" y="3925"/>
                  </a:lnTo>
                  <a:lnTo>
                    <a:pt x="1101" y="3919"/>
                  </a:lnTo>
                  <a:lnTo>
                    <a:pt x="1121" y="3935"/>
                  </a:lnTo>
                  <a:lnTo>
                    <a:pt x="1141" y="3949"/>
                  </a:lnTo>
                  <a:lnTo>
                    <a:pt x="1161" y="3962"/>
                  </a:lnTo>
                  <a:lnTo>
                    <a:pt x="1182" y="3973"/>
                  </a:lnTo>
                  <a:lnTo>
                    <a:pt x="1203" y="3984"/>
                  </a:lnTo>
                  <a:lnTo>
                    <a:pt x="1225" y="3993"/>
                  </a:lnTo>
                  <a:lnTo>
                    <a:pt x="1248" y="4001"/>
                  </a:lnTo>
                  <a:lnTo>
                    <a:pt x="1270" y="4007"/>
                  </a:lnTo>
                  <a:lnTo>
                    <a:pt x="1293" y="4014"/>
                  </a:lnTo>
                  <a:lnTo>
                    <a:pt x="1316" y="4018"/>
                  </a:lnTo>
                  <a:lnTo>
                    <a:pt x="1341" y="4021"/>
                  </a:lnTo>
                  <a:lnTo>
                    <a:pt x="1365" y="4024"/>
                  </a:lnTo>
                  <a:lnTo>
                    <a:pt x="1389" y="4025"/>
                  </a:lnTo>
                  <a:lnTo>
                    <a:pt x="1413" y="4026"/>
                  </a:lnTo>
                  <a:lnTo>
                    <a:pt x="1439" y="4025"/>
                  </a:lnTo>
                  <a:lnTo>
                    <a:pt x="1465" y="4024"/>
                  </a:lnTo>
                  <a:lnTo>
                    <a:pt x="1526" y="3986"/>
                  </a:lnTo>
                  <a:lnTo>
                    <a:pt x="1568" y="3961"/>
                  </a:lnTo>
                  <a:lnTo>
                    <a:pt x="1585" y="3952"/>
                  </a:lnTo>
                  <a:lnTo>
                    <a:pt x="1599" y="3947"/>
                  </a:lnTo>
                  <a:lnTo>
                    <a:pt x="1605" y="3945"/>
                  </a:lnTo>
                  <a:lnTo>
                    <a:pt x="1611" y="3944"/>
                  </a:lnTo>
                  <a:lnTo>
                    <a:pt x="1617" y="3944"/>
                  </a:lnTo>
                  <a:lnTo>
                    <a:pt x="1622" y="3945"/>
                  </a:lnTo>
                  <a:lnTo>
                    <a:pt x="1628" y="3946"/>
                  </a:lnTo>
                  <a:lnTo>
                    <a:pt x="1634" y="3948"/>
                  </a:lnTo>
                  <a:lnTo>
                    <a:pt x="1639" y="3951"/>
                  </a:lnTo>
                  <a:lnTo>
                    <a:pt x="1645" y="3954"/>
                  </a:lnTo>
                  <a:lnTo>
                    <a:pt x="1658" y="3964"/>
                  </a:lnTo>
                  <a:lnTo>
                    <a:pt x="1672" y="3975"/>
                  </a:lnTo>
                  <a:lnTo>
                    <a:pt x="1711" y="4008"/>
                  </a:lnTo>
                  <a:lnTo>
                    <a:pt x="1765" y="4053"/>
                  </a:lnTo>
                  <a:lnTo>
                    <a:pt x="1780" y="4058"/>
                  </a:lnTo>
                  <a:lnTo>
                    <a:pt x="1795" y="4061"/>
                  </a:lnTo>
                  <a:lnTo>
                    <a:pt x="1804" y="4064"/>
                  </a:lnTo>
                  <a:lnTo>
                    <a:pt x="1812" y="4066"/>
                  </a:lnTo>
                  <a:lnTo>
                    <a:pt x="1822" y="4071"/>
                  </a:lnTo>
                  <a:lnTo>
                    <a:pt x="1830" y="4076"/>
                  </a:lnTo>
                  <a:lnTo>
                    <a:pt x="1876" y="4075"/>
                  </a:lnTo>
                  <a:lnTo>
                    <a:pt x="1916" y="4073"/>
                  </a:lnTo>
                  <a:lnTo>
                    <a:pt x="1934" y="4071"/>
                  </a:lnTo>
                  <a:lnTo>
                    <a:pt x="1952" y="4068"/>
                  </a:lnTo>
                  <a:lnTo>
                    <a:pt x="1968" y="4065"/>
                  </a:lnTo>
                  <a:lnTo>
                    <a:pt x="1985" y="4061"/>
                  </a:lnTo>
                  <a:lnTo>
                    <a:pt x="2002" y="4056"/>
                  </a:lnTo>
                  <a:lnTo>
                    <a:pt x="2019" y="4049"/>
                  </a:lnTo>
                  <a:lnTo>
                    <a:pt x="2036" y="4043"/>
                  </a:lnTo>
                  <a:lnTo>
                    <a:pt x="2053" y="4035"/>
                  </a:lnTo>
                  <a:lnTo>
                    <a:pt x="2071" y="4024"/>
                  </a:lnTo>
                  <a:lnTo>
                    <a:pt x="2089" y="4014"/>
                  </a:lnTo>
                  <a:lnTo>
                    <a:pt x="2108" y="4001"/>
                  </a:lnTo>
                  <a:lnTo>
                    <a:pt x="2129" y="3987"/>
                  </a:lnTo>
                  <a:lnTo>
                    <a:pt x="2139" y="3982"/>
                  </a:lnTo>
                  <a:lnTo>
                    <a:pt x="2151" y="3979"/>
                  </a:lnTo>
                  <a:lnTo>
                    <a:pt x="2162" y="3975"/>
                  </a:lnTo>
                  <a:lnTo>
                    <a:pt x="2173" y="3973"/>
                  </a:lnTo>
                  <a:lnTo>
                    <a:pt x="2185" y="3972"/>
                  </a:lnTo>
                  <a:lnTo>
                    <a:pt x="2196" y="3972"/>
                  </a:lnTo>
                  <a:lnTo>
                    <a:pt x="2208" y="3972"/>
                  </a:lnTo>
                  <a:lnTo>
                    <a:pt x="2220" y="3973"/>
                  </a:lnTo>
                  <a:lnTo>
                    <a:pt x="2243" y="3977"/>
                  </a:lnTo>
                  <a:lnTo>
                    <a:pt x="2267" y="3981"/>
                  </a:lnTo>
                  <a:lnTo>
                    <a:pt x="2291" y="3987"/>
                  </a:lnTo>
                  <a:lnTo>
                    <a:pt x="2317" y="3993"/>
                  </a:lnTo>
                  <a:lnTo>
                    <a:pt x="2342" y="4000"/>
                  </a:lnTo>
                  <a:lnTo>
                    <a:pt x="2368" y="4005"/>
                  </a:lnTo>
                  <a:lnTo>
                    <a:pt x="2396" y="4008"/>
                  </a:lnTo>
                  <a:lnTo>
                    <a:pt x="2424" y="4011"/>
                  </a:lnTo>
                  <a:lnTo>
                    <a:pt x="2438" y="4011"/>
                  </a:lnTo>
                  <a:lnTo>
                    <a:pt x="2453" y="4010"/>
                  </a:lnTo>
                  <a:lnTo>
                    <a:pt x="2468" y="4009"/>
                  </a:lnTo>
                  <a:lnTo>
                    <a:pt x="2482" y="4007"/>
                  </a:lnTo>
                  <a:lnTo>
                    <a:pt x="2497" y="4004"/>
                  </a:lnTo>
                  <a:lnTo>
                    <a:pt x="2513" y="4001"/>
                  </a:lnTo>
                  <a:lnTo>
                    <a:pt x="2529" y="3996"/>
                  </a:lnTo>
                  <a:lnTo>
                    <a:pt x="2545" y="3989"/>
                  </a:lnTo>
                  <a:lnTo>
                    <a:pt x="2570" y="3979"/>
                  </a:lnTo>
                  <a:lnTo>
                    <a:pt x="2593" y="3969"/>
                  </a:lnTo>
                  <a:lnTo>
                    <a:pt x="2615" y="3962"/>
                  </a:lnTo>
                  <a:lnTo>
                    <a:pt x="2636" y="3955"/>
                  </a:lnTo>
                  <a:lnTo>
                    <a:pt x="2657" y="3950"/>
                  </a:lnTo>
                  <a:lnTo>
                    <a:pt x="2676" y="3946"/>
                  </a:lnTo>
                  <a:lnTo>
                    <a:pt x="2697" y="3943"/>
                  </a:lnTo>
                  <a:lnTo>
                    <a:pt x="2716" y="3941"/>
                  </a:lnTo>
                  <a:lnTo>
                    <a:pt x="2756" y="3938"/>
                  </a:lnTo>
                  <a:lnTo>
                    <a:pt x="2798" y="3938"/>
                  </a:lnTo>
                  <a:lnTo>
                    <a:pt x="2844" y="3938"/>
                  </a:lnTo>
                  <a:lnTo>
                    <a:pt x="2898" y="3938"/>
                  </a:lnTo>
                  <a:lnTo>
                    <a:pt x="2897" y="3929"/>
                  </a:lnTo>
                  <a:lnTo>
                    <a:pt x="2897" y="3921"/>
                  </a:lnTo>
                  <a:lnTo>
                    <a:pt x="2897" y="3911"/>
                  </a:lnTo>
                  <a:lnTo>
                    <a:pt x="2896" y="3903"/>
                  </a:lnTo>
                  <a:lnTo>
                    <a:pt x="2819" y="3888"/>
                  </a:lnTo>
                  <a:lnTo>
                    <a:pt x="2761" y="3874"/>
                  </a:lnTo>
                  <a:lnTo>
                    <a:pt x="2738" y="3869"/>
                  </a:lnTo>
                  <a:lnTo>
                    <a:pt x="2717" y="3865"/>
                  </a:lnTo>
                  <a:lnTo>
                    <a:pt x="2698" y="3862"/>
                  </a:lnTo>
                  <a:lnTo>
                    <a:pt x="2680" y="3861"/>
                  </a:lnTo>
                  <a:lnTo>
                    <a:pt x="2671" y="3862"/>
                  </a:lnTo>
                  <a:lnTo>
                    <a:pt x="2663" y="3862"/>
                  </a:lnTo>
                  <a:lnTo>
                    <a:pt x="2654" y="3865"/>
                  </a:lnTo>
                  <a:lnTo>
                    <a:pt x="2646" y="3867"/>
                  </a:lnTo>
                  <a:lnTo>
                    <a:pt x="2628" y="3872"/>
                  </a:lnTo>
                  <a:lnTo>
                    <a:pt x="2609" y="3880"/>
                  </a:lnTo>
                  <a:lnTo>
                    <a:pt x="2588" y="3893"/>
                  </a:lnTo>
                  <a:lnTo>
                    <a:pt x="2564" y="3908"/>
                  </a:lnTo>
                  <a:lnTo>
                    <a:pt x="2536" y="3926"/>
                  </a:lnTo>
                  <a:lnTo>
                    <a:pt x="2504" y="3948"/>
                  </a:lnTo>
                  <a:lnTo>
                    <a:pt x="2489" y="3954"/>
                  </a:lnTo>
                  <a:lnTo>
                    <a:pt x="2474" y="3959"/>
                  </a:lnTo>
                  <a:lnTo>
                    <a:pt x="2460" y="3963"/>
                  </a:lnTo>
                  <a:lnTo>
                    <a:pt x="2445" y="3965"/>
                  </a:lnTo>
                  <a:lnTo>
                    <a:pt x="2432" y="3966"/>
                  </a:lnTo>
                  <a:lnTo>
                    <a:pt x="2418" y="3967"/>
                  </a:lnTo>
                  <a:lnTo>
                    <a:pt x="2405" y="3967"/>
                  </a:lnTo>
                  <a:lnTo>
                    <a:pt x="2393" y="3966"/>
                  </a:lnTo>
                  <a:lnTo>
                    <a:pt x="2379" y="3965"/>
                  </a:lnTo>
                  <a:lnTo>
                    <a:pt x="2366" y="3963"/>
                  </a:lnTo>
                  <a:lnTo>
                    <a:pt x="2355" y="3960"/>
                  </a:lnTo>
                  <a:lnTo>
                    <a:pt x="2342" y="3956"/>
                  </a:lnTo>
                  <a:lnTo>
                    <a:pt x="2318" y="3949"/>
                  </a:lnTo>
                  <a:lnTo>
                    <a:pt x="2294" y="3942"/>
                  </a:lnTo>
                  <a:lnTo>
                    <a:pt x="2271" y="3933"/>
                  </a:lnTo>
                  <a:lnTo>
                    <a:pt x="2248" y="3926"/>
                  </a:lnTo>
                  <a:lnTo>
                    <a:pt x="2225" y="3919"/>
                  </a:lnTo>
                  <a:lnTo>
                    <a:pt x="2202" y="3915"/>
                  </a:lnTo>
                  <a:lnTo>
                    <a:pt x="2190" y="3913"/>
                  </a:lnTo>
                  <a:lnTo>
                    <a:pt x="2178" y="3913"/>
                  </a:lnTo>
                  <a:lnTo>
                    <a:pt x="2166" y="3913"/>
                  </a:lnTo>
                  <a:lnTo>
                    <a:pt x="2154" y="3914"/>
                  </a:lnTo>
                  <a:lnTo>
                    <a:pt x="2143" y="3915"/>
                  </a:lnTo>
                  <a:lnTo>
                    <a:pt x="2130" y="3918"/>
                  </a:lnTo>
                  <a:lnTo>
                    <a:pt x="2117" y="3923"/>
                  </a:lnTo>
                  <a:lnTo>
                    <a:pt x="2105" y="3928"/>
                  </a:lnTo>
                  <a:lnTo>
                    <a:pt x="2080" y="3945"/>
                  </a:lnTo>
                  <a:lnTo>
                    <a:pt x="2058" y="3960"/>
                  </a:lnTo>
                  <a:lnTo>
                    <a:pt x="2037" y="3973"/>
                  </a:lnTo>
                  <a:lnTo>
                    <a:pt x="2017" y="3984"/>
                  </a:lnTo>
                  <a:lnTo>
                    <a:pt x="1998" y="3993"/>
                  </a:lnTo>
                  <a:lnTo>
                    <a:pt x="1980" y="4001"/>
                  </a:lnTo>
                  <a:lnTo>
                    <a:pt x="1963" y="4006"/>
                  </a:lnTo>
                  <a:lnTo>
                    <a:pt x="1947" y="4010"/>
                  </a:lnTo>
                  <a:lnTo>
                    <a:pt x="1933" y="4014"/>
                  </a:lnTo>
                  <a:lnTo>
                    <a:pt x="1918" y="4015"/>
                  </a:lnTo>
                  <a:lnTo>
                    <a:pt x="1904" y="4015"/>
                  </a:lnTo>
                  <a:lnTo>
                    <a:pt x="1890" y="4014"/>
                  </a:lnTo>
                  <a:lnTo>
                    <a:pt x="1878" y="4010"/>
                  </a:lnTo>
                  <a:lnTo>
                    <a:pt x="1866" y="4007"/>
                  </a:lnTo>
                  <a:lnTo>
                    <a:pt x="1853" y="4003"/>
                  </a:lnTo>
                  <a:lnTo>
                    <a:pt x="1842" y="3998"/>
                  </a:lnTo>
                  <a:lnTo>
                    <a:pt x="1817" y="3986"/>
                  </a:lnTo>
                  <a:lnTo>
                    <a:pt x="1793" y="3971"/>
                  </a:lnTo>
                  <a:lnTo>
                    <a:pt x="1768" y="3956"/>
                  </a:lnTo>
                  <a:lnTo>
                    <a:pt x="1740" y="3940"/>
                  </a:lnTo>
                  <a:lnTo>
                    <a:pt x="1726" y="3932"/>
                  </a:lnTo>
                  <a:lnTo>
                    <a:pt x="1711" y="3924"/>
                  </a:lnTo>
                  <a:lnTo>
                    <a:pt x="1694" y="3916"/>
                  </a:lnTo>
                  <a:lnTo>
                    <a:pt x="1677" y="3909"/>
                  </a:lnTo>
                  <a:lnTo>
                    <a:pt x="1658" y="3903"/>
                  </a:lnTo>
                  <a:lnTo>
                    <a:pt x="1639" y="3896"/>
                  </a:lnTo>
                  <a:lnTo>
                    <a:pt x="1618" y="3890"/>
                  </a:lnTo>
                  <a:lnTo>
                    <a:pt x="1596" y="3886"/>
                  </a:lnTo>
                  <a:lnTo>
                    <a:pt x="1540" y="3913"/>
                  </a:lnTo>
                  <a:lnTo>
                    <a:pt x="1492" y="3935"/>
                  </a:lnTo>
                  <a:lnTo>
                    <a:pt x="1470" y="3945"/>
                  </a:lnTo>
                  <a:lnTo>
                    <a:pt x="1450" y="3952"/>
                  </a:lnTo>
                  <a:lnTo>
                    <a:pt x="1430" y="3959"/>
                  </a:lnTo>
                  <a:lnTo>
                    <a:pt x="1410" y="3963"/>
                  </a:lnTo>
                  <a:lnTo>
                    <a:pt x="1391" y="3965"/>
                  </a:lnTo>
                  <a:lnTo>
                    <a:pt x="1370" y="3966"/>
                  </a:lnTo>
                  <a:lnTo>
                    <a:pt x="1349" y="3964"/>
                  </a:lnTo>
                  <a:lnTo>
                    <a:pt x="1327" y="3961"/>
                  </a:lnTo>
                  <a:lnTo>
                    <a:pt x="1303" y="3954"/>
                  </a:lnTo>
                  <a:lnTo>
                    <a:pt x="1277" y="3947"/>
                  </a:lnTo>
                  <a:lnTo>
                    <a:pt x="1248" y="3936"/>
                  </a:lnTo>
                  <a:lnTo>
                    <a:pt x="1217" y="3924"/>
                  </a:lnTo>
                  <a:lnTo>
                    <a:pt x="1188" y="3902"/>
                  </a:lnTo>
                  <a:lnTo>
                    <a:pt x="1155" y="3876"/>
                  </a:lnTo>
                  <a:lnTo>
                    <a:pt x="1138" y="3865"/>
                  </a:lnTo>
                  <a:lnTo>
                    <a:pt x="1123" y="3855"/>
                  </a:lnTo>
                  <a:lnTo>
                    <a:pt x="1116" y="3851"/>
                  </a:lnTo>
                  <a:lnTo>
                    <a:pt x="1108" y="3848"/>
                  </a:lnTo>
                  <a:lnTo>
                    <a:pt x="1103" y="3844"/>
                  </a:lnTo>
                  <a:lnTo>
                    <a:pt x="1097" y="3843"/>
                  </a:lnTo>
                  <a:lnTo>
                    <a:pt x="1030" y="3872"/>
                  </a:lnTo>
                  <a:lnTo>
                    <a:pt x="975" y="3897"/>
                  </a:lnTo>
                  <a:lnTo>
                    <a:pt x="952" y="3908"/>
                  </a:lnTo>
                  <a:lnTo>
                    <a:pt x="929" y="3916"/>
                  </a:lnTo>
                  <a:lnTo>
                    <a:pt x="908" y="3923"/>
                  </a:lnTo>
                  <a:lnTo>
                    <a:pt x="887" y="3928"/>
                  </a:lnTo>
                  <a:lnTo>
                    <a:pt x="877" y="3929"/>
                  </a:lnTo>
                  <a:lnTo>
                    <a:pt x="867" y="3929"/>
                  </a:lnTo>
                  <a:lnTo>
                    <a:pt x="857" y="3929"/>
                  </a:lnTo>
                  <a:lnTo>
                    <a:pt x="847" y="3929"/>
                  </a:lnTo>
                  <a:lnTo>
                    <a:pt x="836" y="3927"/>
                  </a:lnTo>
                  <a:lnTo>
                    <a:pt x="826" y="3925"/>
                  </a:lnTo>
                  <a:lnTo>
                    <a:pt x="815" y="3922"/>
                  </a:lnTo>
                  <a:lnTo>
                    <a:pt x="803" y="3917"/>
                  </a:lnTo>
                  <a:lnTo>
                    <a:pt x="792" y="3913"/>
                  </a:lnTo>
                  <a:lnTo>
                    <a:pt x="780" y="3907"/>
                  </a:lnTo>
                  <a:lnTo>
                    <a:pt x="768" y="3900"/>
                  </a:lnTo>
                  <a:lnTo>
                    <a:pt x="754" y="3892"/>
                  </a:lnTo>
                  <a:lnTo>
                    <a:pt x="726" y="3873"/>
                  </a:lnTo>
                  <a:lnTo>
                    <a:pt x="696" y="3850"/>
                  </a:lnTo>
                  <a:lnTo>
                    <a:pt x="681" y="3840"/>
                  </a:lnTo>
                  <a:lnTo>
                    <a:pt x="664" y="3832"/>
                  </a:lnTo>
                  <a:lnTo>
                    <a:pt x="646" y="3823"/>
                  </a:lnTo>
                  <a:lnTo>
                    <a:pt x="627" y="3817"/>
                  </a:lnTo>
                  <a:lnTo>
                    <a:pt x="607" y="3811"/>
                  </a:lnTo>
                  <a:lnTo>
                    <a:pt x="587" y="3806"/>
                  </a:lnTo>
                  <a:lnTo>
                    <a:pt x="567" y="3804"/>
                  </a:lnTo>
                  <a:lnTo>
                    <a:pt x="547" y="3803"/>
                  </a:lnTo>
                  <a:lnTo>
                    <a:pt x="536" y="3804"/>
                  </a:lnTo>
                  <a:lnTo>
                    <a:pt x="527" y="3804"/>
                  </a:lnTo>
                  <a:lnTo>
                    <a:pt x="518" y="3806"/>
                  </a:lnTo>
                  <a:lnTo>
                    <a:pt x="509" y="3809"/>
                  </a:lnTo>
                  <a:lnTo>
                    <a:pt x="501" y="3811"/>
                  </a:lnTo>
                  <a:lnTo>
                    <a:pt x="492" y="3815"/>
                  </a:lnTo>
                  <a:lnTo>
                    <a:pt x="485" y="3818"/>
                  </a:lnTo>
                  <a:lnTo>
                    <a:pt x="477" y="3823"/>
                  </a:lnTo>
                  <a:lnTo>
                    <a:pt x="470" y="3829"/>
                  </a:lnTo>
                  <a:lnTo>
                    <a:pt x="464" y="3835"/>
                  </a:lnTo>
                  <a:lnTo>
                    <a:pt x="458" y="3841"/>
                  </a:lnTo>
                  <a:lnTo>
                    <a:pt x="453" y="3849"/>
                  </a:lnTo>
                  <a:lnTo>
                    <a:pt x="449" y="3857"/>
                  </a:lnTo>
                  <a:lnTo>
                    <a:pt x="446" y="3867"/>
                  </a:lnTo>
                  <a:lnTo>
                    <a:pt x="443" y="3877"/>
                  </a:lnTo>
                  <a:lnTo>
                    <a:pt x="440" y="3888"/>
                  </a:lnTo>
                  <a:close/>
                  <a:moveTo>
                    <a:pt x="650" y="3648"/>
                  </a:moveTo>
                  <a:lnTo>
                    <a:pt x="605" y="3654"/>
                  </a:lnTo>
                  <a:lnTo>
                    <a:pt x="560" y="3663"/>
                  </a:lnTo>
                  <a:lnTo>
                    <a:pt x="515" y="3673"/>
                  </a:lnTo>
                  <a:lnTo>
                    <a:pt x="471" y="3685"/>
                  </a:lnTo>
                  <a:lnTo>
                    <a:pt x="450" y="3692"/>
                  </a:lnTo>
                  <a:lnTo>
                    <a:pt x="428" y="3700"/>
                  </a:lnTo>
                  <a:lnTo>
                    <a:pt x="407" y="3707"/>
                  </a:lnTo>
                  <a:lnTo>
                    <a:pt x="386" y="3716"/>
                  </a:lnTo>
                  <a:lnTo>
                    <a:pt x="364" y="3724"/>
                  </a:lnTo>
                  <a:lnTo>
                    <a:pt x="344" y="3733"/>
                  </a:lnTo>
                  <a:lnTo>
                    <a:pt x="324" y="3744"/>
                  </a:lnTo>
                  <a:lnTo>
                    <a:pt x="304" y="3755"/>
                  </a:lnTo>
                  <a:lnTo>
                    <a:pt x="306" y="3760"/>
                  </a:lnTo>
                  <a:lnTo>
                    <a:pt x="310" y="3766"/>
                  </a:lnTo>
                  <a:lnTo>
                    <a:pt x="315" y="3774"/>
                  </a:lnTo>
                  <a:lnTo>
                    <a:pt x="320" y="3781"/>
                  </a:lnTo>
                  <a:lnTo>
                    <a:pt x="351" y="3774"/>
                  </a:lnTo>
                  <a:lnTo>
                    <a:pt x="388" y="3762"/>
                  </a:lnTo>
                  <a:lnTo>
                    <a:pt x="430" y="3749"/>
                  </a:lnTo>
                  <a:lnTo>
                    <a:pt x="474" y="3736"/>
                  </a:lnTo>
                  <a:lnTo>
                    <a:pt x="518" y="3724"/>
                  </a:lnTo>
                  <a:lnTo>
                    <a:pt x="561" y="3714"/>
                  </a:lnTo>
                  <a:lnTo>
                    <a:pt x="579" y="3711"/>
                  </a:lnTo>
                  <a:lnTo>
                    <a:pt x="597" y="3710"/>
                  </a:lnTo>
                  <a:lnTo>
                    <a:pt x="611" y="3709"/>
                  </a:lnTo>
                  <a:lnTo>
                    <a:pt x="625" y="3711"/>
                  </a:lnTo>
                  <a:lnTo>
                    <a:pt x="646" y="3735"/>
                  </a:lnTo>
                  <a:lnTo>
                    <a:pt x="666" y="3757"/>
                  </a:lnTo>
                  <a:lnTo>
                    <a:pt x="686" y="3777"/>
                  </a:lnTo>
                  <a:lnTo>
                    <a:pt x="707" y="3796"/>
                  </a:lnTo>
                  <a:lnTo>
                    <a:pt x="728" y="3814"/>
                  </a:lnTo>
                  <a:lnTo>
                    <a:pt x="751" y="3833"/>
                  </a:lnTo>
                  <a:lnTo>
                    <a:pt x="776" y="3851"/>
                  </a:lnTo>
                  <a:lnTo>
                    <a:pt x="802" y="3871"/>
                  </a:lnTo>
                  <a:lnTo>
                    <a:pt x="817" y="3876"/>
                  </a:lnTo>
                  <a:lnTo>
                    <a:pt x="831" y="3879"/>
                  </a:lnTo>
                  <a:lnTo>
                    <a:pt x="843" y="3881"/>
                  </a:lnTo>
                  <a:lnTo>
                    <a:pt x="856" y="3882"/>
                  </a:lnTo>
                  <a:lnTo>
                    <a:pt x="869" y="3882"/>
                  </a:lnTo>
                  <a:lnTo>
                    <a:pt x="880" y="3881"/>
                  </a:lnTo>
                  <a:lnTo>
                    <a:pt x="892" y="3880"/>
                  </a:lnTo>
                  <a:lnTo>
                    <a:pt x="903" y="3877"/>
                  </a:lnTo>
                  <a:lnTo>
                    <a:pt x="913" y="3874"/>
                  </a:lnTo>
                  <a:lnTo>
                    <a:pt x="924" y="3871"/>
                  </a:lnTo>
                  <a:lnTo>
                    <a:pt x="934" y="3866"/>
                  </a:lnTo>
                  <a:lnTo>
                    <a:pt x="944" y="3861"/>
                  </a:lnTo>
                  <a:lnTo>
                    <a:pt x="963" y="3850"/>
                  </a:lnTo>
                  <a:lnTo>
                    <a:pt x="982" y="3838"/>
                  </a:lnTo>
                  <a:lnTo>
                    <a:pt x="1017" y="3812"/>
                  </a:lnTo>
                  <a:lnTo>
                    <a:pt x="1051" y="3787"/>
                  </a:lnTo>
                  <a:lnTo>
                    <a:pt x="1060" y="3783"/>
                  </a:lnTo>
                  <a:lnTo>
                    <a:pt x="1068" y="3778"/>
                  </a:lnTo>
                  <a:lnTo>
                    <a:pt x="1078" y="3774"/>
                  </a:lnTo>
                  <a:lnTo>
                    <a:pt x="1087" y="3770"/>
                  </a:lnTo>
                  <a:lnTo>
                    <a:pt x="1096" y="3767"/>
                  </a:lnTo>
                  <a:lnTo>
                    <a:pt x="1106" y="3765"/>
                  </a:lnTo>
                  <a:lnTo>
                    <a:pt x="1116" y="3764"/>
                  </a:lnTo>
                  <a:lnTo>
                    <a:pt x="1125" y="3763"/>
                  </a:lnTo>
                  <a:lnTo>
                    <a:pt x="1166" y="3806"/>
                  </a:lnTo>
                  <a:lnTo>
                    <a:pt x="1202" y="3841"/>
                  </a:lnTo>
                  <a:lnTo>
                    <a:pt x="1219" y="3856"/>
                  </a:lnTo>
                  <a:lnTo>
                    <a:pt x="1234" y="3869"/>
                  </a:lnTo>
                  <a:lnTo>
                    <a:pt x="1249" y="3880"/>
                  </a:lnTo>
                  <a:lnTo>
                    <a:pt x="1262" y="3889"/>
                  </a:lnTo>
                  <a:lnTo>
                    <a:pt x="1275" y="3897"/>
                  </a:lnTo>
                  <a:lnTo>
                    <a:pt x="1288" y="3904"/>
                  </a:lnTo>
                  <a:lnTo>
                    <a:pt x="1299" y="3908"/>
                  </a:lnTo>
                  <a:lnTo>
                    <a:pt x="1312" y="3912"/>
                  </a:lnTo>
                  <a:lnTo>
                    <a:pt x="1323" y="3914"/>
                  </a:lnTo>
                  <a:lnTo>
                    <a:pt x="1334" y="3914"/>
                  </a:lnTo>
                  <a:lnTo>
                    <a:pt x="1346" y="3914"/>
                  </a:lnTo>
                  <a:lnTo>
                    <a:pt x="1356" y="3912"/>
                  </a:lnTo>
                  <a:lnTo>
                    <a:pt x="1368" y="3910"/>
                  </a:lnTo>
                  <a:lnTo>
                    <a:pt x="1380" y="3907"/>
                  </a:lnTo>
                  <a:lnTo>
                    <a:pt x="1391" y="3902"/>
                  </a:lnTo>
                  <a:lnTo>
                    <a:pt x="1404" y="3896"/>
                  </a:lnTo>
                  <a:lnTo>
                    <a:pt x="1430" y="3882"/>
                  </a:lnTo>
                  <a:lnTo>
                    <a:pt x="1460" y="3867"/>
                  </a:lnTo>
                  <a:lnTo>
                    <a:pt x="1492" y="3849"/>
                  </a:lnTo>
                  <a:lnTo>
                    <a:pt x="1530" y="3829"/>
                  </a:lnTo>
                  <a:lnTo>
                    <a:pt x="1573" y="3807"/>
                  </a:lnTo>
                  <a:lnTo>
                    <a:pt x="1622" y="3785"/>
                  </a:lnTo>
                  <a:lnTo>
                    <a:pt x="1632" y="3792"/>
                  </a:lnTo>
                  <a:lnTo>
                    <a:pt x="1657" y="3807"/>
                  </a:lnTo>
                  <a:lnTo>
                    <a:pt x="1693" y="3832"/>
                  </a:lnTo>
                  <a:lnTo>
                    <a:pt x="1737" y="3859"/>
                  </a:lnTo>
                  <a:lnTo>
                    <a:pt x="1761" y="3874"/>
                  </a:lnTo>
                  <a:lnTo>
                    <a:pt x="1786" y="3888"/>
                  </a:lnTo>
                  <a:lnTo>
                    <a:pt x="1810" y="3900"/>
                  </a:lnTo>
                  <a:lnTo>
                    <a:pt x="1834" y="3913"/>
                  </a:lnTo>
                  <a:lnTo>
                    <a:pt x="1859" y="3923"/>
                  </a:lnTo>
                  <a:lnTo>
                    <a:pt x="1882" y="3931"/>
                  </a:lnTo>
                  <a:lnTo>
                    <a:pt x="1892" y="3935"/>
                  </a:lnTo>
                  <a:lnTo>
                    <a:pt x="1903" y="3937"/>
                  </a:lnTo>
                  <a:lnTo>
                    <a:pt x="1914" y="3940"/>
                  </a:lnTo>
                  <a:lnTo>
                    <a:pt x="1923" y="3941"/>
                  </a:lnTo>
                  <a:lnTo>
                    <a:pt x="1942" y="3938"/>
                  </a:lnTo>
                  <a:lnTo>
                    <a:pt x="1962" y="3934"/>
                  </a:lnTo>
                  <a:lnTo>
                    <a:pt x="1980" y="3928"/>
                  </a:lnTo>
                  <a:lnTo>
                    <a:pt x="1998" y="3921"/>
                  </a:lnTo>
                  <a:lnTo>
                    <a:pt x="2015" y="3913"/>
                  </a:lnTo>
                  <a:lnTo>
                    <a:pt x="2032" y="3904"/>
                  </a:lnTo>
                  <a:lnTo>
                    <a:pt x="2049" y="3894"/>
                  </a:lnTo>
                  <a:lnTo>
                    <a:pt x="2064" y="3885"/>
                  </a:lnTo>
                  <a:lnTo>
                    <a:pt x="2081" y="3875"/>
                  </a:lnTo>
                  <a:lnTo>
                    <a:pt x="2097" y="3867"/>
                  </a:lnTo>
                  <a:lnTo>
                    <a:pt x="2114" y="3858"/>
                  </a:lnTo>
                  <a:lnTo>
                    <a:pt x="2131" y="3850"/>
                  </a:lnTo>
                  <a:lnTo>
                    <a:pt x="2149" y="3843"/>
                  </a:lnTo>
                  <a:lnTo>
                    <a:pt x="2167" y="3839"/>
                  </a:lnTo>
                  <a:lnTo>
                    <a:pt x="2186" y="3836"/>
                  </a:lnTo>
                  <a:lnTo>
                    <a:pt x="2205" y="3835"/>
                  </a:lnTo>
                  <a:lnTo>
                    <a:pt x="2244" y="3851"/>
                  </a:lnTo>
                  <a:lnTo>
                    <a:pt x="2279" y="3865"/>
                  </a:lnTo>
                  <a:lnTo>
                    <a:pt x="2310" y="3875"/>
                  </a:lnTo>
                  <a:lnTo>
                    <a:pt x="2339" y="3884"/>
                  </a:lnTo>
                  <a:lnTo>
                    <a:pt x="2353" y="3888"/>
                  </a:lnTo>
                  <a:lnTo>
                    <a:pt x="2365" y="3890"/>
                  </a:lnTo>
                  <a:lnTo>
                    <a:pt x="2378" y="3892"/>
                  </a:lnTo>
                  <a:lnTo>
                    <a:pt x="2390" y="3893"/>
                  </a:lnTo>
                  <a:lnTo>
                    <a:pt x="2402" y="3894"/>
                  </a:lnTo>
                  <a:lnTo>
                    <a:pt x="2414" y="3894"/>
                  </a:lnTo>
                  <a:lnTo>
                    <a:pt x="2425" y="3894"/>
                  </a:lnTo>
                  <a:lnTo>
                    <a:pt x="2436" y="3893"/>
                  </a:lnTo>
                  <a:lnTo>
                    <a:pt x="2447" y="3891"/>
                  </a:lnTo>
                  <a:lnTo>
                    <a:pt x="2459" y="3889"/>
                  </a:lnTo>
                  <a:lnTo>
                    <a:pt x="2470" y="3886"/>
                  </a:lnTo>
                  <a:lnTo>
                    <a:pt x="2481" y="3881"/>
                  </a:lnTo>
                  <a:lnTo>
                    <a:pt x="2506" y="3872"/>
                  </a:lnTo>
                  <a:lnTo>
                    <a:pt x="2531" y="3860"/>
                  </a:lnTo>
                  <a:lnTo>
                    <a:pt x="2557" y="3846"/>
                  </a:lnTo>
                  <a:lnTo>
                    <a:pt x="2587" y="3828"/>
                  </a:lnTo>
                  <a:lnTo>
                    <a:pt x="2618" y="3807"/>
                  </a:lnTo>
                  <a:lnTo>
                    <a:pt x="2654" y="3785"/>
                  </a:lnTo>
                  <a:lnTo>
                    <a:pt x="2665" y="3782"/>
                  </a:lnTo>
                  <a:lnTo>
                    <a:pt x="2676" y="3780"/>
                  </a:lnTo>
                  <a:lnTo>
                    <a:pt x="2687" y="3779"/>
                  </a:lnTo>
                  <a:lnTo>
                    <a:pt x="2699" y="3778"/>
                  </a:lnTo>
                  <a:lnTo>
                    <a:pt x="2722" y="3778"/>
                  </a:lnTo>
                  <a:lnTo>
                    <a:pt x="2745" y="3780"/>
                  </a:lnTo>
                  <a:lnTo>
                    <a:pt x="2769" y="3783"/>
                  </a:lnTo>
                  <a:lnTo>
                    <a:pt x="2794" y="3787"/>
                  </a:lnTo>
                  <a:lnTo>
                    <a:pt x="2818" y="3793"/>
                  </a:lnTo>
                  <a:lnTo>
                    <a:pt x="2843" y="3798"/>
                  </a:lnTo>
                  <a:lnTo>
                    <a:pt x="2869" y="3803"/>
                  </a:lnTo>
                  <a:lnTo>
                    <a:pt x="2895" y="3807"/>
                  </a:lnTo>
                  <a:lnTo>
                    <a:pt x="2921" y="3811"/>
                  </a:lnTo>
                  <a:lnTo>
                    <a:pt x="2948" y="3813"/>
                  </a:lnTo>
                  <a:lnTo>
                    <a:pt x="2961" y="3813"/>
                  </a:lnTo>
                  <a:lnTo>
                    <a:pt x="2975" y="3813"/>
                  </a:lnTo>
                  <a:lnTo>
                    <a:pt x="2988" y="3812"/>
                  </a:lnTo>
                  <a:lnTo>
                    <a:pt x="3003" y="3811"/>
                  </a:lnTo>
                  <a:lnTo>
                    <a:pt x="3016" y="3809"/>
                  </a:lnTo>
                  <a:lnTo>
                    <a:pt x="3030" y="3805"/>
                  </a:lnTo>
                  <a:lnTo>
                    <a:pt x="3044" y="3802"/>
                  </a:lnTo>
                  <a:lnTo>
                    <a:pt x="3057" y="3797"/>
                  </a:lnTo>
                  <a:lnTo>
                    <a:pt x="3055" y="3792"/>
                  </a:lnTo>
                  <a:lnTo>
                    <a:pt x="3053" y="3786"/>
                  </a:lnTo>
                  <a:lnTo>
                    <a:pt x="3027" y="3782"/>
                  </a:lnTo>
                  <a:lnTo>
                    <a:pt x="2999" y="3778"/>
                  </a:lnTo>
                  <a:lnTo>
                    <a:pt x="2973" y="3774"/>
                  </a:lnTo>
                  <a:lnTo>
                    <a:pt x="2946" y="3768"/>
                  </a:lnTo>
                  <a:lnTo>
                    <a:pt x="2893" y="3757"/>
                  </a:lnTo>
                  <a:lnTo>
                    <a:pt x="2839" y="3745"/>
                  </a:lnTo>
                  <a:lnTo>
                    <a:pt x="2786" y="3735"/>
                  </a:lnTo>
                  <a:lnTo>
                    <a:pt x="2733" y="3726"/>
                  </a:lnTo>
                  <a:lnTo>
                    <a:pt x="2707" y="3723"/>
                  </a:lnTo>
                  <a:lnTo>
                    <a:pt x="2681" y="3721"/>
                  </a:lnTo>
                  <a:lnTo>
                    <a:pt x="2655" y="3720"/>
                  </a:lnTo>
                  <a:lnTo>
                    <a:pt x="2630" y="3720"/>
                  </a:lnTo>
                  <a:lnTo>
                    <a:pt x="2605" y="3742"/>
                  </a:lnTo>
                  <a:lnTo>
                    <a:pt x="2579" y="3762"/>
                  </a:lnTo>
                  <a:lnTo>
                    <a:pt x="2556" y="3781"/>
                  </a:lnTo>
                  <a:lnTo>
                    <a:pt x="2533" y="3798"/>
                  </a:lnTo>
                  <a:lnTo>
                    <a:pt x="2511" y="3813"/>
                  </a:lnTo>
                  <a:lnTo>
                    <a:pt x="2488" y="3826"/>
                  </a:lnTo>
                  <a:lnTo>
                    <a:pt x="2477" y="3832"/>
                  </a:lnTo>
                  <a:lnTo>
                    <a:pt x="2465" y="3837"/>
                  </a:lnTo>
                  <a:lnTo>
                    <a:pt x="2455" y="3841"/>
                  </a:lnTo>
                  <a:lnTo>
                    <a:pt x="2443" y="3844"/>
                  </a:lnTo>
                  <a:lnTo>
                    <a:pt x="2433" y="3848"/>
                  </a:lnTo>
                  <a:lnTo>
                    <a:pt x="2421" y="3851"/>
                  </a:lnTo>
                  <a:lnTo>
                    <a:pt x="2409" y="3852"/>
                  </a:lnTo>
                  <a:lnTo>
                    <a:pt x="2398" y="3853"/>
                  </a:lnTo>
                  <a:lnTo>
                    <a:pt x="2386" y="3853"/>
                  </a:lnTo>
                  <a:lnTo>
                    <a:pt x="2375" y="3852"/>
                  </a:lnTo>
                  <a:lnTo>
                    <a:pt x="2362" y="3851"/>
                  </a:lnTo>
                  <a:lnTo>
                    <a:pt x="2350" y="3849"/>
                  </a:lnTo>
                  <a:lnTo>
                    <a:pt x="2338" y="3846"/>
                  </a:lnTo>
                  <a:lnTo>
                    <a:pt x="2325" y="3841"/>
                  </a:lnTo>
                  <a:lnTo>
                    <a:pt x="2311" y="3836"/>
                  </a:lnTo>
                  <a:lnTo>
                    <a:pt x="2299" y="3830"/>
                  </a:lnTo>
                  <a:lnTo>
                    <a:pt x="2285" y="3823"/>
                  </a:lnTo>
                  <a:lnTo>
                    <a:pt x="2270" y="3815"/>
                  </a:lnTo>
                  <a:lnTo>
                    <a:pt x="2256" y="3806"/>
                  </a:lnTo>
                  <a:lnTo>
                    <a:pt x="2242" y="3796"/>
                  </a:lnTo>
                  <a:lnTo>
                    <a:pt x="2243" y="3795"/>
                  </a:lnTo>
                  <a:lnTo>
                    <a:pt x="2244" y="3793"/>
                  </a:lnTo>
                  <a:lnTo>
                    <a:pt x="2243" y="3792"/>
                  </a:lnTo>
                  <a:lnTo>
                    <a:pt x="2243" y="3791"/>
                  </a:lnTo>
                  <a:lnTo>
                    <a:pt x="2237" y="3791"/>
                  </a:lnTo>
                  <a:lnTo>
                    <a:pt x="2233" y="3792"/>
                  </a:lnTo>
                  <a:lnTo>
                    <a:pt x="2223" y="3780"/>
                  </a:lnTo>
                  <a:lnTo>
                    <a:pt x="2213" y="3770"/>
                  </a:lnTo>
                  <a:lnTo>
                    <a:pt x="2204" y="3763"/>
                  </a:lnTo>
                  <a:lnTo>
                    <a:pt x="2196" y="3758"/>
                  </a:lnTo>
                  <a:lnTo>
                    <a:pt x="2188" y="3755"/>
                  </a:lnTo>
                  <a:lnTo>
                    <a:pt x="2182" y="3753"/>
                  </a:lnTo>
                  <a:lnTo>
                    <a:pt x="2174" y="3751"/>
                  </a:lnTo>
                  <a:lnTo>
                    <a:pt x="2168" y="3751"/>
                  </a:lnTo>
                  <a:lnTo>
                    <a:pt x="2160" y="3754"/>
                  </a:lnTo>
                  <a:lnTo>
                    <a:pt x="2154" y="3756"/>
                  </a:lnTo>
                  <a:lnTo>
                    <a:pt x="2147" y="3759"/>
                  </a:lnTo>
                  <a:lnTo>
                    <a:pt x="2138" y="3764"/>
                  </a:lnTo>
                  <a:lnTo>
                    <a:pt x="2120" y="3775"/>
                  </a:lnTo>
                  <a:lnTo>
                    <a:pt x="2099" y="3786"/>
                  </a:lnTo>
                  <a:lnTo>
                    <a:pt x="2083" y="3801"/>
                  </a:lnTo>
                  <a:lnTo>
                    <a:pt x="2069" y="3814"/>
                  </a:lnTo>
                  <a:lnTo>
                    <a:pt x="2055" y="3825"/>
                  </a:lnTo>
                  <a:lnTo>
                    <a:pt x="2040" y="3836"/>
                  </a:lnTo>
                  <a:lnTo>
                    <a:pt x="2026" y="3846"/>
                  </a:lnTo>
                  <a:lnTo>
                    <a:pt x="2013" y="3855"/>
                  </a:lnTo>
                  <a:lnTo>
                    <a:pt x="1999" y="3862"/>
                  </a:lnTo>
                  <a:lnTo>
                    <a:pt x="1985" y="3869"/>
                  </a:lnTo>
                  <a:lnTo>
                    <a:pt x="1972" y="3875"/>
                  </a:lnTo>
                  <a:lnTo>
                    <a:pt x="1959" y="3879"/>
                  </a:lnTo>
                  <a:lnTo>
                    <a:pt x="1946" y="3884"/>
                  </a:lnTo>
                  <a:lnTo>
                    <a:pt x="1933" y="3887"/>
                  </a:lnTo>
                  <a:lnTo>
                    <a:pt x="1920" y="3889"/>
                  </a:lnTo>
                  <a:lnTo>
                    <a:pt x="1907" y="3889"/>
                  </a:lnTo>
                  <a:lnTo>
                    <a:pt x="1896" y="3889"/>
                  </a:lnTo>
                  <a:lnTo>
                    <a:pt x="1883" y="3888"/>
                  </a:lnTo>
                  <a:lnTo>
                    <a:pt x="1870" y="3887"/>
                  </a:lnTo>
                  <a:lnTo>
                    <a:pt x="1858" y="3884"/>
                  </a:lnTo>
                  <a:lnTo>
                    <a:pt x="1846" y="3879"/>
                  </a:lnTo>
                  <a:lnTo>
                    <a:pt x="1833" y="3875"/>
                  </a:lnTo>
                  <a:lnTo>
                    <a:pt x="1822" y="3870"/>
                  </a:lnTo>
                  <a:lnTo>
                    <a:pt x="1809" y="3863"/>
                  </a:lnTo>
                  <a:lnTo>
                    <a:pt x="1797" y="3856"/>
                  </a:lnTo>
                  <a:lnTo>
                    <a:pt x="1786" y="3848"/>
                  </a:lnTo>
                  <a:lnTo>
                    <a:pt x="1773" y="3839"/>
                  </a:lnTo>
                  <a:lnTo>
                    <a:pt x="1761" y="3829"/>
                  </a:lnTo>
                  <a:lnTo>
                    <a:pt x="1749" y="3818"/>
                  </a:lnTo>
                  <a:lnTo>
                    <a:pt x="1736" y="3806"/>
                  </a:lnTo>
                  <a:lnTo>
                    <a:pt x="1712" y="3781"/>
                  </a:lnTo>
                  <a:lnTo>
                    <a:pt x="1687" y="3753"/>
                  </a:lnTo>
                  <a:lnTo>
                    <a:pt x="1672" y="3742"/>
                  </a:lnTo>
                  <a:lnTo>
                    <a:pt x="1657" y="3735"/>
                  </a:lnTo>
                  <a:lnTo>
                    <a:pt x="1643" y="3730"/>
                  </a:lnTo>
                  <a:lnTo>
                    <a:pt x="1630" y="3727"/>
                  </a:lnTo>
                  <a:lnTo>
                    <a:pt x="1616" y="3727"/>
                  </a:lnTo>
                  <a:lnTo>
                    <a:pt x="1602" y="3728"/>
                  </a:lnTo>
                  <a:lnTo>
                    <a:pt x="1590" y="3731"/>
                  </a:lnTo>
                  <a:lnTo>
                    <a:pt x="1576" y="3737"/>
                  </a:lnTo>
                  <a:lnTo>
                    <a:pt x="1563" y="3742"/>
                  </a:lnTo>
                  <a:lnTo>
                    <a:pt x="1551" y="3749"/>
                  </a:lnTo>
                  <a:lnTo>
                    <a:pt x="1538" y="3757"/>
                  </a:lnTo>
                  <a:lnTo>
                    <a:pt x="1524" y="3765"/>
                  </a:lnTo>
                  <a:lnTo>
                    <a:pt x="1499" y="3784"/>
                  </a:lnTo>
                  <a:lnTo>
                    <a:pt x="1472" y="3803"/>
                  </a:lnTo>
                  <a:lnTo>
                    <a:pt x="1459" y="3812"/>
                  </a:lnTo>
                  <a:lnTo>
                    <a:pt x="1445" y="3821"/>
                  </a:lnTo>
                  <a:lnTo>
                    <a:pt x="1431" y="3829"/>
                  </a:lnTo>
                  <a:lnTo>
                    <a:pt x="1418" y="3836"/>
                  </a:lnTo>
                  <a:lnTo>
                    <a:pt x="1403" y="3842"/>
                  </a:lnTo>
                  <a:lnTo>
                    <a:pt x="1388" y="3848"/>
                  </a:lnTo>
                  <a:lnTo>
                    <a:pt x="1372" y="3851"/>
                  </a:lnTo>
                  <a:lnTo>
                    <a:pt x="1356" y="3853"/>
                  </a:lnTo>
                  <a:lnTo>
                    <a:pt x="1339" y="3854"/>
                  </a:lnTo>
                  <a:lnTo>
                    <a:pt x="1323" y="3852"/>
                  </a:lnTo>
                  <a:lnTo>
                    <a:pt x="1306" y="3848"/>
                  </a:lnTo>
                  <a:lnTo>
                    <a:pt x="1288" y="3841"/>
                  </a:lnTo>
                  <a:lnTo>
                    <a:pt x="1269" y="3833"/>
                  </a:lnTo>
                  <a:lnTo>
                    <a:pt x="1250" y="3821"/>
                  </a:lnTo>
                  <a:lnTo>
                    <a:pt x="1230" y="3806"/>
                  </a:lnTo>
                  <a:lnTo>
                    <a:pt x="1209" y="3788"/>
                  </a:lnTo>
                  <a:lnTo>
                    <a:pt x="1177" y="3753"/>
                  </a:lnTo>
                  <a:lnTo>
                    <a:pt x="1153" y="3727"/>
                  </a:lnTo>
                  <a:lnTo>
                    <a:pt x="1142" y="3719"/>
                  </a:lnTo>
                  <a:lnTo>
                    <a:pt x="1133" y="3712"/>
                  </a:lnTo>
                  <a:lnTo>
                    <a:pt x="1128" y="3710"/>
                  </a:lnTo>
                  <a:lnTo>
                    <a:pt x="1124" y="3708"/>
                  </a:lnTo>
                  <a:lnTo>
                    <a:pt x="1120" y="3707"/>
                  </a:lnTo>
                  <a:lnTo>
                    <a:pt x="1115" y="3706"/>
                  </a:lnTo>
                  <a:lnTo>
                    <a:pt x="1106" y="3707"/>
                  </a:lnTo>
                  <a:lnTo>
                    <a:pt x="1096" y="3710"/>
                  </a:lnTo>
                  <a:lnTo>
                    <a:pt x="1084" y="3714"/>
                  </a:lnTo>
                  <a:lnTo>
                    <a:pt x="1071" y="3722"/>
                  </a:lnTo>
                  <a:lnTo>
                    <a:pt x="1040" y="3743"/>
                  </a:lnTo>
                  <a:lnTo>
                    <a:pt x="998" y="3772"/>
                  </a:lnTo>
                  <a:lnTo>
                    <a:pt x="982" y="3780"/>
                  </a:lnTo>
                  <a:lnTo>
                    <a:pt x="966" y="3788"/>
                  </a:lnTo>
                  <a:lnTo>
                    <a:pt x="950" y="3795"/>
                  </a:lnTo>
                  <a:lnTo>
                    <a:pt x="935" y="3800"/>
                  </a:lnTo>
                  <a:lnTo>
                    <a:pt x="922" y="3805"/>
                  </a:lnTo>
                  <a:lnTo>
                    <a:pt x="909" y="3810"/>
                  </a:lnTo>
                  <a:lnTo>
                    <a:pt x="896" y="3812"/>
                  </a:lnTo>
                  <a:lnTo>
                    <a:pt x="884" y="3814"/>
                  </a:lnTo>
                  <a:lnTo>
                    <a:pt x="872" y="3815"/>
                  </a:lnTo>
                  <a:lnTo>
                    <a:pt x="861" y="3815"/>
                  </a:lnTo>
                  <a:lnTo>
                    <a:pt x="851" y="3814"/>
                  </a:lnTo>
                  <a:lnTo>
                    <a:pt x="840" y="3813"/>
                  </a:lnTo>
                  <a:lnTo>
                    <a:pt x="830" y="3811"/>
                  </a:lnTo>
                  <a:lnTo>
                    <a:pt x="820" y="3807"/>
                  </a:lnTo>
                  <a:lnTo>
                    <a:pt x="811" y="3803"/>
                  </a:lnTo>
                  <a:lnTo>
                    <a:pt x="801" y="3799"/>
                  </a:lnTo>
                  <a:lnTo>
                    <a:pt x="792" y="3794"/>
                  </a:lnTo>
                  <a:lnTo>
                    <a:pt x="783" y="3787"/>
                  </a:lnTo>
                  <a:lnTo>
                    <a:pt x="774" y="3781"/>
                  </a:lnTo>
                  <a:lnTo>
                    <a:pt x="765" y="3774"/>
                  </a:lnTo>
                  <a:lnTo>
                    <a:pt x="747" y="3758"/>
                  </a:lnTo>
                  <a:lnTo>
                    <a:pt x="731" y="3739"/>
                  </a:lnTo>
                  <a:lnTo>
                    <a:pt x="693" y="3697"/>
                  </a:lnTo>
                  <a:lnTo>
                    <a:pt x="650" y="3648"/>
                  </a:lnTo>
                  <a:close/>
                  <a:moveTo>
                    <a:pt x="2360" y="3126"/>
                  </a:moveTo>
                  <a:lnTo>
                    <a:pt x="2344" y="3109"/>
                  </a:lnTo>
                  <a:lnTo>
                    <a:pt x="2328" y="3093"/>
                  </a:lnTo>
                  <a:lnTo>
                    <a:pt x="2321" y="3086"/>
                  </a:lnTo>
                  <a:lnTo>
                    <a:pt x="2315" y="3079"/>
                  </a:lnTo>
                  <a:lnTo>
                    <a:pt x="2310" y="3073"/>
                  </a:lnTo>
                  <a:lnTo>
                    <a:pt x="2307" y="3068"/>
                  </a:lnTo>
                  <a:lnTo>
                    <a:pt x="2315" y="3069"/>
                  </a:lnTo>
                  <a:lnTo>
                    <a:pt x="2322" y="3070"/>
                  </a:lnTo>
                  <a:lnTo>
                    <a:pt x="2330" y="3071"/>
                  </a:lnTo>
                  <a:lnTo>
                    <a:pt x="2339" y="3073"/>
                  </a:lnTo>
                  <a:lnTo>
                    <a:pt x="2357" y="3079"/>
                  </a:lnTo>
                  <a:lnTo>
                    <a:pt x="2376" y="3087"/>
                  </a:lnTo>
                  <a:lnTo>
                    <a:pt x="2396" y="3096"/>
                  </a:lnTo>
                  <a:lnTo>
                    <a:pt x="2416" y="3108"/>
                  </a:lnTo>
                  <a:lnTo>
                    <a:pt x="2436" y="3120"/>
                  </a:lnTo>
                  <a:lnTo>
                    <a:pt x="2456" y="3132"/>
                  </a:lnTo>
                  <a:lnTo>
                    <a:pt x="2495" y="3158"/>
                  </a:lnTo>
                  <a:lnTo>
                    <a:pt x="2532" y="3183"/>
                  </a:lnTo>
                  <a:lnTo>
                    <a:pt x="2564" y="3205"/>
                  </a:lnTo>
                  <a:lnTo>
                    <a:pt x="2588" y="3222"/>
                  </a:lnTo>
                  <a:lnTo>
                    <a:pt x="2612" y="3237"/>
                  </a:lnTo>
                  <a:lnTo>
                    <a:pt x="2632" y="3250"/>
                  </a:lnTo>
                  <a:lnTo>
                    <a:pt x="2654" y="3261"/>
                  </a:lnTo>
                  <a:lnTo>
                    <a:pt x="2684" y="3276"/>
                  </a:lnTo>
                  <a:lnTo>
                    <a:pt x="2704" y="3282"/>
                  </a:lnTo>
                  <a:lnTo>
                    <a:pt x="2723" y="3290"/>
                  </a:lnTo>
                  <a:lnTo>
                    <a:pt x="2742" y="3297"/>
                  </a:lnTo>
                  <a:lnTo>
                    <a:pt x="2761" y="3307"/>
                  </a:lnTo>
                  <a:lnTo>
                    <a:pt x="2799" y="3326"/>
                  </a:lnTo>
                  <a:lnTo>
                    <a:pt x="2837" y="3346"/>
                  </a:lnTo>
                  <a:lnTo>
                    <a:pt x="2856" y="3355"/>
                  </a:lnTo>
                  <a:lnTo>
                    <a:pt x="2875" y="3365"/>
                  </a:lnTo>
                  <a:lnTo>
                    <a:pt x="2895" y="3374"/>
                  </a:lnTo>
                  <a:lnTo>
                    <a:pt x="2915" y="3382"/>
                  </a:lnTo>
                  <a:lnTo>
                    <a:pt x="2935" y="3388"/>
                  </a:lnTo>
                  <a:lnTo>
                    <a:pt x="2955" y="3394"/>
                  </a:lnTo>
                  <a:lnTo>
                    <a:pt x="2977" y="3397"/>
                  </a:lnTo>
                  <a:lnTo>
                    <a:pt x="2998" y="3401"/>
                  </a:lnTo>
                  <a:lnTo>
                    <a:pt x="2989" y="3401"/>
                  </a:lnTo>
                  <a:lnTo>
                    <a:pt x="2976" y="3403"/>
                  </a:lnTo>
                  <a:lnTo>
                    <a:pt x="2963" y="3407"/>
                  </a:lnTo>
                  <a:lnTo>
                    <a:pt x="2950" y="3413"/>
                  </a:lnTo>
                  <a:lnTo>
                    <a:pt x="2919" y="3427"/>
                  </a:lnTo>
                  <a:lnTo>
                    <a:pt x="2886" y="3444"/>
                  </a:lnTo>
                  <a:lnTo>
                    <a:pt x="2855" y="3461"/>
                  </a:lnTo>
                  <a:lnTo>
                    <a:pt x="2824" y="3476"/>
                  </a:lnTo>
                  <a:lnTo>
                    <a:pt x="2810" y="3482"/>
                  </a:lnTo>
                  <a:lnTo>
                    <a:pt x="2798" y="3486"/>
                  </a:lnTo>
                  <a:lnTo>
                    <a:pt x="2786" y="3489"/>
                  </a:lnTo>
                  <a:lnTo>
                    <a:pt x="2777" y="3490"/>
                  </a:lnTo>
                  <a:lnTo>
                    <a:pt x="2765" y="3489"/>
                  </a:lnTo>
                  <a:lnTo>
                    <a:pt x="2752" y="3486"/>
                  </a:lnTo>
                  <a:lnTo>
                    <a:pt x="2738" y="3482"/>
                  </a:lnTo>
                  <a:lnTo>
                    <a:pt x="2723" y="3477"/>
                  </a:lnTo>
                  <a:lnTo>
                    <a:pt x="2691" y="3465"/>
                  </a:lnTo>
                  <a:lnTo>
                    <a:pt x="2659" y="3451"/>
                  </a:lnTo>
                  <a:lnTo>
                    <a:pt x="2644" y="3443"/>
                  </a:lnTo>
                  <a:lnTo>
                    <a:pt x="2629" y="3436"/>
                  </a:lnTo>
                  <a:lnTo>
                    <a:pt x="2615" y="3427"/>
                  </a:lnTo>
                  <a:lnTo>
                    <a:pt x="2604" y="3419"/>
                  </a:lnTo>
                  <a:lnTo>
                    <a:pt x="2593" y="3411"/>
                  </a:lnTo>
                  <a:lnTo>
                    <a:pt x="2585" y="3403"/>
                  </a:lnTo>
                  <a:lnTo>
                    <a:pt x="2579" y="3395"/>
                  </a:lnTo>
                  <a:lnTo>
                    <a:pt x="2576" y="3388"/>
                  </a:lnTo>
                  <a:lnTo>
                    <a:pt x="2560" y="3370"/>
                  </a:lnTo>
                  <a:lnTo>
                    <a:pt x="2546" y="3352"/>
                  </a:lnTo>
                  <a:lnTo>
                    <a:pt x="2529" y="3337"/>
                  </a:lnTo>
                  <a:lnTo>
                    <a:pt x="2513" y="3322"/>
                  </a:lnTo>
                  <a:lnTo>
                    <a:pt x="2479" y="3295"/>
                  </a:lnTo>
                  <a:lnTo>
                    <a:pt x="2447" y="3269"/>
                  </a:lnTo>
                  <a:lnTo>
                    <a:pt x="2433" y="3256"/>
                  </a:lnTo>
                  <a:lnTo>
                    <a:pt x="2418" y="3241"/>
                  </a:lnTo>
                  <a:lnTo>
                    <a:pt x="2405" y="3226"/>
                  </a:lnTo>
                  <a:lnTo>
                    <a:pt x="2393" y="3209"/>
                  </a:lnTo>
                  <a:lnTo>
                    <a:pt x="2387" y="3201"/>
                  </a:lnTo>
                  <a:lnTo>
                    <a:pt x="2382" y="3191"/>
                  </a:lnTo>
                  <a:lnTo>
                    <a:pt x="2377" y="3182"/>
                  </a:lnTo>
                  <a:lnTo>
                    <a:pt x="2373" y="3172"/>
                  </a:lnTo>
                  <a:lnTo>
                    <a:pt x="2368" y="3161"/>
                  </a:lnTo>
                  <a:lnTo>
                    <a:pt x="2365" y="3150"/>
                  </a:lnTo>
                  <a:lnTo>
                    <a:pt x="2362" y="3138"/>
                  </a:lnTo>
                  <a:lnTo>
                    <a:pt x="2360" y="3126"/>
                  </a:lnTo>
                  <a:close/>
                  <a:moveTo>
                    <a:pt x="2770" y="3532"/>
                  </a:moveTo>
                  <a:lnTo>
                    <a:pt x="2786" y="3528"/>
                  </a:lnTo>
                  <a:lnTo>
                    <a:pt x="2803" y="3524"/>
                  </a:lnTo>
                  <a:lnTo>
                    <a:pt x="2819" y="3519"/>
                  </a:lnTo>
                  <a:lnTo>
                    <a:pt x="2836" y="3513"/>
                  </a:lnTo>
                  <a:lnTo>
                    <a:pt x="2852" y="3506"/>
                  </a:lnTo>
                  <a:lnTo>
                    <a:pt x="2869" y="3499"/>
                  </a:lnTo>
                  <a:lnTo>
                    <a:pt x="2884" y="3490"/>
                  </a:lnTo>
                  <a:lnTo>
                    <a:pt x="2901" y="3482"/>
                  </a:lnTo>
                  <a:lnTo>
                    <a:pt x="2933" y="3463"/>
                  </a:lnTo>
                  <a:lnTo>
                    <a:pt x="2963" y="3443"/>
                  </a:lnTo>
                  <a:lnTo>
                    <a:pt x="2993" y="3422"/>
                  </a:lnTo>
                  <a:lnTo>
                    <a:pt x="3020" y="3399"/>
                  </a:lnTo>
                  <a:lnTo>
                    <a:pt x="2968" y="3381"/>
                  </a:lnTo>
                  <a:lnTo>
                    <a:pt x="2916" y="3362"/>
                  </a:lnTo>
                  <a:lnTo>
                    <a:pt x="2865" y="3340"/>
                  </a:lnTo>
                  <a:lnTo>
                    <a:pt x="2817" y="3319"/>
                  </a:lnTo>
                  <a:lnTo>
                    <a:pt x="2767" y="3298"/>
                  </a:lnTo>
                  <a:lnTo>
                    <a:pt x="2719" y="3275"/>
                  </a:lnTo>
                  <a:lnTo>
                    <a:pt x="2670" y="3253"/>
                  </a:lnTo>
                  <a:lnTo>
                    <a:pt x="2622" y="3229"/>
                  </a:lnTo>
                  <a:lnTo>
                    <a:pt x="2587" y="3203"/>
                  </a:lnTo>
                  <a:lnTo>
                    <a:pt x="2547" y="3172"/>
                  </a:lnTo>
                  <a:lnTo>
                    <a:pt x="2525" y="3158"/>
                  </a:lnTo>
                  <a:lnTo>
                    <a:pt x="2501" y="3142"/>
                  </a:lnTo>
                  <a:lnTo>
                    <a:pt x="2478" y="3127"/>
                  </a:lnTo>
                  <a:lnTo>
                    <a:pt x="2454" y="3112"/>
                  </a:lnTo>
                  <a:lnTo>
                    <a:pt x="2431" y="3098"/>
                  </a:lnTo>
                  <a:lnTo>
                    <a:pt x="2406" y="3086"/>
                  </a:lnTo>
                  <a:lnTo>
                    <a:pt x="2382" y="3075"/>
                  </a:lnTo>
                  <a:lnTo>
                    <a:pt x="2359" y="3065"/>
                  </a:lnTo>
                  <a:lnTo>
                    <a:pt x="2336" y="3057"/>
                  </a:lnTo>
                  <a:lnTo>
                    <a:pt x="2315" y="3051"/>
                  </a:lnTo>
                  <a:lnTo>
                    <a:pt x="2304" y="3049"/>
                  </a:lnTo>
                  <a:lnTo>
                    <a:pt x="2293" y="3047"/>
                  </a:lnTo>
                  <a:lnTo>
                    <a:pt x="2283" y="3046"/>
                  </a:lnTo>
                  <a:lnTo>
                    <a:pt x="2273" y="3046"/>
                  </a:lnTo>
                  <a:lnTo>
                    <a:pt x="2280" y="3064"/>
                  </a:lnTo>
                  <a:lnTo>
                    <a:pt x="2287" y="3082"/>
                  </a:lnTo>
                  <a:lnTo>
                    <a:pt x="2296" y="3099"/>
                  </a:lnTo>
                  <a:lnTo>
                    <a:pt x="2305" y="3118"/>
                  </a:lnTo>
                  <a:lnTo>
                    <a:pt x="2316" y="3138"/>
                  </a:lnTo>
                  <a:lnTo>
                    <a:pt x="2327" y="3157"/>
                  </a:lnTo>
                  <a:lnTo>
                    <a:pt x="2339" y="3174"/>
                  </a:lnTo>
                  <a:lnTo>
                    <a:pt x="2353" y="3194"/>
                  </a:lnTo>
                  <a:lnTo>
                    <a:pt x="2366" y="3213"/>
                  </a:lnTo>
                  <a:lnTo>
                    <a:pt x="2381" y="3232"/>
                  </a:lnTo>
                  <a:lnTo>
                    <a:pt x="2397" y="3251"/>
                  </a:lnTo>
                  <a:lnTo>
                    <a:pt x="2413" y="3270"/>
                  </a:lnTo>
                  <a:lnTo>
                    <a:pt x="2428" y="3288"/>
                  </a:lnTo>
                  <a:lnTo>
                    <a:pt x="2446" y="3306"/>
                  </a:lnTo>
                  <a:lnTo>
                    <a:pt x="2463" y="3323"/>
                  </a:lnTo>
                  <a:lnTo>
                    <a:pt x="2481" y="3341"/>
                  </a:lnTo>
                  <a:lnTo>
                    <a:pt x="2518" y="3375"/>
                  </a:lnTo>
                  <a:lnTo>
                    <a:pt x="2555" y="3407"/>
                  </a:lnTo>
                  <a:lnTo>
                    <a:pt x="2574" y="3422"/>
                  </a:lnTo>
                  <a:lnTo>
                    <a:pt x="2593" y="3436"/>
                  </a:lnTo>
                  <a:lnTo>
                    <a:pt x="2612" y="3449"/>
                  </a:lnTo>
                  <a:lnTo>
                    <a:pt x="2630" y="3462"/>
                  </a:lnTo>
                  <a:lnTo>
                    <a:pt x="2649" y="3475"/>
                  </a:lnTo>
                  <a:lnTo>
                    <a:pt x="2668" y="3485"/>
                  </a:lnTo>
                  <a:lnTo>
                    <a:pt x="2686" y="3496"/>
                  </a:lnTo>
                  <a:lnTo>
                    <a:pt x="2704" y="3505"/>
                  </a:lnTo>
                  <a:lnTo>
                    <a:pt x="2721" y="3514"/>
                  </a:lnTo>
                  <a:lnTo>
                    <a:pt x="2738" y="3520"/>
                  </a:lnTo>
                  <a:lnTo>
                    <a:pt x="2755" y="3526"/>
                  </a:lnTo>
                  <a:lnTo>
                    <a:pt x="2770" y="3532"/>
                  </a:lnTo>
                  <a:close/>
                  <a:moveTo>
                    <a:pt x="991" y="2132"/>
                  </a:moveTo>
                  <a:lnTo>
                    <a:pt x="1000" y="2133"/>
                  </a:lnTo>
                  <a:lnTo>
                    <a:pt x="1007" y="2135"/>
                  </a:lnTo>
                  <a:lnTo>
                    <a:pt x="1000" y="2133"/>
                  </a:lnTo>
                  <a:lnTo>
                    <a:pt x="991" y="2132"/>
                  </a:lnTo>
                  <a:close/>
                  <a:moveTo>
                    <a:pt x="1007" y="2135"/>
                  </a:moveTo>
                  <a:lnTo>
                    <a:pt x="1011" y="2138"/>
                  </a:lnTo>
                  <a:lnTo>
                    <a:pt x="1016" y="2141"/>
                  </a:lnTo>
                  <a:lnTo>
                    <a:pt x="1019" y="2147"/>
                  </a:lnTo>
                  <a:lnTo>
                    <a:pt x="1021" y="2154"/>
                  </a:lnTo>
                  <a:lnTo>
                    <a:pt x="1022" y="2161"/>
                  </a:lnTo>
                  <a:lnTo>
                    <a:pt x="1021" y="2171"/>
                  </a:lnTo>
                  <a:lnTo>
                    <a:pt x="1019" y="2181"/>
                  </a:lnTo>
                  <a:lnTo>
                    <a:pt x="1016" y="2193"/>
                  </a:lnTo>
                  <a:lnTo>
                    <a:pt x="1006" y="2197"/>
                  </a:lnTo>
                  <a:lnTo>
                    <a:pt x="998" y="2201"/>
                  </a:lnTo>
                  <a:lnTo>
                    <a:pt x="991" y="2200"/>
                  </a:lnTo>
                  <a:lnTo>
                    <a:pt x="985" y="2199"/>
                  </a:lnTo>
                  <a:lnTo>
                    <a:pt x="980" y="2197"/>
                  </a:lnTo>
                  <a:lnTo>
                    <a:pt x="975" y="2195"/>
                  </a:lnTo>
                  <a:lnTo>
                    <a:pt x="971" y="2193"/>
                  </a:lnTo>
                  <a:lnTo>
                    <a:pt x="967" y="2190"/>
                  </a:lnTo>
                  <a:lnTo>
                    <a:pt x="964" y="2186"/>
                  </a:lnTo>
                  <a:lnTo>
                    <a:pt x="962" y="2183"/>
                  </a:lnTo>
                  <a:lnTo>
                    <a:pt x="959" y="2175"/>
                  </a:lnTo>
                  <a:lnTo>
                    <a:pt x="956" y="2166"/>
                  </a:lnTo>
                  <a:lnTo>
                    <a:pt x="956" y="2156"/>
                  </a:lnTo>
                  <a:lnTo>
                    <a:pt x="957" y="2145"/>
                  </a:lnTo>
                  <a:lnTo>
                    <a:pt x="966" y="2140"/>
                  </a:lnTo>
                  <a:lnTo>
                    <a:pt x="974" y="2136"/>
                  </a:lnTo>
                  <a:lnTo>
                    <a:pt x="983" y="2134"/>
                  </a:lnTo>
                  <a:lnTo>
                    <a:pt x="991" y="2132"/>
                  </a:lnTo>
                  <a:lnTo>
                    <a:pt x="983" y="2132"/>
                  </a:lnTo>
                  <a:lnTo>
                    <a:pt x="974" y="2133"/>
                  </a:lnTo>
                  <a:lnTo>
                    <a:pt x="965" y="2135"/>
                  </a:lnTo>
                  <a:lnTo>
                    <a:pt x="955" y="2137"/>
                  </a:lnTo>
                  <a:lnTo>
                    <a:pt x="952" y="2151"/>
                  </a:lnTo>
                  <a:lnTo>
                    <a:pt x="951" y="2163"/>
                  </a:lnTo>
                  <a:lnTo>
                    <a:pt x="951" y="2169"/>
                  </a:lnTo>
                  <a:lnTo>
                    <a:pt x="952" y="2174"/>
                  </a:lnTo>
                  <a:lnTo>
                    <a:pt x="953" y="2179"/>
                  </a:lnTo>
                  <a:lnTo>
                    <a:pt x="955" y="2184"/>
                  </a:lnTo>
                  <a:lnTo>
                    <a:pt x="959" y="2189"/>
                  </a:lnTo>
                  <a:lnTo>
                    <a:pt x="962" y="2193"/>
                  </a:lnTo>
                  <a:lnTo>
                    <a:pt x="966" y="2196"/>
                  </a:lnTo>
                  <a:lnTo>
                    <a:pt x="970" y="2199"/>
                  </a:lnTo>
                  <a:lnTo>
                    <a:pt x="975" y="2202"/>
                  </a:lnTo>
                  <a:lnTo>
                    <a:pt x="981" y="2204"/>
                  </a:lnTo>
                  <a:lnTo>
                    <a:pt x="987" y="2207"/>
                  </a:lnTo>
                  <a:lnTo>
                    <a:pt x="994" y="2208"/>
                  </a:lnTo>
                  <a:lnTo>
                    <a:pt x="1003" y="2204"/>
                  </a:lnTo>
                  <a:lnTo>
                    <a:pt x="1009" y="2201"/>
                  </a:lnTo>
                  <a:lnTo>
                    <a:pt x="1016" y="2197"/>
                  </a:lnTo>
                  <a:lnTo>
                    <a:pt x="1021" y="2193"/>
                  </a:lnTo>
                  <a:lnTo>
                    <a:pt x="1025" y="2188"/>
                  </a:lnTo>
                  <a:lnTo>
                    <a:pt x="1028" y="2182"/>
                  </a:lnTo>
                  <a:lnTo>
                    <a:pt x="1030" y="2177"/>
                  </a:lnTo>
                  <a:lnTo>
                    <a:pt x="1031" y="2171"/>
                  </a:lnTo>
                  <a:lnTo>
                    <a:pt x="1031" y="2165"/>
                  </a:lnTo>
                  <a:lnTo>
                    <a:pt x="1031" y="2160"/>
                  </a:lnTo>
                  <a:lnTo>
                    <a:pt x="1029" y="2155"/>
                  </a:lnTo>
                  <a:lnTo>
                    <a:pt x="1027" y="2149"/>
                  </a:lnTo>
                  <a:lnTo>
                    <a:pt x="1023" y="2144"/>
                  </a:lnTo>
                  <a:lnTo>
                    <a:pt x="1019" y="2141"/>
                  </a:lnTo>
                  <a:lnTo>
                    <a:pt x="1013" y="2137"/>
                  </a:lnTo>
                  <a:lnTo>
                    <a:pt x="1007" y="2135"/>
                  </a:lnTo>
                  <a:close/>
                  <a:moveTo>
                    <a:pt x="685" y="2791"/>
                  </a:moveTo>
                  <a:lnTo>
                    <a:pt x="695" y="2779"/>
                  </a:lnTo>
                  <a:lnTo>
                    <a:pt x="702" y="2770"/>
                  </a:lnTo>
                  <a:lnTo>
                    <a:pt x="706" y="2762"/>
                  </a:lnTo>
                  <a:lnTo>
                    <a:pt x="708" y="2757"/>
                  </a:lnTo>
                  <a:lnTo>
                    <a:pt x="708" y="2752"/>
                  </a:lnTo>
                  <a:lnTo>
                    <a:pt x="706" y="2745"/>
                  </a:lnTo>
                  <a:lnTo>
                    <a:pt x="701" y="2738"/>
                  </a:lnTo>
                  <a:lnTo>
                    <a:pt x="695" y="2728"/>
                  </a:lnTo>
                  <a:lnTo>
                    <a:pt x="680" y="2728"/>
                  </a:lnTo>
                  <a:lnTo>
                    <a:pt x="665" y="2726"/>
                  </a:lnTo>
                  <a:lnTo>
                    <a:pt x="660" y="2739"/>
                  </a:lnTo>
                  <a:lnTo>
                    <a:pt x="656" y="2748"/>
                  </a:lnTo>
                  <a:lnTo>
                    <a:pt x="654" y="2754"/>
                  </a:lnTo>
                  <a:lnTo>
                    <a:pt x="652" y="2759"/>
                  </a:lnTo>
                  <a:lnTo>
                    <a:pt x="654" y="2764"/>
                  </a:lnTo>
                  <a:lnTo>
                    <a:pt x="657" y="2771"/>
                  </a:lnTo>
                  <a:lnTo>
                    <a:pt x="662" y="2779"/>
                  </a:lnTo>
                  <a:lnTo>
                    <a:pt x="669" y="2791"/>
                  </a:lnTo>
                  <a:lnTo>
                    <a:pt x="685" y="2791"/>
                  </a:lnTo>
                  <a:close/>
                  <a:moveTo>
                    <a:pt x="501" y="2879"/>
                  </a:moveTo>
                  <a:lnTo>
                    <a:pt x="502" y="2888"/>
                  </a:lnTo>
                  <a:lnTo>
                    <a:pt x="503" y="2897"/>
                  </a:lnTo>
                  <a:lnTo>
                    <a:pt x="505" y="2904"/>
                  </a:lnTo>
                  <a:lnTo>
                    <a:pt x="507" y="2910"/>
                  </a:lnTo>
                  <a:lnTo>
                    <a:pt x="515" y="2924"/>
                  </a:lnTo>
                  <a:lnTo>
                    <a:pt x="529" y="2943"/>
                  </a:lnTo>
                  <a:lnTo>
                    <a:pt x="541" y="2937"/>
                  </a:lnTo>
                  <a:lnTo>
                    <a:pt x="553" y="2930"/>
                  </a:lnTo>
                  <a:lnTo>
                    <a:pt x="552" y="2911"/>
                  </a:lnTo>
                  <a:lnTo>
                    <a:pt x="551" y="2897"/>
                  </a:lnTo>
                  <a:lnTo>
                    <a:pt x="550" y="2890"/>
                  </a:lnTo>
                  <a:lnTo>
                    <a:pt x="548" y="2885"/>
                  </a:lnTo>
                  <a:lnTo>
                    <a:pt x="546" y="2881"/>
                  </a:lnTo>
                  <a:lnTo>
                    <a:pt x="544" y="2877"/>
                  </a:lnTo>
                  <a:lnTo>
                    <a:pt x="541" y="2874"/>
                  </a:lnTo>
                  <a:lnTo>
                    <a:pt x="536" y="2872"/>
                  </a:lnTo>
                  <a:lnTo>
                    <a:pt x="532" y="2871"/>
                  </a:lnTo>
                  <a:lnTo>
                    <a:pt x="528" y="2871"/>
                  </a:lnTo>
                  <a:lnTo>
                    <a:pt x="515" y="2873"/>
                  </a:lnTo>
                  <a:lnTo>
                    <a:pt x="501" y="2879"/>
                  </a:lnTo>
                  <a:close/>
                  <a:moveTo>
                    <a:pt x="638" y="3120"/>
                  </a:moveTo>
                  <a:lnTo>
                    <a:pt x="638" y="3127"/>
                  </a:lnTo>
                  <a:lnTo>
                    <a:pt x="639" y="3132"/>
                  </a:lnTo>
                  <a:lnTo>
                    <a:pt x="641" y="3139"/>
                  </a:lnTo>
                  <a:lnTo>
                    <a:pt x="643" y="3144"/>
                  </a:lnTo>
                  <a:lnTo>
                    <a:pt x="649" y="3157"/>
                  </a:lnTo>
                  <a:lnTo>
                    <a:pt x="659" y="3170"/>
                  </a:lnTo>
                  <a:lnTo>
                    <a:pt x="670" y="3164"/>
                  </a:lnTo>
                  <a:lnTo>
                    <a:pt x="682" y="3159"/>
                  </a:lnTo>
                  <a:lnTo>
                    <a:pt x="682" y="3144"/>
                  </a:lnTo>
                  <a:lnTo>
                    <a:pt x="680" y="3132"/>
                  </a:lnTo>
                  <a:lnTo>
                    <a:pt x="679" y="3127"/>
                  </a:lnTo>
                  <a:lnTo>
                    <a:pt x="677" y="3124"/>
                  </a:lnTo>
                  <a:lnTo>
                    <a:pt x="675" y="3120"/>
                  </a:lnTo>
                  <a:lnTo>
                    <a:pt x="673" y="3117"/>
                  </a:lnTo>
                  <a:lnTo>
                    <a:pt x="669" y="3115"/>
                  </a:lnTo>
                  <a:lnTo>
                    <a:pt x="666" y="3114"/>
                  </a:lnTo>
                  <a:lnTo>
                    <a:pt x="663" y="3113"/>
                  </a:lnTo>
                  <a:lnTo>
                    <a:pt x="659" y="3113"/>
                  </a:lnTo>
                  <a:lnTo>
                    <a:pt x="649" y="3115"/>
                  </a:lnTo>
                  <a:lnTo>
                    <a:pt x="638" y="3120"/>
                  </a:lnTo>
                  <a:close/>
                  <a:moveTo>
                    <a:pt x="601" y="3237"/>
                  </a:moveTo>
                  <a:lnTo>
                    <a:pt x="593" y="3234"/>
                  </a:lnTo>
                  <a:lnTo>
                    <a:pt x="588" y="3233"/>
                  </a:lnTo>
                  <a:lnTo>
                    <a:pt x="583" y="3232"/>
                  </a:lnTo>
                  <a:lnTo>
                    <a:pt x="579" y="3232"/>
                  </a:lnTo>
                  <a:lnTo>
                    <a:pt x="571" y="3234"/>
                  </a:lnTo>
                  <a:lnTo>
                    <a:pt x="562" y="3238"/>
                  </a:lnTo>
                  <a:lnTo>
                    <a:pt x="562" y="3246"/>
                  </a:lnTo>
                  <a:lnTo>
                    <a:pt x="563" y="3254"/>
                  </a:lnTo>
                  <a:lnTo>
                    <a:pt x="564" y="3261"/>
                  </a:lnTo>
                  <a:lnTo>
                    <a:pt x="567" y="3267"/>
                  </a:lnTo>
                  <a:lnTo>
                    <a:pt x="574" y="3282"/>
                  </a:lnTo>
                  <a:lnTo>
                    <a:pt x="585" y="3299"/>
                  </a:lnTo>
                  <a:lnTo>
                    <a:pt x="591" y="3297"/>
                  </a:lnTo>
                  <a:lnTo>
                    <a:pt x="597" y="3295"/>
                  </a:lnTo>
                  <a:lnTo>
                    <a:pt x="601" y="3292"/>
                  </a:lnTo>
                  <a:lnTo>
                    <a:pt x="604" y="3290"/>
                  </a:lnTo>
                  <a:lnTo>
                    <a:pt x="606" y="3287"/>
                  </a:lnTo>
                  <a:lnTo>
                    <a:pt x="608" y="3283"/>
                  </a:lnTo>
                  <a:lnTo>
                    <a:pt x="609" y="3280"/>
                  </a:lnTo>
                  <a:lnTo>
                    <a:pt x="609" y="3277"/>
                  </a:lnTo>
                  <a:lnTo>
                    <a:pt x="607" y="3260"/>
                  </a:lnTo>
                  <a:lnTo>
                    <a:pt x="601" y="3237"/>
                  </a:lnTo>
                  <a:close/>
                  <a:moveTo>
                    <a:pt x="966" y="3442"/>
                  </a:moveTo>
                  <a:lnTo>
                    <a:pt x="972" y="3441"/>
                  </a:lnTo>
                  <a:lnTo>
                    <a:pt x="980" y="3439"/>
                  </a:lnTo>
                  <a:lnTo>
                    <a:pt x="993" y="3434"/>
                  </a:lnTo>
                  <a:lnTo>
                    <a:pt x="1018" y="3427"/>
                  </a:lnTo>
                  <a:lnTo>
                    <a:pt x="978" y="3382"/>
                  </a:lnTo>
                  <a:lnTo>
                    <a:pt x="973" y="3382"/>
                  </a:lnTo>
                  <a:lnTo>
                    <a:pt x="969" y="3383"/>
                  </a:lnTo>
                  <a:lnTo>
                    <a:pt x="966" y="3384"/>
                  </a:lnTo>
                  <a:lnTo>
                    <a:pt x="963" y="3386"/>
                  </a:lnTo>
                  <a:lnTo>
                    <a:pt x="956" y="3390"/>
                  </a:lnTo>
                  <a:lnTo>
                    <a:pt x="950" y="3393"/>
                  </a:lnTo>
                  <a:lnTo>
                    <a:pt x="950" y="3430"/>
                  </a:lnTo>
                  <a:lnTo>
                    <a:pt x="957" y="3436"/>
                  </a:lnTo>
                  <a:lnTo>
                    <a:pt x="966" y="3442"/>
                  </a:lnTo>
                  <a:close/>
                  <a:moveTo>
                    <a:pt x="1195" y="3308"/>
                  </a:moveTo>
                  <a:lnTo>
                    <a:pt x="1191" y="3326"/>
                  </a:lnTo>
                  <a:lnTo>
                    <a:pt x="1197" y="3335"/>
                  </a:lnTo>
                  <a:lnTo>
                    <a:pt x="1204" y="3345"/>
                  </a:lnTo>
                  <a:lnTo>
                    <a:pt x="1214" y="3345"/>
                  </a:lnTo>
                  <a:lnTo>
                    <a:pt x="1224" y="3346"/>
                  </a:lnTo>
                  <a:lnTo>
                    <a:pt x="1235" y="3346"/>
                  </a:lnTo>
                  <a:lnTo>
                    <a:pt x="1246" y="3347"/>
                  </a:lnTo>
                  <a:lnTo>
                    <a:pt x="1243" y="3331"/>
                  </a:lnTo>
                  <a:lnTo>
                    <a:pt x="1242" y="3320"/>
                  </a:lnTo>
                  <a:lnTo>
                    <a:pt x="1238" y="3312"/>
                  </a:lnTo>
                  <a:lnTo>
                    <a:pt x="1233" y="3302"/>
                  </a:lnTo>
                  <a:lnTo>
                    <a:pt x="1195" y="3308"/>
                  </a:lnTo>
                  <a:close/>
                  <a:moveTo>
                    <a:pt x="1006" y="3097"/>
                  </a:moveTo>
                  <a:lnTo>
                    <a:pt x="960" y="3097"/>
                  </a:lnTo>
                  <a:lnTo>
                    <a:pt x="961" y="3120"/>
                  </a:lnTo>
                  <a:lnTo>
                    <a:pt x="962" y="3131"/>
                  </a:lnTo>
                  <a:lnTo>
                    <a:pt x="963" y="3139"/>
                  </a:lnTo>
                  <a:lnTo>
                    <a:pt x="964" y="3144"/>
                  </a:lnTo>
                  <a:lnTo>
                    <a:pt x="969" y="3146"/>
                  </a:lnTo>
                  <a:lnTo>
                    <a:pt x="973" y="3147"/>
                  </a:lnTo>
                  <a:lnTo>
                    <a:pt x="981" y="3148"/>
                  </a:lnTo>
                  <a:lnTo>
                    <a:pt x="994" y="3150"/>
                  </a:lnTo>
                  <a:lnTo>
                    <a:pt x="1001" y="3149"/>
                  </a:lnTo>
                  <a:lnTo>
                    <a:pt x="1005" y="3148"/>
                  </a:lnTo>
                  <a:lnTo>
                    <a:pt x="1009" y="3147"/>
                  </a:lnTo>
                  <a:lnTo>
                    <a:pt x="1012" y="3144"/>
                  </a:lnTo>
                  <a:lnTo>
                    <a:pt x="1014" y="3141"/>
                  </a:lnTo>
                  <a:lnTo>
                    <a:pt x="1016" y="3138"/>
                  </a:lnTo>
                  <a:lnTo>
                    <a:pt x="1017" y="3134"/>
                  </a:lnTo>
                  <a:lnTo>
                    <a:pt x="1017" y="3130"/>
                  </a:lnTo>
                  <a:lnTo>
                    <a:pt x="1014" y="3122"/>
                  </a:lnTo>
                  <a:lnTo>
                    <a:pt x="1012" y="3113"/>
                  </a:lnTo>
                  <a:lnTo>
                    <a:pt x="1009" y="3105"/>
                  </a:lnTo>
                  <a:lnTo>
                    <a:pt x="1006" y="3097"/>
                  </a:lnTo>
                  <a:close/>
                  <a:moveTo>
                    <a:pt x="1155" y="2961"/>
                  </a:moveTo>
                  <a:lnTo>
                    <a:pt x="1155" y="2971"/>
                  </a:lnTo>
                  <a:lnTo>
                    <a:pt x="1156" y="2979"/>
                  </a:lnTo>
                  <a:lnTo>
                    <a:pt x="1157" y="2985"/>
                  </a:lnTo>
                  <a:lnTo>
                    <a:pt x="1159" y="2992"/>
                  </a:lnTo>
                  <a:lnTo>
                    <a:pt x="1162" y="2997"/>
                  </a:lnTo>
                  <a:lnTo>
                    <a:pt x="1167" y="3003"/>
                  </a:lnTo>
                  <a:lnTo>
                    <a:pt x="1174" y="3011"/>
                  </a:lnTo>
                  <a:lnTo>
                    <a:pt x="1182" y="3018"/>
                  </a:lnTo>
                  <a:lnTo>
                    <a:pt x="1186" y="3018"/>
                  </a:lnTo>
                  <a:lnTo>
                    <a:pt x="1192" y="3015"/>
                  </a:lnTo>
                  <a:lnTo>
                    <a:pt x="1197" y="3011"/>
                  </a:lnTo>
                  <a:lnTo>
                    <a:pt x="1203" y="3006"/>
                  </a:lnTo>
                  <a:lnTo>
                    <a:pt x="1215" y="2997"/>
                  </a:lnTo>
                  <a:lnTo>
                    <a:pt x="1224" y="2989"/>
                  </a:lnTo>
                  <a:lnTo>
                    <a:pt x="1223" y="2977"/>
                  </a:lnTo>
                  <a:lnTo>
                    <a:pt x="1222" y="2967"/>
                  </a:lnTo>
                  <a:lnTo>
                    <a:pt x="1219" y="2959"/>
                  </a:lnTo>
                  <a:lnTo>
                    <a:pt x="1216" y="2954"/>
                  </a:lnTo>
                  <a:lnTo>
                    <a:pt x="1213" y="2949"/>
                  </a:lnTo>
                  <a:lnTo>
                    <a:pt x="1209" y="2947"/>
                  </a:lnTo>
                  <a:lnTo>
                    <a:pt x="1203" y="2946"/>
                  </a:lnTo>
                  <a:lnTo>
                    <a:pt x="1198" y="2946"/>
                  </a:lnTo>
                  <a:lnTo>
                    <a:pt x="1186" y="2948"/>
                  </a:lnTo>
                  <a:lnTo>
                    <a:pt x="1175" y="2953"/>
                  </a:lnTo>
                  <a:lnTo>
                    <a:pt x="1164" y="2957"/>
                  </a:lnTo>
                  <a:lnTo>
                    <a:pt x="1155" y="2961"/>
                  </a:lnTo>
                  <a:close/>
                  <a:moveTo>
                    <a:pt x="1609" y="3202"/>
                  </a:moveTo>
                  <a:lnTo>
                    <a:pt x="1593" y="3201"/>
                  </a:lnTo>
                  <a:lnTo>
                    <a:pt x="1578" y="3201"/>
                  </a:lnTo>
                  <a:lnTo>
                    <a:pt x="1562" y="3201"/>
                  </a:lnTo>
                  <a:lnTo>
                    <a:pt x="1547" y="3200"/>
                  </a:lnTo>
                  <a:lnTo>
                    <a:pt x="1545" y="3208"/>
                  </a:lnTo>
                  <a:lnTo>
                    <a:pt x="1545" y="3217"/>
                  </a:lnTo>
                  <a:lnTo>
                    <a:pt x="1544" y="3225"/>
                  </a:lnTo>
                  <a:lnTo>
                    <a:pt x="1544" y="3237"/>
                  </a:lnTo>
                  <a:lnTo>
                    <a:pt x="1574" y="3244"/>
                  </a:lnTo>
                  <a:lnTo>
                    <a:pt x="1584" y="3244"/>
                  </a:lnTo>
                  <a:lnTo>
                    <a:pt x="1593" y="3242"/>
                  </a:lnTo>
                  <a:lnTo>
                    <a:pt x="1600" y="3238"/>
                  </a:lnTo>
                  <a:lnTo>
                    <a:pt x="1605" y="3234"/>
                  </a:lnTo>
                  <a:lnTo>
                    <a:pt x="1609" y="3227"/>
                  </a:lnTo>
                  <a:lnTo>
                    <a:pt x="1610" y="3220"/>
                  </a:lnTo>
                  <a:lnTo>
                    <a:pt x="1610" y="3211"/>
                  </a:lnTo>
                  <a:lnTo>
                    <a:pt x="1609" y="3202"/>
                  </a:lnTo>
                  <a:close/>
                  <a:moveTo>
                    <a:pt x="1891" y="3352"/>
                  </a:moveTo>
                  <a:lnTo>
                    <a:pt x="1882" y="3354"/>
                  </a:lnTo>
                  <a:lnTo>
                    <a:pt x="1873" y="3357"/>
                  </a:lnTo>
                  <a:lnTo>
                    <a:pt x="1864" y="3360"/>
                  </a:lnTo>
                  <a:lnTo>
                    <a:pt x="1855" y="3364"/>
                  </a:lnTo>
                  <a:lnTo>
                    <a:pt x="1853" y="3372"/>
                  </a:lnTo>
                  <a:lnTo>
                    <a:pt x="1852" y="3379"/>
                  </a:lnTo>
                  <a:lnTo>
                    <a:pt x="1851" y="3388"/>
                  </a:lnTo>
                  <a:lnTo>
                    <a:pt x="1850" y="3396"/>
                  </a:lnTo>
                  <a:lnTo>
                    <a:pt x="1862" y="3408"/>
                  </a:lnTo>
                  <a:lnTo>
                    <a:pt x="1874" y="3422"/>
                  </a:lnTo>
                  <a:lnTo>
                    <a:pt x="1884" y="3420"/>
                  </a:lnTo>
                  <a:lnTo>
                    <a:pt x="1892" y="3418"/>
                  </a:lnTo>
                  <a:lnTo>
                    <a:pt x="1899" y="3414"/>
                  </a:lnTo>
                  <a:lnTo>
                    <a:pt x="1903" y="3411"/>
                  </a:lnTo>
                  <a:lnTo>
                    <a:pt x="1906" y="3408"/>
                  </a:lnTo>
                  <a:lnTo>
                    <a:pt x="1909" y="3404"/>
                  </a:lnTo>
                  <a:lnTo>
                    <a:pt x="1910" y="3399"/>
                  </a:lnTo>
                  <a:lnTo>
                    <a:pt x="1910" y="3394"/>
                  </a:lnTo>
                  <a:lnTo>
                    <a:pt x="1909" y="3389"/>
                  </a:lnTo>
                  <a:lnTo>
                    <a:pt x="1908" y="3384"/>
                  </a:lnTo>
                  <a:lnTo>
                    <a:pt x="1906" y="3378"/>
                  </a:lnTo>
                  <a:lnTo>
                    <a:pt x="1904" y="3373"/>
                  </a:lnTo>
                  <a:lnTo>
                    <a:pt x="1898" y="3363"/>
                  </a:lnTo>
                  <a:lnTo>
                    <a:pt x="1891" y="3352"/>
                  </a:lnTo>
                  <a:close/>
                  <a:moveTo>
                    <a:pt x="1735" y="3013"/>
                  </a:moveTo>
                  <a:lnTo>
                    <a:pt x="1732" y="3021"/>
                  </a:lnTo>
                  <a:lnTo>
                    <a:pt x="1728" y="3030"/>
                  </a:lnTo>
                  <a:lnTo>
                    <a:pt x="1725" y="3039"/>
                  </a:lnTo>
                  <a:lnTo>
                    <a:pt x="1721" y="3048"/>
                  </a:lnTo>
                  <a:lnTo>
                    <a:pt x="1731" y="3055"/>
                  </a:lnTo>
                  <a:lnTo>
                    <a:pt x="1740" y="3061"/>
                  </a:lnTo>
                  <a:lnTo>
                    <a:pt x="1750" y="3069"/>
                  </a:lnTo>
                  <a:lnTo>
                    <a:pt x="1759" y="3076"/>
                  </a:lnTo>
                  <a:lnTo>
                    <a:pt x="1769" y="3074"/>
                  </a:lnTo>
                  <a:lnTo>
                    <a:pt x="1781" y="3069"/>
                  </a:lnTo>
                  <a:lnTo>
                    <a:pt x="1793" y="3064"/>
                  </a:lnTo>
                  <a:lnTo>
                    <a:pt x="1806" y="3058"/>
                  </a:lnTo>
                  <a:lnTo>
                    <a:pt x="1805" y="3053"/>
                  </a:lnTo>
                  <a:lnTo>
                    <a:pt x="1802" y="3046"/>
                  </a:lnTo>
                  <a:lnTo>
                    <a:pt x="1799" y="3039"/>
                  </a:lnTo>
                  <a:lnTo>
                    <a:pt x="1793" y="3032"/>
                  </a:lnTo>
                  <a:lnTo>
                    <a:pt x="1786" y="3020"/>
                  </a:lnTo>
                  <a:lnTo>
                    <a:pt x="1782" y="3015"/>
                  </a:lnTo>
                  <a:lnTo>
                    <a:pt x="1735" y="3013"/>
                  </a:lnTo>
                  <a:close/>
                  <a:moveTo>
                    <a:pt x="2549" y="2200"/>
                  </a:moveTo>
                  <a:lnTo>
                    <a:pt x="2558" y="2202"/>
                  </a:lnTo>
                  <a:lnTo>
                    <a:pt x="2569" y="2205"/>
                  </a:lnTo>
                  <a:lnTo>
                    <a:pt x="2579" y="2208"/>
                  </a:lnTo>
                  <a:lnTo>
                    <a:pt x="2590" y="2210"/>
                  </a:lnTo>
                  <a:lnTo>
                    <a:pt x="2589" y="2218"/>
                  </a:lnTo>
                  <a:lnTo>
                    <a:pt x="2587" y="2227"/>
                  </a:lnTo>
                  <a:lnTo>
                    <a:pt x="2583" y="2235"/>
                  </a:lnTo>
                  <a:lnTo>
                    <a:pt x="2576" y="2245"/>
                  </a:lnTo>
                  <a:lnTo>
                    <a:pt x="2573" y="2245"/>
                  </a:lnTo>
                  <a:lnTo>
                    <a:pt x="2536" y="2219"/>
                  </a:lnTo>
                  <a:lnTo>
                    <a:pt x="2549" y="2200"/>
                  </a:lnTo>
                  <a:close/>
                  <a:moveTo>
                    <a:pt x="2593" y="2205"/>
                  </a:moveTo>
                  <a:lnTo>
                    <a:pt x="2545" y="2193"/>
                  </a:lnTo>
                  <a:lnTo>
                    <a:pt x="2529" y="2221"/>
                  </a:lnTo>
                  <a:lnTo>
                    <a:pt x="2539" y="2230"/>
                  </a:lnTo>
                  <a:lnTo>
                    <a:pt x="2551" y="2237"/>
                  </a:lnTo>
                  <a:lnTo>
                    <a:pt x="2561" y="2246"/>
                  </a:lnTo>
                  <a:lnTo>
                    <a:pt x="2573" y="2254"/>
                  </a:lnTo>
                  <a:lnTo>
                    <a:pt x="2578" y="2254"/>
                  </a:lnTo>
                  <a:lnTo>
                    <a:pt x="2587" y="2240"/>
                  </a:lnTo>
                  <a:lnTo>
                    <a:pt x="2591" y="2230"/>
                  </a:lnTo>
                  <a:lnTo>
                    <a:pt x="2593" y="2219"/>
                  </a:lnTo>
                  <a:lnTo>
                    <a:pt x="2593" y="2205"/>
                  </a:lnTo>
                  <a:close/>
                  <a:moveTo>
                    <a:pt x="2606" y="2199"/>
                  </a:moveTo>
                  <a:lnTo>
                    <a:pt x="2603" y="2217"/>
                  </a:lnTo>
                  <a:lnTo>
                    <a:pt x="2599" y="2232"/>
                  </a:lnTo>
                  <a:lnTo>
                    <a:pt x="2596" y="2238"/>
                  </a:lnTo>
                  <a:lnTo>
                    <a:pt x="2593" y="2246"/>
                  </a:lnTo>
                  <a:lnTo>
                    <a:pt x="2589" y="2253"/>
                  </a:lnTo>
                  <a:lnTo>
                    <a:pt x="2584" y="2262"/>
                  </a:lnTo>
                  <a:lnTo>
                    <a:pt x="2537" y="2258"/>
                  </a:lnTo>
                  <a:lnTo>
                    <a:pt x="2531" y="2245"/>
                  </a:lnTo>
                  <a:lnTo>
                    <a:pt x="2526" y="2233"/>
                  </a:lnTo>
                  <a:lnTo>
                    <a:pt x="2522" y="2223"/>
                  </a:lnTo>
                  <a:lnTo>
                    <a:pt x="2521" y="2214"/>
                  </a:lnTo>
                  <a:lnTo>
                    <a:pt x="2522" y="2207"/>
                  </a:lnTo>
                  <a:lnTo>
                    <a:pt x="2525" y="2200"/>
                  </a:lnTo>
                  <a:lnTo>
                    <a:pt x="2528" y="2195"/>
                  </a:lnTo>
                  <a:lnTo>
                    <a:pt x="2532" y="2191"/>
                  </a:lnTo>
                  <a:lnTo>
                    <a:pt x="2538" y="2189"/>
                  </a:lnTo>
                  <a:lnTo>
                    <a:pt x="2546" y="2186"/>
                  </a:lnTo>
                  <a:lnTo>
                    <a:pt x="2554" y="2186"/>
                  </a:lnTo>
                  <a:lnTo>
                    <a:pt x="2563" y="2186"/>
                  </a:lnTo>
                  <a:lnTo>
                    <a:pt x="2572" y="2189"/>
                  </a:lnTo>
                  <a:lnTo>
                    <a:pt x="2583" y="2191"/>
                  </a:lnTo>
                  <a:lnTo>
                    <a:pt x="2594" y="2195"/>
                  </a:lnTo>
                  <a:lnTo>
                    <a:pt x="2606" y="2199"/>
                  </a:lnTo>
                  <a:close/>
                  <a:moveTo>
                    <a:pt x="2532" y="2180"/>
                  </a:moveTo>
                  <a:lnTo>
                    <a:pt x="2522" y="2196"/>
                  </a:lnTo>
                  <a:lnTo>
                    <a:pt x="2515" y="2209"/>
                  </a:lnTo>
                  <a:lnTo>
                    <a:pt x="2512" y="2213"/>
                  </a:lnTo>
                  <a:lnTo>
                    <a:pt x="2510" y="2218"/>
                  </a:lnTo>
                  <a:lnTo>
                    <a:pt x="2510" y="2222"/>
                  </a:lnTo>
                  <a:lnTo>
                    <a:pt x="2509" y="2226"/>
                  </a:lnTo>
                  <a:lnTo>
                    <a:pt x="2510" y="2230"/>
                  </a:lnTo>
                  <a:lnTo>
                    <a:pt x="2512" y="2234"/>
                  </a:lnTo>
                  <a:lnTo>
                    <a:pt x="2514" y="2238"/>
                  </a:lnTo>
                  <a:lnTo>
                    <a:pt x="2517" y="2244"/>
                  </a:lnTo>
                  <a:lnTo>
                    <a:pt x="2528" y="2255"/>
                  </a:lnTo>
                  <a:lnTo>
                    <a:pt x="2541" y="2271"/>
                  </a:lnTo>
                  <a:lnTo>
                    <a:pt x="2552" y="2270"/>
                  </a:lnTo>
                  <a:lnTo>
                    <a:pt x="2564" y="2270"/>
                  </a:lnTo>
                  <a:lnTo>
                    <a:pt x="2575" y="2271"/>
                  </a:lnTo>
                  <a:lnTo>
                    <a:pt x="2587" y="2271"/>
                  </a:lnTo>
                  <a:lnTo>
                    <a:pt x="2592" y="2260"/>
                  </a:lnTo>
                  <a:lnTo>
                    <a:pt x="2597" y="2251"/>
                  </a:lnTo>
                  <a:lnTo>
                    <a:pt x="2603" y="2242"/>
                  </a:lnTo>
                  <a:lnTo>
                    <a:pt x="2606" y="2234"/>
                  </a:lnTo>
                  <a:lnTo>
                    <a:pt x="2608" y="2225"/>
                  </a:lnTo>
                  <a:lnTo>
                    <a:pt x="2610" y="2215"/>
                  </a:lnTo>
                  <a:lnTo>
                    <a:pt x="2610" y="2204"/>
                  </a:lnTo>
                  <a:lnTo>
                    <a:pt x="2610" y="2193"/>
                  </a:lnTo>
                  <a:lnTo>
                    <a:pt x="2597" y="2186"/>
                  </a:lnTo>
                  <a:lnTo>
                    <a:pt x="2587" y="2182"/>
                  </a:lnTo>
                  <a:lnTo>
                    <a:pt x="2578" y="2180"/>
                  </a:lnTo>
                  <a:lnTo>
                    <a:pt x="2570" y="2178"/>
                  </a:lnTo>
                  <a:lnTo>
                    <a:pt x="2563" y="2177"/>
                  </a:lnTo>
                  <a:lnTo>
                    <a:pt x="2554" y="2178"/>
                  </a:lnTo>
                  <a:lnTo>
                    <a:pt x="2544" y="2178"/>
                  </a:lnTo>
                  <a:lnTo>
                    <a:pt x="2532" y="2180"/>
                  </a:lnTo>
                  <a:close/>
                  <a:moveTo>
                    <a:pt x="2703" y="2945"/>
                  </a:moveTo>
                  <a:lnTo>
                    <a:pt x="2706" y="2937"/>
                  </a:lnTo>
                  <a:lnTo>
                    <a:pt x="2709" y="2927"/>
                  </a:lnTo>
                  <a:lnTo>
                    <a:pt x="2712" y="2919"/>
                  </a:lnTo>
                  <a:lnTo>
                    <a:pt x="2716" y="2910"/>
                  </a:lnTo>
                  <a:lnTo>
                    <a:pt x="2705" y="2897"/>
                  </a:lnTo>
                  <a:lnTo>
                    <a:pt x="2698" y="2888"/>
                  </a:lnTo>
                  <a:lnTo>
                    <a:pt x="2694" y="2886"/>
                  </a:lnTo>
                  <a:lnTo>
                    <a:pt x="2691" y="2885"/>
                  </a:lnTo>
                  <a:lnTo>
                    <a:pt x="2688" y="2885"/>
                  </a:lnTo>
                  <a:lnTo>
                    <a:pt x="2685" y="2886"/>
                  </a:lnTo>
                  <a:lnTo>
                    <a:pt x="2670" y="2898"/>
                  </a:lnTo>
                  <a:lnTo>
                    <a:pt x="2644" y="2918"/>
                  </a:lnTo>
                  <a:lnTo>
                    <a:pt x="2654" y="2931"/>
                  </a:lnTo>
                  <a:lnTo>
                    <a:pt x="2666" y="2945"/>
                  </a:lnTo>
                  <a:lnTo>
                    <a:pt x="2703" y="2945"/>
                  </a:lnTo>
                  <a:close/>
                  <a:moveTo>
                    <a:pt x="2856" y="3054"/>
                  </a:moveTo>
                  <a:lnTo>
                    <a:pt x="2861" y="3041"/>
                  </a:lnTo>
                  <a:lnTo>
                    <a:pt x="2865" y="3033"/>
                  </a:lnTo>
                  <a:lnTo>
                    <a:pt x="2867" y="3027"/>
                  </a:lnTo>
                  <a:lnTo>
                    <a:pt x="2867" y="3021"/>
                  </a:lnTo>
                  <a:lnTo>
                    <a:pt x="2865" y="3017"/>
                  </a:lnTo>
                  <a:lnTo>
                    <a:pt x="2862" y="3012"/>
                  </a:lnTo>
                  <a:lnTo>
                    <a:pt x="2858" y="3006"/>
                  </a:lnTo>
                  <a:lnTo>
                    <a:pt x="2852" y="2998"/>
                  </a:lnTo>
                  <a:lnTo>
                    <a:pt x="2815" y="2998"/>
                  </a:lnTo>
                  <a:lnTo>
                    <a:pt x="2810" y="3005"/>
                  </a:lnTo>
                  <a:lnTo>
                    <a:pt x="2805" y="3014"/>
                  </a:lnTo>
                  <a:lnTo>
                    <a:pt x="2801" y="3022"/>
                  </a:lnTo>
                  <a:lnTo>
                    <a:pt x="2797" y="3031"/>
                  </a:lnTo>
                  <a:lnTo>
                    <a:pt x="2808" y="3045"/>
                  </a:lnTo>
                  <a:lnTo>
                    <a:pt x="2820" y="3058"/>
                  </a:lnTo>
                  <a:lnTo>
                    <a:pt x="2828" y="3057"/>
                  </a:lnTo>
                  <a:lnTo>
                    <a:pt x="2838" y="3056"/>
                  </a:lnTo>
                  <a:lnTo>
                    <a:pt x="2847" y="3055"/>
                  </a:lnTo>
                  <a:lnTo>
                    <a:pt x="2856" y="3054"/>
                  </a:lnTo>
                  <a:close/>
                  <a:moveTo>
                    <a:pt x="2951" y="3159"/>
                  </a:moveTo>
                  <a:lnTo>
                    <a:pt x="2953" y="3149"/>
                  </a:lnTo>
                  <a:lnTo>
                    <a:pt x="2954" y="3142"/>
                  </a:lnTo>
                  <a:lnTo>
                    <a:pt x="2953" y="3136"/>
                  </a:lnTo>
                  <a:lnTo>
                    <a:pt x="2952" y="3132"/>
                  </a:lnTo>
                  <a:lnTo>
                    <a:pt x="2947" y="3124"/>
                  </a:lnTo>
                  <a:lnTo>
                    <a:pt x="2938" y="3114"/>
                  </a:lnTo>
                  <a:lnTo>
                    <a:pt x="2928" y="3115"/>
                  </a:lnTo>
                  <a:lnTo>
                    <a:pt x="2919" y="3118"/>
                  </a:lnTo>
                  <a:lnTo>
                    <a:pt x="2913" y="3123"/>
                  </a:lnTo>
                  <a:lnTo>
                    <a:pt x="2908" y="3128"/>
                  </a:lnTo>
                  <a:lnTo>
                    <a:pt x="2902" y="3132"/>
                  </a:lnTo>
                  <a:lnTo>
                    <a:pt x="2899" y="3136"/>
                  </a:lnTo>
                  <a:lnTo>
                    <a:pt x="2895" y="3140"/>
                  </a:lnTo>
                  <a:lnTo>
                    <a:pt x="2892" y="3141"/>
                  </a:lnTo>
                  <a:lnTo>
                    <a:pt x="2905" y="3155"/>
                  </a:lnTo>
                  <a:lnTo>
                    <a:pt x="2918" y="3170"/>
                  </a:lnTo>
                  <a:lnTo>
                    <a:pt x="2927" y="3167"/>
                  </a:lnTo>
                  <a:lnTo>
                    <a:pt x="2934" y="3164"/>
                  </a:lnTo>
                  <a:lnTo>
                    <a:pt x="2942" y="3162"/>
                  </a:lnTo>
                  <a:lnTo>
                    <a:pt x="2951" y="3159"/>
                  </a:lnTo>
                  <a:close/>
                  <a:moveTo>
                    <a:pt x="2191" y="3518"/>
                  </a:moveTo>
                  <a:lnTo>
                    <a:pt x="2191" y="3524"/>
                  </a:lnTo>
                  <a:lnTo>
                    <a:pt x="2193" y="3531"/>
                  </a:lnTo>
                  <a:lnTo>
                    <a:pt x="2197" y="3536"/>
                  </a:lnTo>
                  <a:lnTo>
                    <a:pt x="2202" y="3541"/>
                  </a:lnTo>
                  <a:lnTo>
                    <a:pt x="2208" y="3544"/>
                  </a:lnTo>
                  <a:lnTo>
                    <a:pt x="2214" y="3549"/>
                  </a:lnTo>
                  <a:lnTo>
                    <a:pt x="2222" y="3551"/>
                  </a:lnTo>
                  <a:lnTo>
                    <a:pt x="2230" y="3554"/>
                  </a:lnTo>
                  <a:lnTo>
                    <a:pt x="2246" y="3552"/>
                  </a:lnTo>
                  <a:lnTo>
                    <a:pt x="2262" y="3551"/>
                  </a:lnTo>
                  <a:lnTo>
                    <a:pt x="2264" y="3533"/>
                  </a:lnTo>
                  <a:lnTo>
                    <a:pt x="2264" y="3522"/>
                  </a:lnTo>
                  <a:lnTo>
                    <a:pt x="2253" y="3518"/>
                  </a:lnTo>
                  <a:lnTo>
                    <a:pt x="2243" y="3514"/>
                  </a:lnTo>
                  <a:lnTo>
                    <a:pt x="2233" y="3512"/>
                  </a:lnTo>
                  <a:lnTo>
                    <a:pt x="2224" y="3509"/>
                  </a:lnTo>
                  <a:lnTo>
                    <a:pt x="2215" y="3509"/>
                  </a:lnTo>
                  <a:lnTo>
                    <a:pt x="2207" y="3511"/>
                  </a:lnTo>
                  <a:lnTo>
                    <a:pt x="2198" y="3514"/>
                  </a:lnTo>
                  <a:lnTo>
                    <a:pt x="2191" y="3518"/>
                  </a:lnTo>
                  <a:close/>
                  <a:moveTo>
                    <a:pt x="1568" y="3494"/>
                  </a:moveTo>
                  <a:lnTo>
                    <a:pt x="1561" y="3501"/>
                  </a:lnTo>
                  <a:lnTo>
                    <a:pt x="1555" y="3509"/>
                  </a:lnTo>
                  <a:lnTo>
                    <a:pt x="1548" y="3518"/>
                  </a:lnTo>
                  <a:lnTo>
                    <a:pt x="1541" y="3526"/>
                  </a:lnTo>
                  <a:lnTo>
                    <a:pt x="1556" y="3540"/>
                  </a:lnTo>
                  <a:lnTo>
                    <a:pt x="1572" y="3555"/>
                  </a:lnTo>
                  <a:lnTo>
                    <a:pt x="1575" y="3554"/>
                  </a:lnTo>
                  <a:lnTo>
                    <a:pt x="1580" y="3553"/>
                  </a:lnTo>
                  <a:lnTo>
                    <a:pt x="1591" y="3548"/>
                  </a:lnTo>
                  <a:lnTo>
                    <a:pt x="1612" y="3538"/>
                  </a:lnTo>
                  <a:lnTo>
                    <a:pt x="1613" y="3533"/>
                  </a:lnTo>
                  <a:lnTo>
                    <a:pt x="1613" y="3528"/>
                  </a:lnTo>
                  <a:lnTo>
                    <a:pt x="1612" y="3523"/>
                  </a:lnTo>
                  <a:lnTo>
                    <a:pt x="1611" y="3518"/>
                  </a:lnTo>
                  <a:lnTo>
                    <a:pt x="1608" y="3511"/>
                  </a:lnTo>
                  <a:lnTo>
                    <a:pt x="1606" y="3506"/>
                  </a:lnTo>
                  <a:lnTo>
                    <a:pt x="1568" y="3494"/>
                  </a:lnTo>
                  <a:close/>
                  <a:moveTo>
                    <a:pt x="655" y="3436"/>
                  </a:moveTo>
                  <a:lnTo>
                    <a:pt x="655" y="3444"/>
                  </a:lnTo>
                  <a:lnTo>
                    <a:pt x="656" y="3451"/>
                  </a:lnTo>
                  <a:lnTo>
                    <a:pt x="658" y="3459"/>
                  </a:lnTo>
                  <a:lnTo>
                    <a:pt x="660" y="3465"/>
                  </a:lnTo>
                  <a:lnTo>
                    <a:pt x="666" y="3480"/>
                  </a:lnTo>
                  <a:lnTo>
                    <a:pt x="676" y="3497"/>
                  </a:lnTo>
                  <a:lnTo>
                    <a:pt x="687" y="3489"/>
                  </a:lnTo>
                  <a:lnTo>
                    <a:pt x="699" y="3483"/>
                  </a:lnTo>
                  <a:lnTo>
                    <a:pt x="698" y="3464"/>
                  </a:lnTo>
                  <a:lnTo>
                    <a:pt x="696" y="3450"/>
                  </a:lnTo>
                  <a:lnTo>
                    <a:pt x="695" y="3445"/>
                  </a:lnTo>
                  <a:lnTo>
                    <a:pt x="694" y="3440"/>
                  </a:lnTo>
                  <a:lnTo>
                    <a:pt x="692" y="3437"/>
                  </a:lnTo>
                  <a:lnTo>
                    <a:pt x="689" y="3433"/>
                  </a:lnTo>
                  <a:lnTo>
                    <a:pt x="686" y="3431"/>
                  </a:lnTo>
                  <a:lnTo>
                    <a:pt x="684" y="3429"/>
                  </a:lnTo>
                  <a:lnTo>
                    <a:pt x="680" y="3429"/>
                  </a:lnTo>
                  <a:lnTo>
                    <a:pt x="677" y="3429"/>
                  </a:lnTo>
                  <a:lnTo>
                    <a:pt x="667" y="3431"/>
                  </a:lnTo>
                  <a:lnTo>
                    <a:pt x="655" y="3436"/>
                  </a:lnTo>
                  <a:close/>
                  <a:moveTo>
                    <a:pt x="303" y="1911"/>
                  </a:moveTo>
                  <a:lnTo>
                    <a:pt x="298" y="1909"/>
                  </a:lnTo>
                  <a:lnTo>
                    <a:pt x="294" y="1908"/>
                  </a:lnTo>
                  <a:lnTo>
                    <a:pt x="291" y="1905"/>
                  </a:lnTo>
                  <a:lnTo>
                    <a:pt x="288" y="1903"/>
                  </a:lnTo>
                  <a:lnTo>
                    <a:pt x="285" y="1899"/>
                  </a:lnTo>
                  <a:lnTo>
                    <a:pt x="284" y="1897"/>
                  </a:lnTo>
                  <a:lnTo>
                    <a:pt x="282" y="1896"/>
                  </a:lnTo>
                  <a:lnTo>
                    <a:pt x="279" y="1898"/>
                  </a:lnTo>
                  <a:lnTo>
                    <a:pt x="273" y="1903"/>
                  </a:lnTo>
                  <a:lnTo>
                    <a:pt x="262" y="1913"/>
                  </a:lnTo>
                  <a:lnTo>
                    <a:pt x="270" y="1923"/>
                  </a:lnTo>
                  <a:lnTo>
                    <a:pt x="280" y="1933"/>
                  </a:lnTo>
                  <a:lnTo>
                    <a:pt x="285" y="1931"/>
                  </a:lnTo>
                  <a:lnTo>
                    <a:pt x="292" y="1924"/>
                  </a:lnTo>
                  <a:lnTo>
                    <a:pt x="298" y="1917"/>
                  </a:lnTo>
                  <a:lnTo>
                    <a:pt x="303" y="1911"/>
                  </a:lnTo>
                  <a:close/>
                  <a:moveTo>
                    <a:pt x="432" y="2032"/>
                  </a:moveTo>
                  <a:lnTo>
                    <a:pt x="445" y="2020"/>
                  </a:lnTo>
                  <a:lnTo>
                    <a:pt x="456" y="2006"/>
                  </a:lnTo>
                  <a:lnTo>
                    <a:pt x="467" y="1993"/>
                  </a:lnTo>
                  <a:lnTo>
                    <a:pt x="476" y="1979"/>
                  </a:lnTo>
                  <a:lnTo>
                    <a:pt x="479" y="1973"/>
                  </a:lnTo>
                  <a:lnTo>
                    <a:pt x="483" y="1966"/>
                  </a:lnTo>
                  <a:lnTo>
                    <a:pt x="486" y="1958"/>
                  </a:lnTo>
                  <a:lnTo>
                    <a:pt x="488" y="1951"/>
                  </a:lnTo>
                  <a:lnTo>
                    <a:pt x="489" y="1943"/>
                  </a:lnTo>
                  <a:lnTo>
                    <a:pt x="489" y="1935"/>
                  </a:lnTo>
                  <a:lnTo>
                    <a:pt x="489" y="1927"/>
                  </a:lnTo>
                  <a:lnTo>
                    <a:pt x="488" y="1918"/>
                  </a:lnTo>
                  <a:lnTo>
                    <a:pt x="482" y="1921"/>
                  </a:lnTo>
                  <a:lnTo>
                    <a:pt x="476" y="1925"/>
                  </a:lnTo>
                  <a:lnTo>
                    <a:pt x="472" y="1931"/>
                  </a:lnTo>
                  <a:lnTo>
                    <a:pt x="467" y="1937"/>
                  </a:lnTo>
                  <a:lnTo>
                    <a:pt x="458" y="1951"/>
                  </a:lnTo>
                  <a:lnTo>
                    <a:pt x="452" y="1967"/>
                  </a:lnTo>
                  <a:lnTo>
                    <a:pt x="440" y="1999"/>
                  </a:lnTo>
                  <a:lnTo>
                    <a:pt x="431" y="2030"/>
                  </a:lnTo>
                  <a:lnTo>
                    <a:pt x="431" y="2031"/>
                  </a:lnTo>
                  <a:lnTo>
                    <a:pt x="432" y="2032"/>
                  </a:lnTo>
                  <a:close/>
                  <a:moveTo>
                    <a:pt x="1039" y="2308"/>
                  </a:moveTo>
                  <a:lnTo>
                    <a:pt x="1039" y="2337"/>
                  </a:lnTo>
                  <a:lnTo>
                    <a:pt x="1040" y="2365"/>
                  </a:lnTo>
                  <a:lnTo>
                    <a:pt x="1041" y="2394"/>
                  </a:lnTo>
                  <a:lnTo>
                    <a:pt x="1043" y="2422"/>
                  </a:lnTo>
                  <a:lnTo>
                    <a:pt x="1048" y="2479"/>
                  </a:lnTo>
                  <a:lnTo>
                    <a:pt x="1055" y="2536"/>
                  </a:lnTo>
                  <a:lnTo>
                    <a:pt x="1063" y="2593"/>
                  </a:lnTo>
                  <a:lnTo>
                    <a:pt x="1071" y="2651"/>
                  </a:lnTo>
                  <a:lnTo>
                    <a:pt x="1080" y="2710"/>
                  </a:lnTo>
                  <a:lnTo>
                    <a:pt x="1087" y="2767"/>
                  </a:lnTo>
                  <a:lnTo>
                    <a:pt x="1099" y="2773"/>
                  </a:lnTo>
                  <a:lnTo>
                    <a:pt x="1110" y="2779"/>
                  </a:lnTo>
                  <a:lnTo>
                    <a:pt x="1114" y="2779"/>
                  </a:lnTo>
                  <a:lnTo>
                    <a:pt x="1116" y="2780"/>
                  </a:lnTo>
                  <a:lnTo>
                    <a:pt x="1112" y="2719"/>
                  </a:lnTo>
                  <a:lnTo>
                    <a:pt x="1106" y="2659"/>
                  </a:lnTo>
                  <a:lnTo>
                    <a:pt x="1101" y="2599"/>
                  </a:lnTo>
                  <a:lnTo>
                    <a:pt x="1095" y="2538"/>
                  </a:lnTo>
                  <a:lnTo>
                    <a:pt x="1087" y="2479"/>
                  </a:lnTo>
                  <a:lnTo>
                    <a:pt x="1079" y="2420"/>
                  </a:lnTo>
                  <a:lnTo>
                    <a:pt x="1074" y="2391"/>
                  </a:lnTo>
                  <a:lnTo>
                    <a:pt x="1067" y="2362"/>
                  </a:lnTo>
                  <a:lnTo>
                    <a:pt x="1061" y="2333"/>
                  </a:lnTo>
                  <a:lnTo>
                    <a:pt x="1055" y="2305"/>
                  </a:lnTo>
                  <a:lnTo>
                    <a:pt x="1046" y="2306"/>
                  </a:lnTo>
                  <a:lnTo>
                    <a:pt x="1039" y="2308"/>
                  </a:lnTo>
                  <a:close/>
                  <a:moveTo>
                    <a:pt x="1006" y="2315"/>
                  </a:moveTo>
                  <a:lnTo>
                    <a:pt x="1006" y="2368"/>
                  </a:lnTo>
                  <a:lnTo>
                    <a:pt x="1006" y="2421"/>
                  </a:lnTo>
                  <a:lnTo>
                    <a:pt x="1006" y="2476"/>
                  </a:lnTo>
                  <a:lnTo>
                    <a:pt x="1007" y="2530"/>
                  </a:lnTo>
                  <a:lnTo>
                    <a:pt x="1008" y="2585"/>
                  </a:lnTo>
                  <a:lnTo>
                    <a:pt x="1009" y="2640"/>
                  </a:lnTo>
                  <a:lnTo>
                    <a:pt x="1013" y="2695"/>
                  </a:lnTo>
                  <a:lnTo>
                    <a:pt x="1018" y="2750"/>
                  </a:lnTo>
                  <a:lnTo>
                    <a:pt x="1033" y="2749"/>
                  </a:lnTo>
                  <a:lnTo>
                    <a:pt x="1049" y="2748"/>
                  </a:lnTo>
                  <a:lnTo>
                    <a:pt x="1045" y="2694"/>
                  </a:lnTo>
                  <a:lnTo>
                    <a:pt x="1042" y="2640"/>
                  </a:lnTo>
                  <a:lnTo>
                    <a:pt x="1039" y="2586"/>
                  </a:lnTo>
                  <a:lnTo>
                    <a:pt x="1036" y="2531"/>
                  </a:lnTo>
                  <a:lnTo>
                    <a:pt x="1032" y="2477"/>
                  </a:lnTo>
                  <a:lnTo>
                    <a:pt x="1029" y="2423"/>
                  </a:lnTo>
                  <a:lnTo>
                    <a:pt x="1026" y="2369"/>
                  </a:lnTo>
                  <a:lnTo>
                    <a:pt x="1023" y="2315"/>
                  </a:lnTo>
                  <a:lnTo>
                    <a:pt x="1006" y="2315"/>
                  </a:lnTo>
                  <a:close/>
                  <a:moveTo>
                    <a:pt x="955" y="2318"/>
                  </a:moveTo>
                  <a:lnTo>
                    <a:pt x="948" y="2329"/>
                  </a:lnTo>
                  <a:lnTo>
                    <a:pt x="943" y="2343"/>
                  </a:lnTo>
                  <a:lnTo>
                    <a:pt x="937" y="2360"/>
                  </a:lnTo>
                  <a:lnTo>
                    <a:pt x="933" y="2378"/>
                  </a:lnTo>
                  <a:lnTo>
                    <a:pt x="930" y="2398"/>
                  </a:lnTo>
                  <a:lnTo>
                    <a:pt x="927" y="2419"/>
                  </a:lnTo>
                  <a:lnTo>
                    <a:pt x="924" y="2441"/>
                  </a:lnTo>
                  <a:lnTo>
                    <a:pt x="922" y="2463"/>
                  </a:lnTo>
                  <a:lnTo>
                    <a:pt x="919" y="2508"/>
                  </a:lnTo>
                  <a:lnTo>
                    <a:pt x="917" y="2551"/>
                  </a:lnTo>
                  <a:lnTo>
                    <a:pt x="917" y="2589"/>
                  </a:lnTo>
                  <a:lnTo>
                    <a:pt x="917" y="2619"/>
                  </a:lnTo>
                  <a:lnTo>
                    <a:pt x="918" y="2620"/>
                  </a:lnTo>
                  <a:lnTo>
                    <a:pt x="921" y="2620"/>
                  </a:lnTo>
                  <a:lnTo>
                    <a:pt x="916" y="2655"/>
                  </a:lnTo>
                  <a:lnTo>
                    <a:pt x="913" y="2680"/>
                  </a:lnTo>
                  <a:lnTo>
                    <a:pt x="913" y="2685"/>
                  </a:lnTo>
                  <a:lnTo>
                    <a:pt x="914" y="2691"/>
                  </a:lnTo>
                  <a:lnTo>
                    <a:pt x="917" y="2696"/>
                  </a:lnTo>
                  <a:lnTo>
                    <a:pt x="921" y="2701"/>
                  </a:lnTo>
                  <a:lnTo>
                    <a:pt x="926" y="2706"/>
                  </a:lnTo>
                  <a:lnTo>
                    <a:pt x="933" y="2712"/>
                  </a:lnTo>
                  <a:lnTo>
                    <a:pt x="942" y="2717"/>
                  </a:lnTo>
                  <a:lnTo>
                    <a:pt x="952" y="2722"/>
                  </a:lnTo>
                  <a:lnTo>
                    <a:pt x="955" y="2722"/>
                  </a:lnTo>
                  <a:lnTo>
                    <a:pt x="959" y="2723"/>
                  </a:lnTo>
                  <a:lnTo>
                    <a:pt x="964" y="2675"/>
                  </a:lnTo>
                  <a:lnTo>
                    <a:pt x="968" y="2626"/>
                  </a:lnTo>
                  <a:lnTo>
                    <a:pt x="973" y="2576"/>
                  </a:lnTo>
                  <a:lnTo>
                    <a:pt x="978" y="2527"/>
                  </a:lnTo>
                  <a:lnTo>
                    <a:pt x="980" y="2477"/>
                  </a:lnTo>
                  <a:lnTo>
                    <a:pt x="982" y="2427"/>
                  </a:lnTo>
                  <a:lnTo>
                    <a:pt x="982" y="2404"/>
                  </a:lnTo>
                  <a:lnTo>
                    <a:pt x="981" y="2380"/>
                  </a:lnTo>
                  <a:lnTo>
                    <a:pt x="980" y="2357"/>
                  </a:lnTo>
                  <a:lnTo>
                    <a:pt x="978" y="2332"/>
                  </a:lnTo>
                  <a:lnTo>
                    <a:pt x="966" y="2325"/>
                  </a:lnTo>
                  <a:lnTo>
                    <a:pt x="955" y="2318"/>
                  </a:lnTo>
                  <a:close/>
                  <a:moveTo>
                    <a:pt x="864" y="1894"/>
                  </a:moveTo>
                  <a:lnTo>
                    <a:pt x="836" y="1851"/>
                  </a:lnTo>
                  <a:lnTo>
                    <a:pt x="815" y="1818"/>
                  </a:lnTo>
                  <a:lnTo>
                    <a:pt x="807" y="1803"/>
                  </a:lnTo>
                  <a:lnTo>
                    <a:pt x="798" y="1789"/>
                  </a:lnTo>
                  <a:lnTo>
                    <a:pt x="792" y="1776"/>
                  </a:lnTo>
                  <a:lnTo>
                    <a:pt x="787" y="1763"/>
                  </a:lnTo>
                  <a:lnTo>
                    <a:pt x="782" y="1749"/>
                  </a:lnTo>
                  <a:lnTo>
                    <a:pt x="779" y="1735"/>
                  </a:lnTo>
                  <a:lnTo>
                    <a:pt x="776" y="1722"/>
                  </a:lnTo>
                  <a:lnTo>
                    <a:pt x="774" y="1706"/>
                  </a:lnTo>
                  <a:lnTo>
                    <a:pt x="771" y="1669"/>
                  </a:lnTo>
                  <a:lnTo>
                    <a:pt x="770" y="1623"/>
                  </a:lnTo>
                  <a:lnTo>
                    <a:pt x="760" y="1632"/>
                  </a:lnTo>
                  <a:lnTo>
                    <a:pt x="753" y="1640"/>
                  </a:lnTo>
                  <a:lnTo>
                    <a:pt x="746" y="1649"/>
                  </a:lnTo>
                  <a:lnTo>
                    <a:pt x="741" y="1658"/>
                  </a:lnTo>
                  <a:lnTo>
                    <a:pt x="738" y="1669"/>
                  </a:lnTo>
                  <a:lnTo>
                    <a:pt x="735" y="1679"/>
                  </a:lnTo>
                  <a:lnTo>
                    <a:pt x="734" y="1690"/>
                  </a:lnTo>
                  <a:lnTo>
                    <a:pt x="733" y="1701"/>
                  </a:lnTo>
                  <a:lnTo>
                    <a:pt x="733" y="1712"/>
                  </a:lnTo>
                  <a:lnTo>
                    <a:pt x="734" y="1725"/>
                  </a:lnTo>
                  <a:lnTo>
                    <a:pt x="736" y="1736"/>
                  </a:lnTo>
                  <a:lnTo>
                    <a:pt x="738" y="1749"/>
                  </a:lnTo>
                  <a:lnTo>
                    <a:pt x="745" y="1774"/>
                  </a:lnTo>
                  <a:lnTo>
                    <a:pt x="755" y="1801"/>
                  </a:lnTo>
                  <a:lnTo>
                    <a:pt x="765" y="1827"/>
                  </a:lnTo>
                  <a:lnTo>
                    <a:pt x="777" y="1854"/>
                  </a:lnTo>
                  <a:lnTo>
                    <a:pt x="790" y="1880"/>
                  </a:lnTo>
                  <a:lnTo>
                    <a:pt x="801" y="1905"/>
                  </a:lnTo>
                  <a:lnTo>
                    <a:pt x="813" y="1931"/>
                  </a:lnTo>
                  <a:lnTo>
                    <a:pt x="825" y="1955"/>
                  </a:lnTo>
                  <a:lnTo>
                    <a:pt x="833" y="1978"/>
                  </a:lnTo>
                  <a:lnTo>
                    <a:pt x="840" y="1999"/>
                  </a:lnTo>
                  <a:lnTo>
                    <a:pt x="840" y="2000"/>
                  </a:lnTo>
                  <a:lnTo>
                    <a:pt x="841" y="2003"/>
                  </a:lnTo>
                  <a:lnTo>
                    <a:pt x="846" y="1999"/>
                  </a:lnTo>
                  <a:lnTo>
                    <a:pt x="849" y="1995"/>
                  </a:lnTo>
                  <a:lnTo>
                    <a:pt x="852" y="1990"/>
                  </a:lnTo>
                  <a:lnTo>
                    <a:pt x="855" y="1984"/>
                  </a:lnTo>
                  <a:lnTo>
                    <a:pt x="859" y="1968"/>
                  </a:lnTo>
                  <a:lnTo>
                    <a:pt x="861" y="1951"/>
                  </a:lnTo>
                  <a:lnTo>
                    <a:pt x="864" y="1916"/>
                  </a:lnTo>
                  <a:lnTo>
                    <a:pt x="864" y="1894"/>
                  </a:lnTo>
                  <a:close/>
                  <a:moveTo>
                    <a:pt x="859" y="1682"/>
                  </a:moveTo>
                  <a:lnTo>
                    <a:pt x="866" y="1682"/>
                  </a:lnTo>
                  <a:lnTo>
                    <a:pt x="873" y="1680"/>
                  </a:lnTo>
                  <a:lnTo>
                    <a:pt x="880" y="1677"/>
                  </a:lnTo>
                  <a:lnTo>
                    <a:pt x="889" y="1673"/>
                  </a:lnTo>
                  <a:lnTo>
                    <a:pt x="906" y="1662"/>
                  </a:lnTo>
                  <a:lnTo>
                    <a:pt x="924" y="1650"/>
                  </a:lnTo>
                  <a:lnTo>
                    <a:pt x="943" y="1636"/>
                  </a:lnTo>
                  <a:lnTo>
                    <a:pt x="961" y="1622"/>
                  </a:lnTo>
                  <a:lnTo>
                    <a:pt x="979" y="1610"/>
                  </a:lnTo>
                  <a:lnTo>
                    <a:pt x="994" y="1600"/>
                  </a:lnTo>
                  <a:lnTo>
                    <a:pt x="987" y="1587"/>
                  </a:lnTo>
                  <a:lnTo>
                    <a:pt x="981" y="1576"/>
                  </a:lnTo>
                  <a:lnTo>
                    <a:pt x="969" y="1576"/>
                  </a:lnTo>
                  <a:lnTo>
                    <a:pt x="960" y="1577"/>
                  </a:lnTo>
                  <a:lnTo>
                    <a:pt x="949" y="1579"/>
                  </a:lnTo>
                  <a:lnTo>
                    <a:pt x="940" y="1583"/>
                  </a:lnTo>
                  <a:lnTo>
                    <a:pt x="931" y="1588"/>
                  </a:lnTo>
                  <a:lnTo>
                    <a:pt x="922" y="1594"/>
                  </a:lnTo>
                  <a:lnTo>
                    <a:pt x="913" y="1601"/>
                  </a:lnTo>
                  <a:lnTo>
                    <a:pt x="906" y="1610"/>
                  </a:lnTo>
                  <a:lnTo>
                    <a:pt x="898" y="1618"/>
                  </a:lnTo>
                  <a:lnTo>
                    <a:pt x="891" y="1626"/>
                  </a:lnTo>
                  <a:lnTo>
                    <a:pt x="885" y="1636"/>
                  </a:lnTo>
                  <a:lnTo>
                    <a:pt x="878" y="1645"/>
                  </a:lnTo>
                  <a:lnTo>
                    <a:pt x="868" y="1664"/>
                  </a:lnTo>
                  <a:lnTo>
                    <a:pt x="859" y="1682"/>
                  </a:lnTo>
                  <a:close/>
                  <a:moveTo>
                    <a:pt x="1045" y="1688"/>
                  </a:moveTo>
                  <a:lnTo>
                    <a:pt x="1040" y="1686"/>
                  </a:lnTo>
                  <a:lnTo>
                    <a:pt x="1036" y="1685"/>
                  </a:lnTo>
                  <a:lnTo>
                    <a:pt x="1032" y="1685"/>
                  </a:lnTo>
                  <a:lnTo>
                    <a:pt x="1029" y="1685"/>
                  </a:lnTo>
                  <a:lnTo>
                    <a:pt x="1023" y="1685"/>
                  </a:lnTo>
                  <a:lnTo>
                    <a:pt x="1018" y="1686"/>
                  </a:lnTo>
                  <a:lnTo>
                    <a:pt x="1013" y="1674"/>
                  </a:lnTo>
                  <a:lnTo>
                    <a:pt x="1010" y="1662"/>
                  </a:lnTo>
                  <a:lnTo>
                    <a:pt x="1006" y="1652"/>
                  </a:lnTo>
                  <a:lnTo>
                    <a:pt x="1002" y="1640"/>
                  </a:lnTo>
                  <a:lnTo>
                    <a:pt x="994" y="1638"/>
                  </a:lnTo>
                  <a:lnTo>
                    <a:pt x="986" y="1638"/>
                  </a:lnTo>
                  <a:lnTo>
                    <a:pt x="979" y="1638"/>
                  </a:lnTo>
                  <a:lnTo>
                    <a:pt x="971" y="1640"/>
                  </a:lnTo>
                  <a:lnTo>
                    <a:pt x="964" y="1643"/>
                  </a:lnTo>
                  <a:lnTo>
                    <a:pt x="957" y="1648"/>
                  </a:lnTo>
                  <a:lnTo>
                    <a:pt x="951" y="1653"/>
                  </a:lnTo>
                  <a:lnTo>
                    <a:pt x="945" y="1658"/>
                  </a:lnTo>
                  <a:lnTo>
                    <a:pt x="940" y="1664"/>
                  </a:lnTo>
                  <a:lnTo>
                    <a:pt x="934" y="1672"/>
                  </a:lnTo>
                  <a:lnTo>
                    <a:pt x="930" y="1679"/>
                  </a:lnTo>
                  <a:lnTo>
                    <a:pt x="927" y="1687"/>
                  </a:lnTo>
                  <a:lnTo>
                    <a:pt x="924" y="1695"/>
                  </a:lnTo>
                  <a:lnTo>
                    <a:pt x="922" y="1704"/>
                  </a:lnTo>
                  <a:lnTo>
                    <a:pt x="921" y="1711"/>
                  </a:lnTo>
                  <a:lnTo>
                    <a:pt x="919" y="1719"/>
                  </a:lnTo>
                  <a:lnTo>
                    <a:pt x="930" y="1709"/>
                  </a:lnTo>
                  <a:lnTo>
                    <a:pt x="942" y="1699"/>
                  </a:lnTo>
                  <a:lnTo>
                    <a:pt x="951" y="1708"/>
                  </a:lnTo>
                  <a:lnTo>
                    <a:pt x="961" y="1716"/>
                  </a:lnTo>
                  <a:lnTo>
                    <a:pt x="961" y="1719"/>
                  </a:lnTo>
                  <a:lnTo>
                    <a:pt x="959" y="1724"/>
                  </a:lnTo>
                  <a:lnTo>
                    <a:pt x="956" y="1727"/>
                  </a:lnTo>
                  <a:lnTo>
                    <a:pt x="954" y="1731"/>
                  </a:lnTo>
                  <a:lnTo>
                    <a:pt x="948" y="1738"/>
                  </a:lnTo>
                  <a:lnTo>
                    <a:pt x="943" y="1746"/>
                  </a:lnTo>
                  <a:lnTo>
                    <a:pt x="953" y="1751"/>
                  </a:lnTo>
                  <a:lnTo>
                    <a:pt x="966" y="1756"/>
                  </a:lnTo>
                  <a:lnTo>
                    <a:pt x="978" y="1750"/>
                  </a:lnTo>
                  <a:lnTo>
                    <a:pt x="988" y="1743"/>
                  </a:lnTo>
                  <a:lnTo>
                    <a:pt x="999" y="1735"/>
                  </a:lnTo>
                  <a:lnTo>
                    <a:pt x="1008" y="1727"/>
                  </a:lnTo>
                  <a:lnTo>
                    <a:pt x="1026" y="1710"/>
                  </a:lnTo>
                  <a:lnTo>
                    <a:pt x="1045" y="1688"/>
                  </a:lnTo>
                  <a:close/>
                  <a:moveTo>
                    <a:pt x="1425" y="300"/>
                  </a:moveTo>
                  <a:lnTo>
                    <a:pt x="1425" y="291"/>
                  </a:lnTo>
                  <a:lnTo>
                    <a:pt x="1423" y="282"/>
                  </a:lnTo>
                  <a:lnTo>
                    <a:pt x="1421" y="275"/>
                  </a:lnTo>
                  <a:lnTo>
                    <a:pt x="1419" y="269"/>
                  </a:lnTo>
                  <a:lnTo>
                    <a:pt x="1414" y="263"/>
                  </a:lnTo>
                  <a:lnTo>
                    <a:pt x="1411" y="259"/>
                  </a:lnTo>
                  <a:lnTo>
                    <a:pt x="1406" y="256"/>
                  </a:lnTo>
                  <a:lnTo>
                    <a:pt x="1402" y="254"/>
                  </a:lnTo>
                  <a:lnTo>
                    <a:pt x="1396" y="253"/>
                  </a:lnTo>
                  <a:lnTo>
                    <a:pt x="1391" y="252"/>
                  </a:lnTo>
                  <a:lnTo>
                    <a:pt x="1385" y="252"/>
                  </a:lnTo>
                  <a:lnTo>
                    <a:pt x="1380" y="253"/>
                  </a:lnTo>
                  <a:lnTo>
                    <a:pt x="1374" y="254"/>
                  </a:lnTo>
                  <a:lnTo>
                    <a:pt x="1369" y="256"/>
                  </a:lnTo>
                  <a:lnTo>
                    <a:pt x="1364" y="259"/>
                  </a:lnTo>
                  <a:lnTo>
                    <a:pt x="1358" y="262"/>
                  </a:lnTo>
                  <a:lnTo>
                    <a:pt x="1354" y="265"/>
                  </a:lnTo>
                  <a:lnTo>
                    <a:pt x="1350" y="270"/>
                  </a:lnTo>
                  <a:lnTo>
                    <a:pt x="1346" y="274"/>
                  </a:lnTo>
                  <a:lnTo>
                    <a:pt x="1343" y="278"/>
                  </a:lnTo>
                  <a:lnTo>
                    <a:pt x="1341" y="283"/>
                  </a:lnTo>
                  <a:lnTo>
                    <a:pt x="1338" y="289"/>
                  </a:lnTo>
                  <a:lnTo>
                    <a:pt x="1338" y="294"/>
                  </a:lnTo>
                  <a:lnTo>
                    <a:pt x="1338" y="299"/>
                  </a:lnTo>
                  <a:lnTo>
                    <a:pt x="1339" y="304"/>
                  </a:lnTo>
                  <a:lnTo>
                    <a:pt x="1342" y="310"/>
                  </a:lnTo>
                  <a:lnTo>
                    <a:pt x="1345" y="316"/>
                  </a:lnTo>
                  <a:lnTo>
                    <a:pt x="1350" y="321"/>
                  </a:lnTo>
                  <a:lnTo>
                    <a:pt x="1355" y="327"/>
                  </a:lnTo>
                  <a:lnTo>
                    <a:pt x="1363" y="331"/>
                  </a:lnTo>
                  <a:lnTo>
                    <a:pt x="1372" y="336"/>
                  </a:lnTo>
                  <a:lnTo>
                    <a:pt x="1383" y="340"/>
                  </a:lnTo>
                  <a:lnTo>
                    <a:pt x="1391" y="339"/>
                  </a:lnTo>
                  <a:lnTo>
                    <a:pt x="1398" y="336"/>
                  </a:lnTo>
                  <a:lnTo>
                    <a:pt x="1404" y="332"/>
                  </a:lnTo>
                  <a:lnTo>
                    <a:pt x="1409" y="327"/>
                  </a:lnTo>
                  <a:lnTo>
                    <a:pt x="1418" y="314"/>
                  </a:lnTo>
                  <a:lnTo>
                    <a:pt x="1425" y="300"/>
                  </a:lnTo>
                  <a:close/>
                  <a:moveTo>
                    <a:pt x="1742" y="295"/>
                  </a:moveTo>
                  <a:lnTo>
                    <a:pt x="1749" y="312"/>
                  </a:lnTo>
                  <a:lnTo>
                    <a:pt x="1755" y="323"/>
                  </a:lnTo>
                  <a:lnTo>
                    <a:pt x="1761" y="328"/>
                  </a:lnTo>
                  <a:lnTo>
                    <a:pt x="1767" y="332"/>
                  </a:lnTo>
                  <a:lnTo>
                    <a:pt x="1775" y="336"/>
                  </a:lnTo>
                  <a:lnTo>
                    <a:pt x="1788" y="340"/>
                  </a:lnTo>
                  <a:lnTo>
                    <a:pt x="1796" y="338"/>
                  </a:lnTo>
                  <a:lnTo>
                    <a:pt x="1805" y="335"/>
                  </a:lnTo>
                  <a:lnTo>
                    <a:pt x="1812" y="331"/>
                  </a:lnTo>
                  <a:lnTo>
                    <a:pt x="1817" y="327"/>
                  </a:lnTo>
                  <a:lnTo>
                    <a:pt x="1823" y="321"/>
                  </a:lnTo>
                  <a:lnTo>
                    <a:pt x="1826" y="317"/>
                  </a:lnTo>
                  <a:lnTo>
                    <a:pt x="1829" y="312"/>
                  </a:lnTo>
                  <a:lnTo>
                    <a:pt x="1831" y="307"/>
                  </a:lnTo>
                  <a:lnTo>
                    <a:pt x="1832" y="301"/>
                  </a:lnTo>
                  <a:lnTo>
                    <a:pt x="1832" y="295"/>
                  </a:lnTo>
                  <a:lnTo>
                    <a:pt x="1831" y="290"/>
                  </a:lnTo>
                  <a:lnTo>
                    <a:pt x="1830" y="284"/>
                  </a:lnTo>
                  <a:lnTo>
                    <a:pt x="1829" y="279"/>
                  </a:lnTo>
                  <a:lnTo>
                    <a:pt x="1826" y="275"/>
                  </a:lnTo>
                  <a:lnTo>
                    <a:pt x="1824" y="270"/>
                  </a:lnTo>
                  <a:lnTo>
                    <a:pt x="1820" y="265"/>
                  </a:lnTo>
                  <a:lnTo>
                    <a:pt x="1816" y="261"/>
                  </a:lnTo>
                  <a:lnTo>
                    <a:pt x="1812" y="258"/>
                  </a:lnTo>
                  <a:lnTo>
                    <a:pt x="1808" y="255"/>
                  </a:lnTo>
                  <a:lnTo>
                    <a:pt x="1803" y="253"/>
                  </a:lnTo>
                  <a:lnTo>
                    <a:pt x="1797" y="252"/>
                  </a:lnTo>
                  <a:lnTo>
                    <a:pt x="1792" y="251"/>
                  </a:lnTo>
                  <a:lnTo>
                    <a:pt x="1787" y="251"/>
                  </a:lnTo>
                  <a:lnTo>
                    <a:pt x="1782" y="251"/>
                  </a:lnTo>
                  <a:lnTo>
                    <a:pt x="1776" y="253"/>
                  </a:lnTo>
                  <a:lnTo>
                    <a:pt x="1771" y="255"/>
                  </a:lnTo>
                  <a:lnTo>
                    <a:pt x="1766" y="259"/>
                  </a:lnTo>
                  <a:lnTo>
                    <a:pt x="1761" y="263"/>
                  </a:lnTo>
                  <a:lnTo>
                    <a:pt x="1755" y="270"/>
                  </a:lnTo>
                  <a:lnTo>
                    <a:pt x="1750" y="277"/>
                  </a:lnTo>
                  <a:lnTo>
                    <a:pt x="1746" y="285"/>
                  </a:lnTo>
                  <a:lnTo>
                    <a:pt x="1742" y="295"/>
                  </a:lnTo>
                  <a:close/>
                  <a:moveTo>
                    <a:pt x="1638" y="111"/>
                  </a:moveTo>
                  <a:lnTo>
                    <a:pt x="1633" y="102"/>
                  </a:lnTo>
                  <a:lnTo>
                    <a:pt x="1628" y="93"/>
                  </a:lnTo>
                  <a:lnTo>
                    <a:pt x="1621" y="87"/>
                  </a:lnTo>
                  <a:lnTo>
                    <a:pt x="1615" y="80"/>
                  </a:lnTo>
                  <a:lnTo>
                    <a:pt x="1610" y="76"/>
                  </a:lnTo>
                  <a:lnTo>
                    <a:pt x="1603" y="73"/>
                  </a:lnTo>
                  <a:lnTo>
                    <a:pt x="1597" y="71"/>
                  </a:lnTo>
                  <a:lnTo>
                    <a:pt x="1591" y="70"/>
                  </a:lnTo>
                  <a:lnTo>
                    <a:pt x="1584" y="71"/>
                  </a:lnTo>
                  <a:lnTo>
                    <a:pt x="1579" y="73"/>
                  </a:lnTo>
                  <a:lnTo>
                    <a:pt x="1573" y="76"/>
                  </a:lnTo>
                  <a:lnTo>
                    <a:pt x="1566" y="80"/>
                  </a:lnTo>
                  <a:lnTo>
                    <a:pt x="1561" y="86"/>
                  </a:lnTo>
                  <a:lnTo>
                    <a:pt x="1556" y="93"/>
                  </a:lnTo>
                  <a:lnTo>
                    <a:pt x="1551" y="102"/>
                  </a:lnTo>
                  <a:lnTo>
                    <a:pt x="1545" y="111"/>
                  </a:lnTo>
                  <a:lnTo>
                    <a:pt x="1549" y="121"/>
                  </a:lnTo>
                  <a:lnTo>
                    <a:pt x="1553" y="128"/>
                  </a:lnTo>
                  <a:lnTo>
                    <a:pt x="1556" y="133"/>
                  </a:lnTo>
                  <a:lnTo>
                    <a:pt x="1559" y="138"/>
                  </a:lnTo>
                  <a:lnTo>
                    <a:pt x="1564" y="141"/>
                  </a:lnTo>
                  <a:lnTo>
                    <a:pt x="1571" y="144"/>
                  </a:lnTo>
                  <a:lnTo>
                    <a:pt x="1579" y="148"/>
                  </a:lnTo>
                  <a:lnTo>
                    <a:pt x="1592" y="152"/>
                  </a:lnTo>
                  <a:lnTo>
                    <a:pt x="1600" y="149"/>
                  </a:lnTo>
                  <a:lnTo>
                    <a:pt x="1608" y="147"/>
                  </a:lnTo>
                  <a:lnTo>
                    <a:pt x="1615" y="143"/>
                  </a:lnTo>
                  <a:lnTo>
                    <a:pt x="1620" y="140"/>
                  </a:lnTo>
                  <a:lnTo>
                    <a:pt x="1625" y="134"/>
                  </a:lnTo>
                  <a:lnTo>
                    <a:pt x="1630" y="128"/>
                  </a:lnTo>
                  <a:lnTo>
                    <a:pt x="1634" y="121"/>
                  </a:lnTo>
                  <a:lnTo>
                    <a:pt x="1638" y="111"/>
                  </a:lnTo>
                  <a:close/>
                  <a:moveTo>
                    <a:pt x="1638" y="474"/>
                  </a:moveTo>
                  <a:lnTo>
                    <a:pt x="1633" y="464"/>
                  </a:lnTo>
                  <a:lnTo>
                    <a:pt x="1628" y="456"/>
                  </a:lnTo>
                  <a:lnTo>
                    <a:pt x="1622" y="449"/>
                  </a:lnTo>
                  <a:lnTo>
                    <a:pt x="1617" y="443"/>
                  </a:lnTo>
                  <a:lnTo>
                    <a:pt x="1612" y="439"/>
                  </a:lnTo>
                  <a:lnTo>
                    <a:pt x="1605" y="436"/>
                  </a:lnTo>
                  <a:lnTo>
                    <a:pt x="1600" y="432"/>
                  </a:lnTo>
                  <a:lnTo>
                    <a:pt x="1595" y="430"/>
                  </a:lnTo>
                  <a:lnTo>
                    <a:pt x="1590" y="430"/>
                  </a:lnTo>
                  <a:lnTo>
                    <a:pt x="1584" y="430"/>
                  </a:lnTo>
                  <a:lnTo>
                    <a:pt x="1579" y="430"/>
                  </a:lnTo>
                  <a:lnTo>
                    <a:pt x="1574" y="432"/>
                  </a:lnTo>
                  <a:lnTo>
                    <a:pt x="1570" y="433"/>
                  </a:lnTo>
                  <a:lnTo>
                    <a:pt x="1565" y="437"/>
                  </a:lnTo>
                  <a:lnTo>
                    <a:pt x="1561" y="440"/>
                  </a:lnTo>
                  <a:lnTo>
                    <a:pt x="1558" y="443"/>
                  </a:lnTo>
                  <a:lnTo>
                    <a:pt x="1555" y="447"/>
                  </a:lnTo>
                  <a:lnTo>
                    <a:pt x="1552" y="451"/>
                  </a:lnTo>
                  <a:lnTo>
                    <a:pt x="1551" y="457"/>
                  </a:lnTo>
                  <a:lnTo>
                    <a:pt x="1548" y="461"/>
                  </a:lnTo>
                  <a:lnTo>
                    <a:pt x="1547" y="466"/>
                  </a:lnTo>
                  <a:lnTo>
                    <a:pt x="1547" y="471"/>
                  </a:lnTo>
                  <a:lnTo>
                    <a:pt x="1548" y="477"/>
                  </a:lnTo>
                  <a:lnTo>
                    <a:pt x="1549" y="482"/>
                  </a:lnTo>
                  <a:lnTo>
                    <a:pt x="1552" y="487"/>
                  </a:lnTo>
                  <a:lnTo>
                    <a:pt x="1555" y="493"/>
                  </a:lnTo>
                  <a:lnTo>
                    <a:pt x="1558" y="498"/>
                  </a:lnTo>
                  <a:lnTo>
                    <a:pt x="1563" y="503"/>
                  </a:lnTo>
                  <a:lnTo>
                    <a:pt x="1568" y="507"/>
                  </a:lnTo>
                  <a:lnTo>
                    <a:pt x="1575" y="512"/>
                  </a:lnTo>
                  <a:lnTo>
                    <a:pt x="1582" y="516"/>
                  </a:lnTo>
                  <a:lnTo>
                    <a:pt x="1592" y="519"/>
                  </a:lnTo>
                  <a:lnTo>
                    <a:pt x="1601" y="516"/>
                  </a:lnTo>
                  <a:lnTo>
                    <a:pt x="1610" y="513"/>
                  </a:lnTo>
                  <a:lnTo>
                    <a:pt x="1616" y="509"/>
                  </a:lnTo>
                  <a:lnTo>
                    <a:pt x="1621" y="505"/>
                  </a:lnTo>
                  <a:lnTo>
                    <a:pt x="1625" y="500"/>
                  </a:lnTo>
                  <a:lnTo>
                    <a:pt x="1630" y="493"/>
                  </a:lnTo>
                  <a:lnTo>
                    <a:pt x="1634" y="484"/>
                  </a:lnTo>
                  <a:lnTo>
                    <a:pt x="1638" y="474"/>
                  </a:lnTo>
                  <a:close/>
                  <a:moveTo>
                    <a:pt x="2360" y="1932"/>
                  </a:moveTo>
                  <a:lnTo>
                    <a:pt x="2355" y="1939"/>
                  </a:lnTo>
                  <a:lnTo>
                    <a:pt x="2349" y="1948"/>
                  </a:lnTo>
                  <a:lnTo>
                    <a:pt x="2345" y="1955"/>
                  </a:lnTo>
                  <a:lnTo>
                    <a:pt x="2341" y="1964"/>
                  </a:lnTo>
                  <a:lnTo>
                    <a:pt x="2287" y="1961"/>
                  </a:lnTo>
                  <a:lnTo>
                    <a:pt x="2282" y="1972"/>
                  </a:lnTo>
                  <a:lnTo>
                    <a:pt x="2299" y="1987"/>
                  </a:lnTo>
                  <a:lnTo>
                    <a:pt x="2321" y="1986"/>
                  </a:lnTo>
                  <a:lnTo>
                    <a:pt x="2343" y="1986"/>
                  </a:lnTo>
                  <a:lnTo>
                    <a:pt x="2365" y="1985"/>
                  </a:lnTo>
                  <a:lnTo>
                    <a:pt x="2387" y="1984"/>
                  </a:lnTo>
                  <a:lnTo>
                    <a:pt x="2365" y="1932"/>
                  </a:lnTo>
                  <a:lnTo>
                    <a:pt x="2360" y="1932"/>
                  </a:lnTo>
                  <a:close/>
                  <a:moveTo>
                    <a:pt x="2500" y="1854"/>
                  </a:moveTo>
                  <a:lnTo>
                    <a:pt x="2496" y="1859"/>
                  </a:lnTo>
                  <a:lnTo>
                    <a:pt x="2493" y="1864"/>
                  </a:lnTo>
                  <a:lnTo>
                    <a:pt x="2491" y="1871"/>
                  </a:lnTo>
                  <a:lnTo>
                    <a:pt x="2490" y="1880"/>
                  </a:lnTo>
                  <a:lnTo>
                    <a:pt x="2513" y="1880"/>
                  </a:lnTo>
                  <a:lnTo>
                    <a:pt x="2536" y="1879"/>
                  </a:lnTo>
                  <a:lnTo>
                    <a:pt x="2559" y="1879"/>
                  </a:lnTo>
                  <a:lnTo>
                    <a:pt x="2584" y="1879"/>
                  </a:lnTo>
                  <a:lnTo>
                    <a:pt x="2563" y="1872"/>
                  </a:lnTo>
                  <a:lnTo>
                    <a:pt x="2541" y="1865"/>
                  </a:lnTo>
                  <a:lnTo>
                    <a:pt x="2520" y="1859"/>
                  </a:lnTo>
                  <a:lnTo>
                    <a:pt x="2500" y="1854"/>
                  </a:lnTo>
                  <a:close/>
                  <a:moveTo>
                    <a:pt x="2443" y="1763"/>
                  </a:moveTo>
                  <a:lnTo>
                    <a:pt x="2442" y="1774"/>
                  </a:lnTo>
                  <a:lnTo>
                    <a:pt x="2442" y="1786"/>
                  </a:lnTo>
                  <a:lnTo>
                    <a:pt x="2463" y="1782"/>
                  </a:lnTo>
                  <a:lnTo>
                    <a:pt x="2479" y="1778"/>
                  </a:lnTo>
                  <a:lnTo>
                    <a:pt x="2482" y="1778"/>
                  </a:lnTo>
                  <a:lnTo>
                    <a:pt x="2485" y="1778"/>
                  </a:lnTo>
                  <a:lnTo>
                    <a:pt x="2489" y="1779"/>
                  </a:lnTo>
                  <a:lnTo>
                    <a:pt x="2493" y="1781"/>
                  </a:lnTo>
                  <a:lnTo>
                    <a:pt x="2496" y="1784"/>
                  </a:lnTo>
                  <a:lnTo>
                    <a:pt x="2499" y="1788"/>
                  </a:lnTo>
                  <a:lnTo>
                    <a:pt x="2502" y="1792"/>
                  </a:lnTo>
                  <a:lnTo>
                    <a:pt x="2507" y="1800"/>
                  </a:lnTo>
                  <a:lnTo>
                    <a:pt x="2494" y="1810"/>
                  </a:lnTo>
                  <a:lnTo>
                    <a:pt x="2482" y="1821"/>
                  </a:lnTo>
                  <a:lnTo>
                    <a:pt x="2487" y="1830"/>
                  </a:lnTo>
                  <a:lnTo>
                    <a:pt x="2492" y="1841"/>
                  </a:lnTo>
                  <a:lnTo>
                    <a:pt x="2513" y="1841"/>
                  </a:lnTo>
                  <a:lnTo>
                    <a:pt x="2533" y="1842"/>
                  </a:lnTo>
                  <a:lnTo>
                    <a:pt x="2554" y="1842"/>
                  </a:lnTo>
                  <a:lnTo>
                    <a:pt x="2575" y="1843"/>
                  </a:lnTo>
                  <a:lnTo>
                    <a:pt x="2575" y="1824"/>
                  </a:lnTo>
                  <a:lnTo>
                    <a:pt x="2555" y="1821"/>
                  </a:lnTo>
                  <a:lnTo>
                    <a:pt x="2551" y="1813"/>
                  </a:lnTo>
                  <a:lnTo>
                    <a:pt x="2549" y="1807"/>
                  </a:lnTo>
                  <a:lnTo>
                    <a:pt x="2549" y="1801"/>
                  </a:lnTo>
                  <a:lnTo>
                    <a:pt x="2549" y="1795"/>
                  </a:lnTo>
                  <a:lnTo>
                    <a:pt x="2552" y="1786"/>
                  </a:lnTo>
                  <a:lnTo>
                    <a:pt x="2556" y="1775"/>
                  </a:lnTo>
                  <a:lnTo>
                    <a:pt x="2571" y="1773"/>
                  </a:lnTo>
                  <a:lnTo>
                    <a:pt x="2587" y="1773"/>
                  </a:lnTo>
                  <a:lnTo>
                    <a:pt x="2587" y="1754"/>
                  </a:lnTo>
                  <a:lnTo>
                    <a:pt x="2563" y="1749"/>
                  </a:lnTo>
                  <a:lnTo>
                    <a:pt x="2542" y="1745"/>
                  </a:lnTo>
                  <a:lnTo>
                    <a:pt x="2527" y="1744"/>
                  </a:lnTo>
                  <a:lnTo>
                    <a:pt x="2512" y="1744"/>
                  </a:lnTo>
                  <a:lnTo>
                    <a:pt x="2497" y="1746"/>
                  </a:lnTo>
                  <a:lnTo>
                    <a:pt x="2482" y="1750"/>
                  </a:lnTo>
                  <a:lnTo>
                    <a:pt x="2465" y="1755"/>
                  </a:lnTo>
                  <a:lnTo>
                    <a:pt x="2443" y="1763"/>
                  </a:lnTo>
                  <a:close/>
                  <a:moveTo>
                    <a:pt x="2447" y="1697"/>
                  </a:moveTo>
                  <a:lnTo>
                    <a:pt x="2447" y="1722"/>
                  </a:lnTo>
                  <a:lnTo>
                    <a:pt x="2472" y="1720"/>
                  </a:lnTo>
                  <a:lnTo>
                    <a:pt x="2496" y="1720"/>
                  </a:lnTo>
                  <a:lnTo>
                    <a:pt x="2520" y="1720"/>
                  </a:lnTo>
                  <a:lnTo>
                    <a:pt x="2545" y="1719"/>
                  </a:lnTo>
                  <a:lnTo>
                    <a:pt x="2569" y="1719"/>
                  </a:lnTo>
                  <a:lnTo>
                    <a:pt x="2593" y="1719"/>
                  </a:lnTo>
                  <a:lnTo>
                    <a:pt x="2617" y="1719"/>
                  </a:lnTo>
                  <a:lnTo>
                    <a:pt x="2642" y="1719"/>
                  </a:lnTo>
                  <a:lnTo>
                    <a:pt x="2628" y="1710"/>
                  </a:lnTo>
                  <a:lnTo>
                    <a:pt x="2614" y="1703"/>
                  </a:lnTo>
                  <a:lnTo>
                    <a:pt x="2602" y="1696"/>
                  </a:lnTo>
                  <a:lnTo>
                    <a:pt x="2590" y="1691"/>
                  </a:lnTo>
                  <a:lnTo>
                    <a:pt x="2578" y="1687"/>
                  </a:lnTo>
                  <a:lnTo>
                    <a:pt x="2567" y="1685"/>
                  </a:lnTo>
                  <a:lnTo>
                    <a:pt x="2555" y="1682"/>
                  </a:lnTo>
                  <a:lnTo>
                    <a:pt x="2545" y="1682"/>
                  </a:lnTo>
                  <a:lnTo>
                    <a:pt x="2534" y="1682"/>
                  </a:lnTo>
                  <a:lnTo>
                    <a:pt x="2522" y="1683"/>
                  </a:lnTo>
                  <a:lnTo>
                    <a:pt x="2511" y="1685"/>
                  </a:lnTo>
                  <a:lnTo>
                    <a:pt x="2499" y="1687"/>
                  </a:lnTo>
                  <a:lnTo>
                    <a:pt x="2475" y="1692"/>
                  </a:lnTo>
                  <a:lnTo>
                    <a:pt x="2447" y="1697"/>
                  </a:lnTo>
                  <a:close/>
                  <a:moveTo>
                    <a:pt x="2977" y="2747"/>
                  </a:moveTo>
                  <a:lnTo>
                    <a:pt x="2971" y="2735"/>
                  </a:lnTo>
                  <a:lnTo>
                    <a:pt x="2965" y="2722"/>
                  </a:lnTo>
                  <a:lnTo>
                    <a:pt x="2952" y="2724"/>
                  </a:lnTo>
                  <a:lnTo>
                    <a:pt x="2943" y="2726"/>
                  </a:lnTo>
                  <a:lnTo>
                    <a:pt x="2936" y="2729"/>
                  </a:lnTo>
                  <a:lnTo>
                    <a:pt x="2930" y="2732"/>
                  </a:lnTo>
                  <a:lnTo>
                    <a:pt x="2926" y="2736"/>
                  </a:lnTo>
                  <a:lnTo>
                    <a:pt x="2921" y="2742"/>
                  </a:lnTo>
                  <a:lnTo>
                    <a:pt x="2917" y="2752"/>
                  </a:lnTo>
                  <a:lnTo>
                    <a:pt x="2913" y="2763"/>
                  </a:lnTo>
                  <a:lnTo>
                    <a:pt x="2919" y="2773"/>
                  </a:lnTo>
                  <a:lnTo>
                    <a:pt x="2927" y="2784"/>
                  </a:lnTo>
                  <a:lnTo>
                    <a:pt x="2932" y="2782"/>
                  </a:lnTo>
                  <a:lnTo>
                    <a:pt x="2939" y="2780"/>
                  </a:lnTo>
                  <a:lnTo>
                    <a:pt x="2947" y="2776"/>
                  </a:lnTo>
                  <a:lnTo>
                    <a:pt x="2954" y="2771"/>
                  </a:lnTo>
                  <a:lnTo>
                    <a:pt x="2960" y="2766"/>
                  </a:lnTo>
                  <a:lnTo>
                    <a:pt x="2967" y="2759"/>
                  </a:lnTo>
                  <a:lnTo>
                    <a:pt x="2973" y="2753"/>
                  </a:lnTo>
                  <a:lnTo>
                    <a:pt x="2977" y="2747"/>
                  </a:lnTo>
                  <a:close/>
                  <a:moveTo>
                    <a:pt x="2961" y="2035"/>
                  </a:moveTo>
                  <a:lnTo>
                    <a:pt x="2972" y="2035"/>
                  </a:lnTo>
                  <a:lnTo>
                    <a:pt x="2982" y="2036"/>
                  </a:lnTo>
                  <a:lnTo>
                    <a:pt x="2981" y="2028"/>
                  </a:lnTo>
                  <a:lnTo>
                    <a:pt x="2978" y="2021"/>
                  </a:lnTo>
                  <a:lnTo>
                    <a:pt x="2974" y="2012"/>
                  </a:lnTo>
                  <a:lnTo>
                    <a:pt x="2969" y="2004"/>
                  </a:lnTo>
                  <a:lnTo>
                    <a:pt x="2963" y="1996"/>
                  </a:lnTo>
                  <a:lnTo>
                    <a:pt x="2956" y="1988"/>
                  </a:lnTo>
                  <a:lnTo>
                    <a:pt x="2949" y="1980"/>
                  </a:lnTo>
                  <a:lnTo>
                    <a:pt x="2941" y="1973"/>
                  </a:lnTo>
                  <a:lnTo>
                    <a:pt x="2926" y="1959"/>
                  </a:lnTo>
                  <a:lnTo>
                    <a:pt x="2910" y="1949"/>
                  </a:lnTo>
                  <a:lnTo>
                    <a:pt x="2902" y="1944"/>
                  </a:lnTo>
                  <a:lnTo>
                    <a:pt x="2895" y="1942"/>
                  </a:lnTo>
                  <a:lnTo>
                    <a:pt x="2890" y="1940"/>
                  </a:lnTo>
                  <a:lnTo>
                    <a:pt x="2884" y="1939"/>
                  </a:lnTo>
                  <a:lnTo>
                    <a:pt x="2903" y="1961"/>
                  </a:lnTo>
                  <a:lnTo>
                    <a:pt x="2922" y="1985"/>
                  </a:lnTo>
                  <a:lnTo>
                    <a:pt x="2942" y="2009"/>
                  </a:lnTo>
                  <a:lnTo>
                    <a:pt x="2961" y="2035"/>
                  </a:lnTo>
                  <a:close/>
                  <a:moveTo>
                    <a:pt x="3351" y="1894"/>
                  </a:moveTo>
                  <a:lnTo>
                    <a:pt x="3352" y="1909"/>
                  </a:lnTo>
                  <a:lnTo>
                    <a:pt x="3351" y="1923"/>
                  </a:lnTo>
                  <a:lnTo>
                    <a:pt x="3349" y="1938"/>
                  </a:lnTo>
                  <a:lnTo>
                    <a:pt x="3345" y="1951"/>
                  </a:lnTo>
                  <a:lnTo>
                    <a:pt x="3341" y="1965"/>
                  </a:lnTo>
                  <a:lnTo>
                    <a:pt x="3337" y="1976"/>
                  </a:lnTo>
                  <a:lnTo>
                    <a:pt x="3331" y="1988"/>
                  </a:lnTo>
                  <a:lnTo>
                    <a:pt x="3323" y="1999"/>
                  </a:lnTo>
                  <a:lnTo>
                    <a:pt x="3316" y="2011"/>
                  </a:lnTo>
                  <a:lnTo>
                    <a:pt x="3308" y="2021"/>
                  </a:lnTo>
                  <a:lnTo>
                    <a:pt x="3298" y="2031"/>
                  </a:lnTo>
                  <a:lnTo>
                    <a:pt x="3289" y="2041"/>
                  </a:lnTo>
                  <a:lnTo>
                    <a:pt x="3267" y="2060"/>
                  </a:lnTo>
                  <a:lnTo>
                    <a:pt x="3245" y="2078"/>
                  </a:lnTo>
                  <a:lnTo>
                    <a:pt x="3199" y="2114"/>
                  </a:lnTo>
                  <a:lnTo>
                    <a:pt x="3152" y="2149"/>
                  </a:lnTo>
                  <a:lnTo>
                    <a:pt x="3142" y="2159"/>
                  </a:lnTo>
                  <a:lnTo>
                    <a:pt x="3131" y="2169"/>
                  </a:lnTo>
                  <a:lnTo>
                    <a:pt x="3121" y="2178"/>
                  </a:lnTo>
                  <a:lnTo>
                    <a:pt x="3111" y="2189"/>
                  </a:lnTo>
                  <a:lnTo>
                    <a:pt x="3103" y="2199"/>
                  </a:lnTo>
                  <a:lnTo>
                    <a:pt x="3094" y="2211"/>
                  </a:lnTo>
                  <a:lnTo>
                    <a:pt x="3086" y="2222"/>
                  </a:lnTo>
                  <a:lnTo>
                    <a:pt x="3080" y="2235"/>
                  </a:lnTo>
                  <a:lnTo>
                    <a:pt x="3087" y="2234"/>
                  </a:lnTo>
                  <a:lnTo>
                    <a:pt x="3096" y="2231"/>
                  </a:lnTo>
                  <a:lnTo>
                    <a:pt x="3109" y="2228"/>
                  </a:lnTo>
                  <a:lnTo>
                    <a:pt x="3123" y="2222"/>
                  </a:lnTo>
                  <a:lnTo>
                    <a:pt x="3154" y="2210"/>
                  </a:lnTo>
                  <a:lnTo>
                    <a:pt x="3189" y="2196"/>
                  </a:lnTo>
                  <a:lnTo>
                    <a:pt x="3222" y="2182"/>
                  </a:lnTo>
                  <a:lnTo>
                    <a:pt x="3251" y="2171"/>
                  </a:lnTo>
                  <a:lnTo>
                    <a:pt x="3262" y="2167"/>
                  </a:lnTo>
                  <a:lnTo>
                    <a:pt x="3272" y="2164"/>
                  </a:lnTo>
                  <a:lnTo>
                    <a:pt x="3278" y="2163"/>
                  </a:lnTo>
                  <a:lnTo>
                    <a:pt x="3282" y="2164"/>
                  </a:lnTo>
                  <a:lnTo>
                    <a:pt x="3252" y="2190"/>
                  </a:lnTo>
                  <a:lnTo>
                    <a:pt x="3219" y="2217"/>
                  </a:lnTo>
                  <a:lnTo>
                    <a:pt x="3184" y="2245"/>
                  </a:lnTo>
                  <a:lnTo>
                    <a:pt x="3149" y="2271"/>
                  </a:lnTo>
                  <a:lnTo>
                    <a:pt x="3131" y="2284"/>
                  </a:lnTo>
                  <a:lnTo>
                    <a:pt x="3113" y="2295"/>
                  </a:lnTo>
                  <a:lnTo>
                    <a:pt x="3094" y="2307"/>
                  </a:lnTo>
                  <a:lnTo>
                    <a:pt x="3076" y="2316"/>
                  </a:lnTo>
                  <a:lnTo>
                    <a:pt x="3058" y="2325"/>
                  </a:lnTo>
                  <a:lnTo>
                    <a:pt x="3039" y="2332"/>
                  </a:lnTo>
                  <a:lnTo>
                    <a:pt x="3022" y="2338"/>
                  </a:lnTo>
                  <a:lnTo>
                    <a:pt x="3003" y="2341"/>
                  </a:lnTo>
                  <a:lnTo>
                    <a:pt x="2994" y="2331"/>
                  </a:lnTo>
                  <a:lnTo>
                    <a:pt x="2985" y="2322"/>
                  </a:lnTo>
                  <a:lnTo>
                    <a:pt x="2976" y="2312"/>
                  </a:lnTo>
                  <a:lnTo>
                    <a:pt x="2967" y="2304"/>
                  </a:lnTo>
                  <a:lnTo>
                    <a:pt x="2961" y="2309"/>
                  </a:lnTo>
                  <a:lnTo>
                    <a:pt x="2955" y="2319"/>
                  </a:lnTo>
                  <a:lnTo>
                    <a:pt x="2949" y="2331"/>
                  </a:lnTo>
                  <a:lnTo>
                    <a:pt x="2942" y="2346"/>
                  </a:lnTo>
                  <a:lnTo>
                    <a:pt x="2928" y="2383"/>
                  </a:lnTo>
                  <a:lnTo>
                    <a:pt x="2914" y="2425"/>
                  </a:lnTo>
                  <a:lnTo>
                    <a:pt x="2900" y="2469"/>
                  </a:lnTo>
                  <a:lnTo>
                    <a:pt x="2890" y="2509"/>
                  </a:lnTo>
                  <a:lnTo>
                    <a:pt x="2885" y="2527"/>
                  </a:lnTo>
                  <a:lnTo>
                    <a:pt x="2882" y="2542"/>
                  </a:lnTo>
                  <a:lnTo>
                    <a:pt x="2880" y="2554"/>
                  </a:lnTo>
                  <a:lnTo>
                    <a:pt x="2879" y="2564"/>
                  </a:lnTo>
                  <a:lnTo>
                    <a:pt x="2907" y="2561"/>
                  </a:lnTo>
                  <a:lnTo>
                    <a:pt x="2913" y="2538"/>
                  </a:lnTo>
                  <a:lnTo>
                    <a:pt x="2919" y="2516"/>
                  </a:lnTo>
                  <a:lnTo>
                    <a:pt x="2926" y="2494"/>
                  </a:lnTo>
                  <a:lnTo>
                    <a:pt x="2932" y="2472"/>
                  </a:lnTo>
                  <a:lnTo>
                    <a:pt x="2938" y="2449"/>
                  </a:lnTo>
                  <a:lnTo>
                    <a:pt x="2946" y="2426"/>
                  </a:lnTo>
                  <a:lnTo>
                    <a:pt x="2952" y="2404"/>
                  </a:lnTo>
                  <a:lnTo>
                    <a:pt x="2958" y="2382"/>
                  </a:lnTo>
                  <a:lnTo>
                    <a:pt x="2974" y="2384"/>
                  </a:lnTo>
                  <a:lnTo>
                    <a:pt x="2989" y="2386"/>
                  </a:lnTo>
                  <a:lnTo>
                    <a:pt x="3005" y="2388"/>
                  </a:lnTo>
                  <a:lnTo>
                    <a:pt x="3020" y="2391"/>
                  </a:lnTo>
                  <a:lnTo>
                    <a:pt x="3024" y="2413"/>
                  </a:lnTo>
                  <a:lnTo>
                    <a:pt x="3025" y="2435"/>
                  </a:lnTo>
                  <a:lnTo>
                    <a:pt x="3026" y="2457"/>
                  </a:lnTo>
                  <a:lnTo>
                    <a:pt x="3027" y="2480"/>
                  </a:lnTo>
                  <a:lnTo>
                    <a:pt x="3026" y="2529"/>
                  </a:lnTo>
                  <a:lnTo>
                    <a:pt x="3024" y="2579"/>
                  </a:lnTo>
                  <a:lnTo>
                    <a:pt x="3020" y="2628"/>
                  </a:lnTo>
                  <a:lnTo>
                    <a:pt x="3017" y="2678"/>
                  </a:lnTo>
                  <a:lnTo>
                    <a:pt x="3013" y="2726"/>
                  </a:lnTo>
                  <a:lnTo>
                    <a:pt x="3010" y="2774"/>
                  </a:lnTo>
                  <a:lnTo>
                    <a:pt x="2990" y="2791"/>
                  </a:lnTo>
                  <a:lnTo>
                    <a:pt x="2958" y="2815"/>
                  </a:lnTo>
                  <a:lnTo>
                    <a:pt x="2942" y="2827"/>
                  </a:lnTo>
                  <a:lnTo>
                    <a:pt x="2928" y="2836"/>
                  </a:lnTo>
                  <a:lnTo>
                    <a:pt x="2921" y="2840"/>
                  </a:lnTo>
                  <a:lnTo>
                    <a:pt x="2915" y="2842"/>
                  </a:lnTo>
                  <a:lnTo>
                    <a:pt x="2911" y="2843"/>
                  </a:lnTo>
                  <a:lnTo>
                    <a:pt x="2908" y="2842"/>
                  </a:lnTo>
                  <a:lnTo>
                    <a:pt x="2895" y="2819"/>
                  </a:lnTo>
                  <a:lnTo>
                    <a:pt x="2882" y="2796"/>
                  </a:lnTo>
                  <a:lnTo>
                    <a:pt x="2870" y="2773"/>
                  </a:lnTo>
                  <a:lnTo>
                    <a:pt x="2858" y="2751"/>
                  </a:lnTo>
                  <a:lnTo>
                    <a:pt x="2885" y="2724"/>
                  </a:lnTo>
                  <a:lnTo>
                    <a:pt x="2914" y="2698"/>
                  </a:lnTo>
                  <a:lnTo>
                    <a:pt x="2941" y="2669"/>
                  </a:lnTo>
                  <a:lnTo>
                    <a:pt x="2969" y="2642"/>
                  </a:lnTo>
                  <a:lnTo>
                    <a:pt x="2963" y="2638"/>
                  </a:lnTo>
                  <a:lnTo>
                    <a:pt x="2958" y="2636"/>
                  </a:lnTo>
                  <a:lnTo>
                    <a:pt x="2952" y="2633"/>
                  </a:lnTo>
                  <a:lnTo>
                    <a:pt x="2945" y="2633"/>
                  </a:lnTo>
                  <a:lnTo>
                    <a:pt x="2937" y="2635"/>
                  </a:lnTo>
                  <a:lnTo>
                    <a:pt x="2930" y="2637"/>
                  </a:lnTo>
                  <a:lnTo>
                    <a:pt x="2921" y="2640"/>
                  </a:lnTo>
                  <a:lnTo>
                    <a:pt x="2913" y="2644"/>
                  </a:lnTo>
                  <a:lnTo>
                    <a:pt x="2894" y="2655"/>
                  </a:lnTo>
                  <a:lnTo>
                    <a:pt x="2875" y="2667"/>
                  </a:lnTo>
                  <a:lnTo>
                    <a:pt x="2855" y="2681"/>
                  </a:lnTo>
                  <a:lnTo>
                    <a:pt x="2834" y="2696"/>
                  </a:lnTo>
                  <a:lnTo>
                    <a:pt x="2813" y="2711"/>
                  </a:lnTo>
                  <a:lnTo>
                    <a:pt x="2793" y="2724"/>
                  </a:lnTo>
                  <a:lnTo>
                    <a:pt x="2772" y="2737"/>
                  </a:lnTo>
                  <a:lnTo>
                    <a:pt x="2755" y="2748"/>
                  </a:lnTo>
                  <a:lnTo>
                    <a:pt x="2746" y="2752"/>
                  </a:lnTo>
                  <a:lnTo>
                    <a:pt x="2738" y="2755"/>
                  </a:lnTo>
                  <a:lnTo>
                    <a:pt x="2729" y="2757"/>
                  </a:lnTo>
                  <a:lnTo>
                    <a:pt x="2722" y="2758"/>
                  </a:lnTo>
                  <a:lnTo>
                    <a:pt x="2716" y="2758"/>
                  </a:lnTo>
                  <a:lnTo>
                    <a:pt x="2709" y="2756"/>
                  </a:lnTo>
                  <a:lnTo>
                    <a:pt x="2704" y="2754"/>
                  </a:lnTo>
                  <a:lnTo>
                    <a:pt x="2699" y="2750"/>
                  </a:lnTo>
                  <a:lnTo>
                    <a:pt x="2724" y="2686"/>
                  </a:lnTo>
                  <a:lnTo>
                    <a:pt x="2755" y="2610"/>
                  </a:lnTo>
                  <a:lnTo>
                    <a:pt x="2787" y="2525"/>
                  </a:lnTo>
                  <a:lnTo>
                    <a:pt x="2823" y="2435"/>
                  </a:lnTo>
                  <a:lnTo>
                    <a:pt x="2841" y="2389"/>
                  </a:lnTo>
                  <a:lnTo>
                    <a:pt x="2860" y="2345"/>
                  </a:lnTo>
                  <a:lnTo>
                    <a:pt x="2879" y="2303"/>
                  </a:lnTo>
                  <a:lnTo>
                    <a:pt x="2899" y="2262"/>
                  </a:lnTo>
                  <a:lnTo>
                    <a:pt x="2918" y="2222"/>
                  </a:lnTo>
                  <a:lnTo>
                    <a:pt x="2937" y="2188"/>
                  </a:lnTo>
                  <a:lnTo>
                    <a:pt x="2956" y="2155"/>
                  </a:lnTo>
                  <a:lnTo>
                    <a:pt x="2975" y="2127"/>
                  </a:lnTo>
                  <a:lnTo>
                    <a:pt x="2972" y="2111"/>
                  </a:lnTo>
                  <a:lnTo>
                    <a:pt x="2966" y="2096"/>
                  </a:lnTo>
                  <a:lnTo>
                    <a:pt x="2958" y="2079"/>
                  </a:lnTo>
                  <a:lnTo>
                    <a:pt x="2949" y="2063"/>
                  </a:lnTo>
                  <a:lnTo>
                    <a:pt x="2929" y="2031"/>
                  </a:lnTo>
                  <a:lnTo>
                    <a:pt x="2907" y="2000"/>
                  </a:lnTo>
                  <a:lnTo>
                    <a:pt x="2897" y="1986"/>
                  </a:lnTo>
                  <a:lnTo>
                    <a:pt x="2888" y="1971"/>
                  </a:lnTo>
                  <a:lnTo>
                    <a:pt x="2879" y="1957"/>
                  </a:lnTo>
                  <a:lnTo>
                    <a:pt x="2873" y="1944"/>
                  </a:lnTo>
                  <a:lnTo>
                    <a:pt x="2867" y="1932"/>
                  </a:lnTo>
                  <a:lnTo>
                    <a:pt x="2865" y="1921"/>
                  </a:lnTo>
                  <a:lnTo>
                    <a:pt x="2865" y="1916"/>
                  </a:lnTo>
                  <a:lnTo>
                    <a:pt x="2865" y="1911"/>
                  </a:lnTo>
                  <a:lnTo>
                    <a:pt x="2866" y="1905"/>
                  </a:lnTo>
                  <a:lnTo>
                    <a:pt x="2869" y="1901"/>
                  </a:lnTo>
                  <a:lnTo>
                    <a:pt x="2885" y="1912"/>
                  </a:lnTo>
                  <a:lnTo>
                    <a:pt x="2905" y="1927"/>
                  </a:lnTo>
                  <a:lnTo>
                    <a:pt x="2929" y="1943"/>
                  </a:lnTo>
                  <a:lnTo>
                    <a:pt x="2952" y="1960"/>
                  </a:lnTo>
                  <a:lnTo>
                    <a:pt x="2975" y="1976"/>
                  </a:lnTo>
                  <a:lnTo>
                    <a:pt x="2997" y="1989"/>
                  </a:lnTo>
                  <a:lnTo>
                    <a:pt x="3009" y="1994"/>
                  </a:lnTo>
                  <a:lnTo>
                    <a:pt x="3018" y="1997"/>
                  </a:lnTo>
                  <a:lnTo>
                    <a:pt x="3028" y="1999"/>
                  </a:lnTo>
                  <a:lnTo>
                    <a:pt x="3037" y="2000"/>
                  </a:lnTo>
                  <a:lnTo>
                    <a:pt x="3045" y="1983"/>
                  </a:lnTo>
                  <a:lnTo>
                    <a:pt x="3053" y="1966"/>
                  </a:lnTo>
                  <a:lnTo>
                    <a:pt x="3062" y="1950"/>
                  </a:lnTo>
                  <a:lnTo>
                    <a:pt x="3070" y="1935"/>
                  </a:lnTo>
                  <a:lnTo>
                    <a:pt x="3080" y="1922"/>
                  </a:lnTo>
                  <a:lnTo>
                    <a:pt x="3091" y="1910"/>
                  </a:lnTo>
                  <a:lnTo>
                    <a:pt x="3098" y="1903"/>
                  </a:lnTo>
                  <a:lnTo>
                    <a:pt x="3105" y="1898"/>
                  </a:lnTo>
                  <a:lnTo>
                    <a:pt x="3112" y="1893"/>
                  </a:lnTo>
                  <a:lnTo>
                    <a:pt x="3120" y="1888"/>
                  </a:lnTo>
                  <a:lnTo>
                    <a:pt x="3132" y="1895"/>
                  </a:lnTo>
                  <a:lnTo>
                    <a:pt x="3145" y="1902"/>
                  </a:lnTo>
                  <a:lnTo>
                    <a:pt x="3150" y="1946"/>
                  </a:lnTo>
                  <a:lnTo>
                    <a:pt x="3137" y="1953"/>
                  </a:lnTo>
                  <a:lnTo>
                    <a:pt x="3125" y="1960"/>
                  </a:lnTo>
                  <a:lnTo>
                    <a:pt x="3113" y="1969"/>
                  </a:lnTo>
                  <a:lnTo>
                    <a:pt x="3103" y="1977"/>
                  </a:lnTo>
                  <a:lnTo>
                    <a:pt x="3094" y="1986"/>
                  </a:lnTo>
                  <a:lnTo>
                    <a:pt x="3086" y="1995"/>
                  </a:lnTo>
                  <a:lnTo>
                    <a:pt x="3077" y="2005"/>
                  </a:lnTo>
                  <a:lnTo>
                    <a:pt x="3071" y="2015"/>
                  </a:lnTo>
                  <a:lnTo>
                    <a:pt x="3065" y="2026"/>
                  </a:lnTo>
                  <a:lnTo>
                    <a:pt x="3060" y="2037"/>
                  </a:lnTo>
                  <a:lnTo>
                    <a:pt x="3054" y="2049"/>
                  </a:lnTo>
                  <a:lnTo>
                    <a:pt x="3049" y="2063"/>
                  </a:lnTo>
                  <a:lnTo>
                    <a:pt x="3041" y="2091"/>
                  </a:lnTo>
                  <a:lnTo>
                    <a:pt x="3032" y="2123"/>
                  </a:lnTo>
                  <a:lnTo>
                    <a:pt x="3041" y="2128"/>
                  </a:lnTo>
                  <a:lnTo>
                    <a:pt x="3049" y="2132"/>
                  </a:lnTo>
                  <a:lnTo>
                    <a:pt x="3057" y="2133"/>
                  </a:lnTo>
                  <a:lnTo>
                    <a:pt x="3066" y="2134"/>
                  </a:lnTo>
                  <a:lnTo>
                    <a:pt x="3073" y="2133"/>
                  </a:lnTo>
                  <a:lnTo>
                    <a:pt x="3082" y="2130"/>
                  </a:lnTo>
                  <a:lnTo>
                    <a:pt x="3089" y="2128"/>
                  </a:lnTo>
                  <a:lnTo>
                    <a:pt x="3096" y="2124"/>
                  </a:lnTo>
                  <a:lnTo>
                    <a:pt x="3103" y="2119"/>
                  </a:lnTo>
                  <a:lnTo>
                    <a:pt x="3110" y="2114"/>
                  </a:lnTo>
                  <a:lnTo>
                    <a:pt x="3117" y="2107"/>
                  </a:lnTo>
                  <a:lnTo>
                    <a:pt x="3123" y="2100"/>
                  </a:lnTo>
                  <a:lnTo>
                    <a:pt x="3136" y="2085"/>
                  </a:lnTo>
                  <a:lnTo>
                    <a:pt x="3147" y="2068"/>
                  </a:lnTo>
                  <a:lnTo>
                    <a:pt x="3158" y="2050"/>
                  </a:lnTo>
                  <a:lnTo>
                    <a:pt x="3167" y="2032"/>
                  </a:lnTo>
                  <a:lnTo>
                    <a:pt x="3176" y="2015"/>
                  </a:lnTo>
                  <a:lnTo>
                    <a:pt x="3183" y="2000"/>
                  </a:lnTo>
                  <a:lnTo>
                    <a:pt x="3189" y="1987"/>
                  </a:lnTo>
                  <a:lnTo>
                    <a:pt x="3195" y="1976"/>
                  </a:lnTo>
                  <a:lnTo>
                    <a:pt x="3199" y="1970"/>
                  </a:lnTo>
                  <a:lnTo>
                    <a:pt x="3202" y="1968"/>
                  </a:lnTo>
                  <a:lnTo>
                    <a:pt x="3210" y="1974"/>
                  </a:lnTo>
                  <a:lnTo>
                    <a:pt x="3217" y="1978"/>
                  </a:lnTo>
                  <a:lnTo>
                    <a:pt x="3221" y="1979"/>
                  </a:lnTo>
                  <a:lnTo>
                    <a:pt x="3226" y="1979"/>
                  </a:lnTo>
                  <a:lnTo>
                    <a:pt x="3233" y="1978"/>
                  </a:lnTo>
                  <a:lnTo>
                    <a:pt x="3241" y="1977"/>
                  </a:lnTo>
                  <a:lnTo>
                    <a:pt x="3243" y="1970"/>
                  </a:lnTo>
                  <a:lnTo>
                    <a:pt x="3243" y="1962"/>
                  </a:lnTo>
                  <a:lnTo>
                    <a:pt x="3244" y="1956"/>
                  </a:lnTo>
                  <a:lnTo>
                    <a:pt x="3243" y="1951"/>
                  </a:lnTo>
                  <a:lnTo>
                    <a:pt x="3242" y="1941"/>
                  </a:lnTo>
                  <a:lnTo>
                    <a:pt x="3240" y="1932"/>
                  </a:lnTo>
                  <a:lnTo>
                    <a:pt x="3239" y="1924"/>
                  </a:lnTo>
                  <a:lnTo>
                    <a:pt x="3240" y="1916"/>
                  </a:lnTo>
                  <a:lnTo>
                    <a:pt x="3241" y="1912"/>
                  </a:lnTo>
                  <a:lnTo>
                    <a:pt x="3244" y="1908"/>
                  </a:lnTo>
                  <a:lnTo>
                    <a:pt x="3247" y="1902"/>
                  </a:lnTo>
                  <a:lnTo>
                    <a:pt x="3252" y="1897"/>
                  </a:lnTo>
                  <a:lnTo>
                    <a:pt x="3278" y="1902"/>
                  </a:lnTo>
                  <a:lnTo>
                    <a:pt x="3278" y="1912"/>
                  </a:lnTo>
                  <a:lnTo>
                    <a:pt x="3278" y="1921"/>
                  </a:lnTo>
                  <a:lnTo>
                    <a:pt x="3278" y="1931"/>
                  </a:lnTo>
                  <a:lnTo>
                    <a:pt x="3278" y="1940"/>
                  </a:lnTo>
                  <a:lnTo>
                    <a:pt x="3295" y="1929"/>
                  </a:lnTo>
                  <a:lnTo>
                    <a:pt x="3308" y="1917"/>
                  </a:lnTo>
                  <a:lnTo>
                    <a:pt x="3314" y="1911"/>
                  </a:lnTo>
                  <a:lnTo>
                    <a:pt x="3319" y="1903"/>
                  </a:lnTo>
                  <a:lnTo>
                    <a:pt x="3324" y="1895"/>
                  </a:lnTo>
                  <a:lnTo>
                    <a:pt x="3331" y="1884"/>
                  </a:lnTo>
                  <a:lnTo>
                    <a:pt x="3340" y="1888"/>
                  </a:lnTo>
                  <a:lnTo>
                    <a:pt x="3351" y="1894"/>
                  </a:lnTo>
                  <a:close/>
                  <a:moveTo>
                    <a:pt x="3148" y="2036"/>
                  </a:moveTo>
                  <a:lnTo>
                    <a:pt x="3148" y="2014"/>
                  </a:lnTo>
                  <a:lnTo>
                    <a:pt x="3134" y="2007"/>
                  </a:lnTo>
                  <a:lnTo>
                    <a:pt x="3121" y="1999"/>
                  </a:lnTo>
                  <a:lnTo>
                    <a:pt x="3121" y="1989"/>
                  </a:lnTo>
                  <a:lnTo>
                    <a:pt x="3125" y="1988"/>
                  </a:lnTo>
                  <a:lnTo>
                    <a:pt x="3129" y="1988"/>
                  </a:lnTo>
                  <a:lnTo>
                    <a:pt x="3133" y="1989"/>
                  </a:lnTo>
                  <a:lnTo>
                    <a:pt x="3138" y="1990"/>
                  </a:lnTo>
                  <a:lnTo>
                    <a:pt x="3147" y="1994"/>
                  </a:lnTo>
                  <a:lnTo>
                    <a:pt x="3158" y="2000"/>
                  </a:lnTo>
                  <a:lnTo>
                    <a:pt x="3157" y="2012"/>
                  </a:lnTo>
                  <a:lnTo>
                    <a:pt x="3154" y="2022"/>
                  </a:lnTo>
                  <a:lnTo>
                    <a:pt x="3152" y="2030"/>
                  </a:lnTo>
                  <a:lnTo>
                    <a:pt x="3149" y="2039"/>
                  </a:lnTo>
                  <a:lnTo>
                    <a:pt x="3146" y="2045"/>
                  </a:lnTo>
                  <a:lnTo>
                    <a:pt x="3143" y="2051"/>
                  </a:lnTo>
                  <a:lnTo>
                    <a:pt x="3139" y="2056"/>
                  </a:lnTo>
                  <a:lnTo>
                    <a:pt x="3134" y="2061"/>
                  </a:lnTo>
                  <a:lnTo>
                    <a:pt x="3124" y="2069"/>
                  </a:lnTo>
                  <a:lnTo>
                    <a:pt x="3111" y="2077"/>
                  </a:lnTo>
                  <a:lnTo>
                    <a:pt x="3096" y="2083"/>
                  </a:lnTo>
                  <a:lnTo>
                    <a:pt x="3080" y="2090"/>
                  </a:lnTo>
                  <a:lnTo>
                    <a:pt x="3075" y="2087"/>
                  </a:lnTo>
                  <a:lnTo>
                    <a:pt x="3070" y="2086"/>
                  </a:lnTo>
                  <a:lnTo>
                    <a:pt x="3086" y="2050"/>
                  </a:lnTo>
                  <a:lnTo>
                    <a:pt x="3095" y="2031"/>
                  </a:lnTo>
                  <a:lnTo>
                    <a:pt x="3099" y="2027"/>
                  </a:lnTo>
                  <a:lnTo>
                    <a:pt x="3101" y="2025"/>
                  </a:lnTo>
                  <a:lnTo>
                    <a:pt x="3103" y="2026"/>
                  </a:lnTo>
                  <a:lnTo>
                    <a:pt x="3105" y="2028"/>
                  </a:lnTo>
                  <a:lnTo>
                    <a:pt x="3107" y="2031"/>
                  </a:lnTo>
                  <a:lnTo>
                    <a:pt x="3110" y="2034"/>
                  </a:lnTo>
                  <a:lnTo>
                    <a:pt x="3113" y="2037"/>
                  </a:lnTo>
                  <a:lnTo>
                    <a:pt x="3118" y="2041"/>
                  </a:lnTo>
                  <a:lnTo>
                    <a:pt x="3123" y="2043"/>
                  </a:lnTo>
                  <a:lnTo>
                    <a:pt x="3129" y="2043"/>
                  </a:lnTo>
                  <a:lnTo>
                    <a:pt x="3138" y="2041"/>
                  </a:lnTo>
                  <a:lnTo>
                    <a:pt x="3148" y="2036"/>
                  </a:lnTo>
                  <a:close/>
                  <a:moveTo>
                    <a:pt x="3052" y="1898"/>
                  </a:moveTo>
                  <a:lnTo>
                    <a:pt x="3050" y="1898"/>
                  </a:lnTo>
                  <a:lnTo>
                    <a:pt x="3048" y="1899"/>
                  </a:lnTo>
                  <a:lnTo>
                    <a:pt x="3035" y="1882"/>
                  </a:lnTo>
                  <a:lnTo>
                    <a:pt x="3026" y="1865"/>
                  </a:lnTo>
                  <a:lnTo>
                    <a:pt x="3017" y="1850"/>
                  </a:lnTo>
                  <a:lnTo>
                    <a:pt x="3011" y="1837"/>
                  </a:lnTo>
                  <a:lnTo>
                    <a:pt x="3012" y="1836"/>
                  </a:lnTo>
                  <a:lnTo>
                    <a:pt x="3013" y="1836"/>
                  </a:lnTo>
                  <a:lnTo>
                    <a:pt x="3024" y="1846"/>
                  </a:lnTo>
                  <a:lnTo>
                    <a:pt x="3038" y="1861"/>
                  </a:lnTo>
                  <a:lnTo>
                    <a:pt x="3045" y="1871"/>
                  </a:lnTo>
                  <a:lnTo>
                    <a:pt x="3050" y="1880"/>
                  </a:lnTo>
                  <a:lnTo>
                    <a:pt x="3052" y="1884"/>
                  </a:lnTo>
                  <a:lnTo>
                    <a:pt x="3053" y="1888"/>
                  </a:lnTo>
                  <a:lnTo>
                    <a:pt x="3053" y="1894"/>
                  </a:lnTo>
                  <a:lnTo>
                    <a:pt x="3052" y="1898"/>
                  </a:lnTo>
                  <a:close/>
                  <a:moveTo>
                    <a:pt x="2856" y="1718"/>
                  </a:moveTo>
                  <a:lnTo>
                    <a:pt x="2850" y="1730"/>
                  </a:lnTo>
                  <a:lnTo>
                    <a:pt x="2843" y="1746"/>
                  </a:lnTo>
                  <a:lnTo>
                    <a:pt x="2836" y="1764"/>
                  </a:lnTo>
                  <a:lnTo>
                    <a:pt x="2828" y="1785"/>
                  </a:lnTo>
                  <a:lnTo>
                    <a:pt x="2813" y="1832"/>
                  </a:lnTo>
                  <a:lnTo>
                    <a:pt x="2795" y="1883"/>
                  </a:lnTo>
                  <a:lnTo>
                    <a:pt x="2785" y="1908"/>
                  </a:lnTo>
                  <a:lnTo>
                    <a:pt x="2774" y="1931"/>
                  </a:lnTo>
                  <a:lnTo>
                    <a:pt x="2762" y="1953"/>
                  </a:lnTo>
                  <a:lnTo>
                    <a:pt x="2749" y="1972"/>
                  </a:lnTo>
                  <a:lnTo>
                    <a:pt x="2743" y="1979"/>
                  </a:lnTo>
                  <a:lnTo>
                    <a:pt x="2736" y="1988"/>
                  </a:lnTo>
                  <a:lnTo>
                    <a:pt x="2729" y="1994"/>
                  </a:lnTo>
                  <a:lnTo>
                    <a:pt x="2721" y="1999"/>
                  </a:lnTo>
                  <a:lnTo>
                    <a:pt x="2713" y="2004"/>
                  </a:lnTo>
                  <a:lnTo>
                    <a:pt x="2705" y="2007"/>
                  </a:lnTo>
                  <a:lnTo>
                    <a:pt x="2697" y="2009"/>
                  </a:lnTo>
                  <a:lnTo>
                    <a:pt x="2688" y="2010"/>
                  </a:lnTo>
                  <a:lnTo>
                    <a:pt x="2686" y="2010"/>
                  </a:lnTo>
                  <a:lnTo>
                    <a:pt x="2687" y="1915"/>
                  </a:lnTo>
                  <a:lnTo>
                    <a:pt x="2690" y="1837"/>
                  </a:lnTo>
                  <a:lnTo>
                    <a:pt x="2689" y="1803"/>
                  </a:lnTo>
                  <a:lnTo>
                    <a:pt x="2688" y="1772"/>
                  </a:lnTo>
                  <a:lnTo>
                    <a:pt x="2687" y="1757"/>
                  </a:lnTo>
                  <a:lnTo>
                    <a:pt x="2685" y="1745"/>
                  </a:lnTo>
                  <a:lnTo>
                    <a:pt x="2682" y="1732"/>
                  </a:lnTo>
                  <a:lnTo>
                    <a:pt x="2679" y="1720"/>
                  </a:lnTo>
                  <a:lnTo>
                    <a:pt x="2674" y="1709"/>
                  </a:lnTo>
                  <a:lnTo>
                    <a:pt x="2669" y="1698"/>
                  </a:lnTo>
                  <a:lnTo>
                    <a:pt x="2663" y="1689"/>
                  </a:lnTo>
                  <a:lnTo>
                    <a:pt x="2655" y="1679"/>
                  </a:lnTo>
                  <a:lnTo>
                    <a:pt x="2648" y="1671"/>
                  </a:lnTo>
                  <a:lnTo>
                    <a:pt x="2638" y="1662"/>
                  </a:lnTo>
                  <a:lnTo>
                    <a:pt x="2628" y="1655"/>
                  </a:lnTo>
                  <a:lnTo>
                    <a:pt x="2616" y="1649"/>
                  </a:lnTo>
                  <a:lnTo>
                    <a:pt x="2604" y="1642"/>
                  </a:lnTo>
                  <a:lnTo>
                    <a:pt x="2589" y="1636"/>
                  </a:lnTo>
                  <a:lnTo>
                    <a:pt x="2573" y="1631"/>
                  </a:lnTo>
                  <a:lnTo>
                    <a:pt x="2555" y="1625"/>
                  </a:lnTo>
                  <a:lnTo>
                    <a:pt x="2536" y="1620"/>
                  </a:lnTo>
                  <a:lnTo>
                    <a:pt x="2515" y="1616"/>
                  </a:lnTo>
                  <a:lnTo>
                    <a:pt x="2493" y="1613"/>
                  </a:lnTo>
                  <a:lnTo>
                    <a:pt x="2469" y="1608"/>
                  </a:lnTo>
                  <a:lnTo>
                    <a:pt x="2463" y="1600"/>
                  </a:lnTo>
                  <a:lnTo>
                    <a:pt x="2460" y="1593"/>
                  </a:lnTo>
                  <a:lnTo>
                    <a:pt x="2457" y="1586"/>
                  </a:lnTo>
                  <a:lnTo>
                    <a:pt x="2456" y="1581"/>
                  </a:lnTo>
                  <a:lnTo>
                    <a:pt x="2468" y="1575"/>
                  </a:lnTo>
                  <a:lnTo>
                    <a:pt x="2479" y="1569"/>
                  </a:lnTo>
                  <a:lnTo>
                    <a:pt x="2493" y="1564"/>
                  </a:lnTo>
                  <a:lnTo>
                    <a:pt x="2507" y="1560"/>
                  </a:lnTo>
                  <a:lnTo>
                    <a:pt x="2522" y="1557"/>
                  </a:lnTo>
                  <a:lnTo>
                    <a:pt x="2538" y="1554"/>
                  </a:lnTo>
                  <a:lnTo>
                    <a:pt x="2555" y="1550"/>
                  </a:lnTo>
                  <a:lnTo>
                    <a:pt x="2573" y="1548"/>
                  </a:lnTo>
                  <a:lnTo>
                    <a:pt x="2610" y="1545"/>
                  </a:lnTo>
                  <a:lnTo>
                    <a:pt x="2650" y="1544"/>
                  </a:lnTo>
                  <a:lnTo>
                    <a:pt x="2691" y="1545"/>
                  </a:lnTo>
                  <a:lnTo>
                    <a:pt x="2732" y="1546"/>
                  </a:lnTo>
                  <a:lnTo>
                    <a:pt x="2775" y="1550"/>
                  </a:lnTo>
                  <a:lnTo>
                    <a:pt x="2816" y="1555"/>
                  </a:lnTo>
                  <a:lnTo>
                    <a:pt x="2856" y="1560"/>
                  </a:lnTo>
                  <a:lnTo>
                    <a:pt x="2895" y="1566"/>
                  </a:lnTo>
                  <a:lnTo>
                    <a:pt x="2931" y="1573"/>
                  </a:lnTo>
                  <a:lnTo>
                    <a:pt x="2963" y="1580"/>
                  </a:lnTo>
                  <a:lnTo>
                    <a:pt x="2993" y="1587"/>
                  </a:lnTo>
                  <a:lnTo>
                    <a:pt x="3017" y="1595"/>
                  </a:lnTo>
                  <a:lnTo>
                    <a:pt x="2996" y="1610"/>
                  </a:lnTo>
                  <a:lnTo>
                    <a:pt x="2976" y="1625"/>
                  </a:lnTo>
                  <a:lnTo>
                    <a:pt x="2955" y="1640"/>
                  </a:lnTo>
                  <a:lnTo>
                    <a:pt x="2935" y="1655"/>
                  </a:lnTo>
                  <a:lnTo>
                    <a:pt x="2915" y="1671"/>
                  </a:lnTo>
                  <a:lnTo>
                    <a:pt x="2895" y="1687"/>
                  </a:lnTo>
                  <a:lnTo>
                    <a:pt x="2876" y="1703"/>
                  </a:lnTo>
                  <a:lnTo>
                    <a:pt x="2856" y="1718"/>
                  </a:lnTo>
                  <a:close/>
                  <a:moveTo>
                    <a:pt x="2458" y="1637"/>
                  </a:moveTo>
                  <a:lnTo>
                    <a:pt x="2496" y="1642"/>
                  </a:lnTo>
                  <a:lnTo>
                    <a:pt x="2529" y="1648"/>
                  </a:lnTo>
                  <a:lnTo>
                    <a:pt x="2557" y="1654"/>
                  </a:lnTo>
                  <a:lnTo>
                    <a:pt x="2581" y="1661"/>
                  </a:lnTo>
                  <a:lnTo>
                    <a:pt x="2592" y="1667"/>
                  </a:lnTo>
                  <a:lnTo>
                    <a:pt x="2603" y="1671"/>
                  </a:lnTo>
                  <a:lnTo>
                    <a:pt x="2611" y="1676"/>
                  </a:lnTo>
                  <a:lnTo>
                    <a:pt x="2619" y="1681"/>
                  </a:lnTo>
                  <a:lnTo>
                    <a:pt x="2627" y="1687"/>
                  </a:lnTo>
                  <a:lnTo>
                    <a:pt x="2633" y="1693"/>
                  </a:lnTo>
                  <a:lnTo>
                    <a:pt x="2638" y="1700"/>
                  </a:lnTo>
                  <a:lnTo>
                    <a:pt x="2644" y="1708"/>
                  </a:lnTo>
                  <a:lnTo>
                    <a:pt x="2648" y="1716"/>
                  </a:lnTo>
                  <a:lnTo>
                    <a:pt x="2652" y="1725"/>
                  </a:lnTo>
                  <a:lnTo>
                    <a:pt x="2655" y="1734"/>
                  </a:lnTo>
                  <a:lnTo>
                    <a:pt x="2657" y="1744"/>
                  </a:lnTo>
                  <a:lnTo>
                    <a:pt x="2662" y="1766"/>
                  </a:lnTo>
                  <a:lnTo>
                    <a:pt x="2664" y="1791"/>
                  </a:lnTo>
                  <a:lnTo>
                    <a:pt x="2665" y="1821"/>
                  </a:lnTo>
                  <a:lnTo>
                    <a:pt x="2665" y="1853"/>
                  </a:lnTo>
                  <a:lnTo>
                    <a:pt x="2665" y="1890"/>
                  </a:lnTo>
                  <a:lnTo>
                    <a:pt x="2663" y="1930"/>
                  </a:lnTo>
                  <a:lnTo>
                    <a:pt x="2661" y="1950"/>
                  </a:lnTo>
                  <a:lnTo>
                    <a:pt x="2656" y="1968"/>
                  </a:lnTo>
                  <a:lnTo>
                    <a:pt x="2651" y="1985"/>
                  </a:lnTo>
                  <a:lnTo>
                    <a:pt x="2645" y="2000"/>
                  </a:lnTo>
                  <a:lnTo>
                    <a:pt x="2637" y="2015"/>
                  </a:lnTo>
                  <a:lnTo>
                    <a:pt x="2629" y="2029"/>
                  </a:lnTo>
                  <a:lnTo>
                    <a:pt x="2619" y="2041"/>
                  </a:lnTo>
                  <a:lnTo>
                    <a:pt x="2610" y="2052"/>
                  </a:lnTo>
                  <a:lnTo>
                    <a:pt x="2598" y="2063"/>
                  </a:lnTo>
                  <a:lnTo>
                    <a:pt x="2587" y="2072"/>
                  </a:lnTo>
                  <a:lnTo>
                    <a:pt x="2573" y="2081"/>
                  </a:lnTo>
                  <a:lnTo>
                    <a:pt x="2559" y="2088"/>
                  </a:lnTo>
                  <a:lnTo>
                    <a:pt x="2545" y="2095"/>
                  </a:lnTo>
                  <a:lnTo>
                    <a:pt x="2530" y="2100"/>
                  </a:lnTo>
                  <a:lnTo>
                    <a:pt x="2514" y="2104"/>
                  </a:lnTo>
                  <a:lnTo>
                    <a:pt x="2497" y="2107"/>
                  </a:lnTo>
                  <a:lnTo>
                    <a:pt x="2447" y="2100"/>
                  </a:lnTo>
                  <a:lnTo>
                    <a:pt x="2447" y="2088"/>
                  </a:lnTo>
                  <a:lnTo>
                    <a:pt x="2446" y="2077"/>
                  </a:lnTo>
                  <a:lnTo>
                    <a:pt x="2446" y="2065"/>
                  </a:lnTo>
                  <a:lnTo>
                    <a:pt x="2446" y="2054"/>
                  </a:lnTo>
                  <a:lnTo>
                    <a:pt x="2456" y="2050"/>
                  </a:lnTo>
                  <a:lnTo>
                    <a:pt x="2466" y="2045"/>
                  </a:lnTo>
                  <a:lnTo>
                    <a:pt x="2476" y="2041"/>
                  </a:lnTo>
                  <a:lnTo>
                    <a:pt x="2485" y="2036"/>
                  </a:lnTo>
                  <a:lnTo>
                    <a:pt x="2485" y="2030"/>
                  </a:lnTo>
                  <a:lnTo>
                    <a:pt x="2484" y="2025"/>
                  </a:lnTo>
                  <a:lnTo>
                    <a:pt x="2482" y="2020"/>
                  </a:lnTo>
                  <a:lnTo>
                    <a:pt x="2480" y="2015"/>
                  </a:lnTo>
                  <a:lnTo>
                    <a:pt x="2475" y="2010"/>
                  </a:lnTo>
                  <a:lnTo>
                    <a:pt x="2469" y="2006"/>
                  </a:lnTo>
                  <a:lnTo>
                    <a:pt x="2462" y="2004"/>
                  </a:lnTo>
                  <a:lnTo>
                    <a:pt x="2457" y="2002"/>
                  </a:lnTo>
                  <a:lnTo>
                    <a:pt x="2455" y="2000"/>
                  </a:lnTo>
                  <a:lnTo>
                    <a:pt x="2453" y="1999"/>
                  </a:lnTo>
                  <a:lnTo>
                    <a:pt x="2452" y="1997"/>
                  </a:lnTo>
                  <a:lnTo>
                    <a:pt x="2452" y="1995"/>
                  </a:lnTo>
                  <a:lnTo>
                    <a:pt x="2458" y="1990"/>
                  </a:lnTo>
                  <a:lnTo>
                    <a:pt x="2464" y="1986"/>
                  </a:lnTo>
                  <a:lnTo>
                    <a:pt x="2472" y="1984"/>
                  </a:lnTo>
                  <a:lnTo>
                    <a:pt x="2479" y="1984"/>
                  </a:lnTo>
                  <a:lnTo>
                    <a:pt x="2492" y="1986"/>
                  </a:lnTo>
                  <a:lnTo>
                    <a:pt x="2504" y="1988"/>
                  </a:lnTo>
                  <a:lnTo>
                    <a:pt x="2510" y="1989"/>
                  </a:lnTo>
                  <a:lnTo>
                    <a:pt x="2515" y="1989"/>
                  </a:lnTo>
                  <a:lnTo>
                    <a:pt x="2519" y="1988"/>
                  </a:lnTo>
                  <a:lnTo>
                    <a:pt x="2522" y="1986"/>
                  </a:lnTo>
                  <a:lnTo>
                    <a:pt x="2525" y="1981"/>
                  </a:lnTo>
                  <a:lnTo>
                    <a:pt x="2526" y="1975"/>
                  </a:lnTo>
                  <a:lnTo>
                    <a:pt x="2526" y="1966"/>
                  </a:lnTo>
                  <a:lnTo>
                    <a:pt x="2525" y="1953"/>
                  </a:lnTo>
                  <a:lnTo>
                    <a:pt x="2445" y="1953"/>
                  </a:lnTo>
                  <a:lnTo>
                    <a:pt x="2446" y="1940"/>
                  </a:lnTo>
                  <a:lnTo>
                    <a:pt x="2450" y="1931"/>
                  </a:lnTo>
                  <a:lnTo>
                    <a:pt x="2453" y="1923"/>
                  </a:lnTo>
                  <a:lnTo>
                    <a:pt x="2456" y="1918"/>
                  </a:lnTo>
                  <a:lnTo>
                    <a:pt x="2459" y="1913"/>
                  </a:lnTo>
                  <a:lnTo>
                    <a:pt x="2462" y="1908"/>
                  </a:lnTo>
                  <a:lnTo>
                    <a:pt x="2463" y="1901"/>
                  </a:lnTo>
                  <a:lnTo>
                    <a:pt x="2462" y="1891"/>
                  </a:lnTo>
                  <a:lnTo>
                    <a:pt x="2433" y="1888"/>
                  </a:lnTo>
                  <a:lnTo>
                    <a:pt x="2403" y="1887"/>
                  </a:lnTo>
                  <a:lnTo>
                    <a:pt x="2373" y="1886"/>
                  </a:lnTo>
                  <a:lnTo>
                    <a:pt x="2343" y="1884"/>
                  </a:lnTo>
                  <a:lnTo>
                    <a:pt x="2344" y="1864"/>
                  </a:lnTo>
                  <a:lnTo>
                    <a:pt x="2346" y="1846"/>
                  </a:lnTo>
                  <a:lnTo>
                    <a:pt x="2348" y="1828"/>
                  </a:lnTo>
                  <a:lnTo>
                    <a:pt x="2353" y="1811"/>
                  </a:lnTo>
                  <a:lnTo>
                    <a:pt x="2358" y="1795"/>
                  </a:lnTo>
                  <a:lnTo>
                    <a:pt x="2364" y="1781"/>
                  </a:lnTo>
                  <a:lnTo>
                    <a:pt x="2372" y="1766"/>
                  </a:lnTo>
                  <a:lnTo>
                    <a:pt x="2379" y="1751"/>
                  </a:lnTo>
                  <a:lnTo>
                    <a:pt x="2396" y="1724"/>
                  </a:lnTo>
                  <a:lnTo>
                    <a:pt x="2416" y="1696"/>
                  </a:lnTo>
                  <a:lnTo>
                    <a:pt x="2436" y="1668"/>
                  </a:lnTo>
                  <a:lnTo>
                    <a:pt x="2458" y="1637"/>
                  </a:lnTo>
                  <a:close/>
                  <a:moveTo>
                    <a:pt x="2310" y="1899"/>
                  </a:moveTo>
                  <a:lnTo>
                    <a:pt x="2301" y="1901"/>
                  </a:lnTo>
                  <a:lnTo>
                    <a:pt x="2291" y="1904"/>
                  </a:lnTo>
                  <a:lnTo>
                    <a:pt x="2282" y="1906"/>
                  </a:lnTo>
                  <a:lnTo>
                    <a:pt x="2272" y="1909"/>
                  </a:lnTo>
                  <a:lnTo>
                    <a:pt x="2267" y="1902"/>
                  </a:lnTo>
                  <a:lnTo>
                    <a:pt x="2263" y="1897"/>
                  </a:lnTo>
                  <a:lnTo>
                    <a:pt x="2275" y="1887"/>
                  </a:lnTo>
                  <a:lnTo>
                    <a:pt x="2290" y="1879"/>
                  </a:lnTo>
                  <a:lnTo>
                    <a:pt x="2300" y="1890"/>
                  </a:lnTo>
                  <a:lnTo>
                    <a:pt x="2310" y="1899"/>
                  </a:lnTo>
                  <a:close/>
                  <a:moveTo>
                    <a:pt x="2407" y="2119"/>
                  </a:moveTo>
                  <a:lnTo>
                    <a:pt x="2400" y="2113"/>
                  </a:lnTo>
                  <a:lnTo>
                    <a:pt x="2394" y="2106"/>
                  </a:lnTo>
                  <a:lnTo>
                    <a:pt x="2395" y="2101"/>
                  </a:lnTo>
                  <a:lnTo>
                    <a:pt x="2396" y="2098"/>
                  </a:lnTo>
                  <a:lnTo>
                    <a:pt x="2398" y="2096"/>
                  </a:lnTo>
                  <a:lnTo>
                    <a:pt x="2400" y="2095"/>
                  </a:lnTo>
                  <a:lnTo>
                    <a:pt x="2405" y="2096"/>
                  </a:lnTo>
                  <a:lnTo>
                    <a:pt x="2415" y="2099"/>
                  </a:lnTo>
                  <a:lnTo>
                    <a:pt x="2416" y="2106"/>
                  </a:lnTo>
                  <a:lnTo>
                    <a:pt x="2417" y="2115"/>
                  </a:lnTo>
                  <a:lnTo>
                    <a:pt x="2412" y="2118"/>
                  </a:lnTo>
                  <a:lnTo>
                    <a:pt x="2407" y="2119"/>
                  </a:lnTo>
                  <a:close/>
                  <a:moveTo>
                    <a:pt x="2252" y="1930"/>
                  </a:moveTo>
                  <a:lnTo>
                    <a:pt x="2269" y="1929"/>
                  </a:lnTo>
                  <a:lnTo>
                    <a:pt x="2287" y="1925"/>
                  </a:lnTo>
                  <a:lnTo>
                    <a:pt x="2304" y="1922"/>
                  </a:lnTo>
                  <a:lnTo>
                    <a:pt x="2321" y="1918"/>
                  </a:lnTo>
                  <a:lnTo>
                    <a:pt x="2329" y="1917"/>
                  </a:lnTo>
                  <a:lnTo>
                    <a:pt x="2338" y="1916"/>
                  </a:lnTo>
                  <a:lnTo>
                    <a:pt x="2347" y="1916"/>
                  </a:lnTo>
                  <a:lnTo>
                    <a:pt x="2356" y="1916"/>
                  </a:lnTo>
                  <a:lnTo>
                    <a:pt x="2365" y="1917"/>
                  </a:lnTo>
                  <a:lnTo>
                    <a:pt x="2375" y="1919"/>
                  </a:lnTo>
                  <a:lnTo>
                    <a:pt x="2384" y="1922"/>
                  </a:lnTo>
                  <a:lnTo>
                    <a:pt x="2394" y="1928"/>
                  </a:lnTo>
                  <a:lnTo>
                    <a:pt x="2393" y="1936"/>
                  </a:lnTo>
                  <a:lnTo>
                    <a:pt x="2392" y="1946"/>
                  </a:lnTo>
                  <a:lnTo>
                    <a:pt x="2392" y="1955"/>
                  </a:lnTo>
                  <a:lnTo>
                    <a:pt x="2393" y="1964"/>
                  </a:lnTo>
                  <a:lnTo>
                    <a:pt x="2395" y="1983"/>
                  </a:lnTo>
                  <a:lnTo>
                    <a:pt x="2397" y="2000"/>
                  </a:lnTo>
                  <a:lnTo>
                    <a:pt x="2400" y="2020"/>
                  </a:lnTo>
                  <a:lnTo>
                    <a:pt x="2401" y="2039"/>
                  </a:lnTo>
                  <a:lnTo>
                    <a:pt x="2401" y="2049"/>
                  </a:lnTo>
                  <a:lnTo>
                    <a:pt x="2400" y="2059"/>
                  </a:lnTo>
                  <a:lnTo>
                    <a:pt x="2399" y="2069"/>
                  </a:lnTo>
                  <a:lnTo>
                    <a:pt x="2397" y="2080"/>
                  </a:lnTo>
                  <a:lnTo>
                    <a:pt x="2388" y="2079"/>
                  </a:lnTo>
                  <a:lnTo>
                    <a:pt x="2382" y="2077"/>
                  </a:lnTo>
                  <a:lnTo>
                    <a:pt x="2376" y="2073"/>
                  </a:lnTo>
                  <a:lnTo>
                    <a:pt x="2369" y="2070"/>
                  </a:lnTo>
                  <a:lnTo>
                    <a:pt x="2360" y="2063"/>
                  </a:lnTo>
                  <a:lnTo>
                    <a:pt x="2351" y="2055"/>
                  </a:lnTo>
                  <a:lnTo>
                    <a:pt x="2351" y="2049"/>
                  </a:lnTo>
                  <a:lnTo>
                    <a:pt x="2361" y="2041"/>
                  </a:lnTo>
                  <a:lnTo>
                    <a:pt x="2369" y="2036"/>
                  </a:lnTo>
                  <a:lnTo>
                    <a:pt x="2379" y="2034"/>
                  </a:lnTo>
                  <a:lnTo>
                    <a:pt x="2394" y="2032"/>
                  </a:lnTo>
                  <a:lnTo>
                    <a:pt x="2388" y="2023"/>
                  </a:lnTo>
                  <a:lnTo>
                    <a:pt x="2384" y="2012"/>
                  </a:lnTo>
                  <a:lnTo>
                    <a:pt x="2360" y="2008"/>
                  </a:lnTo>
                  <a:lnTo>
                    <a:pt x="2336" y="2006"/>
                  </a:lnTo>
                  <a:lnTo>
                    <a:pt x="2324" y="2006"/>
                  </a:lnTo>
                  <a:lnTo>
                    <a:pt x="2313" y="2007"/>
                  </a:lnTo>
                  <a:lnTo>
                    <a:pt x="2304" y="2009"/>
                  </a:lnTo>
                  <a:lnTo>
                    <a:pt x="2294" y="2013"/>
                  </a:lnTo>
                  <a:lnTo>
                    <a:pt x="2309" y="2029"/>
                  </a:lnTo>
                  <a:lnTo>
                    <a:pt x="2324" y="2049"/>
                  </a:lnTo>
                  <a:lnTo>
                    <a:pt x="2340" y="2071"/>
                  </a:lnTo>
                  <a:lnTo>
                    <a:pt x="2356" y="2096"/>
                  </a:lnTo>
                  <a:lnTo>
                    <a:pt x="2372" y="2121"/>
                  </a:lnTo>
                  <a:lnTo>
                    <a:pt x="2386" y="2146"/>
                  </a:lnTo>
                  <a:lnTo>
                    <a:pt x="2401" y="2171"/>
                  </a:lnTo>
                  <a:lnTo>
                    <a:pt x="2416" y="2193"/>
                  </a:lnTo>
                  <a:lnTo>
                    <a:pt x="2425" y="2192"/>
                  </a:lnTo>
                  <a:lnTo>
                    <a:pt x="2434" y="2192"/>
                  </a:lnTo>
                  <a:lnTo>
                    <a:pt x="2443" y="2192"/>
                  </a:lnTo>
                  <a:lnTo>
                    <a:pt x="2453" y="2192"/>
                  </a:lnTo>
                  <a:lnTo>
                    <a:pt x="2428" y="2169"/>
                  </a:lnTo>
                  <a:lnTo>
                    <a:pt x="2462" y="2132"/>
                  </a:lnTo>
                  <a:lnTo>
                    <a:pt x="2464" y="2133"/>
                  </a:lnTo>
                  <a:lnTo>
                    <a:pt x="2469" y="2135"/>
                  </a:lnTo>
                  <a:lnTo>
                    <a:pt x="2474" y="2139"/>
                  </a:lnTo>
                  <a:lnTo>
                    <a:pt x="2480" y="2145"/>
                  </a:lnTo>
                  <a:lnTo>
                    <a:pt x="2473" y="2165"/>
                  </a:lnTo>
                  <a:lnTo>
                    <a:pt x="2469" y="2181"/>
                  </a:lnTo>
                  <a:lnTo>
                    <a:pt x="2465" y="2195"/>
                  </a:lnTo>
                  <a:lnTo>
                    <a:pt x="2462" y="2208"/>
                  </a:lnTo>
                  <a:lnTo>
                    <a:pt x="2460" y="2213"/>
                  </a:lnTo>
                  <a:lnTo>
                    <a:pt x="2457" y="2218"/>
                  </a:lnTo>
                  <a:lnTo>
                    <a:pt x="2454" y="2223"/>
                  </a:lnTo>
                  <a:lnTo>
                    <a:pt x="2450" y="2229"/>
                  </a:lnTo>
                  <a:lnTo>
                    <a:pt x="2444" y="2235"/>
                  </a:lnTo>
                  <a:lnTo>
                    <a:pt x="2438" y="2240"/>
                  </a:lnTo>
                  <a:lnTo>
                    <a:pt x="2430" y="2247"/>
                  </a:lnTo>
                  <a:lnTo>
                    <a:pt x="2420" y="2254"/>
                  </a:lnTo>
                  <a:lnTo>
                    <a:pt x="2418" y="2272"/>
                  </a:lnTo>
                  <a:lnTo>
                    <a:pt x="2415" y="2303"/>
                  </a:lnTo>
                  <a:lnTo>
                    <a:pt x="2409" y="2340"/>
                  </a:lnTo>
                  <a:lnTo>
                    <a:pt x="2403" y="2378"/>
                  </a:lnTo>
                  <a:lnTo>
                    <a:pt x="2400" y="2396"/>
                  </a:lnTo>
                  <a:lnTo>
                    <a:pt x="2396" y="2413"/>
                  </a:lnTo>
                  <a:lnTo>
                    <a:pt x="2392" y="2428"/>
                  </a:lnTo>
                  <a:lnTo>
                    <a:pt x="2387" y="2441"/>
                  </a:lnTo>
                  <a:lnTo>
                    <a:pt x="2385" y="2446"/>
                  </a:lnTo>
                  <a:lnTo>
                    <a:pt x="2383" y="2451"/>
                  </a:lnTo>
                  <a:lnTo>
                    <a:pt x="2380" y="2454"/>
                  </a:lnTo>
                  <a:lnTo>
                    <a:pt x="2378" y="2456"/>
                  </a:lnTo>
                  <a:lnTo>
                    <a:pt x="2376" y="2458"/>
                  </a:lnTo>
                  <a:lnTo>
                    <a:pt x="2373" y="2458"/>
                  </a:lnTo>
                  <a:lnTo>
                    <a:pt x="2370" y="2457"/>
                  </a:lnTo>
                  <a:lnTo>
                    <a:pt x="2367" y="2455"/>
                  </a:lnTo>
                  <a:lnTo>
                    <a:pt x="2346" y="2427"/>
                  </a:lnTo>
                  <a:lnTo>
                    <a:pt x="2327" y="2400"/>
                  </a:lnTo>
                  <a:lnTo>
                    <a:pt x="2317" y="2388"/>
                  </a:lnTo>
                  <a:lnTo>
                    <a:pt x="2307" y="2377"/>
                  </a:lnTo>
                  <a:lnTo>
                    <a:pt x="2298" y="2366"/>
                  </a:lnTo>
                  <a:lnTo>
                    <a:pt x="2288" y="2359"/>
                  </a:lnTo>
                  <a:lnTo>
                    <a:pt x="2278" y="2351"/>
                  </a:lnTo>
                  <a:lnTo>
                    <a:pt x="2268" y="2347"/>
                  </a:lnTo>
                  <a:lnTo>
                    <a:pt x="2263" y="2346"/>
                  </a:lnTo>
                  <a:lnTo>
                    <a:pt x="2258" y="2346"/>
                  </a:lnTo>
                  <a:lnTo>
                    <a:pt x="2252" y="2346"/>
                  </a:lnTo>
                  <a:lnTo>
                    <a:pt x="2246" y="2347"/>
                  </a:lnTo>
                  <a:lnTo>
                    <a:pt x="2241" y="2348"/>
                  </a:lnTo>
                  <a:lnTo>
                    <a:pt x="2235" y="2350"/>
                  </a:lnTo>
                  <a:lnTo>
                    <a:pt x="2229" y="2353"/>
                  </a:lnTo>
                  <a:lnTo>
                    <a:pt x="2223" y="2358"/>
                  </a:lnTo>
                  <a:lnTo>
                    <a:pt x="2217" y="2363"/>
                  </a:lnTo>
                  <a:lnTo>
                    <a:pt x="2211" y="2368"/>
                  </a:lnTo>
                  <a:lnTo>
                    <a:pt x="2205" y="2376"/>
                  </a:lnTo>
                  <a:lnTo>
                    <a:pt x="2198" y="2383"/>
                  </a:lnTo>
                  <a:lnTo>
                    <a:pt x="2189" y="2374"/>
                  </a:lnTo>
                  <a:lnTo>
                    <a:pt x="2206" y="2360"/>
                  </a:lnTo>
                  <a:lnTo>
                    <a:pt x="2223" y="2346"/>
                  </a:lnTo>
                  <a:lnTo>
                    <a:pt x="2241" y="2333"/>
                  </a:lnTo>
                  <a:lnTo>
                    <a:pt x="2258" y="2320"/>
                  </a:lnTo>
                  <a:lnTo>
                    <a:pt x="2245" y="2309"/>
                  </a:lnTo>
                  <a:lnTo>
                    <a:pt x="2232" y="2298"/>
                  </a:lnTo>
                  <a:lnTo>
                    <a:pt x="2253" y="2283"/>
                  </a:lnTo>
                  <a:lnTo>
                    <a:pt x="2244" y="2236"/>
                  </a:lnTo>
                  <a:lnTo>
                    <a:pt x="2234" y="2193"/>
                  </a:lnTo>
                  <a:lnTo>
                    <a:pt x="2225" y="2152"/>
                  </a:lnTo>
                  <a:lnTo>
                    <a:pt x="2214" y="2111"/>
                  </a:lnTo>
                  <a:lnTo>
                    <a:pt x="2209" y="2091"/>
                  </a:lnTo>
                  <a:lnTo>
                    <a:pt x="2202" y="2072"/>
                  </a:lnTo>
                  <a:lnTo>
                    <a:pt x="2194" y="2054"/>
                  </a:lnTo>
                  <a:lnTo>
                    <a:pt x="2186" y="2035"/>
                  </a:lnTo>
                  <a:lnTo>
                    <a:pt x="2176" y="2017"/>
                  </a:lnTo>
                  <a:lnTo>
                    <a:pt x="2166" y="1999"/>
                  </a:lnTo>
                  <a:lnTo>
                    <a:pt x="2154" y="1983"/>
                  </a:lnTo>
                  <a:lnTo>
                    <a:pt x="2140" y="1965"/>
                  </a:lnTo>
                  <a:lnTo>
                    <a:pt x="2111" y="1943"/>
                  </a:lnTo>
                  <a:lnTo>
                    <a:pt x="2070" y="1913"/>
                  </a:lnTo>
                  <a:lnTo>
                    <a:pt x="2049" y="1897"/>
                  </a:lnTo>
                  <a:lnTo>
                    <a:pt x="2032" y="1883"/>
                  </a:lnTo>
                  <a:lnTo>
                    <a:pt x="2018" y="1872"/>
                  </a:lnTo>
                  <a:lnTo>
                    <a:pt x="2013" y="1864"/>
                  </a:lnTo>
                  <a:lnTo>
                    <a:pt x="2026" y="1866"/>
                  </a:lnTo>
                  <a:lnTo>
                    <a:pt x="2044" y="1872"/>
                  </a:lnTo>
                  <a:lnTo>
                    <a:pt x="2055" y="1874"/>
                  </a:lnTo>
                  <a:lnTo>
                    <a:pt x="2064" y="1877"/>
                  </a:lnTo>
                  <a:lnTo>
                    <a:pt x="2074" y="1878"/>
                  </a:lnTo>
                  <a:lnTo>
                    <a:pt x="2083" y="1879"/>
                  </a:lnTo>
                  <a:lnTo>
                    <a:pt x="2073" y="1844"/>
                  </a:lnTo>
                  <a:lnTo>
                    <a:pt x="2061" y="1809"/>
                  </a:lnTo>
                  <a:lnTo>
                    <a:pt x="2049" y="1774"/>
                  </a:lnTo>
                  <a:lnTo>
                    <a:pt x="2034" y="1741"/>
                  </a:lnTo>
                  <a:lnTo>
                    <a:pt x="2003" y="1672"/>
                  </a:lnTo>
                  <a:lnTo>
                    <a:pt x="1972" y="1605"/>
                  </a:lnTo>
                  <a:lnTo>
                    <a:pt x="1956" y="1573"/>
                  </a:lnTo>
                  <a:lnTo>
                    <a:pt x="1940" y="1539"/>
                  </a:lnTo>
                  <a:lnTo>
                    <a:pt x="1925" y="1507"/>
                  </a:lnTo>
                  <a:lnTo>
                    <a:pt x="1911" y="1474"/>
                  </a:lnTo>
                  <a:lnTo>
                    <a:pt x="1900" y="1443"/>
                  </a:lnTo>
                  <a:lnTo>
                    <a:pt x="1889" y="1411"/>
                  </a:lnTo>
                  <a:lnTo>
                    <a:pt x="1880" y="1379"/>
                  </a:lnTo>
                  <a:lnTo>
                    <a:pt x="1873" y="1349"/>
                  </a:lnTo>
                  <a:lnTo>
                    <a:pt x="1883" y="1356"/>
                  </a:lnTo>
                  <a:lnTo>
                    <a:pt x="1891" y="1364"/>
                  </a:lnTo>
                  <a:lnTo>
                    <a:pt x="1900" y="1374"/>
                  </a:lnTo>
                  <a:lnTo>
                    <a:pt x="1909" y="1384"/>
                  </a:lnTo>
                  <a:lnTo>
                    <a:pt x="1926" y="1408"/>
                  </a:lnTo>
                  <a:lnTo>
                    <a:pt x="1943" y="1433"/>
                  </a:lnTo>
                  <a:lnTo>
                    <a:pt x="1959" y="1462"/>
                  </a:lnTo>
                  <a:lnTo>
                    <a:pt x="1976" y="1491"/>
                  </a:lnTo>
                  <a:lnTo>
                    <a:pt x="1992" y="1522"/>
                  </a:lnTo>
                  <a:lnTo>
                    <a:pt x="2007" y="1552"/>
                  </a:lnTo>
                  <a:lnTo>
                    <a:pt x="2024" y="1584"/>
                  </a:lnTo>
                  <a:lnTo>
                    <a:pt x="2041" y="1615"/>
                  </a:lnTo>
                  <a:lnTo>
                    <a:pt x="2058" y="1643"/>
                  </a:lnTo>
                  <a:lnTo>
                    <a:pt x="2076" y="1672"/>
                  </a:lnTo>
                  <a:lnTo>
                    <a:pt x="2084" y="1685"/>
                  </a:lnTo>
                  <a:lnTo>
                    <a:pt x="2094" y="1697"/>
                  </a:lnTo>
                  <a:lnTo>
                    <a:pt x="2103" y="1709"/>
                  </a:lnTo>
                  <a:lnTo>
                    <a:pt x="2113" y="1720"/>
                  </a:lnTo>
                  <a:lnTo>
                    <a:pt x="2124" y="1731"/>
                  </a:lnTo>
                  <a:lnTo>
                    <a:pt x="2133" y="1739"/>
                  </a:lnTo>
                  <a:lnTo>
                    <a:pt x="2144" y="1749"/>
                  </a:lnTo>
                  <a:lnTo>
                    <a:pt x="2154" y="1756"/>
                  </a:lnTo>
                  <a:lnTo>
                    <a:pt x="2153" y="1765"/>
                  </a:lnTo>
                  <a:lnTo>
                    <a:pt x="2153" y="1775"/>
                  </a:lnTo>
                  <a:lnTo>
                    <a:pt x="2160" y="1781"/>
                  </a:lnTo>
                  <a:lnTo>
                    <a:pt x="2169" y="1787"/>
                  </a:lnTo>
                  <a:lnTo>
                    <a:pt x="2175" y="1794"/>
                  </a:lnTo>
                  <a:lnTo>
                    <a:pt x="2182" y="1803"/>
                  </a:lnTo>
                  <a:lnTo>
                    <a:pt x="2193" y="1821"/>
                  </a:lnTo>
                  <a:lnTo>
                    <a:pt x="2204" y="1841"/>
                  </a:lnTo>
                  <a:lnTo>
                    <a:pt x="2214" y="1863"/>
                  </a:lnTo>
                  <a:lnTo>
                    <a:pt x="2226" y="1885"/>
                  </a:lnTo>
                  <a:lnTo>
                    <a:pt x="2237" y="1908"/>
                  </a:lnTo>
                  <a:lnTo>
                    <a:pt x="2252" y="1930"/>
                  </a:lnTo>
                  <a:close/>
                  <a:moveTo>
                    <a:pt x="2216" y="1811"/>
                  </a:moveTo>
                  <a:lnTo>
                    <a:pt x="2212" y="1806"/>
                  </a:lnTo>
                  <a:lnTo>
                    <a:pt x="2209" y="1802"/>
                  </a:lnTo>
                  <a:lnTo>
                    <a:pt x="2218" y="1799"/>
                  </a:lnTo>
                  <a:lnTo>
                    <a:pt x="2226" y="1795"/>
                  </a:lnTo>
                  <a:lnTo>
                    <a:pt x="2233" y="1793"/>
                  </a:lnTo>
                  <a:lnTo>
                    <a:pt x="2240" y="1792"/>
                  </a:lnTo>
                  <a:lnTo>
                    <a:pt x="2247" y="1793"/>
                  </a:lnTo>
                  <a:lnTo>
                    <a:pt x="2254" y="1794"/>
                  </a:lnTo>
                  <a:lnTo>
                    <a:pt x="2265" y="1798"/>
                  </a:lnTo>
                  <a:lnTo>
                    <a:pt x="2277" y="1803"/>
                  </a:lnTo>
                  <a:lnTo>
                    <a:pt x="2273" y="1806"/>
                  </a:lnTo>
                  <a:lnTo>
                    <a:pt x="2270" y="1808"/>
                  </a:lnTo>
                  <a:lnTo>
                    <a:pt x="2267" y="1809"/>
                  </a:lnTo>
                  <a:lnTo>
                    <a:pt x="2263" y="1811"/>
                  </a:lnTo>
                  <a:lnTo>
                    <a:pt x="2255" y="1812"/>
                  </a:lnTo>
                  <a:lnTo>
                    <a:pt x="2246" y="1812"/>
                  </a:lnTo>
                  <a:lnTo>
                    <a:pt x="2230" y="1812"/>
                  </a:lnTo>
                  <a:lnTo>
                    <a:pt x="2216" y="1811"/>
                  </a:lnTo>
                  <a:close/>
                  <a:moveTo>
                    <a:pt x="2245" y="1780"/>
                  </a:moveTo>
                  <a:lnTo>
                    <a:pt x="2232" y="1778"/>
                  </a:lnTo>
                  <a:lnTo>
                    <a:pt x="2222" y="1775"/>
                  </a:lnTo>
                  <a:lnTo>
                    <a:pt x="2211" y="1772"/>
                  </a:lnTo>
                  <a:lnTo>
                    <a:pt x="2203" y="1769"/>
                  </a:lnTo>
                  <a:lnTo>
                    <a:pt x="2194" y="1766"/>
                  </a:lnTo>
                  <a:lnTo>
                    <a:pt x="2187" y="1762"/>
                  </a:lnTo>
                  <a:lnTo>
                    <a:pt x="2181" y="1757"/>
                  </a:lnTo>
                  <a:lnTo>
                    <a:pt x="2174" y="1753"/>
                  </a:lnTo>
                  <a:lnTo>
                    <a:pt x="2187" y="1750"/>
                  </a:lnTo>
                  <a:lnTo>
                    <a:pt x="2199" y="1749"/>
                  </a:lnTo>
                  <a:lnTo>
                    <a:pt x="2209" y="1748"/>
                  </a:lnTo>
                  <a:lnTo>
                    <a:pt x="2217" y="1749"/>
                  </a:lnTo>
                  <a:lnTo>
                    <a:pt x="2225" y="1751"/>
                  </a:lnTo>
                  <a:lnTo>
                    <a:pt x="2230" y="1753"/>
                  </a:lnTo>
                  <a:lnTo>
                    <a:pt x="2235" y="1756"/>
                  </a:lnTo>
                  <a:lnTo>
                    <a:pt x="2239" y="1760"/>
                  </a:lnTo>
                  <a:lnTo>
                    <a:pt x="2242" y="1763"/>
                  </a:lnTo>
                  <a:lnTo>
                    <a:pt x="2244" y="1767"/>
                  </a:lnTo>
                  <a:lnTo>
                    <a:pt x="2245" y="1770"/>
                  </a:lnTo>
                  <a:lnTo>
                    <a:pt x="2245" y="1773"/>
                  </a:lnTo>
                  <a:lnTo>
                    <a:pt x="2246" y="1778"/>
                  </a:lnTo>
                  <a:lnTo>
                    <a:pt x="2245" y="1780"/>
                  </a:lnTo>
                  <a:close/>
                  <a:moveTo>
                    <a:pt x="2209" y="1715"/>
                  </a:moveTo>
                  <a:lnTo>
                    <a:pt x="2178" y="1724"/>
                  </a:lnTo>
                  <a:lnTo>
                    <a:pt x="2162" y="1729"/>
                  </a:lnTo>
                  <a:lnTo>
                    <a:pt x="2152" y="1730"/>
                  </a:lnTo>
                  <a:lnTo>
                    <a:pt x="2145" y="1730"/>
                  </a:lnTo>
                  <a:lnTo>
                    <a:pt x="2140" y="1725"/>
                  </a:lnTo>
                  <a:lnTo>
                    <a:pt x="2135" y="1720"/>
                  </a:lnTo>
                  <a:lnTo>
                    <a:pt x="2151" y="1714"/>
                  </a:lnTo>
                  <a:lnTo>
                    <a:pt x="2169" y="1707"/>
                  </a:lnTo>
                  <a:lnTo>
                    <a:pt x="2178" y="1704"/>
                  </a:lnTo>
                  <a:lnTo>
                    <a:pt x="2188" y="1701"/>
                  </a:lnTo>
                  <a:lnTo>
                    <a:pt x="2198" y="1700"/>
                  </a:lnTo>
                  <a:lnTo>
                    <a:pt x="2208" y="1701"/>
                  </a:lnTo>
                  <a:lnTo>
                    <a:pt x="2208" y="1708"/>
                  </a:lnTo>
                  <a:lnTo>
                    <a:pt x="2209" y="1715"/>
                  </a:lnTo>
                  <a:close/>
                  <a:moveTo>
                    <a:pt x="2183" y="1685"/>
                  </a:moveTo>
                  <a:lnTo>
                    <a:pt x="2173" y="1689"/>
                  </a:lnTo>
                  <a:lnTo>
                    <a:pt x="2168" y="1691"/>
                  </a:lnTo>
                  <a:lnTo>
                    <a:pt x="2164" y="1692"/>
                  </a:lnTo>
                  <a:lnTo>
                    <a:pt x="2158" y="1692"/>
                  </a:lnTo>
                  <a:lnTo>
                    <a:pt x="2135" y="1685"/>
                  </a:lnTo>
                  <a:lnTo>
                    <a:pt x="2122" y="1680"/>
                  </a:lnTo>
                  <a:lnTo>
                    <a:pt x="2117" y="1678"/>
                  </a:lnTo>
                  <a:lnTo>
                    <a:pt x="2115" y="1675"/>
                  </a:lnTo>
                  <a:lnTo>
                    <a:pt x="2121" y="1671"/>
                  </a:lnTo>
                  <a:lnTo>
                    <a:pt x="2132" y="1667"/>
                  </a:lnTo>
                  <a:lnTo>
                    <a:pt x="2145" y="1663"/>
                  </a:lnTo>
                  <a:lnTo>
                    <a:pt x="2157" y="1661"/>
                  </a:lnTo>
                  <a:lnTo>
                    <a:pt x="2163" y="1661"/>
                  </a:lnTo>
                  <a:lnTo>
                    <a:pt x="2169" y="1662"/>
                  </a:lnTo>
                  <a:lnTo>
                    <a:pt x="2173" y="1663"/>
                  </a:lnTo>
                  <a:lnTo>
                    <a:pt x="2177" y="1666"/>
                  </a:lnTo>
                  <a:lnTo>
                    <a:pt x="2181" y="1669"/>
                  </a:lnTo>
                  <a:lnTo>
                    <a:pt x="2183" y="1673"/>
                  </a:lnTo>
                  <a:lnTo>
                    <a:pt x="2184" y="1678"/>
                  </a:lnTo>
                  <a:lnTo>
                    <a:pt x="2183" y="1685"/>
                  </a:lnTo>
                  <a:close/>
                  <a:moveTo>
                    <a:pt x="2150" y="1626"/>
                  </a:moveTo>
                  <a:lnTo>
                    <a:pt x="2149" y="1632"/>
                  </a:lnTo>
                  <a:lnTo>
                    <a:pt x="2148" y="1637"/>
                  </a:lnTo>
                  <a:lnTo>
                    <a:pt x="2146" y="1641"/>
                  </a:lnTo>
                  <a:lnTo>
                    <a:pt x="2143" y="1644"/>
                  </a:lnTo>
                  <a:lnTo>
                    <a:pt x="2139" y="1646"/>
                  </a:lnTo>
                  <a:lnTo>
                    <a:pt x="2136" y="1649"/>
                  </a:lnTo>
                  <a:lnTo>
                    <a:pt x="2133" y="1650"/>
                  </a:lnTo>
                  <a:lnTo>
                    <a:pt x="2129" y="1651"/>
                  </a:lnTo>
                  <a:lnTo>
                    <a:pt x="2122" y="1651"/>
                  </a:lnTo>
                  <a:lnTo>
                    <a:pt x="2118" y="1651"/>
                  </a:lnTo>
                  <a:lnTo>
                    <a:pt x="2117" y="1650"/>
                  </a:lnTo>
                  <a:lnTo>
                    <a:pt x="2118" y="1649"/>
                  </a:lnTo>
                  <a:lnTo>
                    <a:pt x="2121" y="1649"/>
                  </a:lnTo>
                  <a:lnTo>
                    <a:pt x="2107" y="1651"/>
                  </a:lnTo>
                  <a:lnTo>
                    <a:pt x="2092" y="1652"/>
                  </a:lnTo>
                  <a:lnTo>
                    <a:pt x="2124" y="1623"/>
                  </a:lnTo>
                  <a:lnTo>
                    <a:pt x="2136" y="1624"/>
                  </a:lnTo>
                  <a:lnTo>
                    <a:pt x="2150" y="1626"/>
                  </a:lnTo>
                  <a:close/>
                  <a:moveTo>
                    <a:pt x="2077" y="1637"/>
                  </a:moveTo>
                  <a:lnTo>
                    <a:pt x="2055" y="1614"/>
                  </a:lnTo>
                  <a:lnTo>
                    <a:pt x="2068" y="1607"/>
                  </a:lnTo>
                  <a:lnTo>
                    <a:pt x="2078" y="1602"/>
                  </a:lnTo>
                  <a:lnTo>
                    <a:pt x="2089" y="1598"/>
                  </a:lnTo>
                  <a:lnTo>
                    <a:pt x="2097" y="1596"/>
                  </a:lnTo>
                  <a:lnTo>
                    <a:pt x="2105" y="1595"/>
                  </a:lnTo>
                  <a:lnTo>
                    <a:pt x="2111" y="1596"/>
                  </a:lnTo>
                  <a:lnTo>
                    <a:pt x="2116" y="1597"/>
                  </a:lnTo>
                  <a:lnTo>
                    <a:pt x="2119" y="1599"/>
                  </a:lnTo>
                  <a:lnTo>
                    <a:pt x="2120" y="1602"/>
                  </a:lnTo>
                  <a:lnTo>
                    <a:pt x="2120" y="1605"/>
                  </a:lnTo>
                  <a:lnTo>
                    <a:pt x="2118" y="1610"/>
                  </a:lnTo>
                  <a:lnTo>
                    <a:pt x="2114" y="1615"/>
                  </a:lnTo>
                  <a:lnTo>
                    <a:pt x="2108" y="1620"/>
                  </a:lnTo>
                  <a:lnTo>
                    <a:pt x="2100" y="1625"/>
                  </a:lnTo>
                  <a:lnTo>
                    <a:pt x="2090" y="1631"/>
                  </a:lnTo>
                  <a:lnTo>
                    <a:pt x="2077" y="1637"/>
                  </a:lnTo>
                  <a:close/>
                  <a:moveTo>
                    <a:pt x="2112" y="1575"/>
                  </a:moveTo>
                  <a:lnTo>
                    <a:pt x="2102" y="1577"/>
                  </a:lnTo>
                  <a:lnTo>
                    <a:pt x="2092" y="1579"/>
                  </a:lnTo>
                  <a:lnTo>
                    <a:pt x="2082" y="1582"/>
                  </a:lnTo>
                  <a:lnTo>
                    <a:pt x="2073" y="1585"/>
                  </a:lnTo>
                  <a:lnTo>
                    <a:pt x="2062" y="1581"/>
                  </a:lnTo>
                  <a:lnTo>
                    <a:pt x="2053" y="1578"/>
                  </a:lnTo>
                  <a:lnTo>
                    <a:pt x="2043" y="1575"/>
                  </a:lnTo>
                  <a:lnTo>
                    <a:pt x="2034" y="1571"/>
                  </a:lnTo>
                  <a:lnTo>
                    <a:pt x="2039" y="1562"/>
                  </a:lnTo>
                  <a:lnTo>
                    <a:pt x="2043" y="1554"/>
                  </a:lnTo>
                  <a:lnTo>
                    <a:pt x="2054" y="1552"/>
                  </a:lnTo>
                  <a:lnTo>
                    <a:pt x="2061" y="1551"/>
                  </a:lnTo>
                  <a:lnTo>
                    <a:pt x="2069" y="1552"/>
                  </a:lnTo>
                  <a:lnTo>
                    <a:pt x="2076" y="1554"/>
                  </a:lnTo>
                  <a:lnTo>
                    <a:pt x="2082" y="1556"/>
                  </a:lnTo>
                  <a:lnTo>
                    <a:pt x="2091" y="1560"/>
                  </a:lnTo>
                  <a:lnTo>
                    <a:pt x="2100" y="1566"/>
                  </a:lnTo>
                  <a:lnTo>
                    <a:pt x="2112" y="1575"/>
                  </a:lnTo>
                  <a:close/>
                  <a:moveTo>
                    <a:pt x="2086" y="1540"/>
                  </a:moveTo>
                  <a:lnTo>
                    <a:pt x="2077" y="1540"/>
                  </a:lnTo>
                  <a:lnTo>
                    <a:pt x="2069" y="1540"/>
                  </a:lnTo>
                  <a:lnTo>
                    <a:pt x="2061" y="1539"/>
                  </a:lnTo>
                  <a:lnTo>
                    <a:pt x="2053" y="1539"/>
                  </a:lnTo>
                  <a:lnTo>
                    <a:pt x="2041" y="1530"/>
                  </a:lnTo>
                  <a:lnTo>
                    <a:pt x="2031" y="1522"/>
                  </a:lnTo>
                  <a:lnTo>
                    <a:pt x="2046" y="1510"/>
                  </a:lnTo>
                  <a:lnTo>
                    <a:pt x="2056" y="1506"/>
                  </a:lnTo>
                  <a:lnTo>
                    <a:pt x="2060" y="1507"/>
                  </a:lnTo>
                  <a:lnTo>
                    <a:pt x="2067" y="1510"/>
                  </a:lnTo>
                  <a:lnTo>
                    <a:pt x="2074" y="1515"/>
                  </a:lnTo>
                  <a:lnTo>
                    <a:pt x="2083" y="1524"/>
                  </a:lnTo>
                  <a:lnTo>
                    <a:pt x="2084" y="1532"/>
                  </a:lnTo>
                  <a:lnTo>
                    <a:pt x="2086" y="1540"/>
                  </a:lnTo>
                  <a:close/>
                  <a:moveTo>
                    <a:pt x="2045" y="1457"/>
                  </a:moveTo>
                  <a:lnTo>
                    <a:pt x="2044" y="1466"/>
                  </a:lnTo>
                  <a:lnTo>
                    <a:pt x="2041" y="1480"/>
                  </a:lnTo>
                  <a:lnTo>
                    <a:pt x="2039" y="1486"/>
                  </a:lnTo>
                  <a:lnTo>
                    <a:pt x="2036" y="1492"/>
                  </a:lnTo>
                  <a:lnTo>
                    <a:pt x="2035" y="1494"/>
                  </a:lnTo>
                  <a:lnTo>
                    <a:pt x="2034" y="1495"/>
                  </a:lnTo>
                  <a:lnTo>
                    <a:pt x="2032" y="1495"/>
                  </a:lnTo>
                  <a:lnTo>
                    <a:pt x="2031" y="1495"/>
                  </a:lnTo>
                  <a:lnTo>
                    <a:pt x="2018" y="1490"/>
                  </a:lnTo>
                  <a:lnTo>
                    <a:pt x="2007" y="1484"/>
                  </a:lnTo>
                  <a:lnTo>
                    <a:pt x="2000" y="1477"/>
                  </a:lnTo>
                  <a:lnTo>
                    <a:pt x="1994" y="1472"/>
                  </a:lnTo>
                  <a:lnTo>
                    <a:pt x="1997" y="1469"/>
                  </a:lnTo>
                  <a:lnTo>
                    <a:pt x="2001" y="1466"/>
                  </a:lnTo>
                  <a:lnTo>
                    <a:pt x="2007" y="1463"/>
                  </a:lnTo>
                  <a:lnTo>
                    <a:pt x="2015" y="1459"/>
                  </a:lnTo>
                  <a:lnTo>
                    <a:pt x="2022" y="1457"/>
                  </a:lnTo>
                  <a:lnTo>
                    <a:pt x="2031" y="1456"/>
                  </a:lnTo>
                  <a:lnTo>
                    <a:pt x="2039" y="1455"/>
                  </a:lnTo>
                  <a:lnTo>
                    <a:pt x="2045" y="1457"/>
                  </a:lnTo>
                  <a:close/>
                  <a:moveTo>
                    <a:pt x="1995" y="1446"/>
                  </a:moveTo>
                  <a:lnTo>
                    <a:pt x="1985" y="1440"/>
                  </a:lnTo>
                  <a:lnTo>
                    <a:pt x="1976" y="1435"/>
                  </a:lnTo>
                  <a:lnTo>
                    <a:pt x="1966" y="1430"/>
                  </a:lnTo>
                  <a:lnTo>
                    <a:pt x="1958" y="1425"/>
                  </a:lnTo>
                  <a:lnTo>
                    <a:pt x="1958" y="1416"/>
                  </a:lnTo>
                  <a:lnTo>
                    <a:pt x="1958" y="1409"/>
                  </a:lnTo>
                  <a:lnTo>
                    <a:pt x="1960" y="1402"/>
                  </a:lnTo>
                  <a:lnTo>
                    <a:pt x="1961" y="1397"/>
                  </a:lnTo>
                  <a:lnTo>
                    <a:pt x="1963" y="1394"/>
                  </a:lnTo>
                  <a:lnTo>
                    <a:pt x="1965" y="1391"/>
                  </a:lnTo>
                  <a:lnTo>
                    <a:pt x="1968" y="1390"/>
                  </a:lnTo>
                  <a:lnTo>
                    <a:pt x="1971" y="1389"/>
                  </a:lnTo>
                  <a:lnTo>
                    <a:pt x="1974" y="1389"/>
                  </a:lnTo>
                  <a:lnTo>
                    <a:pt x="1977" y="1390"/>
                  </a:lnTo>
                  <a:lnTo>
                    <a:pt x="1980" y="1392"/>
                  </a:lnTo>
                  <a:lnTo>
                    <a:pt x="1984" y="1394"/>
                  </a:lnTo>
                  <a:lnTo>
                    <a:pt x="1991" y="1400"/>
                  </a:lnTo>
                  <a:lnTo>
                    <a:pt x="1997" y="1408"/>
                  </a:lnTo>
                  <a:lnTo>
                    <a:pt x="2003" y="1416"/>
                  </a:lnTo>
                  <a:lnTo>
                    <a:pt x="2007" y="1425"/>
                  </a:lnTo>
                  <a:lnTo>
                    <a:pt x="2011" y="1433"/>
                  </a:lnTo>
                  <a:lnTo>
                    <a:pt x="2013" y="1440"/>
                  </a:lnTo>
                  <a:lnTo>
                    <a:pt x="2013" y="1444"/>
                  </a:lnTo>
                  <a:lnTo>
                    <a:pt x="2013" y="1446"/>
                  </a:lnTo>
                  <a:lnTo>
                    <a:pt x="2012" y="1448"/>
                  </a:lnTo>
                  <a:lnTo>
                    <a:pt x="2010" y="1449"/>
                  </a:lnTo>
                  <a:lnTo>
                    <a:pt x="2007" y="1450"/>
                  </a:lnTo>
                  <a:lnTo>
                    <a:pt x="2004" y="1449"/>
                  </a:lnTo>
                  <a:lnTo>
                    <a:pt x="2000" y="1448"/>
                  </a:lnTo>
                  <a:lnTo>
                    <a:pt x="1995" y="1446"/>
                  </a:lnTo>
                  <a:close/>
                  <a:moveTo>
                    <a:pt x="1991" y="1370"/>
                  </a:moveTo>
                  <a:lnTo>
                    <a:pt x="1983" y="1374"/>
                  </a:lnTo>
                  <a:lnTo>
                    <a:pt x="1977" y="1378"/>
                  </a:lnTo>
                  <a:lnTo>
                    <a:pt x="1965" y="1382"/>
                  </a:lnTo>
                  <a:lnTo>
                    <a:pt x="1945" y="1390"/>
                  </a:lnTo>
                  <a:lnTo>
                    <a:pt x="1933" y="1382"/>
                  </a:lnTo>
                  <a:lnTo>
                    <a:pt x="1921" y="1376"/>
                  </a:lnTo>
                  <a:lnTo>
                    <a:pt x="1935" y="1372"/>
                  </a:lnTo>
                  <a:lnTo>
                    <a:pt x="1950" y="1370"/>
                  </a:lnTo>
                  <a:lnTo>
                    <a:pt x="1968" y="1370"/>
                  </a:lnTo>
                  <a:lnTo>
                    <a:pt x="1991" y="1370"/>
                  </a:lnTo>
                  <a:close/>
                  <a:moveTo>
                    <a:pt x="1967" y="1350"/>
                  </a:moveTo>
                  <a:lnTo>
                    <a:pt x="1903" y="1350"/>
                  </a:lnTo>
                  <a:lnTo>
                    <a:pt x="1906" y="1332"/>
                  </a:lnTo>
                  <a:lnTo>
                    <a:pt x="1921" y="1331"/>
                  </a:lnTo>
                  <a:lnTo>
                    <a:pt x="1937" y="1331"/>
                  </a:lnTo>
                  <a:lnTo>
                    <a:pt x="1952" y="1329"/>
                  </a:lnTo>
                  <a:lnTo>
                    <a:pt x="1967" y="1329"/>
                  </a:lnTo>
                  <a:lnTo>
                    <a:pt x="1967" y="1350"/>
                  </a:lnTo>
                  <a:close/>
                  <a:moveTo>
                    <a:pt x="1939" y="1282"/>
                  </a:moveTo>
                  <a:lnTo>
                    <a:pt x="1938" y="1291"/>
                  </a:lnTo>
                  <a:lnTo>
                    <a:pt x="1938" y="1302"/>
                  </a:lnTo>
                  <a:lnTo>
                    <a:pt x="1923" y="1303"/>
                  </a:lnTo>
                  <a:lnTo>
                    <a:pt x="1908" y="1304"/>
                  </a:lnTo>
                  <a:lnTo>
                    <a:pt x="1895" y="1305"/>
                  </a:lnTo>
                  <a:lnTo>
                    <a:pt x="1881" y="1307"/>
                  </a:lnTo>
                  <a:lnTo>
                    <a:pt x="1873" y="1299"/>
                  </a:lnTo>
                  <a:lnTo>
                    <a:pt x="1866" y="1291"/>
                  </a:lnTo>
                  <a:lnTo>
                    <a:pt x="1873" y="1284"/>
                  </a:lnTo>
                  <a:lnTo>
                    <a:pt x="1882" y="1280"/>
                  </a:lnTo>
                  <a:lnTo>
                    <a:pt x="1889" y="1277"/>
                  </a:lnTo>
                  <a:lnTo>
                    <a:pt x="1898" y="1276"/>
                  </a:lnTo>
                  <a:lnTo>
                    <a:pt x="1907" y="1276"/>
                  </a:lnTo>
                  <a:lnTo>
                    <a:pt x="1917" y="1277"/>
                  </a:lnTo>
                  <a:lnTo>
                    <a:pt x="1927" y="1279"/>
                  </a:lnTo>
                  <a:lnTo>
                    <a:pt x="1939" y="1282"/>
                  </a:lnTo>
                  <a:close/>
                  <a:moveTo>
                    <a:pt x="1910" y="1241"/>
                  </a:moveTo>
                  <a:lnTo>
                    <a:pt x="1893" y="1247"/>
                  </a:lnTo>
                  <a:lnTo>
                    <a:pt x="1877" y="1254"/>
                  </a:lnTo>
                  <a:lnTo>
                    <a:pt x="1861" y="1261"/>
                  </a:lnTo>
                  <a:lnTo>
                    <a:pt x="1849" y="1264"/>
                  </a:lnTo>
                  <a:lnTo>
                    <a:pt x="1844" y="1252"/>
                  </a:lnTo>
                  <a:lnTo>
                    <a:pt x="1840" y="1242"/>
                  </a:lnTo>
                  <a:lnTo>
                    <a:pt x="1858" y="1235"/>
                  </a:lnTo>
                  <a:lnTo>
                    <a:pt x="1873" y="1231"/>
                  </a:lnTo>
                  <a:lnTo>
                    <a:pt x="1882" y="1231"/>
                  </a:lnTo>
                  <a:lnTo>
                    <a:pt x="1890" y="1232"/>
                  </a:lnTo>
                  <a:lnTo>
                    <a:pt x="1900" y="1235"/>
                  </a:lnTo>
                  <a:lnTo>
                    <a:pt x="1910" y="1241"/>
                  </a:lnTo>
                  <a:close/>
                  <a:moveTo>
                    <a:pt x="1886" y="1193"/>
                  </a:moveTo>
                  <a:lnTo>
                    <a:pt x="1861" y="1207"/>
                  </a:lnTo>
                  <a:lnTo>
                    <a:pt x="1847" y="1214"/>
                  </a:lnTo>
                  <a:lnTo>
                    <a:pt x="1842" y="1216"/>
                  </a:lnTo>
                  <a:lnTo>
                    <a:pt x="1839" y="1217"/>
                  </a:lnTo>
                  <a:lnTo>
                    <a:pt x="1832" y="1212"/>
                  </a:lnTo>
                  <a:lnTo>
                    <a:pt x="1828" y="1208"/>
                  </a:lnTo>
                  <a:lnTo>
                    <a:pt x="1826" y="1205"/>
                  </a:lnTo>
                  <a:lnTo>
                    <a:pt x="1825" y="1202"/>
                  </a:lnTo>
                  <a:lnTo>
                    <a:pt x="1826" y="1200"/>
                  </a:lnTo>
                  <a:lnTo>
                    <a:pt x="1827" y="1196"/>
                  </a:lnTo>
                  <a:lnTo>
                    <a:pt x="1830" y="1192"/>
                  </a:lnTo>
                  <a:lnTo>
                    <a:pt x="1833" y="1188"/>
                  </a:lnTo>
                  <a:lnTo>
                    <a:pt x="1846" y="1188"/>
                  </a:lnTo>
                  <a:lnTo>
                    <a:pt x="1860" y="1188"/>
                  </a:lnTo>
                  <a:lnTo>
                    <a:pt x="1872" y="1189"/>
                  </a:lnTo>
                  <a:lnTo>
                    <a:pt x="1885" y="1189"/>
                  </a:lnTo>
                  <a:lnTo>
                    <a:pt x="1885" y="1191"/>
                  </a:lnTo>
                  <a:lnTo>
                    <a:pt x="1886" y="1193"/>
                  </a:lnTo>
                  <a:close/>
                  <a:moveTo>
                    <a:pt x="1846" y="1150"/>
                  </a:moveTo>
                  <a:lnTo>
                    <a:pt x="1838" y="1155"/>
                  </a:lnTo>
                  <a:lnTo>
                    <a:pt x="1830" y="1160"/>
                  </a:lnTo>
                  <a:lnTo>
                    <a:pt x="1826" y="1163"/>
                  </a:lnTo>
                  <a:lnTo>
                    <a:pt x="1823" y="1165"/>
                  </a:lnTo>
                  <a:lnTo>
                    <a:pt x="1819" y="1166"/>
                  </a:lnTo>
                  <a:lnTo>
                    <a:pt x="1813" y="1166"/>
                  </a:lnTo>
                  <a:lnTo>
                    <a:pt x="1809" y="1166"/>
                  </a:lnTo>
                  <a:lnTo>
                    <a:pt x="1806" y="1164"/>
                  </a:lnTo>
                  <a:lnTo>
                    <a:pt x="1803" y="1160"/>
                  </a:lnTo>
                  <a:lnTo>
                    <a:pt x="1801" y="1157"/>
                  </a:lnTo>
                  <a:lnTo>
                    <a:pt x="1797" y="1151"/>
                  </a:lnTo>
                  <a:lnTo>
                    <a:pt x="1795" y="1147"/>
                  </a:lnTo>
                  <a:lnTo>
                    <a:pt x="1808" y="1140"/>
                  </a:lnTo>
                  <a:lnTo>
                    <a:pt x="1817" y="1135"/>
                  </a:lnTo>
                  <a:lnTo>
                    <a:pt x="1823" y="1133"/>
                  </a:lnTo>
                  <a:lnTo>
                    <a:pt x="1828" y="1133"/>
                  </a:lnTo>
                  <a:lnTo>
                    <a:pt x="1835" y="1134"/>
                  </a:lnTo>
                  <a:lnTo>
                    <a:pt x="1844" y="1135"/>
                  </a:lnTo>
                  <a:lnTo>
                    <a:pt x="1845" y="1142"/>
                  </a:lnTo>
                  <a:lnTo>
                    <a:pt x="1846" y="1150"/>
                  </a:lnTo>
                  <a:close/>
                  <a:moveTo>
                    <a:pt x="1813" y="1105"/>
                  </a:moveTo>
                  <a:lnTo>
                    <a:pt x="1806" y="1112"/>
                  </a:lnTo>
                  <a:lnTo>
                    <a:pt x="1797" y="1117"/>
                  </a:lnTo>
                  <a:lnTo>
                    <a:pt x="1793" y="1120"/>
                  </a:lnTo>
                  <a:lnTo>
                    <a:pt x="1790" y="1121"/>
                  </a:lnTo>
                  <a:lnTo>
                    <a:pt x="1786" y="1123"/>
                  </a:lnTo>
                  <a:lnTo>
                    <a:pt x="1783" y="1123"/>
                  </a:lnTo>
                  <a:lnTo>
                    <a:pt x="1771" y="1116"/>
                  </a:lnTo>
                  <a:lnTo>
                    <a:pt x="1761" y="1110"/>
                  </a:lnTo>
                  <a:lnTo>
                    <a:pt x="1767" y="1097"/>
                  </a:lnTo>
                  <a:lnTo>
                    <a:pt x="1774" y="1085"/>
                  </a:lnTo>
                  <a:lnTo>
                    <a:pt x="1782" y="1087"/>
                  </a:lnTo>
                  <a:lnTo>
                    <a:pt x="1790" y="1092"/>
                  </a:lnTo>
                  <a:lnTo>
                    <a:pt x="1801" y="1097"/>
                  </a:lnTo>
                  <a:lnTo>
                    <a:pt x="1813" y="1105"/>
                  </a:lnTo>
                  <a:close/>
                  <a:moveTo>
                    <a:pt x="1795" y="1070"/>
                  </a:moveTo>
                  <a:lnTo>
                    <a:pt x="1792" y="1077"/>
                  </a:lnTo>
                  <a:lnTo>
                    <a:pt x="1775" y="1077"/>
                  </a:lnTo>
                  <a:lnTo>
                    <a:pt x="1758" y="1077"/>
                  </a:lnTo>
                  <a:lnTo>
                    <a:pt x="1743" y="1077"/>
                  </a:lnTo>
                  <a:lnTo>
                    <a:pt x="1727" y="1078"/>
                  </a:lnTo>
                  <a:lnTo>
                    <a:pt x="1717" y="1070"/>
                  </a:lnTo>
                  <a:lnTo>
                    <a:pt x="1727" y="1064"/>
                  </a:lnTo>
                  <a:lnTo>
                    <a:pt x="1735" y="1060"/>
                  </a:lnTo>
                  <a:lnTo>
                    <a:pt x="1743" y="1058"/>
                  </a:lnTo>
                  <a:lnTo>
                    <a:pt x="1751" y="1057"/>
                  </a:lnTo>
                  <a:lnTo>
                    <a:pt x="1758" y="1058"/>
                  </a:lnTo>
                  <a:lnTo>
                    <a:pt x="1769" y="1060"/>
                  </a:lnTo>
                  <a:lnTo>
                    <a:pt x="1781" y="1063"/>
                  </a:lnTo>
                  <a:lnTo>
                    <a:pt x="1795" y="1070"/>
                  </a:lnTo>
                  <a:close/>
                  <a:moveTo>
                    <a:pt x="1764" y="1021"/>
                  </a:moveTo>
                  <a:lnTo>
                    <a:pt x="1762" y="1026"/>
                  </a:lnTo>
                  <a:lnTo>
                    <a:pt x="1762" y="1033"/>
                  </a:lnTo>
                  <a:lnTo>
                    <a:pt x="1752" y="1034"/>
                  </a:lnTo>
                  <a:lnTo>
                    <a:pt x="1743" y="1035"/>
                  </a:lnTo>
                  <a:lnTo>
                    <a:pt x="1734" y="1036"/>
                  </a:lnTo>
                  <a:lnTo>
                    <a:pt x="1726" y="1037"/>
                  </a:lnTo>
                  <a:lnTo>
                    <a:pt x="1688" y="1010"/>
                  </a:lnTo>
                  <a:lnTo>
                    <a:pt x="1689" y="1006"/>
                  </a:lnTo>
                  <a:lnTo>
                    <a:pt x="1691" y="1003"/>
                  </a:lnTo>
                  <a:lnTo>
                    <a:pt x="1694" y="1002"/>
                  </a:lnTo>
                  <a:lnTo>
                    <a:pt x="1698" y="1001"/>
                  </a:lnTo>
                  <a:lnTo>
                    <a:pt x="1710" y="1002"/>
                  </a:lnTo>
                  <a:lnTo>
                    <a:pt x="1724" y="1005"/>
                  </a:lnTo>
                  <a:lnTo>
                    <a:pt x="1749" y="1015"/>
                  </a:lnTo>
                  <a:lnTo>
                    <a:pt x="1764" y="1021"/>
                  </a:lnTo>
                  <a:close/>
                  <a:moveTo>
                    <a:pt x="1734" y="989"/>
                  </a:moveTo>
                  <a:lnTo>
                    <a:pt x="1731" y="990"/>
                  </a:lnTo>
                  <a:lnTo>
                    <a:pt x="1729" y="992"/>
                  </a:lnTo>
                  <a:lnTo>
                    <a:pt x="1717" y="988"/>
                  </a:lnTo>
                  <a:lnTo>
                    <a:pt x="1708" y="984"/>
                  </a:lnTo>
                  <a:lnTo>
                    <a:pt x="1697" y="980"/>
                  </a:lnTo>
                  <a:lnTo>
                    <a:pt x="1688" y="977"/>
                  </a:lnTo>
                  <a:lnTo>
                    <a:pt x="1691" y="970"/>
                  </a:lnTo>
                  <a:lnTo>
                    <a:pt x="1695" y="965"/>
                  </a:lnTo>
                  <a:lnTo>
                    <a:pt x="1705" y="968"/>
                  </a:lnTo>
                  <a:lnTo>
                    <a:pt x="1714" y="971"/>
                  </a:lnTo>
                  <a:lnTo>
                    <a:pt x="1724" y="975"/>
                  </a:lnTo>
                  <a:lnTo>
                    <a:pt x="1734" y="980"/>
                  </a:lnTo>
                  <a:lnTo>
                    <a:pt x="1734" y="989"/>
                  </a:lnTo>
                  <a:close/>
                  <a:moveTo>
                    <a:pt x="1705" y="959"/>
                  </a:moveTo>
                  <a:lnTo>
                    <a:pt x="1695" y="954"/>
                  </a:lnTo>
                  <a:lnTo>
                    <a:pt x="1687" y="950"/>
                  </a:lnTo>
                  <a:lnTo>
                    <a:pt x="1679" y="946"/>
                  </a:lnTo>
                  <a:lnTo>
                    <a:pt x="1673" y="941"/>
                  </a:lnTo>
                  <a:lnTo>
                    <a:pt x="1668" y="936"/>
                  </a:lnTo>
                  <a:lnTo>
                    <a:pt x="1666" y="931"/>
                  </a:lnTo>
                  <a:lnTo>
                    <a:pt x="1663" y="926"/>
                  </a:lnTo>
                  <a:lnTo>
                    <a:pt x="1664" y="919"/>
                  </a:lnTo>
                  <a:lnTo>
                    <a:pt x="1669" y="918"/>
                  </a:lnTo>
                  <a:lnTo>
                    <a:pt x="1673" y="918"/>
                  </a:lnTo>
                  <a:lnTo>
                    <a:pt x="1677" y="919"/>
                  </a:lnTo>
                  <a:lnTo>
                    <a:pt x="1681" y="921"/>
                  </a:lnTo>
                  <a:lnTo>
                    <a:pt x="1691" y="924"/>
                  </a:lnTo>
                  <a:lnTo>
                    <a:pt x="1704" y="930"/>
                  </a:lnTo>
                  <a:lnTo>
                    <a:pt x="1700" y="935"/>
                  </a:lnTo>
                  <a:lnTo>
                    <a:pt x="1699" y="941"/>
                  </a:lnTo>
                  <a:lnTo>
                    <a:pt x="1699" y="945"/>
                  </a:lnTo>
                  <a:lnTo>
                    <a:pt x="1701" y="950"/>
                  </a:lnTo>
                  <a:lnTo>
                    <a:pt x="1705" y="956"/>
                  </a:lnTo>
                  <a:lnTo>
                    <a:pt x="1705" y="959"/>
                  </a:lnTo>
                  <a:close/>
                  <a:moveTo>
                    <a:pt x="1677" y="903"/>
                  </a:moveTo>
                  <a:lnTo>
                    <a:pt x="1667" y="900"/>
                  </a:lnTo>
                  <a:lnTo>
                    <a:pt x="1657" y="898"/>
                  </a:lnTo>
                  <a:lnTo>
                    <a:pt x="1660" y="890"/>
                  </a:lnTo>
                  <a:lnTo>
                    <a:pt x="1664" y="882"/>
                  </a:lnTo>
                  <a:lnTo>
                    <a:pt x="1668" y="885"/>
                  </a:lnTo>
                  <a:lnTo>
                    <a:pt x="1671" y="888"/>
                  </a:lnTo>
                  <a:lnTo>
                    <a:pt x="1674" y="891"/>
                  </a:lnTo>
                  <a:lnTo>
                    <a:pt x="1676" y="895"/>
                  </a:lnTo>
                  <a:lnTo>
                    <a:pt x="1678" y="898"/>
                  </a:lnTo>
                  <a:lnTo>
                    <a:pt x="1679" y="902"/>
                  </a:lnTo>
                  <a:lnTo>
                    <a:pt x="1679" y="903"/>
                  </a:lnTo>
                  <a:lnTo>
                    <a:pt x="1678" y="903"/>
                  </a:lnTo>
                  <a:lnTo>
                    <a:pt x="1677" y="903"/>
                  </a:lnTo>
                  <a:close/>
                  <a:moveTo>
                    <a:pt x="1677" y="810"/>
                  </a:moveTo>
                  <a:lnTo>
                    <a:pt x="1677" y="821"/>
                  </a:lnTo>
                  <a:lnTo>
                    <a:pt x="1675" y="830"/>
                  </a:lnTo>
                  <a:lnTo>
                    <a:pt x="1671" y="839"/>
                  </a:lnTo>
                  <a:lnTo>
                    <a:pt x="1664" y="851"/>
                  </a:lnTo>
                  <a:lnTo>
                    <a:pt x="1643" y="851"/>
                  </a:lnTo>
                  <a:lnTo>
                    <a:pt x="1623" y="851"/>
                  </a:lnTo>
                  <a:lnTo>
                    <a:pt x="1603" y="851"/>
                  </a:lnTo>
                  <a:lnTo>
                    <a:pt x="1583" y="851"/>
                  </a:lnTo>
                  <a:lnTo>
                    <a:pt x="1563" y="851"/>
                  </a:lnTo>
                  <a:lnTo>
                    <a:pt x="1543" y="851"/>
                  </a:lnTo>
                  <a:lnTo>
                    <a:pt x="1523" y="852"/>
                  </a:lnTo>
                  <a:lnTo>
                    <a:pt x="1503" y="852"/>
                  </a:lnTo>
                  <a:lnTo>
                    <a:pt x="1501" y="838"/>
                  </a:lnTo>
                  <a:lnTo>
                    <a:pt x="1501" y="830"/>
                  </a:lnTo>
                  <a:lnTo>
                    <a:pt x="1503" y="822"/>
                  </a:lnTo>
                  <a:lnTo>
                    <a:pt x="1506" y="813"/>
                  </a:lnTo>
                  <a:lnTo>
                    <a:pt x="1524" y="811"/>
                  </a:lnTo>
                  <a:lnTo>
                    <a:pt x="1545" y="807"/>
                  </a:lnTo>
                  <a:lnTo>
                    <a:pt x="1568" y="805"/>
                  </a:lnTo>
                  <a:lnTo>
                    <a:pt x="1593" y="802"/>
                  </a:lnTo>
                  <a:lnTo>
                    <a:pt x="1617" y="801"/>
                  </a:lnTo>
                  <a:lnTo>
                    <a:pt x="1640" y="801"/>
                  </a:lnTo>
                  <a:lnTo>
                    <a:pt x="1651" y="802"/>
                  </a:lnTo>
                  <a:lnTo>
                    <a:pt x="1660" y="804"/>
                  </a:lnTo>
                  <a:lnTo>
                    <a:pt x="1670" y="806"/>
                  </a:lnTo>
                  <a:lnTo>
                    <a:pt x="1677" y="810"/>
                  </a:lnTo>
                  <a:close/>
                  <a:moveTo>
                    <a:pt x="1604" y="621"/>
                  </a:moveTo>
                  <a:lnTo>
                    <a:pt x="1590" y="615"/>
                  </a:lnTo>
                  <a:lnTo>
                    <a:pt x="1575" y="610"/>
                  </a:lnTo>
                  <a:lnTo>
                    <a:pt x="1574" y="600"/>
                  </a:lnTo>
                  <a:lnTo>
                    <a:pt x="1575" y="592"/>
                  </a:lnTo>
                  <a:lnTo>
                    <a:pt x="1578" y="587"/>
                  </a:lnTo>
                  <a:lnTo>
                    <a:pt x="1581" y="583"/>
                  </a:lnTo>
                  <a:lnTo>
                    <a:pt x="1586" y="581"/>
                  </a:lnTo>
                  <a:lnTo>
                    <a:pt x="1592" y="581"/>
                  </a:lnTo>
                  <a:lnTo>
                    <a:pt x="1597" y="582"/>
                  </a:lnTo>
                  <a:lnTo>
                    <a:pt x="1602" y="585"/>
                  </a:lnTo>
                  <a:lnTo>
                    <a:pt x="1608" y="588"/>
                  </a:lnTo>
                  <a:lnTo>
                    <a:pt x="1612" y="592"/>
                  </a:lnTo>
                  <a:lnTo>
                    <a:pt x="1615" y="596"/>
                  </a:lnTo>
                  <a:lnTo>
                    <a:pt x="1617" y="601"/>
                  </a:lnTo>
                  <a:lnTo>
                    <a:pt x="1617" y="607"/>
                  </a:lnTo>
                  <a:lnTo>
                    <a:pt x="1615" y="612"/>
                  </a:lnTo>
                  <a:lnTo>
                    <a:pt x="1611" y="616"/>
                  </a:lnTo>
                  <a:lnTo>
                    <a:pt x="1604" y="621"/>
                  </a:lnTo>
                  <a:close/>
                  <a:moveTo>
                    <a:pt x="1623" y="757"/>
                  </a:moveTo>
                  <a:lnTo>
                    <a:pt x="1576" y="770"/>
                  </a:lnTo>
                  <a:lnTo>
                    <a:pt x="1571" y="763"/>
                  </a:lnTo>
                  <a:lnTo>
                    <a:pt x="1567" y="756"/>
                  </a:lnTo>
                  <a:lnTo>
                    <a:pt x="1580" y="750"/>
                  </a:lnTo>
                  <a:lnTo>
                    <a:pt x="1602" y="743"/>
                  </a:lnTo>
                  <a:lnTo>
                    <a:pt x="1608" y="741"/>
                  </a:lnTo>
                  <a:lnTo>
                    <a:pt x="1612" y="741"/>
                  </a:lnTo>
                  <a:lnTo>
                    <a:pt x="1617" y="741"/>
                  </a:lnTo>
                  <a:lnTo>
                    <a:pt x="1620" y="742"/>
                  </a:lnTo>
                  <a:lnTo>
                    <a:pt x="1623" y="744"/>
                  </a:lnTo>
                  <a:lnTo>
                    <a:pt x="1624" y="747"/>
                  </a:lnTo>
                  <a:lnTo>
                    <a:pt x="1625" y="751"/>
                  </a:lnTo>
                  <a:lnTo>
                    <a:pt x="1623" y="757"/>
                  </a:lnTo>
                  <a:close/>
                  <a:moveTo>
                    <a:pt x="1618" y="660"/>
                  </a:moveTo>
                  <a:lnTo>
                    <a:pt x="1623" y="668"/>
                  </a:lnTo>
                  <a:lnTo>
                    <a:pt x="1628" y="676"/>
                  </a:lnTo>
                  <a:lnTo>
                    <a:pt x="1622" y="683"/>
                  </a:lnTo>
                  <a:lnTo>
                    <a:pt x="1617" y="688"/>
                  </a:lnTo>
                  <a:lnTo>
                    <a:pt x="1612" y="692"/>
                  </a:lnTo>
                  <a:lnTo>
                    <a:pt x="1606" y="693"/>
                  </a:lnTo>
                  <a:lnTo>
                    <a:pt x="1595" y="692"/>
                  </a:lnTo>
                  <a:lnTo>
                    <a:pt x="1585" y="690"/>
                  </a:lnTo>
                  <a:lnTo>
                    <a:pt x="1578" y="688"/>
                  </a:lnTo>
                  <a:lnTo>
                    <a:pt x="1573" y="685"/>
                  </a:lnTo>
                  <a:lnTo>
                    <a:pt x="1570" y="683"/>
                  </a:lnTo>
                  <a:lnTo>
                    <a:pt x="1567" y="680"/>
                  </a:lnTo>
                  <a:lnTo>
                    <a:pt x="1566" y="676"/>
                  </a:lnTo>
                  <a:lnTo>
                    <a:pt x="1567" y="673"/>
                  </a:lnTo>
                  <a:lnTo>
                    <a:pt x="1571" y="670"/>
                  </a:lnTo>
                  <a:lnTo>
                    <a:pt x="1574" y="667"/>
                  </a:lnTo>
                  <a:lnTo>
                    <a:pt x="1579" y="665"/>
                  </a:lnTo>
                  <a:lnTo>
                    <a:pt x="1585" y="663"/>
                  </a:lnTo>
                  <a:lnTo>
                    <a:pt x="1592" y="661"/>
                  </a:lnTo>
                  <a:lnTo>
                    <a:pt x="1600" y="660"/>
                  </a:lnTo>
                  <a:lnTo>
                    <a:pt x="1609" y="660"/>
                  </a:lnTo>
                  <a:lnTo>
                    <a:pt x="1618" y="660"/>
                  </a:lnTo>
                  <a:close/>
                  <a:moveTo>
                    <a:pt x="1640" y="539"/>
                  </a:moveTo>
                  <a:lnTo>
                    <a:pt x="1628" y="544"/>
                  </a:lnTo>
                  <a:lnTo>
                    <a:pt x="1615" y="550"/>
                  </a:lnTo>
                  <a:lnTo>
                    <a:pt x="1602" y="555"/>
                  </a:lnTo>
                  <a:lnTo>
                    <a:pt x="1590" y="560"/>
                  </a:lnTo>
                  <a:lnTo>
                    <a:pt x="1582" y="559"/>
                  </a:lnTo>
                  <a:lnTo>
                    <a:pt x="1574" y="556"/>
                  </a:lnTo>
                  <a:lnTo>
                    <a:pt x="1567" y="554"/>
                  </a:lnTo>
                  <a:lnTo>
                    <a:pt x="1560" y="551"/>
                  </a:lnTo>
                  <a:lnTo>
                    <a:pt x="1555" y="548"/>
                  </a:lnTo>
                  <a:lnTo>
                    <a:pt x="1548" y="543"/>
                  </a:lnTo>
                  <a:lnTo>
                    <a:pt x="1543" y="540"/>
                  </a:lnTo>
                  <a:lnTo>
                    <a:pt x="1539" y="536"/>
                  </a:lnTo>
                  <a:lnTo>
                    <a:pt x="1530" y="526"/>
                  </a:lnTo>
                  <a:lnTo>
                    <a:pt x="1524" y="516"/>
                  </a:lnTo>
                  <a:lnTo>
                    <a:pt x="1520" y="504"/>
                  </a:lnTo>
                  <a:lnTo>
                    <a:pt x="1517" y="494"/>
                  </a:lnTo>
                  <a:lnTo>
                    <a:pt x="1517" y="482"/>
                  </a:lnTo>
                  <a:lnTo>
                    <a:pt x="1518" y="470"/>
                  </a:lnTo>
                  <a:lnTo>
                    <a:pt x="1521" y="459"/>
                  </a:lnTo>
                  <a:lnTo>
                    <a:pt x="1526" y="448"/>
                  </a:lnTo>
                  <a:lnTo>
                    <a:pt x="1534" y="438"/>
                  </a:lnTo>
                  <a:lnTo>
                    <a:pt x="1542" y="428"/>
                  </a:lnTo>
                  <a:lnTo>
                    <a:pt x="1547" y="424"/>
                  </a:lnTo>
                  <a:lnTo>
                    <a:pt x="1554" y="421"/>
                  </a:lnTo>
                  <a:lnTo>
                    <a:pt x="1560" y="416"/>
                  </a:lnTo>
                  <a:lnTo>
                    <a:pt x="1566" y="413"/>
                  </a:lnTo>
                  <a:lnTo>
                    <a:pt x="1566" y="391"/>
                  </a:lnTo>
                  <a:lnTo>
                    <a:pt x="1566" y="369"/>
                  </a:lnTo>
                  <a:lnTo>
                    <a:pt x="1566" y="347"/>
                  </a:lnTo>
                  <a:lnTo>
                    <a:pt x="1567" y="325"/>
                  </a:lnTo>
                  <a:lnTo>
                    <a:pt x="1537" y="325"/>
                  </a:lnTo>
                  <a:lnTo>
                    <a:pt x="1506" y="325"/>
                  </a:lnTo>
                  <a:lnTo>
                    <a:pt x="1477" y="325"/>
                  </a:lnTo>
                  <a:lnTo>
                    <a:pt x="1446" y="326"/>
                  </a:lnTo>
                  <a:lnTo>
                    <a:pt x="1442" y="335"/>
                  </a:lnTo>
                  <a:lnTo>
                    <a:pt x="1435" y="344"/>
                  </a:lnTo>
                  <a:lnTo>
                    <a:pt x="1430" y="350"/>
                  </a:lnTo>
                  <a:lnTo>
                    <a:pt x="1423" y="355"/>
                  </a:lnTo>
                  <a:lnTo>
                    <a:pt x="1415" y="358"/>
                  </a:lnTo>
                  <a:lnTo>
                    <a:pt x="1408" y="360"/>
                  </a:lnTo>
                  <a:lnTo>
                    <a:pt x="1400" y="362"/>
                  </a:lnTo>
                  <a:lnTo>
                    <a:pt x="1392" y="362"/>
                  </a:lnTo>
                  <a:lnTo>
                    <a:pt x="1384" y="360"/>
                  </a:lnTo>
                  <a:lnTo>
                    <a:pt x="1375" y="358"/>
                  </a:lnTo>
                  <a:lnTo>
                    <a:pt x="1367" y="355"/>
                  </a:lnTo>
                  <a:lnTo>
                    <a:pt x="1358" y="351"/>
                  </a:lnTo>
                  <a:lnTo>
                    <a:pt x="1351" y="346"/>
                  </a:lnTo>
                  <a:lnTo>
                    <a:pt x="1344" y="340"/>
                  </a:lnTo>
                  <a:lnTo>
                    <a:pt x="1337" y="334"/>
                  </a:lnTo>
                  <a:lnTo>
                    <a:pt x="1331" y="328"/>
                  </a:lnTo>
                  <a:lnTo>
                    <a:pt x="1326" y="320"/>
                  </a:lnTo>
                  <a:lnTo>
                    <a:pt x="1320" y="313"/>
                  </a:lnTo>
                  <a:lnTo>
                    <a:pt x="1317" y="306"/>
                  </a:lnTo>
                  <a:lnTo>
                    <a:pt x="1314" y="298"/>
                  </a:lnTo>
                  <a:lnTo>
                    <a:pt x="1312" y="290"/>
                  </a:lnTo>
                  <a:lnTo>
                    <a:pt x="1312" y="281"/>
                  </a:lnTo>
                  <a:lnTo>
                    <a:pt x="1312" y="273"/>
                  </a:lnTo>
                  <a:lnTo>
                    <a:pt x="1315" y="265"/>
                  </a:lnTo>
                  <a:lnTo>
                    <a:pt x="1318" y="258"/>
                  </a:lnTo>
                  <a:lnTo>
                    <a:pt x="1324" y="250"/>
                  </a:lnTo>
                  <a:lnTo>
                    <a:pt x="1331" y="243"/>
                  </a:lnTo>
                  <a:lnTo>
                    <a:pt x="1339" y="236"/>
                  </a:lnTo>
                  <a:lnTo>
                    <a:pt x="1350" y="229"/>
                  </a:lnTo>
                  <a:lnTo>
                    <a:pt x="1363" y="224"/>
                  </a:lnTo>
                  <a:lnTo>
                    <a:pt x="1377" y="219"/>
                  </a:lnTo>
                  <a:lnTo>
                    <a:pt x="1394" y="215"/>
                  </a:lnTo>
                  <a:lnTo>
                    <a:pt x="1417" y="223"/>
                  </a:lnTo>
                  <a:lnTo>
                    <a:pt x="1429" y="231"/>
                  </a:lnTo>
                  <a:lnTo>
                    <a:pt x="1434" y="235"/>
                  </a:lnTo>
                  <a:lnTo>
                    <a:pt x="1440" y="242"/>
                  </a:lnTo>
                  <a:lnTo>
                    <a:pt x="1444" y="253"/>
                  </a:lnTo>
                  <a:lnTo>
                    <a:pt x="1450" y="267"/>
                  </a:lnTo>
                  <a:lnTo>
                    <a:pt x="1479" y="267"/>
                  </a:lnTo>
                  <a:lnTo>
                    <a:pt x="1508" y="267"/>
                  </a:lnTo>
                  <a:lnTo>
                    <a:pt x="1538" y="267"/>
                  </a:lnTo>
                  <a:lnTo>
                    <a:pt x="1567" y="267"/>
                  </a:lnTo>
                  <a:lnTo>
                    <a:pt x="1566" y="242"/>
                  </a:lnTo>
                  <a:lnTo>
                    <a:pt x="1566" y="216"/>
                  </a:lnTo>
                  <a:lnTo>
                    <a:pt x="1565" y="189"/>
                  </a:lnTo>
                  <a:lnTo>
                    <a:pt x="1565" y="164"/>
                  </a:lnTo>
                  <a:lnTo>
                    <a:pt x="1552" y="157"/>
                  </a:lnTo>
                  <a:lnTo>
                    <a:pt x="1539" y="149"/>
                  </a:lnTo>
                  <a:lnTo>
                    <a:pt x="1530" y="142"/>
                  </a:lnTo>
                  <a:lnTo>
                    <a:pt x="1523" y="133"/>
                  </a:lnTo>
                  <a:lnTo>
                    <a:pt x="1519" y="125"/>
                  </a:lnTo>
                  <a:lnTo>
                    <a:pt x="1517" y="116"/>
                  </a:lnTo>
                  <a:lnTo>
                    <a:pt x="1517" y="108"/>
                  </a:lnTo>
                  <a:lnTo>
                    <a:pt x="1519" y="99"/>
                  </a:lnTo>
                  <a:lnTo>
                    <a:pt x="1522" y="91"/>
                  </a:lnTo>
                  <a:lnTo>
                    <a:pt x="1526" y="83"/>
                  </a:lnTo>
                  <a:lnTo>
                    <a:pt x="1533" y="74"/>
                  </a:lnTo>
                  <a:lnTo>
                    <a:pt x="1539" y="67"/>
                  </a:lnTo>
                  <a:lnTo>
                    <a:pt x="1547" y="59"/>
                  </a:lnTo>
                  <a:lnTo>
                    <a:pt x="1556" y="53"/>
                  </a:lnTo>
                  <a:lnTo>
                    <a:pt x="1565" y="48"/>
                  </a:lnTo>
                  <a:lnTo>
                    <a:pt x="1575" y="42"/>
                  </a:lnTo>
                  <a:lnTo>
                    <a:pt x="1585" y="38"/>
                  </a:lnTo>
                  <a:lnTo>
                    <a:pt x="1595" y="36"/>
                  </a:lnTo>
                  <a:lnTo>
                    <a:pt x="1605" y="34"/>
                  </a:lnTo>
                  <a:lnTo>
                    <a:pt x="1615" y="33"/>
                  </a:lnTo>
                  <a:lnTo>
                    <a:pt x="1623" y="34"/>
                  </a:lnTo>
                  <a:lnTo>
                    <a:pt x="1633" y="36"/>
                  </a:lnTo>
                  <a:lnTo>
                    <a:pt x="1640" y="39"/>
                  </a:lnTo>
                  <a:lnTo>
                    <a:pt x="1648" y="45"/>
                  </a:lnTo>
                  <a:lnTo>
                    <a:pt x="1653" y="51"/>
                  </a:lnTo>
                  <a:lnTo>
                    <a:pt x="1657" y="59"/>
                  </a:lnTo>
                  <a:lnTo>
                    <a:pt x="1660" y="70"/>
                  </a:lnTo>
                  <a:lnTo>
                    <a:pt x="1661" y="83"/>
                  </a:lnTo>
                  <a:lnTo>
                    <a:pt x="1661" y="97"/>
                  </a:lnTo>
                  <a:lnTo>
                    <a:pt x="1659" y="114"/>
                  </a:lnTo>
                  <a:lnTo>
                    <a:pt x="1654" y="133"/>
                  </a:lnTo>
                  <a:lnTo>
                    <a:pt x="1648" y="154"/>
                  </a:lnTo>
                  <a:lnTo>
                    <a:pt x="1625" y="165"/>
                  </a:lnTo>
                  <a:lnTo>
                    <a:pt x="1624" y="190"/>
                  </a:lnTo>
                  <a:lnTo>
                    <a:pt x="1624" y="217"/>
                  </a:lnTo>
                  <a:lnTo>
                    <a:pt x="1624" y="242"/>
                  </a:lnTo>
                  <a:lnTo>
                    <a:pt x="1624" y="267"/>
                  </a:lnTo>
                  <a:lnTo>
                    <a:pt x="1649" y="267"/>
                  </a:lnTo>
                  <a:lnTo>
                    <a:pt x="1674" y="267"/>
                  </a:lnTo>
                  <a:lnTo>
                    <a:pt x="1698" y="267"/>
                  </a:lnTo>
                  <a:lnTo>
                    <a:pt x="1724" y="267"/>
                  </a:lnTo>
                  <a:lnTo>
                    <a:pt x="1727" y="256"/>
                  </a:lnTo>
                  <a:lnTo>
                    <a:pt x="1732" y="246"/>
                  </a:lnTo>
                  <a:lnTo>
                    <a:pt x="1737" y="239"/>
                  </a:lnTo>
                  <a:lnTo>
                    <a:pt x="1743" y="233"/>
                  </a:lnTo>
                  <a:lnTo>
                    <a:pt x="1749" y="227"/>
                  </a:lnTo>
                  <a:lnTo>
                    <a:pt x="1755" y="223"/>
                  </a:lnTo>
                  <a:lnTo>
                    <a:pt x="1763" y="221"/>
                  </a:lnTo>
                  <a:lnTo>
                    <a:pt x="1770" y="219"/>
                  </a:lnTo>
                  <a:lnTo>
                    <a:pt x="1778" y="218"/>
                  </a:lnTo>
                  <a:lnTo>
                    <a:pt x="1787" y="219"/>
                  </a:lnTo>
                  <a:lnTo>
                    <a:pt x="1795" y="220"/>
                  </a:lnTo>
                  <a:lnTo>
                    <a:pt x="1804" y="221"/>
                  </a:lnTo>
                  <a:lnTo>
                    <a:pt x="1822" y="226"/>
                  </a:lnTo>
                  <a:lnTo>
                    <a:pt x="1841" y="234"/>
                  </a:lnTo>
                  <a:lnTo>
                    <a:pt x="1844" y="245"/>
                  </a:lnTo>
                  <a:lnTo>
                    <a:pt x="1847" y="256"/>
                  </a:lnTo>
                  <a:lnTo>
                    <a:pt x="1849" y="266"/>
                  </a:lnTo>
                  <a:lnTo>
                    <a:pt x="1850" y="276"/>
                  </a:lnTo>
                  <a:lnTo>
                    <a:pt x="1850" y="285"/>
                  </a:lnTo>
                  <a:lnTo>
                    <a:pt x="1850" y="295"/>
                  </a:lnTo>
                  <a:lnTo>
                    <a:pt x="1849" y="303"/>
                  </a:lnTo>
                  <a:lnTo>
                    <a:pt x="1847" y="311"/>
                  </a:lnTo>
                  <a:lnTo>
                    <a:pt x="1845" y="318"/>
                  </a:lnTo>
                  <a:lnTo>
                    <a:pt x="1843" y="326"/>
                  </a:lnTo>
                  <a:lnTo>
                    <a:pt x="1840" y="332"/>
                  </a:lnTo>
                  <a:lnTo>
                    <a:pt x="1835" y="337"/>
                  </a:lnTo>
                  <a:lnTo>
                    <a:pt x="1831" y="343"/>
                  </a:lnTo>
                  <a:lnTo>
                    <a:pt x="1827" y="348"/>
                  </a:lnTo>
                  <a:lnTo>
                    <a:pt x="1822" y="352"/>
                  </a:lnTo>
                  <a:lnTo>
                    <a:pt x="1816" y="355"/>
                  </a:lnTo>
                  <a:lnTo>
                    <a:pt x="1811" y="358"/>
                  </a:lnTo>
                  <a:lnTo>
                    <a:pt x="1805" y="360"/>
                  </a:lnTo>
                  <a:lnTo>
                    <a:pt x="1800" y="363"/>
                  </a:lnTo>
                  <a:lnTo>
                    <a:pt x="1793" y="364"/>
                  </a:lnTo>
                  <a:lnTo>
                    <a:pt x="1787" y="364"/>
                  </a:lnTo>
                  <a:lnTo>
                    <a:pt x="1782" y="364"/>
                  </a:lnTo>
                  <a:lnTo>
                    <a:pt x="1775" y="364"/>
                  </a:lnTo>
                  <a:lnTo>
                    <a:pt x="1769" y="362"/>
                  </a:lnTo>
                  <a:lnTo>
                    <a:pt x="1763" y="359"/>
                  </a:lnTo>
                  <a:lnTo>
                    <a:pt x="1757" y="357"/>
                  </a:lnTo>
                  <a:lnTo>
                    <a:pt x="1751" y="353"/>
                  </a:lnTo>
                  <a:lnTo>
                    <a:pt x="1746" y="349"/>
                  </a:lnTo>
                  <a:lnTo>
                    <a:pt x="1740" y="345"/>
                  </a:lnTo>
                  <a:lnTo>
                    <a:pt x="1736" y="338"/>
                  </a:lnTo>
                  <a:lnTo>
                    <a:pt x="1731" y="332"/>
                  </a:lnTo>
                  <a:lnTo>
                    <a:pt x="1727" y="326"/>
                  </a:lnTo>
                  <a:lnTo>
                    <a:pt x="1701" y="325"/>
                  </a:lnTo>
                  <a:lnTo>
                    <a:pt x="1675" y="325"/>
                  </a:lnTo>
                  <a:lnTo>
                    <a:pt x="1650" y="325"/>
                  </a:lnTo>
                  <a:lnTo>
                    <a:pt x="1624" y="325"/>
                  </a:lnTo>
                  <a:lnTo>
                    <a:pt x="1624" y="348"/>
                  </a:lnTo>
                  <a:lnTo>
                    <a:pt x="1624" y="371"/>
                  </a:lnTo>
                  <a:lnTo>
                    <a:pt x="1624" y="394"/>
                  </a:lnTo>
                  <a:lnTo>
                    <a:pt x="1625" y="418"/>
                  </a:lnTo>
                  <a:lnTo>
                    <a:pt x="1634" y="422"/>
                  </a:lnTo>
                  <a:lnTo>
                    <a:pt x="1641" y="427"/>
                  </a:lnTo>
                  <a:lnTo>
                    <a:pt x="1647" y="433"/>
                  </a:lnTo>
                  <a:lnTo>
                    <a:pt x="1651" y="440"/>
                  </a:lnTo>
                  <a:lnTo>
                    <a:pt x="1654" y="447"/>
                  </a:lnTo>
                  <a:lnTo>
                    <a:pt x="1656" y="455"/>
                  </a:lnTo>
                  <a:lnTo>
                    <a:pt x="1657" y="462"/>
                  </a:lnTo>
                  <a:lnTo>
                    <a:pt x="1657" y="470"/>
                  </a:lnTo>
                  <a:lnTo>
                    <a:pt x="1655" y="488"/>
                  </a:lnTo>
                  <a:lnTo>
                    <a:pt x="1651" y="505"/>
                  </a:lnTo>
                  <a:lnTo>
                    <a:pt x="1645" y="523"/>
                  </a:lnTo>
                  <a:lnTo>
                    <a:pt x="1640" y="539"/>
                  </a:lnTo>
                  <a:close/>
                  <a:moveTo>
                    <a:pt x="1542" y="657"/>
                  </a:moveTo>
                  <a:lnTo>
                    <a:pt x="1542" y="675"/>
                  </a:lnTo>
                  <a:lnTo>
                    <a:pt x="1540" y="702"/>
                  </a:lnTo>
                  <a:lnTo>
                    <a:pt x="1538" y="713"/>
                  </a:lnTo>
                  <a:lnTo>
                    <a:pt x="1535" y="723"/>
                  </a:lnTo>
                  <a:lnTo>
                    <a:pt x="1534" y="726"/>
                  </a:lnTo>
                  <a:lnTo>
                    <a:pt x="1532" y="728"/>
                  </a:lnTo>
                  <a:lnTo>
                    <a:pt x="1529" y="728"/>
                  </a:lnTo>
                  <a:lnTo>
                    <a:pt x="1527" y="726"/>
                  </a:lnTo>
                  <a:lnTo>
                    <a:pt x="1514" y="721"/>
                  </a:lnTo>
                  <a:lnTo>
                    <a:pt x="1500" y="716"/>
                  </a:lnTo>
                  <a:lnTo>
                    <a:pt x="1486" y="710"/>
                  </a:lnTo>
                  <a:lnTo>
                    <a:pt x="1472" y="705"/>
                  </a:lnTo>
                  <a:lnTo>
                    <a:pt x="1471" y="695"/>
                  </a:lnTo>
                  <a:lnTo>
                    <a:pt x="1470" y="687"/>
                  </a:lnTo>
                  <a:lnTo>
                    <a:pt x="1485" y="676"/>
                  </a:lnTo>
                  <a:lnTo>
                    <a:pt x="1500" y="667"/>
                  </a:lnTo>
                  <a:lnTo>
                    <a:pt x="1514" y="656"/>
                  </a:lnTo>
                  <a:lnTo>
                    <a:pt x="1528" y="647"/>
                  </a:lnTo>
                  <a:lnTo>
                    <a:pt x="1535" y="652"/>
                  </a:lnTo>
                  <a:lnTo>
                    <a:pt x="1542" y="657"/>
                  </a:lnTo>
                  <a:close/>
                  <a:moveTo>
                    <a:pt x="1486" y="636"/>
                  </a:moveTo>
                  <a:lnTo>
                    <a:pt x="1467" y="649"/>
                  </a:lnTo>
                  <a:lnTo>
                    <a:pt x="1440" y="665"/>
                  </a:lnTo>
                  <a:lnTo>
                    <a:pt x="1427" y="672"/>
                  </a:lnTo>
                  <a:lnTo>
                    <a:pt x="1417" y="677"/>
                  </a:lnTo>
                  <a:lnTo>
                    <a:pt x="1408" y="681"/>
                  </a:lnTo>
                  <a:lnTo>
                    <a:pt x="1404" y="682"/>
                  </a:lnTo>
                  <a:lnTo>
                    <a:pt x="1383" y="670"/>
                  </a:lnTo>
                  <a:lnTo>
                    <a:pt x="1361" y="657"/>
                  </a:lnTo>
                  <a:lnTo>
                    <a:pt x="1339" y="646"/>
                  </a:lnTo>
                  <a:lnTo>
                    <a:pt x="1318" y="633"/>
                  </a:lnTo>
                  <a:lnTo>
                    <a:pt x="1322" y="631"/>
                  </a:lnTo>
                  <a:lnTo>
                    <a:pt x="1328" y="629"/>
                  </a:lnTo>
                  <a:lnTo>
                    <a:pt x="1336" y="627"/>
                  </a:lnTo>
                  <a:lnTo>
                    <a:pt x="1346" y="626"/>
                  </a:lnTo>
                  <a:lnTo>
                    <a:pt x="1369" y="625"/>
                  </a:lnTo>
                  <a:lnTo>
                    <a:pt x="1395" y="625"/>
                  </a:lnTo>
                  <a:lnTo>
                    <a:pt x="1423" y="626"/>
                  </a:lnTo>
                  <a:lnTo>
                    <a:pt x="1448" y="627"/>
                  </a:lnTo>
                  <a:lnTo>
                    <a:pt x="1470" y="628"/>
                  </a:lnTo>
                  <a:lnTo>
                    <a:pt x="1486" y="628"/>
                  </a:lnTo>
                  <a:lnTo>
                    <a:pt x="1486" y="636"/>
                  </a:lnTo>
                  <a:close/>
                  <a:moveTo>
                    <a:pt x="1305" y="664"/>
                  </a:moveTo>
                  <a:lnTo>
                    <a:pt x="1318" y="673"/>
                  </a:lnTo>
                  <a:lnTo>
                    <a:pt x="1332" y="682"/>
                  </a:lnTo>
                  <a:lnTo>
                    <a:pt x="1345" y="691"/>
                  </a:lnTo>
                  <a:lnTo>
                    <a:pt x="1358" y="702"/>
                  </a:lnTo>
                  <a:lnTo>
                    <a:pt x="1358" y="721"/>
                  </a:lnTo>
                  <a:lnTo>
                    <a:pt x="1345" y="731"/>
                  </a:lnTo>
                  <a:lnTo>
                    <a:pt x="1332" y="742"/>
                  </a:lnTo>
                  <a:lnTo>
                    <a:pt x="1318" y="753"/>
                  </a:lnTo>
                  <a:lnTo>
                    <a:pt x="1305" y="763"/>
                  </a:lnTo>
                  <a:lnTo>
                    <a:pt x="1293" y="756"/>
                  </a:lnTo>
                  <a:lnTo>
                    <a:pt x="1291" y="731"/>
                  </a:lnTo>
                  <a:lnTo>
                    <a:pt x="1290" y="705"/>
                  </a:lnTo>
                  <a:lnTo>
                    <a:pt x="1291" y="692"/>
                  </a:lnTo>
                  <a:lnTo>
                    <a:pt x="1294" y="681"/>
                  </a:lnTo>
                  <a:lnTo>
                    <a:pt x="1295" y="675"/>
                  </a:lnTo>
                  <a:lnTo>
                    <a:pt x="1298" y="671"/>
                  </a:lnTo>
                  <a:lnTo>
                    <a:pt x="1301" y="667"/>
                  </a:lnTo>
                  <a:lnTo>
                    <a:pt x="1305" y="664"/>
                  </a:lnTo>
                  <a:close/>
                  <a:moveTo>
                    <a:pt x="1275" y="635"/>
                  </a:moveTo>
                  <a:lnTo>
                    <a:pt x="1270" y="645"/>
                  </a:lnTo>
                  <a:lnTo>
                    <a:pt x="1266" y="654"/>
                  </a:lnTo>
                  <a:lnTo>
                    <a:pt x="1208" y="657"/>
                  </a:lnTo>
                  <a:lnTo>
                    <a:pt x="1207" y="661"/>
                  </a:lnTo>
                  <a:lnTo>
                    <a:pt x="1204" y="665"/>
                  </a:lnTo>
                  <a:lnTo>
                    <a:pt x="1198" y="663"/>
                  </a:lnTo>
                  <a:lnTo>
                    <a:pt x="1191" y="662"/>
                  </a:lnTo>
                  <a:lnTo>
                    <a:pt x="1184" y="662"/>
                  </a:lnTo>
                  <a:lnTo>
                    <a:pt x="1178" y="663"/>
                  </a:lnTo>
                  <a:lnTo>
                    <a:pt x="1165" y="665"/>
                  </a:lnTo>
                  <a:lnTo>
                    <a:pt x="1154" y="670"/>
                  </a:lnTo>
                  <a:lnTo>
                    <a:pt x="1141" y="675"/>
                  </a:lnTo>
                  <a:lnTo>
                    <a:pt x="1129" y="680"/>
                  </a:lnTo>
                  <a:lnTo>
                    <a:pt x="1123" y="682"/>
                  </a:lnTo>
                  <a:lnTo>
                    <a:pt x="1117" y="684"/>
                  </a:lnTo>
                  <a:lnTo>
                    <a:pt x="1110" y="685"/>
                  </a:lnTo>
                  <a:lnTo>
                    <a:pt x="1104" y="685"/>
                  </a:lnTo>
                  <a:lnTo>
                    <a:pt x="1074" y="683"/>
                  </a:lnTo>
                  <a:lnTo>
                    <a:pt x="1057" y="682"/>
                  </a:lnTo>
                  <a:lnTo>
                    <a:pt x="1048" y="681"/>
                  </a:lnTo>
                  <a:lnTo>
                    <a:pt x="1043" y="680"/>
                  </a:lnTo>
                  <a:lnTo>
                    <a:pt x="1045" y="675"/>
                  </a:lnTo>
                  <a:lnTo>
                    <a:pt x="1048" y="671"/>
                  </a:lnTo>
                  <a:lnTo>
                    <a:pt x="1051" y="668"/>
                  </a:lnTo>
                  <a:lnTo>
                    <a:pt x="1056" y="664"/>
                  </a:lnTo>
                  <a:lnTo>
                    <a:pt x="1067" y="656"/>
                  </a:lnTo>
                  <a:lnTo>
                    <a:pt x="1080" y="650"/>
                  </a:lnTo>
                  <a:lnTo>
                    <a:pt x="1095" y="644"/>
                  </a:lnTo>
                  <a:lnTo>
                    <a:pt x="1112" y="638"/>
                  </a:lnTo>
                  <a:lnTo>
                    <a:pt x="1129" y="633"/>
                  </a:lnTo>
                  <a:lnTo>
                    <a:pt x="1147" y="629"/>
                  </a:lnTo>
                  <a:lnTo>
                    <a:pt x="1166" y="626"/>
                  </a:lnTo>
                  <a:lnTo>
                    <a:pt x="1185" y="624"/>
                  </a:lnTo>
                  <a:lnTo>
                    <a:pt x="1203" y="623"/>
                  </a:lnTo>
                  <a:lnTo>
                    <a:pt x="1221" y="623"/>
                  </a:lnTo>
                  <a:lnTo>
                    <a:pt x="1237" y="624"/>
                  </a:lnTo>
                  <a:lnTo>
                    <a:pt x="1252" y="626"/>
                  </a:lnTo>
                  <a:lnTo>
                    <a:pt x="1258" y="628"/>
                  </a:lnTo>
                  <a:lnTo>
                    <a:pt x="1265" y="630"/>
                  </a:lnTo>
                  <a:lnTo>
                    <a:pt x="1270" y="632"/>
                  </a:lnTo>
                  <a:lnTo>
                    <a:pt x="1275" y="635"/>
                  </a:lnTo>
                  <a:close/>
                  <a:moveTo>
                    <a:pt x="1042" y="742"/>
                  </a:moveTo>
                  <a:lnTo>
                    <a:pt x="1047" y="737"/>
                  </a:lnTo>
                  <a:lnTo>
                    <a:pt x="1056" y="731"/>
                  </a:lnTo>
                  <a:lnTo>
                    <a:pt x="1065" y="727"/>
                  </a:lnTo>
                  <a:lnTo>
                    <a:pt x="1077" y="723"/>
                  </a:lnTo>
                  <a:lnTo>
                    <a:pt x="1104" y="714"/>
                  </a:lnTo>
                  <a:lnTo>
                    <a:pt x="1135" y="707"/>
                  </a:lnTo>
                  <a:lnTo>
                    <a:pt x="1167" y="702"/>
                  </a:lnTo>
                  <a:lnTo>
                    <a:pt x="1198" y="697"/>
                  </a:lnTo>
                  <a:lnTo>
                    <a:pt x="1224" y="693"/>
                  </a:lnTo>
                  <a:lnTo>
                    <a:pt x="1246" y="691"/>
                  </a:lnTo>
                  <a:lnTo>
                    <a:pt x="1269" y="717"/>
                  </a:lnTo>
                  <a:lnTo>
                    <a:pt x="1255" y="722"/>
                  </a:lnTo>
                  <a:lnTo>
                    <a:pt x="1241" y="727"/>
                  </a:lnTo>
                  <a:lnTo>
                    <a:pt x="1228" y="731"/>
                  </a:lnTo>
                  <a:lnTo>
                    <a:pt x="1214" y="736"/>
                  </a:lnTo>
                  <a:lnTo>
                    <a:pt x="1186" y="742"/>
                  </a:lnTo>
                  <a:lnTo>
                    <a:pt x="1159" y="745"/>
                  </a:lnTo>
                  <a:lnTo>
                    <a:pt x="1132" y="748"/>
                  </a:lnTo>
                  <a:lnTo>
                    <a:pt x="1104" y="749"/>
                  </a:lnTo>
                  <a:lnTo>
                    <a:pt x="1077" y="751"/>
                  </a:lnTo>
                  <a:lnTo>
                    <a:pt x="1050" y="753"/>
                  </a:lnTo>
                  <a:lnTo>
                    <a:pt x="1046" y="747"/>
                  </a:lnTo>
                  <a:lnTo>
                    <a:pt x="1042" y="742"/>
                  </a:lnTo>
                  <a:close/>
                  <a:moveTo>
                    <a:pt x="1063" y="812"/>
                  </a:moveTo>
                  <a:lnTo>
                    <a:pt x="1069" y="809"/>
                  </a:lnTo>
                  <a:lnTo>
                    <a:pt x="1078" y="805"/>
                  </a:lnTo>
                  <a:lnTo>
                    <a:pt x="1089" y="802"/>
                  </a:lnTo>
                  <a:lnTo>
                    <a:pt x="1101" y="798"/>
                  </a:lnTo>
                  <a:lnTo>
                    <a:pt x="1131" y="792"/>
                  </a:lnTo>
                  <a:lnTo>
                    <a:pt x="1162" y="786"/>
                  </a:lnTo>
                  <a:lnTo>
                    <a:pt x="1178" y="784"/>
                  </a:lnTo>
                  <a:lnTo>
                    <a:pt x="1194" y="783"/>
                  </a:lnTo>
                  <a:lnTo>
                    <a:pt x="1209" y="782"/>
                  </a:lnTo>
                  <a:lnTo>
                    <a:pt x="1222" y="783"/>
                  </a:lnTo>
                  <a:lnTo>
                    <a:pt x="1234" y="784"/>
                  </a:lnTo>
                  <a:lnTo>
                    <a:pt x="1243" y="786"/>
                  </a:lnTo>
                  <a:lnTo>
                    <a:pt x="1248" y="788"/>
                  </a:lnTo>
                  <a:lnTo>
                    <a:pt x="1252" y="791"/>
                  </a:lnTo>
                  <a:lnTo>
                    <a:pt x="1254" y="793"/>
                  </a:lnTo>
                  <a:lnTo>
                    <a:pt x="1256" y="796"/>
                  </a:lnTo>
                  <a:lnTo>
                    <a:pt x="1232" y="800"/>
                  </a:lnTo>
                  <a:lnTo>
                    <a:pt x="1209" y="805"/>
                  </a:lnTo>
                  <a:lnTo>
                    <a:pt x="1185" y="810"/>
                  </a:lnTo>
                  <a:lnTo>
                    <a:pt x="1162" y="814"/>
                  </a:lnTo>
                  <a:lnTo>
                    <a:pt x="1139" y="818"/>
                  </a:lnTo>
                  <a:lnTo>
                    <a:pt x="1117" y="821"/>
                  </a:lnTo>
                  <a:lnTo>
                    <a:pt x="1094" y="824"/>
                  </a:lnTo>
                  <a:lnTo>
                    <a:pt x="1071" y="826"/>
                  </a:lnTo>
                  <a:lnTo>
                    <a:pt x="1067" y="819"/>
                  </a:lnTo>
                  <a:lnTo>
                    <a:pt x="1063" y="812"/>
                  </a:lnTo>
                  <a:close/>
                  <a:moveTo>
                    <a:pt x="1345" y="793"/>
                  </a:moveTo>
                  <a:lnTo>
                    <a:pt x="1351" y="785"/>
                  </a:lnTo>
                  <a:lnTo>
                    <a:pt x="1358" y="778"/>
                  </a:lnTo>
                  <a:lnTo>
                    <a:pt x="1367" y="772"/>
                  </a:lnTo>
                  <a:lnTo>
                    <a:pt x="1375" y="765"/>
                  </a:lnTo>
                  <a:lnTo>
                    <a:pt x="1385" y="760"/>
                  </a:lnTo>
                  <a:lnTo>
                    <a:pt x="1394" y="756"/>
                  </a:lnTo>
                  <a:lnTo>
                    <a:pt x="1405" y="753"/>
                  </a:lnTo>
                  <a:lnTo>
                    <a:pt x="1415" y="750"/>
                  </a:lnTo>
                  <a:lnTo>
                    <a:pt x="1426" y="748"/>
                  </a:lnTo>
                  <a:lnTo>
                    <a:pt x="1437" y="749"/>
                  </a:lnTo>
                  <a:lnTo>
                    <a:pt x="1446" y="750"/>
                  </a:lnTo>
                  <a:lnTo>
                    <a:pt x="1457" y="754"/>
                  </a:lnTo>
                  <a:lnTo>
                    <a:pt x="1466" y="758"/>
                  </a:lnTo>
                  <a:lnTo>
                    <a:pt x="1475" y="764"/>
                  </a:lnTo>
                  <a:lnTo>
                    <a:pt x="1483" y="773"/>
                  </a:lnTo>
                  <a:lnTo>
                    <a:pt x="1490" y="783"/>
                  </a:lnTo>
                  <a:lnTo>
                    <a:pt x="1415" y="790"/>
                  </a:lnTo>
                  <a:lnTo>
                    <a:pt x="1375" y="792"/>
                  </a:lnTo>
                  <a:lnTo>
                    <a:pt x="1356" y="793"/>
                  </a:lnTo>
                  <a:lnTo>
                    <a:pt x="1345" y="793"/>
                  </a:lnTo>
                  <a:close/>
                  <a:moveTo>
                    <a:pt x="1457" y="896"/>
                  </a:moveTo>
                  <a:lnTo>
                    <a:pt x="1462" y="909"/>
                  </a:lnTo>
                  <a:lnTo>
                    <a:pt x="1466" y="928"/>
                  </a:lnTo>
                  <a:lnTo>
                    <a:pt x="1463" y="929"/>
                  </a:lnTo>
                  <a:lnTo>
                    <a:pt x="1461" y="931"/>
                  </a:lnTo>
                  <a:lnTo>
                    <a:pt x="1456" y="926"/>
                  </a:lnTo>
                  <a:lnTo>
                    <a:pt x="1453" y="921"/>
                  </a:lnTo>
                  <a:lnTo>
                    <a:pt x="1452" y="915"/>
                  </a:lnTo>
                  <a:lnTo>
                    <a:pt x="1451" y="911"/>
                  </a:lnTo>
                  <a:lnTo>
                    <a:pt x="1453" y="904"/>
                  </a:lnTo>
                  <a:lnTo>
                    <a:pt x="1457" y="896"/>
                  </a:lnTo>
                  <a:close/>
                  <a:moveTo>
                    <a:pt x="1462" y="1061"/>
                  </a:moveTo>
                  <a:lnTo>
                    <a:pt x="1457" y="1064"/>
                  </a:lnTo>
                  <a:lnTo>
                    <a:pt x="1454" y="1066"/>
                  </a:lnTo>
                  <a:lnTo>
                    <a:pt x="1453" y="1066"/>
                  </a:lnTo>
                  <a:lnTo>
                    <a:pt x="1452" y="1065"/>
                  </a:lnTo>
                  <a:lnTo>
                    <a:pt x="1446" y="1057"/>
                  </a:lnTo>
                  <a:lnTo>
                    <a:pt x="1442" y="1052"/>
                  </a:lnTo>
                  <a:lnTo>
                    <a:pt x="1440" y="1046"/>
                  </a:lnTo>
                  <a:lnTo>
                    <a:pt x="1439" y="1042"/>
                  </a:lnTo>
                  <a:lnTo>
                    <a:pt x="1441" y="1035"/>
                  </a:lnTo>
                  <a:lnTo>
                    <a:pt x="1446" y="1022"/>
                  </a:lnTo>
                  <a:lnTo>
                    <a:pt x="1448" y="1023"/>
                  </a:lnTo>
                  <a:lnTo>
                    <a:pt x="1451" y="1025"/>
                  </a:lnTo>
                  <a:lnTo>
                    <a:pt x="1453" y="1030"/>
                  </a:lnTo>
                  <a:lnTo>
                    <a:pt x="1457" y="1036"/>
                  </a:lnTo>
                  <a:lnTo>
                    <a:pt x="1459" y="1042"/>
                  </a:lnTo>
                  <a:lnTo>
                    <a:pt x="1461" y="1048"/>
                  </a:lnTo>
                  <a:lnTo>
                    <a:pt x="1462" y="1056"/>
                  </a:lnTo>
                  <a:lnTo>
                    <a:pt x="1462" y="1061"/>
                  </a:lnTo>
                  <a:close/>
                  <a:moveTo>
                    <a:pt x="1432" y="983"/>
                  </a:moveTo>
                  <a:lnTo>
                    <a:pt x="1427" y="974"/>
                  </a:lnTo>
                  <a:lnTo>
                    <a:pt x="1422" y="966"/>
                  </a:lnTo>
                  <a:lnTo>
                    <a:pt x="1417" y="958"/>
                  </a:lnTo>
                  <a:lnTo>
                    <a:pt x="1412" y="949"/>
                  </a:lnTo>
                  <a:lnTo>
                    <a:pt x="1415" y="941"/>
                  </a:lnTo>
                  <a:lnTo>
                    <a:pt x="1420" y="935"/>
                  </a:lnTo>
                  <a:lnTo>
                    <a:pt x="1423" y="932"/>
                  </a:lnTo>
                  <a:lnTo>
                    <a:pt x="1426" y="931"/>
                  </a:lnTo>
                  <a:lnTo>
                    <a:pt x="1429" y="931"/>
                  </a:lnTo>
                  <a:lnTo>
                    <a:pt x="1431" y="934"/>
                  </a:lnTo>
                  <a:lnTo>
                    <a:pt x="1434" y="937"/>
                  </a:lnTo>
                  <a:lnTo>
                    <a:pt x="1437" y="943"/>
                  </a:lnTo>
                  <a:lnTo>
                    <a:pt x="1438" y="948"/>
                  </a:lnTo>
                  <a:lnTo>
                    <a:pt x="1439" y="954"/>
                  </a:lnTo>
                  <a:lnTo>
                    <a:pt x="1440" y="961"/>
                  </a:lnTo>
                  <a:lnTo>
                    <a:pt x="1440" y="966"/>
                  </a:lnTo>
                  <a:lnTo>
                    <a:pt x="1439" y="972"/>
                  </a:lnTo>
                  <a:lnTo>
                    <a:pt x="1438" y="977"/>
                  </a:lnTo>
                  <a:lnTo>
                    <a:pt x="1435" y="981"/>
                  </a:lnTo>
                  <a:lnTo>
                    <a:pt x="1432" y="983"/>
                  </a:lnTo>
                  <a:close/>
                  <a:moveTo>
                    <a:pt x="1410" y="1099"/>
                  </a:moveTo>
                  <a:lnTo>
                    <a:pt x="1413" y="1091"/>
                  </a:lnTo>
                  <a:lnTo>
                    <a:pt x="1417" y="1085"/>
                  </a:lnTo>
                  <a:lnTo>
                    <a:pt x="1419" y="1084"/>
                  </a:lnTo>
                  <a:lnTo>
                    <a:pt x="1420" y="1083"/>
                  </a:lnTo>
                  <a:lnTo>
                    <a:pt x="1422" y="1082"/>
                  </a:lnTo>
                  <a:lnTo>
                    <a:pt x="1424" y="1082"/>
                  </a:lnTo>
                  <a:lnTo>
                    <a:pt x="1427" y="1084"/>
                  </a:lnTo>
                  <a:lnTo>
                    <a:pt x="1432" y="1087"/>
                  </a:lnTo>
                  <a:lnTo>
                    <a:pt x="1439" y="1093"/>
                  </a:lnTo>
                  <a:lnTo>
                    <a:pt x="1446" y="1100"/>
                  </a:lnTo>
                  <a:lnTo>
                    <a:pt x="1446" y="1103"/>
                  </a:lnTo>
                  <a:lnTo>
                    <a:pt x="1445" y="1107"/>
                  </a:lnTo>
                  <a:lnTo>
                    <a:pt x="1443" y="1110"/>
                  </a:lnTo>
                  <a:lnTo>
                    <a:pt x="1439" y="1117"/>
                  </a:lnTo>
                  <a:lnTo>
                    <a:pt x="1435" y="1117"/>
                  </a:lnTo>
                  <a:lnTo>
                    <a:pt x="1422" y="1108"/>
                  </a:lnTo>
                  <a:lnTo>
                    <a:pt x="1410" y="1099"/>
                  </a:lnTo>
                  <a:close/>
                  <a:moveTo>
                    <a:pt x="1399" y="1041"/>
                  </a:moveTo>
                  <a:lnTo>
                    <a:pt x="1386" y="1030"/>
                  </a:lnTo>
                  <a:lnTo>
                    <a:pt x="1379" y="1021"/>
                  </a:lnTo>
                  <a:lnTo>
                    <a:pt x="1374" y="1012"/>
                  </a:lnTo>
                  <a:lnTo>
                    <a:pt x="1371" y="1001"/>
                  </a:lnTo>
                  <a:lnTo>
                    <a:pt x="1374" y="997"/>
                  </a:lnTo>
                  <a:lnTo>
                    <a:pt x="1377" y="992"/>
                  </a:lnTo>
                  <a:lnTo>
                    <a:pt x="1390" y="995"/>
                  </a:lnTo>
                  <a:lnTo>
                    <a:pt x="1403" y="997"/>
                  </a:lnTo>
                  <a:lnTo>
                    <a:pt x="1403" y="1008"/>
                  </a:lnTo>
                  <a:lnTo>
                    <a:pt x="1403" y="1023"/>
                  </a:lnTo>
                  <a:lnTo>
                    <a:pt x="1402" y="1030"/>
                  </a:lnTo>
                  <a:lnTo>
                    <a:pt x="1401" y="1037"/>
                  </a:lnTo>
                  <a:lnTo>
                    <a:pt x="1400" y="1041"/>
                  </a:lnTo>
                  <a:lnTo>
                    <a:pt x="1399" y="1041"/>
                  </a:lnTo>
                  <a:close/>
                  <a:moveTo>
                    <a:pt x="1355" y="1042"/>
                  </a:moveTo>
                  <a:lnTo>
                    <a:pt x="1366" y="1055"/>
                  </a:lnTo>
                  <a:lnTo>
                    <a:pt x="1376" y="1066"/>
                  </a:lnTo>
                  <a:lnTo>
                    <a:pt x="1375" y="1075"/>
                  </a:lnTo>
                  <a:lnTo>
                    <a:pt x="1374" y="1082"/>
                  </a:lnTo>
                  <a:lnTo>
                    <a:pt x="1374" y="1091"/>
                  </a:lnTo>
                  <a:lnTo>
                    <a:pt x="1373" y="1099"/>
                  </a:lnTo>
                  <a:lnTo>
                    <a:pt x="1368" y="1099"/>
                  </a:lnTo>
                  <a:lnTo>
                    <a:pt x="1363" y="1100"/>
                  </a:lnTo>
                  <a:lnTo>
                    <a:pt x="1358" y="1099"/>
                  </a:lnTo>
                  <a:lnTo>
                    <a:pt x="1354" y="1098"/>
                  </a:lnTo>
                  <a:lnTo>
                    <a:pt x="1352" y="1096"/>
                  </a:lnTo>
                  <a:lnTo>
                    <a:pt x="1350" y="1094"/>
                  </a:lnTo>
                  <a:lnTo>
                    <a:pt x="1347" y="1087"/>
                  </a:lnTo>
                  <a:lnTo>
                    <a:pt x="1345" y="1079"/>
                  </a:lnTo>
                  <a:lnTo>
                    <a:pt x="1345" y="1063"/>
                  </a:lnTo>
                  <a:lnTo>
                    <a:pt x="1345" y="1052"/>
                  </a:lnTo>
                  <a:lnTo>
                    <a:pt x="1350" y="1046"/>
                  </a:lnTo>
                  <a:lnTo>
                    <a:pt x="1355" y="1042"/>
                  </a:lnTo>
                  <a:close/>
                  <a:moveTo>
                    <a:pt x="1356" y="1294"/>
                  </a:moveTo>
                  <a:lnTo>
                    <a:pt x="1371" y="1302"/>
                  </a:lnTo>
                  <a:lnTo>
                    <a:pt x="1387" y="1310"/>
                  </a:lnTo>
                  <a:lnTo>
                    <a:pt x="1387" y="1318"/>
                  </a:lnTo>
                  <a:lnTo>
                    <a:pt x="1388" y="1325"/>
                  </a:lnTo>
                  <a:lnTo>
                    <a:pt x="1384" y="1324"/>
                  </a:lnTo>
                  <a:lnTo>
                    <a:pt x="1381" y="1324"/>
                  </a:lnTo>
                  <a:lnTo>
                    <a:pt x="1365" y="1315"/>
                  </a:lnTo>
                  <a:lnTo>
                    <a:pt x="1356" y="1309"/>
                  </a:lnTo>
                  <a:lnTo>
                    <a:pt x="1352" y="1306"/>
                  </a:lnTo>
                  <a:lnTo>
                    <a:pt x="1349" y="1302"/>
                  </a:lnTo>
                  <a:lnTo>
                    <a:pt x="1352" y="1298"/>
                  </a:lnTo>
                  <a:lnTo>
                    <a:pt x="1356" y="1294"/>
                  </a:lnTo>
                  <a:close/>
                  <a:moveTo>
                    <a:pt x="1344" y="1338"/>
                  </a:moveTo>
                  <a:lnTo>
                    <a:pt x="1354" y="1350"/>
                  </a:lnTo>
                  <a:lnTo>
                    <a:pt x="1366" y="1364"/>
                  </a:lnTo>
                  <a:lnTo>
                    <a:pt x="1371" y="1373"/>
                  </a:lnTo>
                  <a:lnTo>
                    <a:pt x="1375" y="1382"/>
                  </a:lnTo>
                  <a:lnTo>
                    <a:pt x="1377" y="1392"/>
                  </a:lnTo>
                  <a:lnTo>
                    <a:pt x="1380" y="1402"/>
                  </a:lnTo>
                  <a:lnTo>
                    <a:pt x="1374" y="1402"/>
                  </a:lnTo>
                  <a:lnTo>
                    <a:pt x="1369" y="1405"/>
                  </a:lnTo>
                  <a:lnTo>
                    <a:pt x="1362" y="1401"/>
                  </a:lnTo>
                  <a:lnTo>
                    <a:pt x="1355" y="1398"/>
                  </a:lnTo>
                  <a:lnTo>
                    <a:pt x="1349" y="1394"/>
                  </a:lnTo>
                  <a:lnTo>
                    <a:pt x="1344" y="1390"/>
                  </a:lnTo>
                  <a:lnTo>
                    <a:pt x="1333" y="1380"/>
                  </a:lnTo>
                  <a:lnTo>
                    <a:pt x="1325" y="1372"/>
                  </a:lnTo>
                  <a:lnTo>
                    <a:pt x="1329" y="1362"/>
                  </a:lnTo>
                  <a:lnTo>
                    <a:pt x="1332" y="1354"/>
                  </a:lnTo>
                  <a:lnTo>
                    <a:pt x="1336" y="1345"/>
                  </a:lnTo>
                  <a:lnTo>
                    <a:pt x="1339" y="1338"/>
                  </a:lnTo>
                  <a:lnTo>
                    <a:pt x="1344" y="1338"/>
                  </a:lnTo>
                  <a:close/>
                  <a:moveTo>
                    <a:pt x="1324" y="1406"/>
                  </a:moveTo>
                  <a:lnTo>
                    <a:pt x="1333" y="1407"/>
                  </a:lnTo>
                  <a:lnTo>
                    <a:pt x="1344" y="1409"/>
                  </a:lnTo>
                  <a:lnTo>
                    <a:pt x="1345" y="1413"/>
                  </a:lnTo>
                  <a:lnTo>
                    <a:pt x="1345" y="1419"/>
                  </a:lnTo>
                  <a:lnTo>
                    <a:pt x="1345" y="1427"/>
                  </a:lnTo>
                  <a:lnTo>
                    <a:pt x="1344" y="1434"/>
                  </a:lnTo>
                  <a:lnTo>
                    <a:pt x="1343" y="1440"/>
                  </a:lnTo>
                  <a:lnTo>
                    <a:pt x="1341" y="1445"/>
                  </a:lnTo>
                  <a:lnTo>
                    <a:pt x="1338" y="1447"/>
                  </a:lnTo>
                  <a:lnTo>
                    <a:pt x="1337" y="1447"/>
                  </a:lnTo>
                  <a:lnTo>
                    <a:pt x="1335" y="1447"/>
                  </a:lnTo>
                  <a:lnTo>
                    <a:pt x="1334" y="1446"/>
                  </a:lnTo>
                  <a:lnTo>
                    <a:pt x="1322" y="1428"/>
                  </a:lnTo>
                  <a:lnTo>
                    <a:pt x="1315" y="1416"/>
                  </a:lnTo>
                  <a:lnTo>
                    <a:pt x="1319" y="1411"/>
                  </a:lnTo>
                  <a:lnTo>
                    <a:pt x="1324" y="1406"/>
                  </a:lnTo>
                  <a:close/>
                  <a:moveTo>
                    <a:pt x="1332" y="1524"/>
                  </a:moveTo>
                  <a:lnTo>
                    <a:pt x="1322" y="1515"/>
                  </a:lnTo>
                  <a:lnTo>
                    <a:pt x="1311" y="1507"/>
                  </a:lnTo>
                  <a:lnTo>
                    <a:pt x="1300" y="1499"/>
                  </a:lnTo>
                  <a:lnTo>
                    <a:pt x="1290" y="1490"/>
                  </a:lnTo>
                  <a:lnTo>
                    <a:pt x="1299" y="1478"/>
                  </a:lnTo>
                  <a:lnTo>
                    <a:pt x="1309" y="1470"/>
                  </a:lnTo>
                  <a:lnTo>
                    <a:pt x="1313" y="1468"/>
                  </a:lnTo>
                  <a:lnTo>
                    <a:pt x="1317" y="1466"/>
                  </a:lnTo>
                  <a:lnTo>
                    <a:pt x="1320" y="1464"/>
                  </a:lnTo>
                  <a:lnTo>
                    <a:pt x="1325" y="1464"/>
                  </a:lnTo>
                  <a:lnTo>
                    <a:pt x="1328" y="1464"/>
                  </a:lnTo>
                  <a:lnTo>
                    <a:pt x="1331" y="1464"/>
                  </a:lnTo>
                  <a:lnTo>
                    <a:pt x="1334" y="1465"/>
                  </a:lnTo>
                  <a:lnTo>
                    <a:pt x="1336" y="1466"/>
                  </a:lnTo>
                  <a:lnTo>
                    <a:pt x="1341" y="1470"/>
                  </a:lnTo>
                  <a:lnTo>
                    <a:pt x="1344" y="1475"/>
                  </a:lnTo>
                  <a:lnTo>
                    <a:pt x="1347" y="1483"/>
                  </a:lnTo>
                  <a:lnTo>
                    <a:pt x="1348" y="1489"/>
                  </a:lnTo>
                  <a:lnTo>
                    <a:pt x="1348" y="1496"/>
                  </a:lnTo>
                  <a:lnTo>
                    <a:pt x="1347" y="1504"/>
                  </a:lnTo>
                  <a:lnTo>
                    <a:pt x="1346" y="1510"/>
                  </a:lnTo>
                  <a:lnTo>
                    <a:pt x="1343" y="1517"/>
                  </a:lnTo>
                  <a:lnTo>
                    <a:pt x="1338" y="1521"/>
                  </a:lnTo>
                  <a:lnTo>
                    <a:pt x="1332" y="1524"/>
                  </a:lnTo>
                  <a:close/>
                  <a:moveTo>
                    <a:pt x="1284" y="1541"/>
                  </a:moveTo>
                  <a:lnTo>
                    <a:pt x="1289" y="1528"/>
                  </a:lnTo>
                  <a:lnTo>
                    <a:pt x="1294" y="1518"/>
                  </a:lnTo>
                  <a:lnTo>
                    <a:pt x="1299" y="1519"/>
                  </a:lnTo>
                  <a:lnTo>
                    <a:pt x="1306" y="1522"/>
                  </a:lnTo>
                  <a:lnTo>
                    <a:pt x="1312" y="1527"/>
                  </a:lnTo>
                  <a:lnTo>
                    <a:pt x="1318" y="1534"/>
                  </a:lnTo>
                  <a:lnTo>
                    <a:pt x="1322" y="1538"/>
                  </a:lnTo>
                  <a:lnTo>
                    <a:pt x="1324" y="1542"/>
                  </a:lnTo>
                  <a:lnTo>
                    <a:pt x="1326" y="1546"/>
                  </a:lnTo>
                  <a:lnTo>
                    <a:pt x="1327" y="1550"/>
                  </a:lnTo>
                  <a:lnTo>
                    <a:pt x="1327" y="1555"/>
                  </a:lnTo>
                  <a:lnTo>
                    <a:pt x="1326" y="1559"/>
                  </a:lnTo>
                  <a:lnTo>
                    <a:pt x="1324" y="1563"/>
                  </a:lnTo>
                  <a:lnTo>
                    <a:pt x="1320" y="1567"/>
                  </a:lnTo>
                  <a:lnTo>
                    <a:pt x="1311" y="1560"/>
                  </a:lnTo>
                  <a:lnTo>
                    <a:pt x="1301" y="1554"/>
                  </a:lnTo>
                  <a:lnTo>
                    <a:pt x="1292" y="1547"/>
                  </a:lnTo>
                  <a:lnTo>
                    <a:pt x="1284" y="1541"/>
                  </a:lnTo>
                  <a:close/>
                  <a:moveTo>
                    <a:pt x="1261" y="1573"/>
                  </a:moveTo>
                  <a:lnTo>
                    <a:pt x="1275" y="1570"/>
                  </a:lnTo>
                  <a:lnTo>
                    <a:pt x="1290" y="1569"/>
                  </a:lnTo>
                  <a:lnTo>
                    <a:pt x="1298" y="1579"/>
                  </a:lnTo>
                  <a:lnTo>
                    <a:pt x="1311" y="1595"/>
                  </a:lnTo>
                  <a:lnTo>
                    <a:pt x="1314" y="1600"/>
                  </a:lnTo>
                  <a:lnTo>
                    <a:pt x="1315" y="1604"/>
                  </a:lnTo>
                  <a:lnTo>
                    <a:pt x="1316" y="1610"/>
                  </a:lnTo>
                  <a:lnTo>
                    <a:pt x="1316" y="1614"/>
                  </a:lnTo>
                  <a:lnTo>
                    <a:pt x="1315" y="1618"/>
                  </a:lnTo>
                  <a:lnTo>
                    <a:pt x="1313" y="1622"/>
                  </a:lnTo>
                  <a:lnTo>
                    <a:pt x="1310" y="1626"/>
                  </a:lnTo>
                  <a:lnTo>
                    <a:pt x="1304" y="1631"/>
                  </a:lnTo>
                  <a:lnTo>
                    <a:pt x="1292" y="1622"/>
                  </a:lnTo>
                  <a:lnTo>
                    <a:pt x="1284" y="1615"/>
                  </a:lnTo>
                  <a:lnTo>
                    <a:pt x="1277" y="1608"/>
                  </a:lnTo>
                  <a:lnTo>
                    <a:pt x="1273" y="1602"/>
                  </a:lnTo>
                  <a:lnTo>
                    <a:pt x="1268" y="1588"/>
                  </a:lnTo>
                  <a:lnTo>
                    <a:pt x="1261" y="1573"/>
                  </a:lnTo>
                  <a:close/>
                  <a:moveTo>
                    <a:pt x="1280" y="1685"/>
                  </a:moveTo>
                  <a:lnTo>
                    <a:pt x="1244" y="1639"/>
                  </a:lnTo>
                  <a:lnTo>
                    <a:pt x="1250" y="1630"/>
                  </a:lnTo>
                  <a:lnTo>
                    <a:pt x="1255" y="1624"/>
                  </a:lnTo>
                  <a:lnTo>
                    <a:pt x="1258" y="1623"/>
                  </a:lnTo>
                  <a:lnTo>
                    <a:pt x="1260" y="1622"/>
                  </a:lnTo>
                  <a:lnTo>
                    <a:pt x="1262" y="1622"/>
                  </a:lnTo>
                  <a:lnTo>
                    <a:pt x="1265" y="1622"/>
                  </a:lnTo>
                  <a:lnTo>
                    <a:pt x="1269" y="1625"/>
                  </a:lnTo>
                  <a:lnTo>
                    <a:pt x="1272" y="1630"/>
                  </a:lnTo>
                  <a:lnTo>
                    <a:pt x="1275" y="1636"/>
                  </a:lnTo>
                  <a:lnTo>
                    <a:pt x="1277" y="1643"/>
                  </a:lnTo>
                  <a:lnTo>
                    <a:pt x="1281" y="1658"/>
                  </a:lnTo>
                  <a:lnTo>
                    <a:pt x="1284" y="1673"/>
                  </a:lnTo>
                  <a:lnTo>
                    <a:pt x="1284" y="1678"/>
                  </a:lnTo>
                  <a:lnTo>
                    <a:pt x="1282" y="1682"/>
                  </a:lnTo>
                  <a:lnTo>
                    <a:pt x="1282" y="1685"/>
                  </a:lnTo>
                  <a:lnTo>
                    <a:pt x="1281" y="1686"/>
                  </a:lnTo>
                  <a:lnTo>
                    <a:pt x="1280" y="1685"/>
                  </a:lnTo>
                  <a:close/>
                  <a:moveTo>
                    <a:pt x="1243" y="1690"/>
                  </a:moveTo>
                  <a:lnTo>
                    <a:pt x="1287" y="1720"/>
                  </a:lnTo>
                  <a:lnTo>
                    <a:pt x="1286" y="1724"/>
                  </a:lnTo>
                  <a:lnTo>
                    <a:pt x="1286" y="1729"/>
                  </a:lnTo>
                  <a:lnTo>
                    <a:pt x="1285" y="1731"/>
                  </a:lnTo>
                  <a:lnTo>
                    <a:pt x="1285" y="1733"/>
                  </a:lnTo>
                  <a:lnTo>
                    <a:pt x="1284" y="1734"/>
                  </a:lnTo>
                  <a:lnTo>
                    <a:pt x="1282" y="1734"/>
                  </a:lnTo>
                  <a:lnTo>
                    <a:pt x="1270" y="1729"/>
                  </a:lnTo>
                  <a:lnTo>
                    <a:pt x="1257" y="1724"/>
                  </a:lnTo>
                  <a:lnTo>
                    <a:pt x="1246" y="1717"/>
                  </a:lnTo>
                  <a:lnTo>
                    <a:pt x="1233" y="1712"/>
                  </a:lnTo>
                  <a:lnTo>
                    <a:pt x="1232" y="1707"/>
                  </a:lnTo>
                  <a:lnTo>
                    <a:pt x="1232" y="1700"/>
                  </a:lnTo>
                  <a:lnTo>
                    <a:pt x="1238" y="1695"/>
                  </a:lnTo>
                  <a:lnTo>
                    <a:pt x="1243" y="1690"/>
                  </a:lnTo>
                  <a:close/>
                  <a:moveTo>
                    <a:pt x="1237" y="1741"/>
                  </a:moveTo>
                  <a:lnTo>
                    <a:pt x="1246" y="1744"/>
                  </a:lnTo>
                  <a:lnTo>
                    <a:pt x="1252" y="1749"/>
                  </a:lnTo>
                  <a:lnTo>
                    <a:pt x="1255" y="1752"/>
                  </a:lnTo>
                  <a:lnTo>
                    <a:pt x="1257" y="1757"/>
                  </a:lnTo>
                  <a:lnTo>
                    <a:pt x="1260" y="1765"/>
                  </a:lnTo>
                  <a:lnTo>
                    <a:pt x="1262" y="1774"/>
                  </a:lnTo>
                  <a:lnTo>
                    <a:pt x="1256" y="1784"/>
                  </a:lnTo>
                  <a:lnTo>
                    <a:pt x="1253" y="1788"/>
                  </a:lnTo>
                  <a:lnTo>
                    <a:pt x="1252" y="1790"/>
                  </a:lnTo>
                  <a:lnTo>
                    <a:pt x="1250" y="1789"/>
                  </a:lnTo>
                  <a:lnTo>
                    <a:pt x="1237" y="1780"/>
                  </a:lnTo>
                  <a:lnTo>
                    <a:pt x="1224" y="1769"/>
                  </a:lnTo>
                  <a:lnTo>
                    <a:pt x="1224" y="1756"/>
                  </a:lnTo>
                  <a:lnTo>
                    <a:pt x="1227" y="1751"/>
                  </a:lnTo>
                  <a:lnTo>
                    <a:pt x="1230" y="1747"/>
                  </a:lnTo>
                  <a:lnTo>
                    <a:pt x="1237" y="1741"/>
                  </a:lnTo>
                  <a:close/>
                  <a:moveTo>
                    <a:pt x="1209" y="1806"/>
                  </a:moveTo>
                  <a:lnTo>
                    <a:pt x="1215" y="1809"/>
                  </a:lnTo>
                  <a:lnTo>
                    <a:pt x="1220" y="1811"/>
                  </a:lnTo>
                  <a:lnTo>
                    <a:pt x="1225" y="1815"/>
                  </a:lnTo>
                  <a:lnTo>
                    <a:pt x="1230" y="1819"/>
                  </a:lnTo>
                  <a:lnTo>
                    <a:pt x="1235" y="1823"/>
                  </a:lnTo>
                  <a:lnTo>
                    <a:pt x="1240" y="1829"/>
                  </a:lnTo>
                  <a:lnTo>
                    <a:pt x="1246" y="1836"/>
                  </a:lnTo>
                  <a:lnTo>
                    <a:pt x="1251" y="1845"/>
                  </a:lnTo>
                  <a:lnTo>
                    <a:pt x="1249" y="1847"/>
                  </a:lnTo>
                  <a:lnTo>
                    <a:pt x="1247" y="1849"/>
                  </a:lnTo>
                  <a:lnTo>
                    <a:pt x="1243" y="1851"/>
                  </a:lnTo>
                  <a:lnTo>
                    <a:pt x="1241" y="1853"/>
                  </a:lnTo>
                  <a:lnTo>
                    <a:pt x="1229" y="1841"/>
                  </a:lnTo>
                  <a:lnTo>
                    <a:pt x="1217" y="1829"/>
                  </a:lnTo>
                  <a:lnTo>
                    <a:pt x="1212" y="1823"/>
                  </a:lnTo>
                  <a:lnTo>
                    <a:pt x="1209" y="1818"/>
                  </a:lnTo>
                  <a:lnTo>
                    <a:pt x="1209" y="1815"/>
                  </a:lnTo>
                  <a:lnTo>
                    <a:pt x="1208" y="1812"/>
                  </a:lnTo>
                  <a:lnTo>
                    <a:pt x="1208" y="1809"/>
                  </a:lnTo>
                  <a:lnTo>
                    <a:pt x="1209" y="1806"/>
                  </a:lnTo>
                  <a:close/>
                  <a:moveTo>
                    <a:pt x="1203" y="1860"/>
                  </a:moveTo>
                  <a:lnTo>
                    <a:pt x="1212" y="1866"/>
                  </a:lnTo>
                  <a:lnTo>
                    <a:pt x="1225" y="1877"/>
                  </a:lnTo>
                  <a:lnTo>
                    <a:pt x="1231" y="1884"/>
                  </a:lnTo>
                  <a:lnTo>
                    <a:pt x="1234" y="1892"/>
                  </a:lnTo>
                  <a:lnTo>
                    <a:pt x="1234" y="1896"/>
                  </a:lnTo>
                  <a:lnTo>
                    <a:pt x="1234" y="1900"/>
                  </a:lnTo>
                  <a:lnTo>
                    <a:pt x="1233" y="1904"/>
                  </a:lnTo>
                  <a:lnTo>
                    <a:pt x="1231" y="1909"/>
                  </a:lnTo>
                  <a:lnTo>
                    <a:pt x="1215" y="1897"/>
                  </a:lnTo>
                  <a:lnTo>
                    <a:pt x="1204" y="1887"/>
                  </a:lnTo>
                  <a:lnTo>
                    <a:pt x="1201" y="1881"/>
                  </a:lnTo>
                  <a:lnTo>
                    <a:pt x="1200" y="1876"/>
                  </a:lnTo>
                  <a:lnTo>
                    <a:pt x="1200" y="1868"/>
                  </a:lnTo>
                  <a:lnTo>
                    <a:pt x="1203" y="1860"/>
                  </a:lnTo>
                  <a:close/>
                  <a:moveTo>
                    <a:pt x="1186" y="1921"/>
                  </a:moveTo>
                  <a:lnTo>
                    <a:pt x="1194" y="1923"/>
                  </a:lnTo>
                  <a:lnTo>
                    <a:pt x="1201" y="1927"/>
                  </a:lnTo>
                  <a:lnTo>
                    <a:pt x="1204" y="1929"/>
                  </a:lnTo>
                  <a:lnTo>
                    <a:pt x="1209" y="1933"/>
                  </a:lnTo>
                  <a:lnTo>
                    <a:pt x="1212" y="1938"/>
                  </a:lnTo>
                  <a:lnTo>
                    <a:pt x="1216" y="1944"/>
                  </a:lnTo>
                  <a:lnTo>
                    <a:pt x="1211" y="1952"/>
                  </a:lnTo>
                  <a:lnTo>
                    <a:pt x="1207" y="1959"/>
                  </a:lnTo>
                  <a:lnTo>
                    <a:pt x="1196" y="1959"/>
                  </a:lnTo>
                  <a:lnTo>
                    <a:pt x="1188" y="1951"/>
                  </a:lnTo>
                  <a:lnTo>
                    <a:pt x="1180" y="1943"/>
                  </a:lnTo>
                  <a:lnTo>
                    <a:pt x="1182" y="1932"/>
                  </a:lnTo>
                  <a:lnTo>
                    <a:pt x="1186" y="1921"/>
                  </a:lnTo>
                  <a:close/>
                  <a:moveTo>
                    <a:pt x="1177" y="2028"/>
                  </a:moveTo>
                  <a:lnTo>
                    <a:pt x="1171" y="2020"/>
                  </a:lnTo>
                  <a:lnTo>
                    <a:pt x="1164" y="2011"/>
                  </a:lnTo>
                  <a:lnTo>
                    <a:pt x="1158" y="2004"/>
                  </a:lnTo>
                  <a:lnTo>
                    <a:pt x="1152" y="1995"/>
                  </a:lnTo>
                  <a:lnTo>
                    <a:pt x="1156" y="1987"/>
                  </a:lnTo>
                  <a:lnTo>
                    <a:pt x="1160" y="1980"/>
                  </a:lnTo>
                  <a:lnTo>
                    <a:pt x="1162" y="1979"/>
                  </a:lnTo>
                  <a:lnTo>
                    <a:pt x="1164" y="1978"/>
                  </a:lnTo>
                  <a:lnTo>
                    <a:pt x="1166" y="1977"/>
                  </a:lnTo>
                  <a:lnTo>
                    <a:pt x="1169" y="1978"/>
                  </a:lnTo>
                  <a:lnTo>
                    <a:pt x="1172" y="1979"/>
                  </a:lnTo>
                  <a:lnTo>
                    <a:pt x="1175" y="1983"/>
                  </a:lnTo>
                  <a:lnTo>
                    <a:pt x="1178" y="1988"/>
                  </a:lnTo>
                  <a:lnTo>
                    <a:pt x="1180" y="1993"/>
                  </a:lnTo>
                  <a:lnTo>
                    <a:pt x="1182" y="1999"/>
                  </a:lnTo>
                  <a:lnTo>
                    <a:pt x="1184" y="2006"/>
                  </a:lnTo>
                  <a:lnTo>
                    <a:pt x="1184" y="2012"/>
                  </a:lnTo>
                  <a:lnTo>
                    <a:pt x="1184" y="2018"/>
                  </a:lnTo>
                  <a:lnTo>
                    <a:pt x="1184" y="2023"/>
                  </a:lnTo>
                  <a:lnTo>
                    <a:pt x="1182" y="2027"/>
                  </a:lnTo>
                  <a:lnTo>
                    <a:pt x="1181" y="2028"/>
                  </a:lnTo>
                  <a:lnTo>
                    <a:pt x="1180" y="2028"/>
                  </a:lnTo>
                  <a:lnTo>
                    <a:pt x="1178" y="2029"/>
                  </a:lnTo>
                  <a:lnTo>
                    <a:pt x="1177" y="2028"/>
                  </a:lnTo>
                  <a:close/>
                  <a:moveTo>
                    <a:pt x="1153" y="1901"/>
                  </a:moveTo>
                  <a:lnTo>
                    <a:pt x="1142" y="1912"/>
                  </a:lnTo>
                  <a:lnTo>
                    <a:pt x="1129" y="1923"/>
                  </a:lnTo>
                  <a:lnTo>
                    <a:pt x="1117" y="1934"/>
                  </a:lnTo>
                  <a:lnTo>
                    <a:pt x="1102" y="1943"/>
                  </a:lnTo>
                  <a:lnTo>
                    <a:pt x="1095" y="1948"/>
                  </a:lnTo>
                  <a:lnTo>
                    <a:pt x="1087" y="1952"/>
                  </a:lnTo>
                  <a:lnTo>
                    <a:pt x="1080" y="1955"/>
                  </a:lnTo>
                  <a:lnTo>
                    <a:pt x="1072" y="1957"/>
                  </a:lnTo>
                  <a:lnTo>
                    <a:pt x="1064" y="1958"/>
                  </a:lnTo>
                  <a:lnTo>
                    <a:pt x="1057" y="1959"/>
                  </a:lnTo>
                  <a:lnTo>
                    <a:pt x="1048" y="1958"/>
                  </a:lnTo>
                  <a:lnTo>
                    <a:pt x="1041" y="1957"/>
                  </a:lnTo>
                  <a:lnTo>
                    <a:pt x="1021" y="1943"/>
                  </a:lnTo>
                  <a:lnTo>
                    <a:pt x="1010" y="1936"/>
                  </a:lnTo>
                  <a:lnTo>
                    <a:pt x="1006" y="1934"/>
                  </a:lnTo>
                  <a:lnTo>
                    <a:pt x="1004" y="1933"/>
                  </a:lnTo>
                  <a:lnTo>
                    <a:pt x="1013" y="1950"/>
                  </a:lnTo>
                  <a:lnTo>
                    <a:pt x="1024" y="1968"/>
                  </a:lnTo>
                  <a:lnTo>
                    <a:pt x="1028" y="1977"/>
                  </a:lnTo>
                  <a:lnTo>
                    <a:pt x="1032" y="1987"/>
                  </a:lnTo>
                  <a:lnTo>
                    <a:pt x="1036" y="1995"/>
                  </a:lnTo>
                  <a:lnTo>
                    <a:pt x="1038" y="2004"/>
                  </a:lnTo>
                  <a:lnTo>
                    <a:pt x="1038" y="2012"/>
                  </a:lnTo>
                  <a:lnTo>
                    <a:pt x="1038" y="2021"/>
                  </a:lnTo>
                  <a:lnTo>
                    <a:pt x="1036" y="2028"/>
                  </a:lnTo>
                  <a:lnTo>
                    <a:pt x="1031" y="2034"/>
                  </a:lnTo>
                  <a:lnTo>
                    <a:pt x="1024" y="2041"/>
                  </a:lnTo>
                  <a:lnTo>
                    <a:pt x="1016" y="2046"/>
                  </a:lnTo>
                  <a:lnTo>
                    <a:pt x="1004" y="2050"/>
                  </a:lnTo>
                  <a:lnTo>
                    <a:pt x="990" y="2053"/>
                  </a:lnTo>
                  <a:lnTo>
                    <a:pt x="984" y="2051"/>
                  </a:lnTo>
                  <a:lnTo>
                    <a:pt x="979" y="2049"/>
                  </a:lnTo>
                  <a:lnTo>
                    <a:pt x="973" y="2046"/>
                  </a:lnTo>
                  <a:lnTo>
                    <a:pt x="969" y="2043"/>
                  </a:lnTo>
                  <a:lnTo>
                    <a:pt x="962" y="2035"/>
                  </a:lnTo>
                  <a:lnTo>
                    <a:pt x="955" y="2027"/>
                  </a:lnTo>
                  <a:lnTo>
                    <a:pt x="951" y="2017"/>
                  </a:lnTo>
                  <a:lnTo>
                    <a:pt x="947" y="2007"/>
                  </a:lnTo>
                  <a:lnTo>
                    <a:pt x="945" y="1996"/>
                  </a:lnTo>
                  <a:lnTo>
                    <a:pt x="943" y="1985"/>
                  </a:lnTo>
                  <a:lnTo>
                    <a:pt x="940" y="1960"/>
                  </a:lnTo>
                  <a:lnTo>
                    <a:pt x="937" y="1937"/>
                  </a:lnTo>
                  <a:lnTo>
                    <a:pt x="935" y="1927"/>
                  </a:lnTo>
                  <a:lnTo>
                    <a:pt x="933" y="1916"/>
                  </a:lnTo>
                  <a:lnTo>
                    <a:pt x="931" y="1906"/>
                  </a:lnTo>
                  <a:lnTo>
                    <a:pt x="927" y="1898"/>
                  </a:lnTo>
                  <a:lnTo>
                    <a:pt x="908" y="1867"/>
                  </a:lnTo>
                  <a:lnTo>
                    <a:pt x="891" y="1839"/>
                  </a:lnTo>
                  <a:lnTo>
                    <a:pt x="877" y="1811"/>
                  </a:lnTo>
                  <a:lnTo>
                    <a:pt x="866" y="1784"/>
                  </a:lnTo>
                  <a:lnTo>
                    <a:pt x="856" y="1759"/>
                  </a:lnTo>
                  <a:lnTo>
                    <a:pt x="850" y="1734"/>
                  </a:lnTo>
                  <a:lnTo>
                    <a:pt x="845" y="1712"/>
                  </a:lnTo>
                  <a:lnTo>
                    <a:pt x="841" y="1690"/>
                  </a:lnTo>
                  <a:lnTo>
                    <a:pt x="841" y="1670"/>
                  </a:lnTo>
                  <a:lnTo>
                    <a:pt x="841" y="1651"/>
                  </a:lnTo>
                  <a:lnTo>
                    <a:pt x="845" y="1633"/>
                  </a:lnTo>
                  <a:lnTo>
                    <a:pt x="849" y="1617"/>
                  </a:lnTo>
                  <a:lnTo>
                    <a:pt x="855" y="1602"/>
                  </a:lnTo>
                  <a:lnTo>
                    <a:pt x="864" y="1589"/>
                  </a:lnTo>
                  <a:lnTo>
                    <a:pt x="872" y="1578"/>
                  </a:lnTo>
                  <a:lnTo>
                    <a:pt x="883" y="1568"/>
                  </a:lnTo>
                  <a:lnTo>
                    <a:pt x="894" y="1560"/>
                  </a:lnTo>
                  <a:lnTo>
                    <a:pt x="908" y="1554"/>
                  </a:lnTo>
                  <a:lnTo>
                    <a:pt x="922" y="1549"/>
                  </a:lnTo>
                  <a:lnTo>
                    <a:pt x="936" y="1546"/>
                  </a:lnTo>
                  <a:lnTo>
                    <a:pt x="952" y="1545"/>
                  </a:lnTo>
                  <a:lnTo>
                    <a:pt x="969" y="1546"/>
                  </a:lnTo>
                  <a:lnTo>
                    <a:pt x="987" y="1549"/>
                  </a:lnTo>
                  <a:lnTo>
                    <a:pt x="1005" y="1554"/>
                  </a:lnTo>
                  <a:lnTo>
                    <a:pt x="1024" y="1561"/>
                  </a:lnTo>
                  <a:lnTo>
                    <a:pt x="1043" y="1569"/>
                  </a:lnTo>
                  <a:lnTo>
                    <a:pt x="1063" y="1581"/>
                  </a:lnTo>
                  <a:lnTo>
                    <a:pt x="1083" y="1594"/>
                  </a:lnTo>
                  <a:lnTo>
                    <a:pt x="1103" y="1610"/>
                  </a:lnTo>
                  <a:lnTo>
                    <a:pt x="1123" y="1626"/>
                  </a:lnTo>
                  <a:lnTo>
                    <a:pt x="1144" y="1646"/>
                  </a:lnTo>
                  <a:lnTo>
                    <a:pt x="1164" y="1669"/>
                  </a:lnTo>
                  <a:lnTo>
                    <a:pt x="1160" y="1676"/>
                  </a:lnTo>
                  <a:lnTo>
                    <a:pt x="1155" y="1681"/>
                  </a:lnTo>
                  <a:lnTo>
                    <a:pt x="1150" y="1688"/>
                  </a:lnTo>
                  <a:lnTo>
                    <a:pt x="1142" y="1693"/>
                  </a:lnTo>
                  <a:lnTo>
                    <a:pt x="1126" y="1701"/>
                  </a:lnTo>
                  <a:lnTo>
                    <a:pt x="1109" y="1710"/>
                  </a:lnTo>
                  <a:lnTo>
                    <a:pt x="1093" y="1716"/>
                  </a:lnTo>
                  <a:lnTo>
                    <a:pt x="1078" y="1723"/>
                  </a:lnTo>
                  <a:lnTo>
                    <a:pt x="1071" y="1726"/>
                  </a:lnTo>
                  <a:lnTo>
                    <a:pt x="1066" y="1728"/>
                  </a:lnTo>
                  <a:lnTo>
                    <a:pt x="1062" y="1731"/>
                  </a:lnTo>
                  <a:lnTo>
                    <a:pt x="1060" y="1734"/>
                  </a:lnTo>
                  <a:lnTo>
                    <a:pt x="1074" y="1744"/>
                  </a:lnTo>
                  <a:lnTo>
                    <a:pt x="1087" y="1753"/>
                  </a:lnTo>
                  <a:lnTo>
                    <a:pt x="1101" y="1763"/>
                  </a:lnTo>
                  <a:lnTo>
                    <a:pt x="1115" y="1772"/>
                  </a:lnTo>
                  <a:lnTo>
                    <a:pt x="1113" y="1778"/>
                  </a:lnTo>
                  <a:lnTo>
                    <a:pt x="1107" y="1787"/>
                  </a:lnTo>
                  <a:lnTo>
                    <a:pt x="1099" y="1799"/>
                  </a:lnTo>
                  <a:lnTo>
                    <a:pt x="1090" y="1811"/>
                  </a:lnTo>
                  <a:lnTo>
                    <a:pt x="1071" y="1837"/>
                  </a:lnTo>
                  <a:lnTo>
                    <a:pt x="1060" y="1851"/>
                  </a:lnTo>
                  <a:lnTo>
                    <a:pt x="1067" y="1855"/>
                  </a:lnTo>
                  <a:lnTo>
                    <a:pt x="1075" y="1857"/>
                  </a:lnTo>
                  <a:lnTo>
                    <a:pt x="1080" y="1857"/>
                  </a:lnTo>
                  <a:lnTo>
                    <a:pt x="1084" y="1855"/>
                  </a:lnTo>
                  <a:lnTo>
                    <a:pt x="1087" y="1853"/>
                  </a:lnTo>
                  <a:lnTo>
                    <a:pt x="1090" y="1849"/>
                  </a:lnTo>
                  <a:lnTo>
                    <a:pt x="1093" y="1846"/>
                  </a:lnTo>
                  <a:lnTo>
                    <a:pt x="1095" y="1842"/>
                  </a:lnTo>
                  <a:lnTo>
                    <a:pt x="1098" y="1838"/>
                  </a:lnTo>
                  <a:lnTo>
                    <a:pt x="1100" y="1834"/>
                  </a:lnTo>
                  <a:lnTo>
                    <a:pt x="1103" y="1830"/>
                  </a:lnTo>
                  <a:lnTo>
                    <a:pt x="1107" y="1827"/>
                  </a:lnTo>
                  <a:lnTo>
                    <a:pt x="1113" y="1826"/>
                  </a:lnTo>
                  <a:lnTo>
                    <a:pt x="1119" y="1825"/>
                  </a:lnTo>
                  <a:lnTo>
                    <a:pt x="1126" y="1826"/>
                  </a:lnTo>
                  <a:lnTo>
                    <a:pt x="1136" y="1828"/>
                  </a:lnTo>
                  <a:lnTo>
                    <a:pt x="1131" y="1839"/>
                  </a:lnTo>
                  <a:lnTo>
                    <a:pt x="1127" y="1848"/>
                  </a:lnTo>
                  <a:lnTo>
                    <a:pt x="1125" y="1855"/>
                  </a:lnTo>
                  <a:lnTo>
                    <a:pt x="1125" y="1861"/>
                  </a:lnTo>
                  <a:lnTo>
                    <a:pt x="1125" y="1865"/>
                  </a:lnTo>
                  <a:lnTo>
                    <a:pt x="1127" y="1869"/>
                  </a:lnTo>
                  <a:lnTo>
                    <a:pt x="1129" y="1873"/>
                  </a:lnTo>
                  <a:lnTo>
                    <a:pt x="1133" y="1875"/>
                  </a:lnTo>
                  <a:lnTo>
                    <a:pt x="1139" y="1879"/>
                  </a:lnTo>
                  <a:lnTo>
                    <a:pt x="1145" y="1883"/>
                  </a:lnTo>
                  <a:lnTo>
                    <a:pt x="1148" y="1886"/>
                  </a:lnTo>
                  <a:lnTo>
                    <a:pt x="1151" y="1891"/>
                  </a:lnTo>
                  <a:lnTo>
                    <a:pt x="1153" y="1895"/>
                  </a:lnTo>
                  <a:lnTo>
                    <a:pt x="1153" y="1901"/>
                  </a:lnTo>
                  <a:close/>
                  <a:moveTo>
                    <a:pt x="961" y="1484"/>
                  </a:moveTo>
                  <a:lnTo>
                    <a:pt x="929" y="1506"/>
                  </a:lnTo>
                  <a:lnTo>
                    <a:pt x="900" y="1527"/>
                  </a:lnTo>
                  <a:lnTo>
                    <a:pt x="876" y="1545"/>
                  </a:lnTo>
                  <a:lnTo>
                    <a:pt x="855" y="1562"/>
                  </a:lnTo>
                  <a:lnTo>
                    <a:pt x="838" y="1577"/>
                  </a:lnTo>
                  <a:lnTo>
                    <a:pt x="825" y="1592"/>
                  </a:lnTo>
                  <a:lnTo>
                    <a:pt x="819" y="1599"/>
                  </a:lnTo>
                  <a:lnTo>
                    <a:pt x="814" y="1606"/>
                  </a:lnTo>
                  <a:lnTo>
                    <a:pt x="811" y="1615"/>
                  </a:lnTo>
                  <a:lnTo>
                    <a:pt x="807" y="1622"/>
                  </a:lnTo>
                  <a:lnTo>
                    <a:pt x="804" y="1631"/>
                  </a:lnTo>
                  <a:lnTo>
                    <a:pt x="802" y="1638"/>
                  </a:lnTo>
                  <a:lnTo>
                    <a:pt x="800" y="1648"/>
                  </a:lnTo>
                  <a:lnTo>
                    <a:pt x="800" y="1656"/>
                  </a:lnTo>
                  <a:lnTo>
                    <a:pt x="800" y="1676"/>
                  </a:lnTo>
                  <a:lnTo>
                    <a:pt x="802" y="1699"/>
                  </a:lnTo>
                  <a:lnTo>
                    <a:pt x="807" y="1725"/>
                  </a:lnTo>
                  <a:lnTo>
                    <a:pt x="813" y="1754"/>
                  </a:lnTo>
                  <a:lnTo>
                    <a:pt x="820" y="1787"/>
                  </a:lnTo>
                  <a:lnTo>
                    <a:pt x="829" y="1825"/>
                  </a:lnTo>
                  <a:lnTo>
                    <a:pt x="851" y="1849"/>
                  </a:lnTo>
                  <a:lnTo>
                    <a:pt x="869" y="1869"/>
                  </a:lnTo>
                  <a:lnTo>
                    <a:pt x="875" y="1878"/>
                  </a:lnTo>
                  <a:lnTo>
                    <a:pt x="881" y="1885"/>
                  </a:lnTo>
                  <a:lnTo>
                    <a:pt x="886" y="1894"/>
                  </a:lnTo>
                  <a:lnTo>
                    <a:pt x="890" y="1902"/>
                  </a:lnTo>
                  <a:lnTo>
                    <a:pt x="893" y="1911"/>
                  </a:lnTo>
                  <a:lnTo>
                    <a:pt x="894" y="1920"/>
                  </a:lnTo>
                  <a:lnTo>
                    <a:pt x="895" y="1930"/>
                  </a:lnTo>
                  <a:lnTo>
                    <a:pt x="895" y="1941"/>
                  </a:lnTo>
                  <a:lnTo>
                    <a:pt x="894" y="1954"/>
                  </a:lnTo>
                  <a:lnTo>
                    <a:pt x="892" y="1970"/>
                  </a:lnTo>
                  <a:lnTo>
                    <a:pt x="889" y="1987"/>
                  </a:lnTo>
                  <a:lnTo>
                    <a:pt x="885" y="2006"/>
                  </a:lnTo>
                  <a:lnTo>
                    <a:pt x="867" y="2012"/>
                  </a:lnTo>
                  <a:lnTo>
                    <a:pt x="849" y="2018"/>
                  </a:lnTo>
                  <a:lnTo>
                    <a:pt x="833" y="2025"/>
                  </a:lnTo>
                  <a:lnTo>
                    <a:pt x="817" y="2029"/>
                  </a:lnTo>
                  <a:lnTo>
                    <a:pt x="807" y="2022"/>
                  </a:lnTo>
                  <a:lnTo>
                    <a:pt x="797" y="2013"/>
                  </a:lnTo>
                  <a:lnTo>
                    <a:pt x="788" y="2006"/>
                  </a:lnTo>
                  <a:lnTo>
                    <a:pt x="777" y="1997"/>
                  </a:lnTo>
                  <a:lnTo>
                    <a:pt x="774" y="1973"/>
                  </a:lnTo>
                  <a:lnTo>
                    <a:pt x="769" y="1951"/>
                  </a:lnTo>
                  <a:lnTo>
                    <a:pt x="762" y="1930"/>
                  </a:lnTo>
                  <a:lnTo>
                    <a:pt x="755" y="1909"/>
                  </a:lnTo>
                  <a:lnTo>
                    <a:pt x="746" y="1888"/>
                  </a:lnTo>
                  <a:lnTo>
                    <a:pt x="738" y="1869"/>
                  </a:lnTo>
                  <a:lnTo>
                    <a:pt x="728" y="1849"/>
                  </a:lnTo>
                  <a:lnTo>
                    <a:pt x="719" y="1829"/>
                  </a:lnTo>
                  <a:lnTo>
                    <a:pt x="715" y="1828"/>
                  </a:lnTo>
                  <a:lnTo>
                    <a:pt x="712" y="1828"/>
                  </a:lnTo>
                  <a:lnTo>
                    <a:pt x="709" y="1805"/>
                  </a:lnTo>
                  <a:lnTo>
                    <a:pt x="708" y="1783"/>
                  </a:lnTo>
                  <a:lnTo>
                    <a:pt x="707" y="1761"/>
                  </a:lnTo>
                  <a:lnTo>
                    <a:pt x="705" y="1739"/>
                  </a:lnTo>
                  <a:lnTo>
                    <a:pt x="703" y="1719"/>
                  </a:lnTo>
                  <a:lnTo>
                    <a:pt x="701" y="1698"/>
                  </a:lnTo>
                  <a:lnTo>
                    <a:pt x="698" y="1678"/>
                  </a:lnTo>
                  <a:lnTo>
                    <a:pt x="695" y="1658"/>
                  </a:lnTo>
                  <a:lnTo>
                    <a:pt x="722" y="1635"/>
                  </a:lnTo>
                  <a:lnTo>
                    <a:pt x="755" y="1608"/>
                  </a:lnTo>
                  <a:lnTo>
                    <a:pt x="792" y="1579"/>
                  </a:lnTo>
                  <a:lnTo>
                    <a:pt x="828" y="1547"/>
                  </a:lnTo>
                  <a:lnTo>
                    <a:pt x="845" y="1531"/>
                  </a:lnTo>
                  <a:lnTo>
                    <a:pt x="860" y="1514"/>
                  </a:lnTo>
                  <a:lnTo>
                    <a:pt x="874" y="1498"/>
                  </a:lnTo>
                  <a:lnTo>
                    <a:pt x="886" y="1482"/>
                  </a:lnTo>
                  <a:lnTo>
                    <a:pt x="891" y="1473"/>
                  </a:lnTo>
                  <a:lnTo>
                    <a:pt x="895" y="1465"/>
                  </a:lnTo>
                  <a:lnTo>
                    <a:pt x="899" y="1456"/>
                  </a:lnTo>
                  <a:lnTo>
                    <a:pt x="902" y="1448"/>
                  </a:lnTo>
                  <a:lnTo>
                    <a:pt x="904" y="1439"/>
                  </a:lnTo>
                  <a:lnTo>
                    <a:pt x="905" y="1431"/>
                  </a:lnTo>
                  <a:lnTo>
                    <a:pt x="905" y="1422"/>
                  </a:lnTo>
                  <a:lnTo>
                    <a:pt x="905" y="1415"/>
                  </a:lnTo>
                  <a:lnTo>
                    <a:pt x="909" y="1411"/>
                  </a:lnTo>
                  <a:lnTo>
                    <a:pt x="914" y="1409"/>
                  </a:lnTo>
                  <a:lnTo>
                    <a:pt x="919" y="1408"/>
                  </a:lnTo>
                  <a:lnTo>
                    <a:pt x="925" y="1409"/>
                  </a:lnTo>
                  <a:lnTo>
                    <a:pt x="931" y="1411"/>
                  </a:lnTo>
                  <a:lnTo>
                    <a:pt x="936" y="1414"/>
                  </a:lnTo>
                  <a:lnTo>
                    <a:pt x="942" y="1418"/>
                  </a:lnTo>
                  <a:lnTo>
                    <a:pt x="947" y="1424"/>
                  </a:lnTo>
                  <a:lnTo>
                    <a:pt x="951" y="1430"/>
                  </a:lnTo>
                  <a:lnTo>
                    <a:pt x="955" y="1436"/>
                  </a:lnTo>
                  <a:lnTo>
                    <a:pt x="959" y="1444"/>
                  </a:lnTo>
                  <a:lnTo>
                    <a:pt x="961" y="1451"/>
                  </a:lnTo>
                  <a:lnTo>
                    <a:pt x="963" y="1459"/>
                  </a:lnTo>
                  <a:lnTo>
                    <a:pt x="963" y="1467"/>
                  </a:lnTo>
                  <a:lnTo>
                    <a:pt x="963" y="1475"/>
                  </a:lnTo>
                  <a:lnTo>
                    <a:pt x="961" y="1484"/>
                  </a:lnTo>
                  <a:close/>
                  <a:moveTo>
                    <a:pt x="897" y="2125"/>
                  </a:moveTo>
                  <a:lnTo>
                    <a:pt x="887" y="2191"/>
                  </a:lnTo>
                  <a:lnTo>
                    <a:pt x="860" y="2177"/>
                  </a:lnTo>
                  <a:lnTo>
                    <a:pt x="835" y="2163"/>
                  </a:lnTo>
                  <a:lnTo>
                    <a:pt x="809" y="2151"/>
                  </a:lnTo>
                  <a:lnTo>
                    <a:pt x="782" y="2137"/>
                  </a:lnTo>
                  <a:lnTo>
                    <a:pt x="784" y="2143"/>
                  </a:lnTo>
                  <a:lnTo>
                    <a:pt x="789" y="2155"/>
                  </a:lnTo>
                  <a:lnTo>
                    <a:pt x="794" y="2169"/>
                  </a:lnTo>
                  <a:lnTo>
                    <a:pt x="796" y="2176"/>
                  </a:lnTo>
                  <a:lnTo>
                    <a:pt x="803" y="2186"/>
                  </a:lnTo>
                  <a:lnTo>
                    <a:pt x="814" y="2197"/>
                  </a:lnTo>
                  <a:lnTo>
                    <a:pt x="826" y="2208"/>
                  </a:lnTo>
                  <a:lnTo>
                    <a:pt x="839" y="2218"/>
                  </a:lnTo>
                  <a:lnTo>
                    <a:pt x="855" y="2229"/>
                  </a:lnTo>
                  <a:lnTo>
                    <a:pt x="872" y="2237"/>
                  </a:lnTo>
                  <a:lnTo>
                    <a:pt x="890" y="2247"/>
                  </a:lnTo>
                  <a:lnTo>
                    <a:pt x="908" y="2254"/>
                  </a:lnTo>
                  <a:lnTo>
                    <a:pt x="927" y="2260"/>
                  </a:lnTo>
                  <a:lnTo>
                    <a:pt x="946" y="2267"/>
                  </a:lnTo>
                  <a:lnTo>
                    <a:pt x="965" y="2271"/>
                  </a:lnTo>
                  <a:lnTo>
                    <a:pt x="984" y="2274"/>
                  </a:lnTo>
                  <a:lnTo>
                    <a:pt x="1001" y="2275"/>
                  </a:lnTo>
                  <a:lnTo>
                    <a:pt x="1018" y="2275"/>
                  </a:lnTo>
                  <a:lnTo>
                    <a:pt x="1026" y="2274"/>
                  </a:lnTo>
                  <a:lnTo>
                    <a:pt x="1033" y="2273"/>
                  </a:lnTo>
                  <a:lnTo>
                    <a:pt x="1041" y="2271"/>
                  </a:lnTo>
                  <a:lnTo>
                    <a:pt x="1047" y="2269"/>
                  </a:lnTo>
                  <a:lnTo>
                    <a:pt x="1053" y="2274"/>
                  </a:lnTo>
                  <a:lnTo>
                    <a:pt x="1060" y="2281"/>
                  </a:lnTo>
                  <a:lnTo>
                    <a:pt x="1065" y="2287"/>
                  </a:lnTo>
                  <a:lnTo>
                    <a:pt x="1071" y="2295"/>
                  </a:lnTo>
                  <a:lnTo>
                    <a:pt x="1083" y="2312"/>
                  </a:lnTo>
                  <a:lnTo>
                    <a:pt x="1096" y="2330"/>
                  </a:lnTo>
                  <a:lnTo>
                    <a:pt x="1103" y="2324"/>
                  </a:lnTo>
                  <a:lnTo>
                    <a:pt x="1112" y="2319"/>
                  </a:lnTo>
                  <a:lnTo>
                    <a:pt x="1115" y="2324"/>
                  </a:lnTo>
                  <a:lnTo>
                    <a:pt x="1117" y="2330"/>
                  </a:lnTo>
                  <a:lnTo>
                    <a:pt x="1120" y="2338"/>
                  </a:lnTo>
                  <a:lnTo>
                    <a:pt x="1121" y="2347"/>
                  </a:lnTo>
                  <a:lnTo>
                    <a:pt x="1125" y="2369"/>
                  </a:lnTo>
                  <a:lnTo>
                    <a:pt x="1127" y="2395"/>
                  </a:lnTo>
                  <a:lnTo>
                    <a:pt x="1131" y="2456"/>
                  </a:lnTo>
                  <a:lnTo>
                    <a:pt x="1134" y="2528"/>
                  </a:lnTo>
                  <a:lnTo>
                    <a:pt x="1136" y="2565"/>
                  </a:lnTo>
                  <a:lnTo>
                    <a:pt x="1138" y="2602"/>
                  </a:lnTo>
                  <a:lnTo>
                    <a:pt x="1141" y="2640"/>
                  </a:lnTo>
                  <a:lnTo>
                    <a:pt x="1145" y="2676"/>
                  </a:lnTo>
                  <a:lnTo>
                    <a:pt x="1151" y="2712"/>
                  </a:lnTo>
                  <a:lnTo>
                    <a:pt x="1157" y="2744"/>
                  </a:lnTo>
                  <a:lnTo>
                    <a:pt x="1161" y="2759"/>
                  </a:lnTo>
                  <a:lnTo>
                    <a:pt x="1166" y="2774"/>
                  </a:lnTo>
                  <a:lnTo>
                    <a:pt x="1171" y="2788"/>
                  </a:lnTo>
                  <a:lnTo>
                    <a:pt x="1177" y="2800"/>
                  </a:lnTo>
                  <a:lnTo>
                    <a:pt x="1188" y="2799"/>
                  </a:lnTo>
                  <a:lnTo>
                    <a:pt x="1199" y="2796"/>
                  </a:lnTo>
                  <a:lnTo>
                    <a:pt x="1212" y="2792"/>
                  </a:lnTo>
                  <a:lnTo>
                    <a:pt x="1224" y="2788"/>
                  </a:lnTo>
                  <a:lnTo>
                    <a:pt x="1212" y="2735"/>
                  </a:lnTo>
                  <a:lnTo>
                    <a:pt x="1202" y="2696"/>
                  </a:lnTo>
                  <a:lnTo>
                    <a:pt x="1199" y="2680"/>
                  </a:lnTo>
                  <a:lnTo>
                    <a:pt x="1198" y="2666"/>
                  </a:lnTo>
                  <a:lnTo>
                    <a:pt x="1197" y="2655"/>
                  </a:lnTo>
                  <a:lnTo>
                    <a:pt x="1198" y="2644"/>
                  </a:lnTo>
                  <a:lnTo>
                    <a:pt x="1201" y="2635"/>
                  </a:lnTo>
                  <a:lnTo>
                    <a:pt x="1205" y="2626"/>
                  </a:lnTo>
                  <a:lnTo>
                    <a:pt x="1213" y="2618"/>
                  </a:lnTo>
                  <a:lnTo>
                    <a:pt x="1222" y="2609"/>
                  </a:lnTo>
                  <a:lnTo>
                    <a:pt x="1234" y="2601"/>
                  </a:lnTo>
                  <a:lnTo>
                    <a:pt x="1248" y="2591"/>
                  </a:lnTo>
                  <a:lnTo>
                    <a:pt x="1265" y="2581"/>
                  </a:lnTo>
                  <a:lnTo>
                    <a:pt x="1285" y="2568"/>
                  </a:lnTo>
                  <a:lnTo>
                    <a:pt x="1288" y="2571"/>
                  </a:lnTo>
                  <a:lnTo>
                    <a:pt x="1290" y="2574"/>
                  </a:lnTo>
                  <a:lnTo>
                    <a:pt x="1292" y="2579"/>
                  </a:lnTo>
                  <a:lnTo>
                    <a:pt x="1294" y="2584"/>
                  </a:lnTo>
                  <a:lnTo>
                    <a:pt x="1296" y="2594"/>
                  </a:lnTo>
                  <a:lnTo>
                    <a:pt x="1297" y="2607"/>
                  </a:lnTo>
                  <a:lnTo>
                    <a:pt x="1297" y="2621"/>
                  </a:lnTo>
                  <a:lnTo>
                    <a:pt x="1296" y="2637"/>
                  </a:lnTo>
                  <a:lnTo>
                    <a:pt x="1294" y="2652"/>
                  </a:lnTo>
                  <a:lnTo>
                    <a:pt x="1292" y="2668"/>
                  </a:lnTo>
                  <a:lnTo>
                    <a:pt x="1285" y="2702"/>
                  </a:lnTo>
                  <a:lnTo>
                    <a:pt x="1277" y="2735"/>
                  </a:lnTo>
                  <a:lnTo>
                    <a:pt x="1271" y="2763"/>
                  </a:lnTo>
                  <a:lnTo>
                    <a:pt x="1266" y="2788"/>
                  </a:lnTo>
                  <a:lnTo>
                    <a:pt x="1269" y="2789"/>
                  </a:lnTo>
                  <a:lnTo>
                    <a:pt x="1271" y="2791"/>
                  </a:lnTo>
                  <a:lnTo>
                    <a:pt x="1273" y="2794"/>
                  </a:lnTo>
                  <a:lnTo>
                    <a:pt x="1275" y="2800"/>
                  </a:lnTo>
                  <a:lnTo>
                    <a:pt x="1281" y="2800"/>
                  </a:lnTo>
                  <a:lnTo>
                    <a:pt x="1289" y="2800"/>
                  </a:lnTo>
                  <a:lnTo>
                    <a:pt x="1297" y="2786"/>
                  </a:lnTo>
                  <a:lnTo>
                    <a:pt x="1307" y="2771"/>
                  </a:lnTo>
                  <a:lnTo>
                    <a:pt x="1311" y="2771"/>
                  </a:lnTo>
                  <a:lnTo>
                    <a:pt x="1316" y="2774"/>
                  </a:lnTo>
                  <a:lnTo>
                    <a:pt x="1326" y="2778"/>
                  </a:lnTo>
                  <a:lnTo>
                    <a:pt x="1344" y="2789"/>
                  </a:lnTo>
                  <a:lnTo>
                    <a:pt x="1346" y="2831"/>
                  </a:lnTo>
                  <a:lnTo>
                    <a:pt x="1349" y="2828"/>
                  </a:lnTo>
                  <a:lnTo>
                    <a:pt x="1352" y="2824"/>
                  </a:lnTo>
                  <a:lnTo>
                    <a:pt x="1355" y="2818"/>
                  </a:lnTo>
                  <a:lnTo>
                    <a:pt x="1358" y="2812"/>
                  </a:lnTo>
                  <a:lnTo>
                    <a:pt x="1364" y="2796"/>
                  </a:lnTo>
                  <a:lnTo>
                    <a:pt x="1369" y="2777"/>
                  </a:lnTo>
                  <a:lnTo>
                    <a:pt x="1373" y="2755"/>
                  </a:lnTo>
                  <a:lnTo>
                    <a:pt x="1377" y="2732"/>
                  </a:lnTo>
                  <a:lnTo>
                    <a:pt x="1381" y="2706"/>
                  </a:lnTo>
                  <a:lnTo>
                    <a:pt x="1383" y="2680"/>
                  </a:lnTo>
                  <a:lnTo>
                    <a:pt x="1387" y="2628"/>
                  </a:lnTo>
                  <a:lnTo>
                    <a:pt x="1389" y="2582"/>
                  </a:lnTo>
                  <a:lnTo>
                    <a:pt x="1390" y="2544"/>
                  </a:lnTo>
                  <a:lnTo>
                    <a:pt x="1389" y="2521"/>
                  </a:lnTo>
                  <a:lnTo>
                    <a:pt x="1377" y="2516"/>
                  </a:lnTo>
                  <a:lnTo>
                    <a:pt x="1366" y="2511"/>
                  </a:lnTo>
                  <a:lnTo>
                    <a:pt x="1354" y="2507"/>
                  </a:lnTo>
                  <a:lnTo>
                    <a:pt x="1344" y="2501"/>
                  </a:lnTo>
                  <a:lnTo>
                    <a:pt x="1346" y="2487"/>
                  </a:lnTo>
                  <a:lnTo>
                    <a:pt x="1348" y="2472"/>
                  </a:lnTo>
                  <a:lnTo>
                    <a:pt x="1353" y="2473"/>
                  </a:lnTo>
                  <a:lnTo>
                    <a:pt x="1358" y="2475"/>
                  </a:lnTo>
                  <a:lnTo>
                    <a:pt x="1363" y="2478"/>
                  </a:lnTo>
                  <a:lnTo>
                    <a:pt x="1368" y="2482"/>
                  </a:lnTo>
                  <a:lnTo>
                    <a:pt x="1376" y="2495"/>
                  </a:lnTo>
                  <a:lnTo>
                    <a:pt x="1386" y="2510"/>
                  </a:lnTo>
                  <a:lnTo>
                    <a:pt x="1394" y="2507"/>
                  </a:lnTo>
                  <a:lnTo>
                    <a:pt x="1403" y="2505"/>
                  </a:lnTo>
                  <a:lnTo>
                    <a:pt x="1408" y="2487"/>
                  </a:lnTo>
                  <a:lnTo>
                    <a:pt x="1412" y="2468"/>
                  </a:lnTo>
                  <a:lnTo>
                    <a:pt x="1417" y="2449"/>
                  </a:lnTo>
                  <a:lnTo>
                    <a:pt x="1420" y="2427"/>
                  </a:lnTo>
                  <a:lnTo>
                    <a:pt x="1423" y="2386"/>
                  </a:lnTo>
                  <a:lnTo>
                    <a:pt x="1425" y="2344"/>
                  </a:lnTo>
                  <a:lnTo>
                    <a:pt x="1426" y="2302"/>
                  </a:lnTo>
                  <a:lnTo>
                    <a:pt x="1427" y="2260"/>
                  </a:lnTo>
                  <a:lnTo>
                    <a:pt x="1428" y="2240"/>
                  </a:lnTo>
                  <a:lnTo>
                    <a:pt x="1429" y="2221"/>
                  </a:lnTo>
                  <a:lnTo>
                    <a:pt x="1431" y="2202"/>
                  </a:lnTo>
                  <a:lnTo>
                    <a:pt x="1434" y="2184"/>
                  </a:lnTo>
                  <a:lnTo>
                    <a:pt x="1444" y="2173"/>
                  </a:lnTo>
                  <a:lnTo>
                    <a:pt x="1453" y="2161"/>
                  </a:lnTo>
                  <a:lnTo>
                    <a:pt x="1461" y="2151"/>
                  </a:lnTo>
                  <a:lnTo>
                    <a:pt x="1468" y="2141"/>
                  </a:lnTo>
                  <a:lnTo>
                    <a:pt x="1481" y="2119"/>
                  </a:lnTo>
                  <a:lnTo>
                    <a:pt x="1492" y="2093"/>
                  </a:lnTo>
                  <a:lnTo>
                    <a:pt x="1494" y="2095"/>
                  </a:lnTo>
                  <a:lnTo>
                    <a:pt x="1496" y="2096"/>
                  </a:lnTo>
                  <a:lnTo>
                    <a:pt x="1491" y="2142"/>
                  </a:lnTo>
                  <a:lnTo>
                    <a:pt x="1488" y="2189"/>
                  </a:lnTo>
                  <a:lnTo>
                    <a:pt x="1484" y="2235"/>
                  </a:lnTo>
                  <a:lnTo>
                    <a:pt x="1482" y="2282"/>
                  </a:lnTo>
                  <a:lnTo>
                    <a:pt x="1479" y="2329"/>
                  </a:lnTo>
                  <a:lnTo>
                    <a:pt x="1476" y="2377"/>
                  </a:lnTo>
                  <a:lnTo>
                    <a:pt x="1473" y="2423"/>
                  </a:lnTo>
                  <a:lnTo>
                    <a:pt x="1471" y="2471"/>
                  </a:lnTo>
                  <a:lnTo>
                    <a:pt x="1469" y="2518"/>
                  </a:lnTo>
                  <a:lnTo>
                    <a:pt x="1467" y="2566"/>
                  </a:lnTo>
                  <a:lnTo>
                    <a:pt x="1465" y="2613"/>
                  </a:lnTo>
                  <a:lnTo>
                    <a:pt x="1463" y="2661"/>
                  </a:lnTo>
                  <a:lnTo>
                    <a:pt x="1461" y="2708"/>
                  </a:lnTo>
                  <a:lnTo>
                    <a:pt x="1459" y="2756"/>
                  </a:lnTo>
                  <a:lnTo>
                    <a:pt x="1457" y="2804"/>
                  </a:lnTo>
                  <a:lnTo>
                    <a:pt x="1454" y="2850"/>
                  </a:lnTo>
                  <a:lnTo>
                    <a:pt x="1495" y="2850"/>
                  </a:lnTo>
                  <a:lnTo>
                    <a:pt x="1506" y="2770"/>
                  </a:lnTo>
                  <a:lnTo>
                    <a:pt x="1527" y="2770"/>
                  </a:lnTo>
                  <a:lnTo>
                    <a:pt x="1548" y="2770"/>
                  </a:lnTo>
                  <a:lnTo>
                    <a:pt x="1570" y="2771"/>
                  </a:lnTo>
                  <a:lnTo>
                    <a:pt x="1591" y="2771"/>
                  </a:lnTo>
                  <a:lnTo>
                    <a:pt x="1612" y="2773"/>
                  </a:lnTo>
                  <a:lnTo>
                    <a:pt x="1634" y="2774"/>
                  </a:lnTo>
                  <a:lnTo>
                    <a:pt x="1656" y="2777"/>
                  </a:lnTo>
                  <a:lnTo>
                    <a:pt x="1678" y="2780"/>
                  </a:lnTo>
                  <a:lnTo>
                    <a:pt x="1681" y="2879"/>
                  </a:lnTo>
                  <a:lnTo>
                    <a:pt x="1675" y="2878"/>
                  </a:lnTo>
                  <a:lnTo>
                    <a:pt x="1669" y="2878"/>
                  </a:lnTo>
                  <a:lnTo>
                    <a:pt x="1619" y="2875"/>
                  </a:lnTo>
                  <a:lnTo>
                    <a:pt x="1567" y="2872"/>
                  </a:lnTo>
                  <a:lnTo>
                    <a:pt x="1516" y="2869"/>
                  </a:lnTo>
                  <a:lnTo>
                    <a:pt x="1463" y="2865"/>
                  </a:lnTo>
                  <a:lnTo>
                    <a:pt x="1409" y="2860"/>
                  </a:lnTo>
                  <a:lnTo>
                    <a:pt x="1356" y="2854"/>
                  </a:lnTo>
                  <a:lnTo>
                    <a:pt x="1304" y="2847"/>
                  </a:lnTo>
                  <a:lnTo>
                    <a:pt x="1251" y="2838"/>
                  </a:lnTo>
                  <a:lnTo>
                    <a:pt x="1198" y="2828"/>
                  </a:lnTo>
                  <a:lnTo>
                    <a:pt x="1146" y="2816"/>
                  </a:lnTo>
                  <a:lnTo>
                    <a:pt x="1121" y="2809"/>
                  </a:lnTo>
                  <a:lnTo>
                    <a:pt x="1096" y="2801"/>
                  </a:lnTo>
                  <a:lnTo>
                    <a:pt x="1071" y="2794"/>
                  </a:lnTo>
                  <a:lnTo>
                    <a:pt x="1047" y="2786"/>
                  </a:lnTo>
                  <a:lnTo>
                    <a:pt x="1023" y="2776"/>
                  </a:lnTo>
                  <a:lnTo>
                    <a:pt x="999" y="2767"/>
                  </a:lnTo>
                  <a:lnTo>
                    <a:pt x="975" y="2756"/>
                  </a:lnTo>
                  <a:lnTo>
                    <a:pt x="952" y="2744"/>
                  </a:lnTo>
                  <a:lnTo>
                    <a:pt x="929" y="2733"/>
                  </a:lnTo>
                  <a:lnTo>
                    <a:pt x="907" y="2720"/>
                  </a:lnTo>
                  <a:lnTo>
                    <a:pt x="885" y="2707"/>
                  </a:lnTo>
                  <a:lnTo>
                    <a:pt x="864" y="2693"/>
                  </a:lnTo>
                  <a:lnTo>
                    <a:pt x="865" y="2667"/>
                  </a:lnTo>
                  <a:lnTo>
                    <a:pt x="868" y="2643"/>
                  </a:lnTo>
                  <a:lnTo>
                    <a:pt x="872" y="2619"/>
                  </a:lnTo>
                  <a:lnTo>
                    <a:pt x="877" y="2593"/>
                  </a:lnTo>
                  <a:lnTo>
                    <a:pt x="890" y="2545"/>
                  </a:lnTo>
                  <a:lnTo>
                    <a:pt x="904" y="2495"/>
                  </a:lnTo>
                  <a:lnTo>
                    <a:pt x="910" y="2470"/>
                  </a:lnTo>
                  <a:lnTo>
                    <a:pt x="916" y="2444"/>
                  </a:lnTo>
                  <a:lnTo>
                    <a:pt x="922" y="2419"/>
                  </a:lnTo>
                  <a:lnTo>
                    <a:pt x="925" y="2394"/>
                  </a:lnTo>
                  <a:lnTo>
                    <a:pt x="928" y="2367"/>
                  </a:lnTo>
                  <a:lnTo>
                    <a:pt x="928" y="2341"/>
                  </a:lnTo>
                  <a:lnTo>
                    <a:pt x="928" y="2327"/>
                  </a:lnTo>
                  <a:lnTo>
                    <a:pt x="927" y="2313"/>
                  </a:lnTo>
                  <a:lnTo>
                    <a:pt x="925" y="2300"/>
                  </a:lnTo>
                  <a:lnTo>
                    <a:pt x="923" y="2285"/>
                  </a:lnTo>
                  <a:lnTo>
                    <a:pt x="910" y="2285"/>
                  </a:lnTo>
                  <a:lnTo>
                    <a:pt x="897" y="2285"/>
                  </a:lnTo>
                  <a:lnTo>
                    <a:pt x="891" y="2321"/>
                  </a:lnTo>
                  <a:lnTo>
                    <a:pt x="885" y="2369"/>
                  </a:lnTo>
                  <a:lnTo>
                    <a:pt x="877" y="2425"/>
                  </a:lnTo>
                  <a:lnTo>
                    <a:pt x="869" y="2487"/>
                  </a:lnTo>
                  <a:lnTo>
                    <a:pt x="860" y="2546"/>
                  </a:lnTo>
                  <a:lnTo>
                    <a:pt x="850" y="2600"/>
                  </a:lnTo>
                  <a:lnTo>
                    <a:pt x="846" y="2623"/>
                  </a:lnTo>
                  <a:lnTo>
                    <a:pt x="840" y="2643"/>
                  </a:lnTo>
                  <a:lnTo>
                    <a:pt x="835" y="2660"/>
                  </a:lnTo>
                  <a:lnTo>
                    <a:pt x="829" y="2673"/>
                  </a:lnTo>
                  <a:lnTo>
                    <a:pt x="821" y="2670"/>
                  </a:lnTo>
                  <a:lnTo>
                    <a:pt x="813" y="2668"/>
                  </a:lnTo>
                  <a:lnTo>
                    <a:pt x="804" y="2666"/>
                  </a:lnTo>
                  <a:lnTo>
                    <a:pt x="797" y="2664"/>
                  </a:lnTo>
                  <a:lnTo>
                    <a:pt x="794" y="2622"/>
                  </a:lnTo>
                  <a:lnTo>
                    <a:pt x="794" y="2580"/>
                  </a:lnTo>
                  <a:lnTo>
                    <a:pt x="794" y="2538"/>
                  </a:lnTo>
                  <a:lnTo>
                    <a:pt x="794" y="2496"/>
                  </a:lnTo>
                  <a:lnTo>
                    <a:pt x="794" y="2455"/>
                  </a:lnTo>
                  <a:lnTo>
                    <a:pt x="793" y="2415"/>
                  </a:lnTo>
                  <a:lnTo>
                    <a:pt x="791" y="2395"/>
                  </a:lnTo>
                  <a:lnTo>
                    <a:pt x="790" y="2376"/>
                  </a:lnTo>
                  <a:lnTo>
                    <a:pt x="787" y="2357"/>
                  </a:lnTo>
                  <a:lnTo>
                    <a:pt x="783" y="2338"/>
                  </a:lnTo>
                  <a:lnTo>
                    <a:pt x="757" y="2282"/>
                  </a:lnTo>
                  <a:lnTo>
                    <a:pt x="731" y="2226"/>
                  </a:lnTo>
                  <a:lnTo>
                    <a:pt x="704" y="2170"/>
                  </a:lnTo>
                  <a:lnTo>
                    <a:pt x="678" y="2115"/>
                  </a:lnTo>
                  <a:lnTo>
                    <a:pt x="652" y="2059"/>
                  </a:lnTo>
                  <a:lnTo>
                    <a:pt x="627" y="2004"/>
                  </a:lnTo>
                  <a:lnTo>
                    <a:pt x="603" y="1949"/>
                  </a:lnTo>
                  <a:lnTo>
                    <a:pt x="580" y="1895"/>
                  </a:lnTo>
                  <a:lnTo>
                    <a:pt x="575" y="1860"/>
                  </a:lnTo>
                  <a:lnTo>
                    <a:pt x="573" y="1826"/>
                  </a:lnTo>
                  <a:lnTo>
                    <a:pt x="571" y="1792"/>
                  </a:lnTo>
                  <a:lnTo>
                    <a:pt x="570" y="1757"/>
                  </a:lnTo>
                  <a:lnTo>
                    <a:pt x="569" y="1725"/>
                  </a:lnTo>
                  <a:lnTo>
                    <a:pt x="569" y="1691"/>
                  </a:lnTo>
                  <a:lnTo>
                    <a:pt x="570" y="1658"/>
                  </a:lnTo>
                  <a:lnTo>
                    <a:pt x="571" y="1625"/>
                  </a:lnTo>
                  <a:lnTo>
                    <a:pt x="585" y="1617"/>
                  </a:lnTo>
                  <a:lnTo>
                    <a:pt x="597" y="1611"/>
                  </a:lnTo>
                  <a:lnTo>
                    <a:pt x="602" y="1608"/>
                  </a:lnTo>
                  <a:lnTo>
                    <a:pt x="608" y="1608"/>
                  </a:lnTo>
                  <a:lnTo>
                    <a:pt x="617" y="1608"/>
                  </a:lnTo>
                  <a:lnTo>
                    <a:pt x="627" y="1611"/>
                  </a:lnTo>
                  <a:lnTo>
                    <a:pt x="635" y="1625"/>
                  </a:lnTo>
                  <a:lnTo>
                    <a:pt x="643" y="1640"/>
                  </a:lnTo>
                  <a:lnTo>
                    <a:pt x="650" y="1657"/>
                  </a:lnTo>
                  <a:lnTo>
                    <a:pt x="659" y="1677"/>
                  </a:lnTo>
                  <a:lnTo>
                    <a:pt x="665" y="1720"/>
                  </a:lnTo>
                  <a:lnTo>
                    <a:pt x="670" y="1759"/>
                  </a:lnTo>
                  <a:lnTo>
                    <a:pt x="677" y="1794"/>
                  </a:lnTo>
                  <a:lnTo>
                    <a:pt x="683" y="1826"/>
                  </a:lnTo>
                  <a:lnTo>
                    <a:pt x="690" y="1856"/>
                  </a:lnTo>
                  <a:lnTo>
                    <a:pt x="699" y="1882"/>
                  </a:lnTo>
                  <a:lnTo>
                    <a:pt x="707" y="1908"/>
                  </a:lnTo>
                  <a:lnTo>
                    <a:pt x="719" y="1932"/>
                  </a:lnTo>
                  <a:lnTo>
                    <a:pt x="732" y="1955"/>
                  </a:lnTo>
                  <a:lnTo>
                    <a:pt x="746" y="1977"/>
                  </a:lnTo>
                  <a:lnTo>
                    <a:pt x="763" y="1999"/>
                  </a:lnTo>
                  <a:lnTo>
                    <a:pt x="783" y="2023"/>
                  </a:lnTo>
                  <a:lnTo>
                    <a:pt x="807" y="2046"/>
                  </a:lnTo>
                  <a:lnTo>
                    <a:pt x="833" y="2070"/>
                  </a:lnTo>
                  <a:lnTo>
                    <a:pt x="862" y="2097"/>
                  </a:lnTo>
                  <a:lnTo>
                    <a:pt x="897" y="2125"/>
                  </a:lnTo>
                  <a:close/>
                  <a:moveTo>
                    <a:pt x="643" y="1487"/>
                  </a:moveTo>
                  <a:lnTo>
                    <a:pt x="629" y="1484"/>
                  </a:lnTo>
                  <a:lnTo>
                    <a:pt x="616" y="1481"/>
                  </a:lnTo>
                  <a:lnTo>
                    <a:pt x="602" y="1477"/>
                  </a:lnTo>
                  <a:lnTo>
                    <a:pt x="588" y="1474"/>
                  </a:lnTo>
                  <a:lnTo>
                    <a:pt x="573" y="1443"/>
                  </a:lnTo>
                  <a:lnTo>
                    <a:pt x="560" y="1409"/>
                  </a:lnTo>
                  <a:lnTo>
                    <a:pt x="554" y="1392"/>
                  </a:lnTo>
                  <a:lnTo>
                    <a:pt x="550" y="1375"/>
                  </a:lnTo>
                  <a:lnTo>
                    <a:pt x="547" y="1359"/>
                  </a:lnTo>
                  <a:lnTo>
                    <a:pt x="546" y="1345"/>
                  </a:lnTo>
                  <a:lnTo>
                    <a:pt x="560" y="1333"/>
                  </a:lnTo>
                  <a:lnTo>
                    <a:pt x="589" y="1309"/>
                  </a:lnTo>
                  <a:lnTo>
                    <a:pt x="597" y="1304"/>
                  </a:lnTo>
                  <a:lnTo>
                    <a:pt x="604" y="1299"/>
                  </a:lnTo>
                  <a:lnTo>
                    <a:pt x="611" y="1295"/>
                  </a:lnTo>
                  <a:lnTo>
                    <a:pt x="618" y="1293"/>
                  </a:lnTo>
                  <a:lnTo>
                    <a:pt x="623" y="1291"/>
                  </a:lnTo>
                  <a:lnTo>
                    <a:pt x="627" y="1293"/>
                  </a:lnTo>
                  <a:lnTo>
                    <a:pt x="628" y="1294"/>
                  </a:lnTo>
                  <a:lnTo>
                    <a:pt x="629" y="1295"/>
                  </a:lnTo>
                  <a:lnTo>
                    <a:pt x="630" y="1297"/>
                  </a:lnTo>
                  <a:lnTo>
                    <a:pt x="630" y="1300"/>
                  </a:lnTo>
                  <a:lnTo>
                    <a:pt x="624" y="1306"/>
                  </a:lnTo>
                  <a:lnTo>
                    <a:pt x="619" y="1314"/>
                  </a:lnTo>
                  <a:lnTo>
                    <a:pt x="612" y="1321"/>
                  </a:lnTo>
                  <a:lnTo>
                    <a:pt x="608" y="1329"/>
                  </a:lnTo>
                  <a:lnTo>
                    <a:pt x="604" y="1338"/>
                  </a:lnTo>
                  <a:lnTo>
                    <a:pt x="601" y="1346"/>
                  </a:lnTo>
                  <a:lnTo>
                    <a:pt x="598" y="1356"/>
                  </a:lnTo>
                  <a:lnTo>
                    <a:pt x="596" y="1365"/>
                  </a:lnTo>
                  <a:lnTo>
                    <a:pt x="594" y="1375"/>
                  </a:lnTo>
                  <a:lnTo>
                    <a:pt x="594" y="1384"/>
                  </a:lnTo>
                  <a:lnTo>
                    <a:pt x="596" y="1394"/>
                  </a:lnTo>
                  <a:lnTo>
                    <a:pt x="598" y="1403"/>
                  </a:lnTo>
                  <a:lnTo>
                    <a:pt x="601" y="1414"/>
                  </a:lnTo>
                  <a:lnTo>
                    <a:pt x="604" y="1425"/>
                  </a:lnTo>
                  <a:lnTo>
                    <a:pt x="609" y="1434"/>
                  </a:lnTo>
                  <a:lnTo>
                    <a:pt x="616" y="1445"/>
                  </a:lnTo>
                  <a:lnTo>
                    <a:pt x="627" y="1436"/>
                  </a:lnTo>
                  <a:lnTo>
                    <a:pt x="639" y="1430"/>
                  </a:lnTo>
                  <a:lnTo>
                    <a:pt x="639" y="1410"/>
                  </a:lnTo>
                  <a:lnTo>
                    <a:pt x="639" y="1392"/>
                  </a:lnTo>
                  <a:lnTo>
                    <a:pt x="641" y="1375"/>
                  </a:lnTo>
                  <a:lnTo>
                    <a:pt x="643" y="1359"/>
                  </a:lnTo>
                  <a:lnTo>
                    <a:pt x="649" y="1327"/>
                  </a:lnTo>
                  <a:lnTo>
                    <a:pt x="658" y="1295"/>
                  </a:lnTo>
                  <a:lnTo>
                    <a:pt x="658" y="1283"/>
                  </a:lnTo>
                  <a:lnTo>
                    <a:pt x="656" y="1272"/>
                  </a:lnTo>
                  <a:lnTo>
                    <a:pt x="652" y="1262"/>
                  </a:lnTo>
                  <a:lnTo>
                    <a:pt x="649" y="1251"/>
                  </a:lnTo>
                  <a:lnTo>
                    <a:pt x="645" y="1242"/>
                  </a:lnTo>
                  <a:lnTo>
                    <a:pt x="640" y="1232"/>
                  </a:lnTo>
                  <a:lnTo>
                    <a:pt x="635" y="1223"/>
                  </a:lnTo>
                  <a:lnTo>
                    <a:pt x="628" y="1213"/>
                  </a:lnTo>
                  <a:lnTo>
                    <a:pt x="616" y="1195"/>
                  </a:lnTo>
                  <a:lnTo>
                    <a:pt x="604" y="1178"/>
                  </a:lnTo>
                  <a:lnTo>
                    <a:pt x="598" y="1169"/>
                  </a:lnTo>
                  <a:lnTo>
                    <a:pt x="592" y="1160"/>
                  </a:lnTo>
                  <a:lnTo>
                    <a:pt x="588" y="1152"/>
                  </a:lnTo>
                  <a:lnTo>
                    <a:pt x="584" y="1142"/>
                  </a:lnTo>
                  <a:lnTo>
                    <a:pt x="590" y="1138"/>
                  </a:lnTo>
                  <a:lnTo>
                    <a:pt x="596" y="1134"/>
                  </a:lnTo>
                  <a:lnTo>
                    <a:pt x="603" y="1137"/>
                  </a:lnTo>
                  <a:lnTo>
                    <a:pt x="610" y="1141"/>
                  </a:lnTo>
                  <a:lnTo>
                    <a:pt x="618" y="1148"/>
                  </a:lnTo>
                  <a:lnTo>
                    <a:pt x="626" y="1156"/>
                  </a:lnTo>
                  <a:lnTo>
                    <a:pt x="643" y="1173"/>
                  </a:lnTo>
                  <a:lnTo>
                    <a:pt x="660" y="1192"/>
                  </a:lnTo>
                  <a:lnTo>
                    <a:pt x="675" y="1211"/>
                  </a:lnTo>
                  <a:lnTo>
                    <a:pt x="688" y="1227"/>
                  </a:lnTo>
                  <a:lnTo>
                    <a:pt x="698" y="1238"/>
                  </a:lnTo>
                  <a:lnTo>
                    <a:pt x="703" y="1242"/>
                  </a:lnTo>
                  <a:lnTo>
                    <a:pt x="708" y="1235"/>
                  </a:lnTo>
                  <a:lnTo>
                    <a:pt x="714" y="1229"/>
                  </a:lnTo>
                  <a:lnTo>
                    <a:pt x="704" y="1194"/>
                  </a:lnTo>
                  <a:lnTo>
                    <a:pt x="696" y="1160"/>
                  </a:lnTo>
                  <a:lnTo>
                    <a:pt x="688" y="1128"/>
                  </a:lnTo>
                  <a:lnTo>
                    <a:pt x="681" y="1095"/>
                  </a:lnTo>
                  <a:lnTo>
                    <a:pt x="675" y="1063"/>
                  </a:lnTo>
                  <a:lnTo>
                    <a:pt x="669" y="1031"/>
                  </a:lnTo>
                  <a:lnTo>
                    <a:pt x="664" y="999"/>
                  </a:lnTo>
                  <a:lnTo>
                    <a:pt x="660" y="967"/>
                  </a:lnTo>
                  <a:lnTo>
                    <a:pt x="670" y="953"/>
                  </a:lnTo>
                  <a:lnTo>
                    <a:pt x="674" y="953"/>
                  </a:lnTo>
                  <a:lnTo>
                    <a:pt x="681" y="967"/>
                  </a:lnTo>
                  <a:lnTo>
                    <a:pt x="687" y="982"/>
                  </a:lnTo>
                  <a:lnTo>
                    <a:pt x="693" y="997"/>
                  </a:lnTo>
                  <a:lnTo>
                    <a:pt x="698" y="1011"/>
                  </a:lnTo>
                  <a:lnTo>
                    <a:pt x="703" y="1027"/>
                  </a:lnTo>
                  <a:lnTo>
                    <a:pt x="707" y="1043"/>
                  </a:lnTo>
                  <a:lnTo>
                    <a:pt x="711" y="1060"/>
                  </a:lnTo>
                  <a:lnTo>
                    <a:pt x="715" y="1077"/>
                  </a:lnTo>
                  <a:lnTo>
                    <a:pt x="720" y="1113"/>
                  </a:lnTo>
                  <a:lnTo>
                    <a:pt x="723" y="1149"/>
                  </a:lnTo>
                  <a:lnTo>
                    <a:pt x="725" y="1186"/>
                  </a:lnTo>
                  <a:lnTo>
                    <a:pt x="724" y="1223"/>
                  </a:lnTo>
                  <a:lnTo>
                    <a:pt x="723" y="1241"/>
                  </a:lnTo>
                  <a:lnTo>
                    <a:pt x="722" y="1260"/>
                  </a:lnTo>
                  <a:lnTo>
                    <a:pt x="720" y="1278"/>
                  </a:lnTo>
                  <a:lnTo>
                    <a:pt x="717" y="1296"/>
                  </a:lnTo>
                  <a:lnTo>
                    <a:pt x="714" y="1314"/>
                  </a:lnTo>
                  <a:lnTo>
                    <a:pt x="711" y="1332"/>
                  </a:lnTo>
                  <a:lnTo>
                    <a:pt x="706" y="1350"/>
                  </a:lnTo>
                  <a:lnTo>
                    <a:pt x="701" y="1366"/>
                  </a:lnTo>
                  <a:lnTo>
                    <a:pt x="696" y="1383"/>
                  </a:lnTo>
                  <a:lnTo>
                    <a:pt x="690" y="1400"/>
                  </a:lnTo>
                  <a:lnTo>
                    <a:pt x="684" y="1416"/>
                  </a:lnTo>
                  <a:lnTo>
                    <a:pt x="677" y="1431"/>
                  </a:lnTo>
                  <a:lnTo>
                    <a:pt x="669" y="1446"/>
                  </a:lnTo>
                  <a:lnTo>
                    <a:pt x="661" y="1461"/>
                  </a:lnTo>
                  <a:lnTo>
                    <a:pt x="652" y="1474"/>
                  </a:lnTo>
                  <a:lnTo>
                    <a:pt x="643" y="1487"/>
                  </a:lnTo>
                  <a:close/>
                  <a:moveTo>
                    <a:pt x="665" y="1124"/>
                  </a:moveTo>
                  <a:lnTo>
                    <a:pt x="661" y="1122"/>
                  </a:lnTo>
                  <a:lnTo>
                    <a:pt x="658" y="1120"/>
                  </a:lnTo>
                  <a:lnTo>
                    <a:pt x="654" y="1118"/>
                  </a:lnTo>
                  <a:lnTo>
                    <a:pt x="650" y="1114"/>
                  </a:lnTo>
                  <a:lnTo>
                    <a:pt x="644" y="1104"/>
                  </a:lnTo>
                  <a:lnTo>
                    <a:pt x="638" y="1094"/>
                  </a:lnTo>
                  <a:lnTo>
                    <a:pt x="631" y="1080"/>
                  </a:lnTo>
                  <a:lnTo>
                    <a:pt x="626" y="1065"/>
                  </a:lnTo>
                  <a:lnTo>
                    <a:pt x="621" y="1051"/>
                  </a:lnTo>
                  <a:lnTo>
                    <a:pt x="617" y="1034"/>
                  </a:lnTo>
                  <a:lnTo>
                    <a:pt x="608" y="1001"/>
                  </a:lnTo>
                  <a:lnTo>
                    <a:pt x="602" y="970"/>
                  </a:lnTo>
                  <a:lnTo>
                    <a:pt x="597" y="944"/>
                  </a:lnTo>
                  <a:lnTo>
                    <a:pt x="593" y="927"/>
                  </a:lnTo>
                  <a:lnTo>
                    <a:pt x="599" y="921"/>
                  </a:lnTo>
                  <a:lnTo>
                    <a:pt x="603" y="914"/>
                  </a:lnTo>
                  <a:lnTo>
                    <a:pt x="610" y="922"/>
                  </a:lnTo>
                  <a:lnTo>
                    <a:pt x="618" y="930"/>
                  </a:lnTo>
                  <a:lnTo>
                    <a:pt x="624" y="942"/>
                  </a:lnTo>
                  <a:lnTo>
                    <a:pt x="630" y="953"/>
                  </a:lnTo>
                  <a:lnTo>
                    <a:pt x="637" y="967"/>
                  </a:lnTo>
                  <a:lnTo>
                    <a:pt x="643" y="982"/>
                  </a:lnTo>
                  <a:lnTo>
                    <a:pt x="648" y="998"/>
                  </a:lnTo>
                  <a:lnTo>
                    <a:pt x="652" y="1014"/>
                  </a:lnTo>
                  <a:lnTo>
                    <a:pt x="657" y="1029"/>
                  </a:lnTo>
                  <a:lnTo>
                    <a:pt x="660" y="1045"/>
                  </a:lnTo>
                  <a:lnTo>
                    <a:pt x="663" y="1061"/>
                  </a:lnTo>
                  <a:lnTo>
                    <a:pt x="665" y="1076"/>
                  </a:lnTo>
                  <a:lnTo>
                    <a:pt x="666" y="1090"/>
                  </a:lnTo>
                  <a:lnTo>
                    <a:pt x="667" y="1102"/>
                  </a:lnTo>
                  <a:lnTo>
                    <a:pt x="666" y="1114"/>
                  </a:lnTo>
                  <a:lnTo>
                    <a:pt x="665" y="1124"/>
                  </a:lnTo>
                  <a:close/>
                  <a:moveTo>
                    <a:pt x="571" y="1191"/>
                  </a:moveTo>
                  <a:lnTo>
                    <a:pt x="563" y="1207"/>
                  </a:lnTo>
                  <a:lnTo>
                    <a:pt x="555" y="1222"/>
                  </a:lnTo>
                  <a:lnTo>
                    <a:pt x="547" y="1234"/>
                  </a:lnTo>
                  <a:lnTo>
                    <a:pt x="537" y="1247"/>
                  </a:lnTo>
                  <a:lnTo>
                    <a:pt x="528" y="1259"/>
                  </a:lnTo>
                  <a:lnTo>
                    <a:pt x="516" y="1268"/>
                  </a:lnTo>
                  <a:lnTo>
                    <a:pt x="503" y="1278"/>
                  </a:lnTo>
                  <a:lnTo>
                    <a:pt x="488" y="1286"/>
                  </a:lnTo>
                  <a:lnTo>
                    <a:pt x="488" y="1279"/>
                  </a:lnTo>
                  <a:lnTo>
                    <a:pt x="489" y="1270"/>
                  </a:lnTo>
                  <a:lnTo>
                    <a:pt x="491" y="1262"/>
                  </a:lnTo>
                  <a:lnTo>
                    <a:pt x="494" y="1253"/>
                  </a:lnTo>
                  <a:lnTo>
                    <a:pt x="498" y="1245"/>
                  </a:lnTo>
                  <a:lnTo>
                    <a:pt x="503" y="1236"/>
                  </a:lnTo>
                  <a:lnTo>
                    <a:pt x="507" y="1228"/>
                  </a:lnTo>
                  <a:lnTo>
                    <a:pt x="513" y="1221"/>
                  </a:lnTo>
                  <a:lnTo>
                    <a:pt x="518" y="1213"/>
                  </a:lnTo>
                  <a:lnTo>
                    <a:pt x="525" y="1207"/>
                  </a:lnTo>
                  <a:lnTo>
                    <a:pt x="532" y="1201"/>
                  </a:lnTo>
                  <a:lnTo>
                    <a:pt x="540" y="1196"/>
                  </a:lnTo>
                  <a:lnTo>
                    <a:pt x="547" y="1193"/>
                  </a:lnTo>
                  <a:lnTo>
                    <a:pt x="554" y="1191"/>
                  </a:lnTo>
                  <a:lnTo>
                    <a:pt x="563" y="1190"/>
                  </a:lnTo>
                  <a:lnTo>
                    <a:pt x="571" y="1191"/>
                  </a:lnTo>
                  <a:close/>
                  <a:moveTo>
                    <a:pt x="527" y="1307"/>
                  </a:moveTo>
                  <a:lnTo>
                    <a:pt x="544" y="1286"/>
                  </a:lnTo>
                  <a:lnTo>
                    <a:pt x="566" y="1260"/>
                  </a:lnTo>
                  <a:lnTo>
                    <a:pt x="579" y="1247"/>
                  </a:lnTo>
                  <a:lnTo>
                    <a:pt x="589" y="1235"/>
                  </a:lnTo>
                  <a:lnTo>
                    <a:pt x="594" y="1231"/>
                  </a:lnTo>
                  <a:lnTo>
                    <a:pt x="600" y="1227"/>
                  </a:lnTo>
                  <a:lnTo>
                    <a:pt x="605" y="1224"/>
                  </a:lnTo>
                  <a:lnTo>
                    <a:pt x="609" y="1223"/>
                  </a:lnTo>
                  <a:lnTo>
                    <a:pt x="615" y="1228"/>
                  </a:lnTo>
                  <a:lnTo>
                    <a:pt x="621" y="1233"/>
                  </a:lnTo>
                  <a:lnTo>
                    <a:pt x="605" y="1250"/>
                  </a:lnTo>
                  <a:lnTo>
                    <a:pt x="578" y="1279"/>
                  </a:lnTo>
                  <a:lnTo>
                    <a:pt x="564" y="1293"/>
                  </a:lnTo>
                  <a:lnTo>
                    <a:pt x="551" y="1304"/>
                  </a:lnTo>
                  <a:lnTo>
                    <a:pt x="542" y="1313"/>
                  </a:lnTo>
                  <a:lnTo>
                    <a:pt x="536" y="1316"/>
                  </a:lnTo>
                  <a:lnTo>
                    <a:pt x="531" y="1310"/>
                  </a:lnTo>
                  <a:lnTo>
                    <a:pt x="527" y="1307"/>
                  </a:lnTo>
                  <a:close/>
                  <a:moveTo>
                    <a:pt x="570" y="2089"/>
                  </a:moveTo>
                  <a:lnTo>
                    <a:pt x="569" y="2097"/>
                  </a:lnTo>
                  <a:lnTo>
                    <a:pt x="565" y="2107"/>
                  </a:lnTo>
                  <a:lnTo>
                    <a:pt x="561" y="2121"/>
                  </a:lnTo>
                  <a:lnTo>
                    <a:pt x="554" y="2135"/>
                  </a:lnTo>
                  <a:lnTo>
                    <a:pt x="547" y="2146"/>
                  </a:lnTo>
                  <a:lnTo>
                    <a:pt x="540" y="2156"/>
                  </a:lnTo>
                  <a:lnTo>
                    <a:pt x="536" y="2159"/>
                  </a:lnTo>
                  <a:lnTo>
                    <a:pt x="532" y="2160"/>
                  </a:lnTo>
                  <a:lnTo>
                    <a:pt x="529" y="2160"/>
                  </a:lnTo>
                  <a:lnTo>
                    <a:pt x="527" y="2158"/>
                  </a:lnTo>
                  <a:lnTo>
                    <a:pt x="520" y="2149"/>
                  </a:lnTo>
                  <a:lnTo>
                    <a:pt x="514" y="2139"/>
                  </a:lnTo>
                  <a:lnTo>
                    <a:pt x="510" y="2127"/>
                  </a:lnTo>
                  <a:lnTo>
                    <a:pt x="507" y="2115"/>
                  </a:lnTo>
                  <a:lnTo>
                    <a:pt x="505" y="2101"/>
                  </a:lnTo>
                  <a:lnTo>
                    <a:pt x="504" y="2087"/>
                  </a:lnTo>
                  <a:lnTo>
                    <a:pt x="504" y="2072"/>
                  </a:lnTo>
                  <a:lnTo>
                    <a:pt x="504" y="2059"/>
                  </a:lnTo>
                  <a:lnTo>
                    <a:pt x="506" y="2044"/>
                  </a:lnTo>
                  <a:lnTo>
                    <a:pt x="508" y="2029"/>
                  </a:lnTo>
                  <a:lnTo>
                    <a:pt x="512" y="2015"/>
                  </a:lnTo>
                  <a:lnTo>
                    <a:pt x="516" y="2003"/>
                  </a:lnTo>
                  <a:lnTo>
                    <a:pt x="521" y="1990"/>
                  </a:lnTo>
                  <a:lnTo>
                    <a:pt x="527" y="1978"/>
                  </a:lnTo>
                  <a:lnTo>
                    <a:pt x="532" y="1969"/>
                  </a:lnTo>
                  <a:lnTo>
                    <a:pt x="540" y="1960"/>
                  </a:lnTo>
                  <a:lnTo>
                    <a:pt x="549" y="1972"/>
                  </a:lnTo>
                  <a:lnTo>
                    <a:pt x="561" y="1988"/>
                  </a:lnTo>
                  <a:lnTo>
                    <a:pt x="573" y="2005"/>
                  </a:lnTo>
                  <a:lnTo>
                    <a:pt x="584" y="2024"/>
                  </a:lnTo>
                  <a:lnTo>
                    <a:pt x="588" y="2033"/>
                  </a:lnTo>
                  <a:lnTo>
                    <a:pt x="591" y="2043"/>
                  </a:lnTo>
                  <a:lnTo>
                    <a:pt x="593" y="2052"/>
                  </a:lnTo>
                  <a:lnTo>
                    <a:pt x="592" y="2061"/>
                  </a:lnTo>
                  <a:lnTo>
                    <a:pt x="592" y="2065"/>
                  </a:lnTo>
                  <a:lnTo>
                    <a:pt x="590" y="2069"/>
                  </a:lnTo>
                  <a:lnTo>
                    <a:pt x="589" y="2073"/>
                  </a:lnTo>
                  <a:lnTo>
                    <a:pt x="586" y="2077"/>
                  </a:lnTo>
                  <a:lnTo>
                    <a:pt x="583" y="2080"/>
                  </a:lnTo>
                  <a:lnTo>
                    <a:pt x="580" y="2083"/>
                  </a:lnTo>
                  <a:lnTo>
                    <a:pt x="575" y="2086"/>
                  </a:lnTo>
                  <a:lnTo>
                    <a:pt x="570" y="2089"/>
                  </a:lnTo>
                  <a:close/>
                  <a:moveTo>
                    <a:pt x="541" y="2251"/>
                  </a:moveTo>
                  <a:lnTo>
                    <a:pt x="534" y="2251"/>
                  </a:lnTo>
                  <a:lnTo>
                    <a:pt x="527" y="2247"/>
                  </a:lnTo>
                  <a:lnTo>
                    <a:pt x="521" y="2244"/>
                  </a:lnTo>
                  <a:lnTo>
                    <a:pt x="522" y="2235"/>
                  </a:lnTo>
                  <a:lnTo>
                    <a:pt x="523" y="2229"/>
                  </a:lnTo>
                  <a:lnTo>
                    <a:pt x="525" y="2222"/>
                  </a:lnTo>
                  <a:lnTo>
                    <a:pt x="527" y="2216"/>
                  </a:lnTo>
                  <a:lnTo>
                    <a:pt x="533" y="2204"/>
                  </a:lnTo>
                  <a:lnTo>
                    <a:pt x="541" y="2194"/>
                  </a:lnTo>
                  <a:lnTo>
                    <a:pt x="554" y="2194"/>
                  </a:lnTo>
                  <a:lnTo>
                    <a:pt x="553" y="2208"/>
                  </a:lnTo>
                  <a:lnTo>
                    <a:pt x="552" y="2221"/>
                  </a:lnTo>
                  <a:lnTo>
                    <a:pt x="551" y="2229"/>
                  </a:lnTo>
                  <a:lnTo>
                    <a:pt x="548" y="2235"/>
                  </a:lnTo>
                  <a:lnTo>
                    <a:pt x="545" y="2242"/>
                  </a:lnTo>
                  <a:lnTo>
                    <a:pt x="541" y="2251"/>
                  </a:lnTo>
                  <a:close/>
                  <a:moveTo>
                    <a:pt x="532" y="1843"/>
                  </a:moveTo>
                  <a:lnTo>
                    <a:pt x="530" y="1860"/>
                  </a:lnTo>
                  <a:lnTo>
                    <a:pt x="527" y="1876"/>
                  </a:lnTo>
                  <a:lnTo>
                    <a:pt x="524" y="1891"/>
                  </a:lnTo>
                  <a:lnTo>
                    <a:pt x="520" y="1906"/>
                  </a:lnTo>
                  <a:lnTo>
                    <a:pt x="510" y="1936"/>
                  </a:lnTo>
                  <a:lnTo>
                    <a:pt x="498" y="1965"/>
                  </a:lnTo>
                  <a:lnTo>
                    <a:pt x="486" y="1993"/>
                  </a:lnTo>
                  <a:lnTo>
                    <a:pt x="471" y="2022"/>
                  </a:lnTo>
                  <a:lnTo>
                    <a:pt x="456" y="2051"/>
                  </a:lnTo>
                  <a:lnTo>
                    <a:pt x="440" y="2082"/>
                  </a:lnTo>
                  <a:lnTo>
                    <a:pt x="459" y="2085"/>
                  </a:lnTo>
                  <a:lnTo>
                    <a:pt x="466" y="2109"/>
                  </a:lnTo>
                  <a:lnTo>
                    <a:pt x="477" y="2155"/>
                  </a:lnTo>
                  <a:lnTo>
                    <a:pt x="492" y="2214"/>
                  </a:lnTo>
                  <a:lnTo>
                    <a:pt x="507" y="2282"/>
                  </a:lnTo>
                  <a:lnTo>
                    <a:pt x="514" y="2315"/>
                  </a:lnTo>
                  <a:lnTo>
                    <a:pt x="522" y="2349"/>
                  </a:lnTo>
                  <a:lnTo>
                    <a:pt x="528" y="2381"/>
                  </a:lnTo>
                  <a:lnTo>
                    <a:pt x="532" y="2410"/>
                  </a:lnTo>
                  <a:lnTo>
                    <a:pt x="535" y="2437"/>
                  </a:lnTo>
                  <a:lnTo>
                    <a:pt x="537" y="2460"/>
                  </a:lnTo>
                  <a:lnTo>
                    <a:pt x="537" y="2470"/>
                  </a:lnTo>
                  <a:lnTo>
                    <a:pt x="536" y="2477"/>
                  </a:lnTo>
                  <a:lnTo>
                    <a:pt x="535" y="2484"/>
                  </a:lnTo>
                  <a:lnTo>
                    <a:pt x="533" y="2490"/>
                  </a:lnTo>
                  <a:lnTo>
                    <a:pt x="516" y="2481"/>
                  </a:lnTo>
                  <a:lnTo>
                    <a:pt x="501" y="2473"/>
                  </a:lnTo>
                  <a:lnTo>
                    <a:pt x="487" y="2464"/>
                  </a:lnTo>
                  <a:lnTo>
                    <a:pt x="473" y="2456"/>
                  </a:lnTo>
                  <a:lnTo>
                    <a:pt x="459" y="2450"/>
                  </a:lnTo>
                  <a:lnTo>
                    <a:pt x="446" y="2443"/>
                  </a:lnTo>
                  <a:lnTo>
                    <a:pt x="439" y="2441"/>
                  </a:lnTo>
                  <a:lnTo>
                    <a:pt x="432" y="2439"/>
                  </a:lnTo>
                  <a:lnTo>
                    <a:pt x="425" y="2437"/>
                  </a:lnTo>
                  <a:lnTo>
                    <a:pt x="417" y="2436"/>
                  </a:lnTo>
                  <a:lnTo>
                    <a:pt x="417" y="2446"/>
                  </a:lnTo>
                  <a:lnTo>
                    <a:pt x="418" y="2456"/>
                  </a:lnTo>
                  <a:lnTo>
                    <a:pt x="421" y="2464"/>
                  </a:lnTo>
                  <a:lnTo>
                    <a:pt x="425" y="2473"/>
                  </a:lnTo>
                  <a:lnTo>
                    <a:pt x="429" y="2481"/>
                  </a:lnTo>
                  <a:lnTo>
                    <a:pt x="433" y="2489"/>
                  </a:lnTo>
                  <a:lnTo>
                    <a:pt x="438" y="2496"/>
                  </a:lnTo>
                  <a:lnTo>
                    <a:pt x="445" y="2502"/>
                  </a:lnTo>
                  <a:lnTo>
                    <a:pt x="459" y="2516"/>
                  </a:lnTo>
                  <a:lnTo>
                    <a:pt x="475" y="2528"/>
                  </a:lnTo>
                  <a:lnTo>
                    <a:pt x="492" y="2538"/>
                  </a:lnTo>
                  <a:lnTo>
                    <a:pt x="510" y="2549"/>
                  </a:lnTo>
                  <a:lnTo>
                    <a:pt x="547" y="2569"/>
                  </a:lnTo>
                  <a:lnTo>
                    <a:pt x="582" y="2590"/>
                  </a:lnTo>
                  <a:lnTo>
                    <a:pt x="598" y="2601"/>
                  </a:lnTo>
                  <a:lnTo>
                    <a:pt x="611" y="2612"/>
                  </a:lnTo>
                  <a:lnTo>
                    <a:pt x="617" y="2619"/>
                  </a:lnTo>
                  <a:lnTo>
                    <a:pt x="622" y="2625"/>
                  </a:lnTo>
                  <a:lnTo>
                    <a:pt x="627" y="2632"/>
                  </a:lnTo>
                  <a:lnTo>
                    <a:pt x="630" y="2639"/>
                  </a:lnTo>
                  <a:lnTo>
                    <a:pt x="610" y="2668"/>
                  </a:lnTo>
                  <a:lnTo>
                    <a:pt x="587" y="2702"/>
                  </a:lnTo>
                  <a:lnTo>
                    <a:pt x="575" y="2717"/>
                  </a:lnTo>
                  <a:lnTo>
                    <a:pt x="562" y="2731"/>
                  </a:lnTo>
                  <a:lnTo>
                    <a:pt x="555" y="2737"/>
                  </a:lnTo>
                  <a:lnTo>
                    <a:pt x="548" y="2741"/>
                  </a:lnTo>
                  <a:lnTo>
                    <a:pt x="542" y="2745"/>
                  </a:lnTo>
                  <a:lnTo>
                    <a:pt x="534" y="2749"/>
                  </a:lnTo>
                  <a:lnTo>
                    <a:pt x="487" y="2723"/>
                  </a:lnTo>
                  <a:lnTo>
                    <a:pt x="447" y="2699"/>
                  </a:lnTo>
                  <a:lnTo>
                    <a:pt x="429" y="2688"/>
                  </a:lnTo>
                  <a:lnTo>
                    <a:pt x="412" y="2678"/>
                  </a:lnTo>
                  <a:lnTo>
                    <a:pt x="397" y="2667"/>
                  </a:lnTo>
                  <a:lnTo>
                    <a:pt x="383" y="2657"/>
                  </a:lnTo>
                  <a:lnTo>
                    <a:pt x="371" y="2647"/>
                  </a:lnTo>
                  <a:lnTo>
                    <a:pt x="360" y="2637"/>
                  </a:lnTo>
                  <a:lnTo>
                    <a:pt x="351" y="2627"/>
                  </a:lnTo>
                  <a:lnTo>
                    <a:pt x="341" y="2617"/>
                  </a:lnTo>
                  <a:lnTo>
                    <a:pt x="334" y="2606"/>
                  </a:lnTo>
                  <a:lnTo>
                    <a:pt x="327" y="2596"/>
                  </a:lnTo>
                  <a:lnTo>
                    <a:pt x="322" y="2585"/>
                  </a:lnTo>
                  <a:lnTo>
                    <a:pt x="317" y="2574"/>
                  </a:lnTo>
                  <a:lnTo>
                    <a:pt x="314" y="2563"/>
                  </a:lnTo>
                  <a:lnTo>
                    <a:pt x="311" y="2551"/>
                  </a:lnTo>
                  <a:lnTo>
                    <a:pt x="308" y="2538"/>
                  </a:lnTo>
                  <a:lnTo>
                    <a:pt x="307" y="2526"/>
                  </a:lnTo>
                  <a:lnTo>
                    <a:pt x="306" y="2512"/>
                  </a:lnTo>
                  <a:lnTo>
                    <a:pt x="306" y="2498"/>
                  </a:lnTo>
                  <a:lnTo>
                    <a:pt x="307" y="2482"/>
                  </a:lnTo>
                  <a:lnTo>
                    <a:pt x="308" y="2467"/>
                  </a:lnTo>
                  <a:lnTo>
                    <a:pt x="318" y="2391"/>
                  </a:lnTo>
                  <a:lnTo>
                    <a:pt x="332" y="2298"/>
                  </a:lnTo>
                  <a:lnTo>
                    <a:pt x="341" y="2291"/>
                  </a:lnTo>
                  <a:lnTo>
                    <a:pt x="350" y="2286"/>
                  </a:lnTo>
                  <a:lnTo>
                    <a:pt x="358" y="2282"/>
                  </a:lnTo>
                  <a:lnTo>
                    <a:pt x="367" y="2278"/>
                  </a:lnTo>
                  <a:lnTo>
                    <a:pt x="384" y="2275"/>
                  </a:lnTo>
                  <a:lnTo>
                    <a:pt x="410" y="2271"/>
                  </a:lnTo>
                  <a:lnTo>
                    <a:pt x="417" y="2287"/>
                  </a:lnTo>
                  <a:lnTo>
                    <a:pt x="426" y="2303"/>
                  </a:lnTo>
                  <a:lnTo>
                    <a:pt x="433" y="2319"/>
                  </a:lnTo>
                  <a:lnTo>
                    <a:pt x="441" y="2334"/>
                  </a:lnTo>
                  <a:lnTo>
                    <a:pt x="443" y="2334"/>
                  </a:lnTo>
                  <a:lnTo>
                    <a:pt x="445" y="2335"/>
                  </a:lnTo>
                  <a:lnTo>
                    <a:pt x="449" y="2330"/>
                  </a:lnTo>
                  <a:lnTo>
                    <a:pt x="451" y="2325"/>
                  </a:lnTo>
                  <a:lnTo>
                    <a:pt x="452" y="2319"/>
                  </a:lnTo>
                  <a:lnTo>
                    <a:pt x="453" y="2312"/>
                  </a:lnTo>
                  <a:lnTo>
                    <a:pt x="452" y="2306"/>
                  </a:lnTo>
                  <a:lnTo>
                    <a:pt x="450" y="2298"/>
                  </a:lnTo>
                  <a:lnTo>
                    <a:pt x="448" y="2292"/>
                  </a:lnTo>
                  <a:lnTo>
                    <a:pt x="446" y="2286"/>
                  </a:lnTo>
                  <a:lnTo>
                    <a:pt x="432" y="2259"/>
                  </a:lnTo>
                  <a:lnTo>
                    <a:pt x="421" y="2239"/>
                  </a:lnTo>
                  <a:lnTo>
                    <a:pt x="399" y="2237"/>
                  </a:lnTo>
                  <a:lnTo>
                    <a:pt x="379" y="2233"/>
                  </a:lnTo>
                  <a:lnTo>
                    <a:pt x="360" y="2228"/>
                  </a:lnTo>
                  <a:lnTo>
                    <a:pt x="342" y="2221"/>
                  </a:lnTo>
                  <a:lnTo>
                    <a:pt x="324" y="2215"/>
                  </a:lnTo>
                  <a:lnTo>
                    <a:pt x="307" y="2207"/>
                  </a:lnTo>
                  <a:lnTo>
                    <a:pt x="292" y="2198"/>
                  </a:lnTo>
                  <a:lnTo>
                    <a:pt x="276" y="2190"/>
                  </a:lnTo>
                  <a:lnTo>
                    <a:pt x="245" y="2170"/>
                  </a:lnTo>
                  <a:lnTo>
                    <a:pt x="216" y="2146"/>
                  </a:lnTo>
                  <a:lnTo>
                    <a:pt x="185" y="2123"/>
                  </a:lnTo>
                  <a:lnTo>
                    <a:pt x="152" y="2098"/>
                  </a:lnTo>
                  <a:lnTo>
                    <a:pt x="151" y="2090"/>
                  </a:lnTo>
                  <a:lnTo>
                    <a:pt x="151" y="2084"/>
                  </a:lnTo>
                  <a:lnTo>
                    <a:pt x="78" y="2071"/>
                  </a:lnTo>
                  <a:lnTo>
                    <a:pt x="78" y="2061"/>
                  </a:lnTo>
                  <a:lnTo>
                    <a:pt x="79" y="2052"/>
                  </a:lnTo>
                  <a:lnTo>
                    <a:pt x="112" y="2061"/>
                  </a:lnTo>
                  <a:lnTo>
                    <a:pt x="145" y="2070"/>
                  </a:lnTo>
                  <a:lnTo>
                    <a:pt x="178" y="2079"/>
                  </a:lnTo>
                  <a:lnTo>
                    <a:pt x="211" y="2088"/>
                  </a:lnTo>
                  <a:lnTo>
                    <a:pt x="212" y="2095"/>
                  </a:lnTo>
                  <a:lnTo>
                    <a:pt x="214" y="2102"/>
                  </a:lnTo>
                  <a:lnTo>
                    <a:pt x="233" y="2108"/>
                  </a:lnTo>
                  <a:lnTo>
                    <a:pt x="261" y="2118"/>
                  </a:lnTo>
                  <a:lnTo>
                    <a:pt x="277" y="2122"/>
                  </a:lnTo>
                  <a:lnTo>
                    <a:pt x="292" y="2125"/>
                  </a:lnTo>
                  <a:lnTo>
                    <a:pt x="298" y="2126"/>
                  </a:lnTo>
                  <a:lnTo>
                    <a:pt x="304" y="2127"/>
                  </a:lnTo>
                  <a:lnTo>
                    <a:pt x="310" y="2127"/>
                  </a:lnTo>
                  <a:lnTo>
                    <a:pt x="314" y="2126"/>
                  </a:lnTo>
                  <a:lnTo>
                    <a:pt x="304" y="2116"/>
                  </a:lnTo>
                  <a:lnTo>
                    <a:pt x="295" y="2104"/>
                  </a:lnTo>
                  <a:lnTo>
                    <a:pt x="284" y="2095"/>
                  </a:lnTo>
                  <a:lnTo>
                    <a:pt x="273" y="2084"/>
                  </a:lnTo>
                  <a:lnTo>
                    <a:pt x="248" y="2066"/>
                  </a:lnTo>
                  <a:lnTo>
                    <a:pt x="223" y="2049"/>
                  </a:lnTo>
                  <a:lnTo>
                    <a:pt x="171" y="2016"/>
                  </a:lnTo>
                  <a:lnTo>
                    <a:pt x="123" y="1985"/>
                  </a:lnTo>
                  <a:lnTo>
                    <a:pt x="111" y="1976"/>
                  </a:lnTo>
                  <a:lnTo>
                    <a:pt x="101" y="1968"/>
                  </a:lnTo>
                  <a:lnTo>
                    <a:pt x="91" y="1959"/>
                  </a:lnTo>
                  <a:lnTo>
                    <a:pt x="82" y="1950"/>
                  </a:lnTo>
                  <a:lnTo>
                    <a:pt x="74" y="1940"/>
                  </a:lnTo>
                  <a:lnTo>
                    <a:pt x="67" y="1931"/>
                  </a:lnTo>
                  <a:lnTo>
                    <a:pt x="61" y="1920"/>
                  </a:lnTo>
                  <a:lnTo>
                    <a:pt x="55" y="1910"/>
                  </a:lnTo>
                  <a:lnTo>
                    <a:pt x="51" y="1899"/>
                  </a:lnTo>
                  <a:lnTo>
                    <a:pt x="49" y="1886"/>
                  </a:lnTo>
                  <a:lnTo>
                    <a:pt x="48" y="1875"/>
                  </a:lnTo>
                  <a:lnTo>
                    <a:pt x="48" y="1861"/>
                  </a:lnTo>
                  <a:lnTo>
                    <a:pt x="49" y="1847"/>
                  </a:lnTo>
                  <a:lnTo>
                    <a:pt x="53" y="1832"/>
                  </a:lnTo>
                  <a:lnTo>
                    <a:pt x="57" y="1818"/>
                  </a:lnTo>
                  <a:lnTo>
                    <a:pt x="65" y="1801"/>
                  </a:lnTo>
                  <a:lnTo>
                    <a:pt x="70" y="1799"/>
                  </a:lnTo>
                  <a:lnTo>
                    <a:pt x="74" y="1799"/>
                  </a:lnTo>
                  <a:lnTo>
                    <a:pt x="78" y="1800"/>
                  </a:lnTo>
                  <a:lnTo>
                    <a:pt x="82" y="1802"/>
                  </a:lnTo>
                  <a:lnTo>
                    <a:pt x="85" y="1804"/>
                  </a:lnTo>
                  <a:lnTo>
                    <a:pt x="87" y="1808"/>
                  </a:lnTo>
                  <a:lnTo>
                    <a:pt x="89" y="1812"/>
                  </a:lnTo>
                  <a:lnTo>
                    <a:pt x="91" y="1818"/>
                  </a:lnTo>
                  <a:lnTo>
                    <a:pt x="94" y="1828"/>
                  </a:lnTo>
                  <a:lnTo>
                    <a:pt x="97" y="1841"/>
                  </a:lnTo>
                  <a:lnTo>
                    <a:pt x="102" y="1853"/>
                  </a:lnTo>
                  <a:lnTo>
                    <a:pt x="107" y="1863"/>
                  </a:lnTo>
                  <a:lnTo>
                    <a:pt x="116" y="1851"/>
                  </a:lnTo>
                  <a:lnTo>
                    <a:pt x="127" y="1841"/>
                  </a:lnTo>
                  <a:lnTo>
                    <a:pt x="139" y="1830"/>
                  </a:lnTo>
                  <a:lnTo>
                    <a:pt x="149" y="1820"/>
                  </a:lnTo>
                  <a:lnTo>
                    <a:pt x="162" y="1826"/>
                  </a:lnTo>
                  <a:lnTo>
                    <a:pt x="173" y="1835"/>
                  </a:lnTo>
                  <a:lnTo>
                    <a:pt x="174" y="1844"/>
                  </a:lnTo>
                  <a:lnTo>
                    <a:pt x="174" y="1854"/>
                  </a:lnTo>
                  <a:lnTo>
                    <a:pt x="176" y="1863"/>
                  </a:lnTo>
                  <a:lnTo>
                    <a:pt x="177" y="1874"/>
                  </a:lnTo>
                  <a:lnTo>
                    <a:pt x="169" y="1878"/>
                  </a:lnTo>
                  <a:lnTo>
                    <a:pt x="162" y="1882"/>
                  </a:lnTo>
                  <a:lnTo>
                    <a:pt x="162" y="1899"/>
                  </a:lnTo>
                  <a:lnTo>
                    <a:pt x="172" y="1899"/>
                  </a:lnTo>
                  <a:lnTo>
                    <a:pt x="182" y="1897"/>
                  </a:lnTo>
                  <a:lnTo>
                    <a:pt x="189" y="1895"/>
                  </a:lnTo>
                  <a:lnTo>
                    <a:pt x="196" y="1893"/>
                  </a:lnTo>
                  <a:lnTo>
                    <a:pt x="207" y="1887"/>
                  </a:lnTo>
                  <a:lnTo>
                    <a:pt x="216" y="1885"/>
                  </a:lnTo>
                  <a:lnTo>
                    <a:pt x="219" y="1885"/>
                  </a:lnTo>
                  <a:lnTo>
                    <a:pt x="222" y="1886"/>
                  </a:lnTo>
                  <a:lnTo>
                    <a:pt x="225" y="1890"/>
                  </a:lnTo>
                  <a:lnTo>
                    <a:pt x="228" y="1894"/>
                  </a:lnTo>
                  <a:lnTo>
                    <a:pt x="231" y="1901"/>
                  </a:lnTo>
                  <a:lnTo>
                    <a:pt x="236" y="1911"/>
                  </a:lnTo>
                  <a:lnTo>
                    <a:pt x="239" y="1923"/>
                  </a:lnTo>
                  <a:lnTo>
                    <a:pt x="243" y="1939"/>
                  </a:lnTo>
                  <a:lnTo>
                    <a:pt x="247" y="1947"/>
                  </a:lnTo>
                  <a:lnTo>
                    <a:pt x="253" y="1955"/>
                  </a:lnTo>
                  <a:lnTo>
                    <a:pt x="259" y="1962"/>
                  </a:lnTo>
                  <a:lnTo>
                    <a:pt x="265" y="1970"/>
                  </a:lnTo>
                  <a:lnTo>
                    <a:pt x="278" y="1983"/>
                  </a:lnTo>
                  <a:lnTo>
                    <a:pt x="294" y="1995"/>
                  </a:lnTo>
                  <a:lnTo>
                    <a:pt x="326" y="2018"/>
                  </a:lnTo>
                  <a:lnTo>
                    <a:pt x="361" y="2042"/>
                  </a:lnTo>
                  <a:lnTo>
                    <a:pt x="363" y="2041"/>
                  </a:lnTo>
                  <a:lnTo>
                    <a:pt x="365" y="2039"/>
                  </a:lnTo>
                  <a:lnTo>
                    <a:pt x="367" y="2035"/>
                  </a:lnTo>
                  <a:lnTo>
                    <a:pt x="368" y="2032"/>
                  </a:lnTo>
                  <a:lnTo>
                    <a:pt x="369" y="2025"/>
                  </a:lnTo>
                  <a:lnTo>
                    <a:pt x="369" y="2014"/>
                  </a:lnTo>
                  <a:lnTo>
                    <a:pt x="368" y="1990"/>
                  </a:lnTo>
                  <a:lnTo>
                    <a:pt x="363" y="1961"/>
                  </a:lnTo>
                  <a:lnTo>
                    <a:pt x="359" y="1933"/>
                  </a:lnTo>
                  <a:lnTo>
                    <a:pt x="354" y="1906"/>
                  </a:lnTo>
                  <a:lnTo>
                    <a:pt x="349" y="1887"/>
                  </a:lnTo>
                  <a:lnTo>
                    <a:pt x="346" y="1876"/>
                  </a:lnTo>
                  <a:lnTo>
                    <a:pt x="329" y="1867"/>
                  </a:lnTo>
                  <a:lnTo>
                    <a:pt x="310" y="1858"/>
                  </a:lnTo>
                  <a:lnTo>
                    <a:pt x="292" y="1849"/>
                  </a:lnTo>
                  <a:lnTo>
                    <a:pt x="275" y="1841"/>
                  </a:lnTo>
                  <a:lnTo>
                    <a:pt x="275" y="1837"/>
                  </a:lnTo>
                  <a:lnTo>
                    <a:pt x="277" y="1832"/>
                  </a:lnTo>
                  <a:lnTo>
                    <a:pt x="280" y="1829"/>
                  </a:lnTo>
                  <a:lnTo>
                    <a:pt x="283" y="1825"/>
                  </a:lnTo>
                  <a:lnTo>
                    <a:pt x="291" y="1818"/>
                  </a:lnTo>
                  <a:lnTo>
                    <a:pt x="296" y="1811"/>
                  </a:lnTo>
                  <a:lnTo>
                    <a:pt x="305" y="1815"/>
                  </a:lnTo>
                  <a:lnTo>
                    <a:pt x="315" y="1820"/>
                  </a:lnTo>
                  <a:lnTo>
                    <a:pt x="323" y="1825"/>
                  </a:lnTo>
                  <a:lnTo>
                    <a:pt x="332" y="1830"/>
                  </a:lnTo>
                  <a:lnTo>
                    <a:pt x="348" y="1844"/>
                  </a:lnTo>
                  <a:lnTo>
                    <a:pt x="362" y="1861"/>
                  </a:lnTo>
                  <a:lnTo>
                    <a:pt x="393" y="1897"/>
                  </a:lnTo>
                  <a:lnTo>
                    <a:pt x="426" y="1933"/>
                  </a:lnTo>
                  <a:lnTo>
                    <a:pt x="434" y="1931"/>
                  </a:lnTo>
                  <a:lnTo>
                    <a:pt x="441" y="1928"/>
                  </a:lnTo>
                  <a:lnTo>
                    <a:pt x="449" y="1923"/>
                  </a:lnTo>
                  <a:lnTo>
                    <a:pt x="455" y="1919"/>
                  </a:lnTo>
                  <a:lnTo>
                    <a:pt x="468" y="1909"/>
                  </a:lnTo>
                  <a:lnTo>
                    <a:pt x="479" y="1896"/>
                  </a:lnTo>
                  <a:lnTo>
                    <a:pt x="501" y="1868"/>
                  </a:lnTo>
                  <a:lnTo>
                    <a:pt x="522" y="1839"/>
                  </a:lnTo>
                  <a:lnTo>
                    <a:pt x="527" y="1841"/>
                  </a:lnTo>
                  <a:lnTo>
                    <a:pt x="532" y="1843"/>
                  </a:lnTo>
                  <a:close/>
                  <a:moveTo>
                    <a:pt x="409" y="1854"/>
                  </a:moveTo>
                  <a:lnTo>
                    <a:pt x="403" y="1850"/>
                  </a:lnTo>
                  <a:lnTo>
                    <a:pt x="399" y="1848"/>
                  </a:lnTo>
                  <a:lnTo>
                    <a:pt x="395" y="1845"/>
                  </a:lnTo>
                  <a:lnTo>
                    <a:pt x="393" y="1842"/>
                  </a:lnTo>
                  <a:lnTo>
                    <a:pt x="391" y="1839"/>
                  </a:lnTo>
                  <a:lnTo>
                    <a:pt x="389" y="1836"/>
                  </a:lnTo>
                  <a:lnTo>
                    <a:pt x="388" y="1832"/>
                  </a:lnTo>
                  <a:lnTo>
                    <a:pt x="388" y="1829"/>
                  </a:lnTo>
                  <a:lnTo>
                    <a:pt x="388" y="1822"/>
                  </a:lnTo>
                  <a:lnTo>
                    <a:pt x="390" y="1816"/>
                  </a:lnTo>
                  <a:lnTo>
                    <a:pt x="394" y="1809"/>
                  </a:lnTo>
                  <a:lnTo>
                    <a:pt x="399" y="1803"/>
                  </a:lnTo>
                  <a:lnTo>
                    <a:pt x="406" y="1797"/>
                  </a:lnTo>
                  <a:lnTo>
                    <a:pt x="412" y="1791"/>
                  </a:lnTo>
                  <a:lnTo>
                    <a:pt x="418" y="1787"/>
                  </a:lnTo>
                  <a:lnTo>
                    <a:pt x="426" y="1783"/>
                  </a:lnTo>
                  <a:lnTo>
                    <a:pt x="432" y="1781"/>
                  </a:lnTo>
                  <a:lnTo>
                    <a:pt x="438" y="1779"/>
                  </a:lnTo>
                  <a:lnTo>
                    <a:pt x="444" y="1779"/>
                  </a:lnTo>
                  <a:lnTo>
                    <a:pt x="447" y="1780"/>
                  </a:lnTo>
                  <a:lnTo>
                    <a:pt x="440" y="1798"/>
                  </a:lnTo>
                  <a:lnTo>
                    <a:pt x="432" y="1818"/>
                  </a:lnTo>
                  <a:lnTo>
                    <a:pt x="428" y="1827"/>
                  </a:lnTo>
                  <a:lnTo>
                    <a:pt x="421" y="1837"/>
                  </a:lnTo>
                  <a:lnTo>
                    <a:pt x="415" y="1845"/>
                  </a:lnTo>
                  <a:lnTo>
                    <a:pt x="409" y="1854"/>
                  </a:lnTo>
                  <a:close/>
                  <a:moveTo>
                    <a:pt x="310" y="1902"/>
                  </a:moveTo>
                  <a:lnTo>
                    <a:pt x="310" y="1944"/>
                  </a:lnTo>
                  <a:lnTo>
                    <a:pt x="308" y="1966"/>
                  </a:lnTo>
                  <a:lnTo>
                    <a:pt x="308" y="1974"/>
                  </a:lnTo>
                  <a:lnTo>
                    <a:pt x="307" y="1974"/>
                  </a:lnTo>
                  <a:lnTo>
                    <a:pt x="296" y="1967"/>
                  </a:lnTo>
                  <a:lnTo>
                    <a:pt x="284" y="1958"/>
                  </a:lnTo>
                  <a:lnTo>
                    <a:pt x="273" y="1950"/>
                  </a:lnTo>
                  <a:lnTo>
                    <a:pt x="263" y="1939"/>
                  </a:lnTo>
                  <a:lnTo>
                    <a:pt x="255" y="1929"/>
                  </a:lnTo>
                  <a:lnTo>
                    <a:pt x="248" y="1918"/>
                  </a:lnTo>
                  <a:lnTo>
                    <a:pt x="245" y="1912"/>
                  </a:lnTo>
                  <a:lnTo>
                    <a:pt x="244" y="1905"/>
                  </a:lnTo>
                  <a:lnTo>
                    <a:pt x="243" y="1899"/>
                  </a:lnTo>
                  <a:lnTo>
                    <a:pt x="242" y="1893"/>
                  </a:lnTo>
                  <a:lnTo>
                    <a:pt x="253" y="1887"/>
                  </a:lnTo>
                  <a:lnTo>
                    <a:pt x="260" y="1883"/>
                  </a:lnTo>
                  <a:lnTo>
                    <a:pt x="266" y="1881"/>
                  </a:lnTo>
                  <a:lnTo>
                    <a:pt x="270" y="1881"/>
                  </a:lnTo>
                  <a:lnTo>
                    <a:pt x="284" y="1887"/>
                  </a:lnTo>
                  <a:lnTo>
                    <a:pt x="310" y="1902"/>
                  </a:lnTo>
                  <a:close/>
                  <a:moveTo>
                    <a:pt x="296" y="2867"/>
                  </a:moveTo>
                  <a:lnTo>
                    <a:pt x="310" y="2878"/>
                  </a:lnTo>
                  <a:lnTo>
                    <a:pt x="325" y="2889"/>
                  </a:lnTo>
                  <a:lnTo>
                    <a:pt x="343" y="2902"/>
                  </a:lnTo>
                  <a:lnTo>
                    <a:pt x="362" y="2915"/>
                  </a:lnTo>
                  <a:lnTo>
                    <a:pt x="406" y="2942"/>
                  </a:lnTo>
                  <a:lnTo>
                    <a:pt x="451" y="2969"/>
                  </a:lnTo>
                  <a:lnTo>
                    <a:pt x="473" y="2984"/>
                  </a:lnTo>
                  <a:lnTo>
                    <a:pt x="494" y="2998"/>
                  </a:lnTo>
                  <a:lnTo>
                    <a:pt x="514" y="3013"/>
                  </a:lnTo>
                  <a:lnTo>
                    <a:pt x="533" y="3027"/>
                  </a:lnTo>
                  <a:lnTo>
                    <a:pt x="550" y="3040"/>
                  </a:lnTo>
                  <a:lnTo>
                    <a:pt x="564" y="3054"/>
                  </a:lnTo>
                  <a:lnTo>
                    <a:pt x="569" y="3061"/>
                  </a:lnTo>
                  <a:lnTo>
                    <a:pt x="574" y="3068"/>
                  </a:lnTo>
                  <a:lnTo>
                    <a:pt x="579" y="3074"/>
                  </a:lnTo>
                  <a:lnTo>
                    <a:pt x="582" y="3080"/>
                  </a:lnTo>
                  <a:lnTo>
                    <a:pt x="567" y="3098"/>
                  </a:lnTo>
                  <a:lnTo>
                    <a:pt x="556" y="3110"/>
                  </a:lnTo>
                  <a:lnTo>
                    <a:pt x="550" y="3113"/>
                  </a:lnTo>
                  <a:lnTo>
                    <a:pt x="544" y="3115"/>
                  </a:lnTo>
                  <a:lnTo>
                    <a:pt x="536" y="3117"/>
                  </a:lnTo>
                  <a:lnTo>
                    <a:pt x="526" y="3120"/>
                  </a:lnTo>
                  <a:lnTo>
                    <a:pt x="493" y="3103"/>
                  </a:lnTo>
                  <a:lnTo>
                    <a:pt x="451" y="3078"/>
                  </a:lnTo>
                  <a:lnTo>
                    <a:pt x="429" y="3064"/>
                  </a:lnTo>
                  <a:lnTo>
                    <a:pt x="405" y="3048"/>
                  </a:lnTo>
                  <a:lnTo>
                    <a:pt x="381" y="3031"/>
                  </a:lnTo>
                  <a:lnTo>
                    <a:pt x="359" y="3014"/>
                  </a:lnTo>
                  <a:lnTo>
                    <a:pt x="339" y="2995"/>
                  </a:lnTo>
                  <a:lnTo>
                    <a:pt x="320" y="2976"/>
                  </a:lnTo>
                  <a:lnTo>
                    <a:pt x="313" y="2966"/>
                  </a:lnTo>
                  <a:lnTo>
                    <a:pt x="305" y="2957"/>
                  </a:lnTo>
                  <a:lnTo>
                    <a:pt x="299" y="2947"/>
                  </a:lnTo>
                  <a:lnTo>
                    <a:pt x="294" y="2938"/>
                  </a:lnTo>
                  <a:lnTo>
                    <a:pt x="289" y="2929"/>
                  </a:lnTo>
                  <a:lnTo>
                    <a:pt x="286" y="2920"/>
                  </a:lnTo>
                  <a:lnTo>
                    <a:pt x="284" y="2910"/>
                  </a:lnTo>
                  <a:lnTo>
                    <a:pt x="283" y="2901"/>
                  </a:lnTo>
                  <a:lnTo>
                    <a:pt x="284" y="2892"/>
                  </a:lnTo>
                  <a:lnTo>
                    <a:pt x="286" y="2884"/>
                  </a:lnTo>
                  <a:lnTo>
                    <a:pt x="291" y="2875"/>
                  </a:lnTo>
                  <a:lnTo>
                    <a:pt x="296" y="2867"/>
                  </a:lnTo>
                  <a:close/>
                  <a:moveTo>
                    <a:pt x="323" y="3058"/>
                  </a:moveTo>
                  <a:lnTo>
                    <a:pt x="329" y="3054"/>
                  </a:lnTo>
                  <a:lnTo>
                    <a:pt x="333" y="3050"/>
                  </a:lnTo>
                  <a:lnTo>
                    <a:pt x="353" y="3068"/>
                  </a:lnTo>
                  <a:lnTo>
                    <a:pt x="373" y="3085"/>
                  </a:lnTo>
                  <a:lnTo>
                    <a:pt x="392" y="3099"/>
                  </a:lnTo>
                  <a:lnTo>
                    <a:pt x="411" y="3114"/>
                  </a:lnTo>
                  <a:lnTo>
                    <a:pt x="431" y="3127"/>
                  </a:lnTo>
                  <a:lnTo>
                    <a:pt x="452" y="3141"/>
                  </a:lnTo>
                  <a:lnTo>
                    <a:pt x="475" y="3153"/>
                  </a:lnTo>
                  <a:lnTo>
                    <a:pt x="501" y="3167"/>
                  </a:lnTo>
                  <a:lnTo>
                    <a:pt x="494" y="3189"/>
                  </a:lnTo>
                  <a:lnTo>
                    <a:pt x="488" y="3211"/>
                  </a:lnTo>
                  <a:lnTo>
                    <a:pt x="483" y="3235"/>
                  </a:lnTo>
                  <a:lnTo>
                    <a:pt x="476" y="3257"/>
                  </a:lnTo>
                  <a:lnTo>
                    <a:pt x="474" y="3257"/>
                  </a:lnTo>
                  <a:lnTo>
                    <a:pt x="473" y="3258"/>
                  </a:lnTo>
                  <a:lnTo>
                    <a:pt x="435" y="3238"/>
                  </a:lnTo>
                  <a:lnTo>
                    <a:pt x="405" y="3219"/>
                  </a:lnTo>
                  <a:lnTo>
                    <a:pt x="391" y="3210"/>
                  </a:lnTo>
                  <a:lnTo>
                    <a:pt x="379" y="3201"/>
                  </a:lnTo>
                  <a:lnTo>
                    <a:pt x="369" y="3191"/>
                  </a:lnTo>
                  <a:lnTo>
                    <a:pt x="359" y="3182"/>
                  </a:lnTo>
                  <a:lnTo>
                    <a:pt x="351" y="3171"/>
                  </a:lnTo>
                  <a:lnTo>
                    <a:pt x="344" y="3160"/>
                  </a:lnTo>
                  <a:lnTo>
                    <a:pt x="338" y="3147"/>
                  </a:lnTo>
                  <a:lnTo>
                    <a:pt x="334" y="3133"/>
                  </a:lnTo>
                  <a:lnTo>
                    <a:pt x="330" y="3117"/>
                  </a:lnTo>
                  <a:lnTo>
                    <a:pt x="326" y="3099"/>
                  </a:lnTo>
                  <a:lnTo>
                    <a:pt x="324" y="3080"/>
                  </a:lnTo>
                  <a:lnTo>
                    <a:pt x="323" y="3058"/>
                  </a:lnTo>
                  <a:close/>
                  <a:moveTo>
                    <a:pt x="364" y="3242"/>
                  </a:moveTo>
                  <a:lnTo>
                    <a:pt x="370" y="3243"/>
                  </a:lnTo>
                  <a:lnTo>
                    <a:pt x="378" y="3246"/>
                  </a:lnTo>
                  <a:lnTo>
                    <a:pt x="390" y="3252"/>
                  </a:lnTo>
                  <a:lnTo>
                    <a:pt x="403" y="3258"/>
                  </a:lnTo>
                  <a:lnTo>
                    <a:pt x="436" y="3275"/>
                  </a:lnTo>
                  <a:lnTo>
                    <a:pt x="474" y="3296"/>
                  </a:lnTo>
                  <a:lnTo>
                    <a:pt x="511" y="3318"/>
                  </a:lnTo>
                  <a:lnTo>
                    <a:pt x="545" y="3339"/>
                  </a:lnTo>
                  <a:lnTo>
                    <a:pt x="560" y="3349"/>
                  </a:lnTo>
                  <a:lnTo>
                    <a:pt x="572" y="3357"/>
                  </a:lnTo>
                  <a:lnTo>
                    <a:pt x="583" y="3366"/>
                  </a:lnTo>
                  <a:lnTo>
                    <a:pt x="589" y="3372"/>
                  </a:lnTo>
                  <a:lnTo>
                    <a:pt x="579" y="3395"/>
                  </a:lnTo>
                  <a:lnTo>
                    <a:pt x="562" y="3428"/>
                  </a:lnTo>
                  <a:lnTo>
                    <a:pt x="546" y="3457"/>
                  </a:lnTo>
                  <a:lnTo>
                    <a:pt x="539" y="3469"/>
                  </a:lnTo>
                  <a:lnTo>
                    <a:pt x="508" y="3447"/>
                  </a:lnTo>
                  <a:lnTo>
                    <a:pt x="472" y="3425"/>
                  </a:lnTo>
                  <a:lnTo>
                    <a:pt x="454" y="3412"/>
                  </a:lnTo>
                  <a:lnTo>
                    <a:pt x="436" y="3401"/>
                  </a:lnTo>
                  <a:lnTo>
                    <a:pt x="419" y="3388"/>
                  </a:lnTo>
                  <a:lnTo>
                    <a:pt x="403" y="3374"/>
                  </a:lnTo>
                  <a:lnTo>
                    <a:pt x="389" y="3360"/>
                  </a:lnTo>
                  <a:lnTo>
                    <a:pt x="376" y="3346"/>
                  </a:lnTo>
                  <a:lnTo>
                    <a:pt x="371" y="3338"/>
                  </a:lnTo>
                  <a:lnTo>
                    <a:pt x="365" y="3331"/>
                  </a:lnTo>
                  <a:lnTo>
                    <a:pt x="361" y="3322"/>
                  </a:lnTo>
                  <a:lnTo>
                    <a:pt x="358" y="3315"/>
                  </a:lnTo>
                  <a:lnTo>
                    <a:pt x="356" y="3307"/>
                  </a:lnTo>
                  <a:lnTo>
                    <a:pt x="354" y="3298"/>
                  </a:lnTo>
                  <a:lnTo>
                    <a:pt x="353" y="3290"/>
                  </a:lnTo>
                  <a:lnTo>
                    <a:pt x="353" y="3280"/>
                  </a:lnTo>
                  <a:lnTo>
                    <a:pt x="354" y="3271"/>
                  </a:lnTo>
                  <a:lnTo>
                    <a:pt x="356" y="3261"/>
                  </a:lnTo>
                  <a:lnTo>
                    <a:pt x="359" y="3252"/>
                  </a:lnTo>
                  <a:lnTo>
                    <a:pt x="364" y="3242"/>
                  </a:lnTo>
                  <a:close/>
                  <a:moveTo>
                    <a:pt x="400" y="3436"/>
                  </a:moveTo>
                  <a:lnTo>
                    <a:pt x="409" y="3436"/>
                  </a:lnTo>
                  <a:lnTo>
                    <a:pt x="417" y="3438"/>
                  </a:lnTo>
                  <a:lnTo>
                    <a:pt x="427" y="3441"/>
                  </a:lnTo>
                  <a:lnTo>
                    <a:pt x="436" y="3445"/>
                  </a:lnTo>
                  <a:lnTo>
                    <a:pt x="455" y="3456"/>
                  </a:lnTo>
                  <a:lnTo>
                    <a:pt x="475" y="3468"/>
                  </a:lnTo>
                  <a:lnTo>
                    <a:pt x="515" y="3497"/>
                  </a:lnTo>
                  <a:lnTo>
                    <a:pt x="550" y="3522"/>
                  </a:lnTo>
                  <a:lnTo>
                    <a:pt x="542" y="3531"/>
                  </a:lnTo>
                  <a:lnTo>
                    <a:pt x="531" y="3540"/>
                  </a:lnTo>
                  <a:lnTo>
                    <a:pt x="518" y="3549"/>
                  </a:lnTo>
                  <a:lnTo>
                    <a:pt x="505" y="3557"/>
                  </a:lnTo>
                  <a:lnTo>
                    <a:pt x="491" y="3564"/>
                  </a:lnTo>
                  <a:lnTo>
                    <a:pt x="477" y="3572"/>
                  </a:lnTo>
                  <a:lnTo>
                    <a:pt x="465" y="3577"/>
                  </a:lnTo>
                  <a:lnTo>
                    <a:pt x="455" y="3580"/>
                  </a:lnTo>
                  <a:lnTo>
                    <a:pt x="446" y="3573"/>
                  </a:lnTo>
                  <a:lnTo>
                    <a:pt x="436" y="3565"/>
                  </a:lnTo>
                  <a:lnTo>
                    <a:pt x="429" y="3558"/>
                  </a:lnTo>
                  <a:lnTo>
                    <a:pt x="424" y="3551"/>
                  </a:lnTo>
                  <a:lnTo>
                    <a:pt x="418" y="3542"/>
                  </a:lnTo>
                  <a:lnTo>
                    <a:pt x="414" y="3535"/>
                  </a:lnTo>
                  <a:lnTo>
                    <a:pt x="411" y="3526"/>
                  </a:lnTo>
                  <a:lnTo>
                    <a:pt x="408" y="3518"/>
                  </a:lnTo>
                  <a:lnTo>
                    <a:pt x="405" y="3499"/>
                  </a:lnTo>
                  <a:lnTo>
                    <a:pt x="402" y="3480"/>
                  </a:lnTo>
                  <a:lnTo>
                    <a:pt x="401" y="3458"/>
                  </a:lnTo>
                  <a:lnTo>
                    <a:pt x="400" y="3436"/>
                  </a:lnTo>
                  <a:close/>
                  <a:moveTo>
                    <a:pt x="590" y="3511"/>
                  </a:moveTo>
                  <a:lnTo>
                    <a:pt x="599" y="3479"/>
                  </a:lnTo>
                  <a:lnTo>
                    <a:pt x="607" y="3450"/>
                  </a:lnTo>
                  <a:lnTo>
                    <a:pt x="618" y="3423"/>
                  </a:lnTo>
                  <a:lnTo>
                    <a:pt x="630" y="3396"/>
                  </a:lnTo>
                  <a:lnTo>
                    <a:pt x="668" y="3409"/>
                  </a:lnTo>
                  <a:lnTo>
                    <a:pt x="708" y="3423"/>
                  </a:lnTo>
                  <a:lnTo>
                    <a:pt x="750" y="3437"/>
                  </a:lnTo>
                  <a:lnTo>
                    <a:pt x="790" y="3452"/>
                  </a:lnTo>
                  <a:lnTo>
                    <a:pt x="830" y="3468"/>
                  </a:lnTo>
                  <a:lnTo>
                    <a:pt x="870" y="3487"/>
                  </a:lnTo>
                  <a:lnTo>
                    <a:pt x="890" y="3497"/>
                  </a:lnTo>
                  <a:lnTo>
                    <a:pt x="910" y="3507"/>
                  </a:lnTo>
                  <a:lnTo>
                    <a:pt x="929" y="3519"/>
                  </a:lnTo>
                  <a:lnTo>
                    <a:pt x="948" y="3531"/>
                  </a:lnTo>
                  <a:lnTo>
                    <a:pt x="949" y="3556"/>
                  </a:lnTo>
                  <a:lnTo>
                    <a:pt x="948" y="3586"/>
                  </a:lnTo>
                  <a:lnTo>
                    <a:pt x="946" y="3600"/>
                  </a:lnTo>
                  <a:lnTo>
                    <a:pt x="943" y="3614"/>
                  </a:lnTo>
                  <a:lnTo>
                    <a:pt x="941" y="3620"/>
                  </a:lnTo>
                  <a:lnTo>
                    <a:pt x="938" y="3627"/>
                  </a:lnTo>
                  <a:lnTo>
                    <a:pt x="935" y="3632"/>
                  </a:lnTo>
                  <a:lnTo>
                    <a:pt x="932" y="3636"/>
                  </a:lnTo>
                  <a:lnTo>
                    <a:pt x="893" y="3619"/>
                  </a:lnTo>
                  <a:lnTo>
                    <a:pt x="850" y="3600"/>
                  </a:lnTo>
                  <a:lnTo>
                    <a:pt x="803" y="3579"/>
                  </a:lnTo>
                  <a:lnTo>
                    <a:pt x="757" y="3559"/>
                  </a:lnTo>
                  <a:lnTo>
                    <a:pt x="733" y="3550"/>
                  </a:lnTo>
                  <a:lnTo>
                    <a:pt x="711" y="3540"/>
                  </a:lnTo>
                  <a:lnTo>
                    <a:pt x="687" y="3532"/>
                  </a:lnTo>
                  <a:lnTo>
                    <a:pt x="666" y="3525"/>
                  </a:lnTo>
                  <a:lnTo>
                    <a:pt x="645" y="3519"/>
                  </a:lnTo>
                  <a:lnTo>
                    <a:pt x="625" y="3515"/>
                  </a:lnTo>
                  <a:lnTo>
                    <a:pt x="607" y="3512"/>
                  </a:lnTo>
                  <a:lnTo>
                    <a:pt x="590" y="3511"/>
                  </a:lnTo>
                  <a:close/>
                  <a:moveTo>
                    <a:pt x="964" y="3615"/>
                  </a:moveTo>
                  <a:lnTo>
                    <a:pt x="971" y="3596"/>
                  </a:lnTo>
                  <a:lnTo>
                    <a:pt x="978" y="3577"/>
                  </a:lnTo>
                  <a:lnTo>
                    <a:pt x="985" y="3558"/>
                  </a:lnTo>
                  <a:lnTo>
                    <a:pt x="992" y="3540"/>
                  </a:lnTo>
                  <a:lnTo>
                    <a:pt x="1024" y="3543"/>
                  </a:lnTo>
                  <a:lnTo>
                    <a:pt x="1056" y="3548"/>
                  </a:lnTo>
                  <a:lnTo>
                    <a:pt x="1087" y="3552"/>
                  </a:lnTo>
                  <a:lnTo>
                    <a:pt x="1119" y="3558"/>
                  </a:lnTo>
                  <a:lnTo>
                    <a:pt x="1182" y="3571"/>
                  </a:lnTo>
                  <a:lnTo>
                    <a:pt x="1244" y="3584"/>
                  </a:lnTo>
                  <a:lnTo>
                    <a:pt x="1308" y="3599"/>
                  </a:lnTo>
                  <a:lnTo>
                    <a:pt x="1371" y="3612"/>
                  </a:lnTo>
                  <a:lnTo>
                    <a:pt x="1403" y="3618"/>
                  </a:lnTo>
                  <a:lnTo>
                    <a:pt x="1435" y="3624"/>
                  </a:lnTo>
                  <a:lnTo>
                    <a:pt x="1468" y="3629"/>
                  </a:lnTo>
                  <a:lnTo>
                    <a:pt x="1501" y="3633"/>
                  </a:lnTo>
                  <a:lnTo>
                    <a:pt x="1502" y="3612"/>
                  </a:lnTo>
                  <a:lnTo>
                    <a:pt x="1502" y="3591"/>
                  </a:lnTo>
                  <a:lnTo>
                    <a:pt x="1504" y="3570"/>
                  </a:lnTo>
                  <a:lnTo>
                    <a:pt x="1505" y="3549"/>
                  </a:lnTo>
                  <a:lnTo>
                    <a:pt x="1507" y="3527"/>
                  </a:lnTo>
                  <a:lnTo>
                    <a:pt x="1509" y="3507"/>
                  </a:lnTo>
                  <a:lnTo>
                    <a:pt x="1511" y="3487"/>
                  </a:lnTo>
                  <a:lnTo>
                    <a:pt x="1515" y="3467"/>
                  </a:lnTo>
                  <a:lnTo>
                    <a:pt x="1571" y="3467"/>
                  </a:lnTo>
                  <a:lnTo>
                    <a:pt x="1648" y="3464"/>
                  </a:lnTo>
                  <a:lnTo>
                    <a:pt x="1737" y="3461"/>
                  </a:lnTo>
                  <a:lnTo>
                    <a:pt x="1831" y="3459"/>
                  </a:lnTo>
                  <a:lnTo>
                    <a:pt x="1878" y="3460"/>
                  </a:lnTo>
                  <a:lnTo>
                    <a:pt x="1922" y="3461"/>
                  </a:lnTo>
                  <a:lnTo>
                    <a:pt x="1963" y="3463"/>
                  </a:lnTo>
                  <a:lnTo>
                    <a:pt x="2000" y="3467"/>
                  </a:lnTo>
                  <a:lnTo>
                    <a:pt x="2017" y="3470"/>
                  </a:lnTo>
                  <a:lnTo>
                    <a:pt x="2033" y="3474"/>
                  </a:lnTo>
                  <a:lnTo>
                    <a:pt x="2046" y="3477"/>
                  </a:lnTo>
                  <a:lnTo>
                    <a:pt x="2058" y="3481"/>
                  </a:lnTo>
                  <a:lnTo>
                    <a:pt x="2069" y="3485"/>
                  </a:lnTo>
                  <a:lnTo>
                    <a:pt x="2077" y="3490"/>
                  </a:lnTo>
                  <a:lnTo>
                    <a:pt x="2083" y="3497"/>
                  </a:lnTo>
                  <a:lnTo>
                    <a:pt x="2088" y="3503"/>
                  </a:lnTo>
                  <a:lnTo>
                    <a:pt x="2094" y="3527"/>
                  </a:lnTo>
                  <a:lnTo>
                    <a:pt x="2098" y="3553"/>
                  </a:lnTo>
                  <a:lnTo>
                    <a:pt x="2102" y="3579"/>
                  </a:lnTo>
                  <a:lnTo>
                    <a:pt x="2105" y="3608"/>
                  </a:lnTo>
                  <a:lnTo>
                    <a:pt x="2079" y="3634"/>
                  </a:lnTo>
                  <a:lnTo>
                    <a:pt x="2055" y="3660"/>
                  </a:lnTo>
                  <a:lnTo>
                    <a:pt x="2032" y="3685"/>
                  </a:lnTo>
                  <a:lnTo>
                    <a:pt x="2008" y="3708"/>
                  </a:lnTo>
                  <a:lnTo>
                    <a:pt x="1996" y="3719"/>
                  </a:lnTo>
                  <a:lnTo>
                    <a:pt x="1984" y="3728"/>
                  </a:lnTo>
                  <a:lnTo>
                    <a:pt x="1971" y="3738"/>
                  </a:lnTo>
                  <a:lnTo>
                    <a:pt x="1957" y="3745"/>
                  </a:lnTo>
                  <a:lnTo>
                    <a:pt x="1943" y="3753"/>
                  </a:lnTo>
                  <a:lnTo>
                    <a:pt x="1928" y="3759"/>
                  </a:lnTo>
                  <a:lnTo>
                    <a:pt x="1911" y="3764"/>
                  </a:lnTo>
                  <a:lnTo>
                    <a:pt x="1895" y="3767"/>
                  </a:lnTo>
                  <a:lnTo>
                    <a:pt x="1883" y="3759"/>
                  </a:lnTo>
                  <a:lnTo>
                    <a:pt x="1864" y="3745"/>
                  </a:lnTo>
                  <a:lnTo>
                    <a:pt x="1844" y="3729"/>
                  </a:lnTo>
                  <a:lnTo>
                    <a:pt x="1823" y="3710"/>
                  </a:lnTo>
                  <a:lnTo>
                    <a:pt x="1813" y="3700"/>
                  </a:lnTo>
                  <a:lnTo>
                    <a:pt x="1804" y="3690"/>
                  </a:lnTo>
                  <a:lnTo>
                    <a:pt x="1797" y="3681"/>
                  </a:lnTo>
                  <a:lnTo>
                    <a:pt x="1791" y="3671"/>
                  </a:lnTo>
                  <a:lnTo>
                    <a:pt x="1789" y="3667"/>
                  </a:lnTo>
                  <a:lnTo>
                    <a:pt x="1788" y="3663"/>
                  </a:lnTo>
                  <a:lnTo>
                    <a:pt x="1787" y="3658"/>
                  </a:lnTo>
                  <a:lnTo>
                    <a:pt x="1787" y="3655"/>
                  </a:lnTo>
                  <a:lnTo>
                    <a:pt x="1787" y="3651"/>
                  </a:lnTo>
                  <a:lnTo>
                    <a:pt x="1789" y="3648"/>
                  </a:lnTo>
                  <a:lnTo>
                    <a:pt x="1790" y="3645"/>
                  </a:lnTo>
                  <a:lnTo>
                    <a:pt x="1793" y="3642"/>
                  </a:lnTo>
                  <a:lnTo>
                    <a:pt x="1895" y="3654"/>
                  </a:lnTo>
                  <a:lnTo>
                    <a:pt x="1898" y="3668"/>
                  </a:lnTo>
                  <a:lnTo>
                    <a:pt x="1900" y="3682"/>
                  </a:lnTo>
                  <a:lnTo>
                    <a:pt x="1900" y="3694"/>
                  </a:lnTo>
                  <a:lnTo>
                    <a:pt x="1900" y="3708"/>
                  </a:lnTo>
                  <a:lnTo>
                    <a:pt x="1900" y="3721"/>
                  </a:lnTo>
                  <a:lnTo>
                    <a:pt x="1902" y="3733"/>
                  </a:lnTo>
                  <a:lnTo>
                    <a:pt x="1903" y="3740"/>
                  </a:lnTo>
                  <a:lnTo>
                    <a:pt x="1904" y="3746"/>
                  </a:lnTo>
                  <a:lnTo>
                    <a:pt x="1907" y="3753"/>
                  </a:lnTo>
                  <a:lnTo>
                    <a:pt x="1909" y="3759"/>
                  </a:lnTo>
                  <a:lnTo>
                    <a:pt x="1914" y="3755"/>
                  </a:lnTo>
                  <a:lnTo>
                    <a:pt x="1918" y="3749"/>
                  </a:lnTo>
                  <a:lnTo>
                    <a:pt x="1921" y="3744"/>
                  </a:lnTo>
                  <a:lnTo>
                    <a:pt x="1924" y="3739"/>
                  </a:lnTo>
                  <a:lnTo>
                    <a:pt x="1928" y="3726"/>
                  </a:lnTo>
                  <a:lnTo>
                    <a:pt x="1931" y="3712"/>
                  </a:lnTo>
                  <a:lnTo>
                    <a:pt x="1937" y="3684"/>
                  </a:lnTo>
                  <a:lnTo>
                    <a:pt x="1940" y="3658"/>
                  </a:lnTo>
                  <a:lnTo>
                    <a:pt x="1964" y="3655"/>
                  </a:lnTo>
                  <a:lnTo>
                    <a:pt x="1988" y="3653"/>
                  </a:lnTo>
                  <a:lnTo>
                    <a:pt x="2015" y="3653"/>
                  </a:lnTo>
                  <a:lnTo>
                    <a:pt x="2044" y="3654"/>
                  </a:lnTo>
                  <a:lnTo>
                    <a:pt x="2043" y="3646"/>
                  </a:lnTo>
                  <a:lnTo>
                    <a:pt x="2042" y="3636"/>
                  </a:lnTo>
                  <a:lnTo>
                    <a:pt x="2041" y="3627"/>
                  </a:lnTo>
                  <a:lnTo>
                    <a:pt x="2040" y="3618"/>
                  </a:lnTo>
                  <a:lnTo>
                    <a:pt x="1973" y="3609"/>
                  </a:lnTo>
                  <a:lnTo>
                    <a:pt x="1904" y="3598"/>
                  </a:lnTo>
                  <a:lnTo>
                    <a:pt x="1870" y="3593"/>
                  </a:lnTo>
                  <a:lnTo>
                    <a:pt x="1836" y="3589"/>
                  </a:lnTo>
                  <a:lnTo>
                    <a:pt x="1803" y="3586"/>
                  </a:lnTo>
                  <a:lnTo>
                    <a:pt x="1769" y="3583"/>
                  </a:lnTo>
                  <a:lnTo>
                    <a:pt x="1735" y="3581"/>
                  </a:lnTo>
                  <a:lnTo>
                    <a:pt x="1702" y="3582"/>
                  </a:lnTo>
                  <a:lnTo>
                    <a:pt x="1686" y="3583"/>
                  </a:lnTo>
                  <a:lnTo>
                    <a:pt x="1670" y="3584"/>
                  </a:lnTo>
                  <a:lnTo>
                    <a:pt x="1653" y="3587"/>
                  </a:lnTo>
                  <a:lnTo>
                    <a:pt x="1637" y="3589"/>
                  </a:lnTo>
                  <a:lnTo>
                    <a:pt x="1621" y="3592"/>
                  </a:lnTo>
                  <a:lnTo>
                    <a:pt x="1605" y="3596"/>
                  </a:lnTo>
                  <a:lnTo>
                    <a:pt x="1590" y="3600"/>
                  </a:lnTo>
                  <a:lnTo>
                    <a:pt x="1574" y="3605"/>
                  </a:lnTo>
                  <a:lnTo>
                    <a:pt x="1558" y="3611"/>
                  </a:lnTo>
                  <a:lnTo>
                    <a:pt x="1543" y="3617"/>
                  </a:lnTo>
                  <a:lnTo>
                    <a:pt x="1528" y="3625"/>
                  </a:lnTo>
                  <a:lnTo>
                    <a:pt x="1514" y="3633"/>
                  </a:lnTo>
                  <a:lnTo>
                    <a:pt x="1489" y="3652"/>
                  </a:lnTo>
                  <a:lnTo>
                    <a:pt x="1468" y="3670"/>
                  </a:lnTo>
                  <a:lnTo>
                    <a:pt x="1448" y="3684"/>
                  </a:lnTo>
                  <a:lnTo>
                    <a:pt x="1430" y="3697"/>
                  </a:lnTo>
                  <a:lnTo>
                    <a:pt x="1413" y="3706"/>
                  </a:lnTo>
                  <a:lnTo>
                    <a:pt x="1398" y="3713"/>
                  </a:lnTo>
                  <a:lnTo>
                    <a:pt x="1384" y="3720"/>
                  </a:lnTo>
                  <a:lnTo>
                    <a:pt x="1371" y="3723"/>
                  </a:lnTo>
                  <a:lnTo>
                    <a:pt x="1358" y="3725"/>
                  </a:lnTo>
                  <a:lnTo>
                    <a:pt x="1348" y="3726"/>
                  </a:lnTo>
                  <a:lnTo>
                    <a:pt x="1337" y="3725"/>
                  </a:lnTo>
                  <a:lnTo>
                    <a:pt x="1328" y="3722"/>
                  </a:lnTo>
                  <a:lnTo>
                    <a:pt x="1318" y="3719"/>
                  </a:lnTo>
                  <a:lnTo>
                    <a:pt x="1310" y="3713"/>
                  </a:lnTo>
                  <a:lnTo>
                    <a:pt x="1301" y="3707"/>
                  </a:lnTo>
                  <a:lnTo>
                    <a:pt x="1293" y="3701"/>
                  </a:lnTo>
                  <a:lnTo>
                    <a:pt x="1259" y="3668"/>
                  </a:lnTo>
                  <a:lnTo>
                    <a:pt x="1220" y="3630"/>
                  </a:lnTo>
                  <a:lnTo>
                    <a:pt x="1209" y="3621"/>
                  </a:lnTo>
                  <a:lnTo>
                    <a:pt x="1196" y="3613"/>
                  </a:lnTo>
                  <a:lnTo>
                    <a:pt x="1183" y="3605"/>
                  </a:lnTo>
                  <a:lnTo>
                    <a:pt x="1169" y="3597"/>
                  </a:lnTo>
                  <a:lnTo>
                    <a:pt x="1152" y="3591"/>
                  </a:lnTo>
                  <a:lnTo>
                    <a:pt x="1135" y="3584"/>
                  </a:lnTo>
                  <a:lnTo>
                    <a:pt x="1116" y="3580"/>
                  </a:lnTo>
                  <a:lnTo>
                    <a:pt x="1095" y="3576"/>
                  </a:lnTo>
                  <a:lnTo>
                    <a:pt x="1062" y="3589"/>
                  </a:lnTo>
                  <a:lnTo>
                    <a:pt x="1028" y="3601"/>
                  </a:lnTo>
                  <a:lnTo>
                    <a:pt x="1011" y="3607"/>
                  </a:lnTo>
                  <a:lnTo>
                    <a:pt x="995" y="3611"/>
                  </a:lnTo>
                  <a:lnTo>
                    <a:pt x="980" y="3614"/>
                  </a:lnTo>
                  <a:lnTo>
                    <a:pt x="964" y="3615"/>
                  </a:lnTo>
                  <a:close/>
                  <a:moveTo>
                    <a:pt x="2136" y="3586"/>
                  </a:moveTo>
                  <a:lnTo>
                    <a:pt x="2136" y="3560"/>
                  </a:lnTo>
                  <a:lnTo>
                    <a:pt x="2137" y="3534"/>
                  </a:lnTo>
                  <a:lnTo>
                    <a:pt x="2138" y="3507"/>
                  </a:lnTo>
                  <a:lnTo>
                    <a:pt x="2139" y="3481"/>
                  </a:lnTo>
                  <a:lnTo>
                    <a:pt x="2154" y="3474"/>
                  </a:lnTo>
                  <a:lnTo>
                    <a:pt x="2168" y="3466"/>
                  </a:lnTo>
                  <a:lnTo>
                    <a:pt x="2183" y="3461"/>
                  </a:lnTo>
                  <a:lnTo>
                    <a:pt x="2197" y="3456"/>
                  </a:lnTo>
                  <a:lnTo>
                    <a:pt x="2212" y="3452"/>
                  </a:lnTo>
                  <a:lnTo>
                    <a:pt x="2228" y="3449"/>
                  </a:lnTo>
                  <a:lnTo>
                    <a:pt x="2243" y="3447"/>
                  </a:lnTo>
                  <a:lnTo>
                    <a:pt x="2259" y="3445"/>
                  </a:lnTo>
                  <a:lnTo>
                    <a:pt x="2290" y="3443"/>
                  </a:lnTo>
                  <a:lnTo>
                    <a:pt x="2323" y="3442"/>
                  </a:lnTo>
                  <a:lnTo>
                    <a:pt x="2356" y="3441"/>
                  </a:lnTo>
                  <a:lnTo>
                    <a:pt x="2389" y="3440"/>
                  </a:lnTo>
                  <a:lnTo>
                    <a:pt x="2394" y="3431"/>
                  </a:lnTo>
                  <a:lnTo>
                    <a:pt x="2398" y="3423"/>
                  </a:lnTo>
                  <a:lnTo>
                    <a:pt x="2403" y="3414"/>
                  </a:lnTo>
                  <a:lnTo>
                    <a:pt x="2407" y="3407"/>
                  </a:lnTo>
                  <a:lnTo>
                    <a:pt x="2415" y="3411"/>
                  </a:lnTo>
                  <a:lnTo>
                    <a:pt x="2427" y="3423"/>
                  </a:lnTo>
                  <a:lnTo>
                    <a:pt x="2446" y="3441"/>
                  </a:lnTo>
                  <a:lnTo>
                    <a:pt x="2468" y="3461"/>
                  </a:lnTo>
                  <a:lnTo>
                    <a:pt x="2509" y="3503"/>
                  </a:lnTo>
                  <a:lnTo>
                    <a:pt x="2536" y="3530"/>
                  </a:lnTo>
                  <a:lnTo>
                    <a:pt x="2488" y="3546"/>
                  </a:lnTo>
                  <a:lnTo>
                    <a:pt x="2442" y="3562"/>
                  </a:lnTo>
                  <a:lnTo>
                    <a:pt x="2399" y="3575"/>
                  </a:lnTo>
                  <a:lnTo>
                    <a:pt x="2358" y="3587"/>
                  </a:lnTo>
                  <a:lnTo>
                    <a:pt x="2337" y="3591"/>
                  </a:lnTo>
                  <a:lnTo>
                    <a:pt x="2317" y="3595"/>
                  </a:lnTo>
                  <a:lnTo>
                    <a:pt x="2296" y="3599"/>
                  </a:lnTo>
                  <a:lnTo>
                    <a:pt x="2274" y="3602"/>
                  </a:lnTo>
                  <a:lnTo>
                    <a:pt x="2252" y="3606"/>
                  </a:lnTo>
                  <a:lnTo>
                    <a:pt x="2230" y="3608"/>
                  </a:lnTo>
                  <a:lnTo>
                    <a:pt x="2206" y="3610"/>
                  </a:lnTo>
                  <a:lnTo>
                    <a:pt x="2182" y="3611"/>
                  </a:lnTo>
                  <a:lnTo>
                    <a:pt x="2170" y="3605"/>
                  </a:lnTo>
                  <a:lnTo>
                    <a:pt x="2158" y="3598"/>
                  </a:lnTo>
                  <a:lnTo>
                    <a:pt x="2147" y="3592"/>
                  </a:lnTo>
                  <a:lnTo>
                    <a:pt x="2136" y="3586"/>
                  </a:lnTo>
                  <a:close/>
                  <a:moveTo>
                    <a:pt x="2279" y="3649"/>
                  </a:moveTo>
                  <a:lnTo>
                    <a:pt x="2288" y="3644"/>
                  </a:lnTo>
                  <a:lnTo>
                    <a:pt x="2298" y="3638"/>
                  </a:lnTo>
                  <a:lnTo>
                    <a:pt x="2307" y="3634"/>
                  </a:lnTo>
                  <a:lnTo>
                    <a:pt x="2318" y="3631"/>
                  </a:lnTo>
                  <a:lnTo>
                    <a:pt x="2338" y="3627"/>
                  </a:lnTo>
                  <a:lnTo>
                    <a:pt x="2358" y="3625"/>
                  </a:lnTo>
                  <a:lnTo>
                    <a:pt x="2379" y="3623"/>
                  </a:lnTo>
                  <a:lnTo>
                    <a:pt x="2401" y="3621"/>
                  </a:lnTo>
                  <a:lnTo>
                    <a:pt x="2423" y="3618"/>
                  </a:lnTo>
                  <a:lnTo>
                    <a:pt x="2447" y="3615"/>
                  </a:lnTo>
                  <a:lnTo>
                    <a:pt x="2470" y="3606"/>
                  </a:lnTo>
                  <a:lnTo>
                    <a:pt x="2491" y="3595"/>
                  </a:lnTo>
                  <a:lnTo>
                    <a:pt x="2512" y="3586"/>
                  </a:lnTo>
                  <a:lnTo>
                    <a:pt x="2533" y="3578"/>
                  </a:lnTo>
                  <a:lnTo>
                    <a:pt x="2545" y="3575"/>
                  </a:lnTo>
                  <a:lnTo>
                    <a:pt x="2555" y="3573"/>
                  </a:lnTo>
                  <a:lnTo>
                    <a:pt x="2566" y="3572"/>
                  </a:lnTo>
                  <a:lnTo>
                    <a:pt x="2576" y="3572"/>
                  </a:lnTo>
                  <a:lnTo>
                    <a:pt x="2588" y="3574"/>
                  </a:lnTo>
                  <a:lnTo>
                    <a:pt x="2598" y="3577"/>
                  </a:lnTo>
                  <a:lnTo>
                    <a:pt x="2610" y="3581"/>
                  </a:lnTo>
                  <a:lnTo>
                    <a:pt x="2621" y="3588"/>
                  </a:lnTo>
                  <a:lnTo>
                    <a:pt x="2588" y="3614"/>
                  </a:lnTo>
                  <a:lnTo>
                    <a:pt x="2556" y="3639"/>
                  </a:lnTo>
                  <a:lnTo>
                    <a:pt x="2526" y="3664"/>
                  </a:lnTo>
                  <a:lnTo>
                    <a:pt x="2495" y="3686"/>
                  </a:lnTo>
                  <a:lnTo>
                    <a:pt x="2479" y="3695"/>
                  </a:lnTo>
                  <a:lnTo>
                    <a:pt x="2463" y="3705"/>
                  </a:lnTo>
                  <a:lnTo>
                    <a:pt x="2447" y="3713"/>
                  </a:lnTo>
                  <a:lnTo>
                    <a:pt x="2431" y="3720"/>
                  </a:lnTo>
                  <a:lnTo>
                    <a:pt x="2413" y="3725"/>
                  </a:lnTo>
                  <a:lnTo>
                    <a:pt x="2394" y="3729"/>
                  </a:lnTo>
                  <a:lnTo>
                    <a:pt x="2374" y="3731"/>
                  </a:lnTo>
                  <a:lnTo>
                    <a:pt x="2353" y="3732"/>
                  </a:lnTo>
                  <a:lnTo>
                    <a:pt x="2344" y="3729"/>
                  </a:lnTo>
                  <a:lnTo>
                    <a:pt x="2337" y="3725"/>
                  </a:lnTo>
                  <a:lnTo>
                    <a:pt x="2330" y="3722"/>
                  </a:lnTo>
                  <a:lnTo>
                    <a:pt x="2324" y="3718"/>
                  </a:lnTo>
                  <a:lnTo>
                    <a:pt x="2313" y="3708"/>
                  </a:lnTo>
                  <a:lnTo>
                    <a:pt x="2305" y="3699"/>
                  </a:lnTo>
                  <a:lnTo>
                    <a:pt x="2298" y="3688"/>
                  </a:lnTo>
                  <a:lnTo>
                    <a:pt x="2291" y="3676"/>
                  </a:lnTo>
                  <a:lnTo>
                    <a:pt x="2285" y="3663"/>
                  </a:lnTo>
                  <a:lnTo>
                    <a:pt x="2279" y="3649"/>
                  </a:lnTo>
                  <a:close/>
                  <a:moveTo>
                    <a:pt x="3015" y="3210"/>
                  </a:moveTo>
                  <a:lnTo>
                    <a:pt x="3013" y="3300"/>
                  </a:lnTo>
                  <a:lnTo>
                    <a:pt x="3008" y="3299"/>
                  </a:lnTo>
                  <a:lnTo>
                    <a:pt x="3005" y="3299"/>
                  </a:lnTo>
                  <a:lnTo>
                    <a:pt x="2988" y="3298"/>
                  </a:lnTo>
                  <a:lnTo>
                    <a:pt x="2972" y="3297"/>
                  </a:lnTo>
                  <a:lnTo>
                    <a:pt x="2957" y="3294"/>
                  </a:lnTo>
                  <a:lnTo>
                    <a:pt x="2943" y="3292"/>
                  </a:lnTo>
                  <a:lnTo>
                    <a:pt x="2917" y="3284"/>
                  </a:lnTo>
                  <a:lnTo>
                    <a:pt x="2890" y="3276"/>
                  </a:lnTo>
                  <a:lnTo>
                    <a:pt x="2889" y="3274"/>
                  </a:lnTo>
                  <a:lnTo>
                    <a:pt x="2890" y="3272"/>
                  </a:lnTo>
                  <a:lnTo>
                    <a:pt x="2891" y="3270"/>
                  </a:lnTo>
                  <a:lnTo>
                    <a:pt x="2892" y="3267"/>
                  </a:lnTo>
                  <a:lnTo>
                    <a:pt x="2897" y="3262"/>
                  </a:lnTo>
                  <a:lnTo>
                    <a:pt x="2903" y="3257"/>
                  </a:lnTo>
                  <a:lnTo>
                    <a:pt x="2921" y="3245"/>
                  </a:lnTo>
                  <a:lnTo>
                    <a:pt x="2942" y="3234"/>
                  </a:lnTo>
                  <a:lnTo>
                    <a:pt x="2966" y="3223"/>
                  </a:lnTo>
                  <a:lnTo>
                    <a:pt x="2987" y="3216"/>
                  </a:lnTo>
                  <a:lnTo>
                    <a:pt x="2996" y="3213"/>
                  </a:lnTo>
                  <a:lnTo>
                    <a:pt x="3004" y="3210"/>
                  </a:lnTo>
                  <a:lnTo>
                    <a:pt x="3010" y="3209"/>
                  </a:lnTo>
                  <a:lnTo>
                    <a:pt x="3015" y="3210"/>
                  </a:lnTo>
                  <a:close/>
                  <a:moveTo>
                    <a:pt x="2899" y="3215"/>
                  </a:moveTo>
                  <a:lnTo>
                    <a:pt x="2892" y="3204"/>
                  </a:lnTo>
                  <a:lnTo>
                    <a:pt x="2884" y="3195"/>
                  </a:lnTo>
                  <a:lnTo>
                    <a:pt x="2879" y="3185"/>
                  </a:lnTo>
                  <a:lnTo>
                    <a:pt x="2874" y="3177"/>
                  </a:lnTo>
                  <a:lnTo>
                    <a:pt x="2871" y="3168"/>
                  </a:lnTo>
                  <a:lnTo>
                    <a:pt x="2867" y="3160"/>
                  </a:lnTo>
                  <a:lnTo>
                    <a:pt x="2865" y="3152"/>
                  </a:lnTo>
                  <a:lnTo>
                    <a:pt x="2863" y="3145"/>
                  </a:lnTo>
                  <a:lnTo>
                    <a:pt x="2863" y="3139"/>
                  </a:lnTo>
                  <a:lnTo>
                    <a:pt x="2863" y="3131"/>
                  </a:lnTo>
                  <a:lnTo>
                    <a:pt x="2864" y="3126"/>
                  </a:lnTo>
                  <a:lnTo>
                    <a:pt x="2866" y="3120"/>
                  </a:lnTo>
                  <a:lnTo>
                    <a:pt x="2869" y="3114"/>
                  </a:lnTo>
                  <a:lnTo>
                    <a:pt x="2872" y="3108"/>
                  </a:lnTo>
                  <a:lnTo>
                    <a:pt x="2876" y="3103"/>
                  </a:lnTo>
                  <a:lnTo>
                    <a:pt x="2880" y="3098"/>
                  </a:lnTo>
                  <a:lnTo>
                    <a:pt x="2891" y="3088"/>
                  </a:lnTo>
                  <a:lnTo>
                    <a:pt x="2902" y="3079"/>
                  </a:lnTo>
                  <a:lnTo>
                    <a:pt x="2917" y="3070"/>
                  </a:lnTo>
                  <a:lnTo>
                    <a:pt x="2932" y="3060"/>
                  </a:lnTo>
                  <a:lnTo>
                    <a:pt x="2966" y="3041"/>
                  </a:lnTo>
                  <a:lnTo>
                    <a:pt x="3001" y="3019"/>
                  </a:lnTo>
                  <a:lnTo>
                    <a:pt x="3005" y="3020"/>
                  </a:lnTo>
                  <a:lnTo>
                    <a:pt x="3007" y="3022"/>
                  </a:lnTo>
                  <a:lnTo>
                    <a:pt x="3010" y="3024"/>
                  </a:lnTo>
                  <a:lnTo>
                    <a:pt x="3012" y="3029"/>
                  </a:lnTo>
                  <a:lnTo>
                    <a:pt x="3017" y="3038"/>
                  </a:lnTo>
                  <a:lnTo>
                    <a:pt x="3024" y="3048"/>
                  </a:lnTo>
                  <a:lnTo>
                    <a:pt x="3025" y="3070"/>
                  </a:lnTo>
                  <a:lnTo>
                    <a:pt x="3026" y="3088"/>
                  </a:lnTo>
                  <a:lnTo>
                    <a:pt x="3025" y="3105"/>
                  </a:lnTo>
                  <a:lnTo>
                    <a:pt x="3023" y="3120"/>
                  </a:lnTo>
                  <a:lnTo>
                    <a:pt x="3019" y="3131"/>
                  </a:lnTo>
                  <a:lnTo>
                    <a:pt x="3014" y="3142"/>
                  </a:lnTo>
                  <a:lnTo>
                    <a:pt x="3008" y="3151"/>
                  </a:lnTo>
                  <a:lnTo>
                    <a:pt x="3000" y="3160"/>
                  </a:lnTo>
                  <a:lnTo>
                    <a:pt x="2992" y="3167"/>
                  </a:lnTo>
                  <a:lnTo>
                    <a:pt x="2982" y="3174"/>
                  </a:lnTo>
                  <a:lnTo>
                    <a:pt x="2971" y="3181"/>
                  </a:lnTo>
                  <a:lnTo>
                    <a:pt x="2959" y="3186"/>
                  </a:lnTo>
                  <a:lnTo>
                    <a:pt x="2932" y="3200"/>
                  </a:lnTo>
                  <a:lnTo>
                    <a:pt x="2899" y="3215"/>
                  </a:lnTo>
                  <a:close/>
                  <a:moveTo>
                    <a:pt x="3008" y="2836"/>
                  </a:moveTo>
                  <a:lnTo>
                    <a:pt x="3014" y="2863"/>
                  </a:lnTo>
                  <a:lnTo>
                    <a:pt x="3020" y="2890"/>
                  </a:lnTo>
                  <a:lnTo>
                    <a:pt x="3023" y="2905"/>
                  </a:lnTo>
                  <a:lnTo>
                    <a:pt x="3025" y="2920"/>
                  </a:lnTo>
                  <a:lnTo>
                    <a:pt x="3024" y="2936"/>
                  </a:lnTo>
                  <a:lnTo>
                    <a:pt x="3023" y="2953"/>
                  </a:lnTo>
                  <a:lnTo>
                    <a:pt x="3000" y="2968"/>
                  </a:lnTo>
                  <a:lnTo>
                    <a:pt x="2972" y="2991"/>
                  </a:lnTo>
                  <a:lnTo>
                    <a:pt x="2939" y="3018"/>
                  </a:lnTo>
                  <a:lnTo>
                    <a:pt x="2903" y="3046"/>
                  </a:lnTo>
                  <a:lnTo>
                    <a:pt x="2869" y="3073"/>
                  </a:lnTo>
                  <a:lnTo>
                    <a:pt x="2837" y="3096"/>
                  </a:lnTo>
                  <a:lnTo>
                    <a:pt x="2823" y="3106"/>
                  </a:lnTo>
                  <a:lnTo>
                    <a:pt x="2810" y="3113"/>
                  </a:lnTo>
                  <a:lnTo>
                    <a:pt x="2801" y="3118"/>
                  </a:lnTo>
                  <a:lnTo>
                    <a:pt x="2793" y="3121"/>
                  </a:lnTo>
                  <a:lnTo>
                    <a:pt x="2778" y="3091"/>
                  </a:lnTo>
                  <a:lnTo>
                    <a:pt x="2764" y="3061"/>
                  </a:lnTo>
                  <a:lnTo>
                    <a:pt x="2751" y="3034"/>
                  </a:lnTo>
                  <a:lnTo>
                    <a:pt x="2739" y="3006"/>
                  </a:lnTo>
                  <a:lnTo>
                    <a:pt x="2761" y="2992"/>
                  </a:lnTo>
                  <a:lnTo>
                    <a:pt x="2795" y="2968"/>
                  </a:lnTo>
                  <a:lnTo>
                    <a:pt x="2836" y="2939"/>
                  </a:lnTo>
                  <a:lnTo>
                    <a:pt x="2881" y="2908"/>
                  </a:lnTo>
                  <a:lnTo>
                    <a:pt x="2924" y="2879"/>
                  </a:lnTo>
                  <a:lnTo>
                    <a:pt x="2963" y="2854"/>
                  </a:lnTo>
                  <a:lnTo>
                    <a:pt x="2979" y="2846"/>
                  </a:lnTo>
                  <a:lnTo>
                    <a:pt x="2993" y="2840"/>
                  </a:lnTo>
                  <a:lnTo>
                    <a:pt x="2998" y="2837"/>
                  </a:lnTo>
                  <a:lnTo>
                    <a:pt x="3003" y="2836"/>
                  </a:lnTo>
                  <a:lnTo>
                    <a:pt x="3006" y="2836"/>
                  </a:lnTo>
                  <a:lnTo>
                    <a:pt x="3008" y="2836"/>
                  </a:lnTo>
                  <a:close/>
                  <a:moveTo>
                    <a:pt x="2879" y="2868"/>
                  </a:moveTo>
                  <a:lnTo>
                    <a:pt x="2853" y="2888"/>
                  </a:lnTo>
                  <a:lnTo>
                    <a:pt x="2824" y="2909"/>
                  </a:lnTo>
                  <a:lnTo>
                    <a:pt x="2796" y="2931"/>
                  </a:lnTo>
                  <a:lnTo>
                    <a:pt x="2766" y="2952"/>
                  </a:lnTo>
                  <a:lnTo>
                    <a:pt x="2750" y="2961"/>
                  </a:lnTo>
                  <a:lnTo>
                    <a:pt x="2736" y="2971"/>
                  </a:lnTo>
                  <a:lnTo>
                    <a:pt x="2720" y="2979"/>
                  </a:lnTo>
                  <a:lnTo>
                    <a:pt x="2705" y="2986"/>
                  </a:lnTo>
                  <a:lnTo>
                    <a:pt x="2689" y="2993"/>
                  </a:lnTo>
                  <a:lnTo>
                    <a:pt x="2673" y="2998"/>
                  </a:lnTo>
                  <a:lnTo>
                    <a:pt x="2657" y="3003"/>
                  </a:lnTo>
                  <a:lnTo>
                    <a:pt x="2642" y="3006"/>
                  </a:lnTo>
                  <a:lnTo>
                    <a:pt x="2631" y="2975"/>
                  </a:lnTo>
                  <a:lnTo>
                    <a:pt x="2619" y="2942"/>
                  </a:lnTo>
                  <a:lnTo>
                    <a:pt x="2609" y="2910"/>
                  </a:lnTo>
                  <a:lnTo>
                    <a:pt x="2600" y="2883"/>
                  </a:lnTo>
                  <a:lnTo>
                    <a:pt x="2632" y="2861"/>
                  </a:lnTo>
                  <a:lnTo>
                    <a:pt x="2672" y="2831"/>
                  </a:lnTo>
                  <a:lnTo>
                    <a:pt x="2695" y="2815"/>
                  </a:lnTo>
                  <a:lnTo>
                    <a:pt x="2719" y="2800"/>
                  </a:lnTo>
                  <a:lnTo>
                    <a:pt x="2742" y="2788"/>
                  </a:lnTo>
                  <a:lnTo>
                    <a:pt x="2765" y="2776"/>
                  </a:lnTo>
                  <a:lnTo>
                    <a:pt x="2777" y="2772"/>
                  </a:lnTo>
                  <a:lnTo>
                    <a:pt x="2788" y="2768"/>
                  </a:lnTo>
                  <a:lnTo>
                    <a:pt x="2799" y="2766"/>
                  </a:lnTo>
                  <a:lnTo>
                    <a:pt x="2809" y="2764"/>
                  </a:lnTo>
                  <a:lnTo>
                    <a:pt x="2819" y="2763"/>
                  </a:lnTo>
                  <a:lnTo>
                    <a:pt x="2828" y="2764"/>
                  </a:lnTo>
                  <a:lnTo>
                    <a:pt x="2837" y="2767"/>
                  </a:lnTo>
                  <a:lnTo>
                    <a:pt x="2845" y="2771"/>
                  </a:lnTo>
                  <a:lnTo>
                    <a:pt x="2853" y="2776"/>
                  </a:lnTo>
                  <a:lnTo>
                    <a:pt x="2860" y="2784"/>
                  </a:lnTo>
                  <a:lnTo>
                    <a:pt x="2865" y="2793"/>
                  </a:lnTo>
                  <a:lnTo>
                    <a:pt x="2871" y="2804"/>
                  </a:lnTo>
                  <a:lnTo>
                    <a:pt x="2874" y="2816"/>
                  </a:lnTo>
                  <a:lnTo>
                    <a:pt x="2877" y="2831"/>
                  </a:lnTo>
                  <a:lnTo>
                    <a:pt x="2879" y="2849"/>
                  </a:lnTo>
                  <a:lnTo>
                    <a:pt x="2879" y="2868"/>
                  </a:lnTo>
                  <a:close/>
                  <a:moveTo>
                    <a:pt x="2808" y="2367"/>
                  </a:moveTo>
                  <a:lnTo>
                    <a:pt x="2804" y="2396"/>
                  </a:lnTo>
                  <a:lnTo>
                    <a:pt x="2798" y="2426"/>
                  </a:lnTo>
                  <a:lnTo>
                    <a:pt x="2789" y="2459"/>
                  </a:lnTo>
                  <a:lnTo>
                    <a:pt x="2779" y="2494"/>
                  </a:lnTo>
                  <a:lnTo>
                    <a:pt x="2766" y="2529"/>
                  </a:lnTo>
                  <a:lnTo>
                    <a:pt x="2751" y="2565"/>
                  </a:lnTo>
                  <a:lnTo>
                    <a:pt x="2735" y="2600"/>
                  </a:lnTo>
                  <a:lnTo>
                    <a:pt x="2717" y="2635"/>
                  </a:lnTo>
                  <a:lnTo>
                    <a:pt x="2706" y="2651"/>
                  </a:lnTo>
                  <a:lnTo>
                    <a:pt x="2697" y="2668"/>
                  </a:lnTo>
                  <a:lnTo>
                    <a:pt x="2686" y="2684"/>
                  </a:lnTo>
                  <a:lnTo>
                    <a:pt x="2674" y="2700"/>
                  </a:lnTo>
                  <a:lnTo>
                    <a:pt x="2663" y="2715"/>
                  </a:lnTo>
                  <a:lnTo>
                    <a:pt x="2651" y="2729"/>
                  </a:lnTo>
                  <a:lnTo>
                    <a:pt x="2640" y="2741"/>
                  </a:lnTo>
                  <a:lnTo>
                    <a:pt x="2627" y="2754"/>
                  </a:lnTo>
                  <a:lnTo>
                    <a:pt x="2614" y="2766"/>
                  </a:lnTo>
                  <a:lnTo>
                    <a:pt x="2600" y="2776"/>
                  </a:lnTo>
                  <a:lnTo>
                    <a:pt x="2588" y="2786"/>
                  </a:lnTo>
                  <a:lnTo>
                    <a:pt x="2574" y="2794"/>
                  </a:lnTo>
                  <a:lnTo>
                    <a:pt x="2560" y="2800"/>
                  </a:lnTo>
                  <a:lnTo>
                    <a:pt x="2546" y="2807"/>
                  </a:lnTo>
                  <a:lnTo>
                    <a:pt x="2532" y="2811"/>
                  </a:lnTo>
                  <a:lnTo>
                    <a:pt x="2517" y="2814"/>
                  </a:lnTo>
                  <a:lnTo>
                    <a:pt x="2493" y="2811"/>
                  </a:lnTo>
                  <a:lnTo>
                    <a:pt x="2469" y="2808"/>
                  </a:lnTo>
                  <a:lnTo>
                    <a:pt x="2445" y="2805"/>
                  </a:lnTo>
                  <a:lnTo>
                    <a:pt x="2421" y="2801"/>
                  </a:lnTo>
                  <a:lnTo>
                    <a:pt x="2422" y="2789"/>
                  </a:lnTo>
                  <a:lnTo>
                    <a:pt x="2423" y="2777"/>
                  </a:lnTo>
                  <a:lnTo>
                    <a:pt x="2425" y="2767"/>
                  </a:lnTo>
                  <a:lnTo>
                    <a:pt x="2428" y="2756"/>
                  </a:lnTo>
                  <a:lnTo>
                    <a:pt x="2432" y="2748"/>
                  </a:lnTo>
                  <a:lnTo>
                    <a:pt x="2436" y="2739"/>
                  </a:lnTo>
                  <a:lnTo>
                    <a:pt x="2440" y="2731"/>
                  </a:lnTo>
                  <a:lnTo>
                    <a:pt x="2445" y="2723"/>
                  </a:lnTo>
                  <a:lnTo>
                    <a:pt x="2452" y="2717"/>
                  </a:lnTo>
                  <a:lnTo>
                    <a:pt x="2458" y="2711"/>
                  </a:lnTo>
                  <a:lnTo>
                    <a:pt x="2464" y="2704"/>
                  </a:lnTo>
                  <a:lnTo>
                    <a:pt x="2472" y="2699"/>
                  </a:lnTo>
                  <a:lnTo>
                    <a:pt x="2488" y="2688"/>
                  </a:lnTo>
                  <a:lnTo>
                    <a:pt x="2504" y="2679"/>
                  </a:lnTo>
                  <a:lnTo>
                    <a:pt x="2540" y="2660"/>
                  </a:lnTo>
                  <a:lnTo>
                    <a:pt x="2577" y="2639"/>
                  </a:lnTo>
                  <a:lnTo>
                    <a:pt x="2595" y="2626"/>
                  </a:lnTo>
                  <a:lnTo>
                    <a:pt x="2613" y="2611"/>
                  </a:lnTo>
                  <a:lnTo>
                    <a:pt x="2622" y="2603"/>
                  </a:lnTo>
                  <a:lnTo>
                    <a:pt x="2630" y="2594"/>
                  </a:lnTo>
                  <a:lnTo>
                    <a:pt x="2637" y="2585"/>
                  </a:lnTo>
                  <a:lnTo>
                    <a:pt x="2646" y="2574"/>
                  </a:lnTo>
                  <a:lnTo>
                    <a:pt x="2656" y="2540"/>
                  </a:lnTo>
                  <a:lnTo>
                    <a:pt x="2667" y="2508"/>
                  </a:lnTo>
                  <a:lnTo>
                    <a:pt x="2678" y="2475"/>
                  </a:lnTo>
                  <a:lnTo>
                    <a:pt x="2687" y="2442"/>
                  </a:lnTo>
                  <a:lnTo>
                    <a:pt x="2699" y="2410"/>
                  </a:lnTo>
                  <a:lnTo>
                    <a:pt x="2710" y="2379"/>
                  </a:lnTo>
                  <a:lnTo>
                    <a:pt x="2723" y="2348"/>
                  </a:lnTo>
                  <a:lnTo>
                    <a:pt x="2737" y="2318"/>
                  </a:lnTo>
                  <a:lnTo>
                    <a:pt x="2748" y="2319"/>
                  </a:lnTo>
                  <a:lnTo>
                    <a:pt x="2758" y="2322"/>
                  </a:lnTo>
                  <a:lnTo>
                    <a:pt x="2766" y="2326"/>
                  </a:lnTo>
                  <a:lnTo>
                    <a:pt x="2775" y="2331"/>
                  </a:lnTo>
                  <a:lnTo>
                    <a:pt x="2789" y="2347"/>
                  </a:lnTo>
                  <a:lnTo>
                    <a:pt x="2808" y="2367"/>
                  </a:lnTo>
                  <a:close/>
                  <a:moveTo>
                    <a:pt x="2666" y="2254"/>
                  </a:moveTo>
                  <a:lnTo>
                    <a:pt x="2671" y="2255"/>
                  </a:lnTo>
                  <a:lnTo>
                    <a:pt x="2675" y="2255"/>
                  </a:lnTo>
                  <a:lnTo>
                    <a:pt x="2680" y="2257"/>
                  </a:lnTo>
                  <a:lnTo>
                    <a:pt x="2684" y="2258"/>
                  </a:lnTo>
                  <a:lnTo>
                    <a:pt x="2687" y="2260"/>
                  </a:lnTo>
                  <a:lnTo>
                    <a:pt x="2689" y="2264"/>
                  </a:lnTo>
                  <a:lnTo>
                    <a:pt x="2691" y="2266"/>
                  </a:lnTo>
                  <a:lnTo>
                    <a:pt x="2693" y="2269"/>
                  </a:lnTo>
                  <a:lnTo>
                    <a:pt x="2695" y="2276"/>
                  </a:lnTo>
                  <a:lnTo>
                    <a:pt x="2695" y="2285"/>
                  </a:lnTo>
                  <a:lnTo>
                    <a:pt x="2694" y="2294"/>
                  </a:lnTo>
                  <a:lnTo>
                    <a:pt x="2692" y="2304"/>
                  </a:lnTo>
                  <a:lnTo>
                    <a:pt x="2686" y="2324"/>
                  </a:lnTo>
                  <a:lnTo>
                    <a:pt x="2679" y="2344"/>
                  </a:lnTo>
                  <a:lnTo>
                    <a:pt x="2670" y="2362"/>
                  </a:lnTo>
                  <a:lnTo>
                    <a:pt x="2664" y="2376"/>
                  </a:lnTo>
                  <a:lnTo>
                    <a:pt x="2654" y="2376"/>
                  </a:lnTo>
                  <a:lnTo>
                    <a:pt x="2649" y="2375"/>
                  </a:lnTo>
                  <a:lnTo>
                    <a:pt x="2645" y="2374"/>
                  </a:lnTo>
                  <a:lnTo>
                    <a:pt x="2643" y="2352"/>
                  </a:lnTo>
                  <a:lnTo>
                    <a:pt x="2642" y="2335"/>
                  </a:lnTo>
                  <a:lnTo>
                    <a:pt x="2643" y="2322"/>
                  </a:lnTo>
                  <a:lnTo>
                    <a:pt x="2644" y="2309"/>
                  </a:lnTo>
                  <a:lnTo>
                    <a:pt x="2647" y="2297"/>
                  </a:lnTo>
                  <a:lnTo>
                    <a:pt x="2651" y="2285"/>
                  </a:lnTo>
                  <a:lnTo>
                    <a:pt x="2657" y="2271"/>
                  </a:lnTo>
                  <a:lnTo>
                    <a:pt x="2666" y="2254"/>
                  </a:lnTo>
                  <a:close/>
                  <a:moveTo>
                    <a:pt x="2593" y="2322"/>
                  </a:moveTo>
                  <a:lnTo>
                    <a:pt x="2599" y="2325"/>
                  </a:lnTo>
                  <a:lnTo>
                    <a:pt x="2604" y="2329"/>
                  </a:lnTo>
                  <a:lnTo>
                    <a:pt x="2609" y="2333"/>
                  </a:lnTo>
                  <a:lnTo>
                    <a:pt x="2613" y="2338"/>
                  </a:lnTo>
                  <a:lnTo>
                    <a:pt x="2621" y="2349"/>
                  </a:lnTo>
                  <a:lnTo>
                    <a:pt x="2626" y="2361"/>
                  </a:lnTo>
                  <a:lnTo>
                    <a:pt x="2630" y="2376"/>
                  </a:lnTo>
                  <a:lnTo>
                    <a:pt x="2633" y="2390"/>
                  </a:lnTo>
                  <a:lnTo>
                    <a:pt x="2635" y="2406"/>
                  </a:lnTo>
                  <a:lnTo>
                    <a:pt x="2636" y="2422"/>
                  </a:lnTo>
                  <a:lnTo>
                    <a:pt x="2635" y="2439"/>
                  </a:lnTo>
                  <a:lnTo>
                    <a:pt x="2634" y="2456"/>
                  </a:lnTo>
                  <a:lnTo>
                    <a:pt x="2631" y="2472"/>
                  </a:lnTo>
                  <a:lnTo>
                    <a:pt x="2628" y="2489"/>
                  </a:lnTo>
                  <a:lnTo>
                    <a:pt x="2624" y="2505"/>
                  </a:lnTo>
                  <a:lnTo>
                    <a:pt x="2618" y="2519"/>
                  </a:lnTo>
                  <a:lnTo>
                    <a:pt x="2613" y="2533"/>
                  </a:lnTo>
                  <a:lnTo>
                    <a:pt x="2607" y="2545"/>
                  </a:lnTo>
                  <a:lnTo>
                    <a:pt x="2604" y="2545"/>
                  </a:lnTo>
                  <a:lnTo>
                    <a:pt x="2599" y="2534"/>
                  </a:lnTo>
                  <a:lnTo>
                    <a:pt x="2597" y="2523"/>
                  </a:lnTo>
                  <a:lnTo>
                    <a:pt x="2594" y="2510"/>
                  </a:lnTo>
                  <a:lnTo>
                    <a:pt x="2592" y="2496"/>
                  </a:lnTo>
                  <a:lnTo>
                    <a:pt x="2589" y="2468"/>
                  </a:lnTo>
                  <a:lnTo>
                    <a:pt x="2587" y="2438"/>
                  </a:lnTo>
                  <a:lnTo>
                    <a:pt x="2586" y="2408"/>
                  </a:lnTo>
                  <a:lnTo>
                    <a:pt x="2586" y="2381"/>
                  </a:lnTo>
                  <a:lnTo>
                    <a:pt x="2585" y="2354"/>
                  </a:lnTo>
                  <a:lnTo>
                    <a:pt x="2584" y="2332"/>
                  </a:lnTo>
                  <a:lnTo>
                    <a:pt x="2593" y="2322"/>
                  </a:lnTo>
                  <a:close/>
                  <a:moveTo>
                    <a:pt x="2493" y="2250"/>
                  </a:moveTo>
                  <a:lnTo>
                    <a:pt x="2494" y="2237"/>
                  </a:lnTo>
                  <a:lnTo>
                    <a:pt x="2495" y="2226"/>
                  </a:lnTo>
                  <a:lnTo>
                    <a:pt x="2497" y="2214"/>
                  </a:lnTo>
                  <a:lnTo>
                    <a:pt x="2499" y="2203"/>
                  </a:lnTo>
                  <a:lnTo>
                    <a:pt x="2503" y="2194"/>
                  </a:lnTo>
                  <a:lnTo>
                    <a:pt x="2508" y="2185"/>
                  </a:lnTo>
                  <a:lnTo>
                    <a:pt x="2513" y="2177"/>
                  </a:lnTo>
                  <a:lnTo>
                    <a:pt x="2518" y="2170"/>
                  </a:lnTo>
                  <a:lnTo>
                    <a:pt x="2525" y="2163"/>
                  </a:lnTo>
                  <a:lnTo>
                    <a:pt x="2532" y="2158"/>
                  </a:lnTo>
                  <a:lnTo>
                    <a:pt x="2540" y="2154"/>
                  </a:lnTo>
                  <a:lnTo>
                    <a:pt x="2550" y="2149"/>
                  </a:lnTo>
                  <a:lnTo>
                    <a:pt x="2559" y="2147"/>
                  </a:lnTo>
                  <a:lnTo>
                    <a:pt x="2570" y="2145"/>
                  </a:lnTo>
                  <a:lnTo>
                    <a:pt x="2581" y="2144"/>
                  </a:lnTo>
                  <a:lnTo>
                    <a:pt x="2593" y="2145"/>
                  </a:lnTo>
                  <a:lnTo>
                    <a:pt x="2604" y="2159"/>
                  </a:lnTo>
                  <a:lnTo>
                    <a:pt x="2611" y="2172"/>
                  </a:lnTo>
                  <a:lnTo>
                    <a:pt x="2617" y="2185"/>
                  </a:lnTo>
                  <a:lnTo>
                    <a:pt x="2623" y="2200"/>
                  </a:lnTo>
                  <a:lnTo>
                    <a:pt x="2626" y="2215"/>
                  </a:lnTo>
                  <a:lnTo>
                    <a:pt x="2629" y="2232"/>
                  </a:lnTo>
                  <a:lnTo>
                    <a:pt x="2632" y="2251"/>
                  </a:lnTo>
                  <a:lnTo>
                    <a:pt x="2634" y="2272"/>
                  </a:lnTo>
                  <a:lnTo>
                    <a:pt x="2618" y="2279"/>
                  </a:lnTo>
                  <a:lnTo>
                    <a:pt x="2604" y="2288"/>
                  </a:lnTo>
                  <a:lnTo>
                    <a:pt x="2584" y="2286"/>
                  </a:lnTo>
                  <a:lnTo>
                    <a:pt x="2567" y="2284"/>
                  </a:lnTo>
                  <a:lnTo>
                    <a:pt x="2553" y="2281"/>
                  </a:lnTo>
                  <a:lnTo>
                    <a:pt x="2540" y="2277"/>
                  </a:lnTo>
                  <a:lnTo>
                    <a:pt x="2529" y="2273"/>
                  </a:lnTo>
                  <a:lnTo>
                    <a:pt x="2518" y="2268"/>
                  </a:lnTo>
                  <a:lnTo>
                    <a:pt x="2507" y="2260"/>
                  </a:lnTo>
                  <a:lnTo>
                    <a:pt x="2493" y="2250"/>
                  </a:lnTo>
                  <a:close/>
                  <a:moveTo>
                    <a:pt x="2547" y="2332"/>
                  </a:moveTo>
                  <a:lnTo>
                    <a:pt x="2550" y="2349"/>
                  </a:lnTo>
                  <a:lnTo>
                    <a:pt x="2553" y="2366"/>
                  </a:lnTo>
                  <a:lnTo>
                    <a:pt x="2555" y="2384"/>
                  </a:lnTo>
                  <a:lnTo>
                    <a:pt x="2557" y="2401"/>
                  </a:lnTo>
                  <a:lnTo>
                    <a:pt x="2560" y="2438"/>
                  </a:lnTo>
                  <a:lnTo>
                    <a:pt x="2561" y="2475"/>
                  </a:lnTo>
                  <a:lnTo>
                    <a:pt x="2561" y="2513"/>
                  </a:lnTo>
                  <a:lnTo>
                    <a:pt x="2563" y="2550"/>
                  </a:lnTo>
                  <a:lnTo>
                    <a:pt x="2563" y="2586"/>
                  </a:lnTo>
                  <a:lnTo>
                    <a:pt x="2564" y="2620"/>
                  </a:lnTo>
                  <a:lnTo>
                    <a:pt x="2548" y="2626"/>
                  </a:lnTo>
                  <a:lnTo>
                    <a:pt x="2533" y="2633"/>
                  </a:lnTo>
                  <a:lnTo>
                    <a:pt x="2517" y="2640"/>
                  </a:lnTo>
                  <a:lnTo>
                    <a:pt x="2502" y="2647"/>
                  </a:lnTo>
                  <a:lnTo>
                    <a:pt x="2492" y="2638"/>
                  </a:lnTo>
                  <a:lnTo>
                    <a:pt x="2494" y="2604"/>
                  </a:lnTo>
                  <a:lnTo>
                    <a:pt x="2496" y="2565"/>
                  </a:lnTo>
                  <a:lnTo>
                    <a:pt x="2499" y="2521"/>
                  </a:lnTo>
                  <a:lnTo>
                    <a:pt x="2502" y="2478"/>
                  </a:lnTo>
                  <a:lnTo>
                    <a:pt x="2506" y="2457"/>
                  </a:lnTo>
                  <a:lnTo>
                    <a:pt x="2509" y="2436"/>
                  </a:lnTo>
                  <a:lnTo>
                    <a:pt x="2513" y="2416"/>
                  </a:lnTo>
                  <a:lnTo>
                    <a:pt x="2517" y="2396"/>
                  </a:lnTo>
                  <a:lnTo>
                    <a:pt x="2523" y="2378"/>
                  </a:lnTo>
                  <a:lnTo>
                    <a:pt x="2530" y="2361"/>
                  </a:lnTo>
                  <a:lnTo>
                    <a:pt x="2537" y="2346"/>
                  </a:lnTo>
                  <a:lnTo>
                    <a:pt x="2547" y="2332"/>
                  </a:lnTo>
                  <a:close/>
                  <a:moveTo>
                    <a:pt x="2474" y="2291"/>
                  </a:moveTo>
                  <a:lnTo>
                    <a:pt x="2487" y="2300"/>
                  </a:lnTo>
                  <a:lnTo>
                    <a:pt x="2499" y="2308"/>
                  </a:lnTo>
                  <a:lnTo>
                    <a:pt x="2513" y="2316"/>
                  </a:lnTo>
                  <a:lnTo>
                    <a:pt x="2526" y="2326"/>
                  </a:lnTo>
                  <a:lnTo>
                    <a:pt x="2523" y="2342"/>
                  </a:lnTo>
                  <a:lnTo>
                    <a:pt x="2516" y="2383"/>
                  </a:lnTo>
                  <a:lnTo>
                    <a:pt x="2507" y="2440"/>
                  </a:lnTo>
                  <a:lnTo>
                    <a:pt x="2493" y="2506"/>
                  </a:lnTo>
                  <a:lnTo>
                    <a:pt x="2484" y="2538"/>
                  </a:lnTo>
                  <a:lnTo>
                    <a:pt x="2476" y="2569"/>
                  </a:lnTo>
                  <a:lnTo>
                    <a:pt x="2468" y="2598"/>
                  </a:lnTo>
                  <a:lnTo>
                    <a:pt x="2458" y="2623"/>
                  </a:lnTo>
                  <a:lnTo>
                    <a:pt x="2454" y="2633"/>
                  </a:lnTo>
                  <a:lnTo>
                    <a:pt x="2449" y="2643"/>
                  </a:lnTo>
                  <a:lnTo>
                    <a:pt x="2444" y="2650"/>
                  </a:lnTo>
                  <a:lnTo>
                    <a:pt x="2439" y="2657"/>
                  </a:lnTo>
                  <a:lnTo>
                    <a:pt x="2434" y="2662"/>
                  </a:lnTo>
                  <a:lnTo>
                    <a:pt x="2430" y="2664"/>
                  </a:lnTo>
                  <a:lnTo>
                    <a:pt x="2424" y="2665"/>
                  </a:lnTo>
                  <a:lnTo>
                    <a:pt x="2419" y="2663"/>
                  </a:lnTo>
                  <a:lnTo>
                    <a:pt x="2417" y="2659"/>
                  </a:lnTo>
                  <a:lnTo>
                    <a:pt x="2415" y="2654"/>
                  </a:lnTo>
                  <a:lnTo>
                    <a:pt x="2415" y="2647"/>
                  </a:lnTo>
                  <a:lnTo>
                    <a:pt x="2415" y="2639"/>
                  </a:lnTo>
                  <a:lnTo>
                    <a:pt x="2418" y="2621"/>
                  </a:lnTo>
                  <a:lnTo>
                    <a:pt x="2424" y="2599"/>
                  </a:lnTo>
                  <a:lnTo>
                    <a:pt x="2443" y="2546"/>
                  </a:lnTo>
                  <a:lnTo>
                    <a:pt x="2465" y="2489"/>
                  </a:lnTo>
                  <a:lnTo>
                    <a:pt x="2477" y="2459"/>
                  </a:lnTo>
                  <a:lnTo>
                    <a:pt x="2487" y="2431"/>
                  </a:lnTo>
                  <a:lnTo>
                    <a:pt x="2495" y="2403"/>
                  </a:lnTo>
                  <a:lnTo>
                    <a:pt x="2501" y="2378"/>
                  </a:lnTo>
                  <a:lnTo>
                    <a:pt x="2503" y="2366"/>
                  </a:lnTo>
                  <a:lnTo>
                    <a:pt x="2504" y="2356"/>
                  </a:lnTo>
                  <a:lnTo>
                    <a:pt x="2504" y="2345"/>
                  </a:lnTo>
                  <a:lnTo>
                    <a:pt x="2503" y="2335"/>
                  </a:lnTo>
                  <a:lnTo>
                    <a:pt x="2502" y="2328"/>
                  </a:lnTo>
                  <a:lnTo>
                    <a:pt x="2499" y="2321"/>
                  </a:lnTo>
                  <a:lnTo>
                    <a:pt x="2495" y="2314"/>
                  </a:lnTo>
                  <a:lnTo>
                    <a:pt x="2490" y="2310"/>
                  </a:lnTo>
                  <a:lnTo>
                    <a:pt x="2484" y="2314"/>
                  </a:lnTo>
                  <a:lnTo>
                    <a:pt x="2480" y="2321"/>
                  </a:lnTo>
                  <a:lnTo>
                    <a:pt x="2476" y="2327"/>
                  </a:lnTo>
                  <a:lnTo>
                    <a:pt x="2472" y="2334"/>
                  </a:lnTo>
                  <a:lnTo>
                    <a:pt x="2463" y="2351"/>
                  </a:lnTo>
                  <a:lnTo>
                    <a:pt x="2456" y="2371"/>
                  </a:lnTo>
                  <a:lnTo>
                    <a:pt x="2447" y="2393"/>
                  </a:lnTo>
                  <a:lnTo>
                    <a:pt x="2440" y="2417"/>
                  </a:lnTo>
                  <a:lnTo>
                    <a:pt x="2433" y="2442"/>
                  </a:lnTo>
                  <a:lnTo>
                    <a:pt x="2425" y="2469"/>
                  </a:lnTo>
                  <a:lnTo>
                    <a:pt x="2411" y="2523"/>
                  </a:lnTo>
                  <a:lnTo>
                    <a:pt x="2397" y="2574"/>
                  </a:lnTo>
                  <a:lnTo>
                    <a:pt x="2389" y="2599"/>
                  </a:lnTo>
                  <a:lnTo>
                    <a:pt x="2382" y="2621"/>
                  </a:lnTo>
                  <a:lnTo>
                    <a:pt x="2375" y="2641"/>
                  </a:lnTo>
                  <a:lnTo>
                    <a:pt x="2366" y="2659"/>
                  </a:lnTo>
                  <a:lnTo>
                    <a:pt x="2360" y="2658"/>
                  </a:lnTo>
                  <a:lnTo>
                    <a:pt x="2357" y="2657"/>
                  </a:lnTo>
                  <a:lnTo>
                    <a:pt x="2356" y="2655"/>
                  </a:lnTo>
                  <a:lnTo>
                    <a:pt x="2355" y="2652"/>
                  </a:lnTo>
                  <a:lnTo>
                    <a:pt x="2362" y="2612"/>
                  </a:lnTo>
                  <a:lnTo>
                    <a:pt x="2370" y="2565"/>
                  </a:lnTo>
                  <a:lnTo>
                    <a:pt x="2381" y="2511"/>
                  </a:lnTo>
                  <a:lnTo>
                    <a:pt x="2394" y="2457"/>
                  </a:lnTo>
                  <a:lnTo>
                    <a:pt x="2400" y="2431"/>
                  </a:lnTo>
                  <a:lnTo>
                    <a:pt x="2408" y="2404"/>
                  </a:lnTo>
                  <a:lnTo>
                    <a:pt x="2417" y="2380"/>
                  </a:lnTo>
                  <a:lnTo>
                    <a:pt x="2426" y="2357"/>
                  </a:lnTo>
                  <a:lnTo>
                    <a:pt x="2437" y="2337"/>
                  </a:lnTo>
                  <a:lnTo>
                    <a:pt x="2447" y="2318"/>
                  </a:lnTo>
                  <a:lnTo>
                    <a:pt x="2454" y="2310"/>
                  </a:lnTo>
                  <a:lnTo>
                    <a:pt x="2460" y="2303"/>
                  </a:lnTo>
                  <a:lnTo>
                    <a:pt x="2466" y="2296"/>
                  </a:lnTo>
                  <a:lnTo>
                    <a:pt x="2474" y="2291"/>
                  </a:lnTo>
                  <a:close/>
                  <a:moveTo>
                    <a:pt x="2208" y="2401"/>
                  </a:moveTo>
                  <a:lnTo>
                    <a:pt x="2224" y="2395"/>
                  </a:lnTo>
                  <a:lnTo>
                    <a:pt x="2237" y="2390"/>
                  </a:lnTo>
                  <a:lnTo>
                    <a:pt x="2249" y="2388"/>
                  </a:lnTo>
                  <a:lnTo>
                    <a:pt x="2261" y="2388"/>
                  </a:lnTo>
                  <a:lnTo>
                    <a:pt x="2270" y="2390"/>
                  </a:lnTo>
                  <a:lnTo>
                    <a:pt x="2280" y="2394"/>
                  </a:lnTo>
                  <a:lnTo>
                    <a:pt x="2288" y="2399"/>
                  </a:lnTo>
                  <a:lnTo>
                    <a:pt x="2296" y="2406"/>
                  </a:lnTo>
                  <a:lnTo>
                    <a:pt x="2304" y="2415"/>
                  </a:lnTo>
                  <a:lnTo>
                    <a:pt x="2311" y="2425"/>
                  </a:lnTo>
                  <a:lnTo>
                    <a:pt x="2320" y="2437"/>
                  </a:lnTo>
                  <a:lnTo>
                    <a:pt x="2328" y="2449"/>
                  </a:lnTo>
                  <a:lnTo>
                    <a:pt x="2347" y="2476"/>
                  </a:lnTo>
                  <a:lnTo>
                    <a:pt x="2370" y="2507"/>
                  </a:lnTo>
                  <a:lnTo>
                    <a:pt x="2370" y="2513"/>
                  </a:lnTo>
                  <a:lnTo>
                    <a:pt x="2368" y="2523"/>
                  </a:lnTo>
                  <a:lnTo>
                    <a:pt x="2365" y="2533"/>
                  </a:lnTo>
                  <a:lnTo>
                    <a:pt x="2362" y="2546"/>
                  </a:lnTo>
                  <a:lnTo>
                    <a:pt x="2353" y="2573"/>
                  </a:lnTo>
                  <a:lnTo>
                    <a:pt x="2341" y="2603"/>
                  </a:lnTo>
                  <a:lnTo>
                    <a:pt x="2330" y="2630"/>
                  </a:lnTo>
                  <a:lnTo>
                    <a:pt x="2320" y="2654"/>
                  </a:lnTo>
                  <a:lnTo>
                    <a:pt x="2316" y="2663"/>
                  </a:lnTo>
                  <a:lnTo>
                    <a:pt x="2311" y="2669"/>
                  </a:lnTo>
                  <a:lnTo>
                    <a:pt x="2309" y="2674"/>
                  </a:lnTo>
                  <a:lnTo>
                    <a:pt x="2307" y="2675"/>
                  </a:lnTo>
                  <a:lnTo>
                    <a:pt x="2302" y="2670"/>
                  </a:lnTo>
                  <a:lnTo>
                    <a:pt x="2298" y="2667"/>
                  </a:lnTo>
                  <a:lnTo>
                    <a:pt x="2294" y="2663"/>
                  </a:lnTo>
                  <a:lnTo>
                    <a:pt x="2292" y="2660"/>
                  </a:lnTo>
                  <a:lnTo>
                    <a:pt x="2290" y="2656"/>
                  </a:lnTo>
                  <a:lnTo>
                    <a:pt x="2289" y="2652"/>
                  </a:lnTo>
                  <a:lnTo>
                    <a:pt x="2289" y="2649"/>
                  </a:lnTo>
                  <a:lnTo>
                    <a:pt x="2289" y="2646"/>
                  </a:lnTo>
                  <a:lnTo>
                    <a:pt x="2293" y="2632"/>
                  </a:lnTo>
                  <a:lnTo>
                    <a:pt x="2300" y="2618"/>
                  </a:lnTo>
                  <a:lnTo>
                    <a:pt x="2287" y="2593"/>
                  </a:lnTo>
                  <a:lnTo>
                    <a:pt x="2272" y="2567"/>
                  </a:lnTo>
                  <a:lnTo>
                    <a:pt x="2256" y="2539"/>
                  </a:lnTo>
                  <a:lnTo>
                    <a:pt x="2242" y="2511"/>
                  </a:lnTo>
                  <a:lnTo>
                    <a:pt x="2235" y="2496"/>
                  </a:lnTo>
                  <a:lnTo>
                    <a:pt x="2229" y="2482"/>
                  </a:lnTo>
                  <a:lnTo>
                    <a:pt x="2223" y="2468"/>
                  </a:lnTo>
                  <a:lnTo>
                    <a:pt x="2218" y="2454"/>
                  </a:lnTo>
                  <a:lnTo>
                    <a:pt x="2214" y="2440"/>
                  </a:lnTo>
                  <a:lnTo>
                    <a:pt x="2211" y="2426"/>
                  </a:lnTo>
                  <a:lnTo>
                    <a:pt x="2209" y="2414"/>
                  </a:lnTo>
                  <a:lnTo>
                    <a:pt x="2208" y="2401"/>
                  </a:lnTo>
                  <a:close/>
                  <a:moveTo>
                    <a:pt x="2291" y="2793"/>
                  </a:moveTo>
                  <a:lnTo>
                    <a:pt x="2287" y="2793"/>
                  </a:lnTo>
                  <a:lnTo>
                    <a:pt x="2282" y="2790"/>
                  </a:lnTo>
                  <a:lnTo>
                    <a:pt x="2277" y="2787"/>
                  </a:lnTo>
                  <a:lnTo>
                    <a:pt x="2278" y="2776"/>
                  </a:lnTo>
                  <a:lnTo>
                    <a:pt x="2280" y="2764"/>
                  </a:lnTo>
                  <a:lnTo>
                    <a:pt x="2283" y="2754"/>
                  </a:lnTo>
                  <a:lnTo>
                    <a:pt x="2287" y="2743"/>
                  </a:lnTo>
                  <a:lnTo>
                    <a:pt x="2296" y="2722"/>
                  </a:lnTo>
                  <a:lnTo>
                    <a:pt x="2303" y="2702"/>
                  </a:lnTo>
                  <a:lnTo>
                    <a:pt x="2308" y="2706"/>
                  </a:lnTo>
                  <a:lnTo>
                    <a:pt x="2313" y="2711"/>
                  </a:lnTo>
                  <a:lnTo>
                    <a:pt x="2312" y="2721"/>
                  </a:lnTo>
                  <a:lnTo>
                    <a:pt x="2311" y="2733"/>
                  </a:lnTo>
                  <a:lnTo>
                    <a:pt x="2309" y="2742"/>
                  </a:lnTo>
                  <a:lnTo>
                    <a:pt x="2307" y="2753"/>
                  </a:lnTo>
                  <a:lnTo>
                    <a:pt x="2304" y="2762"/>
                  </a:lnTo>
                  <a:lnTo>
                    <a:pt x="2301" y="2773"/>
                  </a:lnTo>
                  <a:lnTo>
                    <a:pt x="2297" y="2782"/>
                  </a:lnTo>
                  <a:lnTo>
                    <a:pt x="2291" y="2793"/>
                  </a:lnTo>
                  <a:close/>
                  <a:moveTo>
                    <a:pt x="2336" y="2772"/>
                  </a:moveTo>
                  <a:lnTo>
                    <a:pt x="2334" y="2772"/>
                  </a:lnTo>
                  <a:lnTo>
                    <a:pt x="2332" y="2773"/>
                  </a:lnTo>
                  <a:lnTo>
                    <a:pt x="2329" y="2767"/>
                  </a:lnTo>
                  <a:lnTo>
                    <a:pt x="2327" y="2761"/>
                  </a:lnTo>
                  <a:lnTo>
                    <a:pt x="2325" y="2756"/>
                  </a:lnTo>
                  <a:lnTo>
                    <a:pt x="2325" y="2751"/>
                  </a:lnTo>
                  <a:lnTo>
                    <a:pt x="2325" y="2745"/>
                  </a:lnTo>
                  <a:lnTo>
                    <a:pt x="2326" y="2740"/>
                  </a:lnTo>
                  <a:lnTo>
                    <a:pt x="2327" y="2735"/>
                  </a:lnTo>
                  <a:lnTo>
                    <a:pt x="2329" y="2731"/>
                  </a:lnTo>
                  <a:lnTo>
                    <a:pt x="2341" y="2713"/>
                  </a:lnTo>
                  <a:lnTo>
                    <a:pt x="2354" y="2696"/>
                  </a:lnTo>
                  <a:lnTo>
                    <a:pt x="2362" y="2700"/>
                  </a:lnTo>
                  <a:lnTo>
                    <a:pt x="2370" y="2704"/>
                  </a:lnTo>
                  <a:lnTo>
                    <a:pt x="2365" y="2715"/>
                  </a:lnTo>
                  <a:lnTo>
                    <a:pt x="2355" y="2735"/>
                  </a:lnTo>
                  <a:lnTo>
                    <a:pt x="2344" y="2757"/>
                  </a:lnTo>
                  <a:lnTo>
                    <a:pt x="2336" y="2772"/>
                  </a:lnTo>
                  <a:close/>
                  <a:moveTo>
                    <a:pt x="2395" y="2710"/>
                  </a:moveTo>
                  <a:lnTo>
                    <a:pt x="2397" y="2710"/>
                  </a:lnTo>
                  <a:lnTo>
                    <a:pt x="2398" y="2717"/>
                  </a:lnTo>
                  <a:lnTo>
                    <a:pt x="2398" y="2724"/>
                  </a:lnTo>
                  <a:lnTo>
                    <a:pt x="2397" y="2731"/>
                  </a:lnTo>
                  <a:lnTo>
                    <a:pt x="2394" y="2737"/>
                  </a:lnTo>
                  <a:lnTo>
                    <a:pt x="2385" y="2750"/>
                  </a:lnTo>
                  <a:lnTo>
                    <a:pt x="2375" y="2764"/>
                  </a:lnTo>
                  <a:lnTo>
                    <a:pt x="2367" y="2752"/>
                  </a:lnTo>
                  <a:lnTo>
                    <a:pt x="2374" y="2741"/>
                  </a:lnTo>
                  <a:lnTo>
                    <a:pt x="2381" y="2731"/>
                  </a:lnTo>
                  <a:lnTo>
                    <a:pt x="2387" y="2720"/>
                  </a:lnTo>
                  <a:lnTo>
                    <a:pt x="2395" y="2710"/>
                  </a:lnTo>
                  <a:close/>
                  <a:moveTo>
                    <a:pt x="2273" y="2875"/>
                  </a:moveTo>
                  <a:lnTo>
                    <a:pt x="2265" y="2870"/>
                  </a:lnTo>
                  <a:lnTo>
                    <a:pt x="2256" y="2864"/>
                  </a:lnTo>
                  <a:lnTo>
                    <a:pt x="2252" y="2861"/>
                  </a:lnTo>
                  <a:lnTo>
                    <a:pt x="2249" y="2857"/>
                  </a:lnTo>
                  <a:lnTo>
                    <a:pt x="2247" y="2854"/>
                  </a:lnTo>
                  <a:lnTo>
                    <a:pt x="2246" y="2850"/>
                  </a:lnTo>
                  <a:lnTo>
                    <a:pt x="2247" y="2845"/>
                  </a:lnTo>
                  <a:lnTo>
                    <a:pt x="2248" y="2841"/>
                  </a:lnTo>
                  <a:lnTo>
                    <a:pt x="2250" y="2836"/>
                  </a:lnTo>
                  <a:lnTo>
                    <a:pt x="2253" y="2833"/>
                  </a:lnTo>
                  <a:lnTo>
                    <a:pt x="2256" y="2830"/>
                  </a:lnTo>
                  <a:lnTo>
                    <a:pt x="2260" y="2828"/>
                  </a:lnTo>
                  <a:lnTo>
                    <a:pt x="2264" y="2826"/>
                  </a:lnTo>
                  <a:lnTo>
                    <a:pt x="2269" y="2825"/>
                  </a:lnTo>
                  <a:lnTo>
                    <a:pt x="2280" y="2823"/>
                  </a:lnTo>
                  <a:lnTo>
                    <a:pt x="2291" y="2822"/>
                  </a:lnTo>
                  <a:lnTo>
                    <a:pt x="2305" y="2822"/>
                  </a:lnTo>
                  <a:lnTo>
                    <a:pt x="2320" y="2824"/>
                  </a:lnTo>
                  <a:lnTo>
                    <a:pt x="2350" y="2828"/>
                  </a:lnTo>
                  <a:lnTo>
                    <a:pt x="2382" y="2834"/>
                  </a:lnTo>
                  <a:lnTo>
                    <a:pt x="2412" y="2841"/>
                  </a:lnTo>
                  <a:lnTo>
                    <a:pt x="2438" y="2845"/>
                  </a:lnTo>
                  <a:lnTo>
                    <a:pt x="2412" y="2849"/>
                  </a:lnTo>
                  <a:lnTo>
                    <a:pt x="2385" y="2854"/>
                  </a:lnTo>
                  <a:lnTo>
                    <a:pt x="2359" y="2860"/>
                  </a:lnTo>
                  <a:lnTo>
                    <a:pt x="2334" y="2865"/>
                  </a:lnTo>
                  <a:lnTo>
                    <a:pt x="2311" y="2869"/>
                  </a:lnTo>
                  <a:lnTo>
                    <a:pt x="2293" y="2872"/>
                  </a:lnTo>
                  <a:lnTo>
                    <a:pt x="2280" y="2874"/>
                  </a:lnTo>
                  <a:lnTo>
                    <a:pt x="2273" y="2875"/>
                  </a:lnTo>
                  <a:close/>
                  <a:moveTo>
                    <a:pt x="2513" y="3071"/>
                  </a:moveTo>
                  <a:lnTo>
                    <a:pt x="2484" y="3054"/>
                  </a:lnTo>
                  <a:lnTo>
                    <a:pt x="2459" y="3037"/>
                  </a:lnTo>
                  <a:lnTo>
                    <a:pt x="2436" y="3020"/>
                  </a:lnTo>
                  <a:lnTo>
                    <a:pt x="2415" y="3004"/>
                  </a:lnTo>
                  <a:lnTo>
                    <a:pt x="2395" y="2986"/>
                  </a:lnTo>
                  <a:lnTo>
                    <a:pt x="2375" y="2968"/>
                  </a:lnTo>
                  <a:lnTo>
                    <a:pt x="2355" y="2948"/>
                  </a:lnTo>
                  <a:lnTo>
                    <a:pt x="2332" y="2926"/>
                  </a:lnTo>
                  <a:lnTo>
                    <a:pt x="2346" y="2921"/>
                  </a:lnTo>
                  <a:lnTo>
                    <a:pt x="2359" y="2917"/>
                  </a:lnTo>
                  <a:lnTo>
                    <a:pt x="2372" y="2912"/>
                  </a:lnTo>
                  <a:lnTo>
                    <a:pt x="2384" y="2909"/>
                  </a:lnTo>
                  <a:lnTo>
                    <a:pt x="2397" y="2907"/>
                  </a:lnTo>
                  <a:lnTo>
                    <a:pt x="2409" y="2905"/>
                  </a:lnTo>
                  <a:lnTo>
                    <a:pt x="2422" y="2904"/>
                  </a:lnTo>
                  <a:lnTo>
                    <a:pt x="2435" y="2904"/>
                  </a:lnTo>
                  <a:lnTo>
                    <a:pt x="2461" y="2903"/>
                  </a:lnTo>
                  <a:lnTo>
                    <a:pt x="2488" y="2904"/>
                  </a:lnTo>
                  <a:lnTo>
                    <a:pt x="2515" y="2905"/>
                  </a:lnTo>
                  <a:lnTo>
                    <a:pt x="2542" y="2906"/>
                  </a:lnTo>
                  <a:lnTo>
                    <a:pt x="2557" y="2930"/>
                  </a:lnTo>
                  <a:lnTo>
                    <a:pt x="2578" y="2968"/>
                  </a:lnTo>
                  <a:lnTo>
                    <a:pt x="2588" y="2990"/>
                  </a:lnTo>
                  <a:lnTo>
                    <a:pt x="2595" y="3009"/>
                  </a:lnTo>
                  <a:lnTo>
                    <a:pt x="2597" y="3018"/>
                  </a:lnTo>
                  <a:lnTo>
                    <a:pt x="2599" y="3027"/>
                  </a:lnTo>
                  <a:lnTo>
                    <a:pt x="2599" y="3033"/>
                  </a:lnTo>
                  <a:lnTo>
                    <a:pt x="2598" y="3039"/>
                  </a:lnTo>
                  <a:lnTo>
                    <a:pt x="2577" y="3048"/>
                  </a:lnTo>
                  <a:lnTo>
                    <a:pt x="2553" y="3057"/>
                  </a:lnTo>
                  <a:lnTo>
                    <a:pt x="2540" y="3062"/>
                  </a:lnTo>
                  <a:lnTo>
                    <a:pt x="2530" y="3067"/>
                  </a:lnTo>
                  <a:lnTo>
                    <a:pt x="2520" y="3070"/>
                  </a:lnTo>
                  <a:lnTo>
                    <a:pt x="2513" y="3071"/>
                  </a:lnTo>
                  <a:close/>
                  <a:moveTo>
                    <a:pt x="2846" y="3245"/>
                  </a:moveTo>
                  <a:lnTo>
                    <a:pt x="2840" y="3245"/>
                  </a:lnTo>
                  <a:lnTo>
                    <a:pt x="2824" y="3240"/>
                  </a:lnTo>
                  <a:lnTo>
                    <a:pt x="2810" y="3234"/>
                  </a:lnTo>
                  <a:lnTo>
                    <a:pt x="2797" y="3228"/>
                  </a:lnTo>
                  <a:lnTo>
                    <a:pt x="2785" y="3221"/>
                  </a:lnTo>
                  <a:lnTo>
                    <a:pt x="2774" y="3215"/>
                  </a:lnTo>
                  <a:lnTo>
                    <a:pt x="2763" y="3207"/>
                  </a:lnTo>
                  <a:lnTo>
                    <a:pt x="2752" y="3200"/>
                  </a:lnTo>
                  <a:lnTo>
                    <a:pt x="2742" y="3191"/>
                  </a:lnTo>
                  <a:lnTo>
                    <a:pt x="2743" y="3186"/>
                  </a:lnTo>
                  <a:lnTo>
                    <a:pt x="2744" y="3182"/>
                  </a:lnTo>
                  <a:lnTo>
                    <a:pt x="2746" y="3177"/>
                  </a:lnTo>
                  <a:lnTo>
                    <a:pt x="2750" y="3172"/>
                  </a:lnTo>
                  <a:lnTo>
                    <a:pt x="2754" y="3169"/>
                  </a:lnTo>
                  <a:lnTo>
                    <a:pt x="2759" y="3166"/>
                  </a:lnTo>
                  <a:lnTo>
                    <a:pt x="2764" y="3163"/>
                  </a:lnTo>
                  <a:lnTo>
                    <a:pt x="2769" y="3160"/>
                  </a:lnTo>
                  <a:lnTo>
                    <a:pt x="2782" y="3157"/>
                  </a:lnTo>
                  <a:lnTo>
                    <a:pt x="2796" y="3154"/>
                  </a:lnTo>
                  <a:lnTo>
                    <a:pt x="2810" y="3154"/>
                  </a:lnTo>
                  <a:lnTo>
                    <a:pt x="2824" y="3155"/>
                  </a:lnTo>
                  <a:lnTo>
                    <a:pt x="2831" y="3158"/>
                  </a:lnTo>
                  <a:lnTo>
                    <a:pt x="2837" y="3160"/>
                  </a:lnTo>
                  <a:lnTo>
                    <a:pt x="2843" y="3162"/>
                  </a:lnTo>
                  <a:lnTo>
                    <a:pt x="2848" y="3165"/>
                  </a:lnTo>
                  <a:lnTo>
                    <a:pt x="2853" y="3168"/>
                  </a:lnTo>
                  <a:lnTo>
                    <a:pt x="2857" y="3172"/>
                  </a:lnTo>
                  <a:lnTo>
                    <a:pt x="2861" y="3178"/>
                  </a:lnTo>
                  <a:lnTo>
                    <a:pt x="2863" y="3183"/>
                  </a:lnTo>
                  <a:lnTo>
                    <a:pt x="2865" y="3188"/>
                  </a:lnTo>
                  <a:lnTo>
                    <a:pt x="2866" y="3195"/>
                  </a:lnTo>
                  <a:lnTo>
                    <a:pt x="2866" y="3202"/>
                  </a:lnTo>
                  <a:lnTo>
                    <a:pt x="2864" y="3209"/>
                  </a:lnTo>
                  <a:lnTo>
                    <a:pt x="2862" y="3218"/>
                  </a:lnTo>
                  <a:lnTo>
                    <a:pt x="2858" y="3226"/>
                  </a:lnTo>
                  <a:lnTo>
                    <a:pt x="2853" y="3236"/>
                  </a:lnTo>
                  <a:lnTo>
                    <a:pt x="2846" y="3245"/>
                  </a:lnTo>
                  <a:close/>
                  <a:moveTo>
                    <a:pt x="2724" y="3185"/>
                  </a:moveTo>
                  <a:lnTo>
                    <a:pt x="2721" y="3185"/>
                  </a:lnTo>
                  <a:lnTo>
                    <a:pt x="2719" y="3185"/>
                  </a:lnTo>
                  <a:lnTo>
                    <a:pt x="2694" y="3176"/>
                  </a:lnTo>
                  <a:lnTo>
                    <a:pt x="2673" y="3167"/>
                  </a:lnTo>
                  <a:lnTo>
                    <a:pt x="2654" y="3157"/>
                  </a:lnTo>
                  <a:lnTo>
                    <a:pt x="2636" y="3147"/>
                  </a:lnTo>
                  <a:lnTo>
                    <a:pt x="2618" y="3135"/>
                  </a:lnTo>
                  <a:lnTo>
                    <a:pt x="2603" y="3124"/>
                  </a:lnTo>
                  <a:lnTo>
                    <a:pt x="2585" y="3110"/>
                  </a:lnTo>
                  <a:lnTo>
                    <a:pt x="2567" y="3096"/>
                  </a:lnTo>
                  <a:lnTo>
                    <a:pt x="2618" y="3064"/>
                  </a:lnTo>
                  <a:lnTo>
                    <a:pt x="2656" y="3038"/>
                  </a:lnTo>
                  <a:lnTo>
                    <a:pt x="2670" y="3029"/>
                  </a:lnTo>
                  <a:lnTo>
                    <a:pt x="2683" y="3022"/>
                  </a:lnTo>
                  <a:lnTo>
                    <a:pt x="2688" y="3020"/>
                  </a:lnTo>
                  <a:lnTo>
                    <a:pt x="2693" y="3018"/>
                  </a:lnTo>
                  <a:lnTo>
                    <a:pt x="2698" y="3017"/>
                  </a:lnTo>
                  <a:lnTo>
                    <a:pt x="2702" y="3017"/>
                  </a:lnTo>
                  <a:lnTo>
                    <a:pt x="2705" y="3018"/>
                  </a:lnTo>
                  <a:lnTo>
                    <a:pt x="2708" y="3019"/>
                  </a:lnTo>
                  <a:lnTo>
                    <a:pt x="2711" y="3021"/>
                  </a:lnTo>
                  <a:lnTo>
                    <a:pt x="2714" y="3024"/>
                  </a:lnTo>
                  <a:lnTo>
                    <a:pt x="2720" y="3033"/>
                  </a:lnTo>
                  <a:lnTo>
                    <a:pt x="2724" y="3046"/>
                  </a:lnTo>
                  <a:lnTo>
                    <a:pt x="2735" y="3082"/>
                  </a:lnTo>
                  <a:lnTo>
                    <a:pt x="2746" y="3135"/>
                  </a:lnTo>
                  <a:lnTo>
                    <a:pt x="2739" y="3141"/>
                  </a:lnTo>
                  <a:lnTo>
                    <a:pt x="2733" y="3146"/>
                  </a:lnTo>
                  <a:lnTo>
                    <a:pt x="2729" y="3150"/>
                  </a:lnTo>
                  <a:lnTo>
                    <a:pt x="2726" y="3155"/>
                  </a:lnTo>
                  <a:lnTo>
                    <a:pt x="2725" y="3161"/>
                  </a:lnTo>
                  <a:lnTo>
                    <a:pt x="2725" y="3167"/>
                  </a:lnTo>
                  <a:lnTo>
                    <a:pt x="2724" y="3176"/>
                  </a:lnTo>
                  <a:lnTo>
                    <a:pt x="2724" y="3185"/>
                  </a:lnTo>
                  <a:close/>
                  <a:moveTo>
                    <a:pt x="2258" y="2775"/>
                  </a:moveTo>
                  <a:lnTo>
                    <a:pt x="2250" y="2775"/>
                  </a:lnTo>
                  <a:lnTo>
                    <a:pt x="2232" y="2771"/>
                  </a:lnTo>
                  <a:lnTo>
                    <a:pt x="2217" y="2767"/>
                  </a:lnTo>
                  <a:lnTo>
                    <a:pt x="2203" y="2761"/>
                  </a:lnTo>
                  <a:lnTo>
                    <a:pt x="2190" y="2755"/>
                  </a:lnTo>
                  <a:lnTo>
                    <a:pt x="2178" y="2749"/>
                  </a:lnTo>
                  <a:lnTo>
                    <a:pt x="2169" y="2741"/>
                  </a:lnTo>
                  <a:lnTo>
                    <a:pt x="2159" y="2734"/>
                  </a:lnTo>
                  <a:lnTo>
                    <a:pt x="2151" y="2725"/>
                  </a:lnTo>
                  <a:lnTo>
                    <a:pt x="2143" y="2717"/>
                  </a:lnTo>
                  <a:lnTo>
                    <a:pt x="2135" y="2706"/>
                  </a:lnTo>
                  <a:lnTo>
                    <a:pt x="2127" y="2696"/>
                  </a:lnTo>
                  <a:lnTo>
                    <a:pt x="2119" y="2685"/>
                  </a:lnTo>
                  <a:lnTo>
                    <a:pt x="2102" y="2660"/>
                  </a:lnTo>
                  <a:lnTo>
                    <a:pt x="2084" y="2632"/>
                  </a:lnTo>
                  <a:lnTo>
                    <a:pt x="1998" y="2629"/>
                  </a:lnTo>
                  <a:lnTo>
                    <a:pt x="1997" y="2627"/>
                  </a:lnTo>
                  <a:lnTo>
                    <a:pt x="1995" y="2626"/>
                  </a:lnTo>
                  <a:lnTo>
                    <a:pt x="2018" y="2617"/>
                  </a:lnTo>
                  <a:lnTo>
                    <a:pt x="2036" y="2609"/>
                  </a:lnTo>
                  <a:lnTo>
                    <a:pt x="2051" y="2605"/>
                  </a:lnTo>
                  <a:lnTo>
                    <a:pt x="2061" y="2603"/>
                  </a:lnTo>
                  <a:lnTo>
                    <a:pt x="2070" y="2602"/>
                  </a:lnTo>
                  <a:lnTo>
                    <a:pt x="2076" y="2604"/>
                  </a:lnTo>
                  <a:lnTo>
                    <a:pt x="2081" y="2606"/>
                  </a:lnTo>
                  <a:lnTo>
                    <a:pt x="2084" y="2610"/>
                  </a:lnTo>
                  <a:lnTo>
                    <a:pt x="2089" y="2614"/>
                  </a:lnTo>
                  <a:lnTo>
                    <a:pt x="2092" y="2619"/>
                  </a:lnTo>
                  <a:lnTo>
                    <a:pt x="2096" y="2624"/>
                  </a:lnTo>
                  <a:lnTo>
                    <a:pt x="2102" y="2628"/>
                  </a:lnTo>
                  <a:lnTo>
                    <a:pt x="2111" y="2631"/>
                  </a:lnTo>
                  <a:lnTo>
                    <a:pt x="2121" y="2633"/>
                  </a:lnTo>
                  <a:lnTo>
                    <a:pt x="2135" y="2636"/>
                  </a:lnTo>
                  <a:lnTo>
                    <a:pt x="2153" y="2635"/>
                  </a:lnTo>
                  <a:lnTo>
                    <a:pt x="2143" y="2621"/>
                  </a:lnTo>
                  <a:lnTo>
                    <a:pt x="2132" y="2607"/>
                  </a:lnTo>
                  <a:lnTo>
                    <a:pt x="2121" y="2592"/>
                  </a:lnTo>
                  <a:lnTo>
                    <a:pt x="2111" y="2579"/>
                  </a:lnTo>
                  <a:lnTo>
                    <a:pt x="2079" y="2582"/>
                  </a:lnTo>
                  <a:lnTo>
                    <a:pt x="2048" y="2585"/>
                  </a:lnTo>
                  <a:lnTo>
                    <a:pt x="2017" y="2587"/>
                  </a:lnTo>
                  <a:lnTo>
                    <a:pt x="1985" y="2590"/>
                  </a:lnTo>
                  <a:lnTo>
                    <a:pt x="1980" y="2585"/>
                  </a:lnTo>
                  <a:lnTo>
                    <a:pt x="1974" y="2579"/>
                  </a:lnTo>
                  <a:lnTo>
                    <a:pt x="1995" y="2572"/>
                  </a:lnTo>
                  <a:lnTo>
                    <a:pt x="2014" y="2567"/>
                  </a:lnTo>
                  <a:lnTo>
                    <a:pt x="2031" y="2562"/>
                  </a:lnTo>
                  <a:lnTo>
                    <a:pt x="2048" y="2557"/>
                  </a:lnTo>
                  <a:lnTo>
                    <a:pt x="2065" y="2554"/>
                  </a:lnTo>
                  <a:lnTo>
                    <a:pt x="2084" y="2551"/>
                  </a:lnTo>
                  <a:lnTo>
                    <a:pt x="2107" y="2550"/>
                  </a:lnTo>
                  <a:lnTo>
                    <a:pt x="2132" y="2549"/>
                  </a:lnTo>
                  <a:lnTo>
                    <a:pt x="2159" y="2584"/>
                  </a:lnTo>
                  <a:lnTo>
                    <a:pt x="2173" y="2583"/>
                  </a:lnTo>
                  <a:lnTo>
                    <a:pt x="2187" y="2583"/>
                  </a:lnTo>
                  <a:lnTo>
                    <a:pt x="2166" y="2563"/>
                  </a:lnTo>
                  <a:lnTo>
                    <a:pt x="2149" y="2547"/>
                  </a:lnTo>
                  <a:lnTo>
                    <a:pt x="2141" y="2542"/>
                  </a:lnTo>
                  <a:lnTo>
                    <a:pt x="2134" y="2536"/>
                  </a:lnTo>
                  <a:lnTo>
                    <a:pt x="2127" y="2532"/>
                  </a:lnTo>
                  <a:lnTo>
                    <a:pt x="2120" y="2529"/>
                  </a:lnTo>
                  <a:lnTo>
                    <a:pt x="2107" y="2524"/>
                  </a:lnTo>
                  <a:lnTo>
                    <a:pt x="2090" y="2519"/>
                  </a:lnTo>
                  <a:lnTo>
                    <a:pt x="2071" y="2516"/>
                  </a:lnTo>
                  <a:lnTo>
                    <a:pt x="2046" y="2513"/>
                  </a:lnTo>
                  <a:lnTo>
                    <a:pt x="2046" y="2505"/>
                  </a:lnTo>
                  <a:lnTo>
                    <a:pt x="2051" y="2501"/>
                  </a:lnTo>
                  <a:lnTo>
                    <a:pt x="2056" y="2498"/>
                  </a:lnTo>
                  <a:lnTo>
                    <a:pt x="2063" y="2496"/>
                  </a:lnTo>
                  <a:lnTo>
                    <a:pt x="2071" y="2495"/>
                  </a:lnTo>
                  <a:lnTo>
                    <a:pt x="2087" y="2493"/>
                  </a:lnTo>
                  <a:lnTo>
                    <a:pt x="2105" y="2493"/>
                  </a:lnTo>
                  <a:lnTo>
                    <a:pt x="2140" y="2494"/>
                  </a:lnTo>
                  <a:lnTo>
                    <a:pt x="2173" y="2495"/>
                  </a:lnTo>
                  <a:lnTo>
                    <a:pt x="2192" y="2532"/>
                  </a:lnTo>
                  <a:lnTo>
                    <a:pt x="2211" y="2565"/>
                  </a:lnTo>
                  <a:lnTo>
                    <a:pt x="2227" y="2595"/>
                  </a:lnTo>
                  <a:lnTo>
                    <a:pt x="2242" y="2625"/>
                  </a:lnTo>
                  <a:lnTo>
                    <a:pt x="2247" y="2640"/>
                  </a:lnTo>
                  <a:lnTo>
                    <a:pt x="2252" y="2656"/>
                  </a:lnTo>
                  <a:lnTo>
                    <a:pt x="2256" y="2673"/>
                  </a:lnTo>
                  <a:lnTo>
                    <a:pt x="2259" y="2691"/>
                  </a:lnTo>
                  <a:lnTo>
                    <a:pt x="2261" y="2708"/>
                  </a:lnTo>
                  <a:lnTo>
                    <a:pt x="2261" y="2730"/>
                  </a:lnTo>
                  <a:lnTo>
                    <a:pt x="2260" y="2751"/>
                  </a:lnTo>
                  <a:lnTo>
                    <a:pt x="2258" y="2775"/>
                  </a:lnTo>
                  <a:close/>
                  <a:moveTo>
                    <a:pt x="2220" y="2308"/>
                  </a:moveTo>
                  <a:lnTo>
                    <a:pt x="2208" y="2318"/>
                  </a:lnTo>
                  <a:lnTo>
                    <a:pt x="2196" y="2326"/>
                  </a:lnTo>
                  <a:lnTo>
                    <a:pt x="2185" y="2332"/>
                  </a:lnTo>
                  <a:lnTo>
                    <a:pt x="2174" y="2339"/>
                  </a:lnTo>
                  <a:lnTo>
                    <a:pt x="2154" y="2350"/>
                  </a:lnTo>
                  <a:lnTo>
                    <a:pt x="2133" y="2361"/>
                  </a:lnTo>
                  <a:lnTo>
                    <a:pt x="2147" y="2384"/>
                  </a:lnTo>
                  <a:lnTo>
                    <a:pt x="2162" y="2408"/>
                  </a:lnTo>
                  <a:lnTo>
                    <a:pt x="2175" y="2433"/>
                  </a:lnTo>
                  <a:lnTo>
                    <a:pt x="2190" y="2456"/>
                  </a:lnTo>
                  <a:lnTo>
                    <a:pt x="2185" y="2463"/>
                  </a:lnTo>
                  <a:lnTo>
                    <a:pt x="2181" y="2471"/>
                  </a:lnTo>
                  <a:lnTo>
                    <a:pt x="2158" y="2471"/>
                  </a:lnTo>
                  <a:lnTo>
                    <a:pt x="2138" y="2472"/>
                  </a:lnTo>
                  <a:lnTo>
                    <a:pt x="2120" y="2474"/>
                  </a:lnTo>
                  <a:lnTo>
                    <a:pt x="2105" y="2476"/>
                  </a:lnTo>
                  <a:lnTo>
                    <a:pt x="2073" y="2482"/>
                  </a:lnTo>
                  <a:lnTo>
                    <a:pt x="2040" y="2489"/>
                  </a:lnTo>
                  <a:lnTo>
                    <a:pt x="2039" y="2493"/>
                  </a:lnTo>
                  <a:lnTo>
                    <a:pt x="2038" y="2497"/>
                  </a:lnTo>
                  <a:lnTo>
                    <a:pt x="2035" y="2502"/>
                  </a:lnTo>
                  <a:lnTo>
                    <a:pt x="2032" y="2507"/>
                  </a:lnTo>
                  <a:lnTo>
                    <a:pt x="2024" y="2516"/>
                  </a:lnTo>
                  <a:lnTo>
                    <a:pt x="2014" y="2525"/>
                  </a:lnTo>
                  <a:lnTo>
                    <a:pt x="2003" y="2532"/>
                  </a:lnTo>
                  <a:lnTo>
                    <a:pt x="1993" y="2539"/>
                  </a:lnTo>
                  <a:lnTo>
                    <a:pt x="1982" y="2545"/>
                  </a:lnTo>
                  <a:lnTo>
                    <a:pt x="1974" y="2548"/>
                  </a:lnTo>
                  <a:lnTo>
                    <a:pt x="1973" y="2526"/>
                  </a:lnTo>
                  <a:lnTo>
                    <a:pt x="1972" y="2505"/>
                  </a:lnTo>
                  <a:lnTo>
                    <a:pt x="1971" y="2483"/>
                  </a:lnTo>
                  <a:lnTo>
                    <a:pt x="1968" y="2462"/>
                  </a:lnTo>
                  <a:lnTo>
                    <a:pt x="1962" y="2421"/>
                  </a:lnTo>
                  <a:lnTo>
                    <a:pt x="1955" y="2381"/>
                  </a:lnTo>
                  <a:lnTo>
                    <a:pt x="1947" y="2342"/>
                  </a:lnTo>
                  <a:lnTo>
                    <a:pt x="1939" y="2302"/>
                  </a:lnTo>
                  <a:lnTo>
                    <a:pt x="1931" y="2263"/>
                  </a:lnTo>
                  <a:lnTo>
                    <a:pt x="1924" y="2223"/>
                  </a:lnTo>
                  <a:lnTo>
                    <a:pt x="1930" y="2217"/>
                  </a:lnTo>
                  <a:lnTo>
                    <a:pt x="1937" y="2213"/>
                  </a:lnTo>
                  <a:lnTo>
                    <a:pt x="1943" y="2210"/>
                  </a:lnTo>
                  <a:lnTo>
                    <a:pt x="1949" y="2207"/>
                  </a:lnTo>
                  <a:lnTo>
                    <a:pt x="1956" y="2205"/>
                  </a:lnTo>
                  <a:lnTo>
                    <a:pt x="1962" y="2204"/>
                  </a:lnTo>
                  <a:lnTo>
                    <a:pt x="1969" y="2204"/>
                  </a:lnTo>
                  <a:lnTo>
                    <a:pt x="1977" y="2205"/>
                  </a:lnTo>
                  <a:lnTo>
                    <a:pt x="1984" y="2207"/>
                  </a:lnTo>
                  <a:lnTo>
                    <a:pt x="1991" y="2210"/>
                  </a:lnTo>
                  <a:lnTo>
                    <a:pt x="1998" y="2212"/>
                  </a:lnTo>
                  <a:lnTo>
                    <a:pt x="2005" y="2216"/>
                  </a:lnTo>
                  <a:lnTo>
                    <a:pt x="2020" y="2225"/>
                  </a:lnTo>
                  <a:lnTo>
                    <a:pt x="2035" y="2235"/>
                  </a:lnTo>
                  <a:lnTo>
                    <a:pt x="2050" y="2247"/>
                  </a:lnTo>
                  <a:lnTo>
                    <a:pt x="2063" y="2259"/>
                  </a:lnTo>
                  <a:lnTo>
                    <a:pt x="2077" y="2273"/>
                  </a:lnTo>
                  <a:lnTo>
                    <a:pt x="2091" y="2287"/>
                  </a:lnTo>
                  <a:lnTo>
                    <a:pt x="2115" y="2312"/>
                  </a:lnTo>
                  <a:lnTo>
                    <a:pt x="2135" y="2333"/>
                  </a:lnTo>
                  <a:lnTo>
                    <a:pt x="2156" y="2325"/>
                  </a:lnTo>
                  <a:lnTo>
                    <a:pt x="2175" y="2319"/>
                  </a:lnTo>
                  <a:lnTo>
                    <a:pt x="2195" y="2313"/>
                  </a:lnTo>
                  <a:lnTo>
                    <a:pt x="2220" y="2308"/>
                  </a:lnTo>
                  <a:close/>
                  <a:moveTo>
                    <a:pt x="2040" y="2105"/>
                  </a:moveTo>
                  <a:lnTo>
                    <a:pt x="2041" y="2105"/>
                  </a:lnTo>
                  <a:lnTo>
                    <a:pt x="2043" y="2106"/>
                  </a:lnTo>
                  <a:lnTo>
                    <a:pt x="2043" y="2117"/>
                  </a:lnTo>
                  <a:lnTo>
                    <a:pt x="2041" y="2129"/>
                  </a:lnTo>
                  <a:lnTo>
                    <a:pt x="2038" y="2142"/>
                  </a:lnTo>
                  <a:lnTo>
                    <a:pt x="2033" y="2155"/>
                  </a:lnTo>
                  <a:lnTo>
                    <a:pt x="2027" y="2167"/>
                  </a:lnTo>
                  <a:lnTo>
                    <a:pt x="2020" y="2179"/>
                  </a:lnTo>
                  <a:lnTo>
                    <a:pt x="2017" y="2183"/>
                  </a:lnTo>
                  <a:lnTo>
                    <a:pt x="2013" y="2189"/>
                  </a:lnTo>
                  <a:lnTo>
                    <a:pt x="2008" y="2193"/>
                  </a:lnTo>
                  <a:lnTo>
                    <a:pt x="2003" y="2196"/>
                  </a:lnTo>
                  <a:lnTo>
                    <a:pt x="1997" y="2191"/>
                  </a:lnTo>
                  <a:lnTo>
                    <a:pt x="1992" y="2185"/>
                  </a:lnTo>
                  <a:lnTo>
                    <a:pt x="2040" y="2105"/>
                  </a:lnTo>
                  <a:close/>
                  <a:moveTo>
                    <a:pt x="1972" y="2120"/>
                  </a:moveTo>
                  <a:lnTo>
                    <a:pt x="1975" y="2120"/>
                  </a:lnTo>
                  <a:lnTo>
                    <a:pt x="1979" y="2122"/>
                  </a:lnTo>
                  <a:lnTo>
                    <a:pt x="1984" y="2124"/>
                  </a:lnTo>
                  <a:lnTo>
                    <a:pt x="1992" y="2128"/>
                  </a:lnTo>
                  <a:lnTo>
                    <a:pt x="1979" y="2143"/>
                  </a:lnTo>
                  <a:lnTo>
                    <a:pt x="1969" y="2158"/>
                  </a:lnTo>
                  <a:lnTo>
                    <a:pt x="1960" y="2175"/>
                  </a:lnTo>
                  <a:lnTo>
                    <a:pt x="1950" y="2192"/>
                  </a:lnTo>
                  <a:lnTo>
                    <a:pt x="1947" y="2192"/>
                  </a:lnTo>
                  <a:lnTo>
                    <a:pt x="1943" y="2193"/>
                  </a:lnTo>
                  <a:lnTo>
                    <a:pt x="1939" y="2193"/>
                  </a:lnTo>
                  <a:lnTo>
                    <a:pt x="1945" y="2173"/>
                  </a:lnTo>
                  <a:lnTo>
                    <a:pt x="1953" y="2154"/>
                  </a:lnTo>
                  <a:lnTo>
                    <a:pt x="1961" y="2136"/>
                  </a:lnTo>
                  <a:lnTo>
                    <a:pt x="1972" y="2120"/>
                  </a:lnTo>
                  <a:close/>
                  <a:moveTo>
                    <a:pt x="2207" y="2268"/>
                  </a:moveTo>
                  <a:lnTo>
                    <a:pt x="2197" y="2272"/>
                  </a:lnTo>
                  <a:lnTo>
                    <a:pt x="2189" y="2275"/>
                  </a:lnTo>
                  <a:lnTo>
                    <a:pt x="2179" y="2279"/>
                  </a:lnTo>
                  <a:lnTo>
                    <a:pt x="2171" y="2285"/>
                  </a:lnTo>
                  <a:lnTo>
                    <a:pt x="2146" y="2277"/>
                  </a:lnTo>
                  <a:lnTo>
                    <a:pt x="2125" y="2272"/>
                  </a:lnTo>
                  <a:lnTo>
                    <a:pt x="2116" y="2268"/>
                  </a:lnTo>
                  <a:lnTo>
                    <a:pt x="2108" y="2265"/>
                  </a:lnTo>
                  <a:lnTo>
                    <a:pt x="2100" y="2260"/>
                  </a:lnTo>
                  <a:lnTo>
                    <a:pt x="2093" y="2256"/>
                  </a:lnTo>
                  <a:lnTo>
                    <a:pt x="2087" y="2252"/>
                  </a:lnTo>
                  <a:lnTo>
                    <a:pt x="2080" y="2246"/>
                  </a:lnTo>
                  <a:lnTo>
                    <a:pt x="2074" y="2239"/>
                  </a:lnTo>
                  <a:lnTo>
                    <a:pt x="2069" y="2232"/>
                  </a:lnTo>
                  <a:lnTo>
                    <a:pt x="2056" y="2214"/>
                  </a:lnTo>
                  <a:lnTo>
                    <a:pt x="2042" y="2191"/>
                  </a:lnTo>
                  <a:lnTo>
                    <a:pt x="2050" y="2174"/>
                  </a:lnTo>
                  <a:lnTo>
                    <a:pt x="2057" y="2157"/>
                  </a:lnTo>
                  <a:lnTo>
                    <a:pt x="2064" y="2140"/>
                  </a:lnTo>
                  <a:lnTo>
                    <a:pt x="2072" y="2124"/>
                  </a:lnTo>
                  <a:lnTo>
                    <a:pt x="2079" y="2123"/>
                  </a:lnTo>
                  <a:lnTo>
                    <a:pt x="2088" y="2123"/>
                  </a:lnTo>
                  <a:lnTo>
                    <a:pt x="2087" y="2145"/>
                  </a:lnTo>
                  <a:lnTo>
                    <a:pt x="2086" y="2164"/>
                  </a:lnTo>
                  <a:lnTo>
                    <a:pt x="2084" y="2179"/>
                  </a:lnTo>
                  <a:lnTo>
                    <a:pt x="2084" y="2192"/>
                  </a:lnTo>
                  <a:lnTo>
                    <a:pt x="2087" y="2197"/>
                  </a:lnTo>
                  <a:lnTo>
                    <a:pt x="2089" y="2202"/>
                  </a:lnTo>
                  <a:lnTo>
                    <a:pt x="2093" y="2208"/>
                  </a:lnTo>
                  <a:lnTo>
                    <a:pt x="2098" y="2212"/>
                  </a:lnTo>
                  <a:lnTo>
                    <a:pt x="2105" y="2217"/>
                  </a:lnTo>
                  <a:lnTo>
                    <a:pt x="2112" y="2221"/>
                  </a:lnTo>
                  <a:lnTo>
                    <a:pt x="2121" y="2227"/>
                  </a:lnTo>
                  <a:lnTo>
                    <a:pt x="2133" y="2232"/>
                  </a:lnTo>
                  <a:lnTo>
                    <a:pt x="2133" y="2225"/>
                  </a:lnTo>
                  <a:lnTo>
                    <a:pt x="2132" y="2218"/>
                  </a:lnTo>
                  <a:lnTo>
                    <a:pt x="2130" y="2213"/>
                  </a:lnTo>
                  <a:lnTo>
                    <a:pt x="2128" y="2208"/>
                  </a:lnTo>
                  <a:lnTo>
                    <a:pt x="2121" y="2200"/>
                  </a:lnTo>
                  <a:lnTo>
                    <a:pt x="2116" y="2195"/>
                  </a:lnTo>
                  <a:lnTo>
                    <a:pt x="2118" y="2185"/>
                  </a:lnTo>
                  <a:lnTo>
                    <a:pt x="2121" y="2176"/>
                  </a:lnTo>
                  <a:lnTo>
                    <a:pt x="2126" y="2167"/>
                  </a:lnTo>
                  <a:lnTo>
                    <a:pt x="2131" y="2159"/>
                  </a:lnTo>
                  <a:lnTo>
                    <a:pt x="2141" y="2143"/>
                  </a:lnTo>
                  <a:lnTo>
                    <a:pt x="2152" y="2127"/>
                  </a:lnTo>
                  <a:lnTo>
                    <a:pt x="2131" y="2109"/>
                  </a:lnTo>
                  <a:lnTo>
                    <a:pt x="2114" y="2093"/>
                  </a:lnTo>
                  <a:lnTo>
                    <a:pt x="2106" y="2086"/>
                  </a:lnTo>
                  <a:lnTo>
                    <a:pt x="2097" y="2080"/>
                  </a:lnTo>
                  <a:lnTo>
                    <a:pt x="2088" y="2072"/>
                  </a:lnTo>
                  <a:lnTo>
                    <a:pt x="2077" y="2066"/>
                  </a:lnTo>
                  <a:lnTo>
                    <a:pt x="2062" y="2067"/>
                  </a:lnTo>
                  <a:lnTo>
                    <a:pt x="2045" y="2071"/>
                  </a:lnTo>
                  <a:lnTo>
                    <a:pt x="2027" y="2076"/>
                  </a:lnTo>
                  <a:lnTo>
                    <a:pt x="2010" y="2080"/>
                  </a:lnTo>
                  <a:lnTo>
                    <a:pt x="1992" y="2084"/>
                  </a:lnTo>
                  <a:lnTo>
                    <a:pt x="1976" y="2086"/>
                  </a:lnTo>
                  <a:lnTo>
                    <a:pt x="1968" y="2086"/>
                  </a:lnTo>
                  <a:lnTo>
                    <a:pt x="1962" y="2086"/>
                  </a:lnTo>
                  <a:lnTo>
                    <a:pt x="1956" y="2086"/>
                  </a:lnTo>
                  <a:lnTo>
                    <a:pt x="1952" y="2084"/>
                  </a:lnTo>
                  <a:lnTo>
                    <a:pt x="1950" y="2077"/>
                  </a:lnTo>
                  <a:lnTo>
                    <a:pt x="1950" y="2069"/>
                  </a:lnTo>
                  <a:lnTo>
                    <a:pt x="1960" y="2062"/>
                  </a:lnTo>
                  <a:lnTo>
                    <a:pt x="1969" y="2055"/>
                  </a:lnTo>
                  <a:lnTo>
                    <a:pt x="1979" y="2050"/>
                  </a:lnTo>
                  <a:lnTo>
                    <a:pt x="1987" y="2046"/>
                  </a:lnTo>
                  <a:lnTo>
                    <a:pt x="1997" y="2042"/>
                  </a:lnTo>
                  <a:lnTo>
                    <a:pt x="2005" y="2039"/>
                  </a:lnTo>
                  <a:lnTo>
                    <a:pt x="2014" y="2036"/>
                  </a:lnTo>
                  <a:lnTo>
                    <a:pt x="2023" y="2034"/>
                  </a:lnTo>
                  <a:lnTo>
                    <a:pt x="2042" y="2032"/>
                  </a:lnTo>
                  <a:lnTo>
                    <a:pt x="2061" y="2031"/>
                  </a:lnTo>
                  <a:lnTo>
                    <a:pt x="2083" y="2030"/>
                  </a:lnTo>
                  <a:lnTo>
                    <a:pt x="2107" y="2028"/>
                  </a:lnTo>
                  <a:lnTo>
                    <a:pt x="2100" y="2014"/>
                  </a:lnTo>
                  <a:lnTo>
                    <a:pt x="2093" y="2000"/>
                  </a:lnTo>
                  <a:lnTo>
                    <a:pt x="2084" y="1989"/>
                  </a:lnTo>
                  <a:lnTo>
                    <a:pt x="2075" y="1978"/>
                  </a:lnTo>
                  <a:lnTo>
                    <a:pt x="2065" y="1969"/>
                  </a:lnTo>
                  <a:lnTo>
                    <a:pt x="2055" y="1960"/>
                  </a:lnTo>
                  <a:lnTo>
                    <a:pt x="2044" y="1953"/>
                  </a:lnTo>
                  <a:lnTo>
                    <a:pt x="2033" y="1946"/>
                  </a:lnTo>
                  <a:lnTo>
                    <a:pt x="2010" y="1933"/>
                  </a:lnTo>
                  <a:lnTo>
                    <a:pt x="1985" y="1921"/>
                  </a:lnTo>
                  <a:lnTo>
                    <a:pt x="1960" y="1910"/>
                  </a:lnTo>
                  <a:lnTo>
                    <a:pt x="1936" y="1898"/>
                  </a:lnTo>
                  <a:lnTo>
                    <a:pt x="1935" y="1895"/>
                  </a:lnTo>
                  <a:lnTo>
                    <a:pt x="1936" y="1893"/>
                  </a:lnTo>
                  <a:lnTo>
                    <a:pt x="1937" y="1890"/>
                  </a:lnTo>
                  <a:lnTo>
                    <a:pt x="1939" y="1884"/>
                  </a:lnTo>
                  <a:lnTo>
                    <a:pt x="1957" y="1888"/>
                  </a:lnTo>
                  <a:lnTo>
                    <a:pt x="1974" y="1895"/>
                  </a:lnTo>
                  <a:lnTo>
                    <a:pt x="1991" y="1900"/>
                  </a:lnTo>
                  <a:lnTo>
                    <a:pt x="2006" y="1906"/>
                  </a:lnTo>
                  <a:lnTo>
                    <a:pt x="2021" y="1913"/>
                  </a:lnTo>
                  <a:lnTo>
                    <a:pt x="2035" y="1920"/>
                  </a:lnTo>
                  <a:lnTo>
                    <a:pt x="2049" y="1928"/>
                  </a:lnTo>
                  <a:lnTo>
                    <a:pt x="2061" y="1935"/>
                  </a:lnTo>
                  <a:lnTo>
                    <a:pt x="2073" y="1943"/>
                  </a:lnTo>
                  <a:lnTo>
                    <a:pt x="2084" y="1952"/>
                  </a:lnTo>
                  <a:lnTo>
                    <a:pt x="2095" y="1961"/>
                  </a:lnTo>
                  <a:lnTo>
                    <a:pt x="2105" y="1971"/>
                  </a:lnTo>
                  <a:lnTo>
                    <a:pt x="2114" y="1980"/>
                  </a:lnTo>
                  <a:lnTo>
                    <a:pt x="2124" y="1991"/>
                  </a:lnTo>
                  <a:lnTo>
                    <a:pt x="2132" y="2002"/>
                  </a:lnTo>
                  <a:lnTo>
                    <a:pt x="2139" y="2013"/>
                  </a:lnTo>
                  <a:lnTo>
                    <a:pt x="2147" y="2025"/>
                  </a:lnTo>
                  <a:lnTo>
                    <a:pt x="2153" y="2037"/>
                  </a:lnTo>
                  <a:lnTo>
                    <a:pt x="2159" y="2050"/>
                  </a:lnTo>
                  <a:lnTo>
                    <a:pt x="2166" y="2064"/>
                  </a:lnTo>
                  <a:lnTo>
                    <a:pt x="2171" y="2078"/>
                  </a:lnTo>
                  <a:lnTo>
                    <a:pt x="2175" y="2092"/>
                  </a:lnTo>
                  <a:lnTo>
                    <a:pt x="2181" y="2107"/>
                  </a:lnTo>
                  <a:lnTo>
                    <a:pt x="2185" y="2122"/>
                  </a:lnTo>
                  <a:lnTo>
                    <a:pt x="2192" y="2155"/>
                  </a:lnTo>
                  <a:lnTo>
                    <a:pt x="2197" y="2191"/>
                  </a:lnTo>
                  <a:lnTo>
                    <a:pt x="2203" y="2228"/>
                  </a:lnTo>
                  <a:lnTo>
                    <a:pt x="2207" y="2268"/>
                  </a:lnTo>
                  <a:close/>
                  <a:moveTo>
                    <a:pt x="2063" y="1838"/>
                  </a:moveTo>
                  <a:lnTo>
                    <a:pt x="2062" y="1842"/>
                  </a:lnTo>
                  <a:lnTo>
                    <a:pt x="2059" y="1844"/>
                  </a:lnTo>
                  <a:lnTo>
                    <a:pt x="2053" y="1847"/>
                  </a:lnTo>
                  <a:lnTo>
                    <a:pt x="2041" y="1853"/>
                  </a:lnTo>
                  <a:lnTo>
                    <a:pt x="2032" y="1847"/>
                  </a:lnTo>
                  <a:lnTo>
                    <a:pt x="2023" y="1842"/>
                  </a:lnTo>
                  <a:lnTo>
                    <a:pt x="2015" y="1837"/>
                  </a:lnTo>
                  <a:lnTo>
                    <a:pt x="2006" y="1832"/>
                  </a:lnTo>
                  <a:lnTo>
                    <a:pt x="2017" y="1825"/>
                  </a:lnTo>
                  <a:lnTo>
                    <a:pt x="2027" y="1818"/>
                  </a:lnTo>
                  <a:lnTo>
                    <a:pt x="2036" y="1823"/>
                  </a:lnTo>
                  <a:lnTo>
                    <a:pt x="2045" y="1827"/>
                  </a:lnTo>
                  <a:lnTo>
                    <a:pt x="2054" y="1832"/>
                  </a:lnTo>
                  <a:lnTo>
                    <a:pt x="2063" y="1838"/>
                  </a:lnTo>
                  <a:close/>
                  <a:moveTo>
                    <a:pt x="2035" y="1785"/>
                  </a:moveTo>
                  <a:lnTo>
                    <a:pt x="2039" y="1797"/>
                  </a:lnTo>
                  <a:lnTo>
                    <a:pt x="1973" y="1797"/>
                  </a:lnTo>
                  <a:lnTo>
                    <a:pt x="1974" y="1791"/>
                  </a:lnTo>
                  <a:lnTo>
                    <a:pt x="1975" y="1787"/>
                  </a:lnTo>
                  <a:lnTo>
                    <a:pt x="1991" y="1786"/>
                  </a:lnTo>
                  <a:lnTo>
                    <a:pt x="2005" y="1786"/>
                  </a:lnTo>
                  <a:lnTo>
                    <a:pt x="2020" y="1785"/>
                  </a:lnTo>
                  <a:lnTo>
                    <a:pt x="2035" y="1785"/>
                  </a:lnTo>
                  <a:close/>
                  <a:moveTo>
                    <a:pt x="2014" y="1753"/>
                  </a:moveTo>
                  <a:lnTo>
                    <a:pt x="1999" y="1757"/>
                  </a:lnTo>
                  <a:lnTo>
                    <a:pt x="1984" y="1762"/>
                  </a:lnTo>
                  <a:lnTo>
                    <a:pt x="1973" y="1754"/>
                  </a:lnTo>
                  <a:lnTo>
                    <a:pt x="1961" y="1747"/>
                  </a:lnTo>
                  <a:lnTo>
                    <a:pt x="1957" y="1743"/>
                  </a:lnTo>
                  <a:lnTo>
                    <a:pt x="1954" y="1739"/>
                  </a:lnTo>
                  <a:lnTo>
                    <a:pt x="1953" y="1735"/>
                  </a:lnTo>
                  <a:lnTo>
                    <a:pt x="1953" y="1731"/>
                  </a:lnTo>
                  <a:lnTo>
                    <a:pt x="1974" y="1730"/>
                  </a:lnTo>
                  <a:lnTo>
                    <a:pt x="1988" y="1731"/>
                  </a:lnTo>
                  <a:lnTo>
                    <a:pt x="1994" y="1733"/>
                  </a:lnTo>
                  <a:lnTo>
                    <a:pt x="2000" y="1737"/>
                  </a:lnTo>
                  <a:lnTo>
                    <a:pt x="2006" y="1744"/>
                  </a:lnTo>
                  <a:lnTo>
                    <a:pt x="2014" y="1753"/>
                  </a:lnTo>
                  <a:close/>
                  <a:moveTo>
                    <a:pt x="2005" y="1697"/>
                  </a:moveTo>
                  <a:lnTo>
                    <a:pt x="2005" y="1701"/>
                  </a:lnTo>
                  <a:lnTo>
                    <a:pt x="2006" y="1707"/>
                  </a:lnTo>
                  <a:lnTo>
                    <a:pt x="2002" y="1711"/>
                  </a:lnTo>
                  <a:lnTo>
                    <a:pt x="1998" y="1716"/>
                  </a:lnTo>
                  <a:lnTo>
                    <a:pt x="1995" y="1718"/>
                  </a:lnTo>
                  <a:lnTo>
                    <a:pt x="1993" y="1720"/>
                  </a:lnTo>
                  <a:lnTo>
                    <a:pt x="1990" y="1722"/>
                  </a:lnTo>
                  <a:lnTo>
                    <a:pt x="1986" y="1722"/>
                  </a:lnTo>
                  <a:lnTo>
                    <a:pt x="1971" y="1719"/>
                  </a:lnTo>
                  <a:lnTo>
                    <a:pt x="1959" y="1716"/>
                  </a:lnTo>
                  <a:lnTo>
                    <a:pt x="1954" y="1714"/>
                  </a:lnTo>
                  <a:lnTo>
                    <a:pt x="1950" y="1712"/>
                  </a:lnTo>
                  <a:lnTo>
                    <a:pt x="1947" y="1708"/>
                  </a:lnTo>
                  <a:lnTo>
                    <a:pt x="1945" y="1704"/>
                  </a:lnTo>
                  <a:lnTo>
                    <a:pt x="1959" y="1697"/>
                  </a:lnTo>
                  <a:lnTo>
                    <a:pt x="1972" y="1693"/>
                  </a:lnTo>
                  <a:lnTo>
                    <a:pt x="1979" y="1691"/>
                  </a:lnTo>
                  <a:lnTo>
                    <a:pt x="1987" y="1691"/>
                  </a:lnTo>
                  <a:lnTo>
                    <a:pt x="1996" y="1693"/>
                  </a:lnTo>
                  <a:lnTo>
                    <a:pt x="2005" y="1697"/>
                  </a:lnTo>
                  <a:close/>
                  <a:moveTo>
                    <a:pt x="1984" y="1660"/>
                  </a:moveTo>
                  <a:lnTo>
                    <a:pt x="1979" y="1667"/>
                  </a:lnTo>
                  <a:lnTo>
                    <a:pt x="1974" y="1674"/>
                  </a:lnTo>
                  <a:lnTo>
                    <a:pt x="1966" y="1674"/>
                  </a:lnTo>
                  <a:lnTo>
                    <a:pt x="1952" y="1669"/>
                  </a:lnTo>
                  <a:lnTo>
                    <a:pt x="1938" y="1663"/>
                  </a:lnTo>
                  <a:lnTo>
                    <a:pt x="1924" y="1658"/>
                  </a:lnTo>
                  <a:lnTo>
                    <a:pt x="1910" y="1654"/>
                  </a:lnTo>
                  <a:lnTo>
                    <a:pt x="1914" y="1651"/>
                  </a:lnTo>
                  <a:lnTo>
                    <a:pt x="1917" y="1649"/>
                  </a:lnTo>
                  <a:lnTo>
                    <a:pt x="1920" y="1648"/>
                  </a:lnTo>
                  <a:lnTo>
                    <a:pt x="1924" y="1646"/>
                  </a:lnTo>
                  <a:lnTo>
                    <a:pt x="1934" y="1645"/>
                  </a:lnTo>
                  <a:lnTo>
                    <a:pt x="1943" y="1646"/>
                  </a:lnTo>
                  <a:lnTo>
                    <a:pt x="1953" y="1649"/>
                  </a:lnTo>
                  <a:lnTo>
                    <a:pt x="1963" y="1652"/>
                  </a:lnTo>
                  <a:lnTo>
                    <a:pt x="1974" y="1656"/>
                  </a:lnTo>
                  <a:lnTo>
                    <a:pt x="1984" y="1660"/>
                  </a:lnTo>
                  <a:close/>
                  <a:moveTo>
                    <a:pt x="1957" y="1618"/>
                  </a:moveTo>
                  <a:lnTo>
                    <a:pt x="1946" y="1626"/>
                  </a:lnTo>
                  <a:lnTo>
                    <a:pt x="1939" y="1625"/>
                  </a:lnTo>
                  <a:lnTo>
                    <a:pt x="1933" y="1623"/>
                  </a:lnTo>
                  <a:lnTo>
                    <a:pt x="1926" y="1622"/>
                  </a:lnTo>
                  <a:lnTo>
                    <a:pt x="1922" y="1620"/>
                  </a:lnTo>
                  <a:lnTo>
                    <a:pt x="1915" y="1614"/>
                  </a:lnTo>
                  <a:lnTo>
                    <a:pt x="1907" y="1607"/>
                  </a:lnTo>
                  <a:lnTo>
                    <a:pt x="1912" y="1600"/>
                  </a:lnTo>
                  <a:lnTo>
                    <a:pt x="1918" y="1593"/>
                  </a:lnTo>
                  <a:lnTo>
                    <a:pt x="1921" y="1589"/>
                  </a:lnTo>
                  <a:lnTo>
                    <a:pt x="1924" y="1586"/>
                  </a:lnTo>
                  <a:lnTo>
                    <a:pt x="1927" y="1584"/>
                  </a:lnTo>
                  <a:lnTo>
                    <a:pt x="1930" y="1584"/>
                  </a:lnTo>
                  <a:lnTo>
                    <a:pt x="1937" y="1589"/>
                  </a:lnTo>
                  <a:lnTo>
                    <a:pt x="1943" y="1597"/>
                  </a:lnTo>
                  <a:lnTo>
                    <a:pt x="1947" y="1601"/>
                  </a:lnTo>
                  <a:lnTo>
                    <a:pt x="1950" y="1606"/>
                  </a:lnTo>
                  <a:lnTo>
                    <a:pt x="1954" y="1612"/>
                  </a:lnTo>
                  <a:lnTo>
                    <a:pt x="1957" y="1618"/>
                  </a:lnTo>
                  <a:close/>
                  <a:moveTo>
                    <a:pt x="1930" y="1565"/>
                  </a:moveTo>
                  <a:lnTo>
                    <a:pt x="1927" y="1569"/>
                  </a:lnTo>
                  <a:lnTo>
                    <a:pt x="1924" y="1575"/>
                  </a:lnTo>
                  <a:lnTo>
                    <a:pt x="1912" y="1575"/>
                  </a:lnTo>
                  <a:lnTo>
                    <a:pt x="1899" y="1565"/>
                  </a:lnTo>
                  <a:lnTo>
                    <a:pt x="1885" y="1556"/>
                  </a:lnTo>
                  <a:lnTo>
                    <a:pt x="1889" y="1550"/>
                  </a:lnTo>
                  <a:lnTo>
                    <a:pt x="1895" y="1546"/>
                  </a:lnTo>
                  <a:lnTo>
                    <a:pt x="1900" y="1544"/>
                  </a:lnTo>
                  <a:lnTo>
                    <a:pt x="1906" y="1543"/>
                  </a:lnTo>
                  <a:lnTo>
                    <a:pt x="1909" y="1543"/>
                  </a:lnTo>
                  <a:lnTo>
                    <a:pt x="1914" y="1544"/>
                  </a:lnTo>
                  <a:lnTo>
                    <a:pt x="1917" y="1546"/>
                  </a:lnTo>
                  <a:lnTo>
                    <a:pt x="1920" y="1548"/>
                  </a:lnTo>
                  <a:lnTo>
                    <a:pt x="1923" y="1551"/>
                  </a:lnTo>
                  <a:lnTo>
                    <a:pt x="1925" y="1555"/>
                  </a:lnTo>
                  <a:lnTo>
                    <a:pt x="1928" y="1560"/>
                  </a:lnTo>
                  <a:lnTo>
                    <a:pt x="1930" y="1565"/>
                  </a:lnTo>
                  <a:close/>
                  <a:moveTo>
                    <a:pt x="1920" y="1514"/>
                  </a:moveTo>
                  <a:lnTo>
                    <a:pt x="1916" y="1517"/>
                  </a:lnTo>
                  <a:lnTo>
                    <a:pt x="1910" y="1520"/>
                  </a:lnTo>
                  <a:lnTo>
                    <a:pt x="1905" y="1521"/>
                  </a:lnTo>
                  <a:lnTo>
                    <a:pt x="1899" y="1522"/>
                  </a:lnTo>
                  <a:lnTo>
                    <a:pt x="1886" y="1523"/>
                  </a:lnTo>
                  <a:lnTo>
                    <a:pt x="1879" y="1523"/>
                  </a:lnTo>
                  <a:lnTo>
                    <a:pt x="1846" y="1508"/>
                  </a:lnTo>
                  <a:lnTo>
                    <a:pt x="1848" y="1499"/>
                  </a:lnTo>
                  <a:lnTo>
                    <a:pt x="1850" y="1491"/>
                  </a:lnTo>
                  <a:lnTo>
                    <a:pt x="1867" y="1496"/>
                  </a:lnTo>
                  <a:lnTo>
                    <a:pt x="1884" y="1503"/>
                  </a:lnTo>
                  <a:lnTo>
                    <a:pt x="1902" y="1508"/>
                  </a:lnTo>
                  <a:lnTo>
                    <a:pt x="1920" y="1514"/>
                  </a:lnTo>
                  <a:close/>
                  <a:moveTo>
                    <a:pt x="1900" y="1476"/>
                  </a:moveTo>
                  <a:lnTo>
                    <a:pt x="1836" y="1475"/>
                  </a:lnTo>
                  <a:lnTo>
                    <a:pt x="1828" y="1466"/>
                  </a:lnTo>
                  <a:lnTo>
                    <a:pt x="1839" y="1459"/>
                  </a:lnTo>
                  <a:lnTo>
                    <a:pt x="1848" y="1455"/>
                  </a:lnTo>
                  <a:lnTo>
                    <a:pt x="1855" y="1452"/>
                  </a:lnTo>
                  <a:lnTo>
                    <a:pt x="1863" y="1452"/>
                  </a:lnTo>
                  <a:lnTo>
                    <a:pt x="1870" y="1454"/>
                  </a:lnTo>
                  <a:lnTo>
                    <a:pt x="1879" y="1458"/>
                  </a:lnTo>
                  <a:lnTo>
                    <a:pt x="1888" y="1466"/>
                  </a:lnTo>
                  <a:lnTo>
                    <a:pt x="1900" y="1476"/>
                  </a:lnTo>
                  <a:close/>
                  <a:moveTo>
                    <a:pt x="1877" y="1414"/>
                  </a:moveTo>
                  <a:lnTo>
                    <a:pt x="1877" y="1424"/>
                  </a:lnTo>
                  <a:lnTo>
                    <a:pt x="1872" y="1428"/>
                  </a:lnTo>
                  <a:lnTo>
                    <a:pt x="1867" y="1431"/>
                  </a:lnTo>
                  <a:lnTo>
                    <a:pt x="1861" y="1432"/>
                  </a:lnTo>
                  <a:lnTo>
                    <a:pt x="1855" y="1433"/>
                  </a:lnTo>
                  <a:lnTo>
                    <a:pt x="1844" y="1432"/>
                  </a:lnTo>
                  <a:lnTo>
                    <a:pt x="1832" y="1431"/>
                  </a:lnTo>
                  <a:lnTo>
                    <a:pt x="1817" y="1398"/>
                  </a:lnTo>
                  <a:lnTo>
                    <a:pt x="1824" y="1396"/>
                  </a:lnTo>
                  <a:lnTo>
                    <a:pt x="1831" y="1396"/>
                  </a:lnTo>
                  <a:lnTo>
                    <a:pt x="1839" y="1397"/>
                  </a:lnTo>
                  <a:lnTo>
                    <a:pt x="1846" y="1399"/>
                  </a:lnTo>
                  <a:lnTo>
                    <a:pt x="1862" y="1406"/>
                  </a:lnTo>
                  <a:lnTo>
                    <a:pt x="1877" y="1414"/>
                  </a:lnTo>
                  <a:close/>
                  <a:moveTo>
                    <a:pt x="1861" y="1352"/>
                  </a:moveTo>
                  <a:lnTo>
                    <a:pt x="1860" y="1364"/>
                  </a:lnTo>
                  <a:lnTo>
                    <a:pt x="1859" y="1377"/>
                  </a:lnTo>
                  <a:lnTo>
                    <a:pt x="1851" y="1377"/>
                  </a:lnTo>
                  <a:lnTo>
                    <a:pt x="1843" y="1378"/>
                  </a:lnTo>
                  <a:lnTo>
                    <a:pt x="1824" y="1377"/>
                  </a:lnTo>
                  <a:lnTo>
                    <a:pt x="1810" y="1376"/>
                  </a:lnTo>
                  <a:lnTo>
                    <a:pt x="1805" y="1376"/>
                  </a:lnTo>
                  <a:lnTo>
                    <a:pt x="1801" y="1375"/>
                  </a:lnTo>
                  <a:lnTo>
                    <a:pt x="1795" y="1372"/>
                  </a:lnTo>
                  <a:lnTo>
                    <a:pt x="1790" y="1368"/>
                  </a:lnTo>
                  <a:lnTo>
                    <a:pt x="1795" y="1358"/>
                  </a:lnTo>
                  <a:lnTo>
                    <a:pt x="1801" y="1350"/>
                  </a:lnTo>
                  <a:lnTo>
                    <a:pt x="1806" y="1341"/>
                  </a:lnTo>
                  <a:lnTo>
                    <a:pt x="1811" y="1333"/>
                  </a:lnTo>
                  <a:lnTo>
                    <a:pt x="1817" y="1336"/>
                  </a:lnTo>
                  <a:lnTo>
                    <a:pt x="1823" y="1339"/>
                  </a:lnTo>
                  <a:lnTo>
                    <a:pt x="1829" y="1340"/>
                  </a:lnTo>
                  <a:lnTo>
                    <a:pt x="1835" y="1342"/>
                  </a:lnTo>
                  <a:lnTo>
                    <a:pt x="1842" y="1343"/>
                  </a:lnTo>
                  <a:lnTo>
                    <a:pt x="1848" y="1344"/>
                  </a:lnTo>
                  <a:lnTo>
                    <a:pt x="1854" y="1347"/>
                  </a:lnTo>
                  <a:lnTo>
                    <a:pt x="1861" y="1352"/>
                  </a:lnTo>
                  <a:close/>
                  <a:moveTo>
                    <a:pt x="1839" y="1315"/>
                  </a:moveTo>
                  <a:lnTo>
                    <a:pt x="1840" y="1316"/>
                  </a:lnTo>
                  <a:lnTo>
                    <a:pt x="1838" y="1317"/>
                  </a:lnTo>
                  <a:lnTo>
                    <a:pt x="1835" y="1318"/>
                  </a:lnTo>
                  <a:lnTo>
                    <a:pt x="1832" y="1319"/>
                  </a:lnTo>
                  <a:lnTo>
                    <a:pt x="1824" y="1319"/>
                  </a:lnTo>
                  <a:lnTo>
                    <a:pt x="1817" y="1319"/>
                  </a:lnTo>
                  <a:lnTo>
                    <a:pt x="1809" y="1317"/>
                  </a:lnTo>
                  <a:lnTo>
                    <a:pt x="1801" y="1314"/>
                  </a:lnTo>
                  <a:lnTo>
                    <a:pt x="1792" y="1309"/>
                  </a:lnTo>
                  <a:lnTo>
                    <a:pt x="1785" y="1306"/>
                  </a:lnTo>
                  <a:lnTo>
                    <a:pt x="1777" y="1303"/>
                  </a:lnTo>
                  <a:lnTo>
                    <a:pt x="1771" y="1301"/>
                  </a:lnTo>
                  <a:lnTo>
                    <a:pt x="1769" y="1301"/>
                  </a:lnTo>
                  <a:lnTo>
                    <a:pt x="1767" y="1301"/>
                  </a:lnTo>
                  <a:lnTo>
                    <a:pt x="1765" y="1302"/>
                  </a:lnTo>
                  <a:lnTo>
                    <a:pt x="1763" y="1303"/>
                  </a:lnTo>
                  <a:lnTo>
                    <a:pt x="1767" y="1299"/>
                  </a:lnTo>
                  <a:lnTo>
                    <a:pt x="1772" y="1295"/>
                  </a:lnTo>
                  <a:lnTo>
                    <a:pt x="1776" y="1290"/>
                  </a:lnTo>
                  <a:lnTo>
                    <a:pt x="1782" y="1288"/>
                  </a:lnTo>
                  <a:lnTo>
                    <a:pt x="1786" y="1287"/>
                  </a:lnTo>
                  <a:lnTo>
                    <a:pt x="1791" y="1286"/>
                  </a:lnTo>
                  <a:lnTo>
                    <a:pt x="1796" y="1286"/>
                  </a:lnTo>
                  <a:lnTo>
                    <a:pt x="1802" y="1287"/>
                  </a:lnTo>
                  <a:lnTo>
                    <a:pt x="1807" y="1288"/>
                  </a:lnTo>
                  <a:lnTo>
                    <a:pt x="1812" y="1290"/>
                  </a:lnTo>
                  <a:lnTo>
                    <a:pt x="1816" y="1294"/>
                  </a:lnTo>
                  <a:lnTo>
                    <a:pt x="1822" y="1297"/>
                  </a:lnTo>
                  <a:lnTo>
                    <a:pt x="1831" y="1305"/>
                  </a:lnTo>
                  <a:lnTo>
                    <a:pt x="1839" y="1315"/>
                  </a:lnTo>
                  <a:close/>
                  <a:moveTo>
                    <a:pt x="1816" y="1253"/>
                  </a:moveTo>
                  <a:lnTo>
                    <a:pt x="1815" y="1258"/>
                  </a:lnTo>
                  <a:lnTo>
                    <a:pt x="1815" y="1263"/>
                  </a:lnTo>
                  <a:lnTo>
                    <a:pt x="1782" y="1273"/>
                  </a:lnTo>
                  <a:lnTo>
                    <a:pt x="1766" y="1270"/>
                  </a:lnTo>
                  <a:lnTo>
                    <a:pt x="1754" y="1267"/>
                  </a:lnTo>
                  <a:lnTo>
                    <a:pt x="1750" y="1265"/>
                  </a:lnTo>
                  <a:lnTo>
                    <a:pt x="1747" y="1263"/>
                  </a:lnTo>
                  <a:lnTo>
                    <a:pt x="1745" y="1261"/>
                  </a:lnTo>
                  <a:lnTo>
                    <a:pt x="1744" y="1258"/>
                  </a:lnTo>
                  <a:lnTo>
                    <a:pt x="1744" y="1256"/>
                  </a:lnTo>
                  <a:lnTo>
                    <a:pt x="1745" y="1252"/>
                  </a:lnTo>
                  <a:lnTo>
                    <a:pt x="1746" y="1249"/>
                  </a:lnTo>
                  <a:lnTo>
                    <a:pt x="1749" y="1246"/>
                  </a:lnTo>
                  <a:lnTo>
                    <a:pt x="1756" y="1240"/>
                  </a:lnTo>
                  <a:lnTo>
                    <a:pt x="1766" y="1231"/>
                  </a:lnTo>
                  <a:lnTo>
                    <a:pt x="1776" y="1236"/>
                  </a:lnTo>
                  <a:lnTo>
                    <a:pt x="1786" y="1243"/>
                  </a:lnTo>
                  <a:lnTo>
                    <a:pt x="1792" y="1245"/>
                  </a:lnTo>
                  <a:lnTo>
                    <a:pt x="1799" y="1248"/>
                  </a:lnTo>
                  <a:lnTo>
                    <a:pt x="1807" y="1251"/>
                  </a:lnTo>
                  <a:lnTo>
                    <a:pt x="1816" y="1253"/>
                  </a:lnTo>
                  <a:close/>
                  <a:moveTo>
                    <a:pt x="1797" y="1202"/>
                  </a:moveTo>
                  <a:lnTo>
                    <a:pt x="1791" y="1208"/>
                  </a:lnTo>
                  <a:lnTo>
                    <a:pt x="1784" y="1213"/>
                  </a:lnTo>
                  <a:lnTo>
                    <a:pt x="1781" y="1216"/>
                  </a:lnTo>
                  <a:lnTo>
                    <a:pt x="1777" y="1219"/>
                  </a:lnTo>
                  <a:lnTo>
                    <a:pt x="1774" y="1220"/>
                  </a:lnTo>
                  <a:lnTo>
                    <a:pt x="1771" y="1220"/>
                  </a:lnTo>
                  <a:lnTo>
                    <a:pt x="1764" y="1217"/>
                  </a:lnTo>
                  <a:lnTo>
                    <a:pt x="1758" y="1215"/>
                  </a:lnTo>
                  <a:lnTo>
                    <a:pt x="1754" y="1213"/>
                  </a:lnTo>
                  <a:lnTo>
                    <a:pt x="1750" y="1210"/>
                  </a:lnTo>
                  <a:lnTo>
                    <a:pt x="1745" y="1204"/>
                  </a:lnTo>
                  <a:lnTo>
                    <a:pt x="1739" y="1196"/>
                  </a:lnTo>
                  <a:lnTo>
                    <a:pt x="1755" y="1191"/>
                  </a:lnTo>
                  <a:lnTo>
                    <a:pt x="1769" y="1187"/>
                  </a:lnTo>
                  <a:lnTo>
                    <a:pt x="1775" y="1187"/>
                  </a:lnTo>
                  <a:lnTo>
                    <a:pt x="1782" y="1189"/>
                  </a:lnTo>
                  <a:lnTo>
                    <a:pt x="1789" y="1194"/>
                  </a:lnTo>
                  <a:lnTo>
                    <a:pt x="1797" y="1202"/>
                  </a:lnTo>
                  <a:close/>
                  <a:moveTo>
                    <a:pt x="1790" y="1165"/>
                  </a:moveTo>
                  <a:lnTo>
                    <a:pt x="1784" y="1170"/>
                  </a:lnTo>
                  <a:lnTo>
                    <a:pt x="1778" y="1173"/>
                  </a:lnTo>
                  <a:lnTo>
                    <a:pt x="1773" y="1175"/>
                  </a:lnTo>
                  <a:lnTo>
                    <a:pt x="1765" y="1177"/>
                  </a:lnTo>
                  <a:lnTo>
                    <a:pt x="1735" y="1170"/>
                  </a:lnTo>
                  <a:lnTo>
                    <a:pt x="1713" y="1164"/>
                  </a:lnTo>
                  <a:lnTo>
                    <a:pt x="1710" y="1161"/>
                  </a:lnTo>
                  <a:lnTo>
                    <a:pt x="1708" y="1159"/>
                  </a:lnTo>
                  <a:lnTo>
                    <a:pt x="1707" y="1157"/>
                  </a:lnTo>
                  <a:lnTo>
                    <a:pt x="1708" y="1155"/>
                  </a:lnTo>
                  <a:lnTo>
                    <a:pt x="1711" y="1152"/>
                  </a:lnTo>
                  <a:lnTo>
                    <a:pt x="1715" y="1150"/>
                  </a:lnTo>
                  <a:lnTo>
                    <a:pt x="1721" y="1147"/>
                  </a:lnTo>
                  <a:lnTo>
                    <a:pt x="1730" y="1144"/>
                  </a:lnTo>
                  <a:lnTo>
                    <a:pt x="1747" y="1150"/>
                  </a:lnTo>
                  <a:lnTo>
                    <a:pt x="1762" y="1155"/>
                  </a:lnTo>
                  <a:lnTo>
                    <a:pt x="1775" y="1159"/>
                  </a:lnTo>
                  <a:lnTo>
                    <a:pt x="1790" y="1165"/>
                  </a:lnTo>
                  <a:close/>
                  <a:moveTo>
                    <a:pt x="1751" y="1110"/>
                  </a:moveTo>
                  <a:lnTo>
                    <a:pt x="1743" y="1118"/>
                  </a:lnTo>
                  <a:lnTo>
                    <a:pt x="1735" y="1128"/>
                  </a:lnTo>
                  <a:lnTo>
                    <a:pt x="1725" y="1120"/>
                  </a:lnTo>
                  <a:lnTo>
                    <a:pt x="1713" y="1113"/>
                  </a:lnTo>
                  <a:lnTo>
                    <a:pt x="1702" y="1107"/>
                  </a:lnTo>
                  <a:lnTo>
                    <a:pt x="1692" y="1100"/>
                  </a:lnTo>
                  <a:lnTo>
                    <a:pt x="1699" y="1097"/>
                  </a:lnTo>
                  <a:lnTo>
                    <a:pt x="1707" y="1095"/>
                  </a:lnTo>
                  <a:lnTo>
                    <a:pt x="1715" y="1094"/>
                  </a:lnTo>
                  <a:lnTo>
                    <a:pt x="1725" y="1094"/>
                  </a:lnTo>
                  <a:lnTo>
                    <a:pt x="1733" y="1095"/>
                  </a:lnTo>
                  <a:lnTo>
                    <a:pt x="1740" y="1098"/>
                  </a:lnTo>
                  <a:lnTo>
                    <a:pt x="1744" y="1100"/>
                  </a:lnTo>
                  <a:lnTo>
                    <a:pt x="1747" y="1102"/>
                  </a:lnTo>
                  <a:lnTo>
                    <a:pt x="1749" y="1107"/>
                  </a:lnTo>
                  <a:lnTo>
                    <a:pt x="1751" y="1110"/>
                  </a:lnTo>
                  <a:close/>
                  <a:moveTo>
                    <a:pt x="1676" y="1039"/>
                  </a:moveTo>
                  <a:lnTo>
                    <a:pt x="1685" y="1043"/>
                  </a:lnTo>
                  <a:lnTo>
                    <a:pt x="1695" y="1048"/>
                  </a:lnTo>
                  <a:lnTo>
                    <a:pt x="1705" y="1053"/>
                  </a:lnTo>
                  <a:lnTo>
                    <a:pt x="1714" y="1057"/>
                  </a:lnTo>
                  <a:lnTo>
                    <a:pt x="1713" y="1066"/>
                  </a:lnTo>
                  <a:lnTo>
                    <a:pt x="1713" y="1076"/>
                  </a:lnTo>
                  <a:lnTo>
                    <a:pt x="1707" y="1076"/>
                  </a:lnTo>
                  <a:lnTo>
                    <a:pt x="1701" y="1077"/>
                  </a:lnTo>
                  <a:lnTo>
                    <a:pt x="1696" y="1075"/>
                  </a:lnTo>
                  <a:lnTo>
                    <a:pt x="1690" y="1073"/>
                  </a:lnTo>
                  <a:lnTo>
                    <a:pt x="1683" y="1068"/>
                  </a:lnTo>
                  <a:lnTo>
                    <a:pt x="1678" y="1063"/>
                  </a:lnTo>
                  <a:lnTo>
                    <a:pt x="1674" y="1058"/>
                  </a:lnTo>
                  <a:lnTo>
                    <a:pt x="1672" y="1052"/>
                  </a:lnTo>
                  <a:lnTo>
                    <a:pt x="1671" y="1048"/>
                  </a:lnTo>
                  <a:lnTo>
                    <a:pt x="1672" y="1045"/>
                  </a:lnTo>
                  <a:lnTo>
                    <a:pt x="1673" y="1042"/>
                  </a:lnTo>
                  <a:lnTo>
                    <a:pt x="1676" y="1039"/>
                  </a:lnTo>
                  <a:close/>
                  <a:moveTo>
                    <a:pt x="1656" y="1049"/>
                  </a:moveTo>
                  <a:lnTo>
                    <a:pt x="1660" y="1054"/>
                  </a:lnTo>
                  <a:lnTo>
                    <a:pt x="1664" y="1060"/>
                  </a:lnTo>
                  <a:lnTo>
                    <a:pt x="1669" y="1066"/>
                  </a:lnTo>
                  <a:lnTo>
                    <a:pt x="1672" y="1075"/>
                  </a:lnTo>
                  <a:lnTo>
                    <a:pt x="1674" y="1082"/>
                  </a:lnTo>
                  <a:lnTo>
                    <a:pt x="1673" y="1090"/>
                  </a:lnTo>
                  <a:lnTo>
                    <a:pt x="1672" y="1093"/>
                  </a:lnTo>
                  <a:lnTo>
                    <a:pt x="1671" y="1096"/>
                  </a:lnTo>
                  <a:lnTo>
                    <a:pt x="1668" y="1098"/>
                  </a:lnTo>
                  <a:lnTo>
                    <a:pt x="1664" y="1100"/>
                  </a:lnTo>
                  <a:lnTo>
                    <a:pt x="1658" y="1084"/>
                  </a:lnTo>
                  <a:lnTo>
                    <a:pt x="1653" y="1071"/>
                  </a:lnTo>
                  <a:lnTo>
                    <a:pt x="1652" y="1064"/>
                  </a:lnTo>
                  <a:lnTo>
                    <a:pt x="1652" y="1059"/>
                  </a:lnTo>
                  <a:lnTo>
                    <a:pt x="1653" y="1054"/>
                  </a:lnTo>
                  <a:lnTo>
                    <a:pt x="1656" y="1049"/>
                  </a:lnTo>
                  <a:close/>
                  <a:moveTo>
                    <a:pt x="1562" y="900"/>
                  </a:moveTo>
                  <a:lnTo>
                    <a:pt x="1575" y="895"/>
                  </a:lnTo>
                  <a:lnTo>
                    <a:pt x="1586" y="892"/>
                  </a:lnTo>
                  <a:lnTo>
                    <a:pt x="1593" y="891"/>
                  </a:lnTo>
                  <a:lnTo>
                    <a:pt x="1600" y="890"/>
                  </a:lnTo>
                  <a:lnTo>
                    <a:pt x="1608" y="890"/>
                  </a:lnTo>
                  <a:lnTo>
                    <a:pt x="1617" y="890"/>
                  </a:lnTo>
                  <a:lnTo>
                    <a:pt x="1623" y="922"/>
                  </a:lnTo>
                  <a:lnTo>
                    <a:pt x="1630" y="959"/>
                  </a:lnTo>
                  <a:lnTo>
                    <a:pt x="1635" y="1000"/>
                  </a:lnTo>
                  <a:lnTo>
                    <a:pt x="1640" y="1045"/>
                  </a:lnTo>
                  <a:lnTo>
                    <a:pt x="1645" y="1093"/>
                  </a:lnTo>
                  <a:lnTo>
                    <a:pt x="1649" y="1142"/>
                  </a:lnTo>
                  <a:lnTo>
                    <a:pt x="1653" y="1195"/>
                  </a:lnTo>
                  <a:lnTo>
                    <a:pt x="1655" y="1248"/>
                  </a:lnTo>
                  <a:lnTo>
                    <a:pt x="1657" y="1302"/>
                  </a:lnTo>
                  <a:lnTo>
                    <a:pt x="1657" y="1355"/>
                  </a:lnTo>
                  <a:lnTo>
                    <a:pt x="1657" y="1408"/>
                  </a:lnTo>
                  <a:lnTo>
                    <a:pt x="1656" y="1459"/>
                  </a:lnTo>
                  <a:lnTo>
                    <a:pt x="1653" y="1509"/>
                  </a:lnTo>
                  <a:lnTo>
                    <a:pt x="1650" y="1556"/>
                  </a:lnTo>
                  <a:lnTo>
                    <a:pt x="1644" y="1599"/>
                  </a:lnTo>
                  <a:lnTo>
                    <a:pt x="1637" y="1638"/>
                  </a:lnTo>
                  <a:lnTo>
                    <a:pt x="1624" y="1638"/>
                  </a:lnTo>
                  <a:lnTo>
                    <a:pt x="1612" y="1638"/>
                  </a:lnTo>
                  <a:lnTo>
                    <a:pt x="1598" y="1639"/>
                  </a:lnTo>
                  <a:lnTo>
                    <a:pt x="1585" y="1639"/>
                  </a:lnTo>
                  <a:lnTo>
                    <a:pt x="1577" y="1635"/>
                  </a:lnTo>
                  <a:lnTo>
                    <a:pt x="1567" y="1632"/>
                  </a:lnTo>
                  <a:lnTo>
                    <a:pt x="1559" y="1627"/>
                  </a:lnTo>
                  <a:lnTo>
                    <a:pt x="1549" y="1624"/>
                  </a:lnTo>
                  <a:lnTo>
                    <a:pt x="1543" y="1583"/>
                  </a:lnTo>
                  <a:lnTo>
                    <a:pt x="1538" y="1541"/>
                  </a:lnTo>
                  <a:lnTo>
                    <a:pt x="1535" y="1496"/>
                  </a:lnTo>
                  <a:lnTo>
                    <a:pt x="1533" y="1451"/>
                  </a:lnTo>
                  <a:lnTo>
                    <a:pt x="1533" y="1406"/>
                  </a:lnTo>
                  <a:lnTo>
                    <a:pt x="1533" y="1358"/>
                  </a:lnTo>
                  <a:lnTo>
                    <a:pt x="1535" y="1310"/>
                  </a:lnTo>
                  <a:lnTo>
                    <a:pt x="1537" y="1263"/>
                  </a:lnTo>
                  <a:lnTo>
                    <a:pt x="1542" y="1168"/>
                  </a:lnTo>
                  <a:lnTo>
                    <a:pt x="1549" y="1074"/>
                  </a:lnTo>
                  <a:lnTo>
                    <a:pt x="1557" y="984"/>
                  </a:lnTo>
                  <a:lnTo>
                    <a:pt x="1562" y="900"/>
                  </a:lnTo>
                  <a:close/>
                  <a:moveTo>
                    <a:pt x="1489" y="1021"/>
                  </a:moveTo>
                  <a:lnTo>
                    <a:pt x="1511" y="1021"/>
                  </a:lnTo>
                  <a:lnTo>
                    <a:pt x="1521" y="1030"/>
                  </a:lnTo>
                  <a:lnTo>
                    <a:pt x="1529" y="1041"/>
                  </a:lnTo>
                  <a:lnTo>
                    <a:pt x="1533" y="1046"/>
                  </a:lnTo>
                  <a:lnTo>
                    <a:pt x="1534" y="1053"/>
                  </a:lnTo>
                  <a:lnTo>
                    <a:pt x="1533" y="1056"/>
                  </a:lnTo>
                  <a:lnTo>
                    <a:pt x="1532" y="1059"/>
                  </a:lnTo>
                  <a:lnTo>
                    <a:pt x="1529" y="1062"/>
                  </a:lnTo>
                  <a:lnTo>
                    <a:pt x="1527" y="1066"/>
                  </a:lnTo>
                  <a:lnTo>
                    <a:pt x="1517" y="1060"/>
                  </a:lnTo>
                  <a:lnTo>
                    <a:pt x="1510" y="1055"/>
                  </a:lnTo>
                  <a:lnTo>
                    <a:pt x="1505" y="1051"/>
                  </a:lnTo>
                  <a:lnTo>
                    <a:pt x="1501" y="1045"/>
                  </a:lnTo>
                  <a:lnTo>
                    <a:pt x="1495" y="1035"/>
                  </a:lnTo>
                  <a:lnTo>
                    <a:pt x="1489" y="1021"/>
                  </a:lnTo>
                  <a:close/>
                  <a:moveTo>
                    <a:pt x="1480" y="1078"/>
                  </a:moveTo>
                  <a:lnTo>
                    <a:pt x="1485" y="1074"/>
                  </a:lnTo>
                  <a:lnTo>
                    <a:pt x="1491" y="1071"/>
                  </a:lnTo>
                  <a:lnTo>
                    <a:pt x="1499" y="1078"/>
                  </a:lnTo>
                  <a:lnTo>
                    <a:pt x="1507" y="1086"/>
                  </a:lnTo>
                  <a:lnTo>
                    <a:pt x="1518" y="1094"/>
                  </a:lnTo>
                  <a:lnTo>
                    <a:pt x="1532" y="1102"/>
                  </a:lnTo>
                  <a:lnTo>
                    <a:pt x="1528" y="1110"/>
                  </a:lnTo>
                  <a:lnTo>
                    <a:pt x="1525" y="1116"/>
                  </a:lnTo>
                  <a:lnTo>
                    <a:pt x="1519" y="1116"/>
                  </a:lnTo>
                  <a:lnTo>
                    <a:pt x="1505" y="1105"/>
                  </a:lnTo>
                  <a:lnTo>
                    <a:pt x="1495" y="1097"/>
                  </a:lnTo>
                  <a:lnTo>
                    <a:pt x="1487" y="1087"/>
                  </a:lnTo>
                  <a:lnTo>
                    <a:pt x="1480" y="1078"/>
                  </a:lnTo>
                  <a:close/>
                  <a:moveTo>
                    <a:pt x="1472" y="997"/>
                  </a:moveTo>
                  <a:lnTo>
                    <a:pt x="1467" y="997"/>
                  </a:lnTo>
                  <a:lnTo>
                    <a:pt x="1465" y="995"/>
                  </a:lnTo>
                  <a:lnTo>
                    <a:pt x="1463" y="995"/>
                  </a:lnTo>
                  <a:lnTo>
                    <a:pt x="1467" y="984"/>
                  </a:lnTo>
                  <a:lnTo>
                    <a:pt x="1471" y="973"/>
                  </a:lnTo>
                  <a:lnTo>
                    <a:pt x="1475" y="974"/>
                  </a:lnTo>
                  <a:lnTo>
                    <a:pt x="1478" y="975"/>
                  </a:lnTo>
                  <a:lnTo>
                    <a:pt x="1479" y="978"/>
                  </a:lnTo>
                  <a:lnTo>
                    <a:pt x="1479" y="981"/>
                  </a:lnTo>
                  <a:lnTo>
                    <a:pt x="1479" y="984"/>
                  </a:lnTo>
                  <a:lnTo>
                    <a:pt x="1477" y="987"/>
                  </a:lnTo>
                  <a:lnTo>
                    <a:pt x="1475" y="991"/>
                  </a:lnTo>
                  <a:lnTo>
                    <a:pt x="1472" y="997"/>
                  </a:lnTo>
                  <a:close/>
                  <a:moveTo>
                    <a:pt x="1517" y="1180"/>
                  </a:moveTo>
                  <a:lnTo>
                    <a:pt x="1511" y="1180"/>
                  </a:lnTo>
                  <a:lnTo>
                    <a:pt x="1506" y="1182"/>
                  </a:lnTo>
                  <a:lnTo>
                    <a:pt x="1496" y="1172"/>
                  </a:lnTo>
                  <a:lnTo>
                    <a:pt x="1485" y="1163"/>
                  </a:lnTo>
                  <a:lnTo>
                    <a:pt x="1476" y="1152"/>
                  </a:lnTo>
                  <a:lnTo>
                    <a:pt x="1465" y="1142"/>
                  </a:lnTo>
                  <a:lnTo>
                    <a:pt x="1466" y="1139"/>
                  </a:lnTo>
                  <a:lnTo>
                    <a:pt x="1467" y="1136"/>
                  </a:lnTo>
                  <a:lnTo>
                    <a:pt x="1469" y="1135"/>
                  </a:lnTo>
                  <a:lnTo>
                    <a:pt x="1472" y="1134"/>
                  </a:lnTo>
                  <a:lnTo>
                    <a:pt x="1477" y="1135"/>
                  </a:lnTo>
                  <a:lnTo>
                    <a:pt x="1481" y="1136"/>
                  </a:lnTo>
                  <a:lnTo>
                    <a:pt x="1485" y="1138"/>
                  </a:lnTo>
                  <a:lnTo>
                    <a:pt x="1489" y="1140"/>
                  </a:lnTo>
                  <a:lnTo>
                    <a:pt x="1494" y="1144"/>
                  </a:lnTo>
                  <a:lnTo>
                    <a:pt x="1499" y="1148"/>
                  </a:lnTo>
                  <a:lnTo>
                    <a:pt x="1503" y="1152"/>
                  </a:lnTo>
                  <a:lnTo>
                    <a:pt x="1507" y="1157"/>
                  </a:lnTo>
                  <a:lnTo>
                    <a:pt x="1510" y="1163"/>
                  </a:lnTo>
                  <a:lnTo>
                    <a:pt x="1514" y="1169"/>
                  </a:lnTo>
                  <a:lnTo>
                    <a:pt x="1516" y="1174"/>
                  </a:lnTo>
                  <a:lnTo>
                    <a:pt x="1517" y="1180"/>
                  </a:lnTo>
                  <a:close/>
                  <a:moveTo>
                    <a:pt x="1454" y="1209"/>
                  </a:moveTo>
                  <a:lnTo>
                    <a:pt x="1459" y="1205"/>
                  </a:lnTo>
                  <a:lnTo>
                    <a:pt x="1463" y="1202"/>
                  </a:lnTo>
                  <a:lnTo>
                    <a:pt x="1467" y="1202"/>
                  </a:lnTo>
                  <a:lnTo>
                    <a:pt x="1471" y="1202"/>
                  </a:lnTo>
                  <a:lnTo>
                    <a:pt x="1482" y="1207"/>
                  </a:lnTo>
                  <a:lnTo>
                    <a:pt x="1498" y="1215"/>
                  </a:lnTo>
                  <a:lnTo>
                    <a:pt x="1502" y="1256"/>
                  </a:lnTo>
                  <a:lnTo>
                    <a:pt x="1501" y="1256"/>
                  </a:lnTo>
                  <a:lnTo>
                    <a:pt x="1499" y="1258"/>
                  </a:lnTo>
                  <a:lnTo>
                    <a:pt x="1475" y="1232"/>
                  </a:lnTo>
                  <a:lnTo>
                    <a:pt x="1462" y="1219"/>
                  </a:lnTo>
                  <a:lnTo>
                    <a:pt x="1457" y="1212"/>
                  </a:lnTo>
                  <a:lnTo>
                    <a:pt x="1454" y="1209"/>
                  </a:lnTo>
                  <a:close/>
                  <a:moveTo>
                    <a:pt x="1451" y="1257"/>
                  </a:moveTo>
                  <a:lnTo>
                    <a:pt x="1459" y="1260"/>
                  </a:lnTo>
                  <a:lnTo>
                    <a:pt x="1469" y="1268"/>
                  </a:lnTo>
                  <a:lnTo>
                    <a:pt x="1482" y="1279"/>
                  </a:lnTo>
                  <a:lnTo>
                    <a:pt x="1492" y="1288"/>
                  </a:lnTo>
                  <a:lnTo>
                    <a:pt x="1492" y="1301"/>
                  </a:lnTo>
                  <a:lnTo>
                    <a:pt x="1494" y="1314"/>
                  </a:lnTo>
                  <a:lnTo>
                    <a:pt x="1489" y="1314"/>
                  </a:lnTo>
                  <a:lnTo>
                    <a:pt x="1486" y="1313"/>
                  </a:lnTo>
                  <a:lnTo>
                    <a:pt x="1483" y="1313"/>
                  </a:lnTo>
                  <a:lnTo>
                    <a:pt x="1480" y="1310"/>
                  </a:lnTo>
                  <a:lnTo>
                    <a:pt x="1477" y="1308"/>
                  </a:lnTo>
                  <a:lnTo>
                    <a:pt x="1475" y="1304"/>
                  </a:lnTo>
                  <a:lnTo>
                    <a:pt x="1468" y="1296"/>
                  </a:lnTo>
                  <a:lnTo>
                    <a:pt x="1463" y="1286"/>
                  </a:lnTo>
                  <a:lnTo>
                    <a:pt x="1456" y="1266"/>
                  </a:lnTo>
                  <a:lnTo>
                    <a:pt x="1451" y="1257"/>
                  </a:lnTo>
                  <a:close/>
                  <a:moveTo>
                    <a:pt x="1510" y="2736"/>
                  </a:moveTo>
                  <a:lnTo>
                    <a:pt x="1502" y="2728"/>
                  </a:lnTo>
                  <a:lnTo>
                    <a:pt x="1498" y="2722"/>
                  </a:lnTo>
                  <a:lnTo>
                    <a:pt x="1497" y="2717"/>
                  </a:lnTo>
                  <a:lnTo>
                    <a:pt x="1498" y="2711"/>
                  </a:lnTo>
                  <a:lnTo>
                    <a:pt x="1517" y="2705"/>
                  </a:lnTo>
                  <a:lnTo>
                    <a:pt x="1542" y="2700"/>
                  </a:lnTo>
                  <a:lnTo>
                    <a:pt x="1557" y="2697"/>
                  </a:lnTo>
                  <a:lnTo>
                    <a:pt x="1573" y="2695"/>
                  </a:lnTo>
                  <a:lnTo>
                    <a:pt x="1589" y="2693"/>
                  </a:lnTo>
                  <a:lnTo>
                    <a:pt x="1603" y="2691"/>
                  </a:lnTo>
                  <a:lnTo>
                    <a:pt x="1619" y="2691"/>
                  </a:lnTo>
                  <a:lnTo>
                    <a:pt x="1634" y="2691"/>
                  </a:lnTo>
                  <a:lnTo>
                    <a:pt x="1648" y="2693"/>
                  </a:lnTo>
                  <a:lnTo>
                    <a:pt x="1660" y="2696"/>
                  </a:lnTo>
                  <a:lnTo>
                    <a:pt x="1666" y="2698"/>
                  </a:lnTo>
                  <a:lnTo>
                    <a:pt x="1671" y="2700"/>
                  </a:lnTo>
                  <a:lnTo>
                    <a:pt x="1675" y="2703"/>
                  </a:lnTo>
                  <a:lnTo>
                    <a:pt x="1679" y="2706"/>
                  </a:lnTo>
                  <a:lnTo>
                    <a:pt x="1682" y="2711"/>
                  </a:lnTo>
                  <a:lnTo>
                    <a:pt x="1686" y="2715"/>
                  </a:lnTo>
                  <a:lnTo>
                    <a:pt x="1688" y="2719"/>
                  </a:lnTo>
                  <a:lnTo>
                    <a:pt x="1689" y="2724"/>
                  </a:lnTo>
                  <a:lnTo>
                    <a:pt x="1667" y="2725"/>
                  </a:lnTo>
                  <a:lnTo>
                    <a:pt x="1643" y="2726"/>
                  </a:lnTo>
                  <a:lnTo>
                    <a:pt x="1620" y="2729"/>
                  </a:lnTo>
                  <a:lnTo>
                    <a:pt x="1597" y="2731"/>
                  </a:lnTo>
                  <a:lnTo>
                    <a:pt x="1574" y="2733"/>
                  </a:lnTo>
                  <a:lnTo>
                    <a:pt x="1552" y="2734"/>
                  </a:lnTo>
                  <a:lnTo>
                    <a:pt x="1530" y="2735"/>
                  </a:lnTo>
                  <a:lnTo>
                    <a:pt x="1510" y="2736"/>
                  </a:lnTo>
                  <a:close/>
                  <a:moveTo>
                    <a:pt x="1744" y="1409"/>
                  </a:moveTo>
                  <a:lnTo>
                    <a:pt x="1743" y="1413"/>
                  </a:lnTo>
                  <a:lnTo>
                    <a:pt x="1739" y="1416"/>
                  </a:lnTo>
                  <a:lnTo>
                    <a:pt x="1736" y="1419"/>
                  </a:lnTo>
                  <a:lnTo>
                    <a:pt x="1732" y="1422"/>
                  </a:lnTo>
                  <a:lnTo>
                    <a:pt x="1724" y="1427"/>
                  </a:lnTo>
                  <a:lnTo>
                    <a:pt x="1718" y="1428"/>
                  </a:lnTo>
                  <a:lnTo>
                    <a:pt x="1710" y="1422"/>
                  </a:lnTo>
                  <a:lnTo>
                    <a:pt x="1701" y="1417"/>
                  </a:lnTo>
                  <a:lnTo>
                    <a:pt x="1693" y="1413"/>
                  </a:lnTo>
                  <a:lnTo>
                    <a:pt x="1686" y="1409"/>
                  </a:lnTo>
                  <a:lnTo>
                    <a:pt x="1693" y="1397"/>
                  </a:lnTo>
                  <a:lnTo>
                    <a:pt x="1702" y="1387"/>
                  </a:lnTo>
                  <a:lnTo>
                    <a:pt x="1712" y="1392"/>
                  </a:lnTo>
                  <a:lnTo>
                    <a:pt x="1723" y="1397"/>
                  </a:lnTo>
                  <a:lnTo>
                    <a:pt x="1733" y="1402"/>
                  </a:lnTo>
                  <a:lnTo>
                    <a:pt x="1744" y="1409"/>
                  </a:lnTo>
                  <a:close/>
                  <a:moveTo>
                    <a:pt x="1686" y="1344"/>
                  </a:moveTo>
                  <a:lnTo>
                    <a:pt x="1693" y="1340"/>
                  </a:lnTo>
                  <a:lnTo>
                    <a:pt x="1700" y="1337"/>
                  </a:lnTo>
                  <a:lnTo>
                    <a:pt x="1715" y="1351"/>
                  </a:lnTo>
                  <a:lnTo>
                    <a:pt x="1731" y="1364"/>
                  </a:lnTo>
                  <a:lnTo>
                    <a:pt x="1725" y="1370"/>
                  </a:lnTo>
                  <a:lnTo>
                    <a:pt x="1719" y="1377"/>
                  </a:lnTo>
                  <a:lnTo>
                    <a:pt x="1711" y="1375"/>
                  </a:lnTo>
                  <a:lnTo>
                    <a:pt x="1705" y="1373"/>
                  </a:lnTo>
                  <a:lnTo>
                    <a:pt x="1697" y="1371"/>
                  </a:lnTo>
                  <a:lnTo>
                    <a:pt x="1692" y="1366"/>
                  </a:lnTo>
                  <a:lnTo>
                    <a:pt x="1688" y="1362"/>
                  </a:lnTo>
                  <a:lnTo>
                    <a:pt x="1686" y="1357"/>
                  </a:lnTo>
                  <a:lnTo>
                    <a:pt x="1685" y="1352"/>
                  </a:lnTo>
                  <a:lnTo>
                    <a:pt x="1686" y="1344"/>
                  </a:lnTo>
                  <a:close/>
                  <a:moveTo>
                    <a:pt x="1735" y="1295"/>
                  </a:moveTo>
                  <a:lnTo>
                    <a:pt x="1732" y="1297"/>
                  </a:lnTo>
                  <a:lnTo>
                    <a:pt x="1728" y="1299"/>
                  </a:lnTo>
                  <a:lnTo>
                    <a:pt x="1723" y="1301"/>
                  </a:lnTo>
                  <a:lnTo>
                    <a:pt x="1717" y="1302"/>
                  </a:lnTo>
                  <a:lnTo>
                    <a:pt x="1705" y="1304"/>
                  </a:lnTo>
                  <a:lnTo>
                    <a:pt x="1696" y="1305"/>
                  </a:lnTo>
                  <a:lnTo>
                    <a:pt x="1682" y="1298"/>
                  </a:lnTo>
                  <a:lnTo>
                    <a:pt x="1670" y="1291"/>
                  </a:lnTo>
                  <a:lnTo>
                    <a:pt x="1679" y="1287"/>
                  </a:lnTo>
                  <a:lnTo>
                    <a:pt x="1695" y="1282"/>
                  </a:lnTo>
                  <a:lnTo>
                    <a:pt x="1711" y="1278"/>
                  </a:lnTo>
                  <a:lnTo>
                    <a:pt x="1724" y="1277"/>
                  </a:lnTo>
                  <a:lnTo>
                    <a:pt x="1735" y="1295"/>
                  </a:lnTo>
                  <a:close/>
                  <a:moveTo>
                    <a:pt x="1727" y="1230"/>
                  </a:moveTo>
                  <a:lnTo>
                    <a:pt x="1726" y="1242"/>
                  </a:lnTo>
                  <a:lnTo>
                    <a:pt x="1725" y="1253"/>
                  </a:lnTo>
                  <a:lnTo>
                    <a:pt x="1718" y="1253"/>
                  </a:lnTo>
                  <a:lnTo>
                    <a:pt x="1712" y="1254"/>
                  </a:lnTo>
                  <a:lnTo>
                    <a:pt x="1699" y="1248"/>
                  </a:lnTo>
                  <a:lnTo>
                    <a:pt x="1687" y="1242"/>
                  </a:lnTo>
                  <a:lnTo>
                    <a:pt x="1674" y="1234"/>
                  </a:lnTo>
                  <a:lnTo>
                    <a:pt x="1662" y="1228"/>
                  </a:lnTo>
                  <a:lnTo>
                    <a:pt x="1669" y="1222"/>
                  </a:lnTo>
                  <a:lnTo>
                    <a:pt x="1676" y="1215"/>
                  </a:lnTo>
                  <a:lnTo>
                    <a:pt x="1687" y="1215"/>
                  </a:lnTo>
                  <a:lnTo>
                    <a:pt x="1696" y="1217"/>
                  </a:lnTo>
                  <a:lnTo>
                    <a:pt x="1704" y="1220"/>
                  </a:lnTo>
                  <a:lnTo>
                    <a:pt x="1711" y="1222"/>
                  </a:lnTo>
                  <a:lnTo>
                    <a:pt x="1720" y="1227"/>
                  </a:lnTo>
                  <a:lnTo>
                    <a:pt x="1727" y="1230"/>
                  </a:lnTo>
                  <a:close/>
                  <a:moveTo>
                    <a:pt x="1668" y="1766"/>
                  </a:moveTo>
                  <a:lnTo>
                    <a:pt x="1669" y="1819"/>
                  </a:lnTo>
                  <a:lnTo>
                    <a:pt x="1671" y="1871"/>
                  </a:lnTo>
                  <a:lnTo>
                    <a:pt x="1673" y="1923"/>
                  </a:lnTo>
                  <a:lnTo>
                    <a:pt x="1675" y="1976"/>
                  </a:lnTo>
                  <a:lnTo>
                    <a:pt x="1677" y="2029"/>
                  </a:lnTo>
                  <a:lnTo>
                    <a:pt x="1679" y="2082"/>
                  </a:lnTo>
                  <a:lnTo>
                    <a:pt x="1681" y="2135"/>
                  </a:lnTo>
                  <a:lnTo>
                    <a:pt x="1683" y="2188"/>
                  </a:lnTo>
                  <a:lnTo>
                    <a:pt x="1686" y="2240"/>
                  </a:lnTo>
                  <a:lnTo>
                    <a:pt x="1687" y="2293"/>
                  </a:lnTo>
                  <a:lnTo>
                    <a:pt x="1689" y="2346"/>
                  </a:lnTo>
                  <a:lnTo>
                    <a:pt x="1690" y="2399"/>
                  </a:lnTo>
                  <a:lnTo>
                    <a:pt x="1690" y="2452"/>
                  </a:lnTo>
                  <a:lnTo>
                    <a:pt x="1690" y="2506"/>
                  </a:lnTo>
                  <a:lnTo>
                    <a:pt x="1689" y="2558"/>
                  </a:lnTo>
                  <a:lnTo>
                    <a:pt x="1688" y="2611"/>
                  </a:lnTo>
                  <a:lnTo>
                    <a:pt x="1681" y="2624"/>
                  </a:lnTo>
                  <a:lnTo>
                    <a:pt x="1676" y="2638"/>
                  </a:lnTo>
                  <a:lnTo>
                    <a:pt x="1662" y="2641"/>
                  </a:lnTo>
                  <a:lnTo>
                    <a:pt x="1649" y="2643"/>
                  </a:lnTo>
                  <a:lnTo>
                    <a:pt x="1634" y="2645"/>
                  </a:lnTo>
                  <a:lnTo>
                    <a:pt x="1619" y="2645"/>
                  </a:lnTo>
                  <a:lnTo>
                    <a:pt x="1590" y="2645"/>
                  </a:lnTo>
                  <a:lnTo>
                    <a:pt x="1563" y="2645"/>
                  </a:lnTo>
                  <a:lnTo>
                    <a:pt x="1549" y="2641"/>
                  </a:lnTo>
                  <a:lnTo>
                    <a:pt x="1536" y="2638"/>
                  </a:lnTo>
                  <a:lnTo>
                    <a:pt x="1522" y="2633"/>
                  </a:lnTo>
                  <a:lnTo>
                    <a:pt x="1509" y="2630"/>
                  </a:lnTo>
                  <a:lnTo>
                    <a:pt x="1510" y="2575"/>
                  </a:lnTo>
                  <a:lnTo>
                    <a:pt x="1513" y="2520"/>
                  </a:lnTo>
                  <a:lnTo>
                    <a:pt x="1515" y="2467"/>
                  </a:lnTo>
                  <a:lnTo>
                    <a:pt x="1516" y="2412"/>
                  </a:lnTo>
                  <a:lnTo>
                    <a:pt x="1518" y="2357"/>
                  </a:lnTo>
                  <a:lnTo>
                    <a:pt x="1519" y="2302"/>
                  </a:lnTo>
                  <a:lnTo>
                    <a:pt x="1521" y="2247"/>
                  </a:lnTo>
                  <a:lnTo>
                    <a:pt x="1523" y="2192"/>
                  </a:lnTo>
                  <a:lnTo>
                    <a:pt x="1524" y="2137"/>
                  </a:lnTo>
                  <a:lnTo>
                    <a:pt x="1526" y="2082"/>
                  </a:lnTo>
                  <a:lnTo>
                    <a:pt x="1528" y="2027"/>
                  </a:lnTo>
                  <a:lnTo>
                    <a:pt x="1530" y="1973"/>
                  </a:lnTo>
                  <a:lnTo>
                    <a:pt x="1532" y="1918"/>
                  </a:lnTo>
                  <a:lnTo>
                    <a:pt x="1534" y="1863"/>
                  </a:lnTo>
                  <a:lnTo>
                    <a:pt x="1536" y="1808"/>
                  </a:lnTo>
                  <a:lnTo>
                    <a:pt x="1537" y="1753"/>
                  </a:lnTo>
                  <a:lnTo>
                    <a:pt x="1570" y="1752"/>
                  </a:lnTo>
                  <a:lnTo>
                    <a:pt x="1599" y="1753"/>
                  </a:lnTo>
                  <a:lnTo>
                    <a:pt x="1614" y="1754"/>
                  </a:lnTo>
                  <a:lnTo>
                    <a:pt x="1631" y="1757"/>
                  </a:lnTo>
                  <a:lnTo>
                    <a:pt x="1648" y="1761"/>
                  </a:lnTo>
                  <a:lnTo>
                    <a:pt x="1668" y="1766"/>
                  </a:lnTo>
                  <a:close/>
                  <a:moveTo>
                    <a:pt x="1552" y="1662"/>
                  </a:moveTo>
                  <a:lnTo>
                    <a:pt x="1578" y="1666"/>
                  </a:lnTo>
                  <a:lnTo>
                    <a:pt x="1604" y="1671"/>
                  </a:lnTo>
                  <a:lnTo>
                    <a:pt x="1618" y="1674"/>
                  </a:lnTo>
                  <a:lnTo>
                    <a:pt x="1632" y="1678"/>
                  </a:lnTo>
                  <a:lnTo>
                    <a:pt x="1645" y="1682"/>
                  </a:lnTo>
                  <a:lnTo>
                    <a:pt x="1661" y="1689"/>
                  </a:lnTo>
                  <a:lnTo>
                    <a:pt x="1660" y="1698"/>
                  </a:lnTo>
                  <a:lnTo>
                    <a:pt x="1660" y="1707"/>
                  </a:lnTo>
                  <a:lnTo>
                    <a:pt x="1644" y="1709"/>
                  </a:lnTo>
                  <a:lnTo>
                    <a:pt x="1629" y="1710"/>
                  </a:lnTo>
                  <a:lnTo>
                    <a:pt x="1613" y="1712"/>
                  </a:lnTo>
                  <a:lnTo>
                    <a:pt x="1598" y="1714"/>
                  </a:lnTo>
                  <a:lnTo>
                    <a:pt x="1585" y="1713"/>
                  </a:lnTo>
                  <a:lnTo>
                    <a:pt x="1573" y="1712"/>
                  </a:lnTo>
                  <a:lnTo>
                    <a:pt x="1560" y="1711"/>
                  </a:lnTo>
                  <a:lnTo>
                    <a:pt x="1547" y="1710"/>
                  </a:lnTo>
                  <a:lnTo>
                    <a:pt x="1543" y="1700"/>
                  </a:lnTo>
                  <a:lnTo>
                    <a:pt x="1540" y="1693"/>
                  </a:lnTo>
                  <a:lnTo>
                    <a:pt x="1539" y="1688"/>
                  </a:lnTo>
                  <a:lnTo>
                    <a:pt x="1540" y="1682"/>
                  </a:lnTo>
                  <a:lnTo>
                    <a:pt x="1544" y="1674"/>
                  </a:lnTo>
                  <a:lnTo>
                    <a:pt x="1552" y="1662"/>
                  </a:lnTo>
                  <a:close/>
                  <a:moveTo>
                    <a:pt x="1501" y="1531"/>
                  </a:moveTo>
                  <a:lnTo>
                    <a:pt x="1505" y="1542"/>
                  </a:lnTo>
                  <a:lnTo>
                    <a:pt x="1509" y="1552"/>
                  </a:lnTo>
                  <a:lnTo>
                    <a:pt x="1511" y="1564"/>
                  </a:lnTo>
                  <a:lnTo>
                    <a:pt x="1514" y="1576"/>
                  </a:lnTo>
                  <a:lnTo>
                    <a:pt x="1513" y="1587"/>
                  </a:lnTo>
                  <a:lnTo>
                    <a:pt x="1511" y="1598"/>
                  </a:lnTo>
                  <a:lnTo>
                    <a:pt x="1509" y="1603"/>
                  </a:lnTo>
                  <a:lnTo>
                    <a:pt x="1507" y="1608"/>
                  </a:lnTo>
                  <a:lnTo>
                    <a:pt x="1504" y="1613"/>
                  </a:lnTo>
                  <a:lnTo>
                    <a:pt x="1501" y="1617"/>
                  </a:lnTo>
                  <a:lnTo>
                    <a:pt x="1500" y="1616"/>
                  </a:lnTo>
                  <a:lnTo>
                    <a:pt x="1500" y="1614"/>
                  </a:lnTo>
                  <a:lnTo>
                    <a:pt x="1496" y="1599"/>
                  </a:lnTo>
                  <a:lnTo>
                    <a:pt x="1490" y="1570"/>
                  </a:lnTo>
                  <a:lnTo>
                    <a:pt x="1489" y="1557"/>
                  </a:lnTo>
                  <a:lnTo>
                    <a:pt x="1490" y="1544"/>
                  </a:lnTo>
                  <a:lnTo>
                    <a:pt x="1491" y="1539"/>
                  </a:lnTo>
                  <a:lnTo>
                    <a:pt x="1494" y="1534"/>
                  </a:lnTo>
                  <a:lnTo>
                    <a:pt x="1497" y="1532"/>
                  </a:lnTo>
                  <a:lnTo>
                    <a:pt x="1501" y="1531"/>
                  </a:lnTo>
                  <a:close/>
                  <a:moveTo>
                    <a:pt x="1429" y="1466"/>
                  </a:moveTo>
                  <a:lnTo>
                    <a:pt x="1434" y="1454"/>
                  </a:lnTo>
                  <a:lnTo>
                    <a:pt x="1441" y="1445"/>
                  </a:lnTo>
                  <a:lnTo>
                    <a:pt x="1452" y="1451"/>
                  </a:lnTo>
                  <a:lnTo>
                    <a:pt x="1465" y="1456"/>
                  </a:lnTo>
                  <a:lnTo>
                    <a:pt x="1477" y="1463"/>
                  </a:lnTo>
                  <a:lnTo>
                    <a:pt x="1489" y="1468"/>
                  </a:lnTo>
                  <a:lnTo>
                    <a:pt x="1489" y="1476"/>
                  </a:lnTo>
                  <a:lnTo>
                    <a:pt x="1487" y="1490"/>
                  </a:lnTo>
                  <a:lnTo>
                    <a:pt x="1484" y="1502"/>
                  </a:lnTo>
                  <a:lnTo>
                    <a:pt x="1482" y="1506"/>
                  </a:lnTo>
                  <a:lnTo>
                    <a:pt x="1468" y="1495"/>
                  </a:lnTo>
                  <a:lnTo>
                    <a:pt x="1454" y="1485"/>
                  </a:lnTo>
                  <a:lnTo>
                    <a:pt x="1442" y="1475"/>
                  </a:lnTo>
                  <a:lnTo>
                    <a:pt x="1429" y="1466"/>
                  </a:lnTo>
                  <a:close/>
                  <a:moveTo>
                    <a:pt x="1424" y="1525"/>
                  </a:moveTo>
                  <a:lnTo>
                    <a:pt x="1431" y="1518"/>
                  </a:lnTo>
                  <a:lnTo>
                    <a:pt x="1439" y="1510"/>
                  </a:lnTo>
                  <a:lnTo>
                    <a:pt x="1450" y="1519"/>
                  </a:lnTo>
                  <a:lnTo>
                    <a:pt x="1462" y="1527"/>
                  </a:lnTo>
                  <a:lnTo>
                    <a:pt x="1473" y="1536"/>
                  </a:lnTo>
                  <a:lnTo>
                    <a:pt x="1486" y="1544"/>
                  </a:lnTo>
                  <a:lnTo>
                    <a:pt x="1484" y="1548"/>
                  </a:lnTo>
                  <a:lnTo>
                    <a:pt x="1482" y="1556"/>
                  </a:lnTo>
                  <a:lnTo>
                    <a:pt x="1478" y="1562"/>
                  </a:lnTo>
                  <a:lnTo>
                    <a:pt x="1475" y="1565"/>
                  </a:lnTo>
                  <a:lnTo>
                    <a:pt x="1461" y="1555"/>
                  </a:lnTo>
                  <a:lnTo>
                    <a:pt x="1448" y="1545"/>
                  </a:lnTo>
                  <a:lnTo>
                    <a:pt x="1435" y="1534"/>
                  </a:lnTo>
                  <a:lnTo>
                    <a:pt x="1424" y="1525"/>
                  </a:lnTo>
                  <a:close/>
                  <a:moveTo>
                    <a:pt x="1448" y="1616"/>
                  </a:moveTo>
                  <a:lnTo>
                    <a:pt x="1442" y="1605"/>
                  </a:lnTo>
                  <a:lnTo>
                    <a:pt x="1437" y="1597"/>
                  </a:lnTo>
                  <a:lnTo>
                    <a:pt x="1433" y="1589"/>
                  </a:lnTo>
                  <a:lnTo>
                    <a:pt x="1431" y="1584"/>
                  </a:lnTo>
                  <a:lnTo>
                    <a:pt x="1430" y="1578"/>
                  </a:lnTo>
                  <a:lnTo>
                    <a:pt x="1430" y="1571"/>
                  </a:lnTo>
                  <a:lnTo>
                    <a:pt x="1430" y="1565"/>
                  </a:lnTo>
                  <a:lnTo>
                    <a:pt x="1431" y="1556"/>
                  </a:lnTo>
                  <a:lnTo>
                    <a:pt x="1438" y="1560"/>
                  </a:lnTo>
                  <a:lnTo>
                    <a:pt x="1444" y="1565"/>
                  </a:lnTo>
                  <a:lnTo>
                    <a:pt x="1450" y="1571"/>
                  </a:lnTo>
                  <a:lnTo>
                    <a:pt x="1456" y="1579"/>
                  </a:lnTo>
                  <a:lnTo>
                    <a:pt x="1461" y="1587"/>
                  </a:lnTo>
                  <a:lnTo>
                    <a:pt x="1465" y="1596"/>
                  </a:lnTo>
                  <a:lnTo>
                    <a:pt x="1467" y="1606"/>
                  </a:lnTo>
                  <a:lnTo>
                    <a:pt x="1468" y="1618"/>
                  </a:lnTo>
                  <a:lnTo>
                    <a:pt x="1458" y="1617"/>
                  </a:lnTo>
                  <a:lnTo>
                    <a:pt x="1448" y="1616"/>
                  </a:lnTo>
                  <a:close/>
                  <a:moveTo>
                    <a:pt x="1419" y="1605"/>
                  </a:moveTo>
                  <a:lnTo>
                    <a:pt x="1427" y="1615"/>
                  </a:lnTo>
                  <a:lnTo>
                    <a:pt x="1438" y="1627"/>
                  </a:lnTo>
                  <a:lnTo>
                    <a:pt x="1449" y="1642"/>
                  </a:lnTo>
                  <a:lnTo>
                    <a:pt x="1460" y="1658"/>
                  </a:lnTo>
                  <a:lnTo>
                    <a:pt x="1464" y="1666"/>
                  </a:lnTo>
                  <a:lnTo>
                    <a:pt x="1467" y="1671"/>
                  </a:lnTo>
                  <a:lnTo>
                    <a:pt x="1469" y="1676"/>
                  </a:lnTo>
                  <a:lnTo>
                    <a:pt x="1469" y="1680"/>
                  </a:lnTo>
                  <a:lnTo>
                    <a:pt x="1469" y="1682"/>
                  </a:lnTo>
                  <a:lnTo>
                    <a:pt x="1468" y="1683"/>
                  </a:lnTo>
                  <a:lnTo>
                    <a:pt x="1467" y="1683"/>
                  </a:lnTo>
                  <a:lnTo>
                    <a:pt x="1465" y="1683"/>
                  </a:lnTo>
                  <a:lnTo>
                    <a:pt x="1460" y="1682"/>
                  </a:lnTo>
                  <a:lnTo>
                    <a:pt x="1451" y="1678"/>
                  </a:lnTo>
                  <a:lnTo>
                    <a:pt x="1445" y="1673"/>
                  </a:lnTo>
                  <a:lnTo>
                    <a:pt x="1435" y="1664"/>
                  </a:lnTo>
                  <a:lnTo>
                    <a:pt x="1425" y="1652"/>
                  </a:lnTo>
                  <a:lnTo>
                    <a:pt x="1414" y="1639"/>
                  </a:lnTo>
                  <a:lnTo>
                    <a:pt x="1410" y="1633"/>
                  </a:lnTo>
                  <a:lnTo>
                    <a:pt x="1407" y="1626"/>
                  </a:lnTo>
                  <a:lnTo>
                    <a:pt x="1405" y="1621"/>
                  </a:lnTo>
                  <a:lnTo>
                    <a:pt x="1404" y="1616"/>
                  </a:lnTo>
                  <a:lnTo>
                    <a:pt x="1405" y="1612"/>
                  </a:lnTo>
                  <a:lnTo>
                    <a:pt x="1407" y="1608"/>
                  </a:lnTo>
                  <a:lnTo>
                    <a:pt x="1412" y="1606"/>
                  </a:lnTo>
                  <a:lnTo>
                    <a:pt x="1419" y="1605"/>
                  </a:lnTo>
                  <a:close/>
                  <a:moveTo>
                    <a:pt x="1382" y="1676"/>
                  </a:moveTo>
                  <a:lnTo>
                    <a:pt x="1385" y="1672"/>
                  </a:lnTo>
                  <a:lnTo>
                    <a:pt x="1389" y="1670"/>
                  </a:lnTo>
                  <a:lnTo>
                    <a:pt x="1393" y="1669"/>
                  </a:lnTo>
                  <a:lnTo>
                    <a:pt x="1399" y="1669"/>
                  </a:lnTo>
                  <a:lnTo>
                    <a:pt x="1403" y="1669"/>
                  </a:lnTo>
                  <a:lnTo>
                    <a:pt x="1408" y="1670"/>
                  </a:lnTo>
                  <a:lnTo>
                    <a:pt x="1413" y="1672"/>
                  </a:lnTo>
                  <a:lnTo>
                    <a:pt x="1419" y="1675"/>
                  </a:lnTo>
                  <a:lnTo>
                    <a:pt x="1429" y="1681"/>
                  </a:lnTo>
                  <a:lnTo>
                    <a:pt x="1440" y="1689"/>
                  </a:lnTo>
                  <a:lnTo>
                    <a:pt x="1450" y="1697"/>
                  </a:lnTo>
                  <a:lnTo>
                    <a:pt x="1460" y="1705"/>
                  </a:lnTo>
                  <a:lnTo>
                    <a:pt x="1459" y="1711"/>
                  </a:lnTo>
                  <a:lnTo>
                    <a:pt x="1458" y="1718"/>
                  </a:lnTo>
                  <a:lnTo>
                    <a:pt x="1449" y="1719"/>
                  </a:lnTo>
                  <a:lnTo>
                    <a:pt x="1442" y="1722"/>
                  </a:lnTo>
                  <a:lnTo>
                    <a:pt x="1430" y="1718"/>
                  </a:lnTo>
                  <a:lnTo>
                    <a:pt x="1421" y="1713"/>
                  </a:lnTo>
                  <a:lnTo>
                    <a:pt x="1412" y="1708"/>
                  </a:lnTo>
                  <a:lnTo>
                    <a:pt x="1405" y="1701"/>
                  </a:lnTo>
                  <a:lnTo>
                    <a:pt x="1392" y="1689"/>
                  </a:lnTo>
                  <a:lnTo>
                    <a:pt x="1382" y="1676"/>
                  </a:lnTo>
                  <a:close/>
                  <a:moveTo>
                    <a:pt x="1441" y="1791"/>
                  </a:moveTo>
                  <a:lnTo>
                    <a:pt x="1428" y="1785"/>
                  </a:lnTo>
                  <a:lnTo>
                    <a:pt x="1418" y="1778"/>
                  </a:lnTo>
                  <a:lnTo>
                    <a:pt x="1409" y="1770"/>
                  </a:lnTo>
                  <a:lnTo>
                    <a:pt x="1403" y="1763"/>
                  </a:lnTo>
                  <a:lnTo>
                    <a:pt x="1401" y="1759"/>
                  </a:lnTo>
                  <a:lnTo>
                    <a:pt x="1399" y="1755"/>
                  </a:lnTo>
                  <a:lnTo>
                    <a:pt x="1399" y="1751"/>
                  </a:lnTo>
                  <a:lnTo>
                    <a:pt x="1399" y="1747"/>
                  </a:lnTo>
                  <a:lnTo>
                    <a:pt x="1399" y="1742"/>
                  </a:lnTo>
                  <a:lnTo>
                    <a:pt x="1401" y="1737"/>
                  </a:lnTo>
                  <a:lnTo>
                    <a:pt x="1403" y="1732"/>
                  </a:lnTo>
                  <a:lnTo>
                    <a:pt x="1407" y="1727"/>
                  </a:lnTo>
                  <a:lnTo>
                    <a:pt x="1412" y="1730"/>
                  </a:lnTo>
                  <a:lnTo>
                    <a:pt x="1421" y="1735"/>
                  </a:lnTo>
                  <a:lnTo>
                    <a:pt x="1430" y="1743"/>
                  </a:lnTo>
                  <a:lnTo>
                    <a:pt x="1441" y="1751"/>
                  </a:lnTo>
                  <a:lnTo>
                    <a:pt x="1445" y="1756"/>
                  </a:lnTo>
                  <a:lnTo>
                    <a:pt x="1448" y="1761"/>
                  </a:lnTo>
                  <a:lnTo>
                    <a:pt x="1450" y="1766"/>
                  </a:lnTo>
                  <a:lnTo>
                    <a:pt x="1452" y="1771"/>
                  </a:lnTo>
                  <a:lnTo>
                    <a:pt x="1451" y="1776"/>
                  </a:lnTo>
                  <a:lnTo>
                    <a:pt x="1450" y="1782"/>
                  </a:lnTo>
                  <a:lnTo>
                    <a:pt x="1446" y="1787"/>
                  </a:lnTo>
                  <a:lnTo>
                    <a:pt x="1441" y="1791"/>
                  </a:lnTo>
                  <a:close/>
                  <a:moveTo>
                    <a:pt x="1435" y="1879"/>
                  </a:moveTo>
                  <a:lnTo>
                    <a:pt x="1437" y="1881"/>
                  </a:lnTo>
                  <a:lnTo>
                    <a:pt x="1437" y="1883"/>
                  </a:lnTo>
                  <a:lnTo>
                    <a:pt x="1428" y="1890"/>
                  </a:lnTo>
                  <a:lnTo>
                    <a:pt x="1421" y="1897"/>
                  </a:lnTo>
                  <a:lnTo>
                    <a:pt x="1373" y="1867"/>
                  </a:lnTo>
                  <a:lnTo>
                    <a:pt x="1372" y="1861"/>
                  </a:lnTo>
                  <a:lnTo>
                    <a:pt x="1372" y="1858"/>
                  </a:lnTo>
                  <a:lnTo>
                    <a:pt x="1373" y="1855"/>
                  </a:lnTo>
                  <a:lnTo>
                    <a:pt x="1375" y="1850"/>
                  </a:lnTo>
                  <a:lnTo>
                    <a:pt x="1390" y="1858"/>
                  </a:lnTo>
                  <a:lnTo>
                    <a:pt x="1405" y="1865"/>
                  </a:lnTo>
                  <a:lnTo>
                    <a:pt x="1421" y="1872"/>
                  </a:lnTo>
                  <a:lnTo>
                    <a:pt x="1435" y="1879"/>
                  </a:lnTo>
                  <a:close/>
                  <a:moveTo>
                    <a:pt x="1377" y="1797"/>
                  </a:moveTo>
                  <a:lnTo>
                    <a:pt x="1381" y="1794"/>
                  </a:lnTo>
                  <a:lnTo>
                    <a:pt x="1384" y="1791"/>
                  </a:lnTo>
                  <a:lnTo>
                    <a:pt x="1388" y="1790"/>
                  </a:lnTo>
                  <a:lnTo>
                    <a:pt x="1392" y="1789"/>
                  </a:lnTo>
                  <a:lnTo>
                    <a:pt x="1401" y="1789"/>
                  </a:lnTo>
                  <a:lnTo>
                    <a:pt x="1410" y="1790"/>
                  </a:lnTo>
                  <a:lnTo>
                    <a:pt x="1420" y="1794"/>
                  </a:lnTo>
                  <a:lnTo>
                    <a:pt x="1429" y="1800"/>
                  </a:lnTo>
                  <a:lnTo>
                    <a:pt x="1438" y="1806"/>
                  </a:lnTo>
                  <a:lnTo>
                    <a:pt x="1445" y="1813"/>
                  </a:lnTo>
                  <a:lnTo>
                    <a:pt x="1441" y="1822"/>
                  </a:lnTo>
                  <a:lnTo>
                    <a:pt x="1438" y="1830"/>
                  </a:lnTo>
                  <a:lnTo>
                    <a:pt x="1410" y="1830"/>
                  </a:lnTo>
                  <a:lnTo>
                    <a:pt x="1402" y="1823"/>
                  </a:lnTo>
                  <a:lnTo>
                    <a:pt x="1394" y="1817"/>
                  </a:lnTo>
                  <a:lnTo>
                    <a:pt x="1386" y="1810"/>
                  </a:lnTo>
                  <a:lnTo>
                    <a:pt x="1377" y="1804"/>
                  </a:lnTo>
                  <a:lnTo>
                    <a:pt x="1377" y="1797"/>
                  </a:lnTo>
                  <a:close/>
                  <a:moveTo>
                    <a:pt x="1681" y="1150"/>
                  </a:moveTo>
                  <a:lnTo>
                    <a:pt x="1675" y="1148"/>
                  </a:lnTo>
                  <a:lnTo>
                    <a:pt x="1667" y="1144"/>
                  </a:lnTo>
                  <a:lnTo>
                    <a:pt x="1662" y="1141"/>
                  </a:lnTo>
                  <a:lnTo>
                    <a:pt x="1659" y="1139"/>
                  </a:lnTo>
                  <a:lnTo>
                    <a:pt x="1657" y="1137"/>
                  </a:lnTo>
                  <a:lnTo>
                    <a:pt x="1656" y="1135"/>
                  </a:lnTo>
                  <a:lnTo>
                    <a:pt x="1661" y="1130"/>
                  </a:lnTo>
                  <a:lnTo>
                    <a:pt x="1666" y="1126"/>
                  </a:lnTo>
                  <a:lnTo>
                    <a:pt x="1669" y="1123"/>
                  </a:lnTo>
                  <a:lnTo>
                    <a:pt x="1672" y="1122"/>
                  </a:lnTo>
                  <a:lnTo>
                    <a:pt x="1675" y="1123"/>
                  </a:lnTo>
                  <a:lnTo>
                    <a:pt x="1679" y="1127"/>
                  </a:lnTo>
                  <a:lnTo>
                    <a:pt x="1685" y="1131"/>
                  </a:lnTo>
                  <a:lnTo>
                    <a:pt x="1692" y="1138"/>
                  </a:lnTo>
                  <a:lnTo>
                    <a:pt x="1690" y="1141"/>
                  </a:lnTo>
                  <a:lnTo>
                    <a:pt x="1687" y="1146"/>
                  </a:lnTo>
                  <a:lnTo>
                    <a:pt x="1683" y="1149"/>
                  </a:lnTo>
                  <a:lnTo>
                    <a:pt x="1681" y="1150"/>
                  </a:lnTo>
                  <a:close/>
                  <a:moveTo>
                    <a:pt x="1713" y="1196"/>
                  </a:moveTo>
                  <a:lnTo>
                    <a:pt x="1709" y="1195"/>
                  </a:lnTo>
                  <a:lnTo>
                    <a:pt x="1702" y="1197"/>
                  </a:lnTo>
                  <a:lnTo>
                    <a:pt x="1696" y="1200"/>
                  </a:lnTo>
                  <a:lnTo>
                    <a:pt x="1692" y="1202"/>
                  </a:lnTo>
                  <a:lnTo>
                    <a:pt x="1683" y="1198"/>
                  </a:lnTo>
                  <a:lnTo>
                    <a:pt x="1673" y="1193"/>
                  </a:lnTo>
                  <a:lnTo>
                    <a:pt x="1662" y="1189"/>
                  </a:lnTo>
                  <a:lnTo>
                    <a:pt x="1655" y="1186"/>
                  </a:lnTo>
                  <a:lnTo>
                    <a:pt x="1658" y="1183"/>
                  </a:lnTo>
                  <a:lnTo>
                    <a:pt x="1662" y="1180"/>
                  </a:lnTo>
                  <a:lnTo>
                    <a:pt x="1669" y="1178"/>
                  </a:lnTo>
                  <a:lnTo>
                    <a:pt x="1675" y="1177"/>
                  </a:lnTo>
                  <a:lnTo>
                    <a:pt x="1683" y="1178"/>
                  </a:lnTo>
                  <a:lnTo>
                    <a:pt x="1692" y="1182"/>
                  </a:lnTo>
                  <a:lnTo>
                    <a:pt x="1697" y="1184"/>
                  </a:lnTo>
                  <a:lnTo>
                    <a:pt x="1702" y="1187"/>
                  </a:lnTo>
                  <a:lnTo>
                    <a:pt x="1708" y="1191"/>
                  </a:lnTo>
                  <a:lnTo>
                    <a:pt x="1713" y="1196"/>
                  </a:lnTo>
                  <a:close/>
                  <a:moveTo>
                    <a:pt x="1961" y="2788"/>
                  </a:moveTo>
                  <a:lnTo>
                    <a:pt x="1977" y="2809"/>
                  </a:lnTo>
                  <a:lnTo>
                    <a:pt x="1988" y="2830"/>
                  </a:lnTo>
                  <a:lnTo>
                    <a:pt x="2000" y="2853"/>
                  </a:lnTo>
                  <a:lnTo>
                    <a:pt x="2012" y="2883"/>
                  </a:lnTo>
                  <a:lnTo>
                    <a:pt x="1992" y="2888"/>
                  </a:lnTo>
                  <a:lnTo>
                    <a:pt x="1973" y="2892"/>
                  </a:lnTo>
                  <a:lnTo>
                    <a:pt x="1954" y="2897"/>
                  </a:lnTo>
                  <a:lnTo>
                    <a:pt x="1936" y="2899"/>
                  </a:lnTo>
                  <a:lnTo>
                    <a:pt x="1900" y="2902"/>
                  </a:lnTo>
                  <a:lnTo>
                    <a:pt x="1862" y="2904"/>
                  </a:lnTo>
                  <a:lnTo>
                    <a:pt x="1828" y="2902"/>
                  </a:lnTo>
                  <a:lnTo>
                    <a:pt x="1795" y="2898"/>
                  </a:lnTo>
                  <a:lnTo>
                    <a:pt x="1765" y="2893"/>
                  </a:lnTo>
                  <a:lnTo>
                    <a:pt x="1736" y="2887"/>
                  </a:lnTo>
                  <a:lnTo>
                    <a:pt x="1738" y="2511"/>
                  </a:lnTo>
                  <a:lnTo>
                    <a:pt x="1736" y="2474"/>
                  </a:lnTo>
                  <a:lnTo>
                    <a:pt x="1732" y="2423"/>
                  </a:lnTo>
                  <a:lnTo>
                    <a:pt x="1727" y="2360"/>
                  </a:lnTo>
                  <a:lnTo>
                    <a:pt x="1720" y="2285"/>
                  </a:lnTo>
                  <a:lnTo>
                    <a:pt x="1714" y="2202"/>
                  </a:lnTo>
                  <a:lnTo>
                    <a:pt x="1707" y="2115"/>
                  </a:lnTo>
                  <a:lnTo>
                    <a:pt x="1699" y="2023"/>
                  </a:lnTo>
                  <a:lnTo>
                    <a:pt x="1693" y="1930"/>
                  </a:lnTo>
                  <a:lnTo>
                    <a:pt x="1686" y="1839"/>
                  </a:lnTo>
                  <a:lnTo>
                    <a:pt x="1680" y="1751"/>
                  </a:lnTo>
                  <a:lnTo>
                    <a:pt x="1676" y="1669"/>
                  </a:lnTo>
                  <a:lnTo>
                    <a:pt x="1673" y="1595"/>
                  </a:lnTo>
                  <a:lnTo>
                    <a:pt x="1672" y="1532"/>
                  </a:lnTo>
                  <a:lnTo>
                    <a:pt x="1672" y="1482"/>
                  </a:lnTo>
                  <a:lnTo>
                    <a:pt x="1674" y="1463"/>
                  </a:lnTo>
                  <a:lnTo>
                    <a:pt x="1675" y="1447"/>
                  </a:lnTo>
                  <a:lnTo>
                    <a:pt x="1678" y="1436"/>
                  </a:lnTo>
                  <a:lnTo>
                    <a:pt x="1681" y="1430"/>
                  </a:lnTo>
                  <a:lnTo>
                    <a:pt x="1683" y="1433"/>
                  </a:lnTo>
                  <a:lnTo>
                    <a:pt x="1687" y="1435"/>
                  </a:lnTo>
                  <a:lnTo>
                    <a:pt x="1690" y="1437"/>
                  </a:lnTo>
                  <a:lnTo>
                    <a:pt x="1694" y="1438"/>
                  </a:lnTo>
                  <a:lnTo>
                    <a:pt x="1704" y="1439"/>
                  </a:lnTo>
                  <a:lnTo>
                    <a:pt x="1714" y="1439"/>
                  </a:lnTo>
                  <a:lnTo>
                    <a:pt x="1725" y="1440"/>
                  </a:lnTo>
                  <a:lnTo>
                    <a:pt x="1734" y="1444"/>
                  </a:lnTo>
                  <a:lnTo>
                    <a:pt x="1738" y="1446"/>
                  </a:lnTo>
                  <a:lnTo>
                    <a:pt x="1742" y="1449"/>
                  </a:lnTo>
                  <a:lnTo>
                    <a:pt x="1745" y="1452"/>
                  </a:lnTo>
                  <a:lnTo>
                    <a:pt x="1747" y="1457"/>
                  </a:lnTo>
                  <a:lnTo>
                    <a:pt x="1743" y="1463"/>
                  </a:lnTo>
                  <a:lnTo>
                    <a:pt x="1739" y="1469"/>
                  </a:lnTo>
                  <a:lnTo>
                    <a:pt x="1730" y="1465"/>
                  </a:lnTo>
                  <a:lnTo>
                    <a:pt x="1723" y="1462"/>
                  </a:lnTo>
                  <a:lnTo>
                    <a:pt x="1715" y="1459"/>
                  </a:lnTo>
                  <a:lnTo>
                    <a:pt x="1709" y="1458"/>
                  </a:lnTo>
                  <a:lnTo>
                    <a:pt x="1696" y="1457"/>
                  </a:lnTo>
                  <a:lnTo>
                    <a:pt x="1680" y="1457"/>
                  </a:lnTo>
                  <a:lnTo>
                    <a:pt x="1683" y="1487"/>
                  </a:lnTo>
                  <a:lnTo>
                    <a:pt x="1688" y="1515"/>
                  </a:lnTo>
                  <a:lnTo>
                    <a:pt x="1692" y="1544"/>
                  </a:lnTo>
                  <a:lnTo>
                    <a:pt x="1697" y="1573"/>
                  </a:lnTo>
                  <a:lnTo>
                    <a:pt x="1710" y="1629"/>
                  </a:lnTo>
                  <a:lnTo>
                    <a:pt x="1723" y="1685"/>
                  </a:lnTo>
                  <a:lnTo>
                    <a:pt x="1735" y="1742"/>
                  </a:lnTo>
                  <a:lnTo>
                    <a:pt x="1746" y="1800"/>
                  </a:lnTo>
                  <a:lnTo>
                    <a:pt x="1751" y="1829"/>
                  </a:lnTo>
                  <a:lnTo>
                    <a:pt x="1755" y="1859"/>
                  </a:lnTo>
                  <a:lnTo>
                    <a:pt x="1758" y="1890"/>
                  </a:lnTo>
                  <a:lnTo>
                    <a:pt x="1762" y="1921"/>
                  </a:lnTo>
                  <a:lnTo>
                    <a:pt x="1764" y="1936"/>
                  </a:lnTo>
                  <a:lnTo>
                    <a:pt x="1767" y="1949"/>
                  </a:lnTo>
                  <a:lnTo>
                    <a:pt x="1771" y="1960"/>
                  </a:lnTo>
                  <a:lnTo>
                    <a:pt x="1775" y="1973"/>
                  </a:lnTo>
                  <a:lnTo>
                    <a:pt x="1778" y="1986"/>
                  </a:lnTo>
                  <a:lnTo>
                    <a:pt x="1781" y="1999"/>
                  </a:lnTo>
                  <a:lnTo>
                    <a:pt x="1781" y="2008"/>
                  </a:lnTo>
                  <a:lnTo>
                    <a:pt x="1781" y="2016"/>
                  </a:lnTo>
                  <a:lnTo>
                    <a:pt x="1781" y="2026"/>
                  </a:lnTo>
                  <a:lnTo>
                    <a:pt x="1778" y="2036"/>
                  </a:lnTo>
                  <a:lnTo>
                    <a:pt x="1786" y="2045"/>
                  </a:lnTo>
                  <a:lnTo>
                    <a:pt x="1792" y="2054"/>
                  </a:lnTo>
                  <a:lnTo>
                    <a:pt x="1789" y="2069"/>
                  </a:lnTo>
                  <a:lnTo>
                    <a:pt x="1788" y="2085"/>
                  </a:lnTo>
                  <a:lnTo>
                    <a:pt x="1787" y="2102"/>
                  </a:lnTo>
                  <a:lnTo>
                    <a:pt x="1788" y="2120"/>
                  </a:lnTo>
                  <a:lnTo>
                    <a:pt x="1789" y="2138"/>
                  </a:lnTo>
                  <a:lnTo>
                    <a:pt x="1792" y="2157"/>
                  </a:lnTo>
                  <a:lnTo>
                    <a:pt x="1795" y="2176"/>
                  </a:lnTo>
                  <a:lnTo>
                    <a:pt x="1800" y="2196"/>
                  </a:lnTo>
                  <a:lnTo>
                    <a:pt x="1821" y="2279"/>
                  </a:lnTo>
                  <a:lnTo>
                    <a:pt x="1845" y="2367"/>
                  </a:lnTo>
                  <a:lnTo>
                    <a:pt x="1855" y="2410"/>
                  </a:lnTo>
                  <a:lnTo>
                    <a:pt x="1865" y="2455"/>
                  </a:lnTo>
                  <a:lnTo>
                    <a:pt x="1868" y="2476"/>
                  </a:lnTo>
                  <a:lnTo>
                    <a:pt x="1871" y="2498"/>
                  </a:lnTo>
                  <a:lnTo>
                    <a:pt x="1873" y="2519"/>
                  </a:lnTo>
                  <a:lnTo>
                    <a:pt x="1874" y="2539"/>
                  </a:lnTo>
                  <a:lnTo>
                    <a:pt x="1874" y="2559"/>
                  </a:lnTo>
                  <a:lnTo>
                    <a:pt x="1872" y="2580"/>
                  </a:lnTo>
                  <a:lnTo>
                    <a:pt x="1870" y="2599"/>
                  </a:lnTo>
                  <a:lnTo>
                    <a:pt x="1866" y="2618"/>
                  </a:lnTo>
                  <a:lnTo>
                    <a:pt x="1860" y="2636"/>
                  </a:lnTo>
                  <a:lnTo>
                    <a:pt x="1853" y="2652"/>
                  </a:lnTo>
                  <a:lnTo>
                    <a:pt x="1844" y="2669"/>
                  </a:lnTo>
                  <a:lnTo>
                    <a:pt x="1833" y="2685"/>
                  </a:lnTo>
                  <a:lnTo>
                    <a:pt x="1817" y="2698"/>
                  </a:lnTo>
                  <a:lnTo>
                    <a:pt x="1802" y="2712"/>
                  </a:lnTo>
                  <a:lnTo>
                    <a:pt x="1786" y="2724"/>
                  </a:lnTo>
                  <a:lnTo>
                    <a:pt x="1771" y="2737"/>
                  </a:lnTo>
                  <a:lnTo>
                    <a:pt x="1771" y="2757"/>
                  </a:lnTo>
                  <a:lnTo>
                    <a:pt x="1771" y="2776"/>
                  </a:lnTo>
                  <a:lnTo>
                    <a:pt x="1771" y="2796"/>
                  </a:lnTo>
                  <a:lnTo>
                    <a:pt x="1771" y="2815"/>
                  </a:lnTo>
                  <a:lnTo>
                    <a:pt x="1790" y="2822"/>
                  </a:lnTo>
                  <a:lnTo>
                    <a:pt x="1806" y="2827"/>
                  </a:lnTo>
                  <a:lnTo>
                    <a:pt x="1820" y="2829"/>
                  </a:lnTo>
                  <a:lnTo>
                    <a:pt x="1831" y="2830"/>
                  </a:lnTo>
                  <a:lnTo>
                    <a:pt x="1842" y="2829"/>
                  </a:lnTo>
                  <a:lnTo>
                    <a:pt x="1851" y="2828"/>
                  </a:lnTo>
                  <a:lnTo>
                    <a:pt x="1860" y="2825"/>
                  </a:lnTo>
                  <a:lnTo>
                    <a:pt x="1868" y="2822"/>
                  </a:lnTo>
                  <a:lnTo>
                    <a:pt x="1884" y="2813"/>
                  </a:lnTo>
                  <a:lnTo>
                    <a:pt x="1904" y="2804"/>
                  </a:lnTo>
                  <a:lnTo>
                    <a:pt x="1915" y="2799"/>
                  </a:lnTo>
                  <a:lnTo>
                    <a:pt x="1928" y="2795"/>
                  </a:lnTo>
                  <a:lnTo>
                    <a:pt x="1944" y="2791"/>
                  </a:lnTo>
                  <a:lnTo>
                    <a:pt x="1961" y="2788"/>
                  </a:lnTo>
                  <a:close/>
                  <a:moveTo>
                    <a:pt x="1839" y="2753"/>
                  </a:moveTo>
                  <a:lnTo>
                    <a:pt x="1840" y="2762"/>
                  </a:lnTo>
                  <a:lnTo>
                    <a:pt x="1842" y="2772"/>
                  </a:lnTo>
                  <a:lnTo>
                    <a:pt x="1831" y="2786"/>
                  </a:lnTo>
                  <a:lnTo>
                    <a:pt x="1826" y="2793"/>
                  </a:lnTo>
                  <a:lnTo>
                    <a:pt x="1824" y="2795"/>
                  </a:lnTo>
                  <a:lnTo>
                    <a:pt x="1823" y="2795"/>
                  </a:lnTo>
                  <a:lnTo>
                    <a:pt x="1808" y="2788"/>
                  </a:lnTo>
                  <a:lnTo>
                    <a:pt x="1793" y="2781"/>
                  </a:lnTo>
                  <a:lnTo>
                    <a:pt x="1794" y="2769"/>
                  </a:lnTo>
                  <a:lnTo>
                    <a:pt x="1796" y="2759"/>
                  </a:lnTo>
                  <a:lnTo>
                    <a:pt x="1797" y="2756"/>
                  </a:lnTo>
                  <a:lnTo>
                    <a:pt x="1800" y="2754"/>
                  </a:lnTo>
                  <a:lnTo>
                    <a:pt x="1802" y="2752"/>
                  </a:lnTo>
                  <a:lnTo>
                    <a:pt x="1804" y="2750"/>
                  </a:lnTo>
                  <a:lnTo>
                    <a:pt x="1809" y="2749"/>
                  </a:lnTo>
                  <a:lnTo>
                    <a:pt x="1816" y="2749"/>
                  </a:lnTo>
                  <a:lnTo>
                    <a:pt x="1826" y="2751"/>
                  </a:lnTo>
                  <a:lnTo>
                    <a:pt x="1839" y="2753"/>
                  </a:lnTo>
                  <a:close/>
                  <a:moveTo>
                    <a:pt x="2036" y="2668"/>
                  </a:moveTo>
                  <a:lnTo>
                    <a:pt x="2026" y="2677"/>
                  </a:lnTo>
                  <a:lnTo>
                    <a:pt x="2007" y="2691"/>
                  </a:lnTo>
                  <a:lnTo>
                    <a:pt x="1981" y="2708"/>
                  </a:lnTo>
                  <a:lnTo>
                    <a:pt x="1953" y="2728"/>
                  </a:lnTo>
                  <a:lnTo>
                    <a:pt x="1924" y="2745"/>
                  </a:lnTo>
                  <a:lnTo>
                    <a:pt x="1899" y="2761"/>
                  </a:lnTo>
                  <a:lnTo>
                    <a:pt x="1881" y="2773"/>
                  </a:lnTo>
                  <a:lnTo>
                    <a:pt x="1874" y="2776"/>
                  </a:lnTo>
                  <a:lnTo>
                    <a:pt x="1865" y="2761"/>
                  </a:lnTo>
                  <a:lnTo>
                    <a:pt x="1855" y="2747"/>
                  </a:lnTo>
                  <a:lnTo>
                    <a:pt x="1847" y="2732"/>
                  </a:lnTo>
                  <a:lnTo>
                    <a:pt x="1839" y="2717"/>
                  </a:lnTo>
                  <a:lnTo>
                    <a:pt x="1861" y="2703"/>
                  </a:lnTo>
                  <a:lnTo>
                    <a:pt x="1884" y="2687"/>
                  </a:lnTo>
                  <a:lnTo>
                    <a:pt x="1897" y="2680"/>
                  </a:lnTo>
                  <a:lnTo>
                    <a:pt x="1908" y="2673"/>
                  </a:lnTo>
                  <a:lnTo>
                    <a:pt x="1921" y="2666"/>
                  </a:lnTo>
                  <a:lnTo>
                    <a:pt x="1934" y="2660"/>
                  </a:lnTo>
                  <a:lnTo>
                    <a:pt x="1946" y="2655"/>
                  </a:lnTo>
                  <a:lnTo>
                    <a:pt x="1959" y="2651"/>
                  </a:lnTo>
                  <a:lnTo>
                    <a:pt x="1972" y="2649"/>
                  </a:lnTo>
                  <a:lnTo>
                    <a:pt x="1984" y="2648"/>
                  </a:lnTo>
                  <a:lnTo>
                    <a:pt x="1998" y="2650"/>
                  </a:lnTo>
                  <a:lnTo>
                    <a:pt x="2011" y="2654"/>
                  </a:lnTo>
                  <a:lnTo>
                    <a:pt x="2017" y="2656"/>
                  </a:lnTo>
                  <a:lnTo>
                    <a:pt x="2023" y="2660"/>
                  </a:lnTo>
                  <a:lnTo>
                    <a:pt x="2030" y="2663"/>
                  </a:lnTo>
                  <a:lnTo>
                    <a:pt x="2036" y="2668"/>
                  </a:lnTo>
                  <a:close/>
                  <a:moveTo>
                    <a:pt x="1897" y="2610"/>
                  </a:moveTo>
                  <a:lnTo>
                    <a:pt x="1902" y="2610"/>
                  </a:lnTo>
                  <a:lnTo>
                    <a:pt x="1907" y="2610"/>
                  </a:lnTo>
                  <a:lnTo>
                    <a:pt x="1910" y="2611"/>
                  </a:lnTo>
                  <a:lnTo>
                    <a:pt x="1914" y="2613"/>
                  </a:lnTo>
                  <a:lnTo>
                    <a:pt x="1918" y="2615"/>
                  </a:lnTo>
                  <a:lnTo>
                    <a:pt x="1923" y="2619"/>
                  </a:lnTo>
                  <a:lnTo>
                    <a:pt x="1923" y="2624"/>
                  </a:lnTo>
                  <a:lnTo>
                    <a:pt x="1918" y="2626"/>
                  </a:lnTo>
                  <a:lnTo>
                    <a:pt x="1914" y="2628"/>
                  </a:lnTo>
                  <a:lnTo>
                    <a:pt x="1908" y="2629"/>
                  </a:lnTo>
                  <a:lnTo>
                    <a:pt x="1905" y="2629"/>
                  </a:lnTo>
                  <a:lnTo>
                    <a:pt x="1900" y="2628"/>
                  </a:lnTo>
                  <a:lnTo>
                    <a:pt x="1896" y="2628"/>
                  </a:lnTo>
                  <a:lnTo>
                    <a:pt x="1896" y="2619"/>
                  </a:lnTo>
                  <a:lnTo>
                    <a:pt x="1897" y="2610"/>
                  </a:lnTo>
                  <a:close/>
                  <a:moveTo>
                    <a:pt x="1944" y="2572"/>
                  </a:moveTo>
                  <a:lnTo>
                    <a:pt x="1943" y="2579"/>
                  </a:lnTo>
                  <a:lnTo>
                    <a:pt x="1940" y="2587"/>
                  </a:lnTo>
                  <a:lnTo>
                    <a:pt x="1938" y="2590"/>
                  </a:lnTo>
                  <a:lnTo>
                    <a:pt x="1937" y="2593"/>
                  </a:lnTo>
                  <a:lnTo>
                    <a:pt x="1935" y="2594"/>
                  </a:lnTo>
                  <a:lnTo>
                    <a:pt x="1934" y="2594"/>
                  </a:lnTo>
                  <a:lnTo>
                    <a:pt x="1923" y="2591"/>
                  </a:lnTo>
                  <a:lnTo>
                    <a:pt x="1912" y="2587"/>
                  </a:lnTo>
                  <a:lnTo>
                    <a:pt x="1903" y="2584"/>
                  </a:lnTo>
                  <a:lnTo>
                    <a:pt x="1892" y="2581"/>
                  </a:lnTo>
                  <a:lnTo>
                    <a:pt x="1892" y="2573"/>
                  </a:lnTo>
                  <a:lnTo>
                    <a:pt x="1891" y="2565"/>
                  </a:lnTo>
                  <a:lnTo>
                    <a:pt x="1897" y="2562"/>
                  </a:lnTo>
                  <a:lnTo>
                    <a:pt x="1902" y="2558"/>
                  </a:lnTo>
                  <a:lnTo>
                    <a:pt x="1909" y="2556"/>
                  </a:lnTo>
                  <a:lnTo>
                    <a:pt x="1917" y="2556"/>
                  </a:lnTo>
                  <a:lnTo>
                    <a:pt x="1924" y="2557"/>
                  </a:lnTo>
                  <a:lnTo>
                    <a:pt x="1931" y="2561"/>
                  </a:lnTo>
                  <a:lnTo>
                    <a:pt x="1939" y="2566"/>
                  </a:lnTo>
                  <a:lnTo>
                    <a:pt x="1944" y="2572"/>
                  </a:lnTo>
                  <a:close/>
                  <a:moveTo>
                    <a:pt x="1941" y="2524"/>
                  </a:moveTo>
                  <a:lnTo>
                    <a:pt x="1940" y="2526"/>
                  </a:lnTo>
                  <a:lnTo>
                    <a:pt x="1939" y="2530"/>
                  </a:lnTo>
                  <a:lnTo>
                    <a:pt x="1934" y="2530"/>
                  </a:lnTo>
                  <a:lnTo>
                    <a:pt x="1924" y="2527"/>
                  </a:lnTo>
                  <a:lnTo>
                    <a:pt x="1915" y="2525"/>
                  </a:lnTo>
                  <a:lnTo>
                    <a:pt x="1906" y="2523"/>
                  </a:lnTo>
                  <a:lnTo>
                    <a:pt x="1897" y="2520"/>
                  </a:lnTo>
                  <a:lnTo>
                    <a:pt x="1902" y="2516"/>
                  </a:lnTo>
                  <a:lnTo>
                    <a:pt x="1907" y="2514"/>
                  </a:lnTo>
                  <a:lnTo>
                    <a:pt x="1912" y="2512"/>
                  </a:lnTo>
                  <a:lnTo>
                    <a:pt x="1917" y="2512"/>
                  </a:lnTo>
                  <a:lnTo>
                    <a:pt x="1922" y="2512"/>
                  </a:lnTo>
                  <a:lnTo>
                    <a:pt x="1928" y="2514"/>
                  </a:lnTo>
                  <a:lnTo>
                    <a:pt x="1935" y="2518"/>
                  </a:lnTo>
                  <a:lnTo>
                    <a:pt x="1941" y="2524"/>
                  </a:lnTo>
                  <a:close/>
                  <a:moveTo>
                    <a:pt x="1930" y="2470"/>
                  </a:moveTo>
                  <a:lnTo>
                    <a:pt x="1928" y="2476"/>
                  </a:lnTo>
                  <a:lnTo>
                    <a:pt x="1924" y="2486"/>
                  </a:lnTo>
                  <a:lnTo>
                    <a:pt x="1921" y="2490"/>
                  </a:lnTo>
                  <a:lnTo>
                    <a:pt x="1919" y="2494"/>
                  </a:lnTo>
                  <a:lnTo>
                    <a:pt x="1917" y="2496"/>
                  </a:lnTo>
                  <a:lnTo>
                    <a:pt x="1915" y="2496"/>
                  </a:lnTo>
                  <a:lnTo>
                    <a:pt x="1906" y="2493"/>
                  </a:lnTo>
                  <a:lnTo>
                    <a:pt x="1899" y="2489"/>
                  </a:lnTo>
                  <a:lnTo>
                    <a:pt x="1893" y="2484"/>
                  </a:lnTo>
                  <a:lnTo>
                    <a:pt x="1889" y="2480"/>
                  </a:lnTo>
                  <a:lnTo>
                    <a:pt x="1881" y="2471"/>
                  </a:lnTo>
                  <a:lnTo>
                    <a:pt x="1874" y="2461"/>
                  </a:lnTo>
                  <a:lnTo>
                    <a:pt x="1889" y="2458"/>
                  </a:lnTo>
                  <a:lnTo>
                    <a:pt x="1901" y="2458"/>
                  </a:lnTo>
                  <a:lnTo>
                    <a:pt x="1906" y="2459"/>
                  </a:lnTo>
                  <a:lnTo>
                    <a:pt x="1914" y="2461"/>
                  </a:lnTo>
                  <a:lnTo>
                    <a:pt x="1921" y="2464"/>
                  </a:lnTo>
                  <a:lnTo>
                    <a:pt x="1930" y="2470"/>
                  </a:lnTo>
                  <a:close/>
                  <a:moveTo>
                    <a:pt x="1895" y="2397"/>
                  </a:moveTo>
                  <a:lnTo>
                    <a:pt x="1906" y="2406"/>
                  </a:lnTo>
                  <a:lnTo>
                    <a:pt x="1919" y="2416"/>
                  </a:lnTo>
                  <a:lnTo>
                    <a:pt x="1914" y="2423"/>
                  </a:lnTo>
                  <a:lnTo>
                    <a:pt x="1909" y="2432"/>
                  </a:lnTo>
                  <a:lnTo>
                    <a:pt x="1878" y="2432"/>
                  </a:lnTo>
                  <a:lnTo>
                    <a:pt x="1870" y="2422"/>
                  </a:lnTo>
                  <a:lnTo>
                    <a:pt x="1863" y="2412"/>
                  </a:lnTo>
                  <a:lnTo>
                    <a:pt x="1870" y="2408"/>
                  </a:lnTo>
                  <a:lnTo>
                    <a:pt x="1879" y="2404"/>
                  </a:lnTo>
                  <a:lnTo>
                    <a:pt x="1887" y="2401"/>
                  </a:lnTo>
                  <a:lnTo>
                    <a:pt x="1895" y="2397"/>
                  </a:lnTo>
                  <a:close/>
                  <a:moveTo>
                    <a:pt x="1919" y="2358"/>
                  </a:moveTo>
                  <a:lnTo>
                    <a:pt x="1916" y="2362"/>
                  </a:lnTo>
                  <a:lnTo>
                    <a:pt x="1911" y="2366"/>
                  </a:lnTo>
                  <a:lnTo>
                    <a:pt x="1905" y="2370"/>
                  </a:lnTo>
                  <a:lnTo>
                    <a:pt x="1900" y="2374"/>
                  </a:lnTo>
                  <a:lnTo>
                    <a:pt x="1887" y="2371"/>
                  </a:lnTo>
                  <a:lnTo>
                    <a:pt x="1878" y="2368"/>
                  </a:lnTo>
                  <a:lnTo>
                    <a:pt x="1870" y="2364"/>
                  </a:lnTo>
                  <a:lnTo>
                    <a:pt x="1866" y="2360"/>
                  </a:lnTo>
                  <a:lnTo>
                    <a:pt x="1859" y="2347"/>
                  </a:lnTo>
                  <a:lnTo>
                    <a:pt x="1849" y="2330"/>
                  </a:lnTo>
                  <a:lnTo>
                    <a:pt x="1859" y="2330"/>
                  </a:lnTo>
                  <a:lnTo>
                    <a:pt x="1868" y="2331"/>
                  </a:lnTo>
                  <a:lnTo>
                    <a:pt x="1876" y="2332"/>
                  </a:lnTo>
                  <a:lnTo>
                    <a:pt x="1883" y="2334"/>
                  </a:lnTo>
                  <a:lnTo>
                    <a:pt x="1890" y="2338"/>
                  </a:lnTo>
                  <a:lnTo>
                    <a:pt x="1898" y="2342"/>
                  </a:lnTo>
                  <a:lnTo>
                    <a:pt x="1907" y="2349"/>
                  </a:lnTo>
                  <a:lnTo>
                    <a:pt x="1919" y="2358"/>
                  </a:lnTo>
                  <a:close/>
                  <a:moveTo>
                    <a:pt x="1905" y="1948"/>
                  </a:moveTo>
                  <a:lnTo>
                    <a:pt x="1904" y="1937"/>
                  </a:lnTo>
                  <a:lnTo>
                    <a:pt x="1903" y="1928"/>
                  </a:lnTo>
                  <a:lnTo>
                    <a:pt x="1914" y="1929"/>
                  </a:lnTo>
                  <a:lnTo>
                    <a:pt x="1924" y="1931"/>
                  </a:lnTo>
                  <a:lnTo>
                    <a:pt x="1934" y="1933"/>
                  </a:lnTo>
                  <a:lnTo>
                    <a:pt x="1943" y="1936"/>
                  </a:lnTo>
                  <a:lnTo>
                    <a:pt x="1953" y="1940"/>
                  </a:lnTo>
                  <a:lnTo>
                    <a:pt x="1961" y="1944"/>
                  </a:lnTo>
                  <a:lnTo>
                    <a:pt x="1969" y="1949"/>
                  </a:lnTo>
                  <a:lnTo>
                    <a:pt x="1978" y="1954"/>
                  </a:lnTo>
                  <a:lnTo>
                    <a:pt x="1995" y="1966"/>
                  </a:lnTo>
                  <a:lnTo>
                    <a:pt x="2012" y="1978"/>
                  </a:lnTo>
                  <a:lnTo>
                    <a:pt x="2030" y="1993"/>
                  </a:lnTo>
                  <a:lnTo>
                    <a:pt x="2048" y="2009"/>
                  </a:lnTo>
                  <a:lnTo>
                    <a:pt x="2045" y="2012"/>
                  </a:lnTo>
                  <a:lnTo>
                    <a:pt x="2042" y="2014"/>
                  </a:lnTo>
                  <a:lnTo>
                    <a:pt x="2040" y="2015"/>
                  </a:lnTo>
                  <a:lnTo>
                    <a:pt x="2036" y="2016"/>
                  </a:lnTo>
                  <a:lnTo>
                    <a:pt x="2003" y="1998"/>
                  </a:lnTo>
                  <a:lnTo>
                    <a:pt x="1971" y="1981"/>
                  </a:lnTo>
                  <a:lnTo>
                    <a:pt x="1938" y="1965"/>
                  </a:lnTo>
                  <a:lnTo>
                    <a:pt x="1905" y="1948"/>
                  </a:lnTo>
                  <a:close/>
                  <a:moveTo>
                    <a:pt x="1976" y="2015"/>
                  </a:moveTo>
                  <a:lnTo>
                    <a:pt x="1976" y="2021"/>
                  </a:lnTo>
                  <a:lnTo>
                    <a:pt x="1975" y="2026"/>
                  </a:lnTo>
                  <a:lnTo>
                    <a:pt x="1973" y="2030"/>
                  </a:lnTo>
                  <a:lnTo>
                    <a:pt x="1972" y="2034"/>
                  </a:lnTo>
                  <a:lnTo>
                    <a:pt x="1966" y="2042"/>
                  </a:lnTo>
                  <a:lnTo>
                    <a:pt x="1959" y="2049"/>
                  </a:lnTo>
                  <a:lnTo>
                    <a:pt x="1943" y="2061"/>
                  </a:lnTo>
                  <a:lnTo>
                    <a:pt x="1926" y="2073"/>
                  </a:lnTo>
                  <a:lnTo>
                    <a:pt x="1925" y="2095"/>
                  </a:lnTo>
                  <a:lnTo>
                    <a:pt x="1923" y="2117"/>
                  </a:lnTo>
                  <a:lnTo>
                    <a:pt x="1919" y="2140"/>
                  </a:lnTo>
                  <a:lnTo>
                    <a:pt x="1915" y="2164"/>
                  </a:lnTo>
                  <a:lnTo>
                    <a:pt x="1911" y="2164"/>
                  </a:lnTo>
                  <a:lnTo>
                    <a:pt x="1909" y="2165"/>
                  </a:lnTo>
                  <a:lnTo>
                    <a:pt x="1905" y="2164"/>
                  </a:lnTo>
                  <a:lnTo>
                    <a:pt x="1902" y="2163"/>
                  </a:lnTo>
                  <a:lnTo>
                    <a:pt x="1900" y="2144"/>
                  </a:lnTo>
                  <a:lnTo>
                    <a:pt x="1897" y="2121"/>
                  </a:lnTo>
                  <a:lnTo>
                    <a:pt x="1892" y="2096"/>
                  </a:lnTo>
                  <a:lnTo>
                    <a:pt x="1888" y="2068"/>
                  </a:lnTo>
                  <a:lnTo>
                    <a:pt x="1886" y="2042"/>
                  </a:lnTo>
                  <a:lnTo>
                    <a:pt x="1885" y="2017"/>
                  </a:lnTo>
                  <a:lnTo>
                    <a:pt x="1886" y="2007"/>
                  </a:lnTo>
                  <a:lnTo>
                    <a:pt x="1888" y="1997"/>
                  </a:lnTo>
                  <a:lnTo>
                    <a:pt x="1891" y="1990"/>
                  </a:lnTo>
                  <a:lnTo>
                    <a:pt x="1895" y="1984"/>
                  </a:lnTo>
                  <a:lnTo>
                    <a:pt x="1916" y="1988"/>
                  </a:lnTo>
                  <a:lnTo>
                    <a:pt x="1935" y="1993"/>
                  </a:lnTo>
                  <a:lnTo>
                    <a:pt x="1943" y="1997"/>
                  </a:lnTo>
                  <a:lnTo>
                    <a:pt x="1954" y="2002"/>
                  </a:lnTo>
                  <a:lnTo>
                    <a:pt x="1964" y="2008"/>
                  </a:lnTo>
                  <a:lnTo>
                    <a:pt x="1976" y="2015"/>
                  </a:lnTo>
                  <a:close/>
                  <a:moveTo>
                    <a:pt x="1745" y="1321"/>
                  </a:moveTo>
                  <a:lnTo>
                    <a:pt x="1749" y="1328"/>
                  </a:lnTo>
                  <a:lnTo>
                    <a:pt x="1754" y="1338"/>
                  </a:lnTo>
                  <a:lnTo>
                    <a:pt x="1759" y="1350"/>
                  </a:lnTo>
                  <a:lnTo>
                    <a:pt x="1765" y="1362"/>
                  </a:lnTo>
                  <a:lnTo>
                    <a:pt x="1776" y="1391"/>
                  </a:lnTo>
                  <a:lnTo>
                    <a:pt x="1789" y="1420"/>
                  </a:lnTo>
                  <a:lnTo>
                    <a:pt x="1801" y="1450"/>
                  </a:lnTo>
                  <a:lnTo>
                    <a:pt x="1814" y="1476"/>
                  </a:lnTo>
                  <a:lnTo>
                    <a:pt x="1821" y="1487"/>
                  </a:lnTo>
                  <a:lnTo>
                    <a:pt x="1827" y="1496"/>
                  </a:lnTo>
                  <a:lnTo>
                    <a:pt x="1833" y="1504"/>
                  </a:lnTo>
                  <a:lnTo>
                    <a:pt x="1841" y="1509"/>
                  </a:lnTo>
                  <a:lnTo>
                    <a:pt x="1843" y="1530"/>
                  </a:lnTo>
                  <a:lnTo>
                    <a:pt x="1847" y="1551"/>
                  </a:lnTo>
                  <a:lnTo>
                    <a:pt x="1852" y="1571"/>
                  </a:lnTo>
                  <a:lnTo>
                    <a:pt x="1859" y="1592"/>
                  </a:lnTo>
                  <a:lnTo>
                    <a:pt x="1866" y="1612"/>
                  </a:lnTo>
                  <a:lnTo>
                    <a:pt x="1874" y="1632"/>
                  </a:lnTo>
                  <a:lnTo>
                    <a:pt x="1883" y="1652"/>
                  </a:lnTo>
                  <a:lnTo>
                    <a:pt x="1892" y="1671"/>
                  </a:lnTo>
                  <a:lnTo>
                    <a:pt x="1911" y="1711"/>
                  </a:lnTo>
                  <a:lnTo>
                    <a:pt x="1929" y="1751"/>
                  </a:lnTo>
                  <a:lnTo>
                    <a:pt x="1939" y="1771"/>
                  </a:lnTo>
                  <a:lnTo>
                    <a:pt x="1946" y="1792"/>
                  </a:lnTo>
                  <a:lnTo>
                    <a:pt x="1954" y="1815"/>
                  </a:lnTo>
                  <a:lnTo>
                    <a:pt x="1961" y="1836"/>
                  </a:lnTo>
                  <a:lnTo>
                    <a:pt x="1938" y="1851"/>
                  </a:lnTo>
                  <a:lnTo>
                    <a:pt x="1911" y="1873"/>
                  </a:lnTo>
                  <a:lnTo>
                    <a:pt x="1899" y="1882"/>
                  </a:lnTo>
                  <a:lnTo>
                    <a:pt x="1886" y="1891"/>
                  </a:lnTo>
                  <a:lnTo>
                    <a:pt x="1877" y="1897"/>
                  </a:lnTo>
                  <a:lnTo>
                    <a:pt x="1868" y="1900"/>
                  </a:lnTo>
                  <a:lnTo>
                    <a:pt x="1866" y="1896"/>
                  </a:lnTo>
                  <a:lnTo>
                    <a:pt x="1863" y="1890"/>
                  </a:lnTo>
                  <a:lnTo>
                    <a:pt x="1860" y="1881"/>
                  </a:lnTo>
                  <a:lnTo>
                    <a:pt x="1855" y="1869"/>
                  </a:lnTo>
                  <a:lnTo>
                    <a:pt x="1848" y="1842"/>
                  </a:lnTo>
                  <a:lnTo>
                    <a:pt x="1839" y="1807"/>
                  </a:lnTo>
                  <a:lnTo>
                    <a:pt x="1820" y="1723"/>
                  </a:lnTo>
                  <a:lnTo>
                    <a:pt x="1799" y="1625"/>
                  </a:lnTo>
                  <a:lnTo>
                    <a:pt x="1780" y="1527"/>
                  </a:lnTo>
                  <a:lnTo>
                    <a:pt x="1763" y="1436"/>
                  </a:lnTo>
                  <a:lnTo>
                    <a:pt x="1750" y="1364"/>
                  </a:lnTo>
                  <a:lnTo>
                    <a:pt x="1745" y="1321"/>
                  </a:lnTo>
                  <a:close/>
                  <a:moveTo>
                    <a:pt x="1705" y="1495"/>
                  </a:moveTo>
                  <a:lnTo>
                    <a:pt x="1708" y="1492"/>
                  </a:lnTo>
                  <a:lnTo>
                    <a:pt x="1711" y="1490"/>
                  </a:lnTo>
                  <a:lnTo>
                    <a:pt x="1714" y="1489"/>
                  </a:lnTo>
                  <a:lnTo>
                    <a:pt x="1718" y="1488"/>
                  </a:lnTo>
                  <a:lnTo>
                    <a:pt x="1726" y="1488"/>
                  </a:lnTo>
                  <a:lnTo>
                    <a:pt x="1733" y="1491"/>
                  </a:lnTo>
                  <a:lnTo>
                    <a:pt x="1750" y="1501"/>
                  </a:lnTo>
                  <a:lnTo>
                    <a:pt x="1768" y="1513"/>
                  </a:lnTo>
                  <a:lnTo>
                    <a:pt x="1762" y="1520"/>
                  </a:lnTo>
                  <a:lnTo>
                    <a:pt x="1756" y="1526"/>
                  </a:lnTo>
                  <a:lnTo>
                    <a:pt x="1740" y="1525"/>
                  </a:lnTo>
                  <a:lnTo>
                    <a:pt x="1725" y="1525"/>
                  </a:lnTo>
                  <a:lnTo>
                    <a:pt x="1714" y="1510"/>
                  </a:lnTo>
                  <a:lnTo>
                    <a:pt x="1705" y="1495"/>
                  </a:lnTo>
                  <a:close/>
                  <a:moveTo>
                    <a:pt x="1709" y="1552"/>
                  </a:moveTo>
                  <a:lnTo>
                    <a:pt x="1717" y="1549"/>
                  </a:lnTo>
                  <a:lnTo>
                    <a:pt x="1725" y="1547"/>
                  </a:lnTo>
                  <a:lnTo>
                    <a:pt x="1732" y="1546"/>
                  </a:lnTo>
                  <a:lnTo>
                    <a:pt x="1740" y="1545"/>
                  </a:lnTo>
                  <a:lnTo>
                    <a:pt x="1748" y="1546"/>
                  </a:lnTo>
                  <a:lnTo>
                    <a:pt x="1756" y="1547"/>
                  </a:lnTo>
                  <a:lnTo>
                    <a:pt x="1765" y="1551"/>
                  </a:lnTo>
                  <a:lnTo>
                    <a:pt x="1774" y="1557"/>
                  </a:lnTo>
                  <a:lnTo>
                    <a:pt x="1768" y="1563"/>
                  </a:lnTo>
                  <a:lnTo>
                    <a:pt x="1762" y="1567"/>
                  </a:lnTo>
                  <a:lnTo>
                    <a:pt x="1756" y="1569"/>
                  </a:lnTo>
                  <a:lnTo>
                    <a:pt x="1751" y="1570"/>
                  </a:lnTo>
                  <a:lnTo>
                    <a:pt x="1709" y="1552"/>
                  </a:lnTo>
                  <a:close/>
                  <a:moveTo>
                    <a:pt x="1726" y="1604"/>
                  </a:moveTo>
                  <a:lnTo>
                    <a:pt x="1724" y="1595"/>
                  </a:lnTo>
                  <a:lnTo>
                    <a:pt x="1723" y="1586"/>
                  </a:lnTo>
                  <a:lnTo>
                    <a:pt x="1735" y="1586"/>
                  </a:lnTo>
                  <a:lnTo>
                    <a:pt x="1748" y="1587"/>
                  </a:lnTo>
                  <a:lnTo>
                    <a:pt x="1762" y="1587"/>
                  </a:lnTo>
                  <a:lnTo>
                    <a:pt x="1775" y="1588"/>
                  </a:lnTo>
                  <a:lnTo>
                    <a:pt x="1780" y="1598"/>
                  </a:lnTo>
                  <a:lnTo>
                    <a:pt x="1784" y="1610"/>
                  </a:lnTo>
                  <a:lnTo>
                    <a:pt x="1780" y="1610"/>
                  </a:lnTo>
                  <a:lnTo>
                    <a:pt x="1775" y="1611"/>
                  </a:lnTo>
                  <a:lnTo>
                    <a:pt x="1763" y="1608"/>
                  </a:lnTo>
                  <a:lnTo>
                    <a:pt x="1750" y="1607"/>
                  </a:lnTo>
                  <a:lnTo>
                    <a:pt x="1738" y="1605"/>
                  </a:lnTo>
                  <a:lnTo>
                    <a:pt x="1726" y="1604"/>
                  </a:lnTo>
                  <a:close/>
                  <a:moveTo>
                    <a:pt x="1736" y="1650"/>
                  </a:moveTo>
                  <a:lnTo>
                    <a:pt x="1736" y="1640"/>
                  </a:lnTo>
                  <a:lnTo>
                    <a:pt x="1738" y="1636"/>
                  </a:lnTo>
                  <a:lnTo>
                    <a:pt x="1742" y="1632"/>
                  </a:lnTo>
                  <a:lnTo>
                    <a:pt x="1745" y="1627"/>
                  </a:lnTo>
                  <a:lnTo>
                    <a:pt x="1758" y="1634"/>
                  </a:lnTo>
                  <a:lnTo>
                    <a:pt x="1772" y="1641"/>
                  </a:lnTo>
                  <a:lnTo>
                    <a:pt x="1787" y="1648"/>
                  </a:lnTo>
                  <a:lnTo>
                    <a:pt x="1801" y="1655"/>
                  </a:lnTo>
                  <a:lnTo>
                    <a:pt x="1796" y="1659"/>
                  </a:lnTo>
                  <a:lnTo>
                    <a:pt x="1792" y="1662"/>
                  </a:lnTo>
                  <a:lnTo>
                    <a:pt x="1788" y="1663"/>
                  </a:lnTo>
                  <a:lnTo>
                    <a:pt x="1783" y="1664"/>
                  </a:lnTo>
                  <a:lnTo>
                    <a:pt x="1774" y="1666"/>
                  </a:lnTo>
                  <a:lnTo>
                    <a:pt x="1765" y="1666"/>
                  </a:lnTo>
                  <a:lnTo>
                    <a:pt x="1750" y="1657"/>
                  </a:lnTo>
                  <a:lnTo>
                    <a:pt x="1736" y="1650"/>
                  </a:lnTo>
                  <a:close/>
                  <a:moveTo>
                    <a:pt x="1794" y="1717"/>
                  </a:moveTo>
                  <a:lnTo>
                    <a:pt x="1783" y="1709"/>
                  </a:lnTo>
                  <a:lnTo>
                    <a:pt x="1772" y="1700"/>
                  </a:lnTo>
                  <a:lnTo>
                    <a:pt x="1761" y="1693"/>
                  </a:lnTo>
                  <a:lnTo>
                    <a:pt x="1750" y="1685"/>
                  </a:lnTo>
                  <a:lnTo>
                    <a:pt x="1789" y="1677"/>
                  </a:lnTo>
                  <a:lnTo>
                    <a:pt x="1810" y="1697"/>
                  </a:lnTo>
                  <a:lnTo>
                    <a:pt x="1810" y="1703"/>
                  </a:lnTo>
                  <a:lnTo>
                    <a:pt x="1809" y="1707"/>
                  </a:lnTo>
                  <a:lnTo>
                    <a:pt x="1807" y="1710"/>
                  </a:lnTo>
                  <a:lnTo>
                    <a:pt x="1805" y="1712"/>
                  </a:lnTo>
                  <a:lnTo>
                    <a:pt x="1800" y="1716"/>
                  </a:lnTo>
                  <a:lnTo>
                    <a:pt x="1794" y="1717"/>
                  </a:lnTo>
                  <a:close/>
                  <a:moveTo>
                    <a:pt x="1745" y="1729"/>
                  </a:moveTo>
                  <a:lnTo>
                    <a:pt x="1749" y="1723"/>
                  </a:lnTo>
                  <a:lnTo>
                    <a:pt x="1753" y="1717"/>
                  </a:lnTo>
                  <a:lnTo>
                    <a:pt x="1767" y="1728"/>
                  </a:lnTo>
                  <a:lnTo>
                    <a:pt x="1781" y="1739"/>
                  </a:lnTo>
                  <a:lnTo>
                    <a:pt x="1794" y="1751"/>
                  </a:lnTo>
                  <a:lnTo>
                    <a:pt x="1808" y="1763"/>
                  </a:lnTo>
                  <a:lnTo>
                    <a:pt x="1802" y="1769"/>
                  </a:lnTo>
                  <a:lnTo>
                    <a:pt x="1797" y="1776"/>
                  </a:lnTo>
                  <a:lnTo>
                    <a:pt x="1791" y="1776"/>
                  </a:lnTo>
                  <a:lnTo>
                    <a:pt x="1780" y="1771"/>
                  </a:lnTo>
                  <a:lnTo>
                    <a:pt x="1771" y="1766"/>
                  </a:lnTo>
                  <a:lnTo>
                    <a:pt x="1765" y="1761"/>
                  </a:lnTo>
                  <a:lnTo>
                    <a:pt x="1759" y="1754"/>
                  </a:lnTo>
                  <a:lnTo>
                    <a:pt x="1752" y="1742"/>
                  </a:lnTo>
                  <a:lnTo>
                    <a:pt x="1745" y="1729"/>
                  </a:lnTo>
                  <a:close/>
                  <a:moveTo>
                    <a:pt x="1766" y="1800"/>
                  </a:moveTo>
                  <a:lnTo>
                    <a:pt x="1766" y="1784"/>
                  </a:lnTo>
                  <a:lnTo>
                    <a:pt x="1782" y="1787"/>
                  </a:lnTo>
                  <a:lnTo>
                    <a:pt x="1797" y="1791"/>
                  </a:lnTo>
                  <a:lnTo>
                    <a:pt x="1813" y="1795"/>
                  </a:lnTo>
                  <a:lnTo>
                    <a:pt x="1829" y="1800"/>
                  </a:lnTo>
                  <a:lnTo>
                    <a:pt x="1824" y="1806"/>
                  </a:lnTo>
                  <a:lnTo>
                    <a:pt x="1819" y="1810"/>
                  </a:lnTo>
                  <a:lnTo>
                    <a:pt x="1814" y="1812"/>
                  </a:lnTo>
                  <a:lnTo>
                    <a:pt x="1809" y="1813"/>
                  </a:lnTo>
                  <a:lnTo>
                    <a:pt x="1797" y="1809"/>
                  </a:lnTo>
                  <a:lnTo>
                    <a:pt x="1787" y="1806"/>
                  </a:lnTo>
                  <a:lnTo>
                    <a:pt x="1776" y="1803"/>
                  </a:lnTo>
                  <a:lnTo>
                    <a:pt x="1766" y="1800"/>
                  </a:lnTo>
                  <a:close/>
                  <a:moveTo>
                    <a:pt x="1790" y="1836"/>
                  </a:moveTo>
                  <a:lnTo>
                    <a:pt x="1801" y="1836"/>
                  </a:lnTo>
                  <a:lnTo>
                    <a:pt x="1811" y="1837"/>
                  </a:lnTo>
                  <a:lnTo>
                    <a:pt x="1821" y="1837"/>
                  </a:lnTo>
                  <a:lnTo>
                    <a:pt x="1831" y="1838"/>
                  </a:lnTo>
                  <a:lnTo>
                    <a:pt x="1836" y="1847"/>
                  </a:lnTo>
                  <a:lnTo>
                    <a:pt x="1842" y="1858"/>
                  </a:lnTo>
                  <a:lnTo>
                    <a:pt x="1835" y="1864"/>
                  </a:lnTo>
                  <a:lnTo>
                    <a:pt x="1829" y="1871"/>
                  </a:lnTo>
                  <a:lnTo>
                    <a:pt x="1801" y="1865"/>
                  </a:lnTo>
                  <a:lnTo>
                    <a:pt x="1795" y="1850"/>
                  </a:lnTo>
                  <a:lnTo>
                    <a:pt x="1790" y="1836"/>
                  </a:lnTo>
                  <a:close/>
                  <a:moveTo>
                    <a:pt x="1791" y="1903"/>
                  </a:moveTo>
                  <a:lnTo>
                    <a:pt x="1804" y="1898"/>
                  </a:lnTo>
                  <a:lnTo>
                    <a:pt x="1819" y="1892"/>
                  </a:lnTo>
                  <a:lnTo>
                    <a:pt x="1826" y="1890"/>
                  </a:lnTo>
                  <a:lnTo>
                    <a:pt x="1834" y="1890"/>
                  </a:lnTo>
                  <a:lnTo>
                    <a:pt x="1839" y="1891"/>
                  </a:lnTo>
                  <a:lnTo>
                    <a:pt x="1843" y="1892"/>
                  </a:lnTo>
                  <a:lnTo>
                    <a:pt x="1847" y="1894"/>
                  </a:lnTo>
                  <a:lnTo>
                    <a:pt x="1852" y="1897"/>
                  </a:lnTo>
                  <a:lnTo>
                    <a:pt x="1852" y="1910"/>
                  </a:lnTo>
                  <a:lnTo>
                    <a:pt x="1836" y="1919"/>
                  </a:lnTo>
                  <a:lnTo>
                    <a:pt x="1823" y="1918"/>
                  </a:lnTo>
                  <a:lnTo>
                    <a:pt x="1809" y="1915"/>
                  </a:lnTo>
                  <a:lnTo>
                    <a:pt x="1804" y="1913"/>
                  </a:lnTo>
                  <a:lnTo>
                    <a:pt x="1799" y="1911"/>
                  </a:lnTo>
                  <a:lnTo>
                    <a:pt x="1794" y="1908"/>
                  </a:lnTo>
                  <a:lnTo>
                    <a:pt x="1791" y="1903"/>
                  </a:lnTo>
                  <a:close/>
                  <a:moveTo>
                    <a:pt x="1799" y="1961"/>
                  </a:moveTo>
                  <a:lnTo>
                    <a:pt x="1797" y="1956"/>
                  </a:lnTo>
                  <a:lnTo>
                    <a:pt x="1797" y="1952"/>
                  </a:lnTo>
                  <a:lnTo>
                    <a:pt x="1799" y="1949"/>
                  </a:lnTo>
                  <a:lnTo>
                    <a:pt x="1801" y="1947"/>
                  </a:lnTo>
                  <a:lnTo>
                    <a:pt x="1803" y="1946"/>
                  </a:lnTo>
                  <a:lnTo>
                    <a:pt x="1806" y="1944"/>
                  </a:lnTo>
                  <a:lnTo>
                    <a:pt x="1810" y="1946"/>
                  </a:lnTo>
                  <a:lnTo>
                    <a:pt x="1814" y="1947"/>
                  </a:lnTo>
                  <a:lnTo>
                    <a:pt x="1833" y="1954"/>
                  </a:lnTo>
                  <a:lnTo>
                    <a:pt x="1848" y="1960"/>
                  </a:lnTo>
                  <a:lnTo>
                    <a:pt x="1848" y="1965"/>
                  </a:lnTo>
                  <a:lnTo>
                    <a:pt x="1848" y="1971"/>
                  </a:lnTo>
                  <a:lnTo>
                    <a:pt x="1847" y="1974"/>
                  </a:lnTo>
                  <a:lnTo>
                    <a:pt x="1846" y="1976"/>
                  </a:lnTo>
                  <a:lnTo>
                    <a:pt x="1845" y="1977"/>
                  </a:lnTo>
                  <a:lnTo>
                    <a:pt x="1843" y="1977"/>
                  </a:lnTo>
                  <a:lnTo>
                    <a:pt x="1831" y="1973"/>
                  </a:lnTo>
                  <a:lnTo>
                    <a:pt x="1821" y="1969"/>
                  </a:lnTo>
                  <a:lnTo>
                    <a:pt x="1809" y="1966"/>
                  </a:lnTo>
                  <a:lnTo>
                    <a:pt x="1799" y="1961"/>
                  </a:lnTo>
                  <a:close/>
                  <a:moveTo>
                    <a:pt x="1804" y="2021"/>
                  </a:moveTo>
                  <a:lnTo>
                    <a:pt x="1805" y="2009"/>
                  </a:lnTo>
                  <a:lnTo>
                    <a:pt x="1806" y="1998"/>
                  </a:lnTo>
                  <a:lnTo>
                    <a:pt x="1823" y="2004"/>
                  </a:lnTo>
                  <a:lnTo>
                    <a:pt x="1840" y="2008"/>
                  </a:lnTo>
                  <a:lnTo>
                    <a:pt x="1857" y="2013"/>
                  </a:lnTo>
                  <a:lnTo>
                    <a:pt x="1874" y="2018"/>
                  </a:lnTo>
                  <a:lnTo>
                    <a:pt x="1869" y="2022"/>
                  </a:lnTo>
                  <a:lnTo>
                    <a:pt x="1864" y="2025"/>
                  </a:lnTo>
                  <a:lnTo>
                    <a:pt x="1858" y="2028"/>
                  </a:lnTo>
                  <a:lnTo>
                    <a:pt x="1852" y="2029"/>
                  </a:lnTo>
                  <a:lnTo>
                    <a:pt x="1842" y="2032"/>
                  </a:lnTo>
                  <a:lnTo>
                    <a:pt x="1833" y="2033"/>
                  </a:lnTo>
                  <a:lnTo>
                    <a:pt x="1819" y="2026"/>
                  </a:lnTo>
                  <a:lnTo>
                    <a:pt x="1804" y="2021"/>
                  </a:lnTo>
                  <a:close/>
                  <a:moveTo>
                    <a:pt x="1812" y="2070"/>
                  </a:moveTo>
                  <a:lnTo>
                    <a:pt x="1811" y="2060"/>
                  </a:lnTo>
                  <a:lnTo>
                    <a:pt x="1811" y="2050"/>
                  </a:lnTo>
                  <a:lnTo>
                    <a:pt x="1820" y="2049"/>
                  </a:lnTo>
                  <a:lnTo>
                    <a:pt x="1827" y="2050"/>
                  </a:lnTo>
                  <a:lnTo>
                    <a:pt x="1835" y="2052"/>
                  </a:lnTo>
                  <a:lnTo>
                    <a:pt x="1842" y="2055"/>
                  </a:lnTo>
                  <a:lnTo>
                    <a:pt x="1857" y="2066"/>
                  </a:lnTo>
                  <a:lnTo>
                    <a:pt x="1873" y="2080"/>
                  </a:lnTo>
                  <a:lnTo>
                    <a:pt x="1863" y="2088"/>
                  </a:lnTo>
                  <a:lnTo>
                    <a:pt x="1853" y="2098"/>
                  </a:lnTo>
                  <a:lnTo>
                    <a:pt x="1843" y="2091"/>
                  </a:lnTo>
                  <a:lnTo>
                    <a:pt x="1832" y="2084"/>
                  </a:lnTo>
                  <a:lnTo>
                    <a:pt x="1823" y="2078"/>
                  </a:lnTo>
                  <a:lnTo>
                    <a:pt x="1812" y="2070"/>
                  </a:lnTo>
                  <a:close/>
                  <a:moveTo>
                    <a:pt x="1829" y="2140"/>
                  </a:moveTo>
                  <a:lnTo>
                    <a:pt x="1817" y="2115"/>
                  </a:lnTo>
                  <a:lnTo>
                    <a:pt x="1827" y="2113"/>
                  </a:lnTo>
                  <a:lnTo>
                    <a:pt x="1835" y="2113"/>
                  </a:lnTo>
                  <a:lnTo>
                    <a:pt x="1844" y="2115"/>
                  </a:lnTo>
                  <a:lnTo>
                    <a:pt x="1852" y="2118"/>
                  </a:lnTo>
                  <a:lnTo>
                    <a:pt x="1871" y="2126"/>
                  </a:lnTo>
                  <a:lnTo>
                    <a:pt x="1891" y="2137"/>
                  </a:lnTo>
                  <a:lnTo>
                    <a:pt x="1891" y="2153"/>
                  </a:lnTo>
                  <a:lnTo>
                    <a:pt x="1887" y="2153"/>
                  </a:lnTo>
                  <a:lnTo>
                    <a:pt x="1883" y="2155"/>
                  </a:lnTo>
                  <a:lnTo>
                    <a:pt x="1869" y="2151"/>
                  </a:lnTo>
                  <a:lnTo>
                    <a:pt x="1855" y="2146"/>
                  </a:lnTo>
                  <a:lnTo>
                    <a:pt x="1843" y="2143"/>
                  </a:lnTo>
                  <a:lnTo>
                    <a:pt x="1829" y="2140"/>
                  </a:lnTo>
                  <a:close/>
                  <a:moveTo>
                    <a:pt x="1831" y="2175"/>
                  </a:moveTo>
                  <a:lnTo>
                    <a:pt x="1848" y="2174"/>
                  </a:lnTo>
                  <a:lnTo>
                    <a:pt x="1862" y="2174"/>
                  </a:lnTo>
                  <a:lnTo>
                    <a:pt x="1869" y="2176"/>
                  </a:lnTo>
                  <a:lnTo>
                    <a:pt x="1878" y="2179"/>
                  </a:lnTo>
                  <a:lnTo>
                    <a:pt x="1886" y="2184"/>
                  </a:lnTo>
                  <a:lnTo>
                    <a:pt x="1897" y="2192"/>
                  </a:lnTo>
                  <a:lnTo>
                    <a:pt x="1887" y="2199"/>
                  </a:lnTo>
                  <a:lnTo>
                    <a:pt x="1880" y="2208"/>
                  </a:lnTo>
                  <a:lnTo>
                    <a:pt x="1863" y="2199"/>
                  </a:lnTo>
                  <a:lnTo>
                    <a:pt x="1849" y="2191"/>
                  </a:lnTo>
                  <a:lnTo>
                    <a:pt x="1843" y="2188"/>
                  </a:lnTo>
                  <a:lnTo>
                    <a:pt x="1839" y="2183"/>
                  </a:lnTo>
                  <a:lnTo>
                    <a:pt x="1834" y="2179"/>
                  </a:lnTo>
                  <a:lnTo>
                    <a:pt x="1831" y="2175"/>
                  </a:lnTo>
                  <a:close/>
                  <a:moveTo>
                    <a:pt x="1843" y="2274"/>
                  </a:moveTo>
                  <a:lnTo>
                    <a:pt x="1859" y="2278"/>
                  </a:lnTo>
                  <a:lnTo>
                    <a:pt x="1873" y="2284"/>
                  </a:lnTo>
                  <a:lnTo>
                    <a:pt x="1889" y="2289"/>
                  </a:lnTo>
                  <a:lnTo>
                    <a:pt x="1905" y="2294"/>
                  </a:lnTo>
                  <a:lnTo>
                    <a:pt x="1904" y="2308"/>
                  </a:lnTo>
                  <a:lnTo>
                    <a:pt x="1903" y="2322"/>
                  </a:lnTo>
                  <a:lnTo>
                    <a:pt x="1896" y="2321"/>
                  </a:lnTo>
                  <a:lnTo>
                    <a:pt x="1887" y="2321"/>
                  </a:lnTo>
                  <a:lnTo>
                    <a:pt x="1876" y="2319"/>
                  </a:lnTo>
                  <a:lnTo>
                    <a:pt x="1866" y="2314"/>
                  </a:lnTo>
                  <a:lnTo>
                    <a:pt x="1858" y="2310"/>
                  </a:lnTo>
                  <a:lnTo>
                    <a:pt x="1850" y="2304"/>
                  </a:lnTo>
                  <a:lnTo>
                    <a:pt x="1848" y="2301"/>
                  </a:lnTo>
                  <a:lnTo>
                    <a:pt x="1845" y="2297"/>
                  </a:lnTo>
                  <a:lnTo>
                    <a:pt x="1844" y="2293"/>
                  </a:lnTo>
                  <a:lnTo>
                    <a:pt x="1842" y="2290"/>
                  </a:lnTo>
                  <a:lnTo>
                    <a:pt x="1842" y="2286"/>
                  </a:lnTo>
                  <a:lnTo>
                    <a:pt x="1842" y="2282"/>
                  </a:lnTo>
                  <a:lnTo>
                    <a:pt x="1842" y="2278"/>
                  </a:lnTo>
                  <a:lnTo>
                    <a:pt x="1843" y="2274"/>
                  </a:lnTo>
                  <a:close/>
                  <a:moveTo>
                    <a:pt x="1832" y="2230"/>
                  </a:moveTo>
                  <a:lnTo>
                    <a:pt x="1832" y="2223"/>
                  </a:lnTo>
                  <a:lnTo>
                    <a:pt x="1842" y="2219"/>
                  </a:lnTo>
                  <a:lnTo>
                    <a:pt x="1850" y="2216"/>
                  </a:lnTo>
                  <a:lnTo>
                    <a:pt x="1858" y="2215"/>
                  </a:lnTo>
                  <a:lnTo>
                    <a:pt x="1864" y="2216"/>
                  </a:lnTo>
                  <a:lnTo>
                    <a:pt x="1871" y="2219"/>
                  </a:lnTo>
                  <a:lnTo>
                    <a:pt x="1880" y="2225"/>
                  </a:lnTo>
                  <a:lnTo>
                    <a:pt x="1891" y="2232"/>
                  </a:lnTo>
                  <a:lnTo>
                    <a:pt x="1905" y="2241"/>
                  </a:lnTo>
                  <a:lnTo>
                    <a:pt x="1905" y="2248"/>
                  </a:lnTo>
                  <a:lnTo>
                    <a:pt x="1891" y="2259"/>
                  </a:lnTo>
                  <a:lnTo>
                    <a:pt x="1880" y="2256"/>
                  </a:lnTo>
                  <a:lnTo>
                    <a:pt x="1870" y="2254"/>
                  </a:lnTo>
                  <a:lnTo>
                    <a:pt x="1862" y="2251"/>
                  </a:lnTo>
                  <a:lnTo>
                    <a:pt x="1854" y="2247"/>
                  </a:lnTo>
                  <a:lnTo>
                    <a:pt x="1843" y="2239"/>
                  </a:lnTo>
                  <a:lnTo>
                    <a:pt x="1832" y="2230"/>
                  </a:lnTo>
                  <a:close/>
                  <a:moveTo>
                    <a:pt x="1688" y="2963"/>
                  </a:moveTo>
                  <a:lnTo>
                    <a:pt x="1732" y="2963"/>
                  </a:lnTo>
                  <a:lnTo>
                    <a:pt x="1776" y="2962"/>
                  </a:lnTo>
                  <a:lnTo>
                    <a:pt x="1821" y="2961"/>
                  </a:lnTo>
                  <a:lnTo>
                    <a:pt x="1865" y="2961"/>
                  </a:lnTo>
                  <a:lnTo>
                    <a:pt x="1887" y="2961"/>
                  </a:lnTo>
                  <a:lnTo>
                    <a:pt x="1910" y="2962"/>
                  </a:lnTo>
                  <a:lnTo>
                    <a:pt x="1933" y="2963"/>
                  </a:lnTo>
                  <a:lnTo>
                    <a:pt x="1955" y="2965"/>
                  </a:lnTo>
                  <a:lnTo>
                    <a:pt x="1978" y="2967"/>
                  </a:lnTo>
                  <a:lnTo>
                    <a:pt x="2000" y="2972"/>
                  </a:lnTo>
                  <a:lnTo>
                    <a:pt x="2023" y="2976"/>
                  </a:lnTo>
                  <a:lnTo>
                    <a:pt x="2046" y="2981"/>
                  </a:lnTo>
                  <a:lnTo>
                    <a:pt x="2046" y="3013"/>
                  </a:lnTo>
                  <a:lnTo>
                    <a:pt x="2048" y="3046"/>
                  </a:lnTo>
                  <a:lnTo>
                    <a:pt x="2049" y="3078"/>
                  </a:lnTo>
                  <a:lnTo>
                    <a:pt x="2050" y="3111"/>
                  </a:lnTo>
                  <a:lnTo>
                    <a:pt x="2034" y="3113"/>
                  </a:lnTo>
                  <a:lnTo>
                    <a:pt x="2018" y="3116"/>
                  </a:lnTo>
                  <a:lnTo>
                    <a:pt x="2002" y="3120"/>
                  </a:lnTo>
                  <a:lnTo>
                    <a:pt x="1987" y="3123"/>
                  </a:lnTo>
                  <a:lnTo>
                    <a:pt x="1947" y="3121"/>
                  </a:lnTo>
                  <a:lnTo>
                    <a:pt x="1908" y="3120"/>
                  </a:lnTo>
                  <a:lnTo>
                    <a:pt x="1869" y="3117"/>
                  </a:lnTo>
                  <a:lnTo>
                    <a:pt x="1830" y="3116"/>
                  </a:lnTo>
                  <a:lnTo>
                    <a:pt x="1791" y="3115"/>
                  </a:lnTo>
                  <a:lnTo>
                    <a:pt x="1753" y="3113"/>
                  </a:lnTo>
                  <a:lnTo>
                    <a:pt x="1715" y="3110"/>
                  </a:lnTo>
                  <a:lnTo>
                    <a:pt x="1677" y="3107"/>
                  </a:lnTo>
                  <a:lnTo>
                    <a:pt x="1676" y="3069"/>
                  </a:lnTo>
                  <a:lnTo>
                    <a:pt x="1676" y="3029"/>
                  </a:lnTo>
                  <a:lnTo>
                    <a:pt x="1677" y="3009"/>
                  </a:lnTo>
                  <a:lnTo>
                    <a:pt x="1679" y="2991"/>
                  </a:lnTo>
                  <a:lnTo>
                    <a:pt x="1681" y="2983"/>
                  </a:lnTo>
                  <a:lnTo>
                    <a:pt x="1682" y="2976"/>
                  </a:lnTo>
                  <a:lnTo>
                    <a:pt x="1685" y="2969"/>
                  </a:lnTo>
                  <a:lnTo>
                    <a:pt x="1688" y="2963"/>
                  </a:lnTo>
                  <a:close/>
                  <a:moveTo>
                    <a:pt x="2177" y="3126"/>
                  </a:moveTo>
                  <a:lnTo>
                    <a:pt x="2113" y="3112"/>
                  </a:lnTo>
                  <a:lnTo>
                    <a:pt x="2100" y="3074"/>
                  </a:lnTo>
                  <a:lnTo>
                    <a:pt x="2087" y="3037"/>
                  </a:lnTo>
                  <a:lnTo>
                    <a:pt x="2083" y="3021"/>
                  </a:lnTo>
                  <a:lnTo>
                    <a:pt x="2081" y="3009"/>
                  </a:lnTo>
                  <a:lnTo>
                    <a:pt x="2082" y="3003"/>
                  </a:lnTo>
                  <a:lnTo>
                    <a:pt x="2083" y="2999"/>
                  </a:lnTo>
                  <a:lnTo>
                    <a:pt x="2087" y="2997"/>
                  </a:lnTo>
                  <a:lnTo>
                    <a:pt x="2091" y="2996"/>
                  </a:lnTo>
                  <a:lnTo>
                    <a:pt x="2093" y="2997"/>
                  </a:lnTo>
                  <a:lnTo>
                    <a:pt x="2097" y="2999"/>
                  </a:lnTo>
                  <a:lnTo>
                    <a:pt x="2102" y="3004"/>
                  </a:lnTo>
                  <a:lnTo>
                    <a:pt x="2108" y="3010"/>
                  </a:lnTo>
                  <a:lnTo>
                    <a:pt x="2122" y="3025"/>
                  </a:lnTo>
                  <a:lnTo>
                    <a:pt x="2138" y="3043"/>
                  </a:lnTo>
                  <a:lnTo>
                    <a:pt x="2153" y="3064"/>
                  </a:lnTo>
                  <a:lnTo>
                    <a:pt x="2168" y="3084"/>
                  </a:lnTo>
                  <a:lnTo>
                    <a:pt x="2173" y="3093"/>
                  </a:lnTo>
                  <a:lnTo>
                    <a:pt x="2178" y="3102"/>
                  </a:lnTo>
                  <a:lnTo>
                    <a:pt x="2183" y="3109"/>
                  </a:lnTo>
                  <a:lnTo>
                    <a:pt x="2185" y="3115"/>
                  </a:lnTo>
                  <a:lnTo>
                    <a:pt x="2182" y="3121"/>
                  </a:lnTo>
                  <a:lnTo>
                    <a:pt x="2177" y="3126"/>
                  </a:lnTo>
                  <a:close/>
                  <a:moveTo>
                    <a:pt x="2392" y="3388"/>
                  </a:moveTo>
                  <a:lnTo>
                    <a:pt x="2364" y="3395"/>
                  </a:lnTo>
                  <a:lnTo>
                    <a:pt x="2335" y="3402"/>
                  </a:lnTo>
                  <a:lnTo>
                    <a:pt x="2302" y="3408"/>
                  </a:lnTo>
                  <a:lnTo>
                    <a:pt x="2268" y="3414"/>
                  </a:lnTo>
                  <a:lnTo>
                    <a:pt x="2233" y="3420"/>
                  </a:lnTo>
                  <a:lnTo>
                    <a:pt x="2197" y="3424"/>
                  </a:lnTo>
                  <a:lnTo>
                    <a:pt x="2160" y="3428"/>
                  </a:lnTo>
                  <a:lnTo>
                    <a:pt x="2124" y="3431"/>
                  </a:lnTo>
                  <a:lnTo>
                    <a:pt x="2050" y="3437"/>
                  </a:lnTo>
                  <a:lnTo>
                    <a:pt x="1978" y="3441"/>
                  </a:lnTo>
                  <a:lnTo>
                    <a:pt x="1912" y="3443"/>
                  </a:lnTo>
                  <a:lnTo>
                    <a:pt x="1854" y="3443"/>
                  </a:lnTo>
                  <a:lnTo>
                    <a:pt x="1844" y="3439"/>
                  </a:lnTo>
                  <a:lnTo>
                    <a:pt x="1834" y="3434"/>
                  </a:lnTo>
                  <a:lnTo>
                    <a:pt x="1827" y="3429"/>
                  </a:lnTo>
                  <a:lnTo>
                    <a:pt x="1821" y="3424"/>
                  </a:lnTo>
                  <a:lnTo>
                    <a:pt x="1816" y="3418"/>
                  </a:lnTo>
                  <a:lnTo>
                    <a:pt x="1812" y="3411"/>
                  </a:lnTo>
                  <a:lnTo>
                    <a:pt x="1810" y="3404"/>
                  </a:lnTo>
                  <a:lnTo>
                    <a:pt x="1809" y="3396"/>
                  </a:lnTo>
                  <a:lnTo>
                    <a:pt x="1808" y="3381"/>
                  </a:lnTo>
                  <a:lnTo>
                    <a:pt x="1809" y="3363"/>
                  </a:lnTo>
                  <a:lnTo>
                    <a:pt x="1810" y="3343"/>
                  </a:lnTo>
                  <a:lnTo>
                    <a:pt x="1812" y="3322"/>
                  </a:lnTo>
                  <a:lnTo>
                    <a:pt x="1842" y="3319"/>
                  </a:lnTo>
                  <a:lnTo>
                    <a:pt x="1871" y="3316"/>
                  </a:lnTo>
                  <a:lnTo>
                    <a:pt x="1901" y="3315"/>
                  </a:lnTo>
                  <a:lnTo>
                    <a:pt x="1930" y="3313"/>
                  </a:lnTo>
                  <a:lnTo>
                    <a:pt x="1991" y="3312"/>
                  </a:lnTo>
                  <a:lnTo>
                    <a:pt x="2051" y="3311"/>
                  </a:lnTo>
                  <a:lnTo>
                    <a:pt x="2112" y="3312"/>
                  </a:lnTo>
                  <a:lnTo>
                    <a:pt x="2173" y="3314"/>
                  </a:lnTo>
                  <a:lnTo>
                    <a:pt x="2234" y="3316"/>
                  </a:lnTo>
                  <a:lnTo>
                    <a:pt x="2294" y="3318"/>
                  </a:lnTo>
                  <a:lnTo>
                    <a:pt x="2294" y="3281"/>
                  </a:lnTo>
                  <a:lnTo>
                    <a:pt x="2259" y="3283"/>
                  </a:lnTo>
                  <a:lnTo>
                    <a:pt x="2216" y="3287"/>
                  </a:lnTo>
                  <a:lnTo>
                    <a:pt x="2193" y="3289"/>
                  </a:lnTo>
                  <a:lnTo>
                    <a:pt x="2169" y="3290"/>
                  </a:lnTo>
                  <a:lnTo>
                    <a:pt x="2146" y="3291"/>
                  </a:lnTo>
                  <a:lnTo>
                    <a:pt x="2122" y="3291"/>
                  </a:lnTo>
                  <a:lnTo>
                    <a:pt x="2100" y="3289"/>
                  </a:lnTo>
                  <a:lnTo>
                    <a:pt x="2080" y="3285"/>
                  </a:lnTo>
                  <a:lnTo>
                    <a:pt x="2071" y="3282"/>
                  </a:lnTo>
                  <a:lnTo>
                    <a:pt x="2061" y="3279"/>
                  </a:lnTo>
                  <a:lnTo>
                    <a:pt x="2053" y="3276"/>
                  </a:lnTo>
                  <a:lnTo>
                    <a:pt x="2044" y="3272"/>
                  </a:lnTo>
                  <a:lnTo>
                    <a:pt x="2038" y="3266"/>
                  </a:lnTo>
                  <a:lnTo>
                    <a:pt x="2032" y="3260"/>
                  </a:lnTo>
                  <a:lnTo>
                    <a:pt x="2025" y="3254"/>
                  </a:lnTo>
                  <a:lnTo>
                    <a:pt x="2021" y="3246"/>
                  </a:lnTo>
                  <a:lnTo>
                    <a:pt x="2017" y="3239"/>
                  </a:lnTo>
                  <a:lnTo>
                    <a:pt x="2015" y="3229"/>
                  </a:lnTo>
                  <a:lnTo>
                    <a:pt x="2013" y="3220"/>
                  </a:lnTo>
                  <a:lnTo>
                    <a:pt x="2013" y="3209"/>
                  </a:lnTo>
                  <a:lnTo>
                    <a:pt x="2019" y="3205"/>
                  </a:lnTo>
                  <a:lnTo>
                    <a:pt x="2026" y="3203"/>
                  </a:lnTo>
                  <a:lnTo>
                    <a:pt x="2034" y="3202"/>
                  </a:lnTo>
                  <a:lnTo>
                    <a:pt x="2042" y="3203"/>
                  </a:lnTo>
                  <a:lnTo>
                    <a:pt x="2059" y="3205"/>
                  </a:lnTo>
                  <a:lnTo>
                    <a:pt x="2078" y="3207"/>
                  </a:lnTo>
                  <a:lnTo>
                    <a:pt x="2070" y="3222"/>
                  </a:lnTo>
                  <a:lnTo>
                    <a:pt x="2062" y="3237"/>
                  </a:lnTo>
                  <a:lnTo>
                    <a:pt x="2069" y="3246"/>
                  </a:lnTo>
                  <a:lnTo>
                    <a:pt x="2076" y="3256"/>
                  </a:lnTo>
                  <a:lnTo>
                    <a:pt x="2090" y="3256"/>
                  </a:lnTo>
                  <a:lnTo>
                    <a:pt x="2102" y="3256"/>
                  </a:lnTo>
                  <a:lnTo>
                    <a:pt x="2116" y="3257"/>
                  </a:lnTo>
                  <a:lnTo>
                    <a:pt x="2129" y="3257"/>
                  </a:lnTo>
                  <a:lnTo>
                    <a:pt x="2125" y="3209"/>
                  </a:lnTo>
                  <a:lnTo>
                    <a:pt x="2111" y="3206"/>
                  </a:lnTo>
                  <a:lnTo>
                    <a:pt x="2097" y="3205"/>
                  </a:lnTo>
                  <a:lnTo>
                    <a:pt x="2131" y="3200"/>
                  </a:lnTo>
                  <a:lnTo>
                    <a:pt x="2162" y="3196"/>
                  </a:lnTo>
                  <a:lnTo>
                    <a:pt x="2187" y="3194"/>
                  </a:lnTo>
                  <a:lnTo>
                    <a:pt x="2209" y="3192"/>
                  </a:lnTo>
                  <a:lnTo>
                    <a:pt x="2218" y="3192"/>
                  </a:lnTo>
                  <a:lnTo>
                    <a:pt x="2228" y="3194"/>
                  </a:lnTo>
                  <a:lnTo>
                    <a:pt x="2236" y="3196"/>
                  </a:lnTo>
                  <a:lnTo>
                    <a:pt x="2244" y="3197"/>
                  </a:lnTo>
                  <a:lnTo>
                    <a:pt x="2251" y="3200"/>
                  </a:lnTo>
                  <a:lnTo>
                    <a:pt x="2259" y="3203"/>
                  </a:lnTo>
                  <a:lnTo>
                    <a:pt x="2265" y="3206"/>
                  </a:lnTo>
                  <a:lnTo>
                    <a:pt x="2272" y="3210"/>
                  </a:lnTo>
                  <a:lnTo>
                    <a:pt x="2279" y="3216"/>
                  </a:lnTo>
                  <a:lnTo>
                    <a:pt x="2284" y="3222"/>
                  </a:lnTo>
                  <a:lnTo>
                    <a:pt x="2290" y="3228"/>
                  </a:lnTo>
                  <a:lnTo>
                    <a:pt x="2297" y="3236"/>
                  </a:lnTo>
                  <a:lnTo>
                    <a:pt x="2308" y="3252"/>
                  </a:lnTo>
                  <a:lnTo>
                    <a:pt x="2322" y="3272"/>
                  </a:lnTo>
                  <a:lnTo>
                    <a:pt x="2351" y="3322"/>
                  </a:lnTo>
                  <a:lnTo>
                    <a:pt x="2392" y="3388"/>
                  </a:lnTo>
                  <a:close/>
                  <a:moveTo>
                    <a:pt x="1969" y="3187"/>
                  </a:moveTo>
                  <a:lnTo>
                    <a:pt x="1972" y="3206"/>
                  </a:lnTo>
                  <a:lnTo>
                    <a:pt x="1973" y="3227"/>
                  </a:lnTo>
                  <a:lnTo>
                    <a:pt x="1973" y="3248"/>
                  </a:lnTo>
                  <a:lnTo>
                    <a:pt x="1972" y="3270"/>
                  </a:lnTo>
                  <a:lnTo>
                    <a:pt x="1943" y="3270"/>
                  </a:lnTo>
                  <a:lnTo>
                    <a:pt x="1915" y="3270"/>
                  </a:lnTo>
                  <a:lnTo>
                    <a:pt x="1887" y="3269"/>
                  </a:lnTo>
                  <a:lnTo>
                    <a:pt x="1859" y="3269"/>
                  </a:lnTo>
                  <a:lnTo>
                    <a:pt x="1817" y="3270"/>
                  </a:lnTo>
                  <a:lnTo>
                    <a:pt x="1771" y="3271"/>
                  </a:lnTo>
                  <a:lnTo>
                    <a:pt x="1723" y="3273"/>
                  </a:lnTo>
                  <a:lnTo>
                    <a:pt x="1672" y="3273"/>
                  </a:lnTo>
                  <a:lnTo>
                    <a:pt x="1647" y="3273"/>
                  </a:lnTo>
                  <a:lnTo>
                    <a:pt x="1622" y="3273"/>
                  </a:lnTo>
                  <a:lnTo>
                    <a:pt x="1599" y="3272"/>
                  </a:lnTo>
                  <a:lnTo>
                    <a:pt x="1576" y="3270"/>
                  </a:lnTo>
                  <a:lnTo>
                    <a:pt x="1554" y="3266"/>
                  </a:lnTo>
                  <a:lnTo>
                    <a:pt x="1534" y="3263"/>
                  </a:lnTo>
                  <a:lnTo>
                    <a:pt x="1515" y="3259"/>
                  </a:lnTo>
                  <a:lnTo>
                    <a:pt x="1497" y="3254"/>
                  </a:lnTo>
                  <a:lnTo>
                    <a:pt x="1500" y="3155"/>
                  </a:lnTo>
                  <a:lnTo>
                    <a:pt x="1551" y="3154"/>
                  </a:lnTo>
                  <a:lnTo>
                    <a:pt x="1610" y="3152"/>
                  </a:lnTo>
                  <a:lnTo>
                    <a:pt x="1673" y="3151"/>
                  </a:lnTo>
                  <a:lnTo>
                    <a:pt x="1739" y="3151"/>
                  </a:lnTo>
                  <a:lnTo>
                    <a:pt x="1772" y="3152"/>
                  </a:lnTo>
                  <a:lnTo>
                    <a:pt x="1805" y="3153"/>
                  </a:lnTo>
                  <a:lnTo>
                    <a:pt x="1836" y="3155"/>
                  </a:lnTo>
                  <a:lnTo>
                    <a:pt x="1867" y="3160"/>
                  </a:lnTo>
                  <a:lnTo>
                    <a:pt x="1896" y="3164"/>
                  </a:lnTo>
                  <a:lnTo>
                    <a:pt x="1922" y="3170"/>
                  </a:lnTo>
                  <a:lnTo>
                    <a:pt x="1935" y="3174"/>
                  </a:lnTo>
                  <a:lnTo>
                    <a:pt x="1947" y="3178"/>
                  </a:lnTo>
                  <a:lnTo>
                    <a:pt x="1959" y="3183"/>
                  </a:lnTo>
                  <a:lnTo>
                    <a:pt x="1969" y="3187"/>
                  </a:lnTo>
                  <a:close/>
                  <a:moveTo>
                    <a:pt x="1087" y="3052"/>
                  </a:moveTo>
                  <a:lnTo>
                    <a:pt x="1088" y="3032"/>
                  </a:lnTo>
                  <a:lnTo>
                    <a:pt x="1091" y="3012"/>
                  </a:lnTo>
                  <a:lnTo>
                    <a:pt x="1097" y="2991"/>
                  </a:lnTo>
                  <a:lnTo>
                    <a:pt x="1102" y="2969"/>
                  </a:lnTo>
                  <a:lnTo>
                    <a:pt x="1109" y="2949"/>
                  </a:lnTo>
                  <a:lnTo>
                    <a:pt x="1118" y="2929"/>
                  </a:lnTo>
                  <a:lnTo>
                    <a:pt x="1126" y="2911"/>
                  </a:lnTo>
                  <a:lnTo>
                    <a:pt x="1136" y="2894"/>
                  </a:lnTo>
                  <a:lnTo>
                    <a:pt x="1195" y="2897"/>
                  </a:lnTo>
                  <a:lnTo>
                    <a:pt x="1254" y="2901"/>
                  </a:lnTo>
                  <a:lnTo>
                    <a:pt x="1315" y="2905"/>
                  </a:lnTo>
                  <a:lnTo>
                    <a:pt x="1376" y="2910"/>
                  </a:lnTo>
                  <a:lnTo>
                    <a:pt x="1438" y="2916"/>
                  </a:lnTo>
                  <a:lnTo>
                    <a:pt x="1499" y="2923"/>
                  </a:lnTo>
                  <a:lnTo>
                    <a:pt x="1560" y="2930"/>
                  </a:lnTo>
                  <a:lnTo>
                    <a:pt x="1620" y="2939"/>
                  </a:lnTo>
                  <a:lnTo>
                    <a:pt x="1621" y="2940"/>
                  </a:lnTo>
                  <a:lnTo>
                    <a:pt x="1623" y="2942"/>
                  </a:lnTo>
                  <a:lnTo>
                    <a:pt x="1624" y="2945"/>
                  </a:lnTo>
                  <a:lnTo>
                    <a:pt x="1625" y="2949"/>
                  </a:lnTo>
                  <a:lnTo>
                    <a:pt x="1628" y="2960"/>
                  </a:lnTo>
                  <a:lnTo>
                    <a:pt x="1630" y="2973"/>
                  </a:lnTo>
                  <a:lnTo>
                    <a:pt x="1631" y="3002"/>
                  </a:lnTo>
                  <a:lnTo>
                    <a:pt x="1630" y="3036"/>
                  </a:lnTo>
                  <a:lnTo>
                    <a:pt x="1628" y="3068"/>
                  </a:lnTo>
                  <a:lnTo>
                    <a:pt x="1625" y="3096"/>
                  </a:lnTo>
                  <a:lnTo>
                    <a:pt x="1623" y="3116"/>
                  </a:lnTo>
                  <a:lnTo>
                    <a:pt x="1622" y="3123"/>
                  </a:lnTo>
                  <a:lnTo>
                    <a:pt x="1556" y="3117"/>
                  </a:lnTo>
                  <a:lnTo>
                    <a:pt x="1487" y="3112"/>
                  </a:lnTo>
                  <a:lnTo>
                    <a:pt x="1418" y="3108"/>
                  </a:lnTo>
                  <a:lnTo>
                    <a:pt x="1348" y="3103"/>
                  </a:lnTo>
                  <a:lnTo>
                    <a:pt x="1313" y="3099"/>
                  </a:lnTo>
                  <a:lnTo>
                    <a:pt x="1279" y="3096"/>
                  </a:lnTo>
                  <a:lnTo>
                    <a:pt x="1246" y="3091"/>
                  </a:lnTo>
                  <a:lnTo>
                    <a:pt x="1213" y="3086"/>
                  </a:lnTo>
                  <a:lnTo>
                    <a:pt x="1180" y="3079"/>
                  </a:lnTo>
                  <a:lnTo>
                    <a:pt x="1148" y="3072"/>
                  </a:lnTo>
                  <a:lnTo>
                    <a:pt x="1118" y="3062"/>
                  </a:lnTo>
                  <a:lnTo>
                    <a:pt x="1087" y="3052"/>
                  </a:lnTo>
                  <a:close/>
                  <a:moveTo>
                    <a:pt x="1465" y="3155"/>
                  </a:moveTo>
                  <a:lnTo>
                    <a:pt x="1466" y="3177"/>
                  </a:lnTo>
                  <a:lnTo>
                    <a:pt x="1467" y="3200"/>
                  </a:lnTo>
                  <a:lnTo>
                    <a:pt x="1468" y="3225"/>
                  </a:lnTo>
                  <a:lnTo>
                    <a:pt x="1466" y="3253"/>
                  </a:lnTo>
                  <a:lnTo>
                    <a:pt x="1463" y="3252"/>
                  </a:lnTo>
                  <a:lnTo>
                    <a:pt x="1459" y="3252"/>
                  </a:lnTo>
                  <a:lnTo>
                    <a:pt x="1423" y="3250"/>
                  </a:lnTo>
                  <a:lnTo>
                    <a:pt x="1387" y="3246"/>
                  </a:lnTo>
                  <a:lnTo>
                    <a:pt x="1352" y="3242"/>
                  </a:lnTo>
                  <a:lnTo>
                    <a:pt x="1317" y="3238"/>
                  </a:lnTo>
                  <a:lnTo>
                    <a:pt x="1249" y="3227"/>
                  </a:lnTo>
                  <a:lnTo>
                    <a:pt x="1181" y="3215"/>
                  </a:lnTo>
                  <a:lnTo>
                    <a:pt x="1115" y="3201"/>
                  </a:lnTo>
                  <a:lnTo>
                    <a:pt x="1048" y="3185"/>
                  </a:lnTo>
                  <a:lnTo>
                    <a:pt x="981" y="3168"/>
                  </a:lnTo>
                  <a:lnTo>
                    <a:pt x="911" y="3151"/>
                  </a:lnTo>
                  <a:lnTo>
                    <a:pt x="916" y="3122"/>
                  </a:lnTo>
                  <a:lnTo>
                    <a:pt x="922" y="3096"/>
                  </a:lnTo>
                  <a:lnTo>
                    <a:pt x="929" y="3073"/>
                  </a:lnTo>
                  <a:lnTo>
                    <a:pt x="937" y="3050"/>
                  </a:lnTo>
                  <a:lnTo>
                    <a:pt x="1003" y="3066"/>
                  </a:lnTo>
                  <a:lnTo>
                    <a:pt x="1068" y="3080"/>
                  </a:lnTo>
                  <a:lnTo>
                    <a:pt x="1134" y="3093"/>
                  </a:lnTo>
                  <a:lnTo>
                    <a:pt x="1200" y="3106"/>
                  </a:lnTo>
                  <a:lnTo>
                    <a:pt x="1266" y="3118"/>
                  </a:lnTo>
                  <a:lnTo>
                    <a:pt x="1331" y="3130"/>
                  </a:lnTo>
                  <a:lnTo>
                    <a:pt x="1399" y="3143"/>
                  </a:lnTo>
                  <a:lnTo>
                    <a:pt x="1465" y="3155"/>
                  </a:lnTo>
                  <a:close/>
                  <a:moveTo>
                    <a:pt x="1144" y="3353"/>
                  </a:moveTo>
                  <a:lnTo>
                    <a:pt x="1141" y="3344"/>
                  </a:lnTo>
                  <a:lnTo>
                    <a:pt x="1139" y="3333"/>
                  </a:lnTo>
                  <a:lnTo>
                    <a:pt x="1138" y="3321"/>
                  </a:lnTo>
                  <a:lnTo>
                    <a:pt x="1138" y="3309"/>
                  </a:lnTo>
                  <a:lnTo>
                    <a:pt x="1140" y="3287"/>
                  </a:lnTo>
                  <a:lnTo>
                    <a:pt x="1142" y="3270"/>
                  </a:lnTo>
                  <a:lnTo>
                    <a:pt x="1177" y="3271"/>
                  </a:lnTo>
                  <a:lnTo>
                    <a:pt x="1213" y="3272"/>
                  </a:lnTo>
                  <a:lnTo>
                    <a:pt x="1249" y="3275"/>
                  </a:lnTo>
                  <a:lnTo>
                    <a:pt x="1285" y="3278"/>
                  </a:lnTo>
                  <a:lnTo>
                    <a:pt x="1356" y="3285"/>
                  </a:lnTo>
                  <a:lnTo>
                    <a:pt x="1429" y="3295"/>
                  </a:lnTo>
                  <a:lnTo>
                    <a:pt x="1502" y="3304"/>
                  </a:lnTo>
                  <a:lnTo>
                    <a:pt x="1575" y="3313"/>
                  </a:lnTo>
                  <a:lnTo>
                    <a:pt x="1612" y="3317"/>
                  </a:lnTo>
                  <a:lnTo>
                    <a:pt x="1649" y="3320"/>
                  </a:lnTo>
                  <a:lnTo>
                    <a:pt x="1686" y="3322"/>
                  </a:lnTo>
                  <a:lnTo>
                    <a:pt x="1724" y="3323"/>
                  </a:lnTo>
                  <a:lnTo>
                    <a:pt x="1734" y="3326"/>
                  </a:lnTo>
                  <a:lnTo>
                    <a:pt x="1745" y="3327"/>
                  </a:lnTo>
                  <a:lnTo>
                    <a:pt x="1751" y="3329"/>
                  </a:lnTo>
                  <a:lnTo>
                    <a:pt x="1756" y="3331"/>
                  </a:lnTo>
                  <a:lnTo>
                    <a:pt x="1764" y="3334"/>
                  </a:lnTo>
                  <a:lnTo>
                    <a:pt x="1770" y="3338"/>
                  </a:lnTo>
                  <a:lnTo>
                    <a:pt x="1770" y="3357"/>
                  </a:lnTo>
                  <a:lnTo>
                    <a:pt x="1770" y="3377"/>
                  </a:lnTo>
                  <a:lnTo>
                    <a:pt x="1770" y="3396"/>
                  </a:lnTo>
                  <a:lnTo>
                    <a:pt x="1771" y="3416"/>
                  </a:lnTo>
                  <a:lnTo>
                    <a:pt x="1757" y="3419"/>
                  </a:lnTo>
                  <a:lnTo>
                    <a:pt x="1743" y="3422"/>
                  </a:lnTo>
                  <a:lnTo>
                    <a:pt x="1729" y="3425"/>
                  </a:lnTo>
                  <a:lnTo>
                    <a:pt x="1715" y="3428"/>
                  </a:lnTo>
                  <a:lnTo>
                    <a:pt x="1643" y="3424"/>
                  </a:lnTo>
                  <a:lnTo>
                    <a:pt x="1571" y="3420"/>
                  </a:lnTo>
                  <a:lnTo>
                    <a:pt x="1498" y="3415"/>
                  </a:lnTo>
                  <a:lnTo>
                    <a:pt x="1424" y="3410"/>
                  </a:lnTo>
                  <a:lnTo>
                    <a:pt x="1387" y="3407"/>
                  </a:lnTo>
                  <a:lnTo>
                    <a:pt x="1351" y="3402"/>
                  </a:lnTo>
                  <a:lnTo>
                    <a:pt x="1315" y="3397"/>
                  </a:lnTo>
                  <a:lnTo>
                    <a:pt x="1279" y="3391"/>
                  </a:lnTo>
                  <a:lnTo>
                    <a:pt x="1244" y="3384"/>
                  </a:lnTo>
                  <a:lnTo>
                    <a:pt x="1211" y="3375"/>
                  </a:lnTo>
                  <a:lnTo>
                    <a:pt x="1177" y="3365"/>
                  </a:lnTo>
                  <a:lnTo>
                    <a:pt x="1144" y="3353"/>
                  </a:lnTo>
                  <a:close/>
                  <a:moveTo>
                    <a:pt x="1466" y="3588"/>
                  </a:moveTo>
                  <a:lnTo>
                    <a:pt x="1462" y="3588"/>
                  </a:lnTo>
                  <a:lnTo>
                    <a:pt x="1459" y="3589"/>
                  </a:lnTo>
                  <a:lnTo>
                    <a:pt x="1388" y="3576"/>
                  </a:lnTo>
                  <a:lnTo>
                    <a:pt x="1317" y="3561"/>
                  </a:lnTo>
                  <a:lnTo>
                    <a:pt x="1248" y="3545"/>
                  </a:lnTo>
                  <a:lnTo>
                    <a:pt x="1177" y="3530"/>
                  </a:lnTo>
                  <a:lnTo>
                    <a:pt x="1107" y="3512"/>
                  </a:lnTo>
                  <a:lnTo>
                    <a:pt x="1039" y="3494"/>
                  </a:lnTo>
                  <a:lnTo>
                    <a:pt x="971" y="3475"/>
                  </a:lnTo>
                  <a:lnTo>
                    <a:pt x="905" y="3455"/>
                  </a:lnTo>
                  <a:lnTo>
                    <a:pt x="907" y="3427"/>
                  </a:lnTo>
                  <a:lnTo>
                    <a:pt x="911" y="3401"/>
                  </a:lnTo>
                  <a:lnTo>
                    <a:pt x="916" y="3375"/>
                  </a:lnTo>
                  <a:lnTo>
                    <a:pt x="924" y="3351"/>
                  </a:lnTo>
                  <a:lnTo>
                    <a:pt x="940" y="3352"/>
                  </a:lnTo>
                  <a:lnTo>
                    <a:pt x="956" y="3353"/>
                  </a:lnTo>
                  <a:lnTo>
                    <a:pt x="973" y="3356"/>
                  </a:lnTo>
                  <a:lnTo>
                    <a:pt x="991" y="3360"/>
                  </a:lnTo>
                  <a:lnTo>
                    <a:pt x="1030" y="3370"/>
                  </a:lnTo>
                  <a:lnTo>
                    <a:pt x="1070" y="3383"/>
                  </a:lnTo>
                  <a:lnTo>
                    <a:pt x="1110" y="3395"/>
                  </a:lnTo>
                  <a:lnTo>
                    <a:pt x="1150" y="3409"/>
                  </a:lnTo>
                  <a:lnTo>
                    <a:pt x="1186" y="3422"/>
                  </a:lnTo>
                  <a:lnTo>
                    <a:pt x="1220" y="3431"/>
                  </a:lnTo>
                  <a:lnTo>
                    <a:pt x="1241" y="3433"/>
                  </a:lnTo>
                  <a:lnTo>
                    <a:pt x="1265" y="3434"/>
                  </a:lnTo>
                  <a:lnTo>
                    <a:pt x="1290" y="3436"/>
                  </a:lnTo>
                  <a:lnTo>
                    <a:pt x="1314" y="3436"/>
                  </a:lnTo>
                  <a:lnTo>
                    <a:pt x="1339" y="3437"/>
                  </a:lnTo>
                  <a:lnTo>
                    <a:pt x="1365" y="3438"/>
                  </a:lnTo>
                  <a:lnTo>
                    <a:pt x="1388" y="3440"/>
                  </a:lnTo>
                  <a:lnTo>
                    <a:pt x="1410" y="3444"/>
                  </a:lnTo>
                  <a:lnTo>
                    <a:pt x="1421" y="3447"/>
                  </a:lnTo>
                  <a:lnTo>
                    <a:pt x="1430" y="3450"/>
                  </a:lnTo>
                  <a:lnTo>
                    <a:pt x="1440" y="3455"/>
                  </a:lnTo>
                  <a:lnTo>
                    <a:pt x="1448" y="3460"/>
                  </a:lnTo>
                  <a:lnTo>
                    <a:pt x="1456" y="3465"/>
                  </a:lnTo>
                  <a:lnTo>
                    <a:pt x="1462" y="3471"/>
                  </a:lnTo>
                  <a:lnTo>
                    <a:pt x="1468" y="3478"/>
                  </a:lnTo>
                  <a:lnTo>
                    <a:pt x="1472" y="3486"/>
                  </a:lnTo>
                  <a:lnTo>
                    <a:pt x="1477" y="3495"/>
                  </a:lnTo>
                  <a:lnTo>
                    <a:pt x="1479" y="3504"/>
                  </a:lnTo>
                  <a:lnTo>
                    <a:pt x="1480" y="3516"/>
                  </a:lnTo>
                  <a:lnTo>
                    <a:pt x="1480" y="3527"/>
                  </a:lnTo>
                  <a:lnTo>
                    <a:pt x="1479" y="3541"/>
                  </a:lnTo>
                  <a:lnTo>
                    <a:pt x="1477" y="3555"/>
                  </a:lnTo>
                  <a:lnTo>
                    <a:pt x="1472" y="3571"/>
                  </a:lnTo>
                  <a:lnTo>
                    <a:pt x="1466" y="3588"/>
                  </a:lnTo>
                  <a:close/>
                  <a:moveTo>
                    <a:pt x="884" y="3317"/>
                  </a:moveTo>
                  <a:lnTo>
                    <a:pt x="883" y="3328"/>
                  </a:lnTo>
                  <a:lnTo>
                    <a:pt x="880" y="3343"/>
                  </a:lnTo>
                  <a:lnTo>
                    <a:pt x="876" y="3360"/>
                  </a:lnTo>
                  <a:lnTo>
                    <a:pt x="870" y="3378"/>
                  </a:lnTo>
                  <a:lnTo>
                    <a:pt x="867" y="3387"/>
                  </a:lnTo>
                  <a:lnTo>
                    <a:pt x="862" y="3395"/>
                  </a:lnTo>
                  <a:lnTo>
                    <a:pt x="858" y="3403"/>
                  </a:lnTo>
                  <a:lnTo>
                    <a:pt x="854" y="3409"/>
                  </a:lnTo>
                  <a:lnTo>
                    <a:pt x="850" y="3415"/>
                  </a:lnTo>
                  <a:lnTo>
                    <a:pt x="845" y="3420"/>
                  </a:lnTo>
                  <a:lnTo>
                    <a:pt x="839" y="3422"/>
                  </a:lnTo>
                  <a:lnTo>
                    <a:pt x="833" y="3423"/>
                  </a:lnTo>
                  <a:lnTo>
                    <a:pt x="812" y="3416"/>
                  </a:lnTo>
                  <a:lnTo>
                    <a:pt x="790" y="3410"/>
                  </a:lnTo>
                  <a:lnTo>
                    <a:pt x="769" y="3403"/>
                  </a:lnTo>
                  <a:lnTo>
                    <a:pt x="747" y="3394"/>
                  </a:lnTo>
                  <a:lnTo>
                    <a:pt x="704" y="3376"/>
                  </a:lnTo>
                  <a:lnTo>
                    <a:pt x="663" y="3356"/>
                  </a:lnTo>
                  <a:lnTo>
                    <a:pt x="622" y="3335"/>
                  </a:lnTo>
                  <a:lnTo>
                    <a:pt x="583" y="3313"/>
                  </a:lnTo>
                  <a:lnTo>
                    <a:pt x="545" y="3291"/>
                  </a:lnTo>
                  <a:lnTo>
                    <a:pt x="509" y="3269"/>
                  </a:lnTo>
                  <a:lnTo>
                    <a:pt x="509" y="3256"/>
                  </a:lnTo>
                  <a:lnTo>
                    <a:pt x="511" y="3243"/>
                  </a:lnTo>
                  <a:lnTo>
                    <a:pt x="513" y="3229"/>
                  </a:lnTo>
                  <a:lnTo>
                    <a:pt x="517" y="3216"/>
                  </a:lnTo>
                  <a:lnTo>
                    <a:pt x="521" y="3202"/>
                  </a:lnTo>
                  <a:lnTo>
                    <a:pt x="526" y="3190"/>
                  </a:lnTo>
                  <a:lnTo>
                    <a:pt x="530" y="3179"/>
                  </a:lnTo>
                  <a:lnTo>
                    <a:pt x="535" y="3170"/>
                  </a:lnTo>
                  <a:lnTo>
                    <a:pt x="580" y="3185"/>
                  </a:lnTo>
                  <a:lnTo>
                    <a:pt x="623" y="3201"/>
                  </a:lnTo>
                  <a:lnTo>
                    <a:pt x="665" y="3218"/>
                  </a:lnTo>
                  <a:lnTo>
                    <a:pt x="708" y="3235"/>
                  </a:lnTo>
                  <a:lnTo>
                    <a:pt x="751" y="3254"/>
                  </a:lnTo>
                  <a:lnTo>
                    <a:pt x="794" y="3273"/>
                  </a:lnTo>
                  <a:lnTo>
                    <a:pt x="838" y="3294"/>
                  </a:lnTo>
                  <a:lnTo>
                    <a:pt x="884" y="3317"/>
                  </a:lnTo>
                  <a:close/>
                  <a:moveTo>
                    <a:pt x="587" y="3104"/>
                  </a:moveTo>
                  <a:lnTo>
                    <a:pt x="596" y="3099"/>
                  </a:lnTo>
                  <a:lnTo>
                    <a:pt x="605" y="3097"/>
                  </a:lnTo>
                  <a:lnTo>
                    <a:pt x="616" y="3095"/>
                  </a:lnTo>
                  <a:lnTo>
                    <a:pt x="627" y="3095"/>
                  </a:lnTo>
                  <a:lnTo>
                    <a:pt x="640" y="3095"/>
                  </a:lnTo>
                  <a:lnTo>
                    <a:pt x="652" y="3096"/>
                  </a:lnTo>
                  <a:lnTo>
                    <a:pt x="666" y="3098"/>
                  </a:lnTo>
                  <a:lnTo>
                    <a:pt x="681" y="3101"/>
                  </a:lnTo>
                  <a:lnTo>
                    <a:pt x="712" y="3108"/>
                  </a:lnTo>
                  <a:lnTo>
                    <a:pt x="744" y="3117"/>
                  </a:lnTo>
                  <a:lnTo>
                    <a:pt x="778" y="3129"/>
                  </a:lnTo>
                  <a:lnTo>
                    <a:pt x="813" y="3142"/>
                  </a:lnTo>
                  <a:lnTo>
                    <a:pt x="884" y="3170"/>
                  </a:lnTo>
                  <a:lnTo>
                    <a:pt x="951" y="3199"/>
                  </a:lnTo>
                  <a:lnTo>
                    <a:pt x="983" y="3211"/>
                  </a:lnTo>
                  <a:lnTo>
                    <a:pt x="1012" y="3224"/>
                  </a:lnTo>
                  <a:lnTo>
                    <a:pt x="1040" y="3235"/>
                  </a:lnTo>
                  <a:lnTo>
                    <a:pt x="1063" y="3243"/>
                  </a:lnTo>
                  <a:lnTo>
                    <a:pt x="1072" y="3246"/>
                  </a:lnTo>
                  <a:lnTo>
                    <a:pt x="1080" y="3251"/>
                  </a:lnTo>
                  <a:lnTo>
                    <a:pt x="1086" y="3254"/>
                  </a:lnTo>
                  <a:lnTo>
                    <a:pt x="1090" y="3258"/>
                  </a:lnTo>
                  <a:lnTo>
                    <a:pt x="1095" y="3261"/>
                  </a:lnTo>
                  <a:lnTo>
                    <a:pt x="1097" y="3265"/>
                  </a:lnTo>
                  <a:lnTo>
                    <a:pt x="1098" y="3270"/>
                  </a:lnTo>
                  <a:lnTo>
                    <a:pt x="1099" y="3274"/>
                  </a:lnTo>
                  <a:lnTo>
                    <a:pt x="1098" y="3279"/>
                  </a:lnTo>
                  <a:lnTo>
                    <a:pt x="1097" y="3283"/>
                  </a:lnTo>
                  <a:lnTo>
                    <a:pt x="1095" y="3290"/>
                  </a:lnTo>
                  <a:lnTo>
                    <a:pt x="1093" y="3296"/>
                  </a:lnTo>
                  <a:lnTo>
                    <a:pt x="1085" y="3311"/>
                  </a:lnTo>
                  <a:lnTo>
                    <a:pt x="1077" y="3328"/>
                  </a:lnTo>
                  <a:lnTo>
                    <a:pt x="1071" y="3328"/>
                  </a:lnTo>
                  <a:lnTo>
                    <a:pt x="1026" y="3314"/>
                  </a:lnTo>
                  <a:lnTo>
                    <a:pt x="963" y="3295"/>
                  </a:lnTo>
                  <a:lnTo>
                    <a:pt x="928" y="3284"/>
                  </a:lnTo>
                  <a:lnTo>
                    <a:pt x="891" y="3273"/>
                  </a:lnTo>
                  <a:lnTo>
                    <a:pt x="852" y="3260"/>
                  </a:lnTo>
                  <a:lnTo>
                    <a:pt x="814" y="3247"/>
                  </a:lnTo>
                  <a:lnTo>
                    <a:pt x="776" y="3233"/>
                  </a:lnTo>
                  <a:lnTo>
                    <a:pt x="739" y="3217"/>
                  </a:lnTo>
                  <a:lnTo>
                    <a:pt x="721" y="3209"/>
                  </a:lnTo>
                  <a:lnTo>
                    <a:pt x="704" y="3201"/>
                  </a:lnTo>
                  <a:lnTo>
                    <a:pt x="687" y="3192"/>
                  </a:lnTo>
                  <a:lnTo>
                    <a:pt x="673" y="3183"/>
                  </a:lnTo>
                  <a:lnTo>
                    <a:pt x="658" y="3174"/>
                  </a:lnTo>
                  <a:lnTo>
                    <a:pt x="644" y="3165"/>
                  </a:lnTo>
                  <a:lnTo>
                    <a:pt x="631" y="3155"/>
                  </a:lnTo>
                  <a:lnTo>
                    <a:pt x="620" y="3146"/>
                  </a:lnTo>
                  <a:lnTo>
                    <a:pt x="609" y="3135"/>
                  </a:lnTo>
                  <a:lnTo>
                    <a:pt x="600" y="3125"/>
                  </a:lnTo>
                  <a:lnTo>
                    <a:pt x="592" y="3114"/>
                  </a:lnTo>
                  <a:lnTo>
                    <a:pt x="587" y="3104"/>
                  </a:lnTo>
                  <a:close/>
                  <a:moveTo>
                    <a:pt x="409" y="2901"/>
                  </a:moveTo>
                  <a:lnTo>
                    <a:pt x="388" y="2882"/>
                  </a:lnTo>
                  <a:lnTo>
                    <a:pt x="369" y="2865"/>
                  </a:lnTo>
                  <a:lnTo>
                    <a:pt x="353" y="2848"/>
                  </a:lnTo>
                  <a:lnTo>
                    <a:pt x="338" y="2832"/>
                  </a:lnTo>
                  <a:lnTo>
                    <a:pt x="324" y="2816"/>
                  </a:lnTo>
                  <a:lnTo>
                    <a:pt x="312" y="2798"/>
                  </a:lnTo>
                  <a:lnTo>
                    <a:pt x="300" y="2778"/>
                  </a:lnTo>
                  <a:lnTo>
                    <a:pt x="288" y="2756"/>
                  </a:lnTo>
                  <a:lnTo>
                    <a:pt x="296" y="2742"/>
                  </a:lnTo>
                  <a:lnTo>
                    <a:pt x="302" y="2729"/>
                  </a:lnTo>
                  <a:lnTo>
                    <a:pt x="305" y="2716"/>
                  </a:lnTo>
                  <a:lnTo>
                    <a:pt x="308" y="2703"/>
                  </a:lnTo>
                  <a:lnTo>
                    <a:pt x="311" y="2691"/>
                  </a:lnTo>
                  <a:lnTo>
                    <a:pt x="314" y="2678"/>
                  </a:lnTo>
                  <a:lnTo>
                    <a:pt x="317" y="2665"/>
                  </a:lnTo>
                  <a:lnTo>
                    <a:pt x="323" y="2652"/>
                  </a:lnTo>
                  <a:lnTo>
                    <a:pt x="361" y="2678"/>
                  </a:lnTo>
                  <a:lnTo>
                    <a:pt x="397" y="2704"/>
                  </a:lnTo>
                  <a:lnTo>
                    <a:pt x="415" y="2718"/>
                  </a:lnTo>
                  <a:lnTo>
                    <a:pt x="433" y="2734"/>
                  </a:lnTo>
                  <a:lnTo>
                    <a:pt x="452" y="2750"/>
                  </a:lnTo>
                  <a:lnTo>
                    <a:pt x="471" y="2768"/>
                  </a:lnTo>
                  <a:lnTo>
                    <a:pt x="470" y="2774"/>
                  </a:lnTo>
                  <a:lnTo>
                    <a:pt x="468" y="2782"/>
                  </a:lnTo>
                  <a:lnTo>
                    <a:pt x="465" y="2791"/>
                  </a:lnTo>
                  <a:lnTo>
                    <a:pt x="461" y="2801"/>
                  </a:lnTo>
                  <a:lnTo>
                    <a:pt x="451" y="2823"/>
                  </a:lnTo>
                  <a:lnTo>
                    <a:pt x="439" y="2846"/>
                  </a:lnTo>
                  <a:lnTo>
                    <a:pt x="418" y="2884"/>
                  </a:lnTo>
                  <a:lnTo>
                    <a:pt x="409" y="2901"/>
                  </a:lnTo>
                  <a:close/>
                  <a:moveTo>
                    <a:pt x="497" y="2807"/>
                  </a:moveTo>
                  <a:lnTo>
                    <a:pt x="546" y="2833"/>
                  </a:lnTo>
                  <a:lnTo>
                    <a:pt x="594" y="2862"/>
                  </a:lnTo>
                  <a:lnTo>
                    <a:pt x="643" y="2891"/>
                  </a:lnTo>
                  <a:lnTo>
                    <a:pt x="693" y="2921"/>
                  </a:lnTo>
                  <a:lnTo>
                    <a:pt x="742" y="2952"/>
                  </a:lnTo>
                  <a:lnTo>
                    <a:pt x="792" y="2982"/>
                  </a:lnTo>
                  <a:lnTo>
                    <a:pt x="843" y="3012"/>
                  </a:lnTo>
                  <a:lnTo>
                    <a:pt x="894" y="3041"/>
                  </a:lnTo>
                  <a:lnTo>
                    <a:pt x="891" y="3065"/>
                  </a:lnTo>
                  <a:lnTo>
                    <a:pt x="886" y="3089"/>
                  </a:lnTo>
                  <a:lnTo>
                    <a:pt x="878" y="3114"/>
                  </a:lnTo>
                  <a:lnTo>
                    <a:pt x="870" y="3140"/>
                  </a:lnTo>
                  <a:lnTo>
                    <a:pt x="866" y="3140"/>
                  </a:lnTo>
                  <a:lnTo>
                    <a:pt x="864" y="3141"/>
                  </a:lnTo>
                  <a:lnTo>
                    <a:pt x="808" y="3116"/>
                  </a:lnTo>
                  <a:lnTo>
                    <a:pt x="753" y="3092"/>
                  </a:lnTo>
                  <a:lnTo>
                    <a:pt x="699" y="3068"/>
                  </a:lnTo>
                  <a:lnTo>
                    <a:pt x="646" y="3042"/>
                  </a:lnTo>
                  <a:lnTo>
                    <a:pt x="594" y="3016"/>
                  </a:lnTo>
                  <a:lnTo>
                    <a:pt x="543" y="2989"/>
                  </a:lnTo>
                  <a:lnTo>
                    <a:pt x="518" y="2974"/>
                  </a:lnTo>
                  <a:lnTo>
                    <a:pt x="493" y="2959"/>
                  </a:lnTo>
                  <a:lnTo>
                    <a:pt x="469" y="2944"/>
                  </a:lnTo>
                  <a:lnTo>
                    <a:pt x="444" y="2928"/>
                  </a:lnTo>
                  <a:lnTo>
                    <a:pt x="445" y="2919"/>
                  </a:lnTo>
                  <a:lnTo>
                    <a:pt x="446" y="2910"/>
                  </a:lnTo>
                  <a:lnTo>
                    <a:pt x="447" y="2902"/>
                  </a:lnTo>
                  <a:lnTo>
                    <a:pt x="449" y="2893"/>
                  </a:lnTo>
                  <a:lnTo>
                    <a:pt x="455" y="2878"/>
                  </a:lnTo>
                  <a:lnTo>
                    <a:pt x="463" y="2862"/>
                  </a:lnTo>
                  <a:lnTo>
                    <a:pt x="479" y="2833"/>
                  </a:lnTo>
                  <a:lnTo>
                    <a:pt x="497" y="2807"/>
                  </a:lnTo>
                  <a:close/>
                  <a:moveTo>
                    <a:pt x="1081" y="2887"/>
                  </a:moveTo>
                  <a:lnTo>
                    <a:pt x="1072" y="2923"/>
                  </a:lnTo>
                  <a:lnTo>
                    <a:pt x="1060" y="2975"/>
                  </a:lnTo>
                  <a:lnTo>
                    <a:pt x="1057" y="2987"/>
                  </a:lnTo>
                  <a:lnTo>
                    <a:pt x="1052" y="2999"/>
                  </a:lnTo>
                  <a:lnTo>
                    <a:pt x="1048" y="3011"/>
                  </a:lnTo>
                  <a:lnTo>
                    <a:pt x="1043" y="3020"/>
                  </a:lnTo>
                  <a:lnTo>
                    <a:pt x="1038" y="3029"/>
                  </a:lnTo>
                  <a:lnTo>
                    <a:pt x="1032" y="3035"/>
                  </a:lnTo>
                  <a:lnTo>
                    <a:pt x="1029" y="3037"/>
                  </a:lnTo>
                  <a:lnTo>
                    <a:pt x="1027" y="3039"/>
                  </a:lnTo>
                  <a:lnTo>
                    <a:pt x="1024" y="3040"/>
                  </a:lnTo>
                  <a:lnTo>
                    <a:pt x="1021" y="3040"/>
                  </a:lnTo>
                  <a:lnTo>
                    <a:pt x="990" y="3031"/>
                  </a:lnTo>
                  <a:lnTo>
                    <a:pt x="961" y="3020"/>
                  </a:lnTo>
                  <a:lnTo>
                    <a:pt x="930" y="3009"/>
                  </a:lnTo>
                  <a:lnTo>
                    <a:pt x="900" y="2996"/>
                  </a:lnTo>
                  <a:lnTo>
                    <a:pt x="871" y="2982"/>
                  </a:lnTo>
                  <a:lnTo>
                    <a:pt x="841" y="2967"/>
                  </a:lnTo>
                  <a:lnTo>
                    <a:pt x="812" y="2953"/>
                  </a:lnTo>
                  <a:lnTo>
                    <a:pt x="783" y="2937"/>
                  </a:lnTo>
                  <a:lnTo>
                    <a:pt x="755" y="2920"/>
                  </a:lnTo>
                  <a:lnTo>
                    <a:pt x="726" y="2903"/>
                  </a:lnTo>
                  <a:lnTo>
                    <a:pt x="699" y="2885"/>
                  </a:lnTo>
                  <a:lnTo>
                    <a:pt x="671" y="2868"/>
                  </a:lnTo>
                  <a:lnTo>
                    <a:pt x="619" y="2832"/>
                  </a:lnTo>
                  <a:lnTo>
                    <a:pt x="568" y="2796"/>
                  </a:lnTo>
                  <a:lnTo>
                    <a:pt x="592" y="2762"/>
                  </a:lnTo>
                  <a:lnTo>
                    <a:pt x="616" y="2730"/>
                  </a:lnTo>
                  <a:lnTo>
                    <a:pt x="641" y="2698"/>
                  </a:lnTo>
                  <a:lnTo>
                    <a:pt x="667" y="2667"/>
                  </a:lnTo>
                  <a:lnTo>
                    <a:pt x="678" y="2668"/>
                  </a:lnTo>
                  <a:lnTo>
                    <a:pt x="694" y="2674"/>
                  </a:lnTo>
                  <a:lnTo>
                    <a:pt x="715" y="2681"/>
                  </a:lnTo>
                  <a:lnTo>
                    <a:pt x="739" y="2692"/>
                  </a:lnTo>
                  <a:lnTo>
                    <a:pt x="768" y="2704"/>
                  </a:lnTo>
                  <a:lnTo>
                    <a:pt x="799" y="2718"/>
                  </a:lnTo>
                  <a:lnTo>
                    <a:pt x="832" y="2734"/>
                  </a:lnTo>
                  <a:lnTo>
                    <a:pt x="866" y="2751"/>
                  </a:lnTo>
                  <a:lnTo>
                    <a:pt x="900" y="2769"/>
                  </a:lnTo>
                  <a:lnTo>
                    <a:pt x="934" y="2787"/>
                  </a:lnTo>
                  <a:lnTo>
                    <a:pt x="967" y="2805"/>
                  </a:lnTo>
                  <a:lnTo>
                    <a:pt x="997" y="2824"/>
                  </a:lnTo>
                  <a:lnTo>
                    <a:pt x="1024" y="2841"/>
                  </a:lnTo>
                  <a:lnTo>
                    <a:pt x="1048" y="2857"/>
                  </a:lnTo>
                  <a:lnTo>
                    <a:pt x="1059" y="2866"/>
                  </a:lnTo>
                  <a:lnTo>
                    <a:pt x="1067" y="2873"/>
                  </a:lnTo>
                  <a:lnTo>
                    <a:pt x="1075" y="2881"/>
                  </a:lnTo>
                  <a:lnTo>
                    <a:pt x="1081" y="2887"/>
                  </a:lnTo>
                  <a:close/>
                  <a:moveTo>
                    <a:pt x="577" y="2200"/>
                  </a:moveTo>
                  <a:lnTo>
                    <a:pt x="572" y="2191"/>
                  </a:lnTo>
                  <a:lnTo>
                    <a:pt x="568" y="2180"/>
                  </a:lnTo>
                  <a:lnTo>
                    <a:pt x="564" y="2171"/>
                  </a:lnTo>
                  <a:lnTo>
                    <a:pt x="561" y="2160"/>
                  </a:lnTo>
                  <a:lnTo>
                    <a:pt x="566" y="2155"/>
                  </a:lnTo>
                  <a:lnTo>
                    <a:pt x="570" y="2152"/>
                  </a:lnTo>
                  <a:lnTo>
                    <a:pt x="572" y="2151"/>
                  </a:lnTo>
                  <a:lnTo>
                    <a:pt x="574" y="2151"/>
                  </a:lnTo>
                  <a:lnTo>
                    <a:pt x="578" y="2157"/>
                  </a:lnTo>
                  <a:lnTo>
                    <a:pt x="580" y="2164"/>
                  </a:lnTo>
                  <a:lnTo>
                    <a:pt x="582" y="2174"/>
                  </a:lnTo>
                  <a:lnTo>
                    <a:pt x="583" y="2183"/>
                  </a:lnTo>
                  <a:lnTo>
                    <a:pt x="582" y="2192"/>
                  </a:lnTo>
                  <a:lnTo>
                    <a:pt x="581" y="2198"/>
                  </a:lnTo>
                  <a:lnTo>
                    <a:pt x="581" y="2200"/>
                  </a:lnTo>
                  <a:lnTo>
                    <a:pt x="580" y="2201"/>
                  </a:lnTo>
                  <a:lnTo>
                    <a:pt x="578" y="2201"/>
                  </a:lnTo>
                  <a:lnTo>
                    <a:pt x="577" y="2200"/>
                  </a:lnTo>
                  <a:close/>
                  <a:moveTo>
                    <a:pt x="603" y="2165"/>
                  </a:moveTo>
                  <a:lnTo>
                    <a:pt x="597" y="2152"/>
                  </a:lnTo>
                  <a:lnTo>
                    <a:pt x="591" y="2140"/>
                  </a:lnTo>
                  <a:lnTo>
                    <a:pt x="598" y="2132"/>
                  </a:lnTo>
                  <a:lnTo>
                    <a:pt x="605" y="2123"/>
                  </a:lnTo>
                  <a:lnTo>
                    <a:pt x="607" y="2134"/>
                  </a:lnTo>
                  <a:lnTo>
                    <a:pt x="609" y="2151"/>
                  </a:lnTo>
                  <a:lnTo>
                    <a:pt x="609" y="2159"/>
                  </a:lnTo>
                  <a:lnTo>
                    <a:pt x="609" y="2165"/>
                  </a:lnTo>
                  <a:lnTo>
                    <a:pt x="608" y="2166"/>
                  </a:lnTo>
                  <a:lnTo>
                    <a:pt x="607" y="2167"/>
                  </a:lnTo>
                  <a:lnTo>
                    <a:pt x="605" y="2166"/>
                  </a:lnTo>
                  <a:lnTo>
                    <a:pt x="603" y="2165"/>
                  </a:lnTo>
                  <a:close/>
                  <a:moveTo>
                    <a:pt x="721" y="2607"/>
                  </a:moveTo>
                  <a:lnTo>
                    <a:pt x="716" y="2607"/>
                  </a:lnTo>
                  <a:lnTo>
                    <a:pt x="712" y="2608"/>
                  </a:lnTo>
                  <a:lnTo>
                    <a:pt x="699" y="2605"/>
                  </a:lnTo>
                  <a:lnTo>
                    <a:pt x="687" y="2601"/>
                  </a:lnTo>
                  <a:lnTo>
                    <a:pt x="676" y="2595"/>
                  </a:lnTo>
                  <a:lnTo>
                    <a:pt x="665" y="2589"/>
                  </a:lnTo>
                  <a:lnTo>
                    <a:pt x="655" y="2582"/>
                  </a:lnTo>
                  <a:lnTo>
                    <a:pt x="645" y="2572"/>
                  </a:lnTo>
                  <a:lnTo>
                    <a:pt x="636" y="2564"/>
                  </a:lnTo>
                  <a:lnTo>
                    <a:pt x="627" y="2553"/>
                  </a:lnTo>
                  <a:lnTo>
                    <a:pt x="619" y="2542"/>
                  </a:lnTo>
                  <a:lnTo>
                    <a:pt x="611" y="2530"/>
                  </a:lnTo>
                  <a:lnTo>
                    <a:pt x="604" y="2517"/>
                  </a:lnTo>
                  <a:lnTo>
                    <a:pt x="598" y="2505"/>
                  </a:lnTo>
                  <a:lnTo>
                    <a:pt x="591" y="2491"/>
                  </a:lnTo>
                  <a:lnTo>
                    <a:pt x="586" y="2477"/>
                  </a:lnTo>
                  <a:lnTo>
                    <a:pt x="582" y="2462"/>
                  </a:lnTo>
                  <a:lnTo>
                    <a:pt x="578" y="2447"/>
                  </a:lnTo>
                  <a:lnTo>
                    <a:pt x="573" y="2433"/>
                  </a:lnTo>
                  <a:lnTo>
                    <a:pt x="570" y="2418"/>
                  </a:lnTo>
                  <a:lnTo>
                    <a:pt x="568" y="2403"/>
                  </a:lnTo>
                  <a:lnTo>
                    <a:pt x="566" y="2387"/>
                  </a:lnTo>
                  <a:lnTo>
                    <a:pt x="565" y="2372"/>
                  </a:lnTo>
                  <a:lnTo>
                    <a:pt x="564" y="2358"/>
                  </a:lnTo>
                  <a:lnTo>
                    <a:pt x="564" y="2343"/>
                  </a:lnTo>
                  <a:lnTo>
                    <a:pt x="565" y="2329"/>
                  </a:lnTo>
                  <a:lnTo>
                    <a:pt x="566" y="2314"/>
                  </a:lnTo>
                  <a:lnTo>
                    <a:pt x="568" y="2302"/>
                  </a:lnTo>
                  <a:lnTo>
                    <a:pt x="571" y="2288"/>
                  </a:lnTo>
                  <a:lnTo>
                    <a:pt x="574" y="2275"/>
                  </a:lnTo>
                  <a:lnTo>
                    <a:pt x="579" y="2264"/>
                  </a:lnTo>
                  <a:lnTo>
                    <a:pt x="583" y="2253"/>
                  </a:lnTo>
                  <a:lnTo>
                    <a:pt x="588" y="2242"/>
                  </a:lnTo>
                  <a:lnTo>
                    <a:pt x="594" y="2233"/>
                  </a:lnTo>
                  <a:lnTo>
                    <a:pt x="605" y="2223"/>
                  </a:lnTo>
                  <a:lnTo>
                    <a:pt x="615" y="2217"/>
                  </a:lnTo>
                  <a:lnTo>
                    <a:pt x="624" y="2214"/>
                  </a:lnTo>
                  <a:lnTo>
                    <a:pt x="634" y="2213"/>
                  </a:lnTo>
                  <a:lnTo>
                    <a:pt x="643" y="2214"/>
                  </a:lnTo>
                  <a:lnTo>
                    <a:pt x="651" y="2218"/>
                  </a:lnTo>
                  <a:lnTo>
                    <a:pt x="660" y="2223"/>
                  </a:lnTo>
                  <a:lnTo>
                    <a:pt x="668" y="2231"/>
                  </a:lnTo>
                  <a:lnTo>
                    <a:pt x="676" y="2240"/>
                  </a:lnTo>
                  <a:lnTo>
                    <a:pt x="683" y="2251"/>
                  </a:lnTo>
                  <a:lnTo>
                    <a:pt x="689" y="2263"/>
                  </a:lnTo>
                  <a:lnTo>
                    <a:pt x="696" y="2276"/>
                  </a:lnTo>
                  <a:lnTo>
                    <a:pt x="702" y="2291"/>
                  </a:lnTo>
                  <a:lnTo>
                    <a:pt x="708" y="2308"/>
                  </a:lnTo>
                  <a:lnTo>
                    <a:pt x="713" y="2324"/>
                  </a:lnTo>
                  <a:lnTo>
                    <a:pt x="718" y="2342"/>
                  </a:lnTo>
                  <a:lnTo>
                    <a:pt x="722" y="2360"/>
                  </a:lnTo>
                  <a:lnTo>
                    <a:pt x="726" y="2379"/>
                  </a:lnTo>
                  <a:lnTo>
                    <a:pt x="730" y="2398"/>
                  </a:lnTo>
                  <a:lnTo>
                    <a:pt x="732" y="2417"/>
                  </a:lnTo>
                  <a:lnTo>
                    <a:pt x="736" y="2455"/>
                  </a:lnTo>
                  <a:lnTo>
                    <a:pt x="738" y="2492"/>
                  </a:lnTo>
                  <a:lnTo>
                    <a:pt x="738" y="2510"/>
                  </a:lnTo>
                  <a:lnTo>
                    <a:pt x="737" y="2527"/>
                  </a:lnTo>
                  <a:lnTo>
                    <a:pt x="736" y="2544"/>
                  </a:lnTo>
                  <a:lnTo>
                    <a:pt x="735" y="2558"/>
                  </a:lnTo>
                  <a:lnTo>
                    <a:pt x="732" y="2573"/>
                  </a:lnTo>
                  <a:lnTo>
                    <a:pt x="728" y="2586"/>
                  </a:lnTo>
                  <a:lnTo>
                    <a:pt x="725" y="2598"/>
                  </a:lnTo>
                  <a:lnTo>
                    <a:pt x="721" y="2607"/>
                  </a:lnTo>
                  <a:close/>
                  <a:moveTo>
                    <a:pt x="1337" y="2754"/>
                  </a:moveTo>
                  <a:lnTo>
                    <a:pt x="1326" y="2753"/>
                  </a:lnTo>
                  <a:lnTo>
                    <a:pt x="1314" y="2753"/>
                  </a:lnTo>
                  <a:lnTo>
                    <a:pt x="1306" y="2744"/>
                  </a:lnTo>
                  <a:lnTo>
                    <a:pt x="1297" y="2735"/>
                  </a:lnTo>
                  <a:lnTo>
                    <a:pt x="1301" y="2730"/>
                  </a:lnTo>
                  <a:lnTo>
                    <a:pt x="1306" y="2724"/>
                  </a:lnTo>
                  <a:lnTo>
                    <a:pt x="1310" y="2719"/>
                  </a:lnTo>
                  <a:lnTo>
                    <a:pt x="1315" y="2715"/>
                  </a:lnTo>
                  <a:lnTo>
                    <a:pt x="1324" y="2722"/>
                  </a:lnTo>
                  <a:lnTo>
                    <a:pt x="1330" y="2729"/>
                  </a:lnTo>
                  <a:lnTo>
                    <a:pt x="1333" y="2733"/>
                  </a:lnTo>
                  <a:lnTo>
                    <a:pt x="1335" y="2738"/>
                  </a:lnTo>
                  <a:lnTo>
                    <a:pt x="1336" y="2745"/>
                  </a:lnTo>
                  <a:lnTo>
                    <a:pt x="1337" y="2754"/>
                  </a:lnTo>
                  <a:close/>
                  <a:moveTo>
                    <a:pt x="1357" y="2702"/>
                  </a:moveTo>
                  <a:lnTo>
                    <a:pt x="1347" y="2696"/>
                  </a:lnTo>
                  <a:lnTo>
                    <a:pt x="1337" y="2688"/>
                  </a:lnTo>
                  <a:lnTo>
                    <a:pt x="1327" y="2681"/>
                  </a:lnTo>
                  <a:lnTo>
                    <a:pt x="1318" y="2674"/>
                  </a:lnTo>
                  <a:lnTo>
                    <a:pt x="1311" y="2666"/>
                  </a:lnTo>
                  <a:lnTo>
                    <a:pt x="1305" y="2658"/>
                  </a:lnTo>
                  <a:lnTo>
                    <a:pt x="1303" y="2652"/>
                  </a:lnTo>
                  <a:lnTo>
                    <a:pt x="1300" y="2648"/>
                  </a:lnTo>
                  <a:lnTo>
                    <a:pt x="1299" y="2644"/>
                  </a:lnTo>
                  <a:lnTo>
                    <a:pt x="1299" y="2639"/>
                  </a:lnTo>
                  <a:lnTo>
                    <a:pt x="1308" y="2641"/>
                  </a:lnTo>
                  <a:lnTo>
                    <a:pt x="1317" y="2644"/>
                  </a:lnTo>
                  <a:lnTo>
                    <a:pt x="1328" y="2649"/>
                  </a:lnTo>
                  <a:lnTo>
                    <a:pt x="1337" y="2657"/>
                  </a:lnTo>
                  <a:lnTo>
                    <a:pt x="1342" y="2661"/>
                  </a:lnTo>
                  <a:lnTo>
                    <a:pt x="1346" y="2665"/>
                  </a:lnTo>
                  <a:lnTo>
                    <a:pt x="1350" y="2670"/>
                  </a:lnTo>
                  <a:lnTo>
                    <a:pt x="1353" y="2676"/>
                  </a:lnTo>
                  <a:lnTo>
                    <a:pt x="1355" y="2682"/>
                  </a:lnTo>
                  <a:lnTo>
                    <a:pt x="1356" y="2688"/>
                  </a:lnTo>
                  <a:lnTo>
                    <a:pt x="1357" y="2695"/>
                  </a:lnTo>
                  <a:lnTo>
                    <a:pt x="1357" y="2702"/>
                  </a:lnTo>
                  <a:close/>
                  <a:moveTo>
                    <a:pt x="1366" y="2613"/>
                  </a:moveTo>
                  <a:lnTo>
                    <a:pt x="1364" y="2632"/>
                  </a:lnTo>
                  <a:lnTo>
                    <a:pt x="1357" y="2631"/>
                  </a:lnTo>
                  <a:lnTo>
                    <a:pt x="1351" y="2631"/>
                  </a:lnTo>
                  <a:lnTo>
                    <a:pt x="1344" y="2629"/>
                  </a:lnTo>
                  <a:lnTo>
                    <a:pt x="1338" y="2627"/>
                  </a:lnTo>
                  <a:lnTo>
                    <a:pt x="1335" y="2624"/>
                  </a:lnTo>
                  <a:lnTo>
                    <a:pt x="1333" y="2620"/>
                  </a:lnTo>
                  <a:lnTo>
                    <a:pt x="1330" y="2611"/>
                  </a:lnTo>
                  <a:lnTo>
                    <a:pt x="1328" y="2604"/>
                  </a:lnTo>
                  <a:lnTo>
                    <a:pt x="1332" y="2596"/>
                  </a:lnTo>
                  <a:lnTo>
                    <a:pt x="1336" y="2593"/>
                  </a:lnTo>
                  <a:lnTo>
                    <a:pt x="1338" y="2592"/>
                  </a:lnTo>
                  <a:lnTo>
                    <a:pt x="1341" y="2591"/>
                  </a:lnTo>
                  <a:lnTo>
                    <a:pt x="1342" y="2591"/>
                  </a:lnTo>
                  <a:lnTo>
                    <a:pt x="1344" y="2592"/>
                  </a:lnTo>
                  <a:lnTo>
                    <a:pt x="1352" y="2599"/>
                  </a:lnTo>
                  <a:lnTo>
                    <a:pt x="1366" y="2613"/>
                  </a:lnTo>
                  <a:close/>
                  <a:moveTo>
                    <a:pt x="1372" y="2553"/>
                  </a:moveTo>
                  <a:lnTo>
                    <a:pt x="1372" y="2561"/>
                  </a:lnTo>
                  <a:lnTo>
                    <a:pt x="1372" y="2568"/>
                  </a:lnTo>
                  <a:lnTo>
                    <a:pt x="1370" y="2570"/>
                  </a:lnTo>
                  <a:lnTo>
                    <a:pt x="1368" y="2571"/>
                  </a:lnTo>
                  <a:lnTo>
                    <a:pt x="1367" y="2571"/>
                  </a:lnTo>
                  <a:lnTo>
                    <a:pt x="1364" y="2571"/>
                  </a:lnTo>
                  <a:lnTo>
                    <a:pt x="1356" y="2567"/>
                  </a:lnTo>
                  <a:lnTo>
                    <a:pt x="1350" y="2563"/>
                  </a:lnTo>
                  <a:lnTo>
                    <a:pt x="1346" y="2558"/>
                  </a:lnTo>
                  <a:lnTo>
                    <a:pt x="1341" y="2554"/>
                  </a:lnTo>
                  <a:lnTo>
                    <a:pt x="1334" y="2545"/>
                  </a:lnTo>
                  <a:lnTo>
                    <a:pt x="1328" y="2535"/>
                  </a:lnTo>
                  <a:lnTo>
                    <a:pt x="1329" y="2528"/>
                  </a:lnTo>
                  <a:lnTo>
                    <a:pt x="1330" y="2521"/>
                  </a:lnTo>
                  <a:lnTo>
                    <a:pt x="1336" y="2524"/>
                  </a:lnTo>
                  <a:lnTo>
                    <a:pt x="1342" y="2527"/>
                  </a:lnTo>
                  <a:lnTo>
                    <a:pt x="1346" y="2530"/>
                  </a:lnTo>
                  <a:lnTo>
                    <a:pt x="1350" y="2534"/>
                  </a:lnTo>
                  <a:lnTo>
                    <a:pt x="1354" y="2538"/>
                  </a:lnTo>
                  <a:lnTo>
                    <a:pt x="1358" y="2544"/>
                  </a:lnTo>
                  <a:lnTo>
                    <a:pt x="1365" y="2548"/>
                  </a:lnTo>
                  <a:lnTo>
                    <a:pt x="1372" y="2553"/>
                  </a:lnTo>
                  <a:close/>
                  <a:moveTo>
                    <a:pt x="1330" y="2250"/>
                  </a:moveTo>
                  <a:lnTo>
                    <a:pt x="1332" y="2265"/>
                  </a:lnTo>
                  <a:lnTo>
                    <a:pt x="1327" y="2270"/>
                  </a:lnTo>
                  <a:lnTo>
                    <a:pt x="1322" y="2276"/>
                  </a:lnTo>
                  <a:lnTo>
                    <a:pt x="1315" y="2265"/>
                  </a:lnTo>
                  <a:lnTo>
                    <a:pt x="1309" y="2253"/>
                  </a:lnTo>
                  <a:lnTo>
                    <a:pt x="1330" y="2250"/>
                  </a:lnTo>
                  <a:close/>
                  <a:moveTo>
                    <a:pt x="1343" y="2226"/>
                  </a:moveTo>
                  <a:lnTo>
                    <a:pt x="1341" y="2226"/>
                  </a:lnTo>
                  <a:lnTo>
                    <a:pt x="1337" y="2227"/>
                  </a:lnTo>
                  <a:lnTo>
                    <a:pt x="1331" y="2221"/>
                  </a:lnTo>
                  <a:lnTo>
                    <a:pt x="1324" y="2217"/>
                  </a:lnTo>
                  <a:lnTo>
                    <a:pt x="1325" y="2209"/>
                  </a:lnTo>
                  <a:lnTo>
                    <a:pt x="1327" y="2203"/>
                  </a:lnTo>
                  <a:lnTo>
                    <a:pt x="1330" y="2199"/>
                  </a:lnTo>
                  <a:lnTo>
                    <a:pt x="1334" y="2194"/>
                  </a:lnTo>
                  <a:lnTo>
                    <a:pt x="1326" y="2193"/>
                  </a:lnTo>
                  <a:lnTo>
                    <a:pt x="1317" y="2193"/>
                  </a:lnTo>
                  <a:lnTo>
                    <a:pt x="1309" y="2192"/>
                  </a:lnTo>
                  <a:lnTo>
                    <a:pt x="1300" y="2192"/>
                  </a:lnTo>
                  <a:lnTo>
                    <a:pt x="1296" y="2176"/>
                  </a:lnTo>
                  <a:lnTo>
                    <a:pt x="1292" y="2160"/>
                  </a:lnTo>
                  <a:lnTo>
                    <a:pt x="1290" y="2146"/>
                  </a:lnTo>
                  <a:lnTo>
                    <a:pt x="1288" y="2133"/>
                  </a:lnTo>
                  <a:lnTo>
                    <a:pt x="1287" y="2120"/>
                  </a:lnTo>
                  <a:lnTo>
                    <a:pt x="1286" y="2108"/>
                  </a:lnTo>
                  <a:lnTo>
                    <a:pt x="1287" y="2097"/>
                  </a:lnTo>
                  <a:lnTo>
                    <a:pt x="1287" y="2085"/>
                  </a:lnTo>
                  <a:lnTo>
                    <a:pt x="1291" y="2062"/>
                  </a:lnTo>
                  <a:lnTo>
                    <a:pt x="1296" y="2037"/>
                  </a:lnTo>
                  <a:lnTo>
                    <a:pt x="1304" y="2012"/>
                  </a:lnTo>
                  <a:lnTo>
                    <a:pt x="1312" y="1983"/>
                  </a:lnTo>
                  <a:lnTo>
                    <a:pt x="1332" y="1975"/>
                  </a:lnTo>
                  <a:lnTo>
                    <a:pt x="1353" y="1969"/>
                  </a:lnTo>
                  <a:lnTo>
                    <a:pt x="1373" y="1962"/>
                  </a:lnTo>
                  <a:lnTo>
                    <a:pt x="1394" y="1956"/>
                  </a:lnTo>
                  <a:lnTo>
                    <a:pt x="1415" y="1952"/>
                  </a:lnTo>
                  <a:lnTo>
                    <a:pt x="1437" y="1948"/>
                  </a:lnTo>
                  <a:lnTo>
                    <a:pt x="1460" y="1946"/>
                  </a:lnTo>
                  <a:lnTo>
                    <a:pt x="1483" y="1944"/>
                  </a:lnTo>
                  <a:lnTo>
                    <a:pt x="1485" y="1948"/>
                  </a:lnTo>
                  <a:lnTo>
                    <a:pt x="1487" y="1952"/>
                  </a:lnTo>
                  <a:lnTo>
                    <a:pt x="1482" y="1959"/>
                  </a:lnTo>
                  <a:lnTo>
                    <a:pt x="1477" y="1967"/>
                  </a:lnTo>
                  <a:lnTo>
                    <a:pt x="1471" y="1972"/>
                  </a:lnTo>
                  <a:lnTo>
                    <a:pt x="1465" y="1977"/>
                  </a:lnTo>
                  <a:lnTo>
                    <a:pt x="1453" y="1987"/>
                  </a:lnTo>
                  <a:lnTo>
                    <a:pt x="1441" y="1993"/>
                  </a:lnTo>
                  <a:lnTo>
                    <a:pt x="1415" y="2002"/>
                  </a:lnTo>
                  <a:lnTo>
                    <a:pt x="1391" y="2009"/>
                  </a:lnTo>
                  <a:lnTo>
                    <a:pt x="1380" y="2013"/>
                  </a:lnTo>
                  <a:lnTo>
                    <a:pt x="1370" y="2018"/>
                  </a:lnTo>
                  <a:lnTo>
                    <a:pt x="1365" y="2022"/>
                  </a:lnTo>
                  <a:lnTo>
                    <a:pt x="1361" y="2026"/>
                  </a:lnTo>
                  <a:lnTo>
                    <a:pt x="1356" y="2030"/>
                  </a:lnTo>
                  <a:lnTo>
                    <a:pt x="1353" y="2035"/>
                  </a:lnTo>
                  <a:lnTo>
                    <a:pt x="1350" y="2041"/>
                  </a:lnTo>
                  <a:lnTo>
                    <a:pt x="1348" y="2047"/>
                  </a:lnTo>
                  <a:lnTo>
                    <a:pt x="1346" y="2054"/>
                  </a:lnTo>
                  <a:lnTo>
                    <a:pt x="1344" y="2063"/>
                  </a:lnTo>
                  <a:lnTo>
                    <a:pt x="1343" y="2071"/>
                  </a:lnTo>
                  <a:lnTo>
                    <a:pt x="1342" y="2082"/>
                  </a:lnTo>
                  <a:lnTo>
                    <a:pt x="1342" y="2093"/>
                  </a:lnTo>
                  <a:lnTo>
                    <a:pt x="1343" y="2106"/>
                  </a:lnTo>
                  <a:lnTo>
                    <a:pt x="1335" y="2130"/>
                  </a:lnTo>
                  <a:lnTo>
                    <a:pt x="1328" y="2148"/>
                  </a:lnTo>
                  <a:lnTo>
                    <a:pt x="1327" y="2152"/>
                  </a:lnTo>
                  <a:lnTo>
                    <a:pt x="1327" y="2156"/>
                  </a:lnTo>
                  <a:lnTo>
                    <a:pt x="1328" y="2159"/>
                  </a:lnTo>
                  <a:lnTo>
                    <a:pt x="1329" y="2163"/>
                  </a:lnTo>
                  <a:lnTo>
                    <a:pt x="1332" y="2167"/>
                  </a:lnTo>
                  <a:lnTo>
                    <a:pt x="1335" y="2171"/>
                  </a:lnTo>
                  <a:lnTo>
                    <a:pt x="1341" y="2175"/>
                  </a:lnTo>
                  <a:lnTo>
                    <a:pt x="1347" y="2180"/>
                  </a:lnTo>
                  <a:lnTo>
                    <a:pt x="1348" y="2191"/>
                  </a:lnTo>
                  <a:lnTo>
                    <a:pt x="1349" y="2201"/>
                  </a:lnTo>
                  <a:lnTo>
                    <a:pt x="1349" y="2207"/>
                  </a:lnTo>
                  <a:lnTo>
                    <a:pt x="1348" y="2212"/>
                  </a:lnTo>
                  <a:lnTo>
                    <a:pt x="1346" y="2218"/>
                  </a:lnTo>
                  <a:lnTo>
                    <a:pt x="1343" y="2226"/>
                  </a:lnTo>
                  <a:close/>
                  <a:moveTo>
                    <a:pt x="1383" y="2439"/>
                  </a:moveTo>
                  <a:lnTo>
                    <a:pt x="1380" y="2444"/>
                  </a:lnTo>
                  <a:lnTo>
                    <a:pt x="1377" y="2451"/>
                  </a:lnTo>
                  <a:lnTo>
                    <a:pt x="1366" y="2449"/>
                  </a:lnTo>
                  <a:lnTo>
                    <a:pt x="1354" y="2446"/>
                  </a:lnTo>
                  <a:lnTo>
                    <a:pt x="1350" y="2437"/>
                  </a:lnTo>
                  <a:lnTo>
                    <a:pt x="1346" y="2427"/>
                  </a:lnTo>
                  <a:lnTo>
                    <a:pt x="1351" y="2425"/>
                  </a:lnTo>
                  <a:lnTo>
                    <a:pt x="1355" y="2423"/>
                  </a:lnTo>
                  <a:lnTo>
                    <a:pt x="1360" y="2423"/>
                  </a:lnTo>
                  <a:lnTo>
                    <a:pt x="1363" y="2424"/>
                  </a:lnTo>
                  <a:lnTo>
                    <a:pt x="1371" y="2430"/>
                  </a:lnTo>
                  <a:lnTo>
                    <a:pt x="1383" y="2439"/>
                  </a:lnTo>
                  <a:close/>
                  <a:moveTo>
                    <a:pt x="1351" y="2338"/>
                  </a:moveTo>
                  <a:lnTo>
                    <a:pt x="1360" y="2341"/>
                  </a:lnTo>
                  <a:lnTo>
                    <a:pt x="1366" y="2345"/>
                  </a:lnTo>
                  <a:lnTo>
                    <a:pt x="1371" y="2349"/>
                  </a:lnTo>
                  <a:lnTo>
                    <a:pt x="1375" y="2353"/>
                  </a:lnTo>
                  <a:lnTo>
                    <a:pt x="1379" y="2358"/>
                  </a:lnTo>
                  <a:lnTo>
                    <a:pt x="1380" y="2361"/>
                  </a:lnTo>
                  <a:lnTo>
                    <a:pt x="1381" y="2365"/>
                  </a:lnTo>
                  <a:lnTo>
                    <a:pt x="1382" y="2369"/>
                  </a:lnTo>
                  <a:lnTo>
                    <a:pt x="1381" y="2376"/>
                  </a:lnTo>
                  <a:lnTo>
                    <a:pt x="1379" y="2380"/>
                  </a:lnTo>
                  <a:lnTo>
                    <a:pt x="1375" y="2383"/>
                  </a:lnTo>
                  <a:lnTo>
                    <a:pt x="1374" y="2383"/>
                  </a:lnTo>
                  <a:lnTo>
                    <a:pt x="1364" y="2377"/>
                  </a:lnTo>
                  <a:lnTo>
                    <a:pt x="1356" y="2371"/>
                  </a:lnTo>
                  <a:lnTo>
                    <a:pt x="1350" y="2366"/>
                  </a:lnTo>
                  <a:lnTo>
                    <a:pt x="1346" y="2362"/>
                  </a:lnTo>
                  <a:lnTo>
                    <a:pt x="1345" y="2359"/>
                  </a:lnTo>
                  <a:lnTo>
                    <a:pt x="1344" y="2357"/>
                  </a:lnTo>
                  <a:lnTo>
                    <a:pt x="1344" y="2354"/>
                  </a:lnTo>
                  <a:lnTo>
                    <a:pt x="1345" y="2351"/>
                  </a:lnTo>
                  <a:lnTo>
                    <a:pt x="1347" y="2345"/>
                  </a:lnTo>
                  <a:lnTo>
                    <a:pt x="1351" y="2338"/>
                  </a:lnTo>
                  <a:close/>
                  <a:moveTo>
                    <a:pt x="1385" y="2319"/>
                  </a:moveTo>
                  <a:lnTo>
                    <a:pt x="1380" y="2323"/>
                  </a:lnTo>
                  <a:lnTo>
                    <a:pt x="1375" y="2327"/>
                  </a:lnTo>
                  <a:lnTo>
                    <a:pt x="1367" y="2319"/>
                  </a:lnTo>
                  <a:lnTo>
                    <a:pt x="1358" y="2311"/>
                  </a:lnTo>
                  <a:lnTo>
                    <a:pt x="1358" y="2305"/>
                  </a:lnTo>
                  <a:lnTo>
                    <a:pt x="1358" y="2300"/>
                  </a:lnTo>
                  <a:lnTo>
                    <a:pt x="1371" y="2309"/>
                  </a:lnTo>
                  <a:lnTo>
                    <a:pt x="1385" y="2319"/>
                  </a:lnTo>
                  <a:close/>
                  <a:moveTo>
                    <a:pt x="1408" y="2273"/>
                  </a:moveTo>
                  <a:lnTo>
                    <a:pt x="1405" y="2276"/>
                  </a:lnTo>
                  <a:lnTo>
                    <a:pt x="1403" y="2278"/>
                  </a:lnTo>
                  <a:lnTo>
                    <a:pt x="1400" y="2279"/>
                  </a:lnTo>
                  <a:lnTo>
                    <a:pt x="1396" y="2279"/>
                  </a:lnTo>
                  <a:lnTo>
                    <a:pt x="1383" y="2271"/>
                  </a:lnTo>
                  <a:lnTo>
                    <a:pt x="1371" y="2264"/>
                  </a:lnTo>
                  <a:lnTo>
                    <a:pt x="1371" y="2249"/>
                  </a:lnTo>
                  <a:lnTo>
                    <a:pt x="1376" y="2246"/>
                  </a:lnTo>
                  <a:lnTo>
                    <a:pt x="1382" y="2245"/>
                  </a:lnTo>
                  <a:lnTo>
                    <a:pt x="1387" y="2246"/>
                  </a:lnTo>
                  <a:lnTo>
                    <a:pt x="1391" y="2249"/>
                  </a:lnTo>
                  <a:lnTo>
                    <a:pt x="1399" y="2259"/>
                  </a:lnTo>
                  <a:lnTo>
                    <a:pt x="1408" y="2273"/>
                  </a:lnTo>
                  <a:close/>
                  <a:moveTo>
                    <a:pt x="1372" y="2204"/>
                  </a:moveTo>
                  <a:lnTo>
                    <a:pt x="1376" y="2205"/>
                  </a:lnTo>
                  <a:lnTo>
                    <a:pt x="1383" y="2208"/>
                  </a:lnTo>
                  <a:lnTo>
                    <a:pt x="1389" y="2211"/>
                  </a:lnTo>
                  <a:lnTo>
                    <a:pt x="1399" y="2217"/>
                  </a:lnTo>
                  <a:lnTo>
                    <a:pt x="1396" y="2217"/>
                  </a:lnTo>
                  <a:lnTo>
                    <a:pt x="1394" y="2218"/>
                  </a:lnTo>
                  <a:lnTo>
                    <a:pt x="1370" y="2208"/>
                  </a:lnTo>
                  <a:lnTo>
                    <a:pt x="1371" y="2205"/>
                  </a:lnTo>
                  <a:lnTo>
                    <a:pt x="1372" y="2204"/>
                  </a:lnTo>
                  <a:close/>
                  <a:moveTo>
                    <a:pt x="1448" y="2134"/>
                  </a:moveTo>
                  <a:lnTo>
                    <a:pt x="1442" y="2141"/>
                  </a:lnTo>
                  <a:lnTo>
                    <a:pt x="1433" y="2148"/>
                  </a:lnTo>
                  <a:lnTo>
                    <a:pt x="1425" y="2155"/>
                  </a:lnTo>
                  <a:lnTo>
                    <a:pt x="1415" y="2160"/>
                  </a:lnTo>
                  <a:lnTo>
                    <a:pt x="1405" y="2164"/>
                  </a:lnTo>
                  <a:lnTo>
                    <a:pt x="1395" y="2167"/>
                  </a:lnTo>
                  <a:lnTo>
                    <a:pt x="1386" y="2170"/>
                  </a:lnTo>
                  <a:lnTo>
                    <a:pt x="1377" y="2171"/>
                  </a:lnTo>
                  <a:lnTo>
                    <a:pt x="1370" y="2160"/>
                  </a:lnTo>
                  <a:lnTo>
                    <a:pt x="1388" y="2144"/>
                  </a:lnTo>
                  <a:lnTo>
                    <a:pt x="1406" y="2130"/>
                  </a:lnTo>
                  <a:lnTo>
                    <a:pt x="1410" y="2128"/>
                  </a:lnTo>
                  <a:lnTo>
                    <a:pt x="1415" y="2126"/>
                  </a:lnTo>
                  <a:lnTo>
                    <a:pt x="1421" y="2125"/>
                  </a:lnTo>
                  <a:lnTo>
                    <a:pt x="1426" y="2125"/>
                  </a:lnTo>
                  <a:lnTo>
                    <a:pt x="1431" y="2125"/>
                  </a:lnTo>
                  <a:lnTo>
                    <a:pt x="1437" y="2127"/>
                  </a:lnTo>
                  <a:lnTo>
                    <a:pt x="1443" y="2129"/>
                  </a:lnTo>
                  <a:lnTo>
                    <a:pt x="1448" y="2134"/>
                  </a:lnTo>
                  <a:close/>
                  <a:moveTo>
                    <a:pt x="1440" y="2045"/>
                  </a:moveTo>
                  <a:lnTo>
                    <a:pt x="1425" y="2049"/>
                  </a:lnTo>
                  <a:lnTo>
                    <a:pt x="1407" y="2054"/>
                  </a:lnTo>
                  <a:lnTo>
                    <a:pt x="1398" y="2058"/>
                  </a:lnTo>
                  <a:lnTo>
                    <a:pt x="1389" y="2060"/>
                  </a:lnTo>
                  <a:lnTo>
                    <a:pt x="1383" y="2061"/>
                  </a:lnTo>
                  <a:lnTo>
                    <a:pt x="1379" y="2061"/>
                  </a:lnTo>
                  <a:lnTo>
                    <a:pt x="1375" y="2055"/>
                  </a:lnTo>
                  <a:lnTo>
                    <a:pt x="1373" y="2051"/>
                  </a:lnTo>
                  <a:lnTo>
                    <a:pt x="1391" y="2040"/>
                  </a:lnTo>
                  <a:lnTo>
                    <a:pt x="1407" y="2031"/>
                  </a:lnTo>
                  <a:lnTo>
                    <a:pt x="1415" y="2027"/>
                  </a:lnTo>
                  <a:lnTo>
                    <a:pt x="1424" y="2025"/>
                  </a:lnTo>
                  <a:lnTo>
                    <a:pt x="1434" y="2024"/>
                  </a:lnTo>
                  <a:lnTo>
                    <a:pt x="1447" y="2024"/>
                  </a:lnTo>
                  <a:lnTo>
                    <a:pt x="1440" y="2045"/>
                  </a:lnTo>
                  <a:close/>
                  <a:moveTo>
                    <a:pt x="1467" y="2062"/>
                  </a:moveTo>
                  <a:lnTo>
                    <a:pt x="1466" y="2067"/>
                  </a:lnTo>
                  <a:lnTo>
                    <a:pt x="1464" y="2072"/>
                  </a:lnTo>
                  <a:lnTo>
                    <a:pt x="1461" y="2078"/>
                  </a:lnTo>
                  <a:lnTo>
                    <a:pt x="1457" y="2082"/>
                  </a:lnTo>
                  <a:lnTo>
                    <a:pt x="1451" y="2086"/>
                  </a:lnTo>
                  <a:lnTo>
                    <a:pt x="1445" y="2089"/>
                  </a:lnTo>
                  <a:lnTo>
                    <a:pt x="1439" y="2093"/>
                  </a:lnTo>
                  <a:lnTo>
                    <a:pt x="1431" y="2097"/>
                  </a:lnTo>
                  <a:lnTo>
                    <a:pt x="1418" y="2102"/>
                  </a:lnTo>
                  <a:lnTo>
                    <a:pt x="1403" y="2106"/>
                  </a:lnTo>
                  <a:lnTo>
                    <a:pt x="1390" y="2109"/>
                  </a:lnTo>
                  <a:lnTo>
                    <a:pt x="1380" y="2111"/>
                  </a:lnTo>
                  <a:lnTo>
                    <a:pt x="1370" y="2104"/>
                  </a:lnTo>
                  <a:lnTo>
                    <a:pt x="1383" y="2096"/>
                  </a:lnTo>
                  <a:lnTo>
                    <a:pt x="1393" y="2088"/>
                  </a:lnTo>
                  <a:lnTo>
                    <a:pt x="1404" y="2082"/>
                  </a:lnTo>
                  <a:lnTo>
                    <a:pt x="1414" y="2078"/>
                  </a:lnTo>
                  <a:lnTo>
                    <a:pt x="1425" y="2073"/>
                  </a:lnTo>
                  <a:lnTo>
                    <a:pt x="1438" y="2069"/>
                  </a:lnTo>
                  <a:lnTo>
                    <a:pt x="1451" y="2066"/>
                  </a:lnTo>
                  <a:lnTo>
                    <a:pt x="1467" y="2062"/>
                  </a:lnTo>
                  <a:close/>
                  <a:moveTo>
                    <a:pt x="1108" y="2167"/>
                  </a:moveTo>
                  <a:lnTo>
                    <a:pt x="1121" y="2174"/>
                  </a:lnTo>
                  <a:lnTo>
                    <a:pt x="1135" y="2180"/>
                  </a:lnTo>
                  <a:lnTo>
                    <a:pt x="1132" y="2202"/>
                  </a:lnTo>
                  <a:lnTo>
                    <a:pt x="1125" y="2248"/>
                  </a:lnTo>
                  <a:lnTo>
                    <a:pt x="1121" y="2272"/>
                  </a:lnTo>
                  <a:lnTo>
                    <a:pt x="1116" y="2292"/>
                  </a:lnTo>
                  <a:lnTo>
                    <a:pt x="1114" y="2300"/>
                  </a:lnTo>
                  <a:lnTo>
                    <a:pt x="1112" y="2305"/>
                  </a:lnTo>
                  <a:lnTo>
                    <a:pt x="1110" y="2306"/>
                  </a:lnTo>
                  <a:lnTo>
                    <a:pt x="1109" y="2307"/>
                  </a:lnTo>
                  <a:lnTo>
                    <a:pt x="1108" y="2307"/>
                  </a:lnTo>
                  <a:lnTo>
                    <a:pt x="1094" y="2278"/>
                  </a:lnTo>
                  <a:lnTo>
                    <a:pt x="1084" y="2259"/>
                  </a:lnTo>
                  <a:lnTo>
                    <a:pt x="1081" y="2252"/>
                  </a:lnTo>
                  <a:lnTo>
                    <a:pt x="1078" y="2246"/>
                  </a:lnTo>
                  <a:lnTo>
                    <a:pt x="1077" y="2240"/>
                  </a:lnTo>
                  <a:lnTo>
                    <a:pt x="1077" y="2235"/>
                  </a:lnTo>
                  <a:lnTo>
                    <a:pt x="1077" y="2231"/>
                  </a:lnTo>
                  <a:lnTo>
                    <a:pt x="1079" y="2226"/>
                  </a:lnTo>
                  <a:lnTo>
                    <a:pt x="1081" y="2219"/>
                  </a:lnTo>
                  <a:lnTo>
                    <a:pt x="1085" y="2213"/>
                  </a:lnTo>
                  <a:lnTo>
                    <a:pt x="1095" y="2194"/>
                  </a:lnTo>
                  <a:lnTo>
                    <a:pt x="1108" y="2167"/>
                  </a:lnTo>
                  <a:close/>
                  <a:moveTo>
                    <a:pt x="1082" y="1993"/>
                  </a:moveTo>
                  <a:lnTo>
                    <a:pt x="1097" y="1985"/>
                  </a:lnTo>
                  <a:lnTo>
                    <a:pt x="1112" y="1976"/>
                  </a:lnTo>
                  <a:lnTo>
                    <a:pt x="1116" y="1984"/>
                  </a:lnTo>
                  <a:lnTo>
                    <a:pt x="1118" y="1989"/>
                  </a:lnTo>
                  <a:lnTo>
                    <a:pt x="1120" y="1994"/>
                  </a:lnTo>
                  <a:lnTo>
                    <a:pt x="1122" y="2004"/>
                  </a:lnTo>
                  <a:lnTo>
                    <a:pt x="1118" y="2011"/>
                  </a:lnTo>
                  <a:lnTo>
                    <a:pt x="1114" y="2018"/>
                  </a:lnTo>
                  <a:lnTo>
                    <a:pt x="1110" y="2018"/>
                  </a:lnTo>
                  <a:lnTo>
                    <a:pt x="1098" y="2016"/>
                  </a:lnTo>
                  <a:lnTo>
                    <a:pt x="1084" y="2014"/>
                  </a:lnTo>
                  <a:lnTo>
                    <a:pt x="1082" y="1993"/>
                  </a:lnTo>
                  <a:close/>
                  <a:moveTo>
                    <a:pt x="1052" y="2076"/>
                  </a:moveTo>
                  <a:lnTo>
                    <a:pt x="1067" y="2063"/>
                  </a:lnTo>
                  <a:lnTo>
                    <a:pt x="1081" y="2051"/>
                  </a:lnTo>
                  <a:lnTo>
                    <a:pt x="1089" y="2055"/>
                  </a:lnTo>
                  <a:lnTo>
                    <a:pt x="1096" y="2060"/>
                  </a:lnTo>
                  <a:lnTo>
                    <a:pt x="1098" y="2062"/>
                  </a:lnTo>
                  <a:lnTo>
                    <a:pt x="1101" y="2067"/>
                  </a:lnTo>
                  <a:lnTo>
                    <a:pt x="1104" y="2072"/>
                  </a:lnTo>
                  <a:lnTo>
                    <a:pt x="1107" y="2081"/>
                  </a:lnTo>
                  <a:lnTo>
                    <a:pt x="1098" y="2086"/>
                  </a:lnTo>
                  <a:lnTo>
                    <a:pt x="1089" y="2089"/>
                  </a:lnTo>
                  <a:lnTo>
                    <a:pt x="1082" y="2091"/>
                  </a:lnTo>
                  <a:lnTo>
                    <a:pt x="1076" y="2092"/>
                  </a:lnTo>
                  <a:lnTo>
                    <a:pt x="1063" y="2085"/>
                  </a:lnTo>
                  <a:lnTo>
                    <a:pt x="1057" y="2080"/>
                  </a:lnTo>
                  <a:lnTo>
                    <a:pt x="1055" y="2078"/>
                  </a:lnTo>
                  <a:lnTo>
                    <a:pt x="1052" y="2076"/>
                  </a:lnTo>
                  <a:close/>
                  <a:moveTo>
                    <a:pt x="909" y="2088"/>
                  </a:moveTo>
                  <a:lnTo>
                    <a:pt x="899" y="2085"/>
                  </a:lnTo>
                  <a:lnTo>
                    <a:pt x="891" y="2082"/>
                  </a:lnTo>
                  <a:lnTo>
                    <a:pt x="883" y="2079"/>
                  </a:lnTo>
                  <a:lnTo>
                    <a:pt x="876" y="2074"/>
                  </a:lnTo>
                  <a:lnTo>
                    <a:pt x="871" y="2070"/>
                  </a:lnTo>
                  <a:lnTo>
                    <a:pt x="867" y="2065"/>
                  </a:lnTo>
                  <a:lnTo>
                    <a:pt x="864" y="2061"/>
                  </a:lnTo>
                  <a:lnTo>
                    <a:pt x="862" y="2056"/>
                  </a:lnTo>
                  <a:lnTo>
                    <a:pt x="862" y="2052"/>
                  </a:lnTo>
                  <a:lnTo>
                    <a:pt x="865" y="2048"/>
                  </a:lnTo>
                  <a:lnTo>
                    <a:pt x="868" y="2045"/>
                  </a:lnTo>
                  <a:lnTo>
                    <a:pt x="874" y="2042"/>
                  </a:lnTo>
                  <a:lnTo>
                    <a:pt x="881" y="2039"/>
                  </a:lnTo>
                  <a:lnTo>
                    <a:pt x="890" y="2036"/>
                  </a:lnTo>
                  <a:lnTo>
                    <a:pt x="902" y="2035"/>
                  </a:lnTo>
                  <a:lnTo>
                    <a:pt x="915" y="2035"/>
                  </a:lnTo>
                  <a:lnTo>
                    <a:pt x="921" y="2044"/>
                  </a:lnTo>
                  <a:lnTo>
                    <a:pt x="925" y="2051"/>
                  </a:lnTo>
                  <a:lnTo>
                    <a:pt x="929" y="2060"/>
                  </a:lnTo>
                  <a:lnTo>
                    <a:pt x="931" y="2066"/>
                  </a:lnTo>
                  <a:lnTo>
                    <a:pt x="932" y="2069"/>
                  </a:lnTo>
                  <a:lnTo>
                    <a:pt x="931" y="2072"/>
                  </a:lnTo>
                  <a:lnTo>
                    <a:pt x="930" y="2076"/>
                  </a:lnTo>
                  <a:lnTo>
                    <a:pt x="928" y="2079"/>
                  </a:lnTo>
                  <a:lnTo>
                    <a:pt x="925" y="2082"/>
                  </a:lnTo>
                  <a:lnTo>
                    <a:pt x="921" y="2084"/>
                  </a:lnTo>
                  <a:lnTo>
                    <a:pt x="915" y="2086"/>
                  </a:lnTo>
                  <a:lnTo>
                    <a:pt x="909" y="2088"/>
                  </a:lnTo>
                  <a:close/>
                  <a:moveTo>
                    <a:pt x="1025" y="2098"/>
                  </a:moveTo>
                  <a:lnTo>
                    <a:pt x="1027" y="2113"/>
                  </a:lnTo>
                  <a:lnTo>
                    <a:pt x="1033" y="2108"/>
                  </a:lnTo>
                  <a:lnTo>
                    <a:pt x="1039" y="2104"/>
                  </a:lnTo>
                  <a:lnTo>
                    <a:pt x="1046" y="2114"/>
                  </a:lnTo>
                  <a:lnTo>
                    <a:pt x="1051" y="2123"/>
                  </a:lnTo>
                  <a:lnTo>
                    <a:pt x="1057" y="2135"/>
                  </a:lnTo>
                  <a:lnTo>
                    <a:pt x="1060" y="2145"/>
                  </a:lnTo>
                  <a:lnTo>
                    <a:pt x="1063" y="2158"/>
                  </a:lnTo>
                  <a:lnTo>
                    <a:pt x="1064" y="2170"/>
                  </a:lnTo>
                  <a:lnTo>
                    <a:pt x="1064" y="2182"/>
                  </a:lnTo>
                  <a:lnTo>
                    <a:pt x="1063" y="2194"/>
                  </a:lnTo>
                  <a:lnTo>
                    <a:pt x="1061" y="2204"/>
                  </a:lnTo>
                  <a:lnTo>
                    <a:pt x="1057" y="2215"/>
                  </a:lnTo>
                  <a:lnTo>
                    <a:pt x="1051" y="2225"/>
                  </a:lnTo>
                  <a:lnTo>
                    <a:pt x="1044" y="2233"/>
                  </a:lnTo>
                  <a:lnTo>
                    <a:pt x="1040" y="2236"/>
                  </a:lnTo>
                  <a:lnTo>
                    <a:pt x="1036" y="2239"/>
                  </a:lnTo>
                  <a:lnTo>
                    <a:pt x="1030" y="2242"/>
                  </a:lnTo>
                  <a:lnTo>
                    <a:pt x="1025" y="2245"/>
                  </a:lnTo>
                  <a:lnTo>
                    <a:pt x="1019" y="2247"/>
                  </a:lnTo>
                  <a:lnTo>
                    <a:pt x="1012" y="2248"/>
                  </a:lnTo>
                  <a:lnTo>
                    <a:pt x="1006" y="2249"/>
                  </a:lnTo>
                  <a:lnTo>
                    <a:pt x="999" y="2249"/>
                  </a:lnTo>
                  <a:lnTo>
                    <a:pt x="986" y="2246"/>
                  </a:lnTo>
                  <a:lnTo>
                    <a:pt x="973" y="2242"/>
                  </a:lnTo>
                  <a:lnTo>
                    <a:pt x="963" y="2238"/>
                  </a:lnTo>
                  <a:lnTo>
                    <a:pt x="953" y="2234"/>
                  </a:lnTo>
                  <a:lnTo>
                    <a:pt x="944" y="2230"/>
                  </a:lnTo>
                  <a:lnTo>
                    <a:pt x="936" y="2225"/>
                  </a:lnTo>
                  <a:lnTo>
                    <a:pt x="930" y="2219"/>
                  </a:lnTo>
                  <a:lnTo>
                    <a:pt x="924" y="2214"/>
                  </a:lnTo>
                  <a:lnTo>
                    <a:pt x="919" y="2209"/>
                  </a:lnTo>
                  <a:lnTo>
                    <a:pt x="915" y="2203"/>
                  </a:lnTo>
                  <a:lnTo>
                    <a:pt x="913" y="2197"/>
                  </a:lnTo>
                  <a:lnTo>
                    <a:pt x="911" y="2192"/>
                  </a:lnTo>
                  <a:lnTo>
                    <a:pt x="910" y="2185"/>
                  </a:lnTo>
                  <a:lnTo>
                    <a:pt x="909" y="2180"/>
                  </a:lnTo>
                  <a:lnTo>
                    <a:pt x="910" y="2174"/>
                  </a:lnTo>
                  <a:lnTo>
                    <a:pt x="911" y="2169"/>
                  </a:lnTo>
                  <a:lnTo>
                    <a:pt x="913" y="2162"/>
                  </a:lnTo>
                  <a:lnTo>
                    <a:pt x="916" y="2157"/>
                  </a:lnTo>
                  <a:lnTo>
                    <a:pt x="921" y="2151"/>
                  </a:lnTo>
                  <a:lnTo>
                    <a:pt x="925" y="2145"/>
                  </a:lnTo>
                  <a:lnTo>
                    <a:pt x="930" y="2140"/>
                  </a:lnTo>
                  <a:lnTo>
                    <a:pt x="935" y="2135"/>
                  </a:lnTo>
                  <a:lnTo>
                    <a:pt x="942" y="2129"/>
                  </a:lnTo>
                  <a:lnTo>
                    <a:pt x="949" y="2124"/>
                  </a:lnTo>
                  <a:lnTo>
                    <a:pt x="965" y="2116"/>
                  </a:lnTo>
                  <a:lnTo>
                    <a:pt x="983" y="2108"/>
                  </a:lnTo>
                  <a:lnTo>
                    <a:pt x="1003" y="2102"/>
                  </a:lnTo>
                  <a:lnTo>
                    <a:pt x="1025" y="2098"/>
                  </a:lnTo>
                  <a:close/>
                  <a:moveTo>
                    <a:pt x="1165" y="2066"/>
                  </a:moveTo>
                  <a:lnTo>
                    <a:pt x="1156" y="2058"/>
                  </a:lnTo>
                  <a:lnTo>
                    <a:pt x="1145" y="2051"/>
                  </a:lnTo>
                  <a:lnTo>
                    <a:pt x="1146" y="2045"/>
                  </a:lnTo>
                  <a:lnTo>
                    <a:pt x="1146" y="2039"/>
                  </a:lnTo>
                  <a:lnTo>
                    <a:pt x="1152" y="2041"/>
                  </a:lnTo>
                  <a:lnTo>
                    <a:pt x="1159" y="2045"/>
                  </a:lnTo>
                  <a:lnTo>
                    <a:pt x="1164" y="2048"/>
                  </a:lnTo>
                  <a:lnTo>
                    <a:pt x="1169" y="2051"/>
                  </a:lnTo>
                  <a:lnTo>
                    <a:pt x="1172" y="2055"/>
                  </a:lnTo>
                  <a:lnTo>
                    <a:pt x="1175" y="2061"/>
                  </a:lnTo>
                  <a:lnTo>
                    <a:pt x="1170" y="2063"/>
                  </a:lnTo>
                  <a:lnTo>
                    <a:pt x="1165" y="2066"/>
                  </a:lnTo>
                  <a:close/>
                  <a:moveTo>
                    <a:pt x="1196" y="2165"/>
                  </a:moveTo>
                  <a:lnTo>
                    <a:pt x="1193" y="2170"/>
                  </a:lnTo>
                  <a:lnTo>
                    <a:pt x="1190" y="2174"/>
                  </a:lnTo>
                  <a:lnTo>
                    <a:pt x="1186" y="2177"/>
                  </a:lnTo>
                  <a:lnTo>
                    <a:pt x="1183" y="2179"/>
                  </a:lnTo>
                  <a:lnTo>
                    <a:pt x="1170" y="2174"/>
                  </a:lnTo>
                  <a:lnTo>
                    <a:pt x="1157" y="2167"/>
                  </a:lnTo>
                  <a:lnTo>
                    <a:pt x="1144" y="2161"/>
                  </a:lnTo>
                  <a:lnTo>
                    <a:pt x="1134" y="2155"/>
                  </a:lnTo>
                  <a:lnTo>
                    <a:pt x="1114" y="2142"/>
                  </a:lnTo>
                  <a:lnTo>
                    <a:pt x="1095" y="2127"/>
                  </a:lnTo>
                  <a:lnTo>
                    <a:pt x="1095" y="2121"/>
                  </a:lnTo>
                  <a:lnTo>
                    <a:pt x="1095" y="2115"/>
                  </a:lnTo>
                  <a:lnTo>
                    <a:pt x="1108" y="2116"/>
                  </a:lnTo>
                  <a:lnTo>
                    <a:pt x="1122" y="2118"/>
                  </a:lnTo>
                  <a:lnTo>
                    <a:pt x="1135" y="2120"/>
                  </a:lnTo>
                  <a:lnTo>
                    <a:pt x="1147" y="2125"/>
                  </a:lnTo>
                  <a:lnTo>
                    <a:pt x="1160" y="2132"/>
                  </a:lnTo>
                  <a:lnTo>
                    <a:pt x="1172" y="2140"/>
                  </a:lnTo>
                  <a:lnTo>
                    <a:pt x="1178" y="2145"/>
                  </a:lnTo>
                  <a:lnTo>
                    <a:pt x="1184" y="2152"/>
                  </a:lnTo>
                  <a:lnTo>
                    <a:pt x="1190" y="2158"/>
                  </a:lnTo>
                  <a:lnTo>
                    <a:pt x="1196" y="2165"/>
                  </a:lnTo>
                  <a:close/>
                  <a:moveTo>
                    <a:pt x="1189" y="2468"/>
                  </a:moveTo>
                  <a:lnTo>
                    <a:pt x="1210" y="2468"/>
                  </a:lnTo>
                  <a:lnTo>
                    <a:pt x="1216" y="2441"/>
                  </a:lnTo>
                  <a:lnTo>
                    <a:pt x="1221" y="2417"/>
                  </a:lnTo>
                  <a:lnTo>
                    <a:pt x="1228" y="2394"/>
                  </a:lnTo>
                  <a:lnTo>
                    <a:pt x="1234" y="2371"/>
                  </a:lnTo>
                  <a:lnTo>
                    <a:pt x="1241" y="2350"/>
                  </a:lnTo>
                  <a:lnTo>
                    <a:pt x="1250" y="2328"/>
                  </a:lnTo>
                  <a:lnTo>
                    <a:pt x="1260" y="2306"/>
                  </a:lnTo>
                  <a:lnTo>
                    <a:pt x="1271" y="2283"/>
                  </a:lnTo>
                  <a:lnTo>
                    <a:pt x="1286" y="2284"/>
                  </a:lnTo>
                  <a:lnTo>
                    <a:pt x="1300" y="2285"/>
                  </a:lnTo>
                  <a:lnTo>
                    <a:pt x="1315" y="2286"/>
                  </a:lnTo>
                  <a:lnTo>
                    <a:pt x="1330" y="2287"/>
                  </a:lnTo>
                  <a:lnTo>
                    <a:pt x="1326" y="2325"/>
                  </a:lnTo>
                  <a:lnTo>
                    <a:pt x="1322" y="2366"/>
                  </a:lnTo>
                  <a:lnTo>
                    <a:pt x="1318" y="2387"/>
                  </a:lnTo>
                  <a:lnTo>
                    <a:pt x="1315" y="2408"/>
                  </a:lnTo>
                  <a:lnTo>
                    <a:pt x="1311" y="2428"/>
                  </a:lnTo>
                  <a:lnTo>
                    <a:pt x="1306" y="2449"/>
                  </a:lnTo>
                  <a:lnTo>
                    <a:pt x="1299" y="2469"/>
                  </a:lnTo>
                  <a:lnTo>
                    <a:pt x="1291" y="2487"/>
                  </a:lnTo>
                  <a:lnTo>
                    <a:pt x="1287" y="2495"/>
                  </a:lnTo>
                  <a:lnTo>
                    <a:pt x="1281" y="2503"/>
                  </a:lnTo>
                  <a:lnTo>
                    <a:pt x="1276" y="2512"/>
                  </a:lnTo>
                  <a:lnTo>
                    <a:pt x="1271" y="2519"/>
                  </a:lnTo>
                  <a:lnTo>
                    <a:pt x="1265" y="2526"/>
                  </a:lnTo>
                  <a:lnTo>
                    <a:pt x="1257" y="2533"/>
                  </a:lnTo>
                  <a:lnTo>
                    <a:pt x="1250" y="2538"/>
                  </a:lnTo>
                  <a:lnTo>
                    <a:pt x="1242" y="2544"/>
                  </a:lnTo>
                  <a:lnTo>
                    <a:pt x="1234" y="2549"/>
                  </a:lnTo>
                  <a:lnTo>
                    <a:pt x="1224" y="2553"/>
                  </a:lnTo>
                  <a:lnTo>
                    <a:pt x="1215" y="2557"/>
                  </a:lnTo>
                  <a:lnTo>
                    <a:pt x="1204" y="2559"/>
                  </a:lnTo>
                  <a:lnTo>
                    <a:pt x="1197" y="2557"/>
                  </a:lnTo>
                  <a:lnTo>
                    <a:pt x="1191" y="2554"/>
                  </a:lnTo>
                  <a:lnTo>
                    <a:pt x="1184" y="2549"/>
                  </a:lnTo>
                  <a:lnTo>
                    <a:pt x="1179" y="2542"/>
                  </a:lnTo>
                  <a:lnTo>
                    <a:pt x="1174" y="2534"/>
                  </a:lnTo>
                  <a:lnTo>
                    <a:pt x="1171" y="2525"/>
                  </a:lnTo>
                  <a:lnTo>
                    <a:pt x="1166" y="2515"/>
                  </a:lnTo>
                  <a:lnTo>
                    <a:pt x="1163" y="2503"/>
                  </a:lnTo>
                  <a:lnTo>
                    <a:pt x="1161" y="2492"/>
                  </a:lnTo>
                  <a:lnTo>
                    <a:pt x="1159" y="2479"/>
                  </a:lnTo>
                  <a:lnTo>
                    <a:pt x="1157" y="2465"/>
                  </a:lnTo>
                  <a:lnTo>
                    <a:pt x="1156" y="2452"/>
                  </a:lnTo>
                  <a:lnTo>
                    <a:pt x="1155" y="2422"/>
                  </a:lnTo>
                  <a:lnTo>
                    <a:pt x="1155" y="2393"/>
                  </a:lnTo>
                  <a:lnTo>
                    <a:pt x="1156" y="2362"/>
                  </a:lnTo>
                  <a:lnTo>
                    <a:pt x="1158" y="2332"/>
                  </a:lnTo>
                  <a:lnTo>
                    <a:pt x="1161" y="2304"/>
                  </a:lnTo>
                  <a:lnTo>
                    <a:pt x="1164" y="2278"/>
                  </a:lnTo>
                  <a:lnTo>
                    <a:pt x="1167" y="2256"/>
                  </a:lnTo>
                  <a:lnTo>
                    <a:pt x="1172" y="2237"/>
                  </a:lnTo>
                  <a:lnTo>
                    <a:pt x="1175" y="2223"/>
                  </a:lnTo>
                  <a:lnTo>
                    <a:pt x="1178" y="2215"/>
                  </a:lnTo>
                  <a:lnTo>
                    <a:pt x="1191" y="2223"/>
                  </a:lnTo>
                  <a:lnTo>
                    <a:pt x="1203" y="2233"/>
                  </a:lnTo>
                  <a:lnTo>
                    <a:pt x="1202" y="2260"/>
                  </a:lnTo>
                  <a:lnTo>
                    <a:pt x="1201" y="2289"/>
                  </a:lnTo>
                  <a:lnTo>
                    <a:pt x="1199" y="2318"/>
                  </a:lnTo>
                  <a:lnTo>
                    <a:pt x="1197" y="2347"/>
                  </a:lnTo>
                  <a:lnTo>
                    <a:pt x="1195" y="2377"/>
                  </a:lnTo>
                  <a:lnTo>
                    <a:pt x="1193" y="2406"/>
                  </a:lnTo>
                  <a:lnTo>
                    <a:pt x="1191" y="2437"/>
                  </a:lnTo>
                  <a:lnTo>
                    <a:pt x="1189" y="2468"/>
                  </a:lnTo>
                  <a:close/>
                  <a:moveTo>
                    <a:pt x="1491" y="1346"/>
                  </a:moveTo>
                  <a:lnTo>
                    <a:pt x="1490" y="1361"/>
                  </a:lnTo>
                  <a:lnTo>
                    <a:pt x="1489" y="1376"/>
                  </a:lnTo>
                  <a:lnTo>
                    <a:pt x="1488" y="1376"/>
                  </a:lnTo>
                  <a:lnTo>
                    <a:pt x="1487" y="1377"/>
                  </a:lnTo>
                  <a:lnTo>
                    <a:pt x="1478" y="1372"/>
                  </a:lnTo>
                  <a:lnTo>
                    <a:pt x="1469" y="1364"/>
                  </a:lnTo>
                  <a:lnTo>
                    <a:pt x="1463" y="1358"/>
                  </a:lnTo>
                  <a:lnTo>
                    <a:pt x="1457" y="1352"/>
                  </a:lnTo>
                  <a:lnTo>
                    <a:pt x="1446" y="1341"/>
                  </a:lnTo>
                  <a:lnTo>
                    <a:pt x="1437" y="1332"/>
                  </a:lnTo>
                  <a:lnTo>
                    <a:pt x="1437" y="1391"/>
                  </a:lnTo>
                  <a:lnTo>
                    <a:pt x="1451" y="1393"/>
                  </a:lnTo>
                  <a:lnTo>
                    <a:pt x="1465" y="1397"/>
                  </a:lnTo>
                  <a:lnTo>
                    <a:pt x="1468" y="1399"/>
                  </a:lnTo>
                  <a:lnTo>
                    <a:pt x="1471" y="1401"/>
                  </a:lnTo>
                  <a:lnTo>
                    <a:pt x="1473" y="1405"/>
                  </a:lnTo>
                  <a:lnTo>
                    <a:pt x="1475" y="1408"/>
                  </a:lnTo>
                  <a:lnTo>
                    <a:pt x="1477" y="1412"/>
                  </a:lnTo>
                  <a:lnTo>
                    <a:pt x="1478" y="1418"/>
                  </a:lnTo>
                  <a:lnTo>
                    <a:pt x="1478" y="1425"/>
                  </a:lnTo>
                  <a:lnTo>
                    <a:pt x="1478" y="1432"/>
                  </a:lnTo>
                  <a:lnTo>
                    <a:pt x="1475" y="1435"/>
                  </a:lnTo>
                  <a:lnTo>
                    <a:pt x="1470" y="1438"/>
                  </a:lnTo>
                  <a:lnTo>
                    <a:pt x="1428" y="1401"/>
                  </a:lnTo>
                  <a:lnTo>
                    <a:pt x="1420" y="1432"/>
                  </a:lnTo>
                  <a:lnTo>
                    <a:pt x="1412" y="1464"/>
                  </a:lnTo>
                  <a:lnTo>
                    <a:pt x="1404" y="1495"/>
                  </a:lnTo>
                  <a:lnTo>
                    <a:pt x="1398" y="1528"/>
                  </a:lnTo>
                  <a:lnTo>
                    <a:pt x="1390" y="1561"/>
                  </a:lnTo>
                  <a:lnTo>
                    <a:pt x="1385" y="1595"/>
                  </a:lnTo>
                  <a:lnTo>
                    <a:pt x="1380" y="1627"/>
                  </a:lnTo>
                  <a:lnTo>
                    <a:pt x="1374" y="1661"/>
                  </a:lnTo>
                  <a:lnTo>
                    <a:pt x="1370" y="1695"/>
                  </a:lnTo>
                  <a:lnTo>
                    <a:pt x="1367" y="1729"/>
                  </a:lnTo>
                  <a:lnTo>
                    <a:pt x="1365" y="1764"/>
                  </a:lnTo>
                  <a:lnTo>
                    <a:pt x="1363" y="1798"/>
                  </a:lnTo>
                  <a:lnTo>
                    <a:pt x="1362" y="1831"/>
                  </a:lnTo>
                  <a:lnTo>
                    <a:pt x="1361" y="1865"/>
                  </a:lnTo>
                  <a:lnTo>
                    <a:pt x="1361" y="1898"/>
                  </a:lnTo>
                  <a:lnTo>
                    <a:pt x="1363" y="1932"/>
                  </a:lnTo>
                  <a:lnTo>
                    <a:pt x="1374" y="1922"/>
                  </a:lnTo>
                  <a:lnTo>
                    <a:pt x="1384" y="1916"/>
                  </a:lnTo>
                  <a:lnTo>
                    <a:pt x="1392" y="1913"/>
                  </a:lnTo>
                  <a:lnTo>
                    <a:pt x="1401" y="1911"/>
                  </a:lnTo>
                  <a:lnTo>
                    <a:pt x="1409" y="1911"/>
                  </a:lnTo>
                  <a:lnTo>
                    <a:pt x="1420" y="1912"/>
                  </a:lnTo>
                  <a:lnTo>
                    <a:pt x="1432" y="1914"/>
                  </a:lnTo>
                  <a:lnTo>
                    <a:pt x="1448" y="1917"/>
                  </a:lnTo>
                  <a:lnTo>
                    <a:pt x="1453" y="1881"/>
                  </a:lnTo>
                  <a:lnTo>
                    <a:pt x="1458" y="1845"/>
                  </a:lnTo>
                  <a:lnTo>
                    <a:pt x="1463" y="1809"/>
                  </a:lnTo>
                  <a:lnTo>
                    <a:pt x="1468" y="1774"/>
                  </a:lnTo>
                  <a:lnTo>
                    <a:pt x="1473" y="1739"/>
                  </a:lnTo>
                  <a:lnTo>
                    <a:pt x="1481" y="1705"/>
                  </a:lnTo>
                  <a:lnTo>
                    <a:pt x="1489" y="1672"/>
                  </a:lnTo>
                  <a:lnTo>
                    <a:pt x="1500" y="1641"/>
                  </a:lnTo>
                  <a:lnTo>
                    <a:pt x="1503" y="1656"/>
                  </a:lnTo>
                  <a:lnTo>
                    <a:pt x="1506" y="1672"/>
                  </a:lnTo>
                  <a:lnTo>
                    <a:pt x="1508" y="1688"/>
                  </a:lnTo>
                  <a:lnTo>
                    <a:pt x="1510" y="1704"/>
                  </a:lnTo>
                  <a:lnTo>
                    <a:pt x="1510" y="1720"/>
                  </a:lnTo>
                  <a:lnTo>
                    <a:pt x="1510" y="1737"/>
                  </a:lnTo>
                  <a:lnTo>
                    <a:pt x="1509" y="1754"/>
                  </a:lnTo>
                  <a:lnTo>
                    <a:pt x="1508" y="1772"/>
                  </a:lnTo>
                  <a:lnTo>
                    <a:pt x="1505" y="1807"/>
                  </a:lnTo>
                  <a:lnTo>
                    <a:pt x="1501" y="1842"/>
                  </a:lnTo>
                  <a:lnTo>
                    <a:pt x="1497" y="1877"/>
                  </a:lnTo>
                  <a:lnTo>
                    <a:pt x="1492" y="1911"/>
                  </a:lnTo>
                  <a:lnTo>
                    <a:pt x="1464" y="1918"/>
                  </a:lnTo>
                  <a:lnTo>
                    <a:pt x="1440" y="1925"/>
                  </a:lnTo>
                  <a:lnTo>
                    <a:pt x="1417" y="1933"/>
                  </a:lnTo>
                  <a:lnTo>
                    <a:pt x="1394" y="1941"/>
                  </a:lnTo>
                  <a:lnTo>
                    <a:pt x="1373" y="1951"/>
                  </a:lnTo>
                  <a:lnTo>
                    <a:pt x="1352" y="1959"/>
                  </a:lnTo>
                  <a:lnTo>
                    <a:pt x="1330" y="1969"/>
                  </a:lnTo>
                  <a:lnTo>
                    <a:pt x="1307" y="1977"/>
                  </a:lnTo>
                  <a:lnTo>
                    <a:pt x="1295" y="2005"/>
                  </a:lnTo>
                  <a:lnTo>
                    <a:pt x="1284" y="2030"/>
                  </a:lnTo>
                  <a:lnTo>
                    <a:pt x="1274" y="2053"/>
                  </a:lnTo>
                  <a:lnTo>
                    <a:pt x="1267" y="2078"/>
                  </a:lnTo>
                  <a:lnTo>
                    <a:pt x="1263" y="2089"/>
                  </a:lnTo>
                  <a:lnTo>
                    <a:pt x="1260" y="2103"/>
                  </a:lnTo>
                  <a:lnTo>
                    <a:pt x="1258" y="2117"/>
                  </a:lnTo>
                  <a:lnTo>
                    <a:pt x="1257" y="2130"/>
                  </a:lnTo>
                  <a:lnTo>
                    <a:pt x="1256" y="2146"/>
                  </a:lnTo>
                  <a:lnTo>
                    <a:pt x="1255" y="2163"/>
                  </a:lnTo>
                  <a:lnTo>
                    <a:pt x="1255" y="2181"/>
                  </a:lnTo>
                  <a:lnTo>
                    <a:pt x="1256" y="2201"/>
                  </a:lnTo>
                  <a:lnTo>
                    <a:pt x="1270" y="2204"/>
                  </a:lnTo>
                  <a:lnTo>
                    <a:pt x="1282" y="2209"/>
                  </a:lnTo>
                  <a:lnTo>
                    <a:pt x="1282" y="2219"/>
                  </a:lnTo>
                  <a:lnTo>
                    <a:pt x="1276" y="2220"/>
                  </a:lnTo>
                  <a:lnTo>
                    <a:pt x="1271" y="2221"/>
                  </a:lnTo>
                  <a:lnTo>
                    <a:pt x="1266" y="2223"/>
                  </a:lnTo>
                  <a:lnTo>
                    <a:pt x="1261" y="2227"/>
                  </a:lnTo>
                  <a:lnTo>
                    <a:pt x="1257" y="2230"/>
                  </a:lnTo>
                  <a:lnTo>
                    <a:pt x="1254" y="2234"/>
                  </a:lnTo>
                  <a:lnTo>
                    <a:pt x="1251" y="2237"/>
                  </a:lnTo>
                  <a:lnTo>
                    <a:pt x="1248" y="2242"/>
                  </a:lnTo>
                  <a:lnTo>
                    <a:pt x="1242" y="2252"/>
                  </a:lnTo>
                  <a:lnTo>
                    <a:pt x="1238" y="2264"/>
                  </a:lnTo>
                  <a:lnTo>
                    <a:pt x="1235" y="2275"/>
                  </a:lnTo>
                  <a:lnTo>
                    <a:pt x="1231" y="2288"/>
                  </a:lnTo>
                  <a:lnTo>
                    <a:pt x="1228" y="2288"/>
                  </a:lnTo>
                  <a:lnTo>
                    <a:pt x="1228" y="2271"/>
                  </a:lnTo>
                  <a:lnTo>
                    <a:pt x="1229" y="2234"/>
                  </a:lnTo>
                  <a:lnTo>
                    <a:pt x="1231" y="2195"/>
                  </a:lnTo>
                  <a:lnTo>
                    <a:pt x="1231" y="2174"/>
                  </a:lnTo>
                  <a:lnTo>
                    <a:pt x="1224" y="2156"/>
                  </a:lnTo>
                  <a:lnTo>
                    <a:pt x="1219" y="2139"/>
                  </a:lnTo>
                  <a:lnTo>
                    <a:pt x="1216" y="2120"/>
                  </a:lnTo>
                  <a:lnTo>
                    <a:pt x="1213" y="2102"/>
                  </a:lnTo>
                  <a:lnTo>
                    <a:pt x="1212" y="2083"/>
                  </a:lnTo>
                  <a:lnTo>
                    <a:pt x="1212" y="2064"/>
                  </a:lnTo>
                  <a:lnTo>
                    <a:pt x="1212" y="2044"/>
                  </a:lnTo>
                  <a:lnTo>
                    <a:pt x="1214" y="2024"/>
                  </a:lnTo>
                  <a:lnTo>
                    <a:pt x="1216" y="2005"/>
                  </a:lnTo>
                  <a:lnTo>
                    <a:pt x="1220" y="1984"/>
                  </a:lnTo>
                  <a:lnTo>
                    <a:pt x="1224" y="1964"/>
                  </a:lnTo>
                  <a:lnTo>
                    <a:pt x="1229" y="1943"/>
                  </a:lnTo>
                  <a:lnTo>
                    <a:pt x="1240" y="1902"/>
                  </a:lnTo>
                  <a:lnTo>
                    <a:pt x="1254" y="1861"/>
                  </a:lnTo>
                  <a:lnTo>
                    <a:pt x="1285" y="1779"/>
                  </a:lnTo>
                  <a:lnTo>
                    <a:pt x="1315" y="1699"/>
                  </a:lnTo>
                  <a:lnTo>
                    <a:pt x="1329" y="1661"/>
                  </a:lnTo>
                  <a:lnTo>
                    <a:pt x="1343" y="1624"/>
                  </a:lnTo>
                  <a:lnTo>
                    <a:pt x="1353" y="1589"/>
                  </a:lnTo>
                  <a:lnTo>
                    <a:pt x="1362" y="1556"/>
                  </a:lnTo>
                  <a:lnTo>
                    <a:pt x="1364" y="1530"/>
                  </a:lnTo>
                  <a:lnTo>
                    <a:pt x="1368" y="1498"/>
                  </a:lnTo>
                  <a:lnTo>
                    <a:pt x="1374" y="1459"/>
                  </a:lnTo>
                  <a:lnTo>
                    <a:pt x="1382" y="1421"/>
                  </a:lnTo>
                  <a:lnTo>
                    <a:pt x="1387" y="1402"/>
                  </a:lnTo>
                  <a:lnTo>
                    <a:pt x="1391" y="1383"/>
                  </a:lnTo>
                  <a:lnTo>
                    <a:pt x="1396" y="1366"/>
                  </a:lnTo>
                  <a:lnTo>
                    <a:pt x="1403" y="1351"/>
                  </a:lnTo>
                  <a:lnTo>
                    <a:pt x="1409" y="1337"/>
                  </a:lnTo>
                  <a:lnTo>
                    <a:pt x="1415" y="1325"/>
                  </a:lnTo>
                  <a:lnTo>
                    <a:pt x="1419" y="1321"/>
                  </a:lnTo>
                  <a:lnTo>
                    <a:pt x="1422" y="1317"/>
                  </a:lnTo>
                  <a:lnTo>
                    <a:pt x="1426" y="1313"/>
                  </a:lnTo>
                  <a:lnTo>
                    <a:pt x="1429" y="1310"/>
                  </a:lnTo>
                  <a:lnTo>
                    <a:pt x="1444" y="1320"/>
                  </a:lnTo>
                  <a:lnTo>
                    <a:pt x="1460" y="1328"/>
                  </a:lnTo>
                  <a:lnTo>
                    <a:pt x="1476" y="1338"/>
                  </a:lnTo>
                  <a:lnTo>
                    <a:pt x="1491" y="1346"/>
                  </a:lnTo>
                  <a:close/>
                  <a:moveTo>
                    <a:pt x="1390" y="1159"/>
                  </a:moveTo>
                  <a:lnTo>
                    <a:pt x="1390" y="1156"/>
                  </a:lnTo>
                  <a:lnTo>
                    <a:pt x="1391" y="1152"/>
                  </a:lnTo>
                  <a:lnTo>
                    <a:pt x="1393" y="1146"/>
                  </a:lnTo>
                  <a:lnTo>
                    <a:pt x="1399" y="1135"/>
                  </a:lnTo>
                  <a:lnTo>
                    <a:pt x="1409" y="1140"/>
                  </a:lnTo>
                  <a:lnTo>
                    <a:pt x="1422" y="1148"/>
                  </a:lnTo>
                  <a:lnTo>
                    <a:pt x="1426" y="1152"/>
                  </a:lnTo>
                  <a:lnTo>
                    <a:pt x="1430" y="1158"/>
                  </a:lnTo>
                  <a:lnTo>
                    <a:pt x="1432" y="1161"/>
                  </a:lnTo>
                  <a:lnTo>
                    <a:pt x="1433" y="1166"/>
                  </a:lnTo>
                  <a:lnTo>
                    <a:pt x="1433" y="1170"/>
                  </a:lnTo>
                  <a:lnTo>
                    <a:pt x="1433" y="1174"/>
                  </a:lnTo>
                  <a:lnTo>
                    <a:pt x="1428" y="1177"/>
                  </a:lnTo>
                  <a:lnTo>
                    <a:pt x="1424" y="1180"/>
                  </a:lnTo>
                  <a:lnTo>
                    <a:pt x="1415" y="1175"/>
                  </a:lnTo>
                  <a:lnTo>
                    <a:pt x="1407" y="1170"/>
                  </a:lnTo>
                  <a:lnTo>
                    <a:pt x="1399" y="1165"/>
                  </a:lnTo>
                  <a:lnTo>
                    <a:pt x="1390" y="1159"/>
                  </a:lnTo>
                  <a:close/>
                  <a:moveTo>
                    <a:pt x="1423" y="1288"/>
                  </a:moveTo>
                  <a:lnTo>
                    <a:pt x="1418" y="1290"/>
                  </a:lnTo>
                  <a:lnTo>
                    <a:pt x="1412" y="1294"/>
                  </a:lnTo>
                  <a:lnTo>
                    <a:pt x="1400" y="1281"/>
                  </a:lnTo>
                  <a:lnTo>
                    <a:pt x="1388" y="1267"/>
                  </a:lnTo>
                  <a:lnTo>
                    <a:pt x="1375" y="1254"/>
                  </a:lnTo>
                  <a:lnTo>
                    <a:pt x="1363" y="1242"/>
                  </a:lnTo>
                  <a:lnTo>
                    <a:pt x="1367" y="1239"/>
                  </a:lnTo>
                  <a:lnTo>
                    <a:pt x="1371" y="1236"/>
                  </a:lnTo>
                  <a:lnTo>
                    <a:pt x="1375" y="1235"/>
                  </a:lnTo>
                  <a:lnTo>
                    <a:pt x="1380" y="1235"/>
                  </a:lnTo>
                  <a:lnTo>
                    <a:pt x="1384" y="1236"/>
                  </a:lnTo>
                  <a:lnTo>
                    <a:pt x="1388" y="1239"/>
                  </a:lnTo>
                  <a:lnTo>
                    <a:pt x="1392" y="1242"/>
                  </a:lnTo>
                  <a:lnTo>
                    <a:pt x="1398" y="1245"/>
                  </a:lnTo>
                  <a:lnTo>
                    <a:pt x="1405" y="1253"/>
                  </a:lnTo>
                  <a:lnTo>
                    <a:pt x="1413" y="1264"/>
                  </a:lnTo>
                  <a:lnTo>
                    <a:pt x="1419" y="1276"/>
                  </a:lnTo>
                  <a:lnTo>
                    <a:pt x="1423" y="1288"/>
                  </a:lnTo>
                  <a:close/>
                  <a:moveTo>
                    <a:pt x="1384" y="1198"/>
                  </a:moveTo>
                  <a:lnTo>
                    <a:pt x="1387" y="1194"/>
                  </a:lnTo>
                  <a:lnTo>
                    <a:pt x="1390" y="1189"/>
                  </a:lnTo>
                  <a:lnTo>
                    <a:pt x="1406" y="1197"/>
                  </a:lnTo>
                  <a:lnTo>
                    <a:pt x="1422" y="1207"/>
                  </a:lnTo>
                  <a:lnTo>
                    <a:pt x="1422" y="1210"/>
                  </a:lnTo>
                  <a:lnTo>
                    <a:pt x="1421" y="1213"/>
                  </a:lnTo>
                  <a:lnTo>
                    <a:pt x="1420" y="1215"/>
                  </a:lnTo>
                  <a:lnTo>
                    <a:pt x="1418" y="1217"/>
                  </a:lnTo>
                  <a:lnTo>
                    <a:pt x="1415" y="1220"/>
                  </a:lnTo>
                  <a:lnTo>
                    <a:pt x="1412" y="1221"/>
                  </a:lnTo>
                  <a:lnTo>
                    <a:pt x="1409" y="1222"/>
                  </a:lnTo>
                  <a:lnTo>
                    <a:pt x="1407" y="1222"/>
                  </a:lnTo>
                  <a:lnTo>
                    <a:pt x="1399" y="1215"/>
                  </a:lnTo>
                  <a:lnTo>
                    <a:pt x="1392" y="1209"/>
                  </a:lnTo>
                  <a:lnTo>
                    <a:pt x="1387" y="1203"/>
                  </a:lnTo>
                  <a:lnTo>
                    <a:pt x="1384" y="1198"/>
                  </a:lnTo>
                  <a:close/>
                  <a:moveTo>
                    <a:pt x="1534" y="918"/>
                  </a:moveTo>
                  <a:lnTo>
                    <a:pt x="1527" y="922"/>
                  </a:lnTo>
                  <a:lnTo>
                    <a:pt x="1521" y="926"/>
                  </a:lnTo>
                  <a:lnTo>
                    <a:pt x="1500" y="913"/>
                  </a:lnTo>
                  <a:lnTo>
                    <a:pt x="1500" y="906"/>
                  </a:lnTo>
                  <a:lnTo>
                    <a:pt x="1504" y="903"/>
                  </a:lnTo>
                  <a:lnTo>
                    <a:pt x="1507" y="899"/>
                  </a:lnTo>
                  <a:lnTo>
                    <a:pt x="1509" y="898"/>
                  </a:lnTo>
                  <a:lnTo>
                    <a:pt x="1513" y="897"/>
                  </a:lnTo>
                  <a:lnTo>
                    <a:pt x="1520" y="900"/>
                  </a:lnTo>
                  <a:lnTo>
                    <a:pt x="1535" y="909"/>
                  </a:lnTo>
                  <a:lnTo>
                    <a:pt x="1535" y="913"/>
                  </a:lnTo>
                  <a:lnTo>
                    <a:pt x="1534" y="918"/>
                  </a:lnTo>
                  <a:close/>
                  <a:moveTo>
                    <a:pt x="1535" y="990"/>
                  </a:moveTo>
                  <a:lnTo>
                    <a:pt x="1533" y="995"/>
                  </a:lnTo>
                  <a:lnTo>
                    <a:pt x="1529" y="999"/>
                  </a:lnTo>
                  <a:lnTo>
                    <a:pt x="1526" y="1003"/>
                  </a:lnTo>
                  <a:lnTo>
                    <a:pt x="1523" y="1005"/>
                  </a:lnTo>
                  <a:lnTo>
                    <a:pt x="1510" y="997"/>
                  </a:lnTo>
                  <a:lnTo>
                    <a:pt x="1499" y="988"/>
                  </a:lnTo>
                  <a:lnTo>
                    <a:pt x="1502" y="981"/>
                  </a:lnTo>
                  <a:lnTo>
                    <a:pt x="1506" y="973"/>
                  </a:lnTo>
                  <a:lnTo>
                    <a:pt x="1513" y="975"/>
                  </a:lnTo>
                  <a:lnTo>
                    <a:pt x="1519" y="978"/>
                  </a:lnTo>
                  <a:lnTo>
                    <a:pt x="1526" y="983"/>
                  </a:lnTo>
                  <a:lnTo>
                    <a:pt x="1535" y="990"/>
                  </a:lnTo>
                  <a:close/>
                  <a:moveTo>
                    <a:pt x="2684" y="2062"/>
                  </a:moveTo>
                  <a:lnTo>
                    <a:pt x="2682" y="2058"/>
                  </a:lnTo>
                  <a:lnTo>
                    <a:pt x="2680" y="2055"/>
                  </a:lnTo>
                  <a:lnTo>
                    <a:pt x="2691" y="2045"/>
                  </a:lnTo>
                  <a:lnTo>
                    <a:pt x="2702" y="2035"/>
                  </a:lnTo>
                  <a:lnTo>
                    <a:pt x="2712" y="2028"/>
                  </a:lnTo>
                  <a:lnTo>
                    <a:pt x="2723" y="2021"/>
                  </a:lnTo>
                  <a:lnTo>
                    <a:pt x="2745" y="2008"/>
                  </a:lnTo>
                  <a:lnTo>
                    <a:pt x="2772" y="1994"/>
                  </a:lnTo>
                  <a:lnTo>
                    <a:pt x="2782" y="2007"/>
                  </a:lnTo>
                  <a:lnTo>
                    <a:pt x="2791" y="2021"/>
                  </a:lnTo>
                  <a:lnTo>
                    <a:pt x="2788" y="2026"/>
                  </a:lnTo>
                  <a:lnTo>
                    <a:pt x="2783" y="2030"/>
                  </a:lnTo>
                  <a:lnTo>
                    <a:pt x="2778" y="2034"/>
                  </a:lnTo>
                  <a:lnTo>
                    <a:pt x="2772" y="2037"/>
                  </a:lnTo>
                  <a:lnTo>
                    <a:pt x="2758" y="2045"/>
                  </a:lnTo>
                  <a:lnTo>
                    <a:pt x="2742" y="2050"/>
                  </a:lnTo>
                  <a:lnTo>
                    <a:pt x="2710" y="2056"/>
                  </a:lnTo>
                  <a:lnTo>
                    <a:pt x="2684" y="2062"/>
                  </a:lnTo>
                  <a:close/>
                  <a:moveTo>
                    <a:pt x="2834" y="1946"/>
                  </a:moveTo>
                  <a:lnTo>
                    <a:pt x="2840" y="1961"/>
                  </a:lnTo>
                  <a:lnTo>
                    <a:pt x="2850" y="1991"/>
                  </a:lnTo>
                  <a:lnTo>
                    <a:pt x="2862" y="2028"/>
                  </a:lnTo>
                  <a:lnTo>
                    <a:pt x="2874" y="2069"/>
                  </a:lnTo>
                  <a:lnTo>
                    <a:pt x="2879" y="2088"/>
                  </a:lnTo>
                  <a:lnTo>
                    <a:pt x="2884" y="2106"/>
                  </a:lnTo>
                  <a:lnTo>
                    <a:pt x="2888" y="2122"/>
                  </a:lnTo>
                  <a:lnTo>
                    <a:pt x="2890" y="2136"/>
                  </a:lnTo>
                  <a:lnTo>
                    <a:pt x="2891" y="2145"/>
                  </a:lnTo>
                  <a:lnTo>
                    <a:pt x="2890" y="2152"/>
                  </a:lnTo>
                  <a:lnTo>
                    <a:pt x="2888" y="2153"/>
                  </a:lnTo>
                  <a:lnTo>
                    <a:pt x="2885" y="2152"/>
                  </a:lnTo>
                  <a:lnTo>
                    <a:pt x="2883" y="2151"/>
                  </a:lnTo>
                  <a:lnTo>
                    <a:pt x="2880" y="2147"/>
                  </a:lnTo>
                  <a:lnTo>
                    <a:pt x="2866" y="2117"/>
                  </a:lnTo>
                  <a:lnTo>
                    <a:pt x="2853" y="2089"/>
                  </a:lnTo>
                  <a:lnTo>
                    <a:pt x="2839" y="2064"/>
                  </a:lnTo>
                  <a:lnTo>
                    <a:pt x="2828" y="2041"/>
                  </a:lnTo>
                  <a:lnTo>
                    <a:pt x="2824" y="2030"/>
                  </a:lnTo>
                  <a:lnTo>
                    <a:pt x="2821" y="2018"/>
                  </a:lnTo>
                  <a:lnTo>
                    <a:pt x="2819" y="2007"/>
                  </a:lnTo>
                  <a:lnTo>
                    <a:pt x="2819" y="1995"/>
                  </a:lnTo>
                  <a:lnTo>
                    <a:pt x="2820" y="1984"/>
                  </a:lnTo>
                  <a:lnTo>
                    <a:pt x="2823" y="1972"/>
                  </a:lnTo>
                  <a:lnTo>
                    <a:pt x="2827" y="1959"/>
                  </a:lnTo>
                  <a:lnTo>
                    <a:pt x="2834" y="1946"/>
                  </a:lnTo>
                  <a:close/>
                  <a:moveTo>
                    <a:pt x="2667" y="2184"/>
                  </a:moveTo>
                  <a:lnTo>
                    <a:pt x="2676" y="2190"/>
                  </a:lnTo>
                  <a:lnTo>
                    <a:pt x="2686" y="2193"/>
                  </a:lnTo>
                  <a:lnTo>
                    <a:pt x="2697" y="2197"/>
                  </a:lnTo>
                  <a:lnTo>
                    <a:pt x="2707" y="2200"/>
                  </a:lnTo>
                  <a:lnTo>
                    <a:pt x="2731" y="2207"/>
                  </a:lnTo>
                  <a:lnTo>
                    <a:pt x="2758" y="2213"/>
                  </a:lnTo>
                  <a:lnTo>
                    <a:pt x="2784" y="2219"/>
                  </a:lnTo>
                  <a:lnTo>
                    <a:pt x="2812" y="2227"/>
                  </a:lnTo>
                  <a:lnTo>
                    <a:pt x="2824" y="2231"/>
                  </a:lnTo>
                  <a:lnTo>
                    <a:pt x="2838" y="2235"/>
                  </a:lnTo>
                  <a:lnTo>
                    <a:pt x="2851" y="2240"/>
                  </a:lnTo>
                  <a:lnTo>
                    <a:pt x="2863" y="2246"/>
                  </a:lnTo>
                  <a:lnTo>
                    <a:pt x="2858" y="2260"/>
                  </a:lnTo>
                  <a:lnTo>
                    <a:pt x="2851" y="2277"/>
                  </a:lnTo>
                  <a:lnTo>
                    <a:pt x="2847" y="2287"/>
                  </a:lnTo>
                  <a:lnTo>
                    <a:pt x="2843" y="2295"/>
                  </a:lnTo>
                  <a:lnTo>
                    <a:pt x="2839" y="2302"/>
                  </a:lnTo>
                  <a:lnTo>
                    <a:pt x="2835" y="2308"/>
                  </a:lnTo>
                  <a:lnTo>
                    <a:pt x="2801" y="2290"/>
                  </a:lnTo>
                  <a:lnTo>
                    <a:pt x="2767" y="2271"/>
                  </a:lnTo>
                  <a:lnTo>
                    <a:pt x="2736" y="2251"/>
                  </a:lnTo>
                  <a:lnTo>
                    <a:pt x="2704" y="2228"/>
                  </a:lnTo>
                  <a:lnTo>
                    <a:pt x="2689" y="2216"/>
                  </a:lnTo>
                  <a:lnTo>
                    <a:pt x="2674" y="2203"/>
                  </a:lnTo>
                  <a:lnTo>
                    <a:pt x="2660" y="2191"/>
                  </a:lnTo>
                  <a:lnTo>
                    <a:pt x="2646" y="2178"/>
                  </a:lnTo>
                  <a:lnTo>
                    <a:pt x="2633" y="2164"/>
                  </a:lnTo>
                  <a:lnTo>
                    <a:pt x="2621" y="2151"/>
                  </a:lnTo>
                  <a:lnTo>
                    <a:pt x="2608" y="2137"/>
                  </a:lnTo>
                  <a:lnTo>
                    <a:pt x="2597" y="2122"/>
                  </a:lnTo>
                  <a:lnTo>
                    <a:pt x="2603" y="2116"/>
                  </a:lnTo>
                  <a:lnTo>
                    <a:pt x="2608" y="2110"/>
                  </a:lnTo>
                  <a:lnTo>
                    <a:pt x="2615" y="2106"/>
                  </a:lnTo>
                  <a:lnTo>
                    <a:pt x="2623" y="2102"/>
                  </a:lnTo>
                  <a:lnTo>
                    <a:pt x="2630" y="2099"/>
                  </a:lnTo>
                  <a:lnTo>
                    <a:pt x="2638" y="2097"/>
                  </a:lnTo>
                  <a:lnTo>
                    <a:pt x="2648" y="2095"/>
                  </a:lnTo>
                  <a:lnTo>
                    <a:pt x="2656" y="2092"/>
                  </a:lnTo>
                  <a:lnTo>
                    <a:pt x="2693" y="2089"/>
                  </a:lnTo>
                  <a:lnTo>
                    <a:pt x="2728" y="2087"/>
                  </a:lnTo>
                  <a:lnTo>
                    <a:pt x="2728" y="2089"/>
                  </a:lnTo>
                  <a:lnTo>
                    <a:pt x="2729" y="2092"/>
                  </a:lnTo>
                  <a:lnTo>
                    <a:pt x="2762" y="2083"/>
                  </a:lnTo>
                  <a:lnTo>
                    <a:pt x="2786" y="2076"/>
                  </a:lnTo>
                  <a:lnTo>
                    <a:pt x="2791" y="2076"/>
                  </a:lnTo>
                  <a:lnTo>
                    <a:pt x="2797" y="2074"/>
                  </a:lnTo>
                  <a:lnTo>
                    <a:pt x="2803" y="2076"/>
                  </a:lnTo>
                  <a:lnTo>
                    <a:pt x="2808" y="2078"/>
                  </a:lnTo>
                  <a:lnTo>
                    <a:pt x="2815" y="2080"/>
                  </a:lnTo>
                  <a:lnTo>
                    <a:pt x="2821" y="2083"/>
                  </a:lnTo>
                  <a:lnTo>
                    <a:pt x="2827" y="2087"/>
                  </a:lnTo>
                  <a:lnTo>
                    <a:pt x="2835" y="2093"/>
                  </a:lnTo>
                  <a:lnTo>
                    <a:pt x="2816" y="2122"/>
                  </a:lnTo>
                  <a:lnTo>
                    <a:pt x="2791" y="2122"/>
                  </a:lnTo>
                  <a:lnTo>
                    <a:pt x="2765" y="2120"/>
                  </a:lnTo>
                  <a:lnTo>
                    <a:pt x="2738" y="2119"/>
                  </a:lnTo>
                  <a:lnTo>
                    <a:pt x="2710" y="2118"/>
                  </a:lnTo>
                  <a:lnTo>
                    <a:pt x="2697" y="2119"/>
                  </a:lnTo>
                  <a:lnTo>
                    <a:pt x="2683" y="2120"/>
                  </a:lnTo>
                  <a:lnTo>
                    <a:pt x="2670" y="2121"/>
                  </a:lnTo>
                  <a:lnTo>
                    <a:pt x="2659" y="2124"/>
                  </a:lnTo>
                  <a:lnTo>
                    <a:pt x="2647" y="2127"/>
                  </a:lnTo>
                  <a:lnTo>
                    <a:pt x="2636" y="2133"/>
                  </a:lnTo>
                  <a:lnTo>
                    <a:pt x="2627" y="2139"/>
                  </a:lnTo>
                  <a:lnTo>
                    <a:pt x="2619" y="2146"/>
                  </a:lnTo>
                  <a:lnTo>
                    <a:pt x="2650" y="2146"/>
                  </a:lnTo>
                  <a:lnTo>
                    <a:pt x="2679" y="2147"/>
                  </a:lnTo>
                  <a:lnTo>
                    <a:pt x="2707" y="2149"/>
                  </a:lnTo>
                  <a:lnTo>
                    <a:pt x="2737" y="2152"/>
                  </a:lnTo>
                  <a:lnTo>
                    <a:pt x="2765" y="2156"/>
                  </a:lnTo>
                  <a:lnTo>
                    <a:pt x="2795" y="2160"/>
                  </a:lnTo>
                  <a:lnTo>
                    <a:pt x="2825" y="2165"/>
                  </a:lnTo>
                  <a:lnTo>
                    <a:pt x="2858" y="2172"/>
                  </a:lnTo>
                  <a:lnTo>
                    <a:pt x="2856" y="2177"/>
                  </a:lnTo>
                  <a:lnTo>
                    <a:pt x="2853" y="2182"/>
                  </a:lnTo>
                  <a:lnTo>
                    <a:pt x="2850" y="2186"/>
                  </a:lnTo>
                  <a:lnTo>
                    <a:pt x="2845" y="2190"/>
                  </a:lnTo>
                  <a:lnTo>
                    <a:pt x="2841" y="2193"/>
                  </a:lnTo>
                  <a:lnTo>
                    <a:pt x="2836" y="2195"/>
                  </a:lnTo>
                  <a:lnTo>
                    <a:pt x="2831" y="2197"/>
                  </a:lnTo>
                  <a:lnTo>
                    <a:pt x="2825" y="2198"/>
                  </a:lnTo>
                  <a:lnTo>
                    <a:pt x="2813" y="2199"/>
                  </a:lnTo>
                  <a:lnTo>
                    <a:pt x="2798" y="2199"/>
                  </a:lnTo>
                  <a:lnTo>
                    <a:pt x="2783" y="2198"/>
                  </a:lnTo>
                  <a:lnTo>
                    <a:pt x="2768" y="2195"/>
                  </a:lnTo>
                  <a:lnTo>
                    <a:pt x="2738" y="2189"/>
                  </a:lnTo>
                  <a:lnTo>
                    <a:pt x="2709" y="2180"/>
                  </a:lnTo>
                  <a:lnTo>
                    <a:pt x="2685" y="2172"/>
                  </a:lnTo>
                  <a:lnTo>
                    <a:pt x="2668" y="2166"/>
                  </a:lnTo>
                  <a:lnTo>
                    <a:pt x="2667" y="2176"/>
                  </a:lnTo>
                  <a:lnTo>
                    <a:pt x="2667" y="2184"/>
                  </a:lnTo>
                  <a:close/>
                  <a:moveTo>
                    <a:pt x="2189" y="3031"/>
                  </a:moveTo>
                  <a:lnTo>
                    <a:pt x="2168" y="3005"/>
                  </a:lnTo>
                  <a:lnTo>
                    <a:pt x="2139" y="2972"/>
                  </a:lnTo>
                  <a:lnTo>
                    <a:pt x="2107" y="2933"/>
                  </a:lnTo>
                  <a:lnTo>
                    <a:pt x="2073" y="2891"/>
                  </a:lnTo>
                  <a:lnTo>
                    <a:pt x="2057" y="2869"/>
                  </a:lnTo>
                  <a:lnTo>
                    <a:pt x="2042" y="2848"/>
                  </a:lnTo>
                  <a:lnTo>
                    <a:pt x="2027" y="2828"/>
                  </a:lnTo>
                  <a:lnTo>
                    <a:pt x="2015" y="2808"/>
                  </a:lnTo>
                  <a:lnTo>
                    <a:pt x="2005" y="2789"/>
                  </a:lnTo>
                  <a:lnTo>
                    <a:pt x="1997" y="2772"/>
                  </a:lnTo>
                  <a:lnTo>
                    <a:pt x="1995" y="2763"/>
                  </a:lnTo>
                  <a:lnTo>
                    <a:pt x="1993" y="2756"/>
                  </a:lnTo>
                  <a:lnTo>
                    <a:pt x="1991" y="2749"/>
                  </a:lnTo>
                  <a:lnTo>
                    <a:pt x="1991" y="2742"/>
                  </a:lnTo>
                  <a:lnTo>
                    <a:pt x="1998" y="2738"/>
                  </a:lnTo>
                  <a:lnTo>
                    <a:pt x="2006" y="2736"/>
                  </a:lnTo>
                  <a:lnTo>
                    <a:pt x="2014" y="2735"/>
                  </a:lnTo>
                  <a:lnTo>
                    <a:pt x="2021" y="2734"/>
                  </a:lnTo>
                  <a:lnTo>
                    <a:pt x="2029" y="2734"/>
                  </a:lnTo>
                  <a:lnTo>
                    <a:pt x="2036" y="2735"/>
                  </a:lnTo>
                  <a:lnTo>
                    <a:pt x="2043" y="2737"/>
                  </a:lnTo>
                  <a:lnTo>
                    <a:pt x="2051" y="2739"/>
                  </a:lnTo>
                  <a:lnTo>
                    <a:pt x="2065" y="2745"/>
                  </a:lnTo>
                  <a:lnTo>
                    <a:pt x="2080" y="2754"/>
                  </a:lnTo>
                  <a:lnTo>
                    <a:pt x="2094" y="2764"/>
                  </a:lnTo>
                  <a:lnTo>
                    <a:pt x="2108" y="2776"/>
                  </a:lnTo>
                  <a:lnTo>
                    <a:pt x="2120" y="2789"/>
                  </a:lnTo>
                  <a:lnTo>
                    <a:pt x="2134" y="2804"/>
                  </a:lnTo>
                  <a:lnTo>
                    <a:pt x="2146" y="2817"/>
                  </a:lnTo>
                  <a:lnTo>
                    <a:pt x="2158" y="2832"/>
                  </a:lnTo>
                  <a:lnTo>
                    <a:pt x="2181" y="2862"/>
                  </a:lnTo>
                  <a:lnTo>
                    <a:pt x="2202" y="2888"/>
                  </a:lnTo>
                  <a:lnTo>
                    <a:pt x="2226" y="2911"/>
                  </a:lnTo>
                  <a:lnTo>
                    <a:pt x="2251" y="2935"/>
                  </a:lnTo>
                  <a:lnTo>
                    <a:pt x="2277" y="2956"/>
                  </a:lnTo>
                  <a:lnTo>
                    <a:pt x="2303" y="2977"/>
                  </a:lnTo>
                  <a:lnTo>
                    <a:pt x="2330" y="2996"/>
                  </a:lnTo>
                  <a:lnTo>
                    <a:pt x="2358" y="3015"/>
                  </a:lnTo>
                  <a:lnTo>
                    <a:pt x="2386" y="3033"/>
                  </a:lnTo>
                  <a:lnTo>
                    <a:pt x="2415" y="3051"/>
                  </a:lnTo>
                  <a:lnTo>
                    <a:pt x="2473" y="3085"/>
                  </a:lnTo>
                  <a:lnTo>
                    <a:pt x="2533" y="3116"/>
                  </a:lnTo>
                  <a:lnTo>
                    <a:pt x="2593" y="3148"/>
                  </a:lnTo>
                  <a:lnTo>
                    <a:pt x="2654" y="3180"/>
                  </a:lnTo>
                  <a:lnTo>
                    <a:pt x="2799" y="3251"/>
                  </a:lnTo>
                  <a:lnTo>
                    <a:pt x="2909" y="3303"/>
                  </a:lnTo>
                  <a:lnTo>
                    <a:pt x="2987" y="3341"/>
                  </a:lnTo>
                  <a:lnTo>
                    <a:pt x="3039" y="3367"/>
                  </a:lnTo>
                  <a:lnTo>
                    <a:pt x="3072" y="3384"/>
                  </a:lnTo>
                  <a:lnTo>
                    <a:pt x="3089" y="3392"/>
                  </a:lnTo>
                  <a:lnTo>
                    <a:pt x="3096" y="3396"/>
                  </a:lnTo>
                  <a:lnTo>
                    <a:pt x="3100" y="3399"/>
                  </a:lnTo>
                  <a:lnTo>
                    <a:pt x="3082" y="3423"/>
                  </a:lnTo>
                  <a:lnTo>
                    <a:pt x="3064" y="3445"/>
                  </a:lnTo>
                  <a:lnTo>
                    <a:pt x="3047" y="3465"/>
                  </a:lnTo>
                  <a:lnTo>
                    <a:pt x="3031" y="3483"/>
                  </a:lnTo>
                  <a:lnTo>
                    <a:pt x="3015" y="3500"/>
                  </a:lnTo>
                  <a:lnTo>
                    <a:pt x="2999" y="3514"/>
                  </a:lnTo>
                  <a:lnTo>
                    <a:pt x="2984" y="3526"/>
                  </a:lnTo>
                  <a:lnTo>
                    <a:pt x="2967" y="3538"/>
                  </a:lnTo>
                  <a:lnTo>
                    <a:pt x="2950" y="3548"/>
                  </a:lnTo>
                  <a:lnTo>
                    <a:pt x="2932" y="3557"/>
                  </a:lnTo>
                  <a:lnTo>
                    <a:pt x="2913" y="3564"/>
                  </a:lnTo>
                  <a:lnTo>
                    <a:pt x="2893" y="3571"/>
                  </a:lnTo>
                  <a:lnTo>
                    <a:pt x="2871" y="3577"/>
                  </a:lnTo>
                  <a:lnTo>
                    <a:pt x="2847" y="3582"/>
                  </a:lnTo>
                  <a:lnTo>
                    <a:pt x="2822" y="3587"/>
                  </a:lnTo>
                  <a:lnTo>
                    <a:pt x="2795" y="3591"/>
                  </a:lnTo>
                  <a:lnTo>
                    <a:pt x="2765" y="3583"/>
                  </a:lnTo>
                  <a:lnTo>
                    <a:pt x="2737" y="3575"/>
                  </a:lnTo>
                  <a:lnTo>
                    <a:pt x="2709" y="3565"/>
                  </a:lnTo>
                  <a:lnTo>
                    <a:pt x="2684" y="3556"/>
                  </a:lnTo>
                  <a:lnTo>
                    <a:pt x="2659" y="3545"/>
                  </a:lnTo>
                  <a:lnTo>
                    <a:pt x="2634" y="3534"/>
                  </a:lnTo>
                  <a:lnTo>
                    <a:pt x="2612" y="3521"/>
                  </a:lnTo>
                  <a:lnTo>
                    <a:pt x="2590" y="3508"/>
                  </a:lnTo>
                  <a:lnTo>
                    <a:pt x="2569" y="3496"/>
                  </a:lnTo>
                  <a:lnTo>
                    <a:pt x="2549" y="3482"/>
                  </a:lnTo>
                  <a:lnTo>
                    <a:pt x="2530" y="3467"/>
                  </a:lnTo>
                  <a:lnTo>
                    <a:pt x="2511" y="3451"/>
                  </a:lnTo>
                  <a:lnTo>
                    <a:pt x="2493" y="3436"/>
                  </a:lnTo>
                  <a:lnTo>
                    <a:pt x="2475" y="3419"/>
                  </a:lnTo>
                  <a:lnTo>
                    <a:pt x="2458" y="3402"/>
                  </a:lnTo>
                  <a:lnTo>
                    <a:pt x="2441" y="3384"/>
                  </a:lnTo>
                  <a:lnTo>
                    <a:pt x="2425" y="3366"/>
                  </a:lnTo>
                  <a:lnTo>
                    <a:pt x="2409" y="3347"/>
                  </a:lnTo>
                  <a:lnTo>
                    <a:pt x="2394" y="3328"/>
                  </a:lnTo>
                  <a:lnTo>
                    <a:pt x="2378" y="3308"/>
                  </a:lnTo>
                  <a:lnTo>
                    <a:pt x="2348" y="3266"/>
                  </a:lnTo>
                  <a:lnTo>
                    <a:pt x="2318" y="3223"/>
                  </a:lnTo>
                  <a:lnTo>
                    <a:pt x="2256" y="3130"/>
                  </a:lnTo>
                  <a:lnTo>
                    <a:pt x="2189" y="3031"/>
                  </a:lnTo>
                  <a:close/>
                  <a:moveTo>
                    <a:pt x="2687" y="3624"/>
                  </a:moveTo>
                  <a:lnTo>
                    <a:pt x="2694" y="3613"/>
                  </a:lnTo>
                  <a:lnTo>
                    <a:pt x="2703" y="3602"/>
                  </a:lnTo>
                  <a:lnTo>
                    <a:pt x="2721" y="3606"/>
                  </a:lnTo>
                  <a:lnTo>
                    <a:pt x="2738" y="3609"/>
                  </a:lnTo>
                  <a:lnTo>
                    <a:pt x="2755" y="3611"/>
                  </a:lnTo>
                  <a:lnTo>
                    <a:pt x="2769" y="3613"/>
                  </a:lnTo>
                  <a:lnTo>
                    <a:pt x="2784" y="3614"/>
                  </a:lnTo>
                  <a:lnTo>
                    <a:pt x="2798" y="3614"/>
                  </a:lnTo>
                  <a:lnTo>
                    <a:pt x="2812" y="3613"/>
                  </a:lnTo>
                  <a:lnTo>
                    <a:pt x="2824" y="3612"/>
                  </a:lnTo>
                  <a:lnTo>
                    <a:pt x="2852" y="3609"/>
                  </a:lnTo>
                  <a:lnTo>
                    <a:pt x="2881" y="3602"/>
                  </a:lnTo>
                  <a:lnTo>
                    <a:pt x="2914" y="3595"/>
                  </a:lnTo>
                  <a:lnTo>
                    <a:pt x="2951" y="3586"/>
                  </a:lnTo>
                  <a:lnTo>
                    <a:pt x="2950" y="3605"/>
                  </a:lnTo>
                  <a:lnTo>
                    <a:pt x="2950" y="3625"/>
                  </a:lnTo>
                  <a:lnTo>
                    <a:pt x="2949" y="3644"/>
                  </a:lnTo>
                  <a:lnTo>
                    <a:pt x="2949" y="3664"/>
                  </a:lnTo>
                  <a:lnTo>
                    <a:pt x="2815" y="3671"/>
                  </a:lnTo>
                  <a:lnTo>
                    <a:pt x="2743" y="3646"/>
                  </a:lnTo>
                  <a:lnTo>
                    <a:pt x="2706" y="3633"/>
                  </a:lnTo>
                  <a:lnTo>
                    <a:pt x="2691" y="3627"/>
                  </a:lnTo>
                  <a:lnTo>
                    <a:pt x="2687" y="3624"/>
                  </a:lnTo>
                  <a:close/>
                  <a:moveTo>
                    <a:pt x="1322" y="1148"/>
                  </a:moveTo>
                  <a:lnTo>
                    <a:pt x="1314" y="1133"/>
                  </a:lnTo>
                  <a:lnTo>
                    <a:pt x="1310" y="1121"/>
                  </a:lnTo>
                  <a:lnTo>
                    <a:pt x="1308" y="1110"/>
                  </a:lnTo>
                  <a:lnTo>
                    <a:pt x="1307" y="1097"/>
                  </a:lnTo>
                  <a:lnTo>
                    <a:pt x="1312" y="1091"/>
                  </a:lnTo>
                  <a:lnTo>
                    <a:pt x="1319" y="1084"/>
                  </a:lnTo>
                  <a:lnTo>
                    <a:pt x="1323" y="1086"/>
                  </a:lnTo>
                  <a:lnTo>
                    <a:pt x="1325" y="1091"/>
                  </a:lnTo>
                  <a:lnTo>
                    <a:pt x="1327" y="1095"/>
                  </a:lnTo>
                  <a:lnTo>
                    <a:pt x="1328" y="1100"/>
                  </a:lnTo>
                  <a:lnTo>
                    <a:pt x="1329" y="1112"/>
                  </a:lnTo>
                  <a:lnTo>
                    <a:pt x="1330" y="1123"/>
                  </a:lnTo>
                  <a:lnTo>
                    <a:pt x="1329" y="1134"/>
                  </a:lnTo>
                  <a:lnTo>
                    <a:pt x="1327" y="1142"/>
                  </a:lnTo>
                  <a:lnTo>
                    <a:pt x="1326" y="1146"/>
                  </a:lnTo>
                  <a:lnTo>
                    <a:pt x="1325" y="1148"/>
                  </a:lnTo>
                  <a:lnTo>
                    <a:pt x="1324" y="1149"/>
                  </a:lnTo>
                  <a:lnTo>
                    <a:pt x="1322" y="1148"/>
                  </a:lnTo>
                  <a:close/>
                  <a:moveTo>
                    <a:pt x="1309" y="1203"/>
                  </a:moveTo>
                  <a:lnTo>
                    <a:pt x="1305" y="1207"/>
                  </a:lnTo>
                  <a:lnTo>
                    <a:pt x="1300" y="1211"/>
                  </a:lnTo>
                  <a:lnTo>
                    <a:pt x="1296" y="1214"/>
                  </a:lnTo>
                  <a:lnTo>
                    <a:pt x="1292" y="1215"/>
                  </a:lnTo>
                  <a:lnTo>
                    <a:pt x="1268" y="1159"/>
                  </a:lnTo>
                  <a:lnTo>
                    <a:pt x="1272" y="1153"/>
                  </a:lnTo>
                  <a:lnTo>
                    <a:pt x="1276" y="1147"/>
                  </a:lnTo>
                  <a:lnTo>
                    <a:pt x="1284" y="1149"/>
                  </a:lnTo>
                  <a:lnTo>
                    <a:pt x="1290" y="1152"/>
                  </a:lnTo>
                  <a:lnTo>
                    <a:pt x="1295" y="1156"/>
                  </a:lnTo>
                  <a:lnTo>
                    <a:pt x="1298" y="1163"/>
                  </a:lnTo>
                  <a:lnTo>
                    <a:pt x="1301" y="1169"/>
                  </a:lnTo>
                  <a:lnTo>
                    <a:pt x="1304" y="1178"/>
                  </a:lnTo>
                  <a:lnTo>
                    <a:pt x="1306" y="1189"/>
                  </a:lnTo>
                  <a:lnTo>
                    <a:pt x="1309" y="1203"/>
                  </a:lnTo>
                  <a:close/>
                  <a:moveTo>
                    <a:pt x="1271" y="1209"/>
                  </a:moveTo>
                  <a:lnTo>
                    <a:pt x="1271" y="1219"/>
                  </a:lnTo>
                  <a:lnTo>
                    <a:pt x="1271" y="1228"/>
                  </a:lnTo>
                  <a:lnTo>
                    <a:pt x="1272" y="1238"/>
                  </a:lnTo>
                  <a:lnTo>
                    <a:pt x="1272" y="1246"/>
                  </a:lnTo>
                  <a:lnTo>
                    <a:pt x="1262" y="1252"/>
                  </a:lnTo>
                  <a:lnTo>
                    <a:pt x="1254" y="1259"/>
                  </a:lnTo>
                  <a:lnTo>
                    <a:pt x="1246" y="1245"/>
                  </a:lnTo>
                  <a:lnTo>
                    <a:pt x="1240" y="1234"/>
                  </a:lnTo>
                  <a:lnTo>
                    <a:pt x="1236" y="1226"/>
                  </a:lnTo>
                  <a:lnTo>
                    <a:pt x="1234" y="1219"/>
                  </a:lnTo>
                  <a:lnTo>
                    <a:pt x="1233" y="1205"/>
                  </a:lnTo>
                  <a:lnTo>
                    <a:pt x="1232" y="1185"/>
                  </a:lnTo>
                  <a:lnTo>
                    <a:pt x="1240" y="1186"/>
                  </a:lnTo>
                  <a:lnTo>
                    <a:pt x="1246" y="1188"/>
                  </a:lnTo>
                  <a:lnTo>
                    <a:pt x="1250" y="1191"/>
                  </a:lnTo>
                  <a:lnTo>
                    <a:pt x="1253" y="1194"/>
                  </a:lnTo>
                  <a:lnTo>
                    <a:pt x="1256" y="1198"/>
                  </a:lnTo>
                  <a:lnTo>
                    <a:pt x="1259" y="1203"/>
                  </a:lnTo>
                  <a:lnTo>
                    <a:pt x="1265" y="1207"/>
                  </a:lnTo>
                  <a:lnTo>
                    <a:pt x="1271" y="1209"/>
                  </a:lnTo>
                  <a:close/>
                  <a:moveTo>
                    <a:pt x="1210" y="1236"/>
                  </a:moveTo>
                  <a:lnTo>
                    <a:pt x="1221" y="1249"/>
                  </a:lnTo>
                  <a:lnTo>
                    <a:pt x="1232" y="1263"/>
                  </a:lnTo>
                  <a:lnTo>
                    <a:pt x="1237" y="1271"/>
                  </a:lnTo>
                  <a:lnTo>
                    <a:pt x="1240" y="1282"/>
                  </a:lnTo>
                  <a:lnTo>
                    <a:pt x="1242" y="1293"/>
                  </a:lnTo>
                  <a:lnTo>
                    <a:pt x="1242" y="1306"/>
                  </a:lnTo>
                  <a:lnTo>
                    <a:pt x="1234" y="1310"/>
                  </a:lnTo>
                  <a:lnTo>
                    <a:pt x="1227" y="1317"/>
                  </a:lnTo>
                  <a:lnTo>
                    <a:pt x="1218" y="1301"/>
                  </a:lnTo>
                  <a:lnTo>
                    <a:pt x="1210" y="1285"/>
                  </a:lnTo>
                  <a:lnTo>
                    <a:pt x="1201" y="1269"/>
                  </a:lnTo>
                  <a:lnTo>
                    <a:pt x="1192" y="1253"/>
                  </a:lnTo>
                  <a:lnTo>
                    <a:pt x="1201" y="1245"/>
                  </a:lnTo>
                  <a:lnTo>
                    <a:pt x="1210" y="1236"/>
                  </a:lnTo>
                  <a:close/>
                  <a:moveTo>
                    <a:pt x="1176" y="1288"/>
                  </a:moveTo>
                  <a:lnTo>
                    <a:pt x="1181" y="1299"/>
                  </a:lnTo>
                  <a:lnTo>
                    <a:pt x="1188" y="1310"/>
                  </a:lnTo>
                  <a:lnTo>
                    <a:pt x="1194" y="1322"/>
                  </a:lnTo>
                  <a:lnTo>
                    <a:pt x="1200" y="1334"/>
                  </a:lnTo>
                  <a:lnTo>
                    <a:pt x="1196" y="1350"/>
                  </a:lnTo>
                  <a:lnTo>
                    <a:pt x="1194" y="1358"/>
                  </a:lnTo>
                  <a:lnTo>
                    <a:pt x="1193" y="1360"/>
                  </a:lnTo>
                  <a:lnTo>
                    <a:pt x="1192" y="1360"/>
                  </a:lnTo>
                  <a:lnTo>
                    <a:pt x="1191" y="1360"/>
                  </a:lnTo>
                  <a:lnTo>
                    <a:pt x="1181" y="1346"/>
                  </a:lnTo>
                  <a:lnTo>
                    <a:pt x="1172" y="1333"/>
                  </a:lnTo>
                  <a:lnTo>
                    <a:pt x="1162" y="1320"/>
                  </a:lnTo>
                  <a:lnTo>
                    <a:pt x="1154" y="1307"/>
                  </a:lnTo>
                  <a:lnTo>
                    <a:pt x="1176" y="1288"/>
                  </a:lnTo>
                  <a:close/>
                  <a:moveTo>
                    <a:pt x="1153" y="1343"/>
                  </a:moveTo>
                  <a:lnTo>
                    <a:pt x="1160" y="1361"/>
                  </a:lnTo>
                  <a:lnTo>
                    <a:pt x="1164" y="1377"/>
                  </a:lnTo>
                  <a:lnTo>
                    <a:pt x="1166" y="1385"/>
                  </a:lnTo>
                  <a:lnTo>
                    <a:pt x="1166" y="1396"/>
                  </a:lnTo>
                  <a:lnTo>
                    <a:pt x="1166" y="1409"/>
                  </a:lnTo>
                  <a:lnTo>
                    <a:pt x="1166" y="1424"/>
                  </a:lnTo>
                  <a:lnTo>
                    <a:pt x="1157" y="1411"/>
                  </a:lnTo>
                  <a:lnTo>
                    <a:pt x="1151" y="1400"/>
                  </a:lnTo>
                  <a:lnTo>
                    <a:pt x="1145" y="1391"/>
                  </a:lnTo>
                  <a:lnTo>
                    <a:pt x="1141" y="1382"/>
                  </a:lnTo>
                  <a:lnTo>
                    <a:pt x="1139" y="1375"/>
                  </a:lnTo>
                  <a:lnTo>
                    <a:pt x="1138" y="1366"/>
                  </a:lnTo>
                  <a:lnTo>
                    <a:pt x="1137" y="1356"/>
                  </a:lnTo>
                  <a:lnTo>
                    <a:pt x="1136" y="1343"/>
                  </a:lnTo>
                  <a:lnTo>
                    <a:pt x="1153" y="1343"/>
                  </a:lnTo>
                  <a:close/>
                  <a:moveTo>
                    <a:pt x="1129" y="1462"/>
                  </a:moveTo>
                  <a:lnTo>
                    <a:pt x="1121" y="1456"/>
                  </a:lnTo>
                  <a:lnTo>
                    <a:pt x="1114" y="1450"/>
                  </a:lnTo>
                  <a:lnTo>
                    <a:pt x="1107" y="1444"/>
                  </a:lnTo>
                  <a:lnTo>
                    <a:pt x="1103" y="1436"/>
                  </a:lnTo>
                  <a:lnTo>
                    <a:pt x="1097" y="1420"/>
                  </a:lnTo>
                  <a:lnTo>
                    <a:pt x="1093" y="1407"/>
                  </a:lnTo>
                  <a:lnTo>
                    <a:pt x="1098" y="1400"/>
                  </a:lnTo>
                  <a:lnTo>
                    <a:pt x="1103" y="1394"/>
                  </a:lnTo>
                  <a:lnTo>
                    <a:pt x="1112" y="1396"/>
                  </a:lnTo>
                  <a:lnTo>
                    <a:pt x="1118" y="1399"/>
                  </a:lnTo>
                  <a:lnTo>
                    <a:pt x="1123" y="1403"/>
                  </a:lnTo>
                  <a:lnTo>
                    <a:pt x="1126" y="1408"/>
                  </a:lnTo>
                  <a:lnTo>
                    <a:pt x="1129" y="1413"/>
                  </a:lnTo>
                  <a:lnTo>
                    <a:pt x="1132" y="1419"/>
                  </a:lnTo>
                  <a:lnTo>
                    <a:pt x="1133" y="1425"/>
                  </a:lnTo>
                  <a:lnTo>
                    <a:pt x="1134" y="1431"/>
                  </a:lnTo>
                  <a:lnTo>
                    <a:pt x="1134" y="1443"/>
                  </a:lnTo>
                  <a:lnTo>
                    <a:pt x="1132" y="1452"/>
                  </a:lnTo>
                  <a:lnTo>
                    <a:pt x="1131" y="1458"/>
                  </a:lnTo>
                  <a:lnTo>
                    <a:pt x="1129" y="1462"/>
                  </a:lnTo>
                  <a:close/>
                  <a:moveTo>
                    <a:pt x="1101" y="1467"/>
                  </a:moveTo>
                  <a:lnTo>
                    <a:pt x="1105" y="1511"/>
                  </a:lnTo>
                  <a:lnTo>
                    <a:pt x="1101" y="1511"/>
                  </a:lnTo>
                  <a:lnTo>
                    <a:pt x="1098" y="1512"/>
                  </a:lnTo>
                  <a:lnTo>
                    <a:pt x="1089" y="1504"/>
                  </a:lnTo>
                  <a:lnTo>
                    <a:pt x="1083" y="1498"/>
                  </a:lnTo>
                  <a:lnTo>
                    <a:pt x="1079" y="1492"/>
                  </a:lnTo>
                  <a:lnTo>
                    <a:pt x="1077" y="1487"/>
                  </a:lnTo>
                  <a:lnTo>
                    <a:pt x="1077" y="1476"/>
                  </a:lnTo>
                  <a:lnTo>
                    <a:pt x="1078" y="1463"/>
                  </a:lnTo>
                  <a:lnTo>
                    <a:pt x="1084" y="1462"/>
                  </a:lnTo>
                  <a:lnTo>
                    <a:pt x="1088" y="1462"/>
                  </a:lnTo>
                  <a:lnTo>
                    <a:pt x="1094" y="1464"/>
                  </a:lnTo>
                  <a:lnTo>
                    <a:pt x="1101" y="1467"/>
                  </a:lnTo>
                  <a:close/>
                  <a:moveTo>
                    <a:pt x="3340" y="1844"/>
                  </a:moveTo>
                  <a:lnTo>
                    <a:pt x="3336" y="1844"/>
                  </a:lnTo>
                  <a:lnTo>
                    <a:pt x="3330" y="1846"/>
                  </a:lnTo>
                  <a:lnTo>
                    <a:pt x="3321" y="1849"/>
                  </a:lnTo>
                  <a:lnTo>
                    <a:pt x="3312" y="1854"/>
                  </a:lnTo>
                  <a:lnTo>
                    <a:pt x="3289" y="1864"/>
                  </a:lnTo>
                  <a:lnTo>
                    <a:pt x="3264" y="1876"/>
                  </a:lnTo>
                  <a:lnTo>
                    <a:pt x="3240" y="1890"/>
                  </a:lnTo>
                  <a:lnTo>
                    <a:pt x="3218" y="1902"/>
                  </a:lnTo>
                  <a:lnTo>
                    <a:pt x="3200" y="1913"/>
                  </a:lnTo>
                  <a:lnTo>
                    <a:pt x="3188" y="1920"/>
                  </a:lnTo>
                  <a:lnTo>
                    <a:pt x="3162" y="1890"/>
                  </a:lnTo>
                  <a:lnTo>
                    <a:pt x="3145" y="1869"/>
                  </a:lnTo>
                  <a:lnTo>
                    <a:pt x="3137" y="1858"/>
                  </a:lnTo>
                  <a:lnTo>
                    <a:pt x="3130" y="1853"/>
                  </a:lnTo>
                  <a:lnTo>
                    <a:pt x="3128" y="1853"/>
                  </a:lnTo>
                  <a:lnTo>
                    <a:pt x="3126" y="1854"/>
                  </a:lnTo>
                  <a:lnTo>
                    <a:pt x="3122" y="1856"/>
                  </a:lnTo>
                  <a:lnTo>
                    <a:pt x="3118" y="1859"/>
                  </a:lnTo>
                  <a:lnTo>
                    <a:pt x="3111" y="1862"/>
                  </a:lnTo>
                  <a:lnTo>
                    <a:pt x="3103" y="1866"/>
                  </a:lnTo>
                  <a:lnTo>
                    <a:pt x="3092" y="1871"/>
                  </a:lnTo>
                  <a:lnTo>
                    <a:pt x="3079" y="1874"/>
                  </a:lnTo>
                  <a:lnTo>
                    <a:pt x="3050" y="1844"/>
                  </a:lnTo>
                  <a:lnTo>
                    <a:pt x="3023" y="1813"/>
                  </a:lnTo>
                  <a:lnTo>
                    <a:pt x="2994" y="1783"/>
                  </a:lnTo>
                  <a:lnTo>
                    <a:pt x="2967" y="1752"/>
                  </a:lnTo>
                  <a:lnTo>
                    <a:pt x="2954" y="1756"/>
                  </a:lnTo>
                  <a:lnTo>
                    <a:pt x="2941" y="1762"/>
                  </a:lnTo>
                  <a:lnTo>
                    <a:pt x="2946" y="1775"/>
                  </a:lnTo>
                  <a:lnTo>
                    <a:pt x="2954" y="1797"/>
                  </a:lnTo>
                  <a:lnTo>
                    <a:pt x="2966" y="1825"/>
                  </a:lnTo>
                  <a:lnTo>
                    <a:pt x="2978" y="1855"/>
                  </a:lnTo>
                  <a:lnTo>
                    <a:pt x="2991" y="1884"/>
                  </a:lnTo>
                  <a:lnTo>
                    <a:pt x="3000" y="1911"/>
                  </a:lnTo>
                  <a:lnTo>
                    <a:pt x="3004" y="1921"/>
                  </a:lnTo>
                  <a:lnTo>
                    <a:pt x="3005" y="1931"/>
                  </a:lnTo>
                  <a:lnTo>
                    <a:pt x="3006" y="1937"/>
                  </a:lnTo>
                  <a:lnTo>
                    <a:pt x="3004" y="1940"/>
                  </a:lnTo>
                  <a:lnTo>
                    <a:pt x="2970" y="1921"/>
                  </a:lnTo>
                  <a:lnTo>
                    <a:pt x="2936" y="1901"/>
                  </a:lnTo>
                  <a:lnTo>
                    <a:pt x="2903" y="1881"/>
                  </a:lnTo>
                  <a:lnTo>
                    <a:pt x="2870" y="1862"/>
                  </a:lnTo>
                  <a:lnTo>
                    <a:pt x="2870" y="1847"/>
                  </a:lnTo>
                  <a:lnTo>
                    <a:pt x="2871" y="1834"/>
                  </a:lnTo>
                  <a:lnTo>
                    <a:pt x="2872" y="1821"/>
                  </a:lnTo>
                  <a:lnTo>
                    <a:pt x="2875" y="1809"/>
                  </a:lnTo>
                  <a:lnTo>
                    <a:pt x="2878" y="1798"/>
                  </a:lnTo>
                  <a:lnTo>
                    <a:pt x="2882" y="1787"/>
                  </a:lnTo>
                  <a:lnTo>
                    <a:pt x="2886" y="1776"/>
                  </a:lnTo>
                  <a:lnTo>
                    <a:pt x="2892" y="1767"/>
                  </a:lnTo>
                  <a:lnTo>
                    <a:pt x="2898" y="1757"/>
                  </a:lnTo>
                  <a:lnTo>
                    <a:pt x="2904" y="1748"/>
                  </a:lnTo>
                  <a:lnTo>
                    <a:pt x="2912" y="1741"/>
                  </a:lnTo>
                  <a:lnTo>
                    <a:pt x="2919" y="1732"/>
                  </a:lnTo>
                  <a:lnTo>
                    <a:pt x="2935" y="1717"/>
                  </a:lnTo>
                  <a:lnTo>
                    <a:pt x="2953" y="1703"/>
                  </a:lnTo>
                  <a:lnTo>
                    <a:pt x="2990" y="1676"/>
                  </a:lnTo>
                  <a:lnTo>
                    <a:pt x="3027" y="1649"/>
                  </a:lnTo>
                  <a:lnTo>
                    <a:pt x="3045" y="1634"/>
                  </a:lnTo>
                  <a:lnTo>
                    <a:pt x="3062" y="1618"/>
                  </a:lnTo>
                  <a:lnTo>
                    <a:pt x="3069" y="1610"/>
                  </a:lnTo>
                  <a:lnTo>
                    <a:pt x="3076" y="1601"/>
                  </a:lnTo>
                  <a:lnTo>
                    <a:pt x="3084" y="1592"/>
                  </a:lnTo>
                  <a:lnTo>
                    <a:pt x="3090" y="1582"/>
                  </a:lnTo>
                  <a:lnTo>
                    <a:pt x="3086" y="1575"/>
                  </a:lnTo>
                  <a:lnTo>
                    <a:pt x="3082" y="1568"/>
                  </a:lnTo>
                  <a:lnTo>
                    <a:pt x="2998" y="1554"/>
                  </a:lnTo>
                  <a:lnTo>
                    <a:pt x="2913" y="1539"/>
                  </a:lnTo>
                  <a:lnTo>
                    <a:pt x="2869" y="1532"/>
                  </a:lnTo>
                  <a:lnTo>
                    <a:pt x="2825" y="1526"/>
                  </a:lnTo>
                  <a:lnTo>
                    <a:pt x="2782" y="1522"/>
                  </a:lnTo>
                  <a:lnTo>
                    <a:pt x="2739" y="1518"/>
                  </a:lnTo>
                  <a:lnTo>
                    <a:pt x="2695" y="1517"/>
                  </a:lnTo>
                  <a:lnTo>
                    <a:pt x="2652" y="1517"/>
                  </a:lnTo>
                  <a:lnTo>
                    <a:pt x="2631" y="1518"/>
                  </a:lnTo>
                  <a:lnTo>
                    <a:pt x="2610" y="1520"/>
                  </a:lnTo>
                  <a:lnTo>
                    <a:pt x="2589" y="1522"/>
                  </a:lnTo>
                  <a:lnTo>
                    <a:pt x="2568" y="1525"/>
                  </a:lnTo>
                  <a:lnTo>
                    <a:pt x="2548" y="1529"/>
                  </a:lnTo>
                  <a:lnTo>
                    <a:pt x="2528" y="1533"/>
                  </a:lnTo>
                  <a:lnTo>
                    <a:pt x="2508" y="1539"/>
                  </a:lnTo>
                  <a:lnTo>
                    <a:pt x="2488" y="1545"/>
                  </a:lnTo>
                  <a:lnTo>
                    <a:pt x="2469" y="1552"/>
                  </a:lnTo>
                  <a:lnTo>
                    <a:pt x="2450" y="1561"/>
                  </a:lnTo>
                  <a:lnTo>
                    <a:pt x="2431" y="1569"/>
                  </a:lnTo>
                  <a:lnTo>
                    <a:pt x="2412" y="1580"/>
                  </a:lnTo>
                  <a:lnTo>
                    <a:pt x="2405" y="1607"/>
                  </a:lnTo>
                  <a:lnTo>
                    <a:pt x="2394" y="1648"/>
                  </a:lnTo>
                  <a:lnTo>
                    <a:pt x="2378" y="1696"/>
                  </a:lnTo>
                  <a:lnTo>
                    <a:pt x="2360" y="1747"/>
                  </a:lnTo>
                  <a:lnTo>
                    <a:pt x="2350" y="1771"/>
                  </a:lnTo>
                  <a:lnTo>
                    <a:pt x="2341" y="1794"/>
                  </a:lnTo>
                  <a:lnTo>
                    <a:pt x="2332" y="1817"/>
                  </a:lnTo>
                  <a:lnTo>
                    <a:pt x="2323" y="1836"/>
                  </a:lnTo>
                  <a:lnTo>
                    <a:pt x="2315" y="1851"/>
                  </a:lnTo>
                  <a:lnTo>
                    <a:pt x="2307" y="1863"/>
                  </a:lnTo>
                  <a:lnTo>
                    <a:pt x="2303" y="1868"/>
                  </a:lnTo>
                  <a:lnTo>
                    <a:pt x="2300" y="1872"/>
                  </a:lnTo>
                  <a:lnTo>
                    <a:pt x="2297" y="1874"/>
                  </a:lnTo>
                  <a:lnTo>
                    <a:pt x="2294" y="1874"/>
                  </a:lnTo>
                  <a:lnTo>
                    <a:pt x="2279" y="1868"/>
                  </a:lnTo>
                  <a:lnTo>
                    <a:pt x="2264" y="1863"/>
                  </a:lnTo>
                  <a:lnTo>
                    <a:pt x="2249" y="1857"/>
                  </a:lnTo>
                  <a:lnTo>
                    <a:pt x="2234" y="1851"/>
                  </a:lnTo>
                  <a:lnTo>
                    <a:pt x="2235" y="1849"/>
                  </a:lnTo>
                  <a:lnTo>
                    <a:pt x="2237" y="1847"/>
                  </a:lnTo>
                  <a:lnTo>
                    <a:pt x="2240" y="1846"/>
                  </a:lnTo>
                  <a:lnTo>
                    <a:pt x="2243" y="1844"/>
                  </a:lnTo>
                  <a:lnTo>
                    <a:pt x="2250" y="1842"/>
                  </a:lnTo>
                  <a:lnTo>
                    <a:pt x="2259" y="1841"/>
                  </a:lnTo>
                  <a:lnTo>
                    <a:pt x="2277" y="1841"/>
                  </a:lnTo>
                  <a:lnTo>
                    <a:pt x="2290" y="1840"/>
                  </a:lnTo>
                  <a:lnTo>
                    <a:pt x="2283" y="1811"/>
                  </a:lnTo>
                  <a:lnTo>
                    <a:pt x="2277" y="1786"/>
                  </a:lnTo>
                  <a:lnTo>
                    <a:pt x="2269" y="1764"/>
                  </a:lnTo>
                  <a:lnTo>
                    <a:pt x="2261" y="1745"/>
                  </a:lnTo>
                  <a:lnTo>
                    <a:pt x="2256" y="1736"/>
                  </a:lnTo>
                  <a:lnTo>
                    <a:pt x="2251" y="1728"/>
                  </a:lnTo>
                  <a:lnTo>
                    <a:pt x="2245" y="1719"/>
                  </a:lnTo>
                  <a:lnTo>
                    <a:pt x="2237" y="1712"/>
                  </a:lnTo>
                  <a:lnTo>
                    <a:pt x="2230" y="1704"/>
                  </a:lnTo>
                  <a:lnTo>
                    <a:pt x="2221" y="1695"/>
                  </a:lnTo>
                  <a:lnTo>
                    <a:pt x="2210" y="1687"/>
                  </a:lnTo>
                  <a:lnTo>
                    <a:pt x="2198" y="1677"/>
                  </a:lnTo>
                  <a:lnTo>
                    <a:pt x="2179" y="1654"/>
                  </a:lnTo>
                  <a:lnTo>
                    <a:pt x="2160" y="1629"/>
                  </a:lnTo>
                  <a:lnTo>
                    <a:pt x="2143" y="1604"/>
                  </a:lnTo>
                  <a:lnTo>
                    <a:pt x="2126" y="1579"/>
                  </a:lnTo>
                  <a:lnTo>
                    <a:pt x="2109" y="1555"/>
                  </a:lnTo>
                  <a:lnTo>
                    <a:pt x="2093" y="1528"/>
                  </a:lnTo>
                  <a:lnTo>
                    <a:pt x="2078" y="1503"/>
                  </a:lnTo>
                  <a:lnTo>
                    <a:pt x="2063" y="1477"/>
                  </a:lnTo>
                  <a:lnTo>
                    <a:pt x="2035" y="1425"/>
                  </a:lnTo>
                  <a:lnTo>
                    <a:pt x="2006" y="1373"/>
                  </a:lnTo>
                  <a:lnTo>
                    <a:pt x="1979" y="1320"/>
                  </a:lnTo>
                  <a:lnTo>
                    <a:pt x="1950" y="1267"/>
                  </a:lnTo>
                  <a:lnTo>
                    <a:pt x="1926" y="1229"/>
                  </a:lnTo>
                  <a:lnTo>
                    <a:pt x="1901" y="1191"/>
                  </a:lnTo>
                  <a:lnTo>
                    <a:pt x="1874" y="1154"/>
                  </a:lnTo>
                  <a:lnTo>
                    <a:pt x="1848" y="1117"/>
                  </a:lnTo>
                  <a:lnTo>
                    <a:pt x="1835" y="1098"/>
                  </a:lnTo>
                  <a:lnTo>
                    <a:pt x="1823" y="1080"/>
                  </a:lnTo>
                  <a:lnTo>
                    <a:pt x="1811" y="1061"/>
                  </a:lnTo>
                  <a:lnTo>
                    <a:pt x="1801" y="1043"/>
                  </a:lnTo>
                  <a:lnTo>
                    <a:pt x="1791" y="1024"/>
                  </a:lnTo>
                  <a:lnTo>
                    <a:pt x="1783" y="1006"/>
                  </a:lnTo>
                  <a:lnTo>
                    <a:pt x="1775" y="987"/>
                  </a:lnTo>
                  <a:lnTo>
                    <a:pt x="1769" y="969"/>
                  </a:lnTo>
                  <a:lnTo>
                    <a:pt x="1754" y="964"/>
                  </a:lnTo>
                  <a:lnTo>
                    <a:pt x="1739" y="960"/>
                  </a:lnTo>
                  <a:lnTo>
                    <a:pt x="1736" y="948"/>
                  </a:lnTo>
                  <a:lnTo>
                    <a:pt x="1734" y="936"/>
                  </a:lnTo>
                  <a:lnTo>
                    <a:pt x="1731" y="926"/>
                  </a:lnTo>
                  <a:lnTo>
                    <a:pt x="1729" y="914"/>
                  </a:lnTo>
                  <a:lnTo>
                    <a:pt x="1723" y="886"/>
                  </a:lnTo>
                  <a:lnTo>
                    <a:pt x="1715" y="858"/>
                  </a:lnTo>
                  <a:lnTo>
                    <a:pt x="1708" y="832"/>
                  </a:lnTo>
                  <a:lnTo>
                    <a:pt x="1698" y="806"/>
                  </a:lnTo>
                  <a:lnTo>
                    <a:pt x="1680" y="759"/>
                  </a:lnTo>
                  <a:lnTo>
                    <a:pt x="1666" y="713"/>
                  </a:lnTo>
                  <a:lnTo>
                    <a:pt x="1660" y="691"/>
                  </a:lnTo>
                  <a:lnTo>
                    <a:pt x="1657" y="668"/>
                  </a:lnTo>
                  <a:lnTo>
                    <a:pt x="1656" y="656"/>
                  </a:lnTo>
                  <a:lnTo>
                    <a:pt x="1656" y="646"/>
                  </a:lnTo>
                  <a:lnTo>
                    <a:pt x="1656" y="633"/>
                  </a:lnTo>
                  <a:lnTo>
                    <a:pt x="1657" y="621"/>
                  </a:lnTo>
                  <a:lnTo>
                    <a:pt x="1659" y="610"/>
                  </a:lnTo>
                  <a:lnTo>
                    <a:pt x="1662" y="597"/>
                  </a:lnTo>
                  <a:lnTo>
                    <a:pt x="1667" y="585"/>
                  </a:lnTo>
                  <a:lnTo>
                    <a:pt x="1672" y="572"/>
                  </a:lnTo>
                  <a:lnTo>
                    <a:pt x="1677" y="559"/>
                  </a:lnTo>
                  <a:lnTo>
                    <a:pt x="1685" y="545"/>
                  </a:lnTo>
                  <a:lnTo>
                    <a:pt x="1693" y="532"/>
                  </a:lnTo>
                  <a:lnTo>
                    <a:pt x="1702" y="518"/>
                  </a:lnTo>
                  <a:lnTo>
                    <a:pt x="1698" y="492"/>
                  </a:lnTo>
                  <a:lnTo>
                    <a:pt x="1694" y="466"/>
                  </a:lnTo>
                  <a:lnTo>
                    <a:pt x="1691" y="441"/>
                  </a:lnTo>
                  <a:lnTo>
                    <a:pt x="1687" y="415"/>
                  </a:lnTo>
                  <a:lnTo>
                    <a:pt x="1674" y="407"/>
                  </a:lnTo>
                  <a:lnTo>
                    <a:pt x="1664" y="401"/>
                  </a:lnTo>
                  <a:lnTo>
                    <a:pt x="1658" y="395"/>
                  </a:lnTo>
                  <a:lnTo>
                    <a:pt x="1653" y="391"/>
                  </a:lnTo>
                  <a:lnTo>
                    <a:pt x="1650" y="385"/>
                  </a:lnTo>
                  <a:lnTo>
                    <a:pt x="1645" y="377"/>
                  </a:lnTo>
                  <a:lnTo>
                    <a:pt x="1642" y="369"/>
                  </a:lnTo>
                  <a:lnTo>
                    <a:pt x="1638" y="356"/>
                  </a:lnTo>
                  <a:lnTo>
                    <a:pt x="1644" y="352"/>
                  </a:lnTo>
                  <a:lnTo>
                    <a:pt x="1652" y="350"/>
                  </a:lnTo>
                  <a:lnTo>
                    <a:pt x="1658" y="348"/>
                  </a:lnTo>
                  <a:lnTo>
                    <a:pt x="1664" y="348"/>
                  </a:lnTo>
                  <a:lnTo>
                    <a:pt x="1672" y="349"/>
                  </a:lnTo>
                  <a:lnTo>
                    <a:pt x="1678" y="351"/>
                  </a:lnTo>
                  <a:lnTo>
                    <a:pt x="1686" y="353"/>
                  </a:lnTo>
                  <a:lnTo>
                    <a:pt x="1692" y="357"/>
                  </a:lnTo>
                  <a:lnTo>
                    <a:pt x="1705" y="367"/>
                  </a:lnTo>
                  <a:lnTo>
                    <a:pt x="1718" y="377"/>
                  </a:lnTo>
                  <a:lnTo>
                    <a:pt x="1730" y="389"/>
                  </a:lnTo>
                  <a:lnTo>
                    <a:pt x="1742" y="401"/>
                  </a:lnTo>
                  <a:lnTo>
                    <a:pt x="1768" y="403"/>
                  </a:lnTo>
                  <a:lnTo>
                    <a:pt x="1791" y="403"/>
                  </a:lnTo>
                  <a:lnTo>
                    <a:pt x="1812" y="402"/>
                  </a:lnTo>
                  <a:lnTo>
                    <a:pt x="1830" y="397"/>
                  </a:lnTo>
                  <a:lnTo>
                    <a:pt x="1846" y="392"/>
                  </a:lnTo>
                  <a:lnTo>
                    <a:pt x="1859" y="385"/>
                  </a:lnTo>
                  <a:lnTo>
                    <a:pt x="1870" y="377"/>
                  </a:lnTo>
                  <a:lnTo>
                    <a:pt x="1879" y="368"/>
                  </a:lnTo>
                  <a:lnTo>
                    <a:pt x="1886" y="357"/>
                  </a:lnTo>
                  <a:lnTo>
                    <a:pt x="1890" y="346"/>
                  </a:lnTo>
                  <a:lnTo>
                    <a:pt x="1893" y="334"/>
                  </a:lnTo>
                  <a:lnTo>
                    <a:pt x="1895" y="322"/>
                  </a:lnTo>
                  <a:lnTo>
                    <a:pt x="1893" y="310"/>
                  </a:lnTo>
                  <a:lnTo>
                    <a:pt x="1891" y="297"/>
                  </a:lnTo>
                  <a:lnTo>
                    <a:pt x="1888" y="284"/>
                  </a:lnTo>
                  <a:lnTo>
                    <a:pt x="1883" y="273"/>
                  </a:lnTo>
                  <a:lnTo>
                    <a:pt x="1877" y="261"/>
                  </a:lnTo>
                  <a:lnTo>
                    <a:pt x="1868" y="250"/>
                  </a:lnTo>
                  <a:lnTo>
                    <a:pt x="1860" y="239"/>
                  </a:lnTo>
                  <a:lnTo>
                    <a:pt x="1849" y="231"/>
                  </a:lnTo>
                  <a:lnTo>
                    <a:pt x="1839" y="222"/>
                  </a:lnTo>
                  <a:lnTo>
                    <a:pt x="1827" y="215"/>
                  </a:lnTo>
                  <a:lnTo>
                    <a:pt x="1814" y="209"/>
                  </a:lnTo>
                  <a:lnTo>
                    <a:pt x="1801" y="206"/>
                  </a:lnTo>
                  <a:lnTo>
                    <a:pt x="1787" y="205"/>
                  </a:lnTo>
                  <a:lnTo>
                    <a:pt x="1773" y="205"/>
                  </a:lnTo>
                  <a:lnTo>
                    <a:pt x="1758" y="207"/>
                  </a:lnTo>
                  <a:lnTo>
                    <a:pt x="1743" y="213"/>
                  </a:lnTo>
                  <a:lnTo>
                    <a:pt x="1728" y="221"/>
                  </a:lnTo>
                  <a:lnTo>
                    <a:pt x="1712" y="231"/>
                  </a:lnTo>
                  <a:lnTo>
                    <a:pt x="1697" y="244"/>
                  </a:lnTo>
                  <a:lnTo>
                    <a:pt x="1681" y="261"/>
                  </a:lnTo>
                  <a:lnTo>
                    <a:pt x="1674" y="257"/>
                  </a:lnTo>
                  <a:lnTo>
                    <a:pt x="1667" y="253"/>
                  </a:lnTo>
                  <a:lnTo>
                    <a:pt x="1661" y="248"/>
                  </a:lnTo>
                  <a:lnTo>
                    <a:pt x="1656" y="244"/>
                  </a:lnTo>
                  <a:lnTo>
                    <a:pt x="1653" y="239"/>
                  </a:lnTo>
                  <a:lnTo>
                    <a:pt x="1650" y="234"/>
                  </a:lnTo>
                  <a:lnTo>
                    <a:pt x="1648" y="228"/>
                  </a:lnTo>
                  <a:lnTo>
                    <a:pt x="1647" y="223"/>
                  </a:lnTo>
                  <a:lnTo>
                    <a:pt x="1647" y="217"/>
                  </a:lnTo>
                  <a:lnTo>
                    <a:pt x="1647" y="210"/>
                  </a:lnTo>
                  <a:lnTo>
                    <a:pt x="1648" y="204"/>
                  </a:lnTo>
                  <a:lnTo>
                    <a:pt x="1650" y="198"/>
                  </a:lnTo>
                  <a:lnTo>
                    <a:pt x="1654" y="184"/>
                  </a:lnTo>
                  <a:lnTo>
                    <a:pt x="1659" y="170"/>
                  </a:lnTo>
                  <a:lnTo>
                    <a:pt x="1673" y="139"/>
                  </a:lnTo>
                  <a:lnTo>
                    <a:pt x="1686" y="105"/>
                  </a:lnTo>
                  <a:lnTo>
                    <a:pt x="1691" y="87"/>
                  </a:lnTo>
                  <a:lnTo>
                    <a:pt x="1694" y="68"/>
                  </a:lnTo>
                  <a:lnTo>
                    <a:pt x="1694" y="58"/>
                  </a:lnTo>
                  <a:lnTo>
                    <a:pt x="1694" y="49"/>
                  </a:lnTo>
                  <a:lnTo>
                    <a:pt x="1694" y="38"/>
                  </a:lnTo>
                  <a:lnTo>
                    <a:pt x="1692" y="29"/>
                  </a:lnTo>
                  <a:lnTo>
                    <a:pt x="1667" y="20"/>
                  </a:lnTo>
                  <a:lnTo>
                    <a:pt x="1642" y="12"/>
                  </a:lnTo>
                  <a:lnTo>
                    <a:pt x="1619" y="5"/>
                  </a:lnTo>
                  <a:lnTo>
                    <a:pt x="1597" y="1"/>
                  </a:lnTo>
                  <a:lnTo>
                    <a:pt x="1585" y="0"/>
                  </a:lnTo>
                  <a:lnTo>
                    <a:pt x="1575" y="0"/>
                  </a:lnTo>
                  <a:lnTo>
                    <a:pt x="1564" y="1"/>
                  </a:lnTo>
                  <a:lnTo>
                    <a:pt x="1553" y="3"/>
                  </a:lnTo>
                  <a:lnTo>
                    <a:pt x="1542" y="6"/>
                  </a:lnTo>
                  <a:lnTo>
                    <a:pt x="1532" y="11"/>
                  </a:lnTo>
                  <a:lnTo>
                    <a:pt x="1520" y="17"/>
                  </a:lnTo>
                  <a:lnTo>
                    <a:pt x="1509" y="24"/>
                  </a:lnTo>
                  <a:lnTo>
                    <a:pt x="1504" y="33"/>
                  </a:lnTo>
                  <a:lnTo>
                    <a:pt x="1500" y="40"/>
                  </a:lnTo>
                  <a:lnTo>
                    <a:pt x="1497" y="49"/>
                  </a:lnTo>
                  <a:lnTo>
                    <a:pt x="1495" y="56"/>
                  </a:lnTo>
                  <a:lnTo>
                    <a:pt x="1492" y="64"/>
                  </a:lnTo>
                  <a:lnTo>
                    <a:pt x="1491" y="71"/>
                  </a:lnTo>
                  <a:lnTo>
                    <a:pt x="1490" y="78"/>
                  </a:lnTo>
                  <a:lnTo>
                    <a:pt x="1490" y="85"/>
                  </a:lnTo>
                  <a:lnTo>
                    <a:pt x="1492" y="99"/>
                  </a:lnTo>
                  <a:lnTo>
                    <a:pt x="1496" y="112"/>
                  </a:lnTo>
                  <a:lnTo>
                    <a:pt x="1500" y="126"/>
                  </a:lnTo>
                  <a:lnTo>
                    <a:pt x="1506" y="140"/>
                  </a:lnTo>
                  <a:lnTo>
                    <a:pt x="1519" y="167"/>
                  </a:lnTo>
                  <a:lnTo>
                    <a:pt x="1530" y="195"/>
                  </a:lnTo>
                  <a:lnTo>
                    <a:pt x="1536" y="210"/>
                  </a:lnTo>
                  <a:lnTo>
                    <a:pt x="1539" y="225"/>
                  </a:lnTo>
                  <a:lnTo>
                    <a:pt x="1541" y="242"/>
                  </a:lnTo>
                  <a:lnTo>
                    <a:pt x="1541" y="259"/>
                  </a:lnTo>
                  <a:lnTo>
                    <a:pt x="1535" y="259"/>
                  </a:lnTo>
                  <a:lnTo>
                    <a:pt x="1527" y="259"/>
                  </a:lnTo>
                  <a:lnTo>
                    <a:pt x="1521" y="258"/>
                  </a:lnTo>
                  <a:lnTo>
                    <a:pt x="1515" y="256"/>
                  </a:lnTo>
                  <a:lnTo>
                    <a:pt x="1501" y="252"/>
                  </a:lnTo>
                  <a:lnTo>
                    <a:pt x="1488" y="244"/>
                  </a:lnTo>
                  <a:lnTo>
                    <a:pt x="1463" y="228"/>
                  </a:lnTo>
                  <a:lnTo>
                    <a:pt x="1438" y="211"/>
                  </a:lnTo>
                  <a:lnTo>
                    <a:pt x="1425" y="204"/>
                  </a:lnTo>
                  <a:lnTo>
                    <a:pt x="1411" y="199"/>
                  </a:lnTo>
                  <a:lnTo>
                    <a:pt x="1404" y="197"/>
                  </a:lnTo>
                  <a:lnTo>
                    <a:pt x="1398" y="195"/>
                  </a:lnTo>
                  <a:lnTo>
                    <a:pt x="1390" y="194"/>
                  </a:lnTo>
                  <a:lnTo>
                    <a:pt x="1383" y="194"/>
                  </a:lnTo>
                  <a:lnTo>
                    <a:pt x="1375" y="194"/>
                  </a:lnTo>
                  <a:lnTo>
                    <a:pt x="1368" y="195"/>
                  </a:lnTo>
                  <a:lnTo>
                    <a:pt x="1360" y="197"/>
                  </a:lnTo>
                  <a:lnTo>
                    <a:pt x="1351" y="200"/>
                  </a:lnTo>
                  <a:lnTo>
                    <a:pt x="1344" y="203"/>
                  </a:lnTo>
                  <a:lnTo>
                    <a:pt x="1335" y="208"/>
                  </a:lnTo>
                  <a:lnTo>
                    <a:pt x="1326" y="215"/>
                  </a:lnTo>
                  <a:lnTo>
                    <a:pt x="1317" y="222"/>
                  </a:lnTo>
                  <a:lnTo>
                    <a:pt x="1309" y="250"/>
                  </a:lnTo>
                  <a:lnTo>
                    <a:pt x="1303" y="274"/>
                  </a:lnTo>
                  <a:lnTo>
                    <a:pt x="1298" y="296"/>
                  </a:lnTo>
                  <a:lnTo>
                    <a:pt x="1296" y="315"/>
                  </a:lnTo>
                  <a:lnTo>
                    <a:pt x="1294" y="332"/>
                  </a:lnTo>
                  <a:lnTo>
                    <a:pt x="1294" y="347"/>
                  </a:lnTo>
                  <a:lnTo>
                    <a:pt x="1296" y="359"/>
                  </a:lnTo>
                  <a:lnTo>
                    <a:pt x="1298" y="370"/>
                  </a:lnTo>
                  <a:lnTo>
                    <a:pt x="1303" y="378"/>
                  </a:lnTo>
                  <a:lnTo>
                    <a:pt x="1308" y="385"/>
                  </a:lnTo>
                  <a:lnTo>
                    <a:pt x="1313" y="390"/>
                  </a:lnTo>
                  <a:lnTo>
                    <a:pt x="1320" y="393"/>
                  </a:lnTo>
                  <a:lnTo>
                    <a:pt x="1329" y="395"/>
                  </a:lnTo>
                  <a:lnTo>
                    <a:pt x="1337" y="396"/>
                  </a:lnTo>
                  <a:lnTo>
                    <a:pt x="1347" y="396"/>
                  </a:lnTo>
                  <a:lnTo>
                    <a:pt x="1357" y="395"/>
                  </a:lnTo>
                  <a:lnTo>
                    <a:pt x="1380" y="391"/>
                  </a:lnTo>
                  <a:lnTo>
                    <a:pt x="1404" y="384"/>
                  </a:lnTo>
                  <a:lnTo>
                    <a:pt x="1428" y="375"/>
                  </a:lnTo>
                  <a:lnTo>
                    <a:pt x="1454" y="367"/>
                  </a:lnTo>
                  <a:lnTo>
                    <a:pt x="1480" y="359"/>
                  </a:lnTo>
                  <a:lnTo>
                    <a:pt x="1505" y="354"/>
                  </a:lnTo>
                  <a:lnTo>
                    <a:pt x="1518" y="352"/>
                  </a:lnTo>
                  <a:lnTo>
                    <a:pt x="1529" y="351"/>
                  </a:lnTo>
                  <a:lnTo>
                    <a:pt x="1541" y="351"/>
                  </a:lnTo>
                  <a:lnTo>
                    <a:pt x="1552" y="352"/>
                  </a:lnTo>
                  <a:lnTo>
                    <a:pt x="1553" y="358"/>
                  </a:lnTo>
                  <a:lnTo>
                    <a:pt x="1552" y="365"/>
                  </a:lnTo>
                  <a:lnTo>
                    <a:pt x="1551" y="370"/>
                  </a:lnTo>
                  <a:lnTo>
                    <a:pt x="1549" y="375"/>
                  </a:lnTo>
                  <a:lnTo>
                    <a:pt x="1544" y="386"/>
                  </a:lnTo>
                  <a:lnTo>
                    <a:pt x="1537" y="395"/>
                  </a:lnTo>
                  <a:lnTo>
                    <a:pt x="1521" y="413"/>
                  </a:lnTo>
                  <a:lnTo>
                    <a:pt x="1505" y="432"/>
                  </a:lnTo>
                  <a:lnTo>
                    <a:pt x="1498" y="443"/>
                  </a:lnTo>
                  <a:lnTo>
                    <a:pt x="1494" y="455"/>
                  </a:lnTo>
                  <a:lnTo>
                    <a:pt x="1491" y="461"/>
                  </a:lnTo>
                  <a:lnTo>
                    <a:pt x="1490" y="468"/>
                  </a:lnTo>
                  <a:lnTo>
                    <a:pt x="1490" y="476"/>
                  </a:lnTo>
                  <a:lnTo>
                    <a:pt x="1491" y="483"/>
                  </a:lnTo>
                  <a:lnTo>
                    <a:pt x="1492" y="492"/>
                  </a:lnTo>
                  <a:lnTo>
                    <a:pt x="1495" y="500"/>
                  </a:lnTo>
                  <a:lnTo>
                    <a:pt x="1499" y="509"/>
                  </a:lnTo>
                  <a:lnTo>
                    <a:pt x="1503" y="519"/>
                  </a:lnTo>
                  <a:lnTo>
                    <a:pt x="1508" y="530"/>
                  </a:lnTo>
                  <a:lnTo>
                    <a:pt x="1516" y="541"/>
                  </a:lnTo>
                  <a:lnTo>
                    <a:pt x="1524" y="554"/>
                  </a:lnTo>
                  <a:lnTo>
                    <a:pt x="1534" y="567"/>
                  </a:lnTo>
                  <a:lnTo>
                    <a:pt x="1502" y="574"/>
                  </a:lnTo>
                  <a:lnTo>
                    <a:pt x="1471" y="581"/>
                  </a:lnTo>
                  <a:lnTo>
                    <a:pt x="1440" y="588"/>
                  </a:lnTo>
                  <a:lnTo>
                    <a:pt x="1409" y="593"/>
                  </a:lnTo>
                  <a:lnTo>
                    <a:pt x="1346" y="602"/>
                  </a:lnTo>
                  <a:lnTo>
                    <a:pt x="1282" y="611"/>
                  </a:lnTo>
                  <a:lnTo>
                    <a:pt x="1219" y="618"/>
                  </a:lnTo>
                  <a:lnTo>
                    <a:pt x="1157" y="625"/>
                  </a:lnTo>
                  <a:lnTo>
                    <a:pt x="1095" y="633"/>
                  </a:lnTo>
                  <a:lnTo>
                    <a:pt x="1032" y="642"/>
                  </a:lnTo>
                  <a:lnTo>
                    <a:pt x="1028" y="655"/>
                  </a:lnTo>
                  <a:lnTo>
                    <a:pt x="1024" y="669"/>
                  </a:lnTo>
                  <a:lnTo>
                    <a:pt x="1020" y="683"/>
                  </a:lnTo>
                  <a:lnTo>
                    <a:pt x="1016" y="697"/>
                  </a:lnTo>
                  <a:lnTo>
                    <a:pt x="1027" y="704"/>
                  </a:lnTo>
                  <a:lnTo>
                    <a:pt x="1039" y="710"/>
                  </a:lnTo>
                  <a:lnTo>
                    <a:pt x="1037" y="726"/>
                  </a:lnTo>
                  <a:lnTo>
                    <a:pt x="1034" y="744"/>
                  </a:lnTo>
                  <a:lnTo>
                    <a:pt x="1033" y="754"/>
                  </a:lnTo>
                  <a:lnTo>
                    <a:pt x="1032" y="763"/>
                  </a:lnTo>
                  <a:lnTo>
                    <a:pt x="1032" y="774"/>
                  </a:lnTo>
                  <a:lnTo>
                    <a:pt x="1032" y="784"/>
                  </a:lnTo>
                  <a:lnTo>
                    <a:pt x="1055" y="795"/>
                  </a:lnTo>
                  <a:lnTo>
                    <a:pt x="1042" y="812"/>
                  </a:lnTo>
                  <a:lnTo>
                    <a:pt x="1032" y="823"/>
                  </a:lnTo>
                  <a:lnTo>
                    <a:pt x="1031" y="825"/>
                  </a:lnTo>
                  <a:lnTo>
                    <a:pt x="1031" y="829"/>
                  </a:lnTo>
                  <a:lnTo>
                    <a:pt x="1032" y="832"/>
                  </a:lnTo>
                  <a:lnTo>
                    <a:pt x="1033" y="836"/>
                  </a:lnTo>
                  <a:lnTo>
                    <a:pt x="1041" y="847"/>
                  </a:lnTo>
                  <a:lnTo>
                    <a:pt x="1052" y="860"/>
                  </a:lnTo>
                  <a:lnTo>
                    <a:pt x="1074" y="862"/>
                  </a:lnTo>
                  <a:lnTo>
                    <a:pt x="1096" y="863"/>
                  </a:lnTo>
                  <a:lnTo>
                    <a:pt x="1119" y="863"/>
                  </a:lnTo>
                  <a:lnTo>
                    <a:pt x="1143" y="861"/>
                  </a:lnTo>
                  <a:lnTo>
                    <a:pt x="1169" y="859"/>
                  </a:lnTo>
                  <a:lnTo>
                    <a:pt x="1195" y="856"/>
                  </a:lnTo>
                  <a:lnTo>
                    <a:pt x="1221" y="852"/>
                  </a:lnTo>
                  <a:lnTo>
                    <a:pt x="1249" y="848"/>
                  </a:lnTo>
                  <a:lnTo>
                    <a:pt x="1303" y="838"/>
                  </a:lnTo>
                  <a:lnTo>
                    <a:pt x="1356" y="829"/>
                  </a:lnTo>
                  <a:lnTo>
                    <a:pt x="1407" y="820"/>
                  </a:lnTo>
                  <a:lnTo>
                    <a:pt x="1453" y="815"/>
                  </a:lnTo>
                  <a:lnTo>
                    <a:pt x="1451" y="834"/>
                  </a:lnTo>
                  <a:lnTo>
                    <a:pt x="1447" y="854"/>
                  </a:lnTo>
                  <a:lnTo>
                    <a:pt x="1441" y="875"/>
                  </a:lnTo>
                  <a:lnTo>
                    <a:pt x="1430" y="897"/>
                  </a:lnTo>
                  <a:lnTo>
                    <a:pt x="1419" y="921"/>
                  </a:lnTo>
                  <a:lnTo>
                    <a:pt x="1405" y="944"/>
                  </a:lnTo>
                  <a:lnTo>
                    <a:pt x="1389" y="968"/>
                  </a:lnTo>
                  <a:lnTo>
                    <a:pt x="1372" y="993"/>
                  </a:lnTo>
                  <a:lnTo>
                    <a:pt x="1334" y="1044"/>
                  </a:lnTo>
                  <a:lnTo>
                    <a:pt x="1293" y="1097"/>
                  </a:lnTo>
                  <a:lnTo>
                    <a:pt x="1250" y="1150"/>
                  </a:lnTo>
                  <a:lnTo>
                    <a:pt x="1208" y="1203"/>
                  </a:lnTo>
                  <a:lnTo>
                    <a:pt x="1186" y="1229"/>
                  </a:lnTo>
                  <a:lnTo>
                    <a:pt x="1166" y="1254"/>
                  </a:lnTo>
                  <a:lnTo>
                    <a:pt x="1148" y="1281"/>
                  </a:lnTo>
                  <a:lnTo>
                    <a:pt x="1131" y="1305"/>
                  </a:lnTo>
                  <a:lnTo>
                    <a:pt x="1114" y="1331"/>
                  </a:lnTo>
                  <a:lnTo>
                    <a:pt x="1100" y="1354"/>
                  </a:lnTo>
                  <a:lnTo>
                    <a:pt x="1087" y="1378"/>
                  </a:lnTo>
                  <a:lnTo>
                    <a:pt x="1077" y="1400"/>
                  </a:lnTo>
                  <a:lnTo>
                    <a:pt x="1068" y="1421"/>
                  </a:lnTo>
                  <a:lnTo>
                    <a:pt x="1063" y="1443"/>
                  </a:lnTo>
                  <a:lnTo>
                    <a:pt x="1060" y="1463"/>
                  </a:lnTo>
                  <a:lnTo>
                    <a:pt x="1060" y="1481"/>
                  </a:lnTo>
                  <a:lnTo>
                    <a:pt x="1064" y="1499"/>
                  </a:lnTo>
                  <a:lnTo>
                    <a:pt x="1070" y="1514"/>
                  </a:lnTo>
                  <a:lnTo>
                    <a:pt x="1082" y="1529"/>
                  </a:lnTo>
                  <a:lnTo>
                    <a:pt x="1097" y="1543"/>
                  </a:lnTo>
                  <a:lnTo>
                    <a:pt x="1108" y="1527"/>
                  </a:lnTo>
                  <a:lnTo>
                    <a:pt x="1120" y="1510"/>
                  </a:lnTo>
                  <a:lnTo>
                    <a:pt x="1131" y="1493"/>
                  </a:lnTo>
                  <a:lnTo>
                    <a:pt x="1140" y="1476"/>
                  </a:lnTo>
                  <a:lnTo>
                    <a:pt x="1155" y="1448"/>
                  </a:lnTo>
                  <a:lnTo>
                    <a:pt x="1165" y="1431"/>
                  </a:lnTo>
                  <a:lnTo>
                    <a:pt x="1177" y="1414"/>
                  </a:lnTo>
                  <a:lnTo>
                    <a:pt x="1197" y="1383"/>
                  </a:lnTo>
                  <a:lnTo>
                    <a:pt x="1221" y="1345"/>
                  </a:lnTo>
                  <a:lnTo>
                    <a:pt x="1250" y="1303"/>
                  </a:lnTo>
                  <a:lnTo>
                    <a:pt x="1278" y="1261"/>
                  </a:lnTo>
                  <a:lnTo>
                    <a:pt x="1304" y="1223"/>
                  </a:lnTo>
                  <a:lnTo>
                    <a:pt x="1324" y="1194"/>
                  </a:lnTo>
                  <a:lnTo>
                    <a:pt x="1337" y="1177"/>
                  </a:lnTo>
                  <a:lnTo>
                    <a:pt x="1345" y="1180"/>
                  </a:lnTo>
                  <a:lnTo>
                    <a:pt x="1352" y="1184"/>
                  </a:lnTo>
                  <a:lnTo>
                    <a:pt x="1354" y="1190"/>
                  </a:lnTo>
                  <a:lnTo>
                    <a:pt x="1355" y="1198"/>
                  </a:lnTo>
                  <a:lnTo>
                    <a:pt x="1355" y="1208"/>
                  </a:lnTo>
                  <a:lnTo>
                    <a:pt x="1355" y="1217"/>
                  </a:lnTo>
                  <a:lnTo>
                    <a:pt x="1352" y="1241"/>
                  </a:lnTo>
                  <a:lnTo>
                    <a:pt x="1348" y="1266"/>
                  </a:lnTo>
                  <a:lnTo>
                    <a:pt x="1342" y="1294"/>
                  </a:lnTo>
                  <a:lnTo>
                    <a:pt x="1334" y="1324"/>
                  </a:lnTo>
                  <a:lnTo>
                    <a:pt x="1325" y="1355"/>
                  </a:lnTo>
                  <a:lnTo>
                    <a:pt x="1315" y="1387"/>
                  </a:lnTo>
                  <a:lnTo>
                    <a:pt x="1293" y="1451"/>
                  </a:lnTo>
                  <a:lnTo>
                    <a:pt x="1272" y="1512"/>
                  </a:lnTo>
                  <a:lnTo>
                    <a:pt x="1254" y="1565"/>
                  </a:lnTo>
                  <a:lnTo>
                    <a:pt x="1240" y="1608"/>
                  </a:lnTo>
                  <a:lnTo>
                    <a:pt x="1236" y="1639"/>
                  </a:lnTo>
                  <a:lnTo>
                    <a:pt x="1232" y="1671"/>
                  </a:lnTo>
                  <a:lnTo>
                    <a:pt x="1227" y="1703"/>
                  </a:lnTo>
                  <a:lnTo>
                    <a:pt x="1221" y="1735"/>
                  </a:lnTo>
                  <a:lnTo>
                    <a:pt x="1215" y="1767"/>
                  </a:lnTo>
                  <a:lnTo>
                    <a:pt x="1205" y="1798"/>
                  </a:lnTo>
                  <a:lnTo>
                    <a:pt x="1200" y="1813"/>
                  </a:lnTo>
                  <a:lnTo>
                    <a:pt x="1194" y="1828"/>
                  </a:lnTo>
                  <a:lnTo>
                    <a:pt x="1188" y="1843"/>
                  </a:lnTo>
                  <a:lnTo>
                    <a:pt x="1180" y="1858"/>
                  </a:lnTo>
                  <a:lnTo>
                    <a:pt x="1174" y="1854"/>
                  </a:lnTo>
                  <a:lnTo>
                    <a:pt x="1171" y="1848"/>
                  </a:lnTo>
                  <a:lnTo>
                    <a:pt x="1167" y="1844"/>
                  </a:lnTo>
                  <a:lnTo>
                    <a:pt x="1166" y="1840"/>
                  </a:lnTo>
                  <a:lnTo>
                    <a:pt x="1166" y="1832"/>
                  </a:lnTo>
                  <a:lnTo>
                    <a:pt x="1166" y="1825"/>
                  </a:lnTo>
                  <a:lnTo>
                    <a:pt x="1166" y="1822"/>
                  </a:lnTo>
                  <a:lnTo>
                    <a:pt x="1166" y="1818"/>
                  </a:lnTo>
                  <a:lnTo>
                    <a:pt x="1165" y="1815"/>
                  </a:lnTo>
                  <a:lnTo>
                    <a:pt x="1162" y="1811"/>
                  </a:lnTo>
                  <a:lnTo>
                    <a:pt x="1158" y="1808"/>
                  </a:lnTo>
                  <a:lnTo>
                    <a:pt x="1153" y="1805"/>
                  </a:lnTo>
                  <a:lnTo>
                    <a:pt x="1145" y="1802"/>
                  </a:lnTo>
                  <a:lnTo>
                    <a:pt x="1135" y="1799"/>
                  </a:lnTo>
                  <a:lnTo>
                    <a:pt x="1144" y="1774"/>
                  </a:lnTo>
                  <a:lnTo>
                    <a:pt x="1150" y="1756"/>
                  </a:lnTo>
                  <a:lnTo>
                    <a:pt x="1152" y="1745"/>
                  </a:lnTo>
                  <a:lnTo>
                    <a:pt x="1154" y="1735"/>
                  </a:lnTo>
                  <a:lnTo>
                    <a:pt x="1156" y="1731"/>
                  </a:lnTo>
                  <a:lnTo>
                    <a:pt x="1158" y="1727"/>
                  </a:lnTo>
                  <a:lnTo>
                    <a:pt x="1161" y="1723"/>
                  </a:lnTo>
                  <a:lnTo>
                    <a:pt x="1166" y="1718"/>
                  </a:lnTo>
                  <a:lnTo>
                    <a:pt x="1180" y="1706"/>
                  </a:lnTo>
                  <a:lnTo>
                    <a:pt x="1201" y="1688"/>
                  </a:lnTo>
                  <a:lnTo>
                    <a:pt x="1200" y="1678"/>
                  </a:lnTo>
                  <a:lnTo>
                    <a:pt x="1199" y="1669"/>
                  </a:lnTo>
                  <a:lnTo>
                    <a:pt x="1196" y="1659"/>
                  </a:lnTo>
                  <a:lnTo>
                    <a:pt x="1193" y="1650"/>
                  </a:lnTo>
                  <a:lnTo>
                    <a:pt x="1190" y="1641"/>
                  </a:lnTo>
                  <a:lnTo>
                    <a:pt x="1185" y="1633"/>
                  </a:lnTo>
                  <a:lnTo>
                    <a:pt x="1180" y="1625"/>
                  </a:lnTo>
                  <a:lnTo>
                    <a:pt x="1175" y="1618"/>
                  </a:lnTo>
                  <a:lnTo>
                    <a:pt x="1163" y="1603"/>
                  </a:lnTo>
                  <a:lnTo>
                    <a:pt x="1150" y="1589"/>
                  </a:lnTo>
                  <a:lnTo>
                    <a:pt x="1135" y="1577"/>
                  </a:lnTo>
                  <a:lnTo>
                    <a:pt x="1119" y="1565"/>
                  </a:lnTo>
                  <a:lnTo>
                    <a:pt x="1102" y="1555"/>
                  </a:lnTo>
                  <a:lnTo>
                    <a:pt x="1085" y="1544"/>
                  </a:lnTo>
                  <a:lnTo>
                    <a:pt x="1068" y="1536"/>
                  </a:lnTo>
                  <a:lnTo>
                    <a:pt x="1050" y="1526"/>
                  </a:lnTo>
                  <a:lnTo>
                    <a:pt x="1018" y="1510"/>
                  </a:lnTo>
                  <a:lnTo>
                    <a:pt x="989" y="1494"/>
                  </a:lnTo>
                  <a:lnTo>
                    <a:pt x="989" y="1473"/>
                  </a:lnTo>
                  <a:lnTo>
                    <a:pt x="988" y="1453"/>
                  </a:lnTo>
                  <a:lnTo>
                    <a:pt x="986" y="1436"/>
                  </a:lnTo>
                  <a:lnTo>
                    <a:pt x="983" y="1422"/>
                  </a:lnTo>
                  <a:lnTo>
                    <a:pt x="979" y="1410"/>
                  </a:lnTo>
                  <a:lnTo>
                    <a:pt x="972" y="1400"/>
                  </a:lnTo>
                  <a:lnTo>
                    <a:pt x="969" y="1396"/>
                  </a:lnTo>
                  <a:lnTo>
                    <a:pt x="966" y="1393"/>
                  </a:lnTo>
                  <a:lnTo>
                    <a:pt x="962" y="1390"/>
                  </a:lnTo>
                  <a:lnTo>
                    <a:pt x="957" y="1388"/>
                  </a:lnTo>
                  <a:lnTo>
                    <a:pt x="953" y="1385"/>
                  </a:lnTo>
                  <a:lnTo>
                    <a:pt x="949" y="1384"/>
                  </a:lnTo>
                  <a:lnTo>
                    <a:pt x="944" y="1383"/>
                  </a:lnTo>
                  <a:lnTo>
                    <a:pt x="938" y="1383"/>
                  </a:lnTo>
                  <a:lnTo>
                    <a:pt x="928" y="1384"/>
                  </a:lnTo>
                  <a:lnTo>
                    <a:pt x="916" y="1387"/>
                  </a:lnTo>
                  <a:lnTo>
                    <a:pt x="904" y="1391"/>
                  </a:lnTo>
                  <a:lnTo>
                    <a:pt x="891" y="1397"/>
                  </a:lnTo>
                  <a:lnTo>
                    <a:pt x="877" y="1405"/>
                  </a:lnTo>
                  <a:lnTo>
                    <a:pt x="862" y="1414"/>
                  </a:lnTo>
                  <a:lnTo>
                    <a:pt x="874" y="1424"/>
                  </a:lnTo>
                  <a:lnTo>
                    <a:pt x="887" y="1434"/>
                  </a:lnTo>
                  <a:lnTo>
                    <a:pt x="887" y="1457"/>
                  </a:lnTo>
                  <a:lnTo>
                    <a:pt x="864" y="1474"/>
                  </a:lnTo>
                  <a:lnTo>
                    <a:pt x="840" y="1491"/>
                  </a:lnTo>
                  <a:lnTo>
                    <a:pt x="816" y="1508"/>
                  </a:lnTo>
                  <a:lnTo>
                    <a:pt x="792" y="1525"/>
                  </a:lnTo>
                  <a:lnTo>
                    <a:pt x="768" y="1541"/>
                  </a:lnTo>
                  <a:lnTo>
                    <a:pt x="744" y="1558"/>
                  </a:lnTo>
                  <a:lnTo>
                    <a:pt x="720" y="1573"/>
                  </a:lnTo>
                  <a:lnTo>
                    <a:pt x="698" y="1588"/>
                  </a:lnTo>
                  <a:lnTo>
                    <a:pt x="693" y="1584"/>
                  </a:lnTo>
                  <a:lnTo>
                    <a:pt x="688" y="1579"/>
                  </a:lnTo>
                  <a:lnTo>
                    <a:pt x="685" y="1573"/>
                  </a:lnTo>
                  <a:lnTo>
                    <a:pt x="683" y="1565"/>
                  </a:lnTo>
                  <a:lnTo>
                    <a:pt x="681" y="1557"/>
                  </a:lnTo>
                  <a:lnTo>
                    <a:pt x="680" y="1548"/>
                  </a:lnTo>
                  <a:lnTo>
                    <a:pt x="680" y="1539"/>
                  </a:lnTo>
                  <a:lnTo>
                    <a:pt x="681" y="1528"/>
                  </a:lnTo>
                  <a:lnTo>
                    <a:pt x="683" y="1506"/>
                  </a:lnTo>
                  <a:lnTo>
                    <a:pt x="688" y="1482"/>
                  </a:lnTo>
                  <a:lnTo>
                    <a:pt x="695" y="1457"/>
                  </a:lnTo>
                  <a:lnTo>
                    <a:pt x="702" y="1431"/>
                  </a:lnTo>
                  <a:lnTo>
                    <a:pt x="720" y="1379"/>
                  </a:lnTo>
                  <a:lnTo>
                    <a:pt x="737" y="1331"/>
                  </a:lnTo>
                  <a:lnTo>
                    <a:pt x="752" y="1290"/>
                  </a:lnTo>
                  <a:lnTo>
                    <a:pt x="761" y="1263"/>
                  </a:lnTo>
                  <a:lnTo>
                    <a:pt x="759" y="1190"/>
                  </a:lnTo>
                  <a:lnTo>
                    <a:pt x="756" y="1123"/>
                  </a:lnTo>
                  <a:lnTo>
                    <a:pt x="753" y="1093"/>
                  </a:lnTo>
                  <a:lnTo>
                    <a:pt x="749" y="1063"/>
                  </a:lnTo>
                  <a:lnTo>
                    <a:pt x="746" y="1049"/>
                  </a:lnTo>
                  <a:lnTo>
                    <a:pt x="743" y="1036"/>
                  </a:lnTo>
                  <a:lnTo>
                    <a:pt x="740" y="1022"/>
                  </a:lnTo>
                  <a:lnTo>
                    <a:pt x="736" y="1009"/>
                  </a:lnTo>
                  <a:lnTo>
                    <a:pt x="731" y="998"/>
                  </a:lnTo>
                  <a:lnTo>
                    <a:pt x="726" y="986"/>
                  </a:lnTo>
                  <a:lnTo>
                    <a:pt x="720" y="974"/>
                  </a:lnTo>
                  <a:lnTo>
                    <a:pt x="714" y="964"/>
                  </a:lnTo>
                  <a:lnTo>
                    <a:pt x="706" y="954"/>
                  </a:lnTo>
                  <a:lnTo>
                    <a:pt x="699" y="945"/>
                  </a:lnTo>
                  <a:lnTo>
                    <a:pt x="690" y="936"/>
                  </a:lnTo>
                  <a:lnTo>
                    <a:pt x="681" y="928"/>
                  </a:lnTo>
                  <a:lnTo>
                    <a:pt x="670" y="921"/>
                  </a:lnTo>
                  <a:lnTo>
                    <a:pt x="660" y="913"/>
                  </a:lnTo>
                  <a:lnTo>
                    <a:pt x="647" y="908"/>
                  </a:lnTo>
                  <a:lnTo>
                    <a:pt x="635" y="902"/>
                  </a:lnTo>
                  <a:lnTo>
                    <a:pt x="621" y="897"/>
                  </a:lnTo>
                  <a:lnTo>
                    <a:pt x="606" y="893"/>
                  </a:lnTo>
                  <a:lnTo>
                    <a:pt x="589" y="889"/>
                  </a:lnTo>
                  <a:lnTo>
                    <a:pt x="572" y="887"/>
                  </a:lnTo>
                  <a:lnTo>
                    <a:pt x="570" y="893"/>
                  </a:lnTo>
                  <a:lnTo>
                    <a:pt x="569" y="902"/>
                  </a:lnTo>
                  <a:lnTo>
                    <a:pt x="568" y="912"/>
                  </a:lnTo>
                  <a:lnTo>
                    <a:pt x="568" y="924"/>
                  </a:lnTo>
                  <a:lnTo>
                    <a:pt x="570" y="950"/>
                  </a:lnTo>
                  <a:lnTo>
                    <a:pt x="574" y="980"/>
                  </a:lnTo>
                  <a:lnTo>
                    <a:pt x="580" y="1010"/>
                  </a:lnTo>
                  <a:lnTo>
                    <a:pt x="585" y="1040"/>
                  </a:lnTo>
                  <a:lnTo>
                    <a:pt x="589" y="1066"/>
                  </a:lnTo>
                  <a:lnTo>
                    <a:pt x="591" y="1087"/>
                  </a:lnTo>
                  <a:lnTo>
                    <a:pt x="562" y="1122"/>
                  </a:lnTo>
                  <a:lnTo>
                    <a:pt x="533" y="1155"/>
                  </a:lnTo>
                  <a:lnTo>
                    <a:pt x="520" y="1171"/>
                  </a:lnTo>
                  <a:lnTo>
                    <a:pt x="508" y="1187"/>
                  </a:lnTo>
                  <a:lnTo>
                    <a:pt x="497" y="1203"/>
                  </a:lnTo>
                  <a:lnTo>
                    <a:pt x="488" y="1219"/>
                  </a:lnTo>
                  <a:lnTo>
                    <a:pt x="485" y="1226"/>
                  </a:lnTo>
                  <a:lnTo>
                    <a:pt x="482" y="1234"/>
                  </a:lnTo>
                  <a:lnTo>
                    <a:pt x="478" y="1243"/>
                  </a:lnTo>
                  <a:lnTo>
                    <a:pt x="476" y="1251"/>
                  </a:lnTo>
                  <a:lnTo>
                    <a:pt x="474" y="1260"/>
                  </a:lnTo>
                  <a:lnTo>
                    <a:pt x="473" y="1268"/>
                  </a:lnTo>
                  <a:lnTo>
                    <a:pt x="473" y="1277"/>
                  </a:lnTo>
                  <a:lnTo>
                    <a:pt x="473" y="1285"/>
                  </a:lnTo>
                  <a:lnTo>
                    <a:pt x="474" y="1295"/>
                  </a:lnTo>
                  <a:lnTo>
                    <a:pt x="476" y="1303"/>
                  </a:lnTo>
                  <a:lnTo>
                    <a:pt x="479" y="1313"/>
                  </a:lnTo>
                  <a:lnTo>
                    <a:pt x="483" y="1323"/>
                  </a:lnTo>
                  <a:lnTo>
                    <a:pt x="487" y="1333"/>
                  </a:lnTo>
                  <a:lnTo>
                    <a:pt x="492" y="1343"/>
                  </a:lnTo>
                  <a:lnTo>
                    <a:pt x="498" y="1354"/>
                  </a:lnTo>
                  <a:lnTo>
                    <a:pt x="506" y="1364"/>
                  </a:lnTo>
                  <a:lnTo>
                    <a:pt x="508" y="1383"/>
                  </a:lnTo>
                  <a:lnTo>
                    <a:pt x="510" y="1401"/>
                  </a:lnTo>
                  <a:lnTo>
                    <a:pt x="513" y="1416"/>
                  </a:lnTo>
                  <a:lnTo>
                    <a:pt x="517" y="1431"/>
                  </a:lnTo>
                  <a:lnTo>
                    <a:pt x="522" y="1443"/>
                  </a:lnTo>
                  <a:lnTo>
                    <a:pt x="527" y="1453"/>
                  </a:lnTo>
                  <a:lnTo>
                    <a:pt x="533" y="1463"/>
                  </a:lnTo>
                  <a:lnTo>
                    <a:pt x="541" y="1471"/>
                  </a:lnTo>
                  <a:lnTo>
                    <a:pt x="548" y="1478"/>
                  </a:lnTo>
                  <a:lnTo>
                    <a:pt x="558" y="1485"/>
                  </a:lnTo>
                  <a:lnTo>
                    <a:pt x="568" y="1491"/>
                  </a:lnTo>
                  <a:lnTo>
                    <a:pt x="581" y="1496"/>
                  </a:lnTo>
                  <a:lnTo>
                    <a:pt x="609" y="1507"/>
                  </a:lnTo>
                  <a:lnTo>
                    <a:pt x="645" y="1517"/>
                  </a:lnTo>
                  <a:lnTo>
                    <a:pt x="645" y="1526"/>
                  </a:lnTo>
                  <a:lnTo>
                    <a:pt x="646" y="1537"/>
                  </a:lnTo>
                  <a:lnTo>
                    <a:pt x="550" y="1537"/>
                  </a:lnTo>
                  <a:lnTo>
                    <a:pt x="551" y="1551"/>
                  </a:lnTo>
                  <a:lnTo>
                    <a:pt x="551" y="1567"/>
                  </a:lnTo>
                  <a:lnTo>
                    <a:pt x="555" y="1568"/>
                  </a:lnTo>
                  <a:lnTo>
                    <a:pt x="560" y="1569"/>
                  </a:lnTo>
                  <a:lnTo>
                    <a:pt x="565" y="1570"/>
                  </a:lnTo>
                  <a:lnTo>
                    <a:pt x="571" y="1570"/>
                  </a:lnTo>
                  <a:lnTo>
                    <a:pt x="585" y="1570"/>
                  </a:lnTo>
                  <a:lnTo>
                    <a:pt x="600" y="1569"/>
                  </a:lnTo>
                  <a:lnTo>
                    <a:pt x="629" y="1565"/>
                  </a:lnTo>
                  <a:lnTo>
                    <a:pt x="655" y="1562"/>
                  </a:lnTo>
                  <a:lnTo>
                    <a:pt x="655" y="1571"/>
                  </a:lnTo>
                  <a:lnTo>
                    <a:pt x="656" y="1582"/>
                  </a:lnTo>
                  <a:lnTo>
                    <a:pt x="646" y="1585"/>
                  </a:lnTo>
                  <a:lnTo>
                    <a:pt x="634" y="1587"/>
                  </a:lnTo>
                  <a:lnTo>
                    <a:pt x="619" y="1588"/>
                  </a:lnTo>
                  <a:lnTo>
                    <a:pt x="603" y="1589"/>
                  </a:lnTo>
                  <a:lnTo>
                    <a:pt x="587" y="1589"/>
                  </a:lnTo>
                  <a:lnTo>
                    <a:pt x="572" y="1590"/>
                  </a:lnTo>
                  <a:lnTo>
                    <a:pt x="559" y="1592"/>
                  </a:lnTo>
                  <a:lnTo>
                    <a:pt x="547" y="1594"/>
                  </a:lnTo>
                  <a:lnTo>
                    <a:pt x="546" y="1615"/>
                  </a:lnTo>
                  <a:lnTo>
                    <a:pt x="545" y="1635"/>
                  </a:lnTo>
                  <a:lnTo>
                    <a:pt x="543" y="1656"/>
                  </a:lnTo>
                  <a:lnTo>
                    <a:pt x="541" y="1677"/>
                  </a:lnTo>
                  <a:lnTo>
                    <a:pt x="537" y="1698"/>
                  </a:lnTo>
                  <a:lnTo>
                    <a:pt x="534" y="1718"/>
                  </a:lnTo>
                  <a:lnTo>
                    <a:pt x="531" y="1739"/>
                  </a:lnTo>
                  <a:lnTo>
                    <a:pt x="527" y="1761"/>
                  </a:lnTo>
                  <a:lnTo>
                    <a:pt x="508" y="1791"/>
                  </a:lnTo>
                  <a:lnTo>
                    <a:pt x="477" y="1839"/>
                  </a:lnTo>
                  <a:lnTo>
                    <a:pt x="461" y="1861"/>
                  </a:lnTo>
                  <a:lnTo>
                    <a:pt x="448" y="1878"/>
                  </a:lnTo>
                  <a:lnTo>
                    <a:pt x="441" y="1884"/>
                  </a:lnTo>
                  <a:lnTo>
                    <a:pt x="435" y="1888"/>
                  </a:lnTo>
                  <a:lnTo>
                    <a:pt x="433" y="1890"/>
                  </a:lnTo>
                  <a:lnTo>
                    <a:pt x="431" y="1891"/>
                  </a:lnTo>
                  <a:lnTo>
                    <a:pt x="430" y="1890"/>
                  </a:lnTo>
                  <a:lnTo>
                    <a:pt x="428" y="1888"/>
                  </a:lnTo>
                  <a:lnTo>
                    <a:pt x="451" y="1842"/>
                  </a:lnTo>
                  <a:lnTo>
                    <a:pt x="469" y="1800"/>
                  </a:lnTo>
                  <a:lnTo>
                    <a:pt x="476" y="1781"/>
                  </a:lnTo>
                  <a:lnTo>
                    <a:pt x="482" y="1764"/>
                  </a:lnTo>
                  <a:lnTo>
                    <a:pt x="485" y="1750"/>
                  </a:lnTo>
                  <a:lnTo>
                    <a:pt x="486" y="1739"/>
                  </a:lnTo>
                  <a:lnTo>
                    <a:pt x="485" y="1735"/>
                  </a:lnTo>
                  <a:lnTo>
                    <a:pt x="484" y="1731"/>
                  </a:lnTo>
                  <a:lnTo>
                    <a:pt x="483" y="1729"/>
                  </a:lnTo>
                  <a:lnTo>
                    <a:pt x="479" y="1727"/>
                  </a:lnTo>
                  <a:lnTo>
                    <a:pt x="476" y="1726"/>
                  </a:lnTo>
                  <a:lnTo>
                    <a:pt x="472" y="1726"/>
                  </a:lnTo>
                  <a:lnTo>
                    <a:pt x="468" y="1728"/>
                  </a:lnTo>
                  <a:lnTo>
                    <a:pt x="461" y="1730"/>
                  </a:lnTo>
                  <a:lnTo>
                    <a:pt x="448" y="1738"/>
                  </a:lnTo>
                  <a:lnTo>
                    <a:pt x="430" y="1751"/>
                  </a:lnTo>
                  <a:lnTo>
                    <a:pt x="408" y="1770"/>
                  </a:lnTo>
                  <a:lnTo>
                    <a:pt x="381" y="1794"/>
                  </a:lnTo>
                  <a:lnTo>
                    <a:pt x="373" y="1798"/>
                  </a:lnTo>
                  <a:lnTo>
                    <a:pt x="365" y="1800"/>
                  </a:lnTo>
                  <a:lnTo>
                    <a:pt x="358" y="1802"/>
                  </a:lnTo>
                  <a:lnTo>
                    <a:pt x="352" y="1803"/>
                  </a:lnTo>
                  <a:lnTo>
                    <a:pt x="341" y="1803"/>
                  </a:lnTo>
                  <a:lnTo>
                    <a:pt x="331" y="1802"/>
                  </a:lnTo>
                  <a:lnTo>
                    <a:pt x="315" y="1797"/>
                  </a:lnTo>
                  <a:lnTo>
                    <a:pt x="302" y="1790"/>
                  </a:lnTo>
                  <a:lnTo>
                    <a:pt x="296" y="1789"/>
                  </a:lnTo>
                  <a:lnTo>
                    <a:pt x="289" y="1789"/>
                  </a:lnTo>
                  <a:lnTo>
                    <a:pt x="286" y="1790"/>
                  </a:lnTo>
                  <a:lnTo>
                    <a:pt x="282" y="1791"/>
                  </a:lnTo>
                  <a:lnTo>
                    <a:pt x="279" y="1793"/>
                  </a:lnTo>
                  <a:lnTo>
                    <a:pt x="275" y="1797"/>
                  </a:lnTo>
                  <a:lnTo>
                    <a:pt x="265" y="1805"/>
                  </a:lnTo>
                  <a:lnTo>
                    <a:pt x="255" y="1818"/>
                  </a:lnTo>
                  <a:lnTo>
                    <a:pt x="242" y="1835"/>
                  </a:lnTo>
                  <a:lnTo>
                    <a:pt x="227" y="1857"/>
                  </a:lnTo>
                  <a:lnTo>
                    <a:pt x="206" y="1841"/>
                  </a:lnTo>
                  <a:lnTo>
                    <a:pt x="190" y="1828"/>
                  </a:lnTo>
                  <a:lnTo>
                    <a:pt x="178" y="1819"/>
                  </a:lnTo>
                  <a:lnTo>
                    <a:pt x="167" y="1812"/>
                  </a:lnTo>
                  <a:lnTo>
                    <a:pt x="161" y="1810"/>
                  </a:lnTo>
                  <a:lnTo>
                    <a:pt x="155" y="1808"/>
                  </a:lnTo>
                  <a:lnTo>
                    <a:pt x="149" y="1807"/>
                  </a:lnTo>
                  <a:lnTo>
                    <a:pt x="143" y="1806"/>
                  </a:lnTo>
                  <a:lnTo>
                    <a:pt x="127" y="1805"/>
                  </a:lnTo>
                  <a:lnTo>
                    <a:pt x="107" y="1805"/>
                  </a:lnTo>
                  <a:lnTo>
                    <a:pt x="95" y="1792"/>
                  </a:lnTo>
                  <a:lnTo>
                    <a:pt x="86" y="1780"/>
                  </a:lnTo>
                  <a:lnTo>
                    <a:pt x="69" y="1779"/>
                  </a:lnTo>
                  <a:lnTo>
                    <a:pt x="53" y="1779"/>
                  </a:lnTo>
                  <a:lnTo>
                    <a:pt x="37" y="1779"/>
                  </a:lnTo>
                  <a:lnTo>
                    <a:pt x="21" y="1779"/>
                  </a:lnTo>
                  <a:lnTo>
                    <a:pt x="16" y="1789"/>
                  </a:lnTo>
                  <a:lnTo>
                    <a:pt x="11" y="1800"/>
                  </a:lnTo>
                  <a:lnTo>
                    <a:pt x="6" y="1810"/>
                  </a:lnTo>
                  <a:lnTo>
                    <a:pt x="0" y="1821"/>
                  </a:lnTo>
                  <a:lnTo>
                    <a:pt x="5" y="1831"/>
                  </a:lnTo>
                  <a:lnTo>
                    <a:pt x="9" y="1841"/>
                  </a:lnTo>
                  <a:lnTo>
                    <a:pt x="13" y="1851"/>
                  </a:lnTo>
                  <a:lnTo>
                    <a:pt x="17" y="1862"/>
                  </a:lnTo>
                  <a:lnTo>
                    <a:pt x="16" y="1875"/>
                  </a:lnTo>
                  <a:lnTo>
                    <a:pt x="17" y="1887"/>
                  </a:lnTo>
                  <a:lnTo>
                    <a:pt x="18" y="1898"/>
                  </a:lnTo>
                  <a:lnTo>
                    <a:pt x="19" y="1910"/>
                  </a:lnTo>
                  <a:lnTo>
                    <a:pt x="21" y="1919"/>
                  </a:lnTo>
                  <a:lnTo>
                    <a:pt x="25" y="1929"/>
                  </a:lnTo>
                  <a:lnTo>
                    <a:pt x="27" y="1938"/>
                  </a:lnTo>
                  <a:lnTo>
                    <a:pt x="31" y="1947"/>
                  </a:lnTo>
                  <a:lnTo>
                    <a:pt x="35" y="1954"/>
                  </a:lnTo>
                  <a:lnTo>
                    <a:pt x="39" y="1961"/>
                  </a:lnTo>
                  <a:lnTo>
                    <a:pt x="45" y="1969"/>
                  </a:lnTo>
                  <a:lnTo>
                    <a:pt x="50" y="1975"/>
                  </a:lnTo>
                  <a:lnTo>
                    <a:pt x="62" y="1988"/>
                  </a:lnTo>
                  <a:lnTo>
                    <a:pt x="75" y="1998"/>
                  </a:lnTo>
                  <a:lnTo>
                    <a:pt x="90" y="2008"/>
                  </a:lnTo>
                  <a:lnTo>
                    <a:pt x="106" y="2017"/>
                  </a:lnTo>
                  <a:lnTo>
                    <a:pt x="123" y="2026"/>
                  </a:lnTo>
                  <a:lnTo>
                    <a:pt x="141" y="2035"/>
                  </a:lnTo>
                  <a:lnTo>
                    <a:pt x="178" y="2053"/>
                  </a:lnTo>
                  <a:lnTo>
                    <a:pt x="217" y="2074"/>
                  </a:lnTo>
                  <a:lnTo>
                    <a:pt x="215" y="2076"/>
                  </a:lnTo>
                  <a:lnTo>
                    <a:pt x="212" y="2077"/>
                  </a:lnTo>
                  <a:lnTo>
                    <a:pt x="209" y="2078"/>
                  </a:lnTo>
                  <a:lnTo>
                    <a:pt x="206" y="2078"/>
                  </a:lnTo>
                  <a:lnTo>
                    <a:pt x="198" y="2077"/>
                  </a:lnTo>
                  <a:lnTo>
                    <a:pt x="187" y="2074"/>
                  </a:lnTo>
                  <a:lnTo>
                    <a:pt x="163" y="2066"/>
                  </a:lnTo>
                  <a:lnTo>
                    <a:pt x="135" y="2055"/>
                  </a:lnTo>
                  <a:lnTo>
                    <a:pt x="107" y="2045"/>
                  </a:lnTo>
                  <a:lnTo>
                    <a:pt x="79" y="2034"/>
                  </a:lnTo>
                  <a:lnTo>
                    <a:pt x="66" y="2031"/>
                  </a:lnTo>
                  <a:lnTo>
                    <a:pt x="54" y="2028"/>
                  </a:lnTo>
                  <a:lnTo>
                    <a:pt x="45" y="2027"/>
                  </a:lnTo>
                  <a:lnTo>
                    <a:pt x="35" y="2027"/>
                  </a:lnTo>
                  <a:lnTo>
                    <a:pt x="28" y="2042"/>
                  </a:lnTo>
                  <a:lnTo>
                    <a:pt x="21" y="2056"/>
                  </a:lnTo>
                  <a:lnTo>
                    <a:pt x="53" y="2101"/>
                  </a:lnTo>
                  <a:lnTo>
                    <a:pt x="66" y="2103"/>
                  </a:lnTo>
                  <a:lnTo>
                    <a:pt x="78" y="2107"/>
                  </a:lnTo>
                  <a:lnTo>
                    <a:pt x="92" y="2113"/>
                  </a:lnTo>
                  <a:lnTo>
                    <a:pt x="107" y="2121"/>
                  </a:lnTo>
                  <a:lnTo>
                    <a:pt x="122" y="2130"/>
                  </a:lnTo>
                  <a:lnTo>
                    <a:pt x="136" y="2140"/>
                  </a:lnTo>
                  <a:lnTo>
                    <a:pt x="152" y="2152"/>
                  </a:lnTo>
                  <a:lnTo>
                    <a:pt x="168" y="2164"/>
                  </a:lnTo>
                  <a:lnTo>
                    <a:pt x="199" y="2190"/>
                  </a:lnTo>
                  <a:lnTo>
                    <a:pt x="229" y="2215"/>
                  </a:lnTo>
                  <a:lnTo>
                    <a:pt x="258" y="2238"/>
                  </a:lnTo>
                  <a:lnTo>
                    <a:pt x="282" y="2258"/>
                  </a:lnTo>
                  <a:lnTo>
                    <a:pt x="279" y="2302"/>
                  </a:lnTo>
                  <a:lnTo>
                    <a:pt x="275" y="2344"/>
                  </a:lnTo>
                  <a:lnTo>
                    <a:pt x="270" y="2386"/>
                  </a:lnTo>
                  <a:lnTo>
                    <a:pt x="267" y="2428"/>
                  </a:lnTo>
                  <a:lnTo>
                    <a:pt x="263" y="2471"/>
                  </a:lnTo>
                  <a:lnTo>
                    <a:pt x="260" y="2513"/>
                  </a:lnTo>
                  <a:lnTo>
                    <a:pt x="256" y="2556"/>
                  </a:lnTo>
                  <a:lnTo>
                    <a:pt x="253" y="2599"/>
                  </a:lnTo>
                  <a:lnTo>
                    <a:pt x="261" y="2604"/>
                  </a:lnTo>
                  <a:lnTo>
                    <a:pt x="270" y="2610"/>
                  </a:lnTo>
                  <a:lnTo>
                    <a:pt x="266" y="2631"/>
                  </a:lnTo>
                  <a:lnTo>
                    <a:pt x="260" y="2655"/>
                  </a:lnTo>
                  <a:lnTo>
                    <a:pt x="254" y="2681"/>
                  </a:lnTo>
                  <a:lnTo>
                    <a:pt x="247" y="2707"/>
                  </a:lnTo>
                  <a:lnTo>
                    <a:pt x="241" y="2734"/>
                  </a:lnTo>
                  <a:lnTo>
                    <a:pt x="237" y="2759"/>
                  </a:lnTo>
                  <a:lnTo>
                    <a:pt x="233" y="2784"/>
                  </a:lnTo>
                  <a:lnTo>
                    <a:pt x="231" y="2805"/>
                  </a:lnTo>
                  <a:lnTo>
                    <a:pt x="240" y="2813"/>
                  </a:lnTo>
                  <a:lnTo>
                    <a:pt x="247" y="2822"/>
                  </a:lnTo>
                  <a:lnTo>
                    <a:pt x="252" y="2829"/>
                  </a:lnTo>
                  <a:lnTo>
                    <a:pt x="255" y="2837"/>
                  </a:lnTo>
                  <a:lnTo>
                    <a:pt x="256" y="2845"/>
                  </a:lnTo>
                  <a:lnTo>
                    <a:pt x="256" y="2852"/>
                  </a:lnTo>
                  <a:lnTo>
                    <a:pt x="255" y="2860"/>
                  </a:lnTo>
                  <a:lnTo>
                    <a:pt x="253" y="2868"/>
                  </a:lnTo>
                  <a:lnTo>
                    <a:pt x="246" y="2886"/>
                  </a:lnTo>
                  <a:lnTo>
                    <a:pt x="240" y="2907"/>
                  </a:lnTo>
                  <a:lnTo>
                    <a:pt x="237" y="2920"/>
                  </a:lnTo>
                  <a:lnTo>
                    <a:pt x="235" y="2933"/>
                  </a:lnTo>
                  <a:lnTo>
                    <a:pt x="233" y="2947"/>
                  </a:lnTo>
                  <a:lnTo>
                    <a:pt x="231" y="2963"/>
                  </a:lnTo>
                  <a:lnTo>
                    <a:pt x="242" y="2976"/>
                  </a:lnTo>
                  <a:lnTo>
                    <a:pt x="250" y="2987"/>
                  </a:lnTo>
                  <a:lnTo>
                    <a:pt x="258" y="2998"/>
                  </a:lnTo>
                  <a:lnTo>
                    <a:pt x="263" y="3010"/>
                  </a:lnTo>
                  <a:lnTo>
                    <a:pt x="267" y="3021"/>
                  </a:lnTo>
                  <a:lnTo>
                    <a:pt x="270" y="3033"/>
                  </a:lnTo>
                  <a:lnTo>
                    <a:pt x="274" y="3045"/>
                  </a:lnTo>
                  <a:lnTo>
                    <a:pt x="275" y="3057"/>
                  </a:lnTo>
                  <a:lnTo>
                    <a:pt x="276" y="3083"/>
                  </a:lnTo>
                  <a:lnTo>
                    <a:pt x="276" y="3111"/>
                  </a:lnTo>
                  <a:lnTo>
                    <a:pt x="274" y="3142"/>
                  </a:lnTo>
                  <a:lnTo>
                    <a:pt x="273" y="3176"/>
                  </a:lnTo>
                  <a:lnTo>
                    <a:pt x="285" y="3186"/>
                  </a:lnTo>
                  <a:lnTo>
                    <a:pt x="299" y="3198"/>
                  </a:lnTo>
                  <a:lnTo>
                    <a:pt x="299" y="3218"/>
                  </a:lnTo>
                  <a:lnTo>
                    <a:pt x="299" y="3239"/>
                  </a:lnTo>
                  <a:lnTo>
                    <a:pt x="300" y="3260"/>
                  </a:lnTo>
                  <a:lnTo>
                    <a:pt x="300" y="3280"/>
                  </a:lnTo>
                  <a:lnTo>
                    <a:pt x="300" y="3301"/>
                  </a:lnTo>
                  <a:lnTo>
                    <a:pt x="301" y="3322"/>
                  </a:lnTo>
                  <a:lnTo>
                    <a:pt x="301" y="3344"/>
                  </a:lnTo>
                  <a:lnTo>
                    <a:pt x="302" y="3364"/>
                  </a:lnTo>
                  <a:lnTo>
                    <a:pt x="312" y="3372"/>
                  </a:lnTo>
                  <a:lnTo>
                    <a:pt x="321" y="3381"/>
                  </a:lnTo>
                  <a:lnTo>
                    <a:pt x="332" y="3389"/>
                  </a:lnTo>
                  <a:lnTo>
                    <a:pt x="341" y="3397"/>
                  </a:lnTo>
                  <a:lnTo>
                    <a:pt x="342" y="3423"/>
                  </a:lnTo>
                  <a:lnTo>
                    <a:pt x="343" y="3446"/>
                  </a:lnTo>
                  <a:lnTo>
                    <a:pt x="345" y="3469"/>
                  </a:lnTo>
                  <a:lnTo>
                    <a:pt x="348" y="3492"/>
                  </a:lnTo>
                  <a:lnTo>
                    <a:pt x="351" y="3515"/>
                  </a:lnTo>
                  <a:lnTo>
                    <a:pt x="354" y="3538"/>
                  </a:lnTo>
                  <a:lnTo>
                    <a:pt x="359" y="3563"/>
                  </a:lnTo>
                  <a:lnTo>
                    <a:pt x="364" y="3589"/>
                  </a:lnTo>
                  <a:lnTo>
                    <a:pt x="348" y="3597"/>
                  </a:lnTo>
                  <a:lnTo>
                    <a:pt x="331" y="3602"/>
                  </a:lnTo>
                  <a:lnTo>
                    <a:pt x="315" y="3606"/>
                  </a:lnTo>
                  <a:lnTo>
                    <a:pt x="298" y="3609"/>
                  </a:lnTo>
                  <a:lnTo>
                    <a:pt x="282" y="3612"/>
                  </a:lnTo>
                  <a:lnTo>
                    <a:pt x="265" y="3615"/>
                  </a:lnTo>
                  <a:lnTo>
                    <a:pt x="248" y="3620"/>
                  </a:lnTo>
                  <a:lnTo>
                    <a:pt x="230" y="3628"/>
                  </a:lnTo>
                  <a:lnTo>
                    <a:pt x="247" y="3649"/>
                  </a:lnTo>
                  <a:lnTo>
                    <a:pt x="275" y="3649"/>
                  </a:lnTo>
                  <a:lnTo>
                    <a:pt x="301" y="3648"/>
                  </a:lnTo>
                  <a:lnTo>
                    <a:pt x="326" y="3645"/>
                  </a:lnTo>
                  <a:lnTo>
                    <a:pt x="352" y="3642"/>
                  </a:lnTo>
                  <a:lnTo>
                    <a:pt x="376" y="3636"/>
                  </a:lnTo>
                  <a:lnTo>
                    <a:pt x="400" y="3631"/>
                  </a:lnTo>
                  <a:lnTo>
                    <a:pt x="424" y="3625"/>
                  </a:lnTo>
                  <a:lnTo>
                    <a:pt x="447" y="3617"/>
                  </a:lnTo>
                  <a:lnTo>
                    <a:pt x="493" y="3605"/>
                  </a:lnTo>
                  <a:lnTo>
                    <a:pt x="540" y="3592"/>
                  </a:lnTo>
                  <a:lnTo>
                    <a:pt x="563" y="3588"/>
                  </a:lnTo>
                  <a:lnTo>
                    <a:pt x="587" y="3583"/>
                  </a:lnTo>
                  <a:lnTo>
                    <a:pt x="611" y="3581"/>
                  </a:lnTo>
                  <a:lnTo>
                    <a:pt x="637" y="3580"/>
                  </a:lnTo>
                  <a:lnTo>
                    <a:pt x="658" y="3592"/>
                  </a:lnTo>
                  <a:lnTo>
                    <a:pt x="676" y="3604"/>
                  </a:lnTo>
                  <a:lnTo>
                    <a:pt x="694" y="3614"/>
                  </a:lnTo>
                  <a:lnTo>
                    <a:pt x="711" y="3625"/>
                  </a:lnTo>
                  <a:lnTo>
                    <a:pt x="740" y="3646"/>
                  </a:lnTo>
                  <a:lnTo>
                    <a:pt x="765" y="3665"/>
                  </a:lnTo>
                  <a:lnTo>
                    <a:pt x="789" y="3682"/>
                  </a:lnTo>
                  <a:lnTo>
                    <a:pt x="810" y="3698"/>
                  </a:lnTo>
                  <a:lnTo>
                    <a:pt x="819" y="3704"/>
                  </a:lnTo>
                  <a:lnTo>
                    <a:pt x="829" y="3710"/>
                  </a:lnTo>
                  <a:lnTo>
                    <a:pt x="838" y="3716"/>
                  </a:lnTo>
                  <a:lnTo>
                    <a:pt x="849" y="3721"/>
                  </a:lnTo>
                  <a:lnTo>
                    <a:pt x="858" y="3724"/>
                  </a:lnTo>
                  <a:lnTo>
                    <a:pt x="869" y="3727"/>
                  </a:lnTo>
                  <a:lnTo>
                    <a:pt x="878" y="3729"/>
                  </a:lnTo>
                  <a:lnTo>
                    <a:pt x="890" y="3730"/>
                  </a:lnTo>
                  <a:lnTo>
                    <a:pt x="902" y="3730"/>
                  </a:lnTo>
                  <a:lnTo>
                    <a:pt x="913" y="3729"/>
                  </a:lnTo>
                  <a:lnTo>
                    <a:pt x="926" y="3727"/>
                  </a:lnTo>
                  <a:lnTo>
                    <a:pt x="940" y="3725"/>
                  </a:lnTo>
                  <a:lnTo>
                    <a:pt x="954" y="3721"/>
                  </a:lnTo>
                  <a:lnTo>
                    <a:pt x="970" y="3714"/>
                  </a:lnTo>
                  <a:lnTo>
                    <a:pt x="987" y="3708"/>
                  </a:lnTo>
                  <a:lnTo>
                    <a:pt x="1005" y="3701"/>
                  </a:lnTo>
                  <a:lnTo>
                    <a:pt x="1025" y="3691"/>
                  </a:lnTo>
                  <a:lnTo>
                    <a:pt x="1046" y="3681"/>
                  </a:lnTo>
                  <a:lnTo>
                    <a:pt x="1069" y="3668"/>
                  </a:lnTo>
                  <a:lnTo>
                    <a:pt x="1094" y="3654"/>
                  </a:lnTo>
                  <a:lnTo>
                    <a:pt x="1105" y="3653"/>
                  </a:lnTo>
                  <a:lnTo>
                    <a:pt x="1117" y="3654"/>
                  </a:lnTo>
                  <a:lnTo>
                    <a:pt x="1127" y="3655"/>
                  </a:lnTo>
                  <a:lnTo>
                    <a:pt x="1138" y="3658"/>
                  </a:lnTo>
                  <a:lnTo>
                    <a:pt x="1148" y="3662"/>
                  </a:lnTo>
                  <a:lnTo>
                    <a:pt x="1158" y="3667"/>
                  </a:lnTo>
                  <a:lnTo>
                    <a:pt x="1167" y="3672"/>
                  </a:lnTo>
                  <a:lnTo>
                    <a:pt x="1177" y="3679"/>
                  </a:lnTo>
                  <a:lnTo>
                    <a:pt x="1195" y="3693"/>
                  </a:lnTo>
                  <a:lnTo>
                    <a:pt x="1212" y="3709"/>
                  </a:lnTo>
                  <a:lnTo>
                    <a:pt x="1230" y="3726"/>
                  </a:lnTo>
                  <a:lnTo>
                    <a:pt x="1247" y="3743"/>
                  </a:lnTo>
                  <a:lnTo>
                    <a:pt x="1265" y="3759"/>
                  </a:lnTo>
                  <a:lnTo>
                    <a:pt x="1285" y="3773"/>
                  </a:lnTo>
                  <a:lnTo>
                    <a:pt x="1294" y="3779"/>
                  </a:lnTo>
                  <a:lnTo>
                    <a:pt x="1305" y="3784"/>
                  </a:lnTo>
                  <a:lnTo>
                    <a:pt x="1315" y="3788"/>
                  </a:lnTo>
                  <a:lnTo>
                    <a:pt x="1327" y="3792"/>
                  </a:lnTo>
                  <a:lnTo>
                    <a:pt x="1338" y="3794"/>
                  </a:lnTo>
                  <a:lnTo>
                    <a:pt x="1350" y="3796"/>
                  </a:lnTo>
                  <a:lnTo>
                    <a:pt x="1364" y="3796"/>
                  </a:lnTo>
                  <a:lnTo>
                    <a:pt x="1376" y="3794"/>
                  </a:lnTo>
                  <a:lnTo>
                    <a:pt x="1391" y="3791"/>
                  </a:lnTo>
                  <a:lnTo>
                    <a:pt x="1406" y="3786"/>
                  </a:lnTo>
                  <a:lnTo>
                    <a:pt x="1422" y="3780"/>
                  </a:lnTo>
                  <a:lnTo>
                    <a:pt x="1438" y="3772"/>
                  </a:lnTo>
                  <a:lnTo>
                    <a:pt x="1485" y="3733"/>
                  </a:lnTo>
                  <a:lnTo>
                    <a:pt x="1526" y="3702"/>
                  </a:lnTo>
                  <a:lnTo>
                    <a:pt x="1543" y="3689"/>
                  </a:lnTo>
                  <a:lnTo>
                    <a:pt x="1560" y="3677"/>
                  </a:lnTo>
                  <a:lnTo>
                    <a:pt x="1575" y="3668"/>
                  </a:lnTo>
                  <a:lnTo>
                    <a:pt x="1590" y="3661"/>
                  </a:lnTo>
                  <a:lnTo>
                    <a:pt x="1602" y="3654"/>
                  </a:lnTo>
                  <a:lnTo>
                    <a:pt x="1614" y="3650"/>
                  </a:lnTo>
                  <a:lnTo>
                    <a:pt x="1625" y="3647"/>
                  </a:lnTo>
                  <a:lnTo>
                    <a:pt x="1635" y="3645"/>
                  </a:lnTo>
                  <a:lnTo>
                    <a:pt x="1645" y="3645"/>
                  </a:lnTo>
                  <a:lnTo>
                    <a:pt x="1655" y="3646"/>
                  </a:lnTo>
                  <a:lnTo>
                    <a:pt x="1663" y="3648"/>
                  </a:lnTo>
                  <a:lnTo>
                    <a:pt x="1672" y="3651"/>
                  </a:lnTo>
                  <a:lnTo>
                    <a:pt x="1681" y="3655"/>
                  </a:lnTo>
                  <a:lnTo>
                    <a:pt x="1690" y="3662"/>
                  </a:lnTo>
                  <a:lnTo>
                    <a:pt x="1698" y="3668"/>
                  </a:lnTo>
                  <a:lnTo>
                    <a:pt x="1708" y="3676"/>
                  </a:lnTo>
                  <a:lnTo>
                    <a:pt x="1727" y="3694"/>
                  </a:lnTo>
                  <a:lnTo>
                    <a:pt x="1748" y="3717"/>
                  </a:lnTo>
                  <a:lnTo>
                    <a:pt x="1773" y="3741"/>
                  </a:lnTo>
                  <a:lnTo>
                    <a:pt x="1803" y="3768"/>
                  </a:lnTo>
                  <a:lnTo>
                    <a:pt x="1820" y="3783"/>
                  </a:lnTo>
                  <a:lnTo>
                    <a:pt x="1838" y="3798"/>
                  </a:lnTo>
                  <a:lnTo>
                    <a:pt x="1857" y="3813"/>
                  </a:lnTo>
                  <a:lnTo>
                    <a:pt x="1878" y="3829"/>
                  </a:lnTo>
                  <a:lnTo>
                    <a:pt x="1901" y="3829"/>
                  </a:lnTo>
                  <a:lnTo>
                    <a:pt x="1923" y="3828"/>
                  </a:lnTo>
                  <a:lnTo>
                    <a:pt x="1945" y="3828"/>
                  </a:lnTo>
                  <a:lnTo>
                    <a:pt x="1967" y="3828"/>
                  </a:lnTo>
                  <a:lnTo>
                    <a:pt x="2008" y="3798"/>
                  </a:lnTo>
                  <a:lnTo>
                    <a:pt x="2042" y="3770"/>
                  </a:lnTo>
                  <a:lnTo>
                    <a:pt x="2071" y="3746"/>
                  </a:lnTo>
                  <a:lnTo>
                    <a:pt x="2095" y="3724"/>
                  </a:lnTo>
                  <a:lnTo>
                    <a:pt x="2115" y="3706"/>
                  </a:lnTo>
                  <a:lnTo>
                    <a:pt x="2133" y="3691"/>
                  </a:lnTo>
                  <a:lnTo>
                    <a:pt x="2140" y="3685"/>
                  </a:lnTo>
                  <a:lnTo>
                    <a:pt x="2149" y="3681"/>
                  </a:lnTo>
                  <a:lnTo>
                    <a:pt x="2156" y="3676"/>
                  </a:lnTo>
                  <a:lnTo>
                    <a:pt x="2164" y="3673"/>
                  </a:lnTo>
                  <a:lnTo>
                    <a:pt x="2172" y="3672"/>
                  </a:lnTo>
                  <a:lnTo>
                    <a:pt x="2179" y="3671"/>
                  </a:lnTo>
                  <a:lnTo>
                    <a:pt x="2188" y="3672"/>
                  </a:lnTo>
                  <a:lnTo>
                    <a:pt x="2196" y="3673"/>
                  </a:lnTo>
                  <a:lnTo>
                    <a:pt x="2206" y="3676"/>
                  </a:lnTo>
                  <a:lnTo>
                    <a:pt x="2215" y="3681"/>
                  </a:lnTo>
                  <a:lnTo>
                    <a:pt x="2226" y="3687"/>
                  </a:lnTo>
                  <a:lnTo>
                    <a:pt x="2237" y="3693"/>
                  </a:lnTo>
                  <a:lnTo>
                    <a:pt x="2264" y="3712"/>
                  </a:lnTo>
                  <a:lnTo>
                    <a:pt x="2296" y="3736"/>
                  </a:lnTo>
                  <a:lnTo>
                    <a:pt x="2334" y="3766"/>
                  </a:lnTo>
                  <a:lnTo>
                    <a:pt x="2379" y="3802"/>
                  </a:lnTo>
                  <a:lnTo>
                    <a:pt x="2390" y="3804"/>
                  </a:lnTo>
                  <a:lnTo>
                    <a:pt x="2401" y="3804"/>
                  </a:lnTo>
                  <a:lnTo>
                    <a:pt x="2413" y="3803"/>
                  </a:lnTo>
                  <a:lnTo>
                    <a:pt x="2423" y="3802"/>
                  </a:lnTo>
                  <a:lnTo>
                    <a:pt x="2434" y="3800"/>
                  </a:lnTo>
                  <a:lnTo>
                    <a:pt x="2444" y="3797"/>
                  </a:lnTo>
                  <a:lnTo>
                    <a:pt x="2455" y="3793"/>
                  </a:lnTo>
                  <a:lnTo>
                    <a:pt x="2464" y="3788"/>
                  </a:lnTo>
                  <a:lnTo>
                    <a:pt x="2484" y="3778"/>
                  </a:lnTo>
                  <a:lnTo>
                    <a:pt x="2503" y="3765"/>
                  </a:lnTo>
                  <a:lnTo>
                    <a:pt x="2521" y="3751"/>
                  </a:lnTo>
                  <a:lnTo>
                    <a:pt x="2539" y="3737"/>
                  </a:lnTo>
                  <a:lnTo>
                    <a:pt x="2573" y="3707"/>
                  </a:lnTo>
                  <a:lnTo>
                    <a:pt x="2606" y="3681"/>
                  </a:lnTo>
                  <a:lnTo>
                    <a:pt x="2621" y="3670"/>
                  </a:lnTo>
                  <a:lnTo>
                    <a:pt x="2636" y="3662"/>
                  </a:lnTo>
                  <a:lnTo>
                    <a:pt x="2644" y="3658"/>
                  </a:lnTo>
                  <a:lnTo>
                    <a:pt x="2651" y="3656"/>
                  </a:lnTo>
                  <a:lnTo>
                    <a:pt x="2659" y="3655"/>
                  </a:lnTo>
                  <a:lnTo>
                    <a:pt x="2666" y="3654"/>
                  </a:lnTo>
                  <a:lnTo>
                    <a:pt x="2702" y="3667"/>
                  </a:lnTo>
                  <a:lnTo>
                    <a:pt x="2735" y="3679"/>
                  </a:lnTo>
                  <a:lnTo>
                    <a:pt x="2764" y="3689"/>
                  </a:lnTo>
                  <a:lnTo>
                    <a:pt x="2791" y="3697"/>
                  </a:lnTo>
                  <a:lnTo>
                    <a:pt x="2818" y="3703"/>
                  </a:lnTo>
                  <a:lnTo>
                    <a:pt x="2842" y="3708"/>
                  </a:lnTo>
                  <a:lnTo>
                    <a:pt x="2866" y="3710"/>
                  </a:lnTo>
                  <a:lnTo>
                    <a:pt x="2890" y="3711"/>
                  </a:lnTo>
                  <a:lnTo>
                    <a:pt x="2901" y="3710"/>
                  </a:lnTo>
                  <a:lnTo>
                    <a:pt x="2913" y="3709"/>
                  </a:lnTo>
                  <a:lnTo>
                    <a:pt x="2924" y="3708"/>
                  </a:lnTo>
                  <a:lnTo>
                    <a:pt x="2937" y="3706"/>
                  </a:lnTo>
                  <a:lnTo>
                    <a:pt x="2962" y="3700"/>
                  </a:lnTo>
                  <a:lnTo>
                    <a:pt x="2990" y="3691"/>
                  </a:lnTo>
                  <a:lnTo>
                    <a:pt x="3018" y="3680"/>
                  </a:lnTo>
                  <a:lnTo>
                    <a:pt x="3050" y="3666"/>
                  </a:lnTo>
                  <a:lnTo>
                    <a:pt x="3086" y="3649"/>
                  </a:lnTo>
                  <a:lnTo>
                    <a:pt x="3124" y="3629"/>
                  </a:lnTo>
                  <a:lnTo>
                    <a:pt x="3118" y="3621"/>
                  </a:lnTo>
                  <a:lnTo>
                    <a:pt x="3111" y="3615"/>
                  </a:lnTo>
                  <a:lnTo>
                    <a:pt x="3106" y="3610"/>
                  </a:lnTo>
                  <a:lnTo>
                    <a:pt x="3101" y="3606"/>
                  </a:lnTo>
                  <a:lnTo>
                    <a:pt x="3095" y="3602"/>
                  </a:lnTo>
                  <a:lnTo>
                    <a:pt x="3090" y="3599"/>
                  </a:lnTo>
                  <a:lnTo>
                    <a:pt x="3086" y="3598"/>
                  </a:lnTo>
                  <a:lnTo>
                    <a:pt x="3081" y="3597"/>
                  </a:lnTo>
                  <a:lnTo>
                    <a:pt x="3076" y="3597"/>
                  </a:lnTo>
                  <a:lnTo>
                    <a:pt x="3072" y="3598"/>
                  </a:lnTo>
                  <a:lnTo>
                    <a:pt x="3068" y="3600"/>
                  </a:lnTo>
                  <a:lnTo>
                    <a:pt x="3064" y="3601"/>
                  </a:lnTo>
                  <a:lnTo>
                    <a:pt x="3056" y="3608"/>
                  </a:lnTo>
                  <a:lnTo>
                    <a:pt x="3049" y="3614"/>
                  </a:lnTo>
                  <a:lnTo>
                    <a:pt x="3033" y="3631"/>
                  </a:lnTo>
                  <a:lnTo>
                    <a:pt x="3017" y="3648"/>
                  </a:lnTo>
                  <a:lnTo>
                    <a:pt x="3009" y="3655"/>
                  </a:lnTo>
                  <a:lnTo>
                    <a:pt x="2999" y="3661"/>
                  </a:lnTo>
                  <a:lnTo>
                    <a:pt x="2994" y="3663"/>
                  </a:lnTo>
                  <a:lnTo>
                    <a:pt x="2989" y="3665"/>
                  </a:lnTo>
                  <a:lnTo>
                    <a:pt x="2984" y="3666"/>
                  </a:lnTo>
                  <a:lnTo>
                    <a:pt x="2978" y="3666"/>
                  </a:lnTo>
                  <a:lnTo>
                    <a:pt x="2976" y="3653"/>
                  </a:lnTo>
                  <a:lnTo>
                    <a:pt x="2975" y="3642"/>
                  </a:lnTo>
                  <a:lnTo>
                    <a:pt x="2976" y="3630"/>
                  </a:lnTo>
                  <a:lnTo>
                    <a:pt x="2976" y="3619"/>
                  </a:lnTo>
                  <a:lnTo>
                    <a:pt x="2979" y="3598"/>
                  </a:lnTo>
                  <a:lnTo>
                    <a:pt x="2980" y="3577"/>
                  </a:lnTo>
                  <a:lnTo>
                    <a:pt x="3004" y="3555"/>
                  </a:lnTo>
                  <a:lnTo>
                    <a:pt x="3028" y="3532"/>
                  </a:lnTo>
                  <a:lnTo>
                    <a:pt x="3051" y="3509"/>
                  </a:lnTo>
                  <a:lnTo>
                    <a:pt x="3075" y="3487"/>
                  </a:lnTo>
                  <a:lnTo>
                    <a:pt x="3099" y="3465"/>
                  </a:lnTo>
                  <a:lnTo>
                    <a:pt x="3122" y="3443"/>
                  </a:lnTo>
                  <a:lnTo>
                    <a:pt x="3146" y="3420"/>
                  </a:lnTo>
                  <a:lnTo>
                    <a:pt x="3169" y="3397"/>
                  </a:lnTo>
                  <a:lnTo>
                    <a:pt x="3169" y="3394"/>
                  </a:lnTo>
                  <a:lnTo>
                    <a:pt x="3139" y="3378"/>
                  </a:lnTo>
                  <a:lnTo>
                    <a:pt x="3109" y="3364"/>
                  </a:lnTo>
                  <a:lnTo>
                    <a:pt x="3079" y="3349"/>
                  </a:lnTo>
                  <a:lnTo>
                    <a:pt x="3049" y="3333"/>
                  </a:lnTo>
                  <a:lnTo>
                    <a:pt x="3050" y="3308"/>
                  </a:lnTo>
                  <a:lnTo>
                    <a:pt x="3050" y="3282"/>
                  </a:lnTo>
                  <a:lnTo>
                    <a:pt x="3052" y="3257"/>
                  </a:lnTo>
                  <a:lnTo>
                    <a:pt x="3054" y="3232"/>
                  </a:lnTo>
                  <a:lnTo>
                    <a:pt x="3056" y="3220"/>
                  </a:lnTo>
                  <a:lnTo>
                    <a:pt x="3058" y="3208"/>
                  </a:lnTo>
                  <a:lnTo>
                    <a:pt x="3063" y="3198"/>
                  </a:lnTo>
                  <a:lnTo>
                    <a:pt x="3067" y="3186"/>
                  </a:lnTo>
                  <a:lnTo>
                    <a:pt x="3071" y="3177"/>
                  </a:lnTo>
                  <a:lnTo>
                    <a:pt x="3077" y="3167"/>
                  </a:lnTo>
                  <a:lnTo>
                    <a:pt x="3085" y="3158"/>
                  </a:lnTo>
                  <a:lnTo>
                    <a:pt x="3093" y="3150"/>
                  </a:lnTo>
                  <a:lnTo>
                    <a:pt x="3086" y="3105"/>
                  </a:lnTo>
                  <a:lnTo>
                    <a:pt x="3080" y="3058"/>
                  </a:lnTo>
                  <a:lnTo>
                    <a:pt x="3074" y="3012"/>
                  </a:lnTo>
                  <a:lnTo>
                    <a:pt x="3071" y="2965"/>
                  </a:lnTo>
                  <a:lnTo>
                    <a:pt x="3068" y="2918"/>
                  </a:lnTo>
                  <a:lnTo>
                    <a:pt x="3066" y="2871"/>
                  </a:lnTo>
                  <a:lnTo>
                    <a:pt x="3066" y="2824"/>
                  </a:lnTo>
                  <a:lnTo>
                    <a:pt x="3066" y="2776"/>
                  </a:lnTo>
                  <a:lnTo>
                    <a:pt x="3066" y="2729"/>
                  </a:lnTo>
                  <a:lnTo>
                    <a:pt x="3068" y="2681"/>
                  </a:lnTo>
                  <a:lnTo>
                    <a:pt x="3069" y="2635"/>
                  </a:lnTo>
                  <a:lnTo>
                    <a:pt x="3071" y="2587"/>
                  </a:lnTo>
                  <a:lnTo>
                    <a:pt x="3074" y="2540"/>
                  </a:lnTo>
                  <a:lnTo>
                    <a:pt x="3077" y="2494"/>
                  </a:lnTo>
                  <a:lnTo>
                    <a:pt x="3080" y="2449"/>
                  </a:lnTo>
                  <a:lnTo>
                    <a:pt x="3083" y="2402"/>
                  </a:lnTo>
                  <a:lnTo>
                    <a:pt x="3095" y="2383"/>
                  </a:lnTo>
                  <a:lnTo>
                    <a:pt x="3108" y="2363"/>
                  </a:lnTo>
                  <a:lnTo>
                    <a:pt x="3121" y="2344"/>
                  </a:lnTo>
                  <a:lnTo>
                    <a:pt x="3133" y="2325"/>
                  </a:lnTo>
                  <a:lnTo>
                    <a:pt x="3147" y="2310"/>
                  </a:lnTo>
                  <a:lnTo>
                    <a:pt x="3160" y="2297"/>
                  </a:lnTo>
                  <a:lnTo>
                    <a:pt x="3173" y="2285"/>
                  </a:lnTo>
                  <a:lnTo>
                    <a:pt x="3187" y="2274"/>
                  </a:lnTo>
                  <a:lnTo>
                    <a:pt x="3216" y="2253"/>
                  </a:lnTo>
                  <a:lnTo>
                    <a:pt x="3245" y="2234"/>
                  </a:lnTo>
                  <a:lnTo>
                    <a:pt x="3274" y="2215"/>
                  </a:lnTo>
                  <a:lnTo>
                    <a:pt x="3303" y="2194"/>
                  </a:lnTo>
                  <a:lnTo>
                    <a:pt x="3317" y="2183"/>
                  </a:lnTo>
                  <a:lnTo>
                    <a:pt x="3331" y="2171"/>
                  </a:lnTo>
                  <a:lnTo>
                    <a:pt x="3344" y="2158"/>
                  </a:lnTo>
                  <a:lnTo>
                    <a:pt x="3358" y="2143"/>
                  </a:lnTo>
                  <a:lnTo>
                    <a:pt x="3340" y="2119"/>
                  </a:lnTo>
                  <a:lnTo>
                    <a:pt x="3316" y="2124"/>
                  </a:lnTo>
                  <a:lnTo>
                    <a:pt x="3293" y="2130"/>
                  </a:lnTo>
                  <a:lnTo>
                    <a:pt x="3272" y="2137"/>
                  </a:lnTo>
                  <a:lnTo>
                    <a:pt x="3253" y="2143"/>
                  </a:lnTo>
                  <a:lnTo>
                    <a:pt x="3233" y="2151"/>
                  </a:lnTo>
                  <a:lnTo>
                    <a:pt x="3214" y="2159"/>
                  </a:lnTo>
                  <a:lnTo>
                    <a:pt x="3194" y="2169"/>
                  </a:lnTo>
                  <a:lnTo>
                    <a:pt x="3172" y="2180"/>
                  </a:lnTo>
                  <a:lnTo>
                    <a:pt x="3171" y="2174"/>
                  </a:lnTo>
                  <a:lnTo>
                    <a:pt x="3171" y="2167"/>
                  </a:lnTo>
                  <a:lnTo>
                    <a:pt x="3173" y="2162"/>
                  </a:lnTo>
                  <a:lnTo>
                    <a:pt x="3177" y="2157"/>
                  </a:lnTo>
                  <a:lnTo>
                    <a:pt x="3182" y="2153"/>
                  </a:lnTo>
                  <a:lnTo>
                    <a:pt x="3189" y="2148"/>
                  </a:lnTo>
                  <a:lnTo>
                    <a:pt x="3197" y="2143"/>
                  </a:lnTo>
                  <a:lnTo>
                    <a:pt x="3205" y="2139"/>
                  </a:lnTo>
                  <a:lnTo>
                    <a:pt x="3225" y="2130"/>
                  </a:lnTo>
                  <a:lnTo>
                    <a:pt x="3247" y="2120"/>
                  </a:lnTo>
                  <a:lnTo>
                    <a:pt x="3272" y="2109"/>
                  </a:lnTo>
                  <a:lnTo>
                    <a:pt x="3295" y="2096"/>
                  </a:lnTo>
                  <a:lnTo>
                    <a:pt x="3306" y="2088"/>
                  </a:lnTo>
                  <a:lnTo>
                    <a:pt x="3317" y="2080"/>
                  </a:lnTo>
                  <a:lnTo>
                    <a:pt x="3328" y="2070"/>
                  </a:lnTo>
                  <a:lnTo>
                    <a:pt x="3337" y="2061"/>
                  </a:lnTo>
                  <a:lnTo>
                    <a:pt x="3345" y="2050"/>
                  </a:lnTo>
                  <a:lnTo>
                    <a:pt x="3354" y="2037"/>
                  </a:lnTo>
                  <a:lnTo>
                    <a:pt x="3360" y="2025"/>
                  </a:lnTo>
                  <a:lnTo>
                    <a:pt x="3366" y="2010"/>
                  </a:lnTo>
                  <a:lnTo>
                    <a:pt x="3369" y="1995"/>
                  </a:lnTo>
                  <a:lnTo>
                    <a:pt x="3371" y="1977"/>
                  </a:lnTo>
                  <a:lnTo>
                    <a:pt x="3371" y="1959"/>
                  </a:lnTo>
                  <a:lnTo>
                    <a:pt x="3370" y="1939"/>
                  </a:lnTo>
                  <a:lnTo>
                    <a:pt x="3366" y="1918"/>
                  </a:lnTo>
                  <a:lnTo>
                    <a:pt x="3359" y="1895"/>
                  </a:lnTo>
                  <a:lnTo>
                    <a:pt x="3352" y="1871"/>
                  </a:lnTo>
                  <a:lnTo>
                    <a:pt x="3340" y="1844"/>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15">
              <a:extLst>
                <a:ext uri="{FF2B5EF4-FFF2-40B4-BE49-F238E27FC236}">
                  <a16:creationId xmlns:a16="http://schemas.microsoft.com/office/drawing/2014/main" id="{6FA64304-FB80-7560-7D48-69B6880A6E85}"/>
                </a:ext>
              </a:extLst>
            </p:cNvPr>
            <p:cNvSpPr>
              <a:spLocks/>
            </p:cNvSpPr>
            <p:nvPr userDrawn="1"/>
          </p:nvSpPr>
          <p:spPr bwMode="auto">
            <a:xfrm>
              <a:off x="776288" y="703263"/>
              <a:ext cx="33338" cy="38100"/>
            </a:xfrm>
            <a:custGeom>
              <a:avLst/>
              <a:gdLst>
                <a:gd name="T0" fmla="*/ 0 w 304"/>
                <a:gd name="T1" fmla="*/ 0 h 338"/>
                <a:gd name="T2" fmla="*/ 0 w 304"/>
                <a:gd name="T3" fmla="*/ 0 h 338"/>
                <a:gd name="T4" fmla="*/ 0 w 304"/>
                <a:gd name="T5" fmla="*/ 0 h 338"/>
                <a:gd name="T6" fmla="*/ 0 w 304"/>
                <a:gd name="T7" fmla="*/ 0 h 338"/>
                <a:gd name="T8" fmla="*/ 0 w 304"/>
                <a:gd name="T9" fmla="*/ 0 h 338"/>
                <a:gd name="T10" fmla="*/ 0 w 304"/>
                <a:gd name="T11" fmla="*/ 0 h 338"/>
                <a:gd name="T12" fmla="*/ 0 w 304"/>
                <a:gd name="T13" fmla="*/ 0 h 338"/>
                <a:gd name="T14" fmla="*/ 0 w 304"/>
                <a:gd name="T15" fmla="*/ 0 h 338"/>
                <a:gd name="T16" fmla="*/ 0 w 304"/>
                <a:gd name="T17" fmla="*/ 0 h 338"/>
                <a:gd name="T18" fmla="*/ 0 w 304"/>
                <a:gd name="T19" fmla="*/ 0 h 338"/>
                <a:gd name="T20" fmla="*/ 0 w 304"/>
                <a:gd name="T21" fmla="*/ 0 h 338"/>
                <a:gd name="T22" fmla="*/ 0 w 304"/>
                <a:gd name="T23" fmla="*/ 0 h 338"/>
                <a:gd name="T24" fmla="*/ 0 w 304"/>
                <a:gd name="T25" fmla="*/ 0 h 338"/>
                <a:gd name="T26" fmla="*/ 0 w 304"/>
                <a:gd name="T27" fmla="*/ 0 h 338"/>
                <a:gd name="T28" fmla="*/ 0 w 304"/>
                <a:gd name="T29" fmla="*/ 0 h 338"/>
                <a:gd name="T30" fmla="*/ 0 w 304"/>
                <a:gd name="T31" fmla="*/ 0 h 338"/>
                <a:gd name="T32" fmla="*/ 0 w 304"/>
                <a:gd name="T33" fmla="*/ 0 h 338"/>
                <a:gd name="T34" fmla="*/ 0 w 304"/>
                <a:gd name="T35" fmla="*/ 0 h 338"/>
                <a:gd name="T36" fmla="*/ 0 w 304"/>
                <a:gd name="T37" fmla="*/ 0 h 338"/>
                <a:gd name="T38" fmla="*/ 0 w 304"/>
                <a:gd name="T39" fmla="*/ 0 h 338"/>
                <a:gd name="T40" fmla="*/ 0 w 304"/>
                <a:gd name="T41" fmla="*/ 0 h 338"/>
                <a:gd name="T42" fmla="*/ 0 w 304"/>
                <a:gd name="T43" fmla="*/ 0 h 338"/>
                <a:gd name="T44" fmla="*/ 0 w 304"/>
                <a:gd name="T45" fmla="*/ 0 h 338"/>
                <a:gd name="T46" fmla="*/ 0 w 304"/>
                <a:gd name="T47" fmla="*/ 0 h 338"/>
                <a:gd name="T48" fmla="*/ 0 w 304"/>
                <a:gd name="T49" fmla="*/ 0 h 338"/>
                <a:gd name="T50" fmla="*/ 0 w 304"/>
                <a:gd name="T51" fmla="*/ 0 h 338"/>
                <a:gd name="T52" fmla="*/ 0 w 304"/>
                <a:gd name="T53" fmla="*/ 0 h 338"/>
                <a:gd name="T54" fmla="*/ 0 w 304"/>
                <a:gd name="T55" fmla="*/ 0 h 338"/>
                <a:gd name="T56" fmla="*/ 0 w 304"/>
                <a:gd name="T57" fmla="*/ 0 h 338"/>
                <a:gd name="T58" fmla="*/ 0 w 304"/>
                <a:gd name="T59" fmla="*/ 0 h 338"/>
                <a:gd name="T60" fmla="*/ 0 w 304"/>
                <a:gd name="T61" fmla="*/ 0 h 338"/>
                <a:gd name="T62" fmla="*/ 0 w 304"/>
                <a:gd name="T63" fmla="*/ 0 h 338"/>
                <a:gd name="T64" fmla="*/ 0 w 304"/>
                <a:gd name="T65" fmla="*/ 0 h 338"/>
                <a:gd name="T66" fmla="*/ 0 w 304"/>
                <a:gd name="T67" fmla="*/ 0 h 338"/>
                <a:gd name="T68" fmla="*/ 0 w 304"/>
                <a:gd name="T69" fmla="*/ 0 h 338"/>
                <a:gd name="T70" fmla="*/ 0 w 304"/>
                <a:gd name="T71" fmla="*/ 0 h 338"/>
                <a:gd name="T72" fmla="*/ 0 w 304"/>
                <a:gd name="T73" fmla="*/ 0 h 338"/>
                <a:gd name="T74" fmla="*/ 0 w 304"/>
                <a:gd name="T75" fmla="*/ 0 h 338"/>
                <a:gd name="T76" fmla="*/ 0 w 304"/>
                <a:gd name="T77" fmla="*/ 0 h 338"/>
                <a:gd name="T78" fmla="*/ 0 w 304"/>
                <a:gd name="T79" fmla="*/ 0 h 338"/>
                <a:gd name="T80" fmla="*/ 0 w 304"/>
                <a:gd name="T81" fmla="*/ 0 h 338"/>
                <a:gd name="T82" fmla="*/ 0 w 304"/>
                <a:gd name="T83" fmla="*/ 0 h 338"/>
                <a:gd name="T84" fmla="*/ 0 w 304"/>
                <a:gd name="T85" fmla="*/ 0 h 338"/>
                <a:gd name="T86" fmla="*/ 0 w 304"/>
                <a:gd name="T87" fmla="*/ 0 h 338"/>
                <a:gd name="T88" fmla="*/ 0 w 304"/>
                <a:gd name="T89" fmla="*/ 0 h 338"/>
                <a:gd name="T90" fmla="*/ 0 w 304"/>
                <a:gd name="T91" fmla="*/ 0 h 338"/>
                <a:gd name="T92" fmla="*/ 0 w 304"/>
                <a:gd name="T93" fmla="*/ 0 h 338"/>
                <a:gd name="T94" fmla="*/ 0 w 304"/>
                <a:gd name="T95" fmla="*/ 0 h 338"/>
                <a:gd name="T96" fmla="*/ 0 w 304"/>
                <a:gd name="T97" fmla="*/ 0 h 338"/>
                <a:gd name="T98" fmla="*/ 0 w 304"/>
                <a:gd name="T99" fmla="*/ 0 h 338"/>
                <a:gd name="T100" fmla="*/ 0 w 304"/>
                <a:gd name="T101" fmla="*/ 0 h 338"/>
                <a:gd name="T102" fmla="*/ 0 w 304"/>
                <a:gd name="T103" fmla="*/ 0 h 338"/>
                <a:gd name="T104" fmla="*/ 0 w 304"/>
                <a:gd name="T105" fmla="*/ 0 h 338"/>
                <a:gd name="T106" fmla="*/ 0 w 304"/>
                <a:gd name="T107" fmla="*/ 0 h 338"/>
                <a:gd name="T108" fmla="*/ 0 w 304"/>
                <a:gd name="T109" fmla="*/ 0 h 338"/>
                <a:gd name="T110" fmla="*/ 0 w 304"/>
                <a:gd name="T111" fmla="*/ 0 h 338"/>
                <a:gd name="T112" fmla="*/ 0 w 304"/>
                <a:gd name="T113" fmla="*/ 0 h 338"/>
                <a:gd name="T114" fmla="*/ 0 w 304"/>
                <a:gd name="T115" fmla="*/ 0 h 338"/>
                <a:gd name="T116" fmla="*/ 0 w 304"/>
                <a:gd name="T117" fmla="*/ 0 h 338"/>
                <a:gd name="T118" fmla="*/ 0 w 304"/>
                <a:gd name="T119" fmla="*/ 0 h 338"/>
                <a:gd name="T120" fmla="*/ 0 w 304"/>
                <a:gd name="T121" fmla="*/ 0 h 338"/>
                <a:gd name="T122" fmla="*/ 0 w 304"/>
                <a:gd name="T123" fmla="*/ 0 h 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4" h="338">
                  <a:moveTo>
                    <a:pt x="223" y="12"/>
                  </a:moveTo>
                  <a:lnTo>
                    <a:pt x="245" y="19"/>
                  </a:lnTo>
                  <a:lnTo>
                    <a:pt x="267" y="29"/>
                  </a:lnTo>
                  <a:lnTo>
                    <a:pt x="287" y="38"/>
                  </a:lnTo>
                  <a:lnTo>
                    <a:pt x="304" y="50"/>
                  </a:lnTo>
                  <a:lnTo>
                    <a:pt x="275" y="143"/>
                  </a:lnTo>
                  <a:lnTo>
                    <a:pt x="238" y="131"/>
                  </a:lnTo>
                  <a:lnTo>
                    <a:pt x="237" y="117"/>
                  </a:lnTo>
                  <a:lnTo>
                    <a:pt x="235" y="105"/>
                  </a:lnTo>
                  <a:lnTo>
                    <a:pt x="234" y="91"/>
                  </a:lnTo>
                  <a:lnTo>
                    <a:pt x="235" y="79"/>
                  </a:lnTo>
                  <a:lnTo>
                    <a:pt x="227" y="73"/>
                  </a:lnTo>
                  <a:lnTo>
                    <a:pt x="218" y="67"/>
                  </a:lnTo>
                  <a:lnTo>
                    <a:pt x="205" y="60"/>
                  </a:lnTo>
                  <a:lnTo>
                    <a:pt x="191" y="55"/>
                  </a:lnTo>
                  <a:lnTo>
                    <a:pt x="182" y="52"/>
                  </a:lnTo>
                  <a:lnTo>
                    <a:pt x="172" y="51"/>
                  </a:lnTo>
                  <a:lnTo>
                    <a:pt x="164" y="51"/>
                  </a:lnTo>
                  <a:lnTo>
                    <a:pt x="155" y="53"/>
                  </a:lnTo>
                  <a:lnTo>
                    <a:pt x="148" y="56"/>
                  </a:lnTo>
                  <a:lnTo>
                    <a:pt x="142" y="60"/>
                  </a:lnTo>
                  <a:lnTo>
                    <a:pt x="139" y="65"/>
                  </a:lnTo>
                  <a:lnTo>
                    <a:pt x="136" y="68"/>
                  </a:lnTo>
                  <a:lnTo>
                    <a:pt x="134" y="72"/>
                  </a:lnTo>
                  <a:lnTo>
                    <a:pt x="132" y="77"/>
                  </a:lnTo>
                  <a:lnTo>
                    <a:pt x="131" y="83"/>
                  </a:lnTo>
                  <a:lnTo>
                    <a:pt x="131" y="89"/>
                  </a:lnTo>
                  <a:lnTo>
                    <a:pt x="131" y="94"/>
                  </a:lnTo>
                  <a:lnTo>
                    <a:pt x="133" y="99"/>
                  </a:lnTo>
                  <a:lnTo>
                    <a:pt x="135" y="105"/>
                  </a:lnTo>
                  <a:lnTo>
                    <a:pt x="137" y="110"/>
                  </a:lnTo>
                  <a:lnTo>
                    <a:pt x="142" y="115"/>
                  </a:lnTo>
                  <a:lnTo>
                    <a:pt x="146" y="121"/>
                  </a:lnTo>
                  <a:lnTo>
                    <a:pt x="155" y="130"/>
                  </a:lnTo>
                  <a:lnTo>
                    <a:pt x="167" y="140"/>
                  </a:lnTo>
                  <a:lnTo>
                    <a:pt x="180" y="150"/>
                  </a:lnTo>
                  <a:lnTo>
                    <a:pt x="192" y="160"/>
                  </a:lnTo>
                  <a:lnTo>
                    <a:pt x="205" y="171"/>
                  </a:lnTo>
                  <a:lnTo>
                    <a:pt x="216" y="182"/>
                  </a:lnTo>
                  <a:lnTo>
                    <a:pt x="227" y="195"/>
                  </a:lnTo>
                  <a:lnTo>
                    <a:pt x="235" y="207"/>
                  </a:lnTo>
                  <a:lnTo>
                    <a:pt x="240" y="215"/>
                  </a:lnTo>
                  <a:lnTo>
                    <a:pt x="242" y="222"/>
                  </a:lnTo>
                  <a:lnTo>
                    <a:pt x="244" y="229"/>
                  </a:lnTo>
                  <a:lnTo>
                    <a:pt x="246" y="238"/>
                  </a:lnTo>
                  <a:lnTo>
                    <a:pt x="246" y="246"/>
                  </a:lnTo>
                  <a:lnTo>
                    <a:pt x="245" y="255"/>
                  </a:lnTo>
                  <a:lnTo>
                    <a:pt x="244" y="264"/>
                  </a:lnTo>
                  <a:lnTo>
                    <a:pt x="242" y="274"/>
                  </a:lnTo>
                  <a:lnTo>
                    <a:pt x="238" y="283"/>
                  </a:lnTo>
                  <a:lnTo>
                    <a:pt x="232" y="293"/>
                  </a:lnTo>
                  <a:lnTo>
                    <a:pt x="227" y="301"/>
                  </a:lnTo>
                  <a:lnTo>
                    <a:pt x="220" y="310"/>
                  </a:lnTo>
                  <a:lnTo>
                    <a:pt x="212" y="316"/>
                  </a:lnTo>
                  <a:lnTo>
                    <a:pt x="204" y="322"/>
                  </a:lnTo>
                  <a:lnTo>
                    <a:pt x="194" y="328"/>
                  </a:lnTo>
                  <a:lnTo>
                    <a:pt x="184" y="332"/>
                  </a:lnTo>
                  <a:lnTo>
                    <a:pt x="173" y="335"/>
                  </a:lnTo>
                  <a:lnTo>
                    <a:pt x="162" y="337"/>
                  </a:lnTo>
                  <a:lnTo>
                    <a:pt x="149" y="338"/>
                  </a:lnTo>
                  <a:lnTo>
                    <a:pt x="135" y="338"/>
                  </a:lnTo>
                  <a:lnTo>
                    <a:pt x="122" y="338"/>
                  </a:lnTo>
                  <a:lnTo>
                    <a:pt x="107" y="336"/>
                  </a:lnTo>
                  <a:lnTo>
                    <a:pt x="92" y="332"/>
                  </a:lnTo>
                  <a:lnTo>
                    <a:pt x="76" y="328"/>
                  </a:lnTo>
                  <a:lnTo>
                    <a:pt x="56" y="321"/>
                  </a:lnTo>
                  <a:lnTo>
                    <a:pt x="36" y="313"/>
                  </a:lnTo>
                  <a:lnTo>
                    <a:pt x="17" y="303"/>
                  </a:lnTo>
                  <a:lnTo>
                    <a:pt x="0" y="295"/>
                  </a:lnTo>
                  <a:lnTo>
                    <a:pt x="29" y="205"/>
                  </a:lnTo>
                  <a:lnTo>
                    <a:pt x="66" y="217"/>
                  </a:lnTo>
                  <a:lnTo>
                    <a:pt x="67" y="231"/>
                  </a:lnTo>
                  <a:lnTo>
                    <a:pt x="69" y="244"/>
                  </a:lnTo>
                  <a:lnTo>
                    <a:pt x="69" y="258"/>
                  </a:lnTo>
                  <a:lnTo>
                    <a:pt x="68" y="269"/>
                  </a:lnTo>
                  <a:lnTo>
                    <a:pt x="74" y="274"/>
                  </a:lnTo>
                  <a:lnTo>
                    <a:pt x="82" y="279"/>
                  </a:lnTo>
                  <a:lnTo>
                    <a:pt x="93" y="283"/>
                  </a:lnTo>
                  <a:lnTo>
                    <a:pt x="103" y="288"/>
                  </a:lnTo>
                  <a:lnTo>
                    <a:pt x="113" y="290"/>
                  </a:lnTo>
                  <a:lnTo>
                    <a:pt x="123" y="291"/>
                  </a:lnTo>
                  <a:lnTo>
                    <a:pt x="131" y="291"/>
                  </a:lnTo>
                  <a:lnTo>
                    <a:pt x="138" y="289"/>
                  </a:lnTo>
                  <a:lnTo>
                    <a:pt x="146" y="285"/>
                  </a:lnTo>
                  <a:lnTo>
                    <a:pt x="151" y="280"/>
                  </a:lnTo>
                  <a:lnTo>
                    <a:pt x="155" y="274"/>
                  </a:lnTo>
                  <a:lnTo>
                    <a:pt x="160" y="265"/>
                  </a:lnTo>
                  <a:lnTo>
                    <a:pt x="161" y="260"/>
                  </a:lnTo>
                  <a:lnTo>
                    <a:pt x="161" y="255"/>
                  </a:lnTo>
                  <a:lnTo>
                    <a:pt x="160" y="250"/>
                  </a:lnTo>
                  <a:lnTo>
                    <a:pt x="158" y="244"/>
                  </a:lnTo>
                  <a:lnTo>
                    <a:pt x="156" y="239"/>
                  </a:lnTo>
                  <a:lnTo>
                    <a:pt x="153" y="235"/>
                  </a:lnTo>
                  <a:lnTo>
                    <a:pt x="149" y="229"/>
                  </a:lnTo>
                  <a:lnTo>
                    <a:pt x="145" y="224"/>
                  </a:lnTo>
                  <a:lnTo>
                    <a:pt x="124" y="205"/>
                  </a:lnTo>
                  <a:lnTo>
                    <a:pt x="98" y="184"/>
                  </a:lnTo>
                  <a:lnTo>
                    <a:pt x="86" y="173"/>
                  </a:lnTo>
                  <a:lnTo>
                    <a:pt x="73" y="162"/>
                  </a:lnTo>
                  <a:lnTo>
                    <a:pt x="62" y="149"/>
                  </a:lnTo>
                  <a:lnTo>
                    <a:pt x="54" y="136"/>
                  </a:lnTo>
                  <a:lnTo>
                    <a:pt x="50" y="129"/>
                  </a:lnTo>
                  <a:lnTo>
                    <a:pt x="47" y="122"/>
                  </a:lnTo>
                  <a:lnTo>
                    <a:pt x="44" y="114"/>
                  </a:lnTo>
                  <a:lnTo>
                    <a:pt x="43" y="106"/>
                  </a:lnTo>
                  <a:lnTo>
                    <a:pt x="43" y="97"/>
                  </a:lnTo>
                  <a:lnTo>
                    <a:pt x="43" y="89"/>
                  </a:lnTo>
                  <a:lnTo>
                    <a:pt x="44" y="79"/>
                  </a:lnTo>
                  <a:lnTo>
                    <a:pt x="48" y="70"/>
                  </a:lnTo>
                  <a:lnTo>
                    <a:pt x="52" y="60"/>
                  </a:lnTo>
                  <a:lnTo>
                    <a:pt x="56" y="50"/>
                  </a:lnTo>
                  <a:lnTo>
                    <a:pt x="62" y="41"/>
                  </a:lnTo>
                  <a:lnTo>
                    <a:pt x="70" y="33"/>
                  </a:lnTo>
                  <a:lnTo>
                    <a:pt x="78" y="26"/>
                  </a:lnTo>
                  <a:lnTo>
                    <a:pt x="87" y="19"/>
                  </a:lnTo>
                  <a:lnTo>
                    <a:pt x="97" y="14"/>
                  </a:lnTo>
                  <a:lnTo>
                    <a:pt x="108" y="9"/>
                  </a:lnTo>
                  <a:lnTo>
                    <a:pt x="119" y="5"/>
                  </a:lnTo>
                  <a:lnTo>
                    <a:pt x="132" y="2"/>
                  </a:lnTo>
                  <a:lnTo>
                    <a:pt x="146" y="1"/>
                  </a:lnTo>
                  <a:lnTo>
                    <a:pt x="160" y="0"/>
                  </a:lnTo>
                  <a:lnTo>
                    <a:pt x="174" y="1"/>
                  </a:lnTo>
                  <a:lnTo>
                    <a:pt x="190" y="3"/>
                  </a:lnTo>
                  <a:lnTo>
                    <a:pt x="206" y="7"/>
                  </a:lnTo>
                  <a:lnTo>
                    <a:pt x="223" y="1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16">
              <a:extLst>
                <a:ext uri="{FF2B5EF4-FFF2-40B4-BE49-F238E27FC236}">
                  <a16:creationId xmlns:a16="http://schemas.microsoft.com/office/drawing/2014/main" id="{887A4D77-B95B-DF73-7EDE-D85C63344AD4}"/>
                </a:ext>
              </a:extLst>
            </p:cNvPr>
            <p:cNvSpPr>
              <a:spLocks/>
            </p:cNvSpPr>
            <p:nvPr userDrawn="1"/>
          </p:nvSpPr>
          <p:spPr bwMode="auto">
            <a:xfrm>
              <a:off x="735013" y="684213"/>
              <a:ext cx="36513" cy="42863"/>
            </a:xfrm>
            <a:custGeom>
              <a:avLst/>
              <a:gdLst>
                <a:gd name="T0" fmla="*/ 0 w 311"/>
                <a:gd name="T1" fmla="*/ 0 h 374"/>
                <a:gd name="T2" fmla="*/ 0 w 311"/>
                <a:gd name="T3" fmla="*/ 0 h 374"/>
                <a:gd name="T4" fmla="*/ 0 w 311"/>
                <a:gd name="T5" fmla="*/ 0 h 374"/>
                <a:gd name="T6" fmla="*/ 0 w 311"/>
                <a:gd name="T7" fmla="*/ 0 h 374"/>
                <a:gd name="T8" fmla="*/ 0 w 311"/>
                <a:gd name="T9" fmla="*/ 0 h 374"/>
                <a:gd name="T10" fmla="*/ 0 w 311"/>
                <a:gd name="T11" fmla="*/ 0 h 374"/>
                <a:gd name="T12" fmla="*/ 0 w 311"/>
                <a:gd name="T13" fmla="*/ 0 h 374"/>
                <a:gd name="T14" fmla="*/ 0 w 311"/>
                <a:gd name="T15" fmla="*/ 0 h 374"/>
                <a:gd name="T16" fmla="*/ 0 w 311"/>
                <a:gd name="T17" fmla="*/ 0 h 374"/>
                <a:gd name="T18" fmla="*/ 0 w 311"/>
                <a:gd name="T19" fmla="*/ 0 h 374"/>
                <a:gd name="T20" fmla="*/ 0 w 311"/>
                <a:gd name="T21" fmla="*/ 0 h 374"/>
                <a:gd name="T22" fmla="*/ 0 w 311"/>
                <a:gd name="T23" fmla="*/ 0 h 374"/>
                <a:gd name="T24" fmla="*/ 0 w 311"/>
                <a:gd name="T25" fmla="*/ 0 h 374"/>
                <a:gd name="T26" fmla="*/ 0 w 311"/>
                <a:gd name="T27" fmla="*/ 0 h 374"/>
                <a:gd name="T28" fmla="*/ 0 w 311"/>
                <a:gd name="T29" fmla="*/ 0 h 374"/>
                <a:gd name="T30" fmla="*/ 0 w 311"/>
                <a:gd name="T31" fmla="*/ 0 h 374"/>
                <a:gd name="T32" fmla="*/ 0 w 311"/>
                <a:gd name="T33" fmla="*/ 0 h 374"/>
                <a:gd name="T34" fmla="*/ 0 w 311"/>
                <a:gd name="T35" fmla="*/ 0 h 374"/>
                <a:gd name="T36" fmla="*/ 0 w 311"/>
                <a:gd name="T37" fmla="*/ 0 h 374"/>
                <a:gd name="T38" fmla="*/ 0 w 311"/>
                <a:gd name="T39" fmla="*/ 0 h 374"/>
                <a:gd name="T40" fmla="*/ 0 w 311"/>
                <a:gd name="T41" fmla="*/ 0 h 374"/>
                <a:gd name="T42" fmla="*/ 0 w 311"/>
                <a:gd name="T43" fmla="*/ 0 h 374"/>
                <a:gd name="T44" fmla="*/ 0 w 311"/>
                <a:gd name="T45" fmla="*/ 0 h 374"/>
                <a:gd name="T46" fmla="*/ 0 w 311"/>
                <a:gd name="T47" fmla="*/ 0 h 374"/>
                <a:gd name="T48" fmla="*/ 0 w 311"/>
                <a:gd name="T49" fmla="*/ 0 h 3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1" h="374">
                  <a:moveTo>
                    <a:pt x="311" y="83"/>
                  </a:moveTo>
                  <a:lnTo>
                    <a:pt x="295" y="110"/>
                  </a:lnTo>
                  <a:lnTo>
                    <a:pt x="283" y="110"/>
                  </a:lnTo>
                  <a:lnTo>
                    <a:pt x="271" y="110"/>
                  </a:lnTo>
                  <a:lnTo>
                    <a:pt x="258" y="109"/>
                  </a:lnTo>
                  <a:lnTo>
                    <a:pt x="245" y="107"/>
                  </a:lnTo>
                  <a:lnTo>
                    <a:pt x="134" y="308"/>
                  </a:lnTo>
                  <a:lnTo>
                    <a:pt x="141" y="316"/>
                  </a:lnTo>
                  <a:lnTo>
                    <a:pt x="149" y="327"/>
                  </a:lnTo>
                  <a:lnTo>
                    <a:pt x="156" y="337"/>
                  </a:lnTo>
                  <a:lnTo>
                    <a:pt x="162" y="348"/>
                  </a:lnTo>
                  <a:lnTo>
                    <a:pt x="147" y="374"/>
                  </a:lnTo>
                  <a:lnTo>
                    <a:pt x="0" y="292"/>
                  </a:lnTo>
                  <a:lnTo>
                    <a:pt x="14" y="265"/>
                  </a:lnTo>
                  <a:lnTo>
                    <a:pt x="27" y="265"/>
                  </a:lnTo>
                  <a:lnTo>
                    <a:pt x="40" y="265"/>
                  </a:lnTo>
                  <a:lnTo>
                    <a:pt x="52" y="266"/>
                  </a:lnTo>
                  <a:lnTo>
                    <a:pt x="64" y="269"/>
                  </a:lnTo>
                  <a:lnTo>
                    <a:pt x="177" y="68"/>
                  </a:lnTo>
                  <a:lnTo>
                    <a:pt x="168" y="58"/>
                  </a:lnTo>
                  <a:lnTo>
                    <a:pt x="160" y="49"/>
                  </a:lnTo>
                  <a:lnTo>
                    <a:pt x="154" y="38"/>
                  </a:lnTo>
                  <a:lnTo>
                    <a:pt x="147" y="27"/>
                  </a:lnTo>
                  <a:lnTo>
                    <a:pt x="162" y="0"/>
                  </a:lnTo>
                  <a:lnTo>
                    <a:pt x="311" y="83"/>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17">
              <a:extLst>
                <a:ext uri="{FF2B5EF4-FFF2-40B4-BE49-F238E27FC236}">
                  <a16:creationId xmlns:a16="http://schemas.microsoft.com/office/drawing/2014/main" id="{6D167F19-5BA2-9954-83EF-951C5635B21C}"/>
                </a:ext>
              </a:extLst>
            </p:cNvPr>
            <p:cNvSpPr>
              <a:spLocks/>
            </p:cNvSpPr>
            <p:nvPr userDrawn="1"/>
          </p:nvSpPr>
          <p:spPr bwMode="auto">
            <a:xfrm>
              <a:off x="690563" y="654050"/>
              <a:ext cx="44450" cy="42863"/>
            </a:xfrm>
            <a:custGeom>
              <a:avLst/>
              <a:gdLst>
                <a:gd name="T0" fmla="*/ 0 w 387"/>
                <a:gd name="T1" fmla="*/ 0 h 371"/>
                <a:gd name="T2" fmla="*/ 0 w 387"/>
                <a:gd name="T3" fmla="*/ 0 h 371"/>
                <a:gd name="T4" fmla="*/ 0 w 387"/>
                <a:gd name="T5" fmla="*/ 0 h 371"/>
                <a:gd name="T6" fmla="*/ 0 w 387"/>
                <a:gd name="T7" fmla="*/ 0 h 371"/>
                <a:gd name="T8" fmla="*/ 0 w 387"/>
                <a:gd name="T9" fmla="*/ 0 h 371"/>
                <a:gd name="T10" fmla="*/ 0 w 387"/>
                <a:gd name="T11" fmla="*/ 0 h 371"/>
                <a:gd name="T12" fmla="*/ 0 w 387"/>
                <a:gd name="T13" fmla="*/ 0 h 371"/>
                <a:gd name="T14" fmla="*/ 0 w 387"/>
                <a:gd name="T15" fmla="*/ 0 h 371"/>
                <a:gd name="T16" fmla="*/ 0 w 387"/>
                <a:gd name="T17" fmla="*/ 0 h 371"/>
                <a:gd name="T18" fmla="*/ 0 w 387"/>
                <a:gd name="T19" fmla="*/ 0 h 371"/>
                <a:gd name="T20" fmla="*/ 0 w 387"/>
                <a:gd name="T21" fmla="*/ 0 h 371"/>
                <a:gd name="T22" fmla="*/ 0 w 387"/>
                <a:gd name="T23" fmla="*/ 0 h 371"/>
                <a:gd name="T24" fmla="*/ 0 w 387"/>
                <a:gd name="T25" fmla="*/ 0 h 371"/>
                <a:gd name="T26" fmla="*/ 0 w 387"/>
                <a:gd name="T27" fmla="*/ 0 h 371"/>
                <a:gd name="T28" fmla="*/ 0 w 387"/>
                <a:gd name="T29" fmla="*/ 0 h 371"/>
                <a:gd name="T30" fmla="*/ 0 w 387"/>
                <a:gd name="T31" fmla="*/ 0 h 371"/>
                <a:gd name="T32" fmla="*/ 0 w 387"/>
                <a:gd name="T33" fmla="*/ 0 h 371"/>
                <a:gd name="T34" fmla="*/ 0 w 387"/>
                <a:gd name="T35" fmla="*/ 0 h 371"/>
                <a:gd name="T36" fmla="*/ 0 w 387"/>
                <a:gd name="T37" fmla="*/ 0 h 371"/>
                <a:gd name="T38" fmla="*/ 0 w 387"/>
                <a:gd name="T39" fmla="*/ 0 h 371"/>
                <a:gd name="T40" fmla="*/ 0 w 387"/>
                <a:gd name="T41" fmla="*/ 0 h 371"/>
                <a:gd name="T42" fmla="*/ 0 w 387"/>
                <a:gd name="T43" fmla="*/ 0 h 371"/>
                <a:gd name="T44" fmla="*/ 0 w 387"/>
                <a:gd name="T45" fmla="*/ 0 h 371"/>
                <a:gd name="T46" fmla="*/ 0 w 387"/>
                <a:gd name="T47" fmla="*/ 0 h 371"/>
                <a:gd name="T48" fmla="*/ 0 w 387"/>
                <a:gd name="T49" fmla="*/ 0 h 371"/>
                <a:gd name="T50" fmla="*/ 0 w 387"/>
                <a:gd name="T51" fmla="*/ 0 h 371"/>
                <a:gd name="T52" fmla="*/ 0 w 387"/>
                <a:gd name="T53" fmla="*/ 0 h 371"/>
                <a:gd name="T54" fmla="*/ 0 w 387"/>
                <a:gd name="T55" fmla="*/ 0 h 371"/>
                <a:gd name="T56" fmla="*/ 0 w 387"/>
                <a:gd name="T57" fmla="*/ 0 h 371"/>
                <a:gd name="T58" fmla="*/ 0 w 387"/>
                <a:gd name="T59" fmla="*/ 0 h 371"/>
                <a:gd name="T60" fmla="*/ 0 w 387"/>
                <a:gd name="T61" fmla="*/ 0 h 371"/>
                <a:gd name="T62" fmla="*/ 0 w 387"/>
                <a:gd name="T63" fmla="*/ 0 h 371"/>
                <a:gd name="T64" fmla="*/ 0 w 387"/>
                <a:gd name="T65" fmla="*/ 0 h 371"/>
                <a:gd name="T66" fmla="*/ 0 w 387"/>
                <a:gd name="T67" fmla="*/ 0 h 371"/>
                <a:gd name="T68" fmla="*/ 0 w 387"/>
                <a:gd name="T69" fmla="*/ 0 h 371"/>
                <a:gd name="T70" fmla="*/ 0 w 387"/>
                <a:gd name="T71" fmla="*/ 0 h 371"/>
                <a:gd name="T72" fmla="*/ 0 w 387"/>
                <a:gd name="T73" fmla="*/ 0 h 371"/>
                <a:gd name="T74" fmla="*/ 0 w 387"/>
                <a:gd name="T75" fmla="*/ 0 h 371"/>
                <a:gd name="T76" fmla="*/ 0 w 387"/>
                <a:gd name="T77" fmla="*/ 0 h 371"/>
                <a:gd name="T78" fmla="*/ 0 w 387"/>
                <a:gd name="T79" fmla="*/ 0 h 371"/>
                <a:gd name="T80" fmla="*/ 0 w 387"/>
                <a:gd name="T81" fmla="*/ 0 h 371"/>
                <a:gd name="T82" fmla="*/ 0 w 387"/>
                <a:gd name="T83" fmla="*/ 0 h 371"/>
                <a:gd name="T84" fmla="*/ 0 w 387"/>
                <a:gd name="T85" fmla="*/ 0 h 371"/>
                <a:gd name="T86" fmla="*/ 0 w 387"/>
                <a:gd name="T87" fmla="*/ 0 h 371"/>
                <a:gd name="T88" fmla="*/ 0 w 387"/>
                <a:gd name="T89" fmla="*/ 0 h 371"/>
                <a:gd name="T90" fmla="*/ 0 w 387"/>
                <a:gd name="T91" fmla="*/ 0 h 371"/>
                <a:gd name="T92" fmla="*/ 0 w 387"/>
                <a:gd name="T93" fmla="*/ 0 h 371"/>
                <a:gd name="T94" fmla="*/ 0 w 387"/>
                <a:gd name="T95" fmla="*/ 0 h 371"/>
                <a:gd name="T96" fmla="*/ 0 w 387"/>
                <a:gd name="T97" fmla="*/ 0 h 371"/>
                <a:gd name="T98" fmla="*/ 0 w 387"/>
                <a:gd name="T99" fmla="*/ 0 h 371"/>
                <a:gd name="T100" fmla="*/ 0 w 387"/>
                <a:gd name="T101" fmla="*/ 0 h 371"/>
                <a:gd name="T102" fmla="*/ 0 w 387"/>
                <a:gd name="T103" fmla="*/ 0 h 3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371">
                  <a:moveTo>
                    <a:pt x="136" y="72"/>
                  </a:moveTo>
                  <a:lnTo>
                    <a:pt x="205" y="0"/>
                  </a:lnTo>
                  <a:lnTo>
                    <a:pt x="221" y="5"/>
                  </a:lnTo>
                  <a:lnTo>
                    <a:pt x="236" y="13"/>
                  </a:lnTo>
                  <a:lnTo>
                    <a:pt x="252" y="20"/>
                  </a:lnTo>
                  <a:lnTo>
                    <a:pt x="268" y="29"/>
                  </a:lnTo>
                  <a:lnTo>
                    <a:pt x="284" y="38"/>
                  </a:lnTo>
                  <a:lnTo>
                    <a:pt x="299" y="50"/>
                  </a:lnTo>
                  <a:lnTo>
                    <a:pt x="314" y="61"/>
                  </a:lnTo>
                  <a:lnTo>
                    <a:pt x="328" y="75"/>
                  </a:lnTo>
                  <a:lnTo>
                    <a:pt x="342" y="89"/>
                  </a:lnTo>
                  <a:lnTo>
                    <a:pt x="354" y="103"/>
                  </a:lnTo>
                  <a:lnTo>
                    <a:pt x="363" y="117"/>
                  </a:lnTo>
                  <a:lnTo>
                    <a:pt x="371" y="133"/>
                  </a:lnTo>
                  <a:lnTo>
                    <a:pt x="378" y="148"/>
                  </a:lnTo>
                  <a:lnTo>
                    <a:pt x="383" y="164"/>
                  </a:lnTo>
                  <a:lnTo>
                    <a:pt x="385" y="179"/>
                  </a:lnTo>
                  <a:lnTo>
                    <a:pt x="387" y="194"/>
                  </a:lnTo>
                  <a:lnTo>
                    <a:pt x="386" y="210"/>
                  </a:lnTo>
                  <a:lnTo>
                    <a:pt x="384" y="225"/>
                  </a:lnTo>
                  <a:lnTo>
                    <a:pt x="381" y="241"/>
                  </a:lnTo>
                  <a:lnTo>
                    <a:pt x="376" y="256"/>
                  </a:lnTo>
                  <a:lnTo>
                    <a:pt x="368" y="271"/>
                  </a:lnTo>
                  <a:lnTo>
                    <a:pt x="360" y="285"/>
                  </a:lnTo>
                  <a:lnTo>
                    <a:pt x="349" y="299"/>
                  </a:lnTo>
                  <a:lnTo>
                    <a:pt x="338" y="313"/>
                  </a:lnTo>
                  <a:lnTo>
                    <a:pt x="323" y="327"/>
                  </a:lnTo>
                  <a:lnTo>
                    <a:pt x="307" y="338"/>
                  </a:lnTo>
                  <a:lnTo>
                    <a:pt x="292" y="349"/>
                  </a:lnTo>
                  <a:lnTo>
                    <a:pt x="275" y="356"/>
                  </a:lnTo>
                  <a:lnTo>
                    <a:pt x="259" y="362"/>
                  </a:lnTo>
                  <a:lnTo>
                    <a:pt x="242" y="368"/>
                  </a:lnTo>
                  <a:lnTo>
                    <a:pt x="225" y="370"/>
                  </a:lnTo>
                  <a:lnTo>
                    <a:pt x="208" y="371"/>
                  </a:lnTo>
                  <a:lnTo>
                    <a:pt x="190" y="369"/>
                  </a:lnTo>
                  <a:lnTo>
                    <a:pt x="173" y="366"/>
                  </a:lnTo>
                  <a:lnTo>
                    <a:pt x="155" y="360"/>
                  </a:lnTo>
                  <a:lnTo>
                    <a:pt x="137" y="353"/>
                  </a:lnTo>
                  <a:lnTo>
                    <a:pt x="120" y="345"/>
                  </a:lnTo>
                  <a:lnTo>
                    <a:pt x="103" y="333"/>
                  </a:lnTo>
                  <a:lnTo>
                    <a:pt x="87" y="320"/>
                  </a:lnTo>
                  <a:lnTo>
                    <a:pt x="70" y="305"/>
                  </a:lnTo>
                  <a:lnTo>
                    <a:pt x="51" y="285"/>
                  </a:lnTo>
                  <a:lnTo>
                    <a:pt x="32" y="264"/>
                  </a:lnTo>
                  <a:lnTo>
                    <a:pt x="15" y="243"/>
                  </a:lnTo>
                  <a:lnTo>
                    <a:pt x="0" y="221"/>
                  </a:lnTo>
                  <a:lnTo>
                    <a:pt x="69" y="150"/>
                  </a:lnTo>
                  <a:lnTo>
                    <a:pt x="97" y="178"/>
                  </a:lnTo>
                  <a:lnTo>
                    <a:pt x="93" y="190"/>
                  </a:lnTo>
                  <a:lnTo>
                    <a:pt x="89" y="202"/>
                  </a:lnTo>
                  <a:lnTo>
                    <a:pt x="83" y="213"/>
                  </a:lnTo>
                  <a:lnTo>
                    <a:pt x="78" y="224"/>
                  </a:lnTo>
                  <a:lnTo>
                    <a:pt x="85" y="237"/>
                  </a:lnTo>
                  <a:lnTo>
                    <a:pt x="95" y="250"/>
                  </a:lnTo>
                  <a:lnTo>
                    <a:pt x="106" y="264"/>
                  </a:lnTo>
                  <a:lnTo>
                    <a:pt x="118" y="278"/>
                  </a:lnTo>
                  <a:lnTo>
                    <a:pt x="128" y="286"/>
                  </a:lnTo>
                  <a:lnTo>
                    <a:pt x="137" y="293"/>
                  </a:lnTo>
                  <a:lnTo>
                    <a:pt x="147" y="298"/>
                  </a:lnTo>
                  <a:lnTo>
                    <a:pt x="156" y="301"/>
                  </a:lnTo>
                  <a:lnTo>
                    <a:pt x="166" y="304"/>
                  </a:lnTo>
                  <a:lnTo>
                    <a:pt x="175" y="305"/>
                  </a:lnTo>
                  <a:lnTo>
                    <a:pt x="185" y="305"/>
                  </a:lnTo>
                  <a:lnTo>
                    <a:pt x="194" y="304"/>
                  </a:lnTo>
                  <a:lnTo>
                    <a:pt x="205" y="302"/>
                  </a:lnTo>
                  <a:lnTo>
                    <a:pt x="214" y="299"/>
                  </a:lnTo>
                  <a:lnTo>
                    <a:pt x="224" y="296"/>
                  </a:lnTo>
                  <a:lnTo>
                    <a:pt x="233" y="291"/>
                  </a:lnTo>
                  <a:lnTo>
                    <a:pt x="243" y="284"/>
                  </a:lnTo>
                  <a:lnTo>
                    <a:pt x="252" y="277"/>
                  </a:lnTo>
                  <a:lnTo>
                    <a:pt x="261" y="269"/>
                  </a:lnTo>
                  <a:lnTo>
                    <a:pt x="269" y="261"/>
                  </a:lnTo>
                  <a:lnTo>
                    <a:pt x="278" y="253"/>
                  </a:lnTo>
                  <a:lnTo>
                    <a:pt x="285" y="243"/>
                  </a:lnTo>
                  <a:lnTo>
                    <a:pt x="291" y="234"/>
                  </a:lnTo>
                  <a:lnTo>
                    <a:pt x="297" y="224"/>
                  </a:lnTo>
                  <a:lnTo>
                    <a:pt x="301" y="213"/>
                  </a:lnTo>
                  <a:lnTo>
                    <a:pt x="304" y="204"/>
                  </a:lnTo>
                  <a:lnTo>
                    <a:pt x="306" y="193"/>
                  </a:lnTo>
                  <a:lnTo>
                    <a:pt x="307" y="184"/>
                  </a:lnTo>
                  <a:lnTo>
                    <a:pt x="307" y="173"/>
                  </a:lnTo>
                  <a:lnTo>
                    <a:pt x="306" y="163"/>
                  </a:lnTo>
                  <a:lnTo>
                    <a:pt x="304" y="152"/>
                  </a:lnTo>
                  <a:lnTo>
                    <a:pt x="301" y="143"/>
                  </a:lnTo>
                  <a:lnTo>
                    <a:pt x="295" y="132"/>
                  </a:lnTo>
                  <a:lnTo>
                    <a:pt x="289" y="123"/>
                  </a:lnTo>
                  <a:lnTo>
                    <a:pt x="282" y="113"/>
                  </a:lnTo>
                  <a:lnTo>
                    <a:pt x="273" y="104"/>
                  </a:lnTo>
                  <a:lnTo>
                    <a:pt x="265" y="96"/>
                  </a:lnTo>
                  <a:lnTo>
                    <a:pt x="256" y="89"/>
                  </a:lnTo>
                  <a:lnTo>
                    <a:pt x="248" y="82"/>
                  </a:lnTo>
                  <a:lnTo>
                    <a:pt x="238" y="77"/>
                  </a:lnTo>
                  <a:lnTo>
                    <a:pt x="192" y="126"/>
                  </a:lnTo>
                  <a:lnTo>
                    <a:pt x="195" y="134"/>
                  </a:lnTo>
                  <a:lnTo>
                    <a:pt x="199" y="145"/>
                  </a:lnTo>
                  <a:lnTo>
                    <a:pt x="203" y="154"/>
                  </a:lnTo>
                  <a:lnTo>
                    <a:pt x="205" y="165"/>
                  </a:lnTo>
                  <a:lnTo>
                    <a:pt x="185" y="186"/>
                  </a:lnTo>
                  <a:lnTo>
                    <a:pt x="82" y="87"/>
                  </a:lnTo>
                  <a:lnTo>
                    <a:pt x="102" y="66"/>
                  </a:lnTo>
                  <a:lnTo>
                    <a:pt x="111" y="67"/>
                  </a:lnTo>
                  <a:lnTo>
                    <a:pt x="119" y="68"/>
                  </a:lnTo>
                  <a:lnTo>
                    <a:pt x="128" y="69"/>
                  </a:lnTo>
                  <a:lnTo>
                    <a:pt x="136" y="7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18">
              <a:extLst>
                <a:ext uri="{FF2B5EF4-FFF2-40B4-BE49-F238E27FC236}">
                  <a16:creationId xmlns:a16="http://schemas.microsoft.com/office/drawing/2014/main" id="{3D31FAAC-E808-7B72-A86C-CA2D4855A812}"/>
                </a:ext>
              </a:extLst>
            </p:cNvPr>
            <p:cNvSpPr>
              <a:spLocks/>
            </p:cNvSpPr>
            <p:nvPr userDrawn="1"/>
          </p:nvSpPr>
          <p:spPr bwMode="auto">
            <a:xfrm>
              <a:off x="663576" y="620713"/>
              <a:ext cx="42863" cy="36513"/>
            </a:xfrm>
            <a:custGeom>
              <a:avLst/>
              <a:gdLst>
                <a:gd name="T0" fmla="*/ 0 w 374"/>
                <a:gd name="T1" fmla="*/ 0 h 320"/>
                <a:gd name="T2" fmla="*/ 0 w 374"/>
                <a:gd name="T3" fmla="*/ 0 h 320"/>
                <a:gd name="T4" fmla="*/ 0 w 374"/>
                <a:gd name="T5" fmla="*/ 0 h 320"/>
                <a:gd name="T6" fmla="*/ 0 w 374"/>
                <a:gd name="T7" fmla="*/ 0 h 320"/>
                <a:gd name="T8" fmla="*/ 0 w 374"/>
                <a:gd name="T9" fmla="*/ 0 h 320"/>
                <a:gd name="T10" fmla="*/ 0 w 374"/>
                <a:gd name="T11" fmla="*/ 0 h 320"/>
                <a:gd name="T12" fmla="*/ 0 w 374"/>
                <a:gd name="T13" fmla="*/ 0 h 320"/>
                <a:gd name="T14" fmla="*/ 0 w 374"/>
                <a:gd name="T15" fmla="*/ 0 h 320"/>
                <a:gd name="T16" fmla="*/ 0 w 374"/>
                <a:gd name="T17" fmla="*/ 0 h 320"/>
                <a:gd name="T18" fmla="*/ 0 w 374"/>
                <a:gd name="T19" fmla="*/ 0 h 320"/>
                <a:gd name="T20" fmla="*/ 0 w 374"/>
                <a:gd name="T21" fmla="*/ 0 h 320"/>
                <a:gd name="T22" fmla="*/ 0 w 374"/>
                <a:gd name="T23" fmla="*/ 0 h 320"/>
                <a:gd name="T24" fmla="*/ 0 w 374"/>
                <a:gd name="T25" fmla="*/ 0 h 320"/>
                <a:gd name="T26" fmla="*/ 0 w 374"/>
                <a:gd name="T27" fmla="*/ 0 h 320"/>
                <a:gd name="T28" fmla="*/ 0 w 374"/>
                <a:gd name="T29" fmla="*/ 0 h 320"/>
                <a:gd name="T30" fmla="*/ 0 w 374"/>
                <a:gd name="T31" fmla="*/ 0 h 320"/>
                <a:gd name="T32" fmla="*/ 0 w 374"/>
                <a:gd name="T33" fmla="*/ 0 h 320"/>
                <a:gd name="T34" fmla="*/ 0 w 374"/>
                <a:gd name="T35" fmla="*/ 0 h 320"/>
                <a:gd name="T36" fmla="*/ 0 w 374"/>
                <a:gd name="T37" fmla="*/ 0 h 320"/>
                <a:gd name="T38" fmla="*/ 0 w 374"/>
                <a:gd name="T39" fmla="*/ 0 h 320"/>
                <a:gd name="T40" fmla="*/ 0 w 374"/>
                <a:gd name="T41" fmla="*/ 0 h 320"/>
                <a:gd name="T42" fmla="*/ 0 w 374"/>
                <a:gd name="T43" fmla="*/ 0 h 320"/>
                <a:gd name="T44" fmla="*/ 0 w 374"/>
                <a:gd name="T45" fmla="*/ 0 h 320"/>
                <a:gd name="T46" fmla="*/ 0 w 374"/>
                <a:gd name="T47" fmla="*/ 0 h 320"/>
                <a:gd name="T48" fmla="*/ 0 w 374"/>
                <a:gd name="T49" fmla="*/ 0 h 3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4" h="320">
                  <a:moveTo>
                    <a:pt x="374" y="145"/>
                  </a:moveTo>
                  <a:lnTo>
                    <a:pt x="348" y="161"/>
                  </a:lnTo>
                  <a:lnTo>
                    <a:pt x="336" y="156"/>
                  </a:lnTo>
                  <a:lnTo>
                    <a:pt x="325" y="149"/>
                  </a:lnTo>
                  <a:lnTo>
                    <a:pt x="315" y="142"/>
                  </a:lnTo>
                  <a:lnTo>
                    <a:pt x="305" y="135"/>
                  </a:lnTo>
                  <a:lnTo>
                    <a:pt x="109" y="255"/>
                  </a:lnTo>
                  <a:lnTo>
                    <a:pt x="112" y="267"/>
                  </a:lnTo>
                  <a:lnTo>
                    <a:pt x="113" y="279"/>
                  </a:lnTo>
                  <a:lnTo>
                    <a:pt x="114" y="292"/>
                  </a:lnTo>
                  <a:lnTo>
                    <a:pt x="114" y="305"/>
                  </a:lnTo>
                  <a:lnTo>
                    <a:pt x="89" y="320"/>
                  </a:lnTo>
                  <a:lnTo>
                    <a:pt x="0" y="176"/>
                  </a:lnTo>
                  <a:lnTo>
                    <a:pt x="27" y="160"/>
                  </a:lnTo>
                  <a:lnTo>
                    <a:pt x="37" y="165"/>
                  </a:lnTo>
                  <a:lnTo>
                    <a:pt x="48" y="173"/>
                  </a:lnTo>
                  <a:lnTo>
                    <a:pt x="58" y="179"/>
                  </a:lnTo>
                  <a:lnTo>
                    <a:pt x="68" y="187"/>
                  </a:lnTo>
                  <a:lnTo>
                    <a:pt x="264" y="67"/>
                  </a:lnTo>
                  <a:lnTo>
                    <a:pt x="261" y="54"/>
                  </a:lnTo>
                  <a:lnTo>
                    <a:pt x="260" y="42"/>
                  </a:lnTo>
                  <a:lnTo>
                    <a:pt x="259" y="29"/>
                  </a:lnTo>
                  <a:lnTo>
                    <a:pt x="259" y="17"/>
                  </a:lnTo>
                  <a:lnTo>
                    <a:pt x="285" y="0"/>
                  </a:lnTo>
                  <a:lnTo>
                    <a:pt x="374" y="145"/>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19">
              <a:extLst>
                <a:ext uri="{FF2B5EF4-FFF2-40B4-BE49-F238E27FC236}">
                  <a16:creationId xmlns:a16="http://schemas.microsoft.com/office/drawing/2014/main" id="{72666379-3099-5F78-D392-2A5D0C0023CA}"/>
                </a:ext>
              </a:extLst>
            </p:cNvPr>
            <p:cNvSpPr>
              <a:spLocks/>
            </p:cNvSpPr>
            <p:nvPr userDrawn="1"/>
          </p:nvSpPr>
          <p:spPr bwMode="auto">
            <a:xfrm>
              <a:off x="646113" y="579438"/>
              <a:ext cx="42863" cy="41275"/>
            </a:xfrm>
            <a:custGeom>
              <a:avLst/>
              <a:gdLst>
                <a:gd name="T0" fmla="*/ 0 w 373"/>
                <a:gd name="T1" fmla="*/ 0 h 359"/>
                <a:gd name="T2" fmla="*/ 0 w 373"/>
                <a:gd name="T3" fmla="*/ 0 h 359"/>
                <a:gd name="T4" fmla="*/ 0 w 373"/>
                <a:gd name="T5" fmla="*/ 0 h 359"/>
                <a:gd name="T6" fmla="*/ 0 w 373"/>
                <a:gd name="T7" fmla="*/ 0 h 359"/>
                <a:gd name="T8" fmla="*/ 0 w 373"/>
                <a:gd name="T9" fmla="*/ 0 h 359"/>
                <a:gd name="T10" fmla="*/ 0 w 373"/>
                <a:gd name="T11" fmla="*/ 0 h 359"/>
                <a:gd name="T12" fmla="*/ 0 w 373"/>
                <a:gd name="T13" fmla="*/ 0 h 359"/>
                <a:gd name="T14" fmla="*/ 0 w 373"/>
                <a:gd name="T15" fmla="*/ 0 h 359"/>
                <a:gd name="T16" fmla="*/ 0 w 373"/>
                <a:gd name="T17" fmla="*/ 0 h 359"/>
                <a:gd name="T18" fmla="*/ 0 w 373"/>
                <a:gd name="T19" fmla="*/ 0 h 359"/>
                <a:gd name="T20" fmla="*/ 0 w 373"/>
                <a:gd name="T21" fmla="*/ 0 h 359"/>
                <a:gd name="T22" fmla="*/ 0 w 373"/>
                <a:gd name="T23" fmla="*/ 0 h 359"/>
                <a:gd name="T24" fmla="*/ 0 w 373"/>
                <a:gd name="T25" fmla="*/ 0 h 359"/>
                <a:gd name="T26" fmla="*/ 0 w 373"/>
                <a:gd name="T27" fmla="*/ 0 h 359"/>
                <a:gd name="T28" fmla="*/ 0 w 373"/>
                <a:gd name="T29" fmla="*/ 0 h 359"/>
                <a:gd name="T30" fmla="*/ 0 w 373"/>
                <a:gd name="T31" fmla="*/ 0 h 359"/>
                <a:gd name="T32" fmla="*/ 0 w 373"/>
                <a:gd name="T33" fmla="*/ 0 h 359"/>
                <a:gd name="T34" fmla="*/ 0 w 373"/>
                <a:gd name="T35" fmla="*/ 0 h 359"/>
                <a:gd name="T36" fmla="*/ 0 w 373"/>
                <a:gd name="T37" fmla="*/ 0 h 359"/>
                <a:gd name="T38" fmla="*/ 0 w 373"/>
                <a:gd name="T39" fmla="*/ 0 h 359"/>
                <a:gd name="T40" fmla="*/ 0 w 373"/>
                <a:gd name="T41" fmla="*/ 0 h 359"/>
                <a:gd name="T42" fmla="*/ 0 w 373"/>
                <a:gd name="T43" fmla="*/ 0 h 359"/>
                <a:gd name="T44" fmla="*/ 0 w 373"/>
                <a:gd name="T45" fmla="*/ 0 h 359"/>
                <a:gd name="T46" fmla="*/ 0 w 373"/>
                <a:gd name="T47" fmla="*/ 0 h 359"/>
                <a:gd name="T48" fmla="*/ 0 w 373"/>
                <a:gd name="T49" fmla="*/ 0 h 359"/>
                <a:gd name="T50" fmla="*/ 0 w 373"/>
                <a:gd name="T51" fmla="*/ 0 h 359"/>
                <a:gd name="T52" fmla="*/ 0 w 373"/>
                <a:gd name="T53" fmla="*/ 0 h 3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3" h="359">
                  <a:moveTo>
                    <a:pt x="373" y="240"/>
                  </a:moveTo>
                  <a:lnTo>
                    <a:pt x="343" y="251"/>
                  </a:lnTo>
                  <a:lnTo>
                    <a:pt x="334" y="244"/>
                  </a:lnTo>
                  <a:lnTo>
                    <a:pt x="324" y="235"/>
                  </a:lnTo>
                  <a:lnTo>
                    <a:pt x="316" y="227"/>
                  </a:lnTo>
                  <a:lnTo>
                    <a:pt x="307" y="216"/>
                  </a:lnTo>
                  <a:lnTo>
                    <a:pt x="92" y="299"/>
                  </a:lnTo>
                  <a:lnTo>
                    <a:pt x="93" y="310"/>
                  </a:lnTo>
                  <a:lnTo>
                    <a:pt x="92" y="323"/>
                  </a:lnTo>
                  <a:lnTo>
                    <a:pt x="91" y="336"/>
                  </a:lnTo>
                  <a:lnTo>
                    <a:pt x="89" y="348"/>
                  </a:lnTo>
                  <a:lnTo>
                    <a:pt x="60" y="359"/>
                  </a:lnTo>
                  <a:lnTo>
                    <a:pt x="0" y="200"/>
                  </a:lnTo>
                  <a:lnTo>
                    <a:pt x="29" y="190"/>
                  </a:lnTo>
                  <a:lnTo>
                    <a:pt x="38" y="197"/>
                  </a:lnTo>
                  <a:lnTo>
                    <a:pt x="48" y="206"/>
                  </a:lnTo>
                  <a:lnTo>
                    <a:pt x="57" y="215"/>
                  </a:lnTo>
                  <a:lnTo>
                    <a:pt x="65" y="224"/>
                  </a:lnTo>
                  <a:lnTo>
                    <a:pt x="284" y="141"/>
                  </a:lnTo>
                  <a:lnTo>
                    <a:pt x="256" y="71"/>
                  </a:lnTo>
                  <a:lnTo>
                    <a:pt x="244" y="71"/>
                  </a:lnTo>
                  <a:lnTo>
                    <a:pt x="230" y="72"/>
                  </a:lnTo>
                  <a:lnTo>
                    <a:pt x="216" y="71"/>
                  </a:lnTo>
                  <a:lnTo>
                    <a:pt x="201" y="71"/>
                  </a:lnTo>
                  <a:lnTo>
                    <a:pt x="187" y="35"/>
                  </a:lnTo>
                  <a:lnTo>
                    <a:pt x="281" y="0"/>
                  </a:lnTo>
                  <a:lnTo>
                    <a:pt x="373" y="24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20">
              <a:extLst>
                <a:ext uri="{FF2B5EF4-FFF2-40B4-BE49-F238E27FC236}">
                  <a16:creationId xmlns:a16="http://schemas.microsoft.com/office/drawing/2014/main" id="{0DC7F457-A386-0616-5C9C-ECAD21A262D2}"/>
                </a:ext>
              </a:extLst>
            </p:cNvPr>
            <p:cNvSpPr>
              <a:spLocks/>
            </p:cNvSpPr>
            <p:nvPr userDrawn="1"/>
          </p:nvSpPr>
          <p:spPr bwMode="auto">
            <a:xfrm>
              <a:off x="633413" y="534988"/>
              <a:ext cx="41275" cy="36513"/>
            </a:xfrm>
            <a:custGeom>
              <a:avLst/>
              <a:gdLst>
                <a:gd name="T0" fmla="*/ 0 w 361"/>
                <a:gd name="T1" fmla="*/ 0 h 320"/>
                <a:gd name="T2" fmla="*/ 0 w 361"/>
                <a:gd name="T3" fmla="*/ 0 h 320"/>
                <a:gd name="T4" fmla="*/ 0 w 361"/>
                <a:gd name="T5" fmla="*/ 0 h 320"/>
                <a:gd name="T6" fmla="*/ 0 w 361"/>
                <a:gd name="T7" fmla="*/ 0 h 320"/>
                <a:gd name="T8" fmla="*/ 0 w 361"/>
                <a:gd name="T9" fmla="*/ 0 h 320"/>
                <a:gd name="T10" fmla="*/ 0 w 361"/>
                <a:gd name="T11" fmla="*/ 0 h 320"/>
                <a:gd name="T12" fmla="*/ 0 w 361"/>
                <a:gd name="T13" fmla="*/ 0 h 320"/>
                <a:gd name="T14" fmla="*/ 0 w 361"/>
                <a:gd name="T15" fmla="*/ 0 h 320"/>
                <a:gd name="T16" fmla="*/ 0 w 361"/>
                <a:gd name="T17" fmla="*/ 0 h 320"/>
                <a:gd name="T18" fmla="*/ 0 w 361"/>
                <a:gd name="T19" fmla="*/ 0 h 320"/>
                <a:gd name="T20" fmla="*/ 0 w 361"/>
                <a:gd name="T21" fmla="*/ 0 h 320"/>
                <a:gd name="T22" fmla="*/ 0 w 361"/>
                <a:gd name="T23" fmla="*/ 0 h 320"/>
                <a:gd name="T24" fmla="*/ 0 w 361"/>
                <a:gd name="T25" fmla="*/ 0 h 320"/>
                <a:gd name="T26" fmla="*/ 0 w 361"/>
                <a:gd name="T27" fmla="*/ 0 h 320"/>
                <a:gd name="T28" fmla="*/ 0 w 361"/>
                <a:gd name="T29" fmla="*/ 0 h 320"/>
                <a:gd name="T30" fmla="*/ 0 w 361"/>
                <a:gd name="T31" fmla="*/ 0 h 320"/>
                <a:gd name="T32" fmla="*/ 0 w 361"/>
                <a:gd name="T33" fmla="*/ 0 h 320"/>
                <a:gd name="T34" fmla="*/ 0 w 361"/>
                <a:gd name="T35" fmla="*/ 0 h 320"/>
                <a:gd name="T36" fmla="*/ 0 w 361"/>
                <a:gd name="T37" fmla="*/ 0 h 320"/>
                <a:gd name="T38" fmla="*/ 0 w 361"/>
                <a:gd name="T39" fmla="*/ 0 h 320"/>
                <a:gd name="T40" fmla="*/ 0 w 361"/>
                <a:gd name="T41" fmla="*/ 0 h 320"/>
                <a:gd name="T42" fmla="*/ 0 w 361"/>
                <a:gd name="T43" fmla="*/ 0 h 320"/>
                <a:gd name="T44" fmla="*/ 0 w 361"/>
                <a:gd name="T45" fmla="*/ 0 h 320"/>
                <a:gd name="T46" fmla="*/ 0 w 361"/>
                <a:gd name="T47" fmla="*/ 0 h 320"/>
                <a:gd name="T48" fmla="*/ 0 w 361"/>
                <a:gd name="T49" fmla="*/ 0 h 320"/>
                <a:gd name="T50" fmla="*/ 0 w 361"/>
                <a:gd name="T51" fmla="*/ 0 h 320"/>
                <a:gd name="T52" fmla="*/ 0 w 361"/>
                <a:gd name="T53" fmla="*/ 0 h 3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1" h="320">
                  <a:moveTo>
                    <a:pt x="361" y="252"/>
                  </a:moveTo>
                  <a:lnTo>
                    <a:pt x="332" y="258"/>
                  </a:lnTo>
                  <a:lnTo>
                    <a:pt x="323" y="249"/>
                  </a:lnTo>
                  <a:lnTo>
                    <a:pt x="315" y="239"/>
                  </a:lnTo>
                  <a:lnTo>
                    <a:pt x="307" y="230"/>
                  </a:lnTo>
                  <a:lnTo>
                    <a:pt x="301" y="218"/>
                  </a:lnTo>
                  <a:lnTo>
                    <a:pt x="76" y="266"/>
                  </a:lnTo>
                  <a:lnTo>
                    <a:pt x="74" y="278"/>
                  </a:lnTo>
                  <a:lnTo>
                    <a:pt x="72" y="290"/>
                  </a:lnTo>
                  <a:lnTo>
                    <a:pt x="68" y="303"/>
                  </a:lnTo>
                  <a:lnTo>
                    <a:pt x="65" y="315"/>
                  </a:lnTo>
                  <a:lnTo>
                    <a:pt x="35" y="320"/>
                  </a:lnTo>
                  <a:lnTo>
                    <a:pt x="0" y="154"/>
                  </a:lnTo>
                  <a:lnTo>
                    <a:pt x="30" y="148"/>
                  </a:lnTo>
                  <a:lnTo>
                    <a:pt x="38" y="157"/>
                  </a:lnTo>
                  <a:lnTo>
                    <a:pt x="46" y="168"/>
                  </a:lnTo>
                  <a:lnTo>
                    <a:pt x="54" y="178"/>
                  </a:lnTo>
                  <a:lnTo>
                    <a:pt x="59" y="188"/>
                  </a:lnTo>
                  <a:lnTo>
                    <a:pt x="289" y="140"/>
                  </a:lnTo>
                  <a:lnTo>
                    <a:pt x="272" y="67"/>
                  </a:lnTo>
                  <a:lnTo>
                    <a:pt x="261" y="65"/>
                  </a:lnTo>
                  <a:lnTo>
                    <a:pt x="247" y="63"/>
                  </a:lnTo>
                  <a:lnTo>
                    <a:pt x="232" y="61"/>
                  </a:lnTo>
                  <a:lnTo>
                    <a:pt x="219" y="58"/>
                  </a:lnTo>
                  <a:lnTo>
                    <a:pt x="210" y="21"/>
                  </a:lnTo>
                  <a:lnTo>
                    <a:pt x="308" y="0"/>
                  </a:lnTo>
                  <a:lnTo>
                    <a:pt x="361" y="25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Freeform 21">
              <a:extLst>
                <a:ext uri="{FF2B5EF4-FFF2-40B4-BE49-F238E27FC236}">
                  <a16:creationId xmlns:a16="http://schemas.microsoft.com/office/drawing/2014/main" id="{20F3345B-551A-AA64-9815-372C801EDF23}"/>
                </a:ext>
              </a:extLst>
            </p:cNvPr>
            <p:cNvSpPr>
              <a:spLocks/>
            </p:cNvSpPr>
            <p:nvPr userDrawn="1"/>
          </p:nvSpPr>
          <p:spPr bwMode="auto">
            <a:xfrm>
              <a:off x="625476" y="484188"/>
              <a:ext cx="39688" cy="39688"/>
            </a:xfrm>
            <a:custGeom>
              <a:avLst/>
              <a:gdLst>
                <a:gd name="T0" fmla="*/ 0 w 355"/>
                <a:gd name="T1" fmla="*/ 0 h 354"/>
                <a:gd name="T2" fmla="*/ 0 w 355"/>
                <a:gd name="T3" fmla="*/ 0 h 354"/>
                <a:gd name="T4" fmla="*/ 0 w 355"/>
                <a:gd name="T5" fmla="*/ 0 h 354"/>
                <a:gd name="T6" fmla="*/ 0 w 355"/>
                <a:gd name="T7" fmla="*/ 0 h 354"/>
                <a:gd name="T8" fmla="*/ 0 w 355"/>
                <a:gd name="T9" fmla="*/ 0 h 354"/>
                <a:gd name="T10" fmla="*/ 0 w 355"/>
                <a:gd name="T11" fmla="*/ 0 h 354"/>
                <a:gd name="T12" fmla="*/ 0 w 355"/>
                <a:gd name="T13" fmla="*/ 0 h 354"/>
                <a:gd name="T14" fmla="*/ 0 w 355"/>
                <a:gd name="T15" fmla="*/ 0 h 354"/>
                <a:gd name="T16" fmla="*/ 0 w 355"/>
                <a:gd name="T17" fmla="*/ 0 h 354"/>
                <a:gd name="T18" fmla="*/ 0 w 355"/>
                <a:gd name="T19" fmla="*/ 0 h 354"/>
                <a:gd name="T20" fmla="*/ 0 w 355"/>
                <a:gd name="T21" fmla="*/ 0 h 354"/>
                <a:gd name="T22" fmla="*/ 0 w 355"/>
                <a:gd name="T23" fmla="*/ 0 h 354"/>
                <a:gd name="T24" fmla="*/ 0 w 355"/>
                <a:gd name="T25" fmla="*/ 0 h 354"/>
                <a:gd name="T26" fmla="*/ 0 w 355"/>
                <a:gd name="T27" fmla="*/ 0 h 354"/>
                <a:gd name="T28" fmla="*/ 0 w 355"/>
                <a:gd name="T29" fmla="*/ 0 h 354"/>
                <a:gd name="T30" fmla="*/ 0 w 355"/>
                <a:gd name="T31" fmla="*/ 0 h 354"/>
                <a:gd name="T32" fmla="*/ 0 w 355"/>
                <a:gd name="T33" fmla="*/ 0 h 354"/>
                <a:gd name="T34" fmla="*/ 0 w 355"/>
                <a:gd name="T35" fmla="*/ 0 h 354"/>
                <a:gd name="T36" fmla="*/ 0 w 355"/>
                <a:gd name="T37" fmla="*/ 0 h 354"/>
                <a:gd name="T38" fmla="*/ 0 w 355"/>
                <a:gd name="T39" fmla="*/ 0 h 354"/>
                <a:gd name="T40" fmla="*/ 0 w 355"/>
                <a:gd name="T41" fmla="*/ 0 h 354"/>
                <a:gd name="T42" fmla="*/ 0 w 355"/>
                <a:gd name="T43" fmla="*/ 0 h 354"/>
                <a:gd name="T44" fmla="*/ 0 w 355"/>
                <a:gd name="T45" fmla="*/ 0 h 354"/>
                <a:gd name="T46" fmla="*/ 0 w 355"/>
                <a:gd name="T47" fmla="*/ 0 h 354"/>
                <a:gd name="T48" fmla="*/ 0 w 355"/>
                <a:gd name="T49" fmla="*/ 0 h 354"/>
                <a:gd name="T50" fmla="*/ 0 w 355"/>
                <a:gd name="T51" fmla="*/ 0 h 354"/>
                <a:gd name="T52" fmla="*/ 0 w 355"/>
                <a:gd name="T53" fmla="*/ 0 h 354"/>
                <a:gd name="T54" fmla="*/ 0 w 355"/>
                <a:gd name="T55" fmla="*/ 0 h 354"/>
                <a:gd name="T56" fmla="*/ 0 w 355"/>
                <a:gd name="T57" fmla="*/ 0 h 354"/>
                <a:gd name="T58" fmla="*/ 0 w 355"/>
                <a:gd name="T59" fmla="*/ 0 h 354"/>
                <a:gd name="T60" fmla="*/ 0 w 355"/>
                <a:gd name="T61" fmla="*/ 0 h 354"/>
                <a:gd name="T62" fmla="*/ 0 w 355"/>
                <a:gd name="T63" fmla="*/ 0 h 354"/>
                <a:gd name="T64" fmla="*/ 0 w 355"/>
                <a:gd name="T65" fmla="*/ 0 h 354"/>
                <a:gd name="T66" fmla="*/ 0 w 355"/>
                <a:gd name="T67" fmla="*/ 0 h 354"/>
                <a:gd name="T68" fmla="*/ 0 w 355"/>
                <a:gd name="T69" fmla="*/ 0 h 354"/>
                <a:gd name="T70" fmla="*/ 0 w 355"/>
                <a:gd name="T71" fmla="*/ 0 h 354"/>
                <a:gd name="T72" fmla="*/ 0 w 355"/>
                <a:gd name="T73" fmla="*/ 0 h 354"/>
                <a:gd name="T74" fmla="*/ 0 w 355"/>
                <a:gd name="T75" fmla="*/ 0 h 354"/>
                <a:gd name="T76" fmla="*/ 0 w 355"/>
                <a:gd name="T77" fmla="*/ 0 h 354"/>
                <a:gd name="T78" fmla="*/ 0 w 355"/>
                <a:gd name="T79" fmla="*/ 0 h 354"/>
                <a:gd name="T80" fmla="*/ 0 w 355"/>
                <a:gd name="T81" fmla="*/ 0 h 354"/>
                <a:gd name="T82" fmla="*/ 0 w 355"/>
                <a:gd name="T83" fmla="*/ 0 h 354"/>
                <a:gd name="T84" fmla="*/ 0 w 355"/>
                <a:gd name="T85" fmla="*/ 0 h 354"/>
                <a:gd name="T86" fmla="*/ 0 w 355"/>
                <a:gd name="T87" fmla="*/ 0 h 354"/>
                <a:gd name="T88" fmla="*/ 0 w 355"/>
                <a:gd name="T89" fmla="*/ 0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5" h="354">
                  <a:moveTo>
                    <a:pt x="54" y="31"/>
                  </a:moveTo>
                  <a:lnTo>
                    <a:pt x="203" y="19"/>
                  </a:lnTo>
                  <a:lnTo>
                    <a:pt x="220" y="18"/>
                  </a:lnTo>
                  <a:lnTo>
                    <a:pt x="236" y="19"/>
                  </a:lnTo>
                  <a:lnTo>
                    <a:pt x="250" y="21"/>
                  </a:lnTo>
                  <a:lnTo>
                    <a:pt x="264" y="25"/>
                  </a:lnTo>
                  <a:lnTo>
                    <a:pt x="277" y="29"/>
                  </a:lnTo>
                  <a:lnTo>
                    <a:pt x="288" y="35"/>
                  </a:lnTo>
                  <a:lnTo>
                    <a:pt x="300" y="42"/>
                  </a:lnTo>
                  <a:lnTo>
                    <a:pt x="310" y="50"/>
                  </a:lnTo>
                  <a:lnTo>
                    <a:pt x="319" y="60"/>
                  </a:lnTo>
                  <a:lnTo>
                    <a:pt x="326" y="70"/>
                  </a:lnTo>
                  <a:lnTo>
                    <a:pt x="334" y="82"/>
                  </a:lnTo>
                  <a:lnTo>
                    <a:pt x="340" y="93"/>
                  </a:lnTo>
                  <a:lnTo>
                    <a:pt x="344" y="107"/>
                  </a:lnTo>
                  <a:lnTo>
                    <a:pt x="349" y="121"/>
                  </a:lnTo>
                  <a:lnTo>
                    <a:pt x="352" y="136"/>
                  </a:lnTo>
                  <a:lnTo>
                    <a:pt x="354" y="151"/>
                  </a:lnTo>
                  <a:lnTo>
                    <a:pt x="355" y="170"/>
                  </a:lnTo>
                  <a:lnTo>
                    <a:pt x="354" y="188"/>
                  </a:lnTo>
                  <a:lnTo>
                    <a:pt x="353" y="204"/>
                  </a:lnTo>
                  <a:lnTo>
                    <a:pt x="350" y="219"/>
                  </a:lnTo>
                  <a:lnTo>
                    <a:pt x="345" y="233"/>
                  </a:lnTo>
                  <a:lnTo>
                    <a:pt x="340" y="244"/>
                  </a:lnTo>
                  <a:lnTo>
                    <a:pt x="334" y="255"/>
                  </a:lnTo>
                  <a:lnTo>
                    <a:pt x="328" y="266"/>
                  </a:lnTo>
                  <a:lnTo>
                    <a:pt x="319" y="274"/>
                  </a:lnTo>
                  <a:lnTo>
                    <a:pt x="310" y="281"/>
                  </a:lnTo>
                  <a:lnTo>
                    <a:pt x="300" y="288"/>
                  </a:lnTo>
                  <a:lnTo>
                    <a:pt x="288" y="293"/>
                  </a:lnTo>
                  <a:lnTo>
                    <a:pt x="277" y="297"/>
                  </a:lnTo>
                  <a:lnTo>
                    <a:pt x="265" y="300"/>
                  </a:lnTo>
                  <a:lnTo>
                    <a:pt x="253" y="303"/>
                  </a:lnTo>
                  <a:lnTo>
                    <a:pt x="239" y="305"/>
                  </a:lnTo>
                  <a:lnTo>
                    <a:pt x="78" y="318"/>
                  </a:lnTo>
                  <a:lnTo>
                    <a:pt x="75" y="327"/>
                  </a:lnTo>
                  <a:lnTo>
                    <a:pt x="70" y="336"/>
                  </a:lnTo>
                  <a:lnTo>
                    <a:pt x="65" y="345"/>
                  </a:lnTo>
                  <a:lnTo>
                    <a:pt x="61" y="352"/>
                  </a:lnTo>
                  <a:lnTo>
                    <a:pt x="30" y="354"/>
                  </a:lnTo>
                  <a:lnTo>
                    <a:pt x="17" y="205"/>
                  </a:lnTo>
                  <a:lnTo>
                    <a:pt x="47" y="203"/>
                  </a:lnTo>
                  <a:lnTo>
                    <a:pt x="54" y="212"/>
                  </a:lnTo>
                  <a:lnTo>
                    <a:pt x="61" y="220"/>
                  </a:lnTo>
                  <a:lnTo>
                    <a:pt x="67" y="230"/>
                  </a:lnTo>
                  <a:lnTo>
                    <a:pt x="72" y="240"/>
                  </a:lnTo>
                  <a:lnTo>
                    <a:pt x="219" y="228"/>
                  </a:lnTo>
                  <a:lnTo>
                    <a:pt x="229" y="226"/>
                  </a:lnTo>
                  <a:lnTo>
                    <a:pt x="239" y="224"/>
                  </a:lnTo>
                  <a:lnTo>
                    <a:pt x="247" y="222"/>
                  </a:lnTo>
                  <a:lnTo>
                    <a:pt x="256" y="220"/>
                  </a:lnTo>
                  <a:lnTo>
                    <a:pt x="263" y="217"/>
                  </a:lnTo>
                  <a:lnTo>
                    <a:pt x="271" y="214"/>
                  </a:lnTo>
                  <a:lnTo>
                    <a:pt x="277" y="210"/>
                  </a:lnTo>
                  <a:lnTo>
                    <a:pt x="282" y="204"/>
                  </a:lnTo>
                  <a:lnTo>
                    <a:pt x="287" y="199"/>
                  </a:lnTo>
                  <a:lnTo>
                    <a:pt x="292" y="193"/>
                  </a:lnTo>
                  <a:lnTo>
                    <a:pt x="295" y="186"/>
                  </a:lnTo>
                  <a:lnTo>
                    <a:pt x="298" y="179"/>
                  </a:lnTo>
                  <a:lnTo>
                    <a:pt x="300" y="170"/>
                  </a:lnTo>
                  <a:lnTo>
                    <a:pt x="301" y="162"/>
                  </a:lnTo>
                  <a:lnTo>
                    <a:pt x="301" y="151"/>
                  </a:lnTo>
                  <a:lnTo>
                    <a:pt x="300" y="141"/>
                  </a:lnTo>
                  <a:lnTo>
                    <a:pt x="299" y="132"/>
                  </a:lnTo>
                  <a:lnTo>
                    <a:pt x="298" y="124"/>
                  </a:lnTo>
                  <a:lnTo>
                    <a:pt x="296" y="117"/>
                  </a:lnTo>
                  <a:lnTo>
                    <a:pt x="293" y="110"/>
                  </a:lnTo>
                  <a:lnTo>
                    <a:pt x="290" y="104"/>
                  </a:lnTo>
                  <a:lnTo>
                    <a:pt x="285" y="99"/>
                  </a:lnTo>
                  <a:lnTo>
                    <a:pt x="280" y="93"/>
                  </a:lnTo>
                  <a:lnTo>
                    <a:pt x="276" y="89"/>
                  </a:lnTo>
                  <a:lnTo>
                    <a:pt x="269" y="85"/>
                  </a:lnTo>
                  <a:lnTo>
                    <a:pt x="263" y="83"/>
                  </a:lnTo>
                  <a:lnTo>
                    <a:pt x="257" y="80"/>
                  </a:lnTo>
                  <a:lnTo>
                    <a:pt x="249" y="77"/>
                  </a:lnTo>
                  <a:lnTo>
                    <a:pt x="242" y="76"/>
                  </a:lnTo>
                  <a:lnTo>
                    <a:pt x="234" y="76"/>
                  </a:lnTo>
                  <a:lnTo>
                    <a:pt x="225" y="76"/>
                  </a:lnTo>
                  <a:lnTo>
                    <a:pt x="216" y="76"/>
                  </a:lnTo>
                  <a:lnTo>
                    <a:pt x="59" y="92"/>
                  </a:lnTo>
                  <a:lnTo>
                    <a:pt x="56" y="103"/>
                  </a:lnTo>
                  <a:lnTo>
                    <a:pt x="52" y="113"/>
                  </a:lnTo>
                  <a:lnTo>
                    <a:pt x="46" y="123"/>
                  </a:lnTo>
                  <a:lnTo>
                    <a:pt x="42" y="132"/>
                  </a:lnTo>
                  <a:lnTo>
                    <a:pt x="11" y="135"/>
                  </a:lnTo>
                  <a:lnTo>
                    <a:pt x="0" y="2"/>
                  </a:lnTo>
                  <a:lnTo>
                    <a:pt x="30" y="0"/>
                  </a:lnTo>
                  <a:lnTo>
                    <a:pt x="36" y="7"/>
                  </a:lnTo>
                  <a:lnTo>
                    <a:pt x="44" y="15"/>
                  </a:lnTo>
                  <a:lnTo>
                    <a:pt x="49" y="23"/>
                  </a:lnTo>
                  <a:lnTo>
                    <a:pt x="54" y="31"/>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22">
              <a:extLst>
                <a:ext uri="{FF2B5EF4-FFF2-40B4-BE49-F238E27FC236}">
                  <a16:creationId xmlns:a16="http://schemas.microsoft.com/office/drawing/2014/main" id="{9FFA5B1D-D29A-BE76-ABEA-1CC5D45CB114}"/>
                </a:ext>
              </a:extLst>
            </p:cNvPr>
            <p:cNvSpPr>
              <a:spLocks/>
            </p:cNvSpPr>
            <p:nvPr userDrawn="1"/>
          </p:nvSpPr>
          <p:spPr bwMode="auto">
            <a:xfrm>
              <a:off x="623888" y="411163"/>
              <a:ext cx="38100" cy="53975"/>
            </a:xfrm>
            <a:custGeom>
              <a:avLst/>
              <a:gdLst>
                <a:gd name="T0" fmla="*/ 0 w 342"/>
                <a:gd name="T1" fmla="*/ 0 h 483"/>
                <a:gd name="T2" fmla="*/ 0 w 342"/>
                <a:gd name="T3" fmla="*/ 0 h 483"/>
                <a:gd name="T4" fmla="*/ 0 w 342"/>
                <a:gd name="T5" fmla="*/ 0 h 483"/>
                <a:gd name="T6" fmla="*/ 0 w 342"/>
                <a:gd name="T7" fmla="*/ 0 h 483"/>
                <a:gd name="T8" fmla="*/ 0 w 342"/>
                <a:gd name="T9" fmla="*/ 0 h 483"/>
                <a:gd name="T10" fmla="*/ 0 w 342"/>
                <a:gd name="T11" fmla="*/ 0 h 483"/>
                <a:gd name="T12" fmla="*/ 0 w 342"/>
                <a:gd name="T13" fmla="*/ 0 h 483"/>
                <a:gd name="T14" fmla="*/ 0 w 342"/>
                <a:gd name="T15" fmla="*/ 0 h 483"/>
                <a:gd name="T16" fmla="*/ 0 w 342"/>
                <a:gd name="T17" fmla="*/ 0 h 483"/>
                <a:gd name="T18" fmla="*/ 0 w 342"/>
                <a:gd name="T19" fmla="*/ 0 h 483"/>
                <a:gd name="T20" fmla="*/ 0 w 342"/>
                <a:gd name="T21" fmla="*/ 0 h 483"/>
                <a:gd name="T22" fmla="*/ 0 w 342"/>
                <a:gd name="T23" fmla="*/ 0 h 483"/>
                <a:gd name="T24" fmla="*/ 0 w 342"/>
                <a:gd name="T25" fmla="*/ 0 h 483"/>
                <a:gd name="T26" fmla="*/ 0 w 342"/>
                <a:gd name="T27" fmla="*/ 0 h 483"/>
                <a:gd name="T28" fmla="*/ 0 w 342"/>
                <a:gd name="T29" fmla="*/ 0 h 483"/>
                <a:gd name="T30" fmla="*/ 0 w 342"/>
                <a:gd name="T31" fmla="*/ 0 h 483"/>
                <a:gd name="T32" fmla="*/ 0 w 342"/>
                <a:gd name="T33" fmla="*/ 0 h 483"/>
                <a:gd name="T34" fmla="*/ 0 w 342"/>
                <a:gd name="T35" fmla="*/ 0 h 483"/>
                <a:gd name="T36" fmla="*/ 0 w 342"/>
                <a:gd name="T37" fmla="*/ 0 h 483"/>
                <a:gd name="T38" fmla="*/ 0 w 342"/>
                <a:gd name="T39" fmla="*/ 0 h 483"/>
                <a:gd name="T40" fmla="*/ 0 w 342"/>
                <a:gd name="T41" fmla="*/ 0 h 483"/>
                <a:gd name="T42" fmla="*/ 0 w 342"/>
                <a:gd name="T43" fmla="*/ 0 h 483"/>
                <a:gd name="T44" fmla="*/ 0 w 342"/>
                <a:gd name="T45" fmla="*/ 0 h 483"/>
                <a:gd name="T46" fmla="*/ 0 w 342"/>
                <a:gd name="T47" fmla="*/ 0 h 483"/>
                <a:gd name="T48" fmla="*/ 0 w 342"/>
                <a:gd name="T49" fmla="*/ 0 h 483"/>
                <a:gd name="T50" fmla="*/ 0 w 342"/>
                <a:gd name="T51" fmla="*/ 0 h 483"/>
                <a:gd name="T52" fmla="*/ 0 w 342"/>
                <a:gd name="T53" fmla="*/ 0 h 483"/>
                <a:gd name="T54" fmla="*/ 0 w 342"/>
                <a:gd name="T55" fmla="*/ 0 h 483"/>
                <a:gd name="T56" fmla="*/ 0 w 342"/>
                <a:gd name="T57" fmla="*/ 0 h 483"/>
                <a:gd name="T58" fmla="*/ 0 w 342"/>
                <a:gd name="T59" fmla="*/ 0 h 483"/>
                <a:gd name="T60" fmla="*/ 0 w 342"/>
                <a:gd name="T61" fmla="*/ 0 h 483"/>
                <a:gd name="T62" fmla="*/ 0 w 342"/>
                <a:gd name="T63" fmla="*/ 0 h 483"/>
                <a:gd name="T64" fmla="*/ 0 w 342"/>
                <a:gd name="T65" fmla="*/ 0 h 483"/>
                <a:gd name="T66" fmla="*/ 0 w 342"/>
                <a:gd name="T67" fmla="*/ 0 h 483"/>
                <a:gd name="T68" fmla="*/ 0 w 342"/>
                <a:gd name="T69" fmla="*/ 0 h 483"/>
                <a:gd name="T70" fmla="*/ 0 w 342"/>
                <a:gd name="T71" fmla="*/ 0 h 483"/>
                <a:gd name="T72" fmla="*/ 0 w 342"/>
                <a:gd name="T73" fmla="*/ 0 h 483"/>
                <a:gd name="T74" fmla="*/ 0 w 342"/>
                <a:gd name="T75" fmla="*/ 0 h 483"/>
                <a:gd name="T76" fmla="*/ 0 w 342"/>
                <a:gd name="T77" fmla="*/ 0 h 483"/>
                <a:gd name="T78" fmla="*/ 0 w 342"/>
                <a:gd name="T79" fmla="*/ 0 h 483"/>
                <a:gd name="T80" fmla="*/ 0 w 342"/>
                <a:gd name="T81" fmla="*/ 0 h 483"/>
                <a:gd name="T82" fmla="*/ 0 w 342"/>
                <a:gd name="T83" fmla="*/ 0 h 483"/>
                <a:gd name="T84" fmla="*/ 0 w 342"/>
                <a:gd name="T85" fmla="*/ 0 h 483"/>
                <a:gd name="T86" fmla="*/ 0 w 342"/>
                <a:gd name="T87" fmla="*/ 0 h 483"/>
                <a:gd name="T88" fmla="*/ 0 w 342"/>
                <a:gd name="T89" fmla="*/ 0 h 48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2" h="483">
                  <a:moveTo>
                    <a:pt x="339" y="147"/>
                  </a:moveTo>
                  <a:lnTo>
                    <a:pt x="308" y="147"/>
                  </a:lnTo>
                  <a:lnTo>
                    <a:pt x="302" y="138"/>
                  </a:lnTo>
                  <a:lnTo>
                    <a:pt x="295" y="130"/>
                  </a:lnTo>
                  <a:lnTo>
                    <a:pt x="291" y="120"/>
                  </a:lnTo>
                  <a:lnTo>
                    <a:pt x="288" y="111"/>
                  </a:lnTo>
                  <a:lnTo>
                    <a:pt x="96" y="138"/>
                  </a:lnTo>
                  <a:lnTo>
                    <a:pt x="96" y="139"/>
                  </a:lnTo>
                  <a:lnTo>
                    <a:pt x="338" y="229"/>
                  </a:lnTo>
                  <a:lnTo>
                    <a:pt x="337" y="284"/>
                  </a:lnTo>
                  <a:lnTo>
                    <a:pt x="89" y="369"/>
                  </a:lnTo>
                  <a:lnTo>
                    <a:pt x="89" y="370"/>
                  </a:lnTo>
                  <a:lnTo>
                    <a:pt x="282" y="393"/>
                  </a:lnTo>
                  <a:lnTo>
                    <a:pt x="286" y="383"/>
                  </a:lnTo>
                  <a:lnTo>
                    <a:pt x="292" y="374"/>
                  </a:lnTo>
                  <a:lnTo>
                    <a:pt x="299" y="366"/>
                  </a:lnTo>
                  <a:lnTo>
                    <a:pt x="305" y="358"/>
                  </a:lnTo>
                  <a:lnTo>
                    <a:pt x="336" y="359"/>
                  </a:lnTo>
                  <a:lnTo>
                    <a:pt x="333" y="483"/>
                  </a:lnTo>
                  <a:lnTo>
                    <a:pt x="303" y="483"/>
                  </a:lnTo>
                  <a:lnTo>
                    <a:pt x="291" y="469"/>
                  </a:lnTo>
                  <a:lnTo>
                    <a:pt x="282" y="454"/>
                  </a:lnTo>
                  <a:lnTo>
                    <a:pt x="52" y="412"/>
                  </a:lnTo>
                  <a:lnTo>
                    <a:pt x="47" y="422"/>
                  </a:lnTo>
                  <a:lnTo>
                    <a:pt x="42" y="433"/>
                  </a:lnTo>
                  <a:lnTo>
                    <a:pt x="36" y="443"/>
                  </a:lnTo>
                  <a:lnTo>
                    <a:pt x="30" y="452"/>
                  </a:lnTo>
                  <a:lnTo>
                    <a:pt x="0" y="451"/>
                  </a:lnTo>
                  <a:lnTo>
                    <a:pt x="2" y="320"/>
                  </a:lnTo>
                  <a:lnTo>
                    <a:pt x="224" y="241"/>
                  </a:lnTo>
                  <a:lnTo>
                    <a:pt x="224" y="240"/>
                  </a:lnTo>
                  <a:lnTo>
                    <a:pt x="5" y="155"/>
                  </a:lnTo>
                  <a:lnTo>
                    <a:pt x="7" y="24"/>
                  </a:lnTo>
                  <a:lnTo>
                    <a:pt x="38" y="25"/>
                  </a:lnTo>
                  <a:lnTo>
                    <a:pt x="44" y="35"/>
                  </a:lnTo>
                  <a:lnTo>
                    <a:pt x="50" y="44"/>
                  </a:lnTo>
                  <a:lnTo>
                    <a:pt x="55" y="55"/>
                  </a:lnTo>
                  <a:lnTo>
                    <a:pt x="58" y="65"/>
                  </a:lnTo>
                  <a:lnTo>
                    <a:pt x="289" y="26"/>
                  </a:lnTo>
                  <a:lnTo>
                    <a:pt x="293" y="19"/>
                  </a:lnTo>
                  <a:lnTo>
                    <a:pt x="299" y="12"/>
                  </a:lnTo>
                  <a:lnTo>
                    <a:pt x="305" y="5"/>
                  </a:lnTo>
                  <a:lnTo>
                    <a:pt x="311" y="0"/>
                  </a:lnTo>
                  <a:lnTo>
                    <a:pt x="342" y="0"/>
                  </a:lnTo>
                  <a:lnTo>
                    <a:pt x="339" y="147"/>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Freeform 23">
              <a:extLst>
                <a:ext uri="{FF2B5EF4-FFF2-40B4-BE49-F238E27FC236}">
                  <a16:creationId xmlns:a16="http://schemas.microsoft.com/office/drawing/2014/main" id="{26B73FDD-7528-013A-676D-8D1BFEA1263F}"/>
                </a:ext>
              </a:extLst>
            </p:cNvPr>
            <p:cNvSpPr>
              <a:spLocks/>
            </p:cNvSpPr>
            <p:nvPr userDrawn="1"/>
          </p:nvSpPr>
          <p:spPr bwMode="auto">
            <a:xfrm>
              <a:off x="638176" y="377825"/>
              <a:ext cx="11113" cy="9525"/>
            </a:xfrm>
            <a:custGeom>
              <a:avLst/>
              <a:gdLst>
                <a:gd name="T0" fmla="*/ 0 w 94"/>
                <a:gd name="T1" fmla="*/ 0 h 91"/>
                <a:gd name="T2" fmla="*/ 0 w 94"/>
                <a:gd name="T3" fmla="*/ 0 h 91"/>
                <a:gd name="T4" fmla="*/ 0 w 94"/>
                <a:gd name="T5" fmla="*/ 0 h 91"/>
                <a:gd name="T6" fmla="*/ 0 w 94"/>
                <a:gd name="T7" fmla="*/ 0 h 91"/>
                <a:gd name="T8" fmla="*/ 0 w 94"/>
                <a:gd name="T9" fmla="*/ 0 h 91"/>
                <a:gd name="T10" fmla="*/ 0 w 94"/>
                <a:gd name="T11" fmla="*/ 0 h 91"/>
                <a:gd name="T12" fmla="*/ 0 w 94"/>
                <a:gd name="T13" fmla="*/ 0 h 91"/>
                <a:gd name="T14" fmla="*/ 0 w 94"/>
                <a:gd name="T15" fmla="*/ 0 h 91"/>
                <a:gd name="T16" fmla="*/ 0 w 94"/>
                <a:gd name="T17" fmla="*/ 0 h 91"/>
                <a:gd name="T18" fmla="*/ 0 w 94"/>
                <a:gd name="T19" fmla="*/ 0 h 91"/>
                <a:gd name="T20" fmla="*/ 0 w 94"/>
                <a:gd name="T21" fmla="*/ 0 h 91"/>
                <a:gd name="T22" fmla="*/ 0 w 94"/>
                <a:gd name="T23" fmla="*/ 0 h 91"/>
                <a:gd name="T24" fmla="*/ 0 w 94"/>
                <a:gd name="T25" fmla="*/ 0 h 91"/>
                <a:gd name="T26" fmla="*/ 0 w 94"/>
                <a:gd name="T27" fmla="*/ 0 h 91"/>
                <a:gd name="T28" fmla="*/ 0 w 94"/>
                <a:gd name="T29" fmla="*/ 0 h 91"/>
                <a:gd name="T30" fmla="*/ 0 w 94"/>
                <a:gd name="T31" fmla="*/ 0 h 91"/>
                <a:gd name="T32" fmla="*/ 0 w 94"/>
                <a:gd name="T33" fmla="*/ 0 h 91"/>
                <a:gd name="T34" fmla="*/ 0 w 94"/>
                <a:gd name="T35" fmla="*/ 0 h 91"/>
                <a:gd name="T36" fmla="*/ 0 w 94"/>
                <a:gd name="T37" fmla="*/ 0 h 91"/>
                <a:gd name="T38" fmla="*/ 0 w 94"/>
                <a:gd name="T39" fmla="*/ 0 h 91"/>
                <a:gd name="T40" fmla="*/ 0 w 94"/>
                <a:gd name="T41" fmla="*/ 0 h 91"/>
                <a:gd name="T42" fmla="*/ 0 w 94"/>
                <a:gd name="T43" fmla="*/ 0 h 91"/>
                <a:gd name="T44" fmla="*/ 0 w 94"/>
                <a:gd name="T45" fmla="*/ 0 h 91"/>
                <a:gd name="T46" fmla="*/ 0 w 94"/>
                <a:gd name="T47" fmla="*/ 0 h 91"/>
                <a:gd name="T48" fmla="*/ 0 w 94"/>
                <a:gd name="T49" fmla="*/ 0 h 91"/>
                <a:gd name="T50" fmla="*/ 0 w 94"/>
                <a:gd name="T51" fmla="*/ 0 h 91"/>
                <a:gd name="T52" fmla="*/ 0 w 94"/>
                <a:gd name="T53" fmla="*/ 0 h 91"/>
                <a:gd name="T54" fmla="*/ 0 w 94"/>
                <a:gd name="T55" fmla="*/ 0 h 91"/>
                <a:gd name="T56" fmla="*/ 0 w 94"/>
                <a:gd name="T57" fmla="*/ 0 h 91"/>
                <a:gd name="T58" fmla="*/ 0 w 94"/>
                <a:gd name="T59" fmla="*/ 0 h 91"/>
                <a:gd name="T60" fmla="*/ 0 w 94"/>
                <a:gd name="T61" fmla="*/ 0 h 91"/>
                <a:gd name="T62" fmla="*/ 0 w 94"/>
                <a:gd name="T63" fmla="*/ 0 h 91"/>
                <a:gd name="T64" fmla="*/ 0 w 94"/>
                <a:gd name="T65" fmla="*/ 0 h 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4" h="91">
                  <a:moveTo>
                    <a:pt x="93" y="52"/>
                  </a:moveTo>
                  <a:lnTo>
                    <a:pt x="91" y="60"/>
                  </a:lnTo>
                  <a:lnTo>
                    <a:pt x="87" y="69"/>
                  </a:lnTo>
                  <a:lnTo>
                    <a:pt x="82" y="76"/>
                  </a:lnTo>
                  <a:lnTo>
                    <a:pt x="76" y="81"/>
                  </a:lnTo>
                  <a:lnTo>
                    <a:pt x="68" y="86"/>
                  </a:lnTo>
                  <a:lnTo>
                    <a:pt x="60" y="89"/>
                  </a:lnTo>
                  <a:lnTo>
                    <a:pt x="51" y="91"/>
                  </a:lnTo>
                  <a:lnTo>
                    <a:pt x="41" y="91"/>
                  </a:lnTo>
                  <a:lnTo>
                    <a:pt x="32" y="89"/>
                  </a:lnTo>
                  <a:lnTo>
                    <a:pt x="23" y="84"/>
                  </a:lnTo>
                  <a:lnTo>
                    <a:pt x="16" y="80"/>
                  </a:lnTo>
                  <a:lnTo>
                    <a:pt x="9" y="74"/>
                  </a:lnTo>
                  <a:lnTo>
                    <a:pt x="4" y="66"/>
                  </a:lnTo>
                  <a:lnTo>
                    <a:pt x="1" y="58"/>
                  </a:lnTo>
                  <a:lnTo>
                    <a:pt x="0" y="50"/>
                  </a:lnTo>
                  <a:lnTo>
                    <a:pt x="0" y="40"/>
                  </a:lnTo>
                  <a:lnTo>
                    <a:pt x="2" y="31"/>
                  </a:lnTo>
                  <a:lnTo>
                    <a:pt x="5" y="23"/>
                  </a:lnTo>
                  <a:lnTo>
                    <a:pt x="10" y="16"/>
                  </a:lnTo>
                  <a:lnTo>
                    <a:pt x="17" y="9"/>
                  </a:lnTo>
                  <a:lnTo>
                    <a:pt x="25" y="5"/>
                  </a:lnTo>
                  <a:lnTo>
                    <a:pt x="34" y="2"/>
                  </a:lnTo>
                  <a:lnTo>
                    <a:pt x="42" y="0"/>
                  </a:lnTo>
                  <a:lnTo>
                    <a:pt x="52" y="0"/>
                  </a:lnTo>
                  <a:lnTo>
                    <a:pt x="61" y="2"/>
                  </a:lnTo>
                  <a:lnTo>
                    <a:pt x="70" y="6"/>
                  </a:lnTo>
                  <a:lnTo>
                    <a:pt x="77" y="12"/>
                  </a:lnTo>
                  <a:lnTo>
                    <a:pt x="83" y="18"/>
                  </a:lnTo>
                  <a:lnTo>
                    <a:pt x="89" y="25"/>
                  </a:lnTo>
                  <a:lnTo>
                    <a:pt x="92" y="33"/>
                  </a:lnTo>
                  <a:lnTo>
                    <a:pt x="94" y="42"/>
                  </a:lnTo>
                  <a:lnTo>
                    <a:pt x="93" y="5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24">
              <a:extLst>
                <a:ext uri="{FF2B5EF4-FFF2-40B4-BE49-F238E27FC236}">
                  <a16:creationId xmlns:a16="http://schemas.microsoft.com/office/drawing/2014/main" id="{939700AE-BADB-68E8-11EB-5F9B3796A6B6}"/>
                </a:ext>
              </a:extLst>
            </p:cNvPr>
            <p:cNvSpPr>
              <a:spLocks/>
            </p:cNvSpPr>
            <p:nvPr userDrawn="1"/>
          </p:nvSpPr>
          <p:spPr bwMode="auto">
            <a:xfrm>
              <a:off x="631826" y="312738"/>
              <a:ext cx="42863" cy="41275"/>
            </a:xfrm>
            <a:custGeom>
              <a:avLst/>
              <a:gdLst>
                <a:gd name="T0" fmla="*/ 0 w 376"/>
                <a:gd name="T1" fmla="*/ 0 h 367"/>
                <a:gd name="T2" fmla="*/ 0 w 376"/>
                <a:gd name="T3" fmla="*/ 0 h 367"/>
                <a:gd name="T4" fmla="*/ 0 w 376"/>
                <a:gd name="T5" fmla="*/ 0 h 367"/>
                <a:gd name="T6" fmla="*/ 0 w 376"/>
                <a:gd name="T7" fmla="*/ 0 h 367"/>
                <a:gd name="T8" fmla="*/ 0 w 376"/>
                <a:gd name="T9" fmla="*/ 0 h 367"/>
                <a:gd name="T10" fmla="*/ 0 w 376"/>
                <a:gd name="T11" fmla="*/ 0 h 367"/>
                <a:gd name="T12" fmla="*/ 0 w 376"/>
                <a:gd name="T13" fmla="*/ 0 h 367"/>
                <a:gd name="T14" fmla="*/ 0 w 376"/>
                <a:gd name="T15" fmla="*/ 0 h 367"/>
                <a:gd name="T16" fmla="*/ 0 w 376"/>
                <a:gd name="T17" fmla="*/ 0 h 367"/>
                <a:gd name="T18" fmla="*/ 0 w 376"/>
                <a:gd name="T19" fmla="*/ 0 h 367"/>
                <a:gd name="T20" fmla="*/ 0 w 376"/>
                <a:gd name="T21" fmla="*/ 0 h 367"/>
                <a:gd name="T22" fmla="*/ 0 w 376"/>
                <a:gd name="T23" fmla="*/ 0 h 367"/>
                <a:gd name="T24" fmla="*/ 0 w 376"/>
                <a:gd name="T25" fmla="*/ 0 h 367"/>
                <a:gd name="T26" fmla="*/ 0 w 376"/>
                <a:gd name="T27" fmla="*/ 0 h 367"/>
                <a:gd name="T28" fmla="*/ 0 w 376"/>
                <a:gd name="T29" fmla="*/ 0 h 367"/>
                <a:gd name="T30" fmla="*/ 0 w 376"/>
                <a:gd name="T31" fmla="*/ 0 h 367"/>
                <a:gd name="T32" fmla="*/ 0 w 376"/>
                <a:gd name="T33" fmla="*/ 0 h 367"/>
                <a:gd name="T34" fmla="*/ 0 w 376"/>
                <a:gd name="T35" fmla="*/ 0 h 367"/>
                <a:gd name="T36" fmla="*/ 0 w 376"/>
                <a:gd name="T37" fmla="*/ 0 h 367"/>
                <a:gd name="T38" fmla="*/ 0 w 376"/>
                <a:gd name="T39" fmla="*/ 0 h 367"/>
                <a:gd name="T40" fmla="*/ 0 w 376"/>
                <a:gd name="T41" fmla="*/ 0 h 367"/>
                <a:gd name="T42" fmla="*/ 0 w 376"/>
                <a:gd name="T43" fmla="*/ 0 h 367"/>
                <a:gd name="T44" fmla="*/ 0 w 376"/>
                <a:gd name="T45" fmla="*/ 0 h 367"/>
                <a:gd name="T46" fmla="*/ 0 w 376"/>
                <a:gd name="T47" fmla="*/ 0 h 367"/>
                <a:gd name="T48" fmla="*/ 0 w 376"/>
                <a:gd name="T49" fmla="*/ 0 h 367"/>
                <a:gd name="T50" fmla="*/ 0 w 376"/>
                <a:gd name="T51" fmla="*/ 0 h 367"/>
                <a:gd name="T52" fmla="*/ 0 w 376"/>
                <a:gd name="T53" fmla="*/ 0 h 367"/>
                <a:gd name="T54" fmla="*/ 0 w 376"/>
                <a:gd name="T55" fmla="*/ 0 h 367"/>
                <a:gd name="T56" fmla="*/ 0 w 376"/>
                <a:gd name="T57" fmla="*/ 0 h 367"/>
                <a:gd name="T58" fmla="*/ 0 w 376"/>
                <a:gd name="T59" fmla="*/ 0 h 367"/>
                <a:gd name="T60" fmla="*/ 0 w 376"/>
                <a:gd name="T61" fmla="*/ 0 h 367"/>
                <a:gd name="T62" fmla="*/ 0 w 376"/>
                <a:gd name="T63" fmla="*/ 0 h 367"/>
                <a:gd name="T64" fmla="*/ 0 w 376"/>
                <a:gd name="T65" fmla="*/ 0 h 367"/>
                <a:gd name="T66" fmla="*/ 0 w 376"/>
                <a:gd name="T67" fmla="*/ 0 h 367"/>
                <a:gd name="T68" fmla="*/ 0 w 376"/>
                <a:gd name="T69" fmla="*/ 0 h 367"/>
                <a:gd name="T70" fmla="*/ 0 w 376"/>
                <a:gd name="T71" fmla="*/ 0 h 367"/>
                <a:gd name="T72" fmla="*/ 0 w 376"/>
                <a:gd name="T73" fmla="*/ 0 h 367"/>
                <a:gd name="T74" fmla="*/ 0 w 376"/>
                <a:gd name="T75" fmla="*/ 0 h 367"/>
                <a:gd name="T76" fmla="*/ 0 w 376"/>
                <a:gd name="T77" fmla="*/ 0 h 367"/>
                <a:gd name="T78" fmla="*/ 0 w 376"/>
                <a:gd name="T79" fmla="*/ 0 h 367"/>
                <a:gd name="T80" fmla="*/ 0 w 376"/>
                <a:gd name="T81" fmla="*/ 0 h 367"/>
                <a:gd name="T82" fmla="*/ 0 w 376"/>
                <a:gd name="T83" fmla="*/ 0 h 367"/>
                <a:gd name="T84" fmla="*/ 0 w 376"/>
                <a:gd name="T85" fmla="*/ 0 h 367"/>
                <a:gd name="T86" fmla="*/ 0 w 376"/>
                <a:gd name="T87" fmla="*/ 0 h 367"/>
                <a:gd name="T88" fmla="*/ 0 w 376"/>
                <a:gd name="T89" fmla="*/ 0 h 3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367">
                  <a:moveTo>
                    <a:pt x="124" y="45"/>
                  </a:moveTo>
                  <a:lnTo>
                    <a:pt x="270" y="81"/>
                  </a:lnTo>
                  <a:lnTo>
                    <a:pt x="286" y="85"/>
                  </a:lnTo>
                  <a:lnTo>
                    <a:pt x="300" y="90"/>
                  </a:lnTo>
                  <a:lnTo>
                    <a:pt x="314" y="98"/>
                  </a:lnTo>
                  <a:lnTo>
                    <a:pt x="326" y="105"/>
                  </a:lnTo>
                  <a:lnTo>
                    <a:pt x="336" y="114"/>
                  </a:lnTo>
                  <a:lnTo>
                    <a:pt x="346" y="123"/>
                  </a:lnTo>
                  <a:lnTo>
                    <a:pt x="354" y="133"/>
                  </a:lnTo>
                  <a:lnTo>
                    <a:pt x="362" y="144"/>
                  </a:lnTo>
                  <a:lnTo>
                    <a:pt x="367" y="156"/>
                  </a:lnTo>
                  <a:lnTo>
                    <a:pt x="371" y="167"/>
                  </a:lnTo>
                  <a:lnTo>
                    <a:pt x="374" y="181"/>
                  </a:lnTo>
                  <a:lnTo>
                    <a:pt x="376" y="195"/>
                  </a:lnTo>
                  <a:lnTo>
                    <a:pt x="376" y="209"/>
                  </a:lnTo>
                  <a:lnTo>
                    <a:pt x="375" y="223"/>
                  </a:lnTo>
                  <a:lnTo>
                    <a:pt x="374" y="238"/>
                  </a:lnTo>
                  <a:lnTo>
                    <a:pt x="371" y="254"/>
                  </a:lnTo>
                  <a:lnTo>
                    <a:pt x="366" y="272"/>
                  </a:lnTo>
                  <a:lnTo>
                    <a:pt x="360" y="289"/>
                  </a:lnTo>
                  <a:lnTo>
                    <a:pt x="353" y="304"/>
                  </a:lnTo>
                  <a:lnTo>
                    <a:pt x="346" y="316"/>
                  </a:lnTo>
                  <a:lnTo>
                    <a:pt x="337" y="328"/>
                  </a:lnTo>
                  <a:lnTo>
                    <a:pt x="329" y="339"/>
                  </a:lnTo>
                  <a:lnTo>
                    <a:pt x="319" y="346"/>
                  </a:lnTo>
                  <a:lnTo>
                    <a:pt x="310" y="353"/>
                  </a:lnTo>
                  <a:lnTo>
                    <a:pt x="299" y="359"/>
                  </a:lnTo>
                  <a:lnTo>
                    <a:pt x="289" y="363"/>
                  </a:lnTo>
                  <a:lnTo>
                    <a:pt x="277" y="366"/>
                  </a:lnTo>
                  <a:lnTo>
                    <a:pt x="265" y="367"/>
                  </a:lnTo>
                  <a:lnTo>
                    <a:pt x="253" y="367"/>
                  </a:lnTo>
                  <a:lnTo>
                    <a:pt x="240" y="367"/>
                  </a:lnTo>
                  <a:lnTo>
                    <a:pt x="227" y="365"/>
                  </a:lnTo>
                  <a:lnTo>
                    <a:pt x="214" y="362"/>
                  </a:lnTo>
                  <a:lnTo>
                    <a:pt x="58" y="325"/>
                  </a:lnTo>
                  <a:lnTo>
                    <a:pt x="51" y="332"/>
                  </a:lnTo>
                  <a:lnTo>
                    <a:pt x="44" y="340"/>
                  </a:lnTo>
                  <a:lnTo>
                    <a:pt x="37" y="346"/>
                  </a:lnTo>
                  <a:lnTo>
                    <a:pt x="29" y="351"/>
                  </a:lnTo>
                  <a:lnTo>
                    <a:pt x="0" y="344"/>
                  </a:lnTo>
                  <a:lnTo>
                    <a:pt x="35" y="199"/>
                  </a:lnTo>
                  <a:lnTo>
                    <a:pt x="64" y="205"/>
                  </a:lnTo>
                  <a:lnTo>
                    <a:pt x="67" y="216"/>
                  </a:lnTo>
                  <a:lnTo>
                    <a:pt x="71" y="227"/>
                  </a:lnTo>
                  <a:lnTo>
                    <a:pt x="75" y="237"/>
                  </a:lnTo>
                  <a:lnTo>
                    <a:pt x="76" y="249"/>
                  </a:lnTo>
                  <a:lnTo>
                    <a:pt x="219" y="283"/>
                  </a:lnTo>
                  <a:lnTo>
                    <a:pt x="230" y="285"/>
                  </a:lnTo>
                  <a:lnTo>
                    <a:pt x="239" y="287"/>
                  </a:lnTo>
                  <a:lnTo>
                    <a:pt x="248" y="288"/>
                  </a:lnTo>
                  <a:lnTo>
                    <a:pt x="256" y="288"/>
                  </a:lnTo>
                  <a:lnTo>
                    <a:pt x="265" y="288"/>
                  </a:lnTo>
                  <a:lnTo>
                    <a:pt x="273" y="286"/>
                  </a:lnTo>
                  <a:lnTo>
                    <a:pt x="279" y="285"/>
                  </a:lnTo>
                  <a:lnTo>
                    <a:pt x="287" y="282"/>
                  </a:lnTo>
                  <a:lnTo>
                    <a:pt x="293" y="278"/>
                  </a:lnTo>
                  <a:lnTo>
                    <a:pt x="299" y="273"/>
                  </a:lnTo>
                  <a:lnTo>
                    <a:pt x="305" y="268"/>
                  </a:lnTo>
                  <a:lnTo>
                    <a:pt x="309" y="263"/>
                  </a:lnTo>
                  <a:lnTo>
                    <a:pt x="314" y="255"/>
                  </a:lnTo>
                  <a:lnTo>
                    <a:pt x="317" y="247"/>
                  </a:lnTo>
                  <a:lnTo>
                    <a:pt x="320" y="237"/>
                  </a:lnTo>
                  <a:lnTo>
                    <a:pt x="324" y="228"/>
                  </a:lnTo>
                  <a:lnTo>
                    <a:pt x="326" y="218"/>
                  </a:lnTo>
                  <a:lnTo>
                    <a:pt x="327" y="211"/>
                  </a:lnTo>
                  <a:lnTo>
                    <a:pt x="327" y="202"/>
                  </a:lnTo>
                  <a:lnTo>
                    <a:pt x="326" y="195"/>
                  </a:lnTo>
                  <a:lnTo>
                    <a:pt x="325" y="189"/>
                  </a:lnTo>
                  <a:lnTo>
                    <a:pt x="323" y="182"/>
                  </a:lnTo>
                  <a:lnTo>
                    <a:pt x="319" y="176"/>
                  </a:lnTo>
                  <a:lnTo>
                    <a:pt x="316" y="170"/>
                  </a:lnTo>
                  <a:lnTo>
                    <a:pt x="312" y="164"/>
                  </a:lnTo>
                  <a:lnTo>
                    <a:pt x="307" y="160"/>
                  </a:lnTo>
                  <a:lnTo>
                    <a:pt x="302" y="155"/>
                  </a:lnTo>
                  <a:lnTo>
                    <a:pt x="295" y="151"/>
                  </a:lnTo>
                  <a:lnTo>
                    <a:pt x="289" y="147"/>
                  </a:lnTo>
                  <a:lnTo>
                    <a:pt x="281" y="144"/>
                  </a:lnTo>
                  <a:lnTo>
                    <a:pt x="273" y="141"/>
                  </a:lnTo>
                  <a:lnTo>
                    <a:pt x="264" y="139"/>
                  </a:lnTo>
                  <a:lnTo>
                    <a:pt x="111" y="104"/>
                  </a:lnTo>
                  <a:lnTo>
                    <a:pt x="104" y="114"/>
                  </a:lnTo>
                  <a:lnTo>
                    <a:pt x="97" y="122"/>
                  </a:lnTo>
                  <a:lnTo>
                    <a:pt x="88" y="129"/>
                  </a:lnTo>
                  <a:lnTo>
                    <a:pt x="81" y="137"/>
                  </a:lnTo>
                  <a:lnTo>
                    <a:pt x="51" y="129"/>
                  </a:lnTo>
                  <a:lnTo>
                    <a:pt x="82" y="0"/>
                  </a:lnTo>
                  <a:lnTo>
                    <a:pt x="112" y="8"/>
                  </a:lnTo>
                  <a:lnTo>
                    <a:pt x="116" y="16"/>
                  </a:lnTo>
                  <a:lnTo>
                    <a:pt x="120" y="26"/>
                  </a:lnTo>
                  <a:lnTo>
                    <a:pt x="123" y="35"/>
                  </a:lnTo>
                  <a:lnTo>
                    <a:pt x="124" y="45"/>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 name="Freeform 25">
              <a:extLst>
                <a:ext uri="{FF2B5EF4-FFF2-40B4-BE49-F238E27FC236}">
                  <a16:creationId xmlns:a16="http://schemas.microsoft.com/office/drawing/2014/main" id="{B979386D-8475-F4B6-F81C-5346B885DBCE}"/>
                </a:ext>
              </a:extLst>
            </p:cNvPr>
            <p:cNvSpPr>
              <a:spLocks/>
            </p:cNvSpPr>
            <p:nvPr userDrawn="1"/>
          </p:nvSpPr>
          <p:spPr bwMode="auto">
            <a:xfrm>
              <a:off x="650876" y="249238"/>
              <a:ext cx="50800" cy="53975"/>
            </a:xfrm>
            <a:custGeom>
              <a:avLst/>
              <a:gdLst>
                <a:gd name="T0" fmla="*/ 0 w 450"/>
                <a:gd name="T1" fmla="*/ 0 h 476"/>
                <a:gd name="T2" fmla="*/ 0 w 450"/>
                <a:gd name="T3" fmla="*/ 0 h 476"/>
                <a:gd name="T4" fmla="*/ 0 w 450"/>
                <a:gd name="T5" fmla="*/ 0 h 476"/>
                <a:gd name="T6" fmla="*/ 0 w 450"/>
                <a:gd name="T7" fmla="*/ 0 h 476"/>
                <a:gd name="T8" fmla="*/ 0 w 450"/>
                <a:gd name="T9" fmla="*/ 0 h 476"/>
                <a:gd name="T10" fmla="*/ 0 w 450"/>
                <a:gd name="T11" fmla="*/ 0 h 476"/>
                <a:gd name="T12" fmla="*/ 0 w 450"/>
                <a:gd name="T13" fmla="*/ 0 h 476"/>
                <a:gd name="T14" fmla="*/ 0 w 450"/>
                <a:gd name="T15" fmla="*/ 0 h 476"/>
                <a:gd name="T16" fmla="*/ 0 w 450"/>
                <a:gd name="T17" fmla="*/ 0 h 476"/>
                <a:gd name="T18" fmla="*/ 0 w 450"/>
                <a:gd name="T19" fmla="*/ 0 h 476"/>
                <a:gd name="T20" fmla="*/ 0 w 450"/>
                <a:gd name="T21" fmla="*/ 0 h 476"/>
                <a:gd name="T22" fmla="*/ 0 w 450"/>
                <a:gd name="T23" fmla="*/ 0 h 476"/>
                <a:gd name="T24" fmla="*/ 0 w 450"/>
                <a:gd name="T25" fmla="*/ 0 h 476"/>
                <a:gd name="T26" fmla="*/ 0 w 450"/>
                <a:gd name="T27" fmla="*/ 0 h 476"/>
                <a:gd name="T28" fmla="*/ 0 w 450"/>
                <a:gd name="T29" fmla="*/ 0 h 476"/>
                <a:gd name="T30" fmla="*/ 0 w 450"/>
                <a:gd name="T31" fmla="*/ 0 h 476"/>
                <a:gd name="T32" fmla="*/ 0 w 450"/>
                <a:gd name="T33" fmla="*/ 0 h 476"/>
                <a:gd name="T34" fmla="*/ 0 w 450"/>
                <a:gd name="T35" fmla="*/ 0 h 476"/>
                <a:gd name="T36" fmla="*/ 0 w 450"/>
                <a:gd name="T37" fmla="*/ 0 h 476"/>
                <a:gd name="T38" fmla="*/ 0 w 450"/>
                <a:gd name="T39" fmla="*/ 0 h 476"/>
                <a:gd name="T40" fmla="*/ 0 w 450"/>
                <a:gd name="T41" fmla="*/ 0 h 476"/>
                <a:gd name="T42" fmla="*/ 0 w 450"/>
                <a:gd name="T43" fmla="*/ 0 h 476"/>
                <a:gd name="T44" fmla="*/ 0 w 450"/>
                <a:gd name="T45" fmla="*/ 0 h 476"/>
                <a:gd name="T46" fmla="*/ 0 w 450"/>
                <a:gd name="T47" fmla="*/ 0 h 476"/>
                <a:gd name="T48" fmla="*/ 0 w 450"/>
                <a:gd name="T49" fmla="*/ 0 h 476"/>
                <a:gd name="T50" fmla="*/ 0 w 450"/>
                <a:gd name="T51" fmla="*/ 0 h 476"/>
                <a:gd name="T52" fmla="*/ 0 w 450"/>
                <a:gd name="T53" fmla="*/ 0 h 476"/>
                <a:gd name="T54" fmla="*/ 0 w 450"/>
                <a:gd name="T55" fmla="*/ 0 h 476"/>
                <a:gd name="T56" fmla="*/ 0 w 450"/>
                <a:gd name="T57" fmla="*/ 0 h 476"/>
                <a:gd name="T58" fmla="*/ 0 w 450"/>
                <a:gd name="T59" fmla="*/ 0 h 476"/>
                <a:gd name="T60" fmla="*/ 0 w 450"/>
                <a:gd name="T61" fmla="*/ 0 h 476"/>
                <a:gd name="T62" fmla="*/ 0 w 450"/>
                <a:gd name="T63" fmla="*/ 0 h 476"/>
                <a:gd name="T64" fmla="*/ 0 w 450"/>
                <a:gd name="T65" fmla="*/ 0 h 476"/>
                <a:gd name="T66" fmla="*/ 0 w 450"/>
                <a:gd name="T67" fmla="*/ 0 h 476"/>
                <a:gd name="T68" fmla="*/ 0 w 450"/>
                <a:gd name="T69" fmla="*/ 0 h 476"/>
                <a:gd name="T70" fmla="*/ 0 w 450"/>
                <a:gd name="T71" fmla="*/ 0 h 4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50" h="476">
                  <a:moveTo>
                    <a:pt x="197" y="53"/>
                  </a:moveTo>
                  <a:lnTo>
                    <a:pt x="450" y="182"/>
                  </a:lnTo>
                  <a:lnTo>
                    <a:pt x="418" y="244"/>
                  </a:lnTo>
                  <a:lnTo>
                    <a:pt x="120" y="282"/>
                  </a:lnTo>
                  <a:lnTo>
                    <a:pt x="297" y="362"/>
                  </a:lnTo>
                  <a:lnTo>
                    <a:pt x="304" y="354"/>
                  </a:lnTo>
                  <a:lnTo>
                    <a:pt x="314" y="348"/>
                  </a:lnTo>
                  <a:lnTo>
                    <a:pt x="323" y="341"/>
                  </a:lnTo>
                  <a:lnTo>
                    <a:pt x="335" y="335"/>
                  </a:lnTo>
                  <a:lnTo>
                    <a:pt x="361" y="349"/>
                  </a:lnTo>
                  <a:lnTo>
                    <a:pt x="297" y="476"/>
                  </a:lnTo>
                  <a:lnTo>
                    <a:pt x="270" y="462"/>
                  </a:lnTo>
                  <a:lnTo>
                    <a:pt x="268" y="449"/>
                  </a:lnTo>
                  <a:lnTo>
                    <a:pt x="268" y="437"/>
                  </a:lnTo>
                  <a:lnTo>
                    <a:pt x="268" y="425"/>
                  </a:lnTo>
                  <a:lnTo>
                    <a:pt x="270" y="414"/>
                  </a:lnTo>
                  <a:lnTo>
                    <a:pt x="67" y="308"/>
                  </a:lnTo>
                  <a:lnTo>
                    <a:pt x="57" y="316"/>
                  </a:lnTo>
                  <a:lnTo>
                    <a:pt x="48" y="323"/>
                  </a:lnTo>
                  <a:lnTo>
                    <a:pt x="37" y="331"/>
                  </a:lnTo>
                  <a:lnTo>
                    <a:pt x="27" y="338"/>
                  </a:lnTo>
                  <a:lnTo>
                    <a:pt x="0" y="325"/>
                  </a:lnTo>
                  <a:lnTo>
                    <a:pt x="61" y="206"/>
                  </a:lnTo>
                  <a:lnTo>
                    <a:pt x="327" y="172"/>
                  </a:lnTo>
                  <a:lnTo>
                    <a:pt x="171" y="102"/>
                  </a:lnTo>
                  <a:lnTo>
                    <a:pt x="164" y="109"/>
                  </a:lnTo>
                  <a:lnTo>
                    <a:pt x="154" y="114"/>
                  </a:lnTo>
                  <a:lnTo>
                    <a:pt x="145" y="120"/>
                  </a:lnTo>
                  <a:lnTo>
                    <a:pt x="136" y="125"/>
                  </a:lnTo>
                  <a:lnTo>
                    <a:pt x="108" y="111"/>
                  </a:lnTo>
                  <a:lnTo>
                    <a:pt x="165" y="0"/>
                  </a:lnTo>
                  <a:lnTo>
                    <a:pt x="191" y="14"/>
                  </a:lnTo>
                  <a:lnTo>
                    <a:pt x="194" y="23"/>
                  </a:lnTo>
                  <a:lnTo>
                    <a:pt x="196" y="33"/>
                  </a:lnTo>
                  <a:lnTo>
                    <a:pt x="197" y="43"/>
                  </a:lnTo>
                  <a:lnTo>
                    <a:pt x="197" y="53"/>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 name="Freeform 26">
              <a:extLst>
                <a:ext uri="{FF2B5EF4-FFF2-40B4-BE49-F238E27FC236}">
                  <a16:creationId xmlns:a16="http://schemas.microsoft.com/office/drawing/2014/main" id="{AAAF95AA-FEF9-E252-7C29-18D94B45ED91}"/>
                </a:ext>
              </a:extLst>
            </p:cNvPr>
            <p:cNvSpPr>
              <a:spLocks/>
            </p:cNvSpPr>
            <p:nvPr userDrawn="1"/>
          </p:nvSpPr>
          <p:spPr bwMode="auto">
            <a:xfrm>
              <a:off x="687388" y="211138"/>
              <a:ext cx="41275" cy="39688"/>
            </a:xfrm>
            <a:custGeom>
              <a:avLst/>
              <a:gdLst>
                <a:gd name="T0" fmla="*/ 0 w 361"/>
                <a:gd name="T1" fmla="*/ 0 h 350"/>
                <a:gd name="T2" fmla="*/ 0 w 361"/>
                <a:gd name="T3" fmla="*/ 0 h 350"/>
                <a:gd name="T4" fmla="*/ 0 w 361"/>
                <a:gd name="T5" fmla="*/ 0 h 350"/>
                <a:gd name="T6" fmla="*/ 0 w 361"/>
                <a:gd name="T7" fmla="*/ 0 h 350"/>
                <a:gd name="T8" fmla="*/ 0 w 361"/>
                <a:gd name="T9" fmla="*/ 0 h 350"/>
                <a:gd name="T10" fmla="*/ 0 w 361"/>
                <a:gd name="T11" fmla="*/ 0 h 350"/>
                <a:gd name="T12" fmla="*/ 0 w 361"/>
                <a:gd name="T13" fmla="*/ 0 h 350"/>
                <a:gd name="T14" fmla="*/ 0 w 361"/>
                <a:gd name="T15" fmla="*/ 0 h 350"/>
                <a:gd name="T16" fmla="*/ 0 w 361"/>
                <a:gd name="T17" fmla="*/ 0 h 350"/>
                <a:gd name="T18" fmla="*/ 0 w 361"/>
                <a:gd name="T19" fmla="*/ 0 h 350"/>
                <a:gd name="T20" fmla="*/ 0 w 361"/>
                <a:gd name="T21" fmla="*/ 0 h 350"/>
                <a:gd name="T22" fmla="*/ 0 w 361"/>
                <a:gd name="T23" fmla="*/ 0 h 350"/>
                <a:gd name="T24" fmla="*/ 0 w 361"/>
                <a:gd name="T25" fmla="*/ 0 h 350"/>
                <a:gd name="T26" fmla="*/ 0 w 361"/>
                <a:gd name="T27" fmla="*/ 0 h 350"/>
                <a:gd name="T28" fmla="*/ 0 w 361"/>
                <a:gd name="T29" fmla="*/ 0 h 350"/>
                <a:gd name="T30" fmla="*/ 0 w 361"/>
                <a:gd name="T31" fmla="*/ 0 h 350"/>
                <a:gd name="T32" fmla="*/ 0 w 361"/>
                <a:gd name="T33" fmla="*/ 0 h 350"/>
                <a:gd name="T34" fmla="*/ 0 w 361"/>
                <a:gd name="T35" fmla="*/ 0 h 350"/>
                <a:gd name="T36" fmla="*/ 0 w 361"/>
                <a:gd name="T37" fmla="*/ 0 h 350"/>
                <a:gd name="T38" fmla="*/ 0 w 361"/>
                <a:gd name="T39" fmla="*/ 0 h 350"/>
                <a:gd name="T40" fmla="*/ 0 w 361"/>
                <a:gd name="T41" fmla="*/ 0 h 350"/>
                <a:gd name="T42" fmla="*/ 0 w 361"/>
                <a:gd name="T43" fmla="*/ 0 h 350"/>
                <a:gd name="T44" fmla="*/ 0 w 361"/>
                <a:gd name="T45" fmla="*/ 0 h 350"/>
                <a:gd name="T46" fmla="*/ 0 w 361"/>
                <a:gd name="T47" fmla="*/ 0 h 350"/>
                <a:gd name="T48" fmla="*/ 0 w 361"/>
                <a:gd name="T49" fmla="*/ 0 h 3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1" h="350">
                  <a:moveTo>
                    <a:pt x="247" y="350"/>
                  </a:moveTo>
                  <a:lnTo>
                    <a:pt x="225" y="330"/>
                  </a:lnTo>
                  <a:lnTo>
                    <a:pt x="227" y="317"/>
                  </a:lnTo>
                  <a:lnTo>
                    <a:pt x="230" y="305"/>
                  </a:lnTo>
                  <a:lnTo>
                    <a:pt x="234" y="293"/>
                  </a:lnTo>
                  <a:lnTo>
                    <a:pt x="239" y="281"/>
                  </a:lnTo>
                  <a:lnTo>
                    <a:pt x="69" y="127"/>
                  </a:lnTo>
                  <a:lnTo>
                    <a:pt x="58" y="132"/>
                  </a:lnTo>
                  <a:lnTo>
                    <a:pt x="47" y="137"/>
                  </a:lnTo>
                  <a:lnTo>
                    <a:pt x="35" y="142"/>
                  </a:lnTo>
                  <a:lnTo>
                    <a:pt x="23" y="146"/>
                  </a:lnTo>
                  <a:lnTo>
                    <a:pt x="0" y="126"/>
                  </a:lnTo>
                  <a:lnTo>
                    <a:pt x="115" y="0"/>
                  </a:lnTo>
                  <a:lnTo>
                    <a:pt x="137" y="20"/>
                  </a:lnTo>
                  <a:lnTo>
                    <a:pt x="134" y="33"/>
                  </a:lnTo>
                  <a:lnTo>
                    <a:pt x="131" y="44"/>
                  </a:lnTo>
                  <a:lnTo>
                    <a:pt x="127" y="57"/>
                  </a:lnTo>
                  <a:lnTo>
                    <a:pt x="123" y="68"/>
                  </a:lnTo>
                  <a:lnTo>
                    <a:pt x="293" y="223"/>
                  </a:lnTo>
                  <a:lnTo>
                    <a:pt x="303" y="217"/>
                  </a:lnTo>
                  <a:lnTo>
                    <a:pt x="315" y="212"/>
                  </a:lnTo>
                  <a:lnTo>
                    <a:pt x="326" y="208"/>
                  </a:lnTo>
                  <a:lnTo>
                    <a:pt x="339" y="204"/>
                  </a:lnTo>
                  <a:lnTo>
                    <a:pt x="361" y="225"/>
                  </a:lnTo>
                  <a:lnTo>
                    <a:pt x="247" y="35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 name="Freeform 27">
              <a:extLst>
                <a:ext uri="{FF2B5EF4-FFF2-40B4-BE49-F238E27FC236}">
                  <a16:creationId xmlns:a16="http://schemas.microsoft.com/office/drawing/2014/main" id="{7AC1DC0C-BDFD-4CDA-4888-D1189C75ED97}"/>
                </a:ext>
              </a:extLst>
            </p:cNvPr>
            <p:cNvSpPr>
              <a:spLocks/>
            </p:cNvSpPr>
            <p:nvPr userDrawn="1"/>
          </p:nvSpPr>
          <p:spPr bwMode="auto">
            <a:xfrm>
              <a:off x="722313" y="169863"/>
              <a:ext cx="39688" cy="44450"/>
            </a:xfrm>
            <a:custGeom>
              <a:avLst/>
              <a:gdLst>
                <a:gd name="T0" fmla="*/ 0 w 353"/>
                <a:gd name="T1" fmla="*/ 0 h 395"/>
                <a:gd name="T2" fmla="*/ 0 w 353"/>
                <a:gd name="T3" fmla="*/ 0 h 395"/>
                <a:gd name="T4" fmla="*/ 0 w 353"/>
                <a:gd name="T5" fmla="*/ 0 h 395"/>
                <a:gd name="T6" fmla="*/ 0 w 353"/>
                <a:gd name="T7" fmla="*/ 0 h 395"/>
                <a:gd name="T8" fmla="*/ 0 w 353"/>
                <a:gd name="T9" fmla="*/ 0 h 395"/>
                <a:gd name="T10" fmla="*/ 0 w 353"/>
                <a:gd name="T11" fmla="*/ 0 h 395"/>
                <a:gd name="T12" fmla="*/ 0 w 353"/>
                <a:gd name="T13" fmla="*/ 0 h 395"/>
                <a:gd name="T14" fmla="*/ 0 w 353"/>
                <a:gd name="T15" fmla="*/ 0 h 395"/>
                <a:gd name="T16" fmla="*/ 0 w 353"/>
                <a:gd name="T17" fmla="*/ 0 h 395"/>
                <a:gd name="T18" fmla="*/ 0 w 353"/>
                <a:gd name="T19" fmla="*/ 0 h 395"/>
                <a:gd name="T20" fmla="*/ 0 w 353"/>
                <a:gd name="T21" fmla="*/ 0 h 395"/>
                <a:gd name="T22" fmla="*/ 0 w 353"/>
                <a:gd name="T23" fmla="*/ 0 h 395"/>
                <a:gd name="T24" fmla="*/ 0 w 353"/>
                <a:gd name="T25" fmla="*/ 0 h 395"/>
                <a:gd name="T26" fmla="*/ 0 w 353"/>
                <a:gd name="T27" fmla="*/ 0 h 395"/>
                <a:gd name="T28" fmla="*/ 0 w 353"/>
                <a:gd name="T29" fmla="*/ 0 h 395"/>
                <a:gd name="T30" fmla="*/ 0 w 353"/>
                <a:gd name="T31" fmla="*/ 0 h 395"/>
                <a:gd name="T32" fmla="*/ 0 w 353"/>
                <a:gd name="T33" fmla="*/ 0 h 395"/>
                <a:gd name="T34" fmla="*/ 0 w 353"/>
                <a:gd name="T35" fmla="*/ 0 h 395"/>
                <a:gd name="T36" fmla="*/ 0 w 353"/>
                <a:gd name="T37" fmla="*/ 0 h 395"/>
                <a:gd name="T38" fmla="*/ 0 w 353"/>
                <a:gd name="T39" fmla="*/ 0 h 395"/>
                <a:gd name="T40" fmla="*/ 0 w 353"/>
                <a:gd name="T41" fmla="*/ 0 h 395"/>
                <a:gd name="T42" fmla="*/ 0 w 353"/>
                <a:gd name="T43" fmla="*/ 0 h 395"/>
                <a:gd name="T44" fmla="*/ 0 w 353"/>
                <a:gd name="T45" fmla="*/ 0 h 395"/>
                <a:gd name="T46" fmla="*/ 0 w 353"/>
                <a:gd name="T47" fmla="*/ 0 h 395"/>
                <a:gd name="T48" fmla="*/ 0 w 353"/>
                <a:gd name="T49" fmla="*/ 0 h 395"/>
                <a:gd name="T50" fmla="*/ 0 w 353"/>
                <a:gd name="T51" fmla="*/ 0 h 395"/>
                <a:gd name="T52" fmla="*/ 0 w 353"/>
                <a:gd name="T53" fmla="*/ 0 h 395"/>
                <a:gd name="T54" fmla="*/ 0 w 353"/>
                <a:gd name="T55" fmla="*/ 0 h 395"/>
                <a:gd name="T56" fmla="*/ 0 w 353"/>
                <a:gd name="T57" fmla="*/ 0 h 3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3" h="395">
                  <a:moveTo>
                    <a:pt x="299" y="56"/>
                  </a:moveTo>
                  <a:lnTo>
                    <a:pt x="353" y="357"/>
                  </a:lnTo>
                  <a:lnTo>
                    <a:pt x="292" y="395"/>
                  </a:lnTo>
                  <a:lnTo>
                    <a:pt x="48" y="208"/>
                  </a:lnTo>
                  <a:lnTo>
                    <a:pt x="41" y="209"/>
                  </a:lnTo>
                  <a:lnTo>
                    <a:pt x="32" y="208"/>
                  </a:lnTo>
                  <a:lnTo>
                    <a:pt x="24" y="206"/>
                  </a:lnTo>
                  <a:lnTo>
                    <a:pt x="15" y="205"/>
                  </a:lnTo>
                  <a:lnTo>
                    <a:pt x="0" y="180"/>
                  </a:lnTo>
                  <a:lnTo>
                    <a:pt x="125" y="102"/>
                  </a:lnTo>
                  <a:lnTo>
                    <a:pt x="141" y="128"/>
                  </a:lnTo>
                  <a:lnTo>
                    <a:pt x="137" y="137"/>
                  </a:lnTo>
                  <a:lnTo>
                    <a:pt x="133" y="147"/>
                  </a:lnTo>
                  <a:lnTo>
                    <a:pt x="127" y="155"/>
                  </a:lnTo>
                  <a:lnTo>
                    <a:pt x="121" y="165"/>
                  </a:lnTo>
                  <a:lnTo>
                    <a:pt x="293" y="298"/>
                  </a:lnTo>
                  <a:lnTo>
                    <a:pt x="294" y="298"/>
                  </a:lnTo>
                  <a:lnTo>
                    <a:pt x="244" y="90"/>
                  </a:lnTo>
                  <a:lnTo>
                    <a:pt x="234" y="91"/>
                  </a:lnTo>
                  <a:lnTo>
                    <a:pt x="223" y="91"/>
                  </a:lnTo>
                  <a:lnTo>
                    <a:pt x="213" y="91"/>
                  </a:lnTo>
                  <a:lnTo>
                    <a:pt x="202" y="91"/>
                  </a:lnTo>
                  <a:lnTo>
                    <a:pt x="187" y="65"/>
                  </a:lnTo>
                  <a:lnTo>
                    <a:pt x="294" y="0"/>
                  </a:lnTo>
                  <a:lnTo>
                    <a:pt x="310" y="25"/>
                  </a:lnTo>
                  <a:lnTo>
                    <a:pt x="308" y="33"/>
                  </a:lnTo>
                  <a:lnTo>
                    <a:pt x="306" y="41"/>
                  </a:lnTo>
                  <a:lnTo>
                    <a:pt x="302" y="48"/>
                  </a:lnTo>
                  <a:lnTo>
                    <a:pt x="299" y="56"/>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 name="Freeform 28">
              <a:extLst>
                <a:ext uri="{FF2B5EF4-FFF2-40B4-BE49-F238E27FC236}">
                  <a16:creationId xmlns:a16="http://schemas.microsoft.com/office/drawing/2014/main" id="{09E4E3D8-9F5F-6DA4-910E-4B3540B4664C}"/>
                </a:ext>
              </a:extLst>
            </p:cNvPr>
            <p:cNvSpPr>
              <a:spLocks/>
            </p:cNvSpPr>
            <p:nvPr userDrawn="1"/>
          </p:nvSpPr>
          <p:spPr bwMode="auto">
            <a:xfrm>
              <a:off x="782638" y="150813"/>
              <a:ext cx="38100" cy="44450"/>
            </a:xfrm>
            <a:custGeom>
              <a:avLst/>
              <a:gdLst>
                <a:gd name="T0" fmla="*/ 0 w 335"/>
                <a:gd name="T1" fmla="*/ 0 h 390"/>
                <a:gd name="T2" fmla="*/ 0 w 335"/>
                <a:gd name="T3" fmla="*/ 0 h 390"/>
                <a:gd name="T4" fmla="*/ 0 w 335"/>
                <a:gd name="T5" fmla="*/ 0 h 390"/>
                <a:gd name="T6" fmla="*/ 0 w 335"/>
                <a:gd name="T7" fmla="*/ 0 h 390"/>
                <a:gd name="T8" fmla="*/ 0 w 335"/>
                <a:gd name="T9" fmla="*/ 0 h 390"/>
                <a:gd name="T10" fmla="*/ 0 w 335"/>
                <a:gd name="T11" fmla="*/ 0 h 390"/>
                <a:gd name="T12" fmla="*/ 0 w 335"/>
                <a:gd name="T13" fmla="*/ 0 h 390"/>
                <a:gd name="T14" fmla="*/ 0 w 335"/>
                <a:gd name="T15" fmla="*/ 0 h 390"/>
                <a:gd name="T16" fmla="*/ 0 w 335"/>
                <a:gd name="T17" fmla="*/ 0 h 390"/>
                <a:gd name="T18" fmla="*/ 0 w 335"/>
                <a:gd name="T19" fmla="*/ 0 h 390"/>
                <a:gd name="T20" fmla="*/ 0 w 335"/>
                <a:gd name="T21" fmla="*/ 0 h 390"/>
                <a:gd name="T22" fmla="*/ 0 w 335"/>
                <a:gd name="T23" fmla="*/ 0 h 390"/>
                <a:gd name="T24" fmla="*/ 0 w 335"/>
                <a:gd name="T25" fmla="*/ 0 h 390"/>
                <a:gd name="T26" fmla="*/ 0 w 335"/>
                <a:gd name="T27" fmla="*/ 0 h 390"/>
                <a:gd name="T28" fmla="*/ 0 w 335"/>
                <a:gd name="T29" fmla="*/ 0 h 390"/>
                <a:gd name="T30" fmla="*/ 0 w 335"/>
                <a:gd name="T31" fmla="*/ 0 h 390"/>
                <a:gd name="T32" fmla="*/ 0 w 335"/>
                <a:gd name="T33" fmla="*/ 0 h 390"/>
                <a:gd name="T34" fmla="*/ 0 w 335"/>
                <a:gd name="T35" fmla="*/ 0 h 390"/>
                <a:gd name="T36" fmla="*/ 0 w 335"/>
                <a:gd name="T37" fmla="*/ 0 h 390"/>
                <a:gd name="T38" fmla="*/ 0 w 335"/>
                <a:gd name="T39" fmla="*/ 0 h 390"/>
                <a:gd name="T40" fmla="*/ 0 w 335"/>
                <a:gd name="T41" fmla="*/ 0 h 390"/>
                <a:gd name="T42" fmla="*/ 0 w 335"/>
                <a:gd name="T43" fmla="*/ 0 h 390"/>
                <a:gd name="T44" fmla="*/ 0 w 335"/>
                <a:gd name="T45" fmla="*/ 0 h 390"/>
                <a:gd name="T46" fmla="*/ 0 w 335"/>
                <a:gd name="T47" fmla="*/ 0 h 390"/>
                <a:gd name="T48" fmla="*/ 0 w 335"/>
                <a:gd name="T49" fmla="*/ 0 h 390"/>
                <a:gd name="T50" fmla="*/ 0 w 335"/>
                <a:gd name="T51" fmla="*/ 0 h 390"/>
                <a:gd name="T52" fmla="*/ 0 w 335"/>
                <a:gd name="T53" fmla="*/ 0 h 390"/>
                <a:gd name="T54" fmla="*/ 0 w 335"/>
                <a:gd name="T55" fmla="*/ 0 h 390"/>
                <a:gd name="T56" fmla="*/ 0 w 335"/>
                <a:gd name="T57" fmla="*/ 0 h 390"/>
                <a:gd name="T58" fmla="*/ 0 w 335"/>
                <a:gd name="T59" fmla="*/ 0 h 390"/>
                <a:gd name="T60" fmla="*/ 0 w 335"/>
                <a:gd name="T61" fmla="*/ 0 h 390"/>
                <a:gd name="T62" fmla="*/ 0 w 335"/>
                <a:gd name="T63" fmla="*/ 0 h 390"/>
                <a:gd name="T64" fmla="*/ 0 w 335"/>
                <a:gd name="T65" fmla="*/ 0 h 390"/>
                <a:gd name="T66" fmla="*/ 0 w 335"/>
                <a:gd name="T67" fmla="*/ 0 h 390"/>
                <a:gd name="T68" fmla="*/ 0 w 335"/>
                <a:gd name="T69" fmla="*/ 0 h 390"/>
                <a:gd name="T70" fmla="*/ 0 w 335"/>
                <a:gd name="T71" fmla="*/ 0 h 390"/>
                <a:gd name="T72" fmla="*/ 0 w 335"/>
                <a:gd name="T73" fmla="*/ 0 h 390"/>
                <a:gd name="T74" fmla="*/ 0 w 335"/>
                <a:gd name="T75" fmla="*/ 0 h 390"/>
                <a:gd name="T76" fmla="*/ 0 w 335"/>
                <a:gd name="T77" fmla="*/ 0 h 390"/>
                <a:gd name="T78" fmla="*/ 0 w 335"/>
                <a:gd name="T79" fmla="*/ 0 h 390"/>
                <a:gd name="T80" fmla="*/ 0 w 335"/>
                <a:gd name="T81" fmla="*/ 0 h 3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5" h="390">
                  <a:moveTo>
                    <a:pt x="91" y="390"/>
                  </a:moveTo>
                  <a:lnTo>
                    <a:pt x="83" y="361"/>
                  </a:lnTo>
                  <a:lnTo>
                    <a:pt x="90" y="352"/>
                  </a:lnTo>
                  <a:lnTo>
                    <a:pt x="100" y="343"/>
                  </a:lnTo>
                  <a:lnTo>
                    <a:pt x="109" y="335"/>
                  </a:lnTo>
                  <a:lnTo>
                    <a:pt x="120" y="328"/>
                  </a:lnTo>
                  <a:lnTo>
                    <a:pt x="58" y="107"/>
                  </a:lnTo>
                  <a:lnTo>
                    <a:pt x="45" y="106"/>
                  </a:lnTo>
                  <a:lnTo>
                    <a:pt x="32" y="104"/>
                  </a:lnTo>
                  <a:lnTo>
                    <a:pt x="20" y="100"/>
                  </a:lnTo>
                  <a:lnTo>
                    <a:pt x="8" y="98"/>
                  </a:lnTo>
                  <a:lnTo>
                    <a:pt x="0" y="70"/>
                  </a:lnTo>
                  <a:lnTo>
                    <a:pt x="243" y="0"/>
                  </a:lnTo>
                  <a:lnTo>
                    <a:pt x="267" y="81"/>
                  </a:lnTo>
                  <a:lnTo>
                    <a:pt x="230" y="92"/>
                  </a:lnTo>
                  <a:lnTo>
                    <a:pt x="222" y="85"/>
                  </a:lnTo>
                  <a:lnTo>
                    <a:pt x="214" y="75"/>
                  </a:lnTo>
                  <a:lnTo>
                    <a:pt x="206" y="67"/>
                  </a:lnTo>
                  <a:lnTo>
                    <a:pt x="201" y="58"/>
                  </a:lnTo>
                  <a:lnTo>
                    <a:pt x="132" y="77"/>
                  </a:lnTo>
                  <a:lnTo>
                    <a:pt x="158" y="171"/>
                  </a:lnTo>
                  <a:lnTo>
                    <a:pt x="215" y="154"/>
                  </a:lnTo>
                  <a:lnTo>
                    <a:pt x="216" y="147"/>
                  </a:lnTo>
                  <a:lnTo>
                    <a:pt x="219" y="138"/>
                  </a:lnTo>
                  <a:lnTo>
                    <a:pt x="221" y="131"/>
                  </a:lnTo>
                  <a:lnTo>
                    <a:pt x="223" y="125"/>
                  </a:lnTo>
                  <a:lnTo>
                    <a:pt x="254" y="116"/>
                  </a:lnTo>
                  <a:lnTo>
                    <a:pt x="280" y="208"/>
                  </a:lnTo>
                  <a:lnTo>
                    <a:pt x="250" y="217"/>
                  </a:lnTo>
                  <a:lnTo>
                    <a:pt x="238" y="206"/>
                  </a:lnTo>
                  <a:lnTo>
                    <a:pt x="227" y="194"/>
                  </a:lnTo>
                  <a:lnTo>
                    <a:pt x="170" y="211"/>
                  </a:lnTo>
                  <a:lnTo>
                    <a:pt x="198" y="313"/>
                  </a:lnTo>
                  <a:lnTo>
                    <a:pt x="268" y="293"/>
                  </a:lnTo>
                  <a:lnTo>
                    <a:pt x="269" y="281"/>
                  </a:lnTo>
                  <a:lnTo>
                    <a:pt x="270" y="269"/>
                  </a:lnTo>
                  <a:lnTo>
                    <a:pt x="272" y="258"/>
                  </a:lnTo>
                  <a:lnTo>
                    <a:pt x="274" y="246"/>
                  </a:lnTo>
                  <a:lnTo>
                    <a:pt x="312" y="236"/>
                  </a:lnTo>
                  <a:lnTo>
                    <a:pt x="335" y="320"/>
                  </a:lnTo>
                  <a:lnTo>
                    <a:pt x="91" y="39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 name="Freeform 29">
              <a:extLst>
                <a:ext uri="{FF2B5EF4-FFF2-40B4-BE49-F238E27FC236}">
                  <a16:creationId xmlns:a16="http://schemas.microsoft.com/office/drawing/2014/main" id="{2583ACFF-A6BE-E60F-56DF-6EBF5C588B4D}"/>
                </a:ext>
              </a:extLst>
            </p:cNvPr>
            <p:cNvSpPr>
              <a:spLocks noEditPoints="1"/>
            </p:cNvSpPr>
            <p:nvPr userDrawn="1"/>
          </p:nvSpPr>
          <p:spPr bwMode="auto">
            <a:xfrm>
              <a:off x="839788" y="144463"/>
              <a:ext cx="38100" cy="39688"/>
            </a:xfrm>
            <a:custGeom>
              <a:avLst/>
              <a:gdLst>
                <a:gd name="T0" fmla="*/ 0 w 341"/>
                <a:gd name="T1" fmla="*/ 0 h 350"/>
                <a:gd name="T2" fmla="*/ 0 w 341"/>
                <a:gd name="T3" fmla="*/ 0 h 350"/>
                <a:gd name="T4" fmla="*/ 0 w 341"/>
                <a:gd name="T5" fmla="*/ 0 h 350"/>
                <a:gd name="T6" fmla="*/ 0 w 341"/>
                <a:gd name="T7" fmla="*/ 0 h 350"/>
                <a:gd name="T8" fmla="*/ 0 w 341"/>
                <a:gd name="T9" fmla="*/ 0 h 350"/>
                <a:gd name="T10" fmla="*/ 0 w 341"/>
                <a:gd name="T11" fmla="*/ 0 h 350"/>
                <a:gd name="T12" fmla="*/ 0 w 341"/>
                <a:gd name="T13" fmla="*/ 0 h 350"/>
                <a:gd name="T14" fmla="*/ 0 w 341"/>
                <a:gd name="T15" fmla="*/ 0 h 350"/>
                <a:gd name="T16" fmla="*/ 0 w 341"/>
                <a:gd name="T17" fmla="*/ 0 h 350"/>
                <a:gd name="T18" fmla="*/ 0 w 341"/>
                <a:gd name="T19" fmla="*/ 0 h 350"/>
                <a:gd name="T20" fmla="*/ 0 w 341"/>
                <a:gd name="T21" fmla="*/ 0 h 350"/>
                <a:gd name="T22" fmla="*/ 0 w 341"/>
                <a:gd name="T23" fmla="*/ 0 h 350"/>
                <a:gd name="T24" fmla="*/ 0 w 341"/>
                <a:gd name="T25" fmla="*/ 0 h 350"/>
                <a:gd name="T26" fmla="*/ 0 w 341"/>
                <a:gd name="T27" fmla="*/ 0 h 350"/>
                <a:gd name="T28" fmla="*/ 0 w 341"/>
                <a:gd name="T29" fmla="*/ 0 h 350"/>
                <a:gd name="T30" fmla="*/ 0 w 341"/>
                <a:gd name="T31" fmla="*/ 0 h 350"/>
                <a:gd name="T32" fmla="*/ 0 w 341"/>
                <a:gd name="T33" fmla="*/ 0 h 350"/>
                <a:gd name="T34" fmla="*/ 0 w 341"/>
                <a:gd name="T35" fmla="*/ 0 h 350"/>
                <a:gd name="T36" fmla="*/ 0 w 341"/>
                <a:gd name="T37" fmla="*/ 0 h 350"/>
                <a:gd name="T38" fmla="*/ 0 w 341"/>
                <a:gd name="T39" fmla="*/ 0 h 350"/>
                <a:gd name="T40" fmla="*/ 0 w 341"/>
                <a:gd name="T41" fmla="*/ 0 h 350"/>
                <a:gd name="T42" fmla="*/ 0 w 341"/>
                <a:gd name="T43" fmla="*/ 0 h 350"/>
                <a:gd name="T44" fmla="*/ 0 w 341"/>
                <a:gd name="T45" fmla="*/ 0 h 350"/>
                <a:gd name="T46" fmla="*/ 0 w 341"/>
                <a:gd name="T47" fmla="*/ 0 h 350"/>
                <a:gd name="T48" fmla="*/ 0 w 341"/>
                <a:gd name="T49" fmla="*/ 0 h 350"/>
                <a:gd name="T50" fmla="*/ 0 w 341"/>
                <a:gd name="T51" fmla="*/ 0 h 350"/>
                <a:gd name="T52" fmla="*/ 0 w 341"/>
                <a:gd name="T53" fmla="*/ 0 h 350"/>
                <a:gd name="T54" fmla="*/ 0 w 341"/>
                <a:gd name="T55" fmla="*/ 0 h 350"/>
                <a:gd name="T56" fmla="*/ 0 w 341"/>
                <a:gd name="T57" fmla="*/ 0 h 350"/>
                <a:gd name="T58" fmla="*/ 0 w 341"/>
                <a:gd name="T59" fmla="*/ 0 h 350"/>
                <a:gd name="T60" fmla="*/ 0 w 341"/>
                <a:gd name="T61" fmla="*/ 0 h 350"/>
                <a:gd name="T62" fmla="*/ 0 w 341"/>
                <a:gd name="T63" fmla="*/ 0 h 350"/>
                <a:gd name="T64" fmla="*/ 0 w 341"/>
                <a:gd name="T65" fmla="*/ 0 h 350"/>
                <a:gd name="T66" fmla="*/ 0 w 341"/>
                <a:gd name="T67" fmla="*/ 0 h 350"/>
                <a:gd name="T68" fmla="*/ 0 w 341"/>
                <a:gd name="T69" fmla="*/ 0 h 350"/>
                <a:gd name="T70" fmla="*/ 0 w 341"/>
                <a:gd name="T71" fmla="*/ 0 h 350"/>
                <a:gd name="T72" fmla="*/ 0 w 341"/>
                <a:gd name="T73" fmla="*/ 0 h 350"/>
                <a:gd name="T74" fmla="*/ 0 w 341"/>
                <a:gd name="T75" fmla="*/ 0 h 350"/>
                <a:gd name="T76" fmla="*/ 0 w 341"/>
                <a:gd name="T77" fmla="*/ 0 h 350"/>
                <a:gd name="T78" fmla="*/ 0 w 341"/>
                <a:gd name="T79" fmla="*/ 0 h 350"/>
                <a:gd name="T80" fmla="*/ 0 w 341"/>
                <a:gd name="T81" fmla="*/ 0 h 350"/>
                <a:gd name="T82" fmla="*/ 0 w 341"/>
                <a:gd name="T83" fmla="*/ 0 h 350"/>
                <a:gd name="T84" fmla="*/ 0 w 341"/>
                <a:gd name="T85" fmla="*/ 0 h 350"/>
                <a:gd name="T86" fmla="*/ 0 w 341"/>
                <a:gd name="T87" fmla="*/ 0 h 350"/>
                <a:gd name="T88" fmla="*/ 0 w 341"/>
                <a:gd name="T89" fmla="*/ 0 h 3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1" h="350">
                  <a:moveTo>
                    <a:pt x="161" y="154"/>
                  </a:moveTo>
                  <a:lnTo>
                    <a:pt x="135" y="156"/>
                  </a:lnTo>
                  <a:lnTo>
                    <a:pt x="125" y="53"/>
                  </a:lnTo>
                  <a:lnTo>
                    <a:pt x="136" y="51"/>
                  </a:lnTo>
                  <a:lnTo>
                    <a:pt x="146" y="50"/>
                  </a:lnTo>
                  <a:lnTo>
                    <a:pt x="162" y="49"/>
                  </a:lnTo>
                  <a:lnTo>
                    <a:pt x="175" y="51"/>
                  </a:lnTo>
                  <a:lnTo>
                    <a:pt x="181" y="52"/>
                  </a:lnTo>
                  <a:lnTo>
                    <a:pt x="186" y="54"/>
                  </a:lnTo>
                  <a:lnTo>
                    <a:pt x="192" y="57"/>
                  </a:lnTo>
                  <a:lnTo>
                    <a:pt x="196" y="60"/>
                  </a:lnTo>
                  <a:lnTo>
                    <a:pt x="200" y="63"/>
                  </a:lnTo>
                  <a:lnTo>
                    <a:pt x="204" y="66"/>
                  </a:lnTo>
                  <a:lnTo>
                    <a:pt x="207" y="70"/>
                  </a:lnTo>
                  <a:lnTo>
                    <a:pt x="210" y="76"/>
                  </a:lnTo>
                  <a:lnTo>
                    <a:pt x="212" y="81"/>
                  </a:lnTo>
                  <a:lnTo>
                    <a:pt x="214" y="86"/>
                  </a:lnTo>
                  <a:lnTo>
                    <a:pt x="215" y="91"/>
                  </a:lnTo>
                  <a:lnTo>
                    <a:pt x="216" y="98"/>
                  </a:lnTo>
                  <a:lnTo>
                    <a:pt x="216" y="108"/>
                  </a:lnTo>
                  <a:lnTo>
                    <a:pt x="214" y="118"/>
                  </a:lnTo>
                  <a:lnTo>
                    <a:pt x="213" y="123"/>
                  </a:lnTo>
                  <a:lnTo>
                    <a:pt x="211" y="127"/>
                  </a:lnTo>
                  <a:lnTo>
                    <a:pt x="208" y="132"/>
                  </a:lnTo>
                  <a:lnTo>
                    <a:pt x="205" y="135"/>
                  </a:lnTo>
                  <a:lnTo>
                    <a:pt x="201" y="139"/>
                  </a:lnTo>
                  <a:lnTo>
                    <a:pt x="198" y="142"/>
                  </a:lnTo>
                  <a:lnTo>
                    <a:pt x="193" y="145"/>
                  </a:lnTo>
                  <a:lnTo>
                    <a:pt x="187" y="147"/>
                  </a:lnTo>
                  <a:lnTo>
                    <a:pt x="182" y="150"/>
                  </a:lnTo>
                  <a:lnTo>
                    <a:pt x="176" y="152"/>
                  </a:lnTo>
                  <a:lnTo>
                    <a:pt x="168" y="153"/>
                  </a:lnTo>
                  <a:lnTo>
                    <a:pt x="161" y="154"/>
                  </a:lnTo>
                  <a:close/>
                  <a:moveTo>
                    <a:pt x="341" y="322"/>
                  </a:moveTo>
                  <a:lnTo>
                    <a:pt x="337" y="286"/>
                  </a:lnTo>
                  <a:lnTo>
                    <a:pt x="333" y="287"/>
                  </a:lnTo>
                  <a:lnTo>
                    <a:pt x="330" y="287"/>
                  </a:lnTo>
                  <a:lnTo>
                    <a:pt x="326" y="286"/>
                  </a:lnTo>
                  <a:lnTo>
                    <a:pt x="322" y="285"/>
                  </a:lnTo>
                  <a:lnTo>
                    <a:pt x="316" y="280"/>
                  </a:lnTo>
                  <a:lnTo>
                    <a:pt x="310" y="273"/>
                  </a:lnTo>
                  <a:lnTo>
                    <a:pt x="304" y="265"/>
                  </a:lnTo>
                  <a:lnTo>
                    <a:pt x="299" y="255"/>
                  </a:lnTo>
                  <a:lnTo>
                    <a:pt x="294" y="245"/>
                  </a:lnTo>
                  <a:lnTo>
                    <a:pt x="289" y="233"/>
                  </a:lnTo>
                  <a:lnTo>
                    <a:pt x="283" y="222"/>
                  </a:lnTo>
                  <a:lnTo>
                    <a:pt x="278" y="211"/>
                  </a:lnTo>
                  <a:lnTo>
                    <a:pt x="272" y="201"/>
                  </a:lnTo>
                  <a:lnTo>
                    <a:pt x="265" y="192"/>
                  </a:lnTo>
                  <a:lnTo>
                    <a:pt x="258" y="183"/>
                  </a:lnTo>
                  <a:lnTo>
                    <a:pt x="250" y="177"/>
                  </a:lnTo>
                  <a:lnTo>
                    <a:pt x="245" y="174"/>
                  </a:lnTo>
                  <a:lnTo>
                    <a:pt x="240" y="173"/>
                  </a:lnTo>
                  <a:lnTo>
                    <a:pt x="236" y="171"/>
                  </a:lnTo>
                  <a:lnTo>
                    <a:pt x="231" y="171"/>
                  </a:lnTo>
                  <a:lnTo>
                    <a:pt x="238" y="168"/>
                  </a:lnTo>
                  <a:lnTo>
                    <a:pt x="245" y="163"/>
                  </a:lnTo>
                  <a:lnTo>
                    <a:pt x="253" y="160"/>
                  </a:lnTo>
                  <a:lnTo>
                    <a:pt x="259" y="156"/>
                  </a:lnTo>
                  <a:lnTo>
                    <a:pt x="265" y="151"/>
                  </a:lnTo>
                  <a:lnTo>
                    <a:pt x="271" y="146"/>
                  </a:lnTo>
                  <a:lnTo>
                    <a:pt x="275" y="141"/>
                  </a:lnTo>
                  <a:lnTo>
                    <a:pt x="280" y="135"/>
                  </a:lnTo>
                  <a:lnTo>
                    <a:pt x="283" y="129"/>
                  </a:lnTo>
                  <a:lnTo>
                    <a:pt x="287" y="123"/>
                  </a:lnTo>
                  <a:lnTo>
                    <a:pt x="290" y="117"/>
                  </a:lnTo>
                  <a:lnTo>
                    <a:pt x="292" y="110"/>
                  </a:lnTo>
                  <a:lnTo>
                    <a:pt x="293" y="103"/>
                  </a:lnTo>
                  <a:lnTo>
                    <a:pt x="294" y="96"/>
                  </a:lnTo>
                  <a:lnTo>
                    <a:pt x="295" y="89"/>
                  </a:lnTo>
                  <a:lnTo>
                    <a:pt x="294" y="81"/>
                  </a:lnTo>
                  <a:lnTo>
                    <a:pt x="293" y="69"/>
                  </a:lnTo>
                  <a:lnTo>
                    <a:pt x="290" y="59"/>
                  </a:lnTo>
                  <a:lnTo>
                    <a:pt x="287" y="49"/>
                  </a:lnTo>
                  <a:lnTo>
                    <a:pt x="282" y="41"/>
                  </a:lnTo>
                  <a:lnTo>
                    <a:pt x="277" y="32"/>
                  </a:lnTo>
                  <a:lnTo>
                    <a:pt x="271" y="26"/>
                  </a:lnTo>
                  <a:lnTo>
                    <a:pt x="263" y="20"/>
                  </a:lnTo>
                  <a:lnTo>
                    <a:pt x="255" y="14"/>
                  </a:lnTo>
                  <a:lnTo>
                    <a:pt x="245" y="10"/>
                  </a:lnTo>
                  <a:lnTo>
                    <a:pt x="236" y="6"/>
                  </a:lnTo>
                  <a:lnTo>
                    <a:pt x="224" y="4"/>
                  </a:lnTo>
                  <a:lnTo>
                    <a:pt x="213" y="2"/>
                  </a:lnTo>
                  <a:lnTo>
                    <a:pt x="200" y="1"/>
                  </a:lnTo>
                  <a:lnTo>
                    <a:pt x="186" y="0"/>
                  </a:lnTo>
                  <a:lnTo>
                    <a:pt x="172" y="1"/>
                  </a:lnTo>
                  <a:lnTo>
                    <a:pt x="156" y="2"/>
                  </a:lnTo>
                  <a:lnTo>
                    <a:pt x="120" y="5"/>
                  </a:lnTo>
                  <a:lnTo>
                    <a:pt x="86" y="9"/>
                  </a:lnTo>
                  <a:lnTo>
                    <a:pt x="58" y="12"/>
                  </a:lnTo>
                  <a:lnTo>
                    <a:pt x="41" y="14"/>
                  </a:lnTo>
                  <a:lnTo>
                    <a:pt x="0" y="17"/>
                  </a:lnTo>
                  <a:lnTo>
                    <a:pt x="2" y="47"/>
                  </a:lnTo>
                  <a:lnTo>
                    <a:pt x="13" y="52"/>
                  </a:lnTo>
                  <a:lnTo>
                    <a:pt x="25" y="58"/>
                  </a:lnTo>
                  <a:lnTo>
                    <a:pt x="36" y="62"/>
                  </a:lnTo>
                  <a:lnTo>
                    <a:pt x="49" y="65"/>
                  </a:lnTo>
                  <a:lnTo>
                    <a:pt x="69" y="294"/>
                  </a:lnTo>
                  <a:lnTo>
                    <a:pt x="56" y="300"/>
                  </a:lnTo>
                  <a:lnTo>
                    <a:pt x="45" y="306"/>
                  </a:lnTo>
                  <a:lnTo>
                    <a:pt x="34" y="312"/>
                  </a:lnTo>
                  <a:lnTo>
                    <a:pt x="26" y="320"/>
                  </a:lnTo>
                  <a:lnTo>
                    <a:pt x="28" y="350"/>
                  </a:lnTo>
                  <a:lnTo>
                    <a:pt x="186" y="337"/>
                  </a:lnTo>
                  <a:lnTo>
                    <a:pt x="183" y="306"/>
                  </a:lnTo>
                  <a:lnTo>
                    <a:pt x="175" y="301"/>
                  </a:lnTo>
                  <a:lnTo>
                    <a:pt x="165" y="295"/>
                  </a:lnTo>
                  <a:lnTo>
                    <a:pt x="156" y="291"/>
                  </a:lnTo>
                  <a:lnTo>
                    <a:pt x="146" y="287"/>
                  </a:lnTo>
                  <a:lnTo>
                    <a:pt x="138" y="201"/>
                  </a:lnTo>
                  <a:lnTo>
                    <a:pt x="157" y="200"/>
                  </a:lnTo>
                  <a:lnTo>
                    <a:pt x="162" y="200"/>
                  </a:lnTo>
                  <a:lnTo>
                    <a:pt x="167" y="201"/>
                  </a:lnTo>
                  <a:lnTo>
                    <a:pt x="172" y="202"/>
                  </a:lnTo>
                  <a:lnTo>
                    <a:pt x="176" y="205"/>
                  </a:lnTo>
                  <a:lnTo>
                    <a:pt x="184" y="211"/>
                  </a:lnTo>
                  <a:lnTo>
                    <a:pt x="192" y="219"/>
                  </a:lnTo>
                  <a:lnTo>
                    <a:pt x="198" y="230"/>
                  </a:lnTo>
                  <a:lnTo>
                    <a:pt x="204" y="241"/>
                  </a:lnTo>
                  <a:lnTo>
                    <a:pt x="210" y="254"/>
                  </a:lnTo>
                  <a:lnTo>
                    <a:pt x="216" y="267"/>
                  </a:lnTo>
                  <a:lnTo>
                    <a:pt x="222" y="280"/>
                  </a:lnTo>
                  <a:lnTo>
                    <a:pt x="228" y="292"/>
                  </a:lnTo>
                  <a:lnTo>
                    <a:pt x="236" y="304"/>
                  </a:lnTo>
                  <a:lnTo>
                    <a:pt x="244" y="313"/>
                  </a:lnTo>
                  <a:lnTo>
                    <a:pt x="249" y="319"/>
                  </a:lnTo>
                  <a:lnTo>
                    <a:pt x="254" y="322"/>
                  </a:lnTo>
                  <a:lnTo>
                    <a:pt x="259" y="325"/>
                  </a:lnTo>
                  <a:lnTo>
                    <a:pt x="264" y="328"/>
                  </a:lnTo>
                  <a:lnTo>
                    <a:pt x="270" y="330"/>
                  </a:lnTo>
                  <a:lnTo>
                    <a:pt x="276" y="331"/>
                  </a:lnTo>
                  <a:lnTo>
                    <a:pt x="282" y="332"/>
                  </a:lnTo>
                  <a:lnTo>
                    <a:pt x="289" y="332"/>
                  </a:lnTo>
                  <a:lnTo>
                    <a:pt x="303" y="330"/>
                  </a:lnTo>
                  <a:lnTo>
                    <a:pt x="317" y="328"/>
                  </a:lnTo>
                  <a:lnTo>
                    <a:pt x="330" y="326"/>
                  </a:lnTo>
                  <a:lnTo>
                    <a:pt x="341" y="32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 name="Freeform 30">
              <a:extLst>
                <a:ext uri="{FF2B5EF4-FFF2-40B4-BE49-F238E27FC236}">
                  <a16:creationId xmlns:a16="http://schemas.microsoft.com/office/drawing/2014/main" id="{4C111805-05C6-41AC-2702-22D38F8C2118}"/>
                </a:ext>
              </a:extLst>
            </p:cNvPr>
            <p:cNvSpPr>
              <a:spLocks/>
            </p:cNvSpPr>
            <p:nvPr userDrawn="1"/>
          </p:nvSpPr>
          <p:spPr bwMode="auto">
            <a:xfrm>
              <a:off x="900113" y="142875"/>
              <a:ext cx="26988" cy="39688"/>
            </a:xfrm>
            <a:custGeom>
              <a:avLst/>
              <a:gdLst>
                <a:gd name="T0" fmla="*/ 0 w 243"/>
                <a:gd name="T1" fmla="*/ 0 h 344"/>
                <a:gd name="T2" fmla="*/ 0 w 243"/>
                <a:gd name="T3" fmla="*/ 0 h 344"/>
                <a:gd name="T4" fmla="*/ 0 w 243"/>
                <a:gd name="T5" fmla="*/ 0 h 344"/>
                <a:gd name="T6" fmla="*/ 0 w 243"/>
                <a:gd name="T7" fmla="*/ 0 h 344"/>
                <a:gd name="T8" fmla="*/ 0 w 243"/>
                <a:gd name="T9" fmla="*/ 0 h 344"/>
                <a:gd name="T10" fmla="*/ 0 w 243"/>
                <a:gd name="T11" fmla="*/ 0 h 344"/>
                <a:gd name="T12" fmla="*/ 0 w 243"/>
                <a:gd name="T13" fmla="*/ 0 h 344"/>
                <a:gd name="T14" fmla="*/ 0 w 243"/>
                <a:gd name="T15" fmla="*/ 0 h 344"/>
                <a:gd name="T16" fmla="*/ 0 w 243"/>
                <a:gd name="T17" fmla="*/ 0 h 344"/>
                <a:gd name="T18" fmla="*/ 0 w 243"/>
                <a:gd name="T19" fmla="*/ 0 h 344"/>
                <a:gd name="T20" fmla="*/ 0 w 243"/>
                <a:gd name="T21" fmla="*/ 0 h 344"/>
                <a:gd name="T22" fmla="*/ 0 w 243"/>
                <a:gd name="T23" fmla="*/ 0 h 344"/>
                <a:gd name="T24" fmla="*/ 0 w 243"/>
                <a:gd name="T25" fmla="*/ 0 h 344"/>
                <a:gd name="T26" fmla="*/ 0 w 243"/>
                <a:gd name="T27" fmla="*/ 0 h 344"/>
                <a:gd name="T28" fmla="*/ 0 w 243"/>
                <a:gd name="T29" fmla="*/ 0 h 344"/>
                <a:gd name="T30" fmla="*/ 0 w 243"/>
                <a:gd name="T31" fmla="*/ 0 h 344"/>
                <a:gd name="T32" fmla="*/ 0 w 243"/>
                <a:gd name="T33" fmla="*/ 0 h 344"/>
                <a:gd name="T34" fmla="*/ 0 w 243"/>
                <a:gd name="T35" fmla="*/ 0 h 344"/>
                <a:gd name="T36" fmla="*/ 0 w 243"/>
                <a:gd name="T37" fmla="*/ 0 h 344"/>
                <a:gd name="T38" fmla="*/ 0 w 243"/>
                <a:gd name="T39" fmla="*/ 0 h 344"/>
                <a:gd name="T40" fmla="*/ 0 w 243"/>
                <a:gd name="T41" fmla="*/ 0 h 344"/>
                <a:gd name="T42" fmla="*/ 0 w 243"/>
                <a:gd name="T43" fmla="*/ 0 h 344"/>
                <a:gd name="T44" fmla="*/ 0 w 243"/>
                <a:gd name="T45" fmla="*/ 0 h 344"/>
                <a:gd name="T46" fmla="*/ 0 w 243"/>
                <a:gd name="T47" fmla="*/ 0 h 344"/>
                <a:gd name="T48" fmla="*/ 0 w 243"/>
                <a:gd name="T49" fmla="*/ 0 h 344"/>
                <a:gd name="T50" fmla="*/ 0 w 243"/>
                <a:gd name="T51" fmla="*/ 0 h 344"/>
                <a:gd name="T52" fmla="*/ 0 w 243"/>
                <a:gd name="T53" fmla="*/ 0 h 344"/>
                <a:gd name="T54" fmla="*/ 0 w 243"/>
                <a:gd name="T55" fmla="*/ 0 h 344"/>
                <a:gd name="T56" fmla="*/ 0 w 243"/>
                <a:gd name="T57" fmla="*/ 0 h 344"/>
                <a:gd name="T58" fmla="*/ 0 w 243"/>
                <a:gd name="T59" fmla="*/ 0 h 344"/>
                <a:gd name="T60" fmla="*/ 0 w 243"/>
                <a:gd name="T61" fmla="*/ 0 h 344"/>
                <a:gd name="T62" fmla="*/ 0 w 243"/>
                <a:gd name="T63" fmla="*/ 0 h 344"/>
                <a:gd name="T64" fmla="*/ 0 w 243"/>
                <a:gd name="T65" fmla="*/ 0 h 344"/>
                <a:gd name="T66" fmla="*/ 0 w 243"/>
                <a:gd name="T67" fmla="*/ 0 h 344"/>
                <a:gd name="T68" fmla="*/ 0 w 243"/>
                <a:gd name="T69" fmla="*/ 0 h 344"/>
                <a:gd name="T70" fmla="*/ 0 w 243"/>
                <a:gd name="T71" fmla="*/ 0 h 344"/>
                <a:gd name="T72" fmla="*/ 0 w 243"/>
                <a:gd name="T73" fmla="*/ 0 h 344"/>
                <a:gd name="T74" fmla="*/ 0 w 243"/>
                <a:gd name="T75" fmla="*/ 0 h 344"/>
                <a:gd name="T76" fmla="*/ 0 w 243"/>
                <a:gd name="T77" fmla="*/ 0 h 344"/>
                <a:gd name="T78" fmla="*/ 0 w 243"/>
                <a:gd name="T79" fmla="*/ 0 h 344"/>
                <a:gd name="T80" fmla="*/ 0 w 243"/>
                <a:gd name="T81" fmla="*/ 0 h 344"/>
                <a:gd name="T82" fmla="*/ 0 w 243"/>
                <a:gd name="T83" fmla="*/ 0 h 344"/>
                <a:gd name="T84" fmla="*/ 0 w 243"/>
                <a:gd name="T85" fmla="*/ 0 h 344"/>
                <a:gd name="T86" fmla="*/ 0 w 243"/>
                <a:gd name="T87" fmla="*/ 0 h 344"/>
                <a:gd name="T88" fmla="*/ 0 w 243"/>
                <a:gd name="T89" fmla="*/ 0 h 344"/>
                <a:gd name="T90" fmla="*/ 0 w 243"/>
                <a:gd name="T91" fmla="*/ 0 h 344"/>
                <a:gd name="T92" fmla="*/ 0 w 243"/>
                <a:gd name="T93" fmla="*/ 0 h 344"/>
                <a:gd name="T94" fmla="*/ 0 w 243"/>
                <a:gd name="T95" fmla="*/ 0 h 344"/>
                <a:gd name="T96" fmla="*/ 0 w 243"/>
                <a:gd name="T97" fmla="*/ 0 h 344"/>
                <a:gd name="T98" fmla="*/ 0 w 243"/>
                <a:gd name="T99" fmla="*/ 0 h 344"/>
                <a:gd name="T100" fmla="*/ 0 w 243"/>
                <a:gd name="T101" fmla="*/ 0 h 344"/>
                <a:gd name="T102" fmla="*/ 0 w 243"/>
                <a:gd name="T103" fmla="*/ 0 h 344"/>
                <a:gd name="T104" fmla="*/ 0 w 243"/>
                <a:gd name="T105" fmla="*/ 0 h 344"/>
                <a:gd name="T106" fmla="*/ 0 w 243"/>
                <a:gd name="T107" fmla="*/ 0 h 344"/>
                <a:gd name="T108" fmla="*/ 0 w 243"/>
                <a:gd name="T109" fmla="*/ 0 h 344"/>
                <a:gd name="T110" fmla="*/ 0 w 243"/>
                <a:gd name="T111" fmla="*/ 0 h 344"/>
                <a:gd name="T112" fmla="*/ 0 w 243"/>
                <a:gd name="T113" fmla="*/ 0 h 344"/>
                <a:gd name="T114" fmla="*/ 0 w 243"/>
                <a:gd name="T115" fmla="*/ 0 h 344"/>
                <a:gd name="T116" fmla="*/ 0 w 243"/>
                <a:gd name="T117" fmla="*/ 0 h 344"/>
                <a:gd name="T118" fmla="*/ 0 w 243"/>
                <a:gd name="T119" fmla="*/ 0 h 344"/>
                <a:gd name="T120" fmla="*/ 0 w 243"/>
                <a:gd name="T121" fmla="*/ 0 h 344"/>
                <a:gd name="T122" fmla="*/ 0 w 243"/>
                <a:gd name="T123" fmla="*/ 0 h 3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3" h="344">
                  <a:moveTo>
                    <a:pt x="89" y="344"/>
                  </a:moveTo>
                  <a:lnTo>
                    <a:pt x="66" y="342"/>
                  </a:lnTo>
                  <a:lnTo>
                    <a:pt x="43" y="339"/>
                  </a:lnTo>
                  <a:lnTo>
                    <a:pt x="20" y="335"/>
                  </a:lnTo>
                  <a:lnTo>
                    <a:pt x="0" y="329"/>
                  </a:lnTo>
                  <a:lnTo>
                    <a:pt x="5" y="231"/>
                  </a:lnTo>
                  <a:lnTo>
                    <a:pt x="44" y="232"/>
                  </a:lnTo>
                  <a:lnTo>
                    <a:pt x="49" y="245"/>
                  </a:lnTo>
                  <a:lnTo>
                    <a:pt x="53" y="258"/>
                  </a:lnTo>
                  <a:lnTo>
                    <a:pt x="56" y="271"/>
                  </a:lnTo>
                  <a:lnTo>
                    <a:pt x="59" y="281"/>
                  </a:lnTo>
                  <a:lnTo>
                    <a:pt x="69" y="285"/>
                  </a:lnTo>
                  <a:lnTo>
                    <a:pt x="80" y="290"/>
                  </a:lnTo>
                  <a:lnTo>
                    <a:pt x="93" y="293"/>
                  </a:lnTo>
                  <a:lnTo>
                    <a:pt x="109" y="294"/>
                  </a:lnTo>
                  <a:lnTo>
                    <a:pt x="118" y="294"/>
                  </a:lnTo>
                  <a:lnTo>
                    <a:pt x="127" y="293"/>
                  </a:lnTo>
                  <a:lnTo>
                    <a:pt x="135" y="291"/>
                  </a:lnTo>
                  <a:lnTo>
                    <a:pt x="143" y="287"/>
                  </a:lnTo>
                  <a:lnTo>
                    <a:pt x="149" y="282"/>
                  </a:lnTo>
                  <a:lnTo>
                    <a:pt x="154" y="276"/>
                  </a:lnTo>
                  <a:lnTo>
                    <a:pt x="156" y="272"/>
                  </a:lnTo>
                  <a:lnTo>
                    <a:pt x="158" y="267"/>
                  </a:lnTo>
                  <a:lnTo>
                    <a:pt x="159" y="262"/>
                  </a:lnTo>
                  <a:lnTo>
                    <a:pt x="159" y="257"/>
                  </a:lnTo>
                  <a:lnTo>
                    <a:pt x="159" y="251"/>
                  </a:lnTo>
                  <a:lnTo>
                    <a:pt x="158" y="245"/>
                  </a:lnTo>
                  <a:lnTo>
                    <a:pt x="155" y="240"/>
                  </a:lnTo>
                  <a:lnTo>
                    <a:pt x="153" y="236"/>
                  </a:lnTo>
                  <a:lnTo>
                    <a:pt x="149" y="230"/>
                  </a:lnTo>
                  <a:lnTo>
                    <a:pt x="145" y="226"/>
                  </a:lnTo>
                  <a:lnTo>
                    <a:pt x="141" y="223"/>
                  </a:lnTo>
                  <a:lnTo>
                    <a:pt x="135" y="219"/>
                  </a:lnTo>
                  <a:lnTo>
                    <a:pt x="123" y="212"/>
                  </a:lnTo>
                  <a:lnTo>
                    <a:pt x="110" y="205"/>
                  </a:lnTo>
                  <a:lnTo>
                    <a:pt x="95" y="199"/>
                  </a:lnTo>
                  <a:lnTo>
                    <a:pt x="80" y="192"/>
                  </a:lnTo>
                  <a:lnTo>
                    <a:pt x="66" y="186"/>
                  </a:lnTo>
                  <a:lnTo>
                    <a:pt x="51" y="178"/>
                  </a:lnTo>
                  <a:lnTo>
                    <a:pt x="37" y="169"/>
                  </a:lnTo>
                  <a:lnTo>
                    <a:pt x="26" y="159"/>
                  </a:lnTo>
                  <a:lnTo>
                    <a:pt x="20" y="152"/>
                  </a:lnTo>
                  <a:lnTo>
                    <a:pt x="15" y="146"/>
                  </a:lnTo>
                  <a:lnTo>
                    <a:pt x="12" y="139"/>
                  </a:lnTo>
                  <a:lnTo>
                    <a:pt x="8" y="132"/>
                  </a:lnTo>
                  <a:lnTo>
                    <a:pt x="6" y="124"/>
                  </a:lnTo>
                  <a:lnTo>
                    <a:pt x="3" y="115"/>
                  </a:lnTo>
                  <a:lnTo>
                    <a:pt x="2" y="106"/>
                  </a:lnTo>
                  <a:lnTo>
                    <a:pt x="2" y="96"/>
                  </a:lnTo>
                  <a:lnTo>
                    <a:pt x="3" y="86"/>
                  </a:lnTo>
                  <a:lnTo>
                    <a:pt x="7" y="75"/>
                  </a:lnTo>
                  <a:lnTo>
                    <a:pt x="10" y="66"/>
                  </a:lnTo>
                  <a:lnTo>
                    <a:pt x="14" y="56"/>
                  </a:lnTo>
                  <a:lnTo>
                    <a:pt x="19" y="48"/>
                  </a:lnTo>
                  <a:lnTo>
                    <a:pt x="27" y="39"/>
                  </a:lnTo>
                  <a:lnTo>
                    <a:pt x="34" y="32"/>
                  </a:lnTo>
                  <a:lnTo>
                    <a:pt x="43" y="25"/>
                  </a:lnTo>
                  <a:lnTo>
                    <a:pt x="53" y="19"/>
                  </a:lnTo>
                  <a:lnTo>
                    <a:pt x="64" y="14"/>
                  </a:lnTo>
                  <a:lnTo>
                    <a:pt x="75" y="10"/>
                  </a:lnTo>
                  <a:lnTo>
                    <a:pt x="88" y="5"/>
                  </a:lnTo>
                  <a:lnTo>
                    <a:pt x="102" y="2"/>
                  </a:lnTo>
                  <a:lnTo>
                    <a:pt x="116" y="1"/>
                  </a:lnTo>
                  <a:lnTo>
                    <a:pt x="132" y="0"/>
                  </a:lnTo>
                  <a:lnTo>
                    <a:pt x="149" y="0"/>
                  </a:lnTo>
                  <a:lnTo>
                    <a:pt x="169" y="2"/>
                  </a:lnTo>
                  <a:lnTo>
                    <a:pt x="190" y="4"/>
                  </a:lnTo>
                  <a:lnTo>
                    <a:pt x="211" y="8"/>
                  </a:lnTo>
                  <a:lnTo>
                    <a:pt x="230" y="13"/>
                  </a:lnTo>
                  <a:lnTo>
                    <a:pt x="226" y="107"/>
                  </a:lnTo>
                  <a:lnTo>
                    <a:pt x="188" y="105"/>
                  </a:lnTo>
                  <a:lnTo>
                    <a:pt x="183" y="92"/>
                  </a:lnTo>
                  <a:lnTo>
                    <a:pt x="178" y="79"/>
                  </a:lnTo>
                  <a:lnTo>
                    <a:pt x="173" y="67"/>
                  </a:lnTo>
                  <a:lnTo>
                    <a:pt x="171" y="55"/>
                  </a:lnTo>
                  <a:lnTo>
                    <a:pt x="164" y="52"/>
                  </a:lnTo>
                  <a:lnTo>
                    <a:pt x="154" y="50"/>
                  </a:lnTo>
                  <a:lnTo>
                    <a:pt x="144" y="48"/>
                  </a:lnTo>
                  <a:lnTo>
                    <a:pt x="133" y="46"/>
                  </a:lnTo>
                  <a:lnTo>
                    <a:pt x="123" y="46"/>
                  </a:lnTo>
                  <a:lnTo>
                    <a:pt x="113" y="49"/>
                  </a:lnTo>
                  <a:lnTo>
                    <a:pt x="105" y="51"/>
                  </a:lnTo>
                  <a:lnTo>
                    <a:pt x="98" y="55"/>
                  </a:lnTo>
                  <a:lnTo>
                    <a:pt x="92" y="60"/>
                  </a:lnTo>
                  <a:lnTo>
                    <a:pt x="88" y="67"/>
                  </a:lnTo>
                  <a:lnTo>
                    <a:pt x="86" y="74"/>
                  </a:lnTo>
                  <a:lnTo>
                    <a:pt x="85" y="82"/>
                  </a:lnTo>
                  <a:lnTo>
                    <a:pt x="85" y="88"/>
                  </a:lnTo>
                  <a:lnTo>
                    <a:pt x="86" y="93"/>
                  </a:lnTo>
                  <a:lnTo>
                    <a:pt x="88" y="98"/>
                  </a:lnTo>
                  <a:lnTo>
                    <a:pt x="91" y="103"/>
                  </a:lnTo>
                  <a:lnTo>
                    <a:pt x="94" y="107"/>
                  </a:lnTo>
                  <a:lnTo>
                    <a:pt x="98" y="111"/>
                  </a:lnTo>
                  <a:lnTo>
                    <a:pt x="104" y="115"/>
                  </a:lnTo>
                  <a:lnTo>
                    <a:pt x="109" y="118"/>
                  </a:lnTo>
                  <a:lnTo>
                    <a:pt x="134" y="131"/>
                  </a:lnTo>
                  <a:lnTo>
                    <a:pt x="165" y="145"/>
                  </a:lnTo>
                  <a:lnTo>
                    <a:pt x="180" y="152"/>
                  </a:lnTo>
                  <a:lnTo>
                    <a:pt x="194" y="160"/>
                  </a:lnTo>
                  <a:lnTo>
                    <a:pt x="208" y="169"/>
                  </a:lnTo>
                  <a:lnTo>
                    <a:pt x="220" y="180"/>
                  </a:lnTo>
                  <a:lnTo>
                    <a:pt x="225" y="186"/>
                  </a:lnTo>
                  <a:lnTo>
                    <a:pt x="230" y="192"/>
                  </a:lnTo>
                  <a:lnTo>
                    <a:pt x="234" y="199"/>
                  </a:lnTo>
                  <a:lnTo>
                    <a:pt x="238" y="206"/>
                  </a:lnTo>
                  <a:lnTo>
                    <a:pt x="240" y="215"/>
                  </a:lnTo>
                  <a:lnTo>
                    <a:pt x="242" y="223"/>
                  </a:lnTo>
                  <a:lnTo>
                    <a:pt x="243" y="231"/>
                  </a:lnTo>
                  <a:lnTo>
                    <a:pt x="243" y="242"/>
                  </a:lnTo>
                  <a:lnTo>
                    <a:pt x="242" y="253"/>
                  </a:lnTo>
                  <a:lnTo>
                    <a:pt x="240" y="263"/>
                  </a:lnTo>
                  <a:lnTo>
                    <a:pt x="236" y="274"/>
                  </a:lnTo>
                  <a:lnTo>
                    <a:pt x="231" y="283"/>
                  </a:lnTo>
                  <a:lnTo>
                    <a:pt x="225" y="293"/>
                  </a:lnTo>
                  <a:lnTo>
                    <a:pt x="218" y="301"/>
                  </a:lnTo>
                  <a:lnTo>
                    <a:pt x="209" y="310"/>
                  </a:lnTo>
                  <a:lnTo>
                    <a:pt x="201" y="317"/>
                  </a:lnTo>
                  <a:lnTo>
                    <a:pt x="190" y="323"/>
                  </a:lnTo>
                  <a:lnTo>
                    <a:pt x="179" y="330"/>
                  </a:lnTo>
                  <a:lnTo>
                    <a:pt x="166" y="334"/>
                  </a:lnTo>
                  <a:lnTo>
                    <a:pt x="152" y="338"/>
                  </a:lnTo>
                  <a:lnTo>
                    <a:pt x="137" y="341"/>
                  </a:lnTo>
                  <a:lnTo>
                    <a:pt x="123" y="343"/>
                  </a:lnTo>
                  <a:lnTo>
                    <a:pt x="106" y="344"/>
                  </a:lnTo>
                  <a:lnTo>
                    <a:pt x="89" y="344"/>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 name="Freeform 31">
              <a:extLst>
                <a:ext uri="{FF2B5EF4-FFF2-40B4-BE49-F238E27FC236}">
                  <a16:creationId xmlns:a16="http://schemas.microsoft.com/office/drawing/2014/main" id="{1F422EEF-818D-BFE8-933F-089A50EFD94F}"/>
                </a:ext>
              </a:extLst>
            </p:cNvPr>
            <p:cNvSpPr>
              <a:spLocks/>
            </p:cNvSpPr>
            <p:nvPr userDrawn="1"/>
          </p:nvSpPr>
          <p:spPr bwMode="auto">
            <a:xfrm>
              <a:off x="946151" y="147638"/>
              <a:ext cx="26988" cy="39688"/>
            </a:xfrm>
            <a:custGeom>
              <a:avLst/>
              <a:gdLst>
                <a:gd name="T0" fmla="*/ 0 w 226"/>
                <a:gd name="T1" fmla="*/ 0 h 359"/>
                <a:gd name="T2" fmla="*/ 0 w 226"/>
                <a:gd name="T3" fmla="*/ 0 h 359"/>
                <a:gd name="T4" fmla="*/ 0 w 226"/>
                <a:gd name="T5" fmla="*/ 0 h 359"/>
                <a:gd name="T6" fmla="*/ 0 w 226"/>
                <a:gd name="T7" fmla="*/ 0 h 359"/>
                <a:gd name="T8" fmla="*/ 0 w 226"/>
                <a:gd name="T9" fmla="*/ 0 h 359"/>
                <a:gd name="T10" fmla="*/ 0 w 226"/>
                <a:gd name="T11" fmla="*/ 0 h 359"/>
                <a:gd name="T12" fmla="*/ 0 w 226"/>
                <a:gd name="T13" fmla="*/ 0 h 359"/>
                <a:gd name="T14" fmla="*/ 0 w 226"/>
                <a:gd name="T15" fmla="*/ 0 h 359"/>
                <a:gd name="T16" fmla="*/ 0 w 226"/>
                <a:gd name="T17" fmla="*/ 0 h 359"/>
                <a:gd name="T18" fmla="*/ 0 w 226"/>
                <a:gd name="T19" fmla="*/ 0 h 359"/>
                <a:gd name="T20" fmla="*/ 0 w 226"/>
                <a:gd name="T21" fmla="*/ 0 h 359"/>
                <a:gd name="T22" fmla="*/ 0 w 226"/>
                <a:gd name="T23" fmla="*/ 0 h 359"/>
                <a:gd name="T24" fmla="*/ 0 w 226"/>
                <a:gd name="T25" fmla="*/ 0 h 359"/>
                <a:gd name="T26" fmla="*/ 0 w 226"/>
                <a:gd name="T27" fmla="*/ 0 h 359"/>
                <a:gd name="T28" fmla="*/ 0 w 226"/>
                <a:gd name="T29" fmla="*/ 0 h 359"/>
                <a:gd name="T30" fmla="*/ 0 w 226"/>
                <a:gd name="T31" fmla="*/ 0 h 359"/>
                <a:gd name="T32" fmla="*/ 0 w 226"/>
                <a:gd name="T33" fmla="*/ 0 h 359"/>
                <a:gd name="T34" fmla="*/ 0 w 226"/>
                <a:gd name="T35" fmla="*/ 0 h 359"/>
                <a:gd name="T36" fmla="*/ 0 w 226"/>
                <a:gd name="T37" fmla="*/ 0 h 359"/>
                <a:gd name="T38" fmla="*/ 0 w 226"/>
                <a:gd name="T39" fmla="*/ 0 h 359"/>
                <a:gd name="T40" fmla="*/ 0 w 226"/>
                <a:gd name="T41" fmla="*/ 0 h 359"/>
                <a:gd name="T42" fmla="*/ 0 w 226"/>
                <a:gd name="T43" fmla="*/ 0 h 359"/>
                <a:gd name="T44" fmla="*/ 0 w 226"/>
                <a:gd name="T45" fmla="*/ 0 h 359"/>
                <a:gd name="T46" fmla="*/ 0 w 226"/>
                <a:gd name="T47" fmla="*/ 0 h 359"/>
                <a:gd name="T48" fmla="*/ 0 w 226"/>
                <a:gd name="T49" fmla="*/ 0 h 3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359">
                  <a:moveTo>
                    <a:pt x="0" y="329"/>
                  </a:moveTo>
                  <a:lnTo>
                    <a:pt x="5" y="299"/>
                  </a:lnTo>
                  <a:lnTo>
                    <a:pt x="17" y="294"/>
                  </a:lnTo>
                  <a:lnTo>
                    <a:pt x="30" y="291"/>
                  </a:lnTo>
                  <a:lnTo>
                    <a:pt x="41" y="287"/>
                  </a:lnTo>
                  <a:lnTo>
                    <a:pt x="54" y="285"/>
                  </a:lnTo>
                  <a:lnTo>
                    <a:pt x="95" y="59"/>
                  </a:lnTo>
                  <a:lnTo>
                    <a:pt x="85" y="53"/>
                  </a:lnTo>
                  <a:lnTo>
                    <a:pt x="74" y="45"/>
                  </a:lnTo>
                  <a:lnTo>
                    <a:pt x="63" y="38"/>
                  </a:lnTo>
                  <a:lnTo>
                    <a:pt x="54" y="30"/>
                  </a:lnTo>
                  <a:lnTo>
                    <a:pt x="60" y="0"/>
                  </a:lnTo>
                  <a:lnTo>
                    <a:pt x="226" y="31"/>
                  </a:lnTo>
                  <a:lnTo>
                    <a:pt x="221" y="60"/>
                  </a:lnTo>
                  <a:lnTo>
                    <a:pt x="209" y="64"/>
                  </a:lnTo>
                  <a:lnTo>
                    <a:pt x="197" y="69"/>
                  </a:lnTo>
                  <a:lnTo>
                    <a:pt x="185" y="71"/>
                  </a:lnTo>
                  <a:lnTo>
                    <a:pt x="173" y="73"/>
                  </a:lnTo>
                  <a:lnTo>
                    <a:pt x="132" y="299"/>
                  </a:lnTo>
                  <a:lnTo>
                    <a:pt x="143" y="305"/>
                  </a:lnTo>
                  <a:lnTo>
                    <a:pt x="153" y="313"/>
                  </a:lnTo>
                  <a:lnTo>
                    <a:pt x="163" y="321"/>
                  </a:lnTo>
                  <a:lnTo>
                    <a:pt x="172" y="329"/>
                  </a:lnTo>
                  <a:lnTo>
                    <a:pt x="167" y="359"/>
                  </a:lnTo>
                  <a:lnTo>
                    <a:pt x="0" y="329"/>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 name="Freeform 32">
              <a:extLst>
                <a:ext uri="{FF2B5EF4-FFF2-40B4-BE49-F238E27FC236}">
                  <a16:creationId xmlns:a16="http://schemas.microsoft.com/office/drawing/2014/main" id="{C48CEA65-2C3B-DE4C-A465-E886C7DC6687}"/>
                </a:ext>
              </a:extLst>
            </p:cNvPr>
            <p:cNvSpPr>
              <a:spLocks/>
            </p:cNvSpPr>
            <p:nvPr userDrawn="1"/>
          </p:nvSpPr>
          <p:spPr bwMode="auto">
            <a:xfrm>
              <a:off x="992188" y="157163"/>
              <a:ext cx="39688" cy="46038"/>
            </a:xfrm>
            <a:custGeom>
              <a:avLst/>
              <a:gdLst>
                <a:gd name="T0" fmla="*/ 0 w 345"/>
                <a:gd name="T1" fmla="*/ 0 h 398"/>
                <a:gd name="T2" fmla="*/ 0 w 345"/>
                <a:gd name="T3" fmla="*/ 0 h 398"/>
                <a:gd name="T4" fmla="*/ 0 w 345"/>
                <a:gd name="T5" fmla="*/ 0 h 398"/>
                <a:gd name="T6" fmla="*/ 0 w 345"/>
                <a:gd name="T7" fmla="*/ 0 h 398"/>
                <a:gd name="T8" fmla="*/ 0 w 345"/>
                <a:gd name="T9" fmla="*/ 0 h 398"/>
                <a:gd name="T10" fmla="*/ 0 w 345"/>
                <a:gd name="T11" fmla="*/ 0 h 398"/>
                <a:gd name="T12" fmla="*/ 0 w 345"/>
                <a:gd name="T13" fmla="*/ 0 h 398"/>
                <a:gd name="T14" fmla="*/ 0 w 345"/>
                <a:gd name="T15" fmla="*/ 0 h 398"/>
                <a:gd name="T16" fmla="*/ 0 w 345"/>
                <a:gd name="T17" fmla="*/ 0 h 398"/>
                <a:gd name="T18" fmla="*/ 0 w 345"/>
                <a:gd name="T19" fmla="*/ 0 h 398"/>
                <a:gd name="T20" fmla="*/ 0 w 345"/>
                <a:gd name="T21" fmla="*/ 0 h 398"/>
                <a:gd name="T22" fmla="*/ 0 w 345"/>
                <a:gd name="T23" fmla="*/ 0 h 398"/>
                <a:gd name="T24" fmla="*/ 0 w 345"/>
                <a:gd name="T25" fmla="*/ 0 h 398"/>
                <a:gd name="T26" fmla="*/ 0 w 345"/>
                <a:gd name="T27" fmla="*/ 0 h 398"/>
                <a:gd name="T28" fmla="*/ 0 w 345"/>
                <a:gd name="T29" fmla="*/ 0 h 398"/>
                <a:gd name="T30" fmla="*/ 0 w 345"/>
                <a:gd name="T31" fmla="*/ 0 h 398"/>
                <a:gd name="T32" fmla="*/ 0 w 345"/>
                <a:gd name="T33" fmla="*/ 0 h 398"/>
                <a:gd name="T34" fmla="*/ 0 w 345"/>
                <a:gd name="T35" fmla="*/ 0 h 398"/>
                <a:gd name="T36" fmla="*/ 0 w 345"/>
                <a:gd name="T37" fmla="*/ 0 h 398"/>
                <a:gd name="T38" fmla="*/ 0 w 345"/>
                <a:gd name="T39" fmla="*/ 0 h 398"/>
                <a:gd name="T40" fmla="*/ 0 w 345"/>
                <a:gd name="T41" fmla="*/ 0 h 398"/>
                <a:gd name="T42" fmla="*/ 0 w 345"/>
                <a:gd name="T43" fmla="*/ 0 h 398"/>
                <a:gd name="T44" fmla="*/ 0 w 345"/>
                <a:gd name="T45" fmla="*/ 0 h 398"/>
                <a:gd name="T46" fmla="*/ 0 w 345"/>
                <a:gd name="T47" fmla="*/ 0 h 398"/>
                <a:gd name="T48" fmla="*/ 0 w 345"/>
                <a:gd name="T49" fmla="*/ 0 h 398"/>
                <a:gd name="T50" fmla="*/ 0 w 345"/>
                <a:gd name="T51" fmla="*/ 0 h 398"/>
                <a:gd name="T52" fmla="*/ 0 w 345"/>
                <a:gd name="T53" fmla="*/ 0 h 398"/>
                <a:gd name="T54" fmla="*/ 0 w 345"/>
                <a:gd name="T55" fmla="*/ 0 h 398"/>
                <a:gd name="T56" fmla="*/ 0 w 345"/>
                <a:gd name="T57" fmla="*/ 0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5" h="398">
                  <a:moveTo>
                    <a:pt x="274" y="193"/>
                  </a:moveTo>
                  <a:lnTo>
                    <a:pt x="273" y="179"/>
                  </a:lnTo>
                  <a:lnTo>
                    <a:pt x="273" y="164"/>
                  </a:lnTo>
                  <a:lnTo>
                    <a:pt x="273" y="148"/>
                  </a:lnTo>
                  <a:lnTo>
                    <a:pt x="274" y="134"/>
                  </a:lnTo>
                  <a:lnTo>
                    <a:pt x="222" y="114"/>
                  </a:lnTo>
                  <a:lnTo>
                    <a:pt x="134" y="333"/>
                  </a:lnTo>
                  <a:lnTo>
                    <a:pt x="144" y="340"/>
                  </a:lnTo>
                  <a:lnTo>
                    <a:pt x="153" y="350"/>
                  </a:lnTo>
                  <a:lnTo>
                    <a:pt x="162" y="359"/>
                  </a:lnTo>
                  <a:lnTo>
                    <a:pt x="169" y="370"/>
                  </a:lnTo>
                  <a:lnTo>
                    <a:pt x="158" y="398"/>
                  </a:lnTo>
                  <a:lnTo>
                    <a:pt x="0" y="335"/>
                  </a:lnTo>
                  <a:lnTo>
                    <a:pt x="11" y="307"/>
                  </a:lnTo>
                  <a:lnTo>
                    <a:pt x="25" y="304"/>
                  </a:lnTo>
                  <a:lnTo>
                    <a:pt x="37" y="303"/>
                  </a:lnTo>
                  <a:lnTo>
                    <a:pt x="50" y="302"/>
                  </a:lnTo>
                  <a:lnTo>
                    <a:pt x="62" y="303"/>
                  </a:lnTo>
                  <a:lnTo>
                    <a:pt x="149" y="84"/>
                  </a:lnTo>
                  <a:lnTo>
                    <a:pt x="96" y="63"/>
                  </a:lnTo>
                  <a:lnTo>
                    <a:pt x="88" y="75"/>
                  </a:lnTo>
                  <a:lnTo>
                    <a:pt x="77" y="86"/>
                  </a:lnTo>
                  <a:lnTo>
                    <a:pt x="67" y="97"/>
                  </a:lnTo>
                  <a:lnTo>
                    <a:pt x="56" y="107"/>
                  </a:lnTo>
                  <a:lnTo>
                    <a:pt x="22" y="94"/>
                  </a:lnTo>
                  <a:lnTo>
                    <a:pt x="59" y="0"/>
                  </a:lnTo>
                  <a:lnTo>
                    <a:pt x="345" y="113"/>
                  </a:lnTo>
                  <a:lnTo>
                    <a:pt x="308" y="207"/>
                  </a:lnTo>
                  <a:lnTo>
                    <a:pt x="274" y="193"/>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 name="Freeform 33">
              <a:extLst>
                <a:ext uri="{FF2B5EF4-FFF2-40B4-BE49-F238E27FC236}">
                  <a16:creationId xmlns:a16="http://schemas.microsoft.com/office/drawing/2014/main" id="{6BC2FA21-21A2-13DE-BB1F-C39F3476FD8F}"/>
                </a:ext>
              </a:extLst>
            </p:cNvPr>
            <p:cNvSpPr>
              <a:spLocks noEditPoints="1"/>
            </p:cNvSpPr>
            <p:nvPr userDrawn="1"/>
          </p:nvSpPr>
          <p:spPr bwMode="auto">
            <a:xfrm>
              <a:off x="1030288" y="192088"/>
              <a:ext cx="42863" cy="44450"/>
            </a:xfrm>
            <a:custGeom>
              <a:avLst/>
              <a:gdLst>
                <a:gd name="T0" fmla="*/ 0 w 380"/>
                <a:gd name="T1" fmla="*/ 0 h 397"/>
                <a:gd name="T2" fmla="*/ 0 w 380"/>
                <a:gd name="T3" fmla="*/ 0 h 397"/>
                <a:gd name="T4" fmla="*/ 0 w 380"/>
                <a:gd name="T5" fmla="*/ 0 h 397"/>
                <a:gd name="T6" fmla="*/ 0 w 380"/>
                <a:gd name="T7" fmla="*/ 0 h 397"/>
                <a:gd name="T8" fmla="*/ 0 w 380"/>
                <a:gd name="T9" fmla="*/ 0 h 397"/>
                <a:gd name="T10" fmla="*/ 0 w 380"/>
                <a:gd name="T11" fmla="*/ 0 h 397"/>
                <a:gd name="T12" fmla="*/ 0 w 380"/>
                <a:gd name="T13" fmla="*/ 0 h 397"/>
                <a:gd name="T14" fmla="*/ 0 w 380"/>
                <a:gd name="T15" fmla="*/ 0 h 397"/>
                <a:gd name="T16" fmla="*/ 0 w 380"/>
                <a:gd name="T17" fmla="*/ 0 h 397"/>
                <a:gd name="T18" fmla="*/ 0 w 380"/>
                <a:gd name="T19" fmla="*/ 0 h 397"/>
                <a:gd name="T20" fmla="*/ 0 w 380"/>
                <a:gd name="T21" fmla="*/ 0 h 397"/>
                <a:gd name="T22" fmla="*/ 0 w 380"/>
                <a:gd name="T23" fmla="*/ 0 h 397"/>
                <a:gd name="T24" fmla="*/ 0 w 380"/>
                <a:gd name="T25" fmla="*/ 0 h 397"/>
                <a:gd name="T26" fmla="*/ 0 w 380"/>
                <a:gd name="T27" fmla="*/ 0 h 397"/>
                <a:gd name="T28" fmla="*/ 0 w 380"/>
                <a:gd name="T29" fmla="*/ 0 h 397"/>
                <a:gd name="T30" fmla="*/ 0 w 380"/>
                <a:gd name="T31" fmla="*/ 0 h 397"/>
                <a:gd name="T32" fmla="*/ 0 w 380"/>
                <a:gd name="T33" fmla="*/ 0 h 397"/>
                <a:gd name="T34" fmla="*/ 0 w 380"/>
                <a:gd name="T35" fmla="*/ 0 h 397"/>
                <a:gd name="T36" fmla="*/ 0 w 380"/>
                <a:gd name="T37" fmla="*/ 0 h 397"/>
                <a:gd name="T38" fmla="*/ 0 w 380"/>
                <a:gd name="T39" fmla="*/ 0 h 397"/>
                <a:gd name="T40" fmla="*/ 0 w 380"/>
                <a:gd name="T41" fmla="*/ 0 h 397"/>
                <a:gd name="T42" fmla="*/ 0 w 380"/>
                <a:gd name="T43" fmla="*/ 0 h 397"/>
                <a:gd name="T44" fmla="*/ 0 w 380"/>
                <a:gd name="T45" fmla="*/ 0 h 397"/>
                <a:gd name="T46" fmla="*/ 0 w 380"/>
                <a:gd name="T47" fmla="*/ 0 h 397"/>
                <a:gd name="T48" fmla="*/ 0 w 380"/>
                <a:gd name="T49" fmla="*/ 0 h 397"/>
                <a:gd name="T50" fmla="*/ 0 w 380"/>
                <a:gd name="T51" fmla="*/ 0 h 397"/>
                <a:gd name="T52" fmla="*/ 0 w 380"/>
                <a:gd name="T53" fmla="*/ 0 h 397"/>
                <a:gd name="T54" fmla="*/ 0 w 380"/>
                <a:gd name="T55" fmla="*/ 0 h 397"/>
                <a:gd name="T56" fmla="*/ 0 w 380"/>
                <a:gd name="T57" fmla="*/ 0 h 397"/>
                <a:gd name="T58" fmla="*/ 0 w 380"/>
                <a:gd name="T59" fmla="*/ 0 h 397"/>
                <a:gd name="T60" fmla="*/ 0 w 380"/>
                <a:gd name="T61" fmla="*/ 0 h 397"/>
                <a:gd name="T62" fmla="*/ 0 w 380"/>
                <a:gd name="T63" fmla="*/ 0 h 397"/>
                <a:gd name="T64" fmla="*/ 0 w 380"/>
                <a:gd name="T65" fmla="*/ 0 h 397"/>
                <a:gd name="T66" fmla="*/ 0 w 380"/>
                <a:gd name="T67" fmla="*/ 0 h 397"/>
                <a:gd name="T68" fmla="*/ 0 w 380"/>
                <a:gd name="T69" fmla="*/ 0 h 397"/>
                <a:gd name="T70" fmla="*/ 0 w 380"/>
                <a:gd name="T71" fmla="*/ 0 h 397"/>
                <a:gd name="T72" fmla="*/ 0 w 380"/>
                <a:gd name="T73" fmla="*/ 0 h 397"/>
                <a:gd name="T74" fmla="*/ 0 w 380"/>
                <a:gd name="T75" fmla="*/ 0 h 397"/>
                <a:gd name="T76" fmla="*/ 0 w 380"/>
                <a:gd name="T77" fmla="*/ 0 h 397"/>
                <a:gd name="T78" fmla="*/ 0 w 380"/>
                <a:gd name="T79" fmla="*/ 0 h 397"/>
                <a:gd name="T80" fmla="*/ 0 w 380"/>
                <a:gd name="T81" fmla="*/ 0 h 397"/>
                <a:gd name="T82" fmla="*/ 0 w 380"/>
                <a:gd name="T83" fmla="*/ 0 h 3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0" h="397">
                  <a:moveTo>
                    <a:pt x="293" y="70"/>
                  </a:moveTo>
                  <a:lnTo>
                    <a:pt x="289" y="80"/>
                  </a:lnTo>
                  <a:lnTo>
                    <a:pt x="285" y="91"/>
                  </a:lnTo>
                  <a:lnTo>
                    <a:pt x="282" y="103"/>
                  </a:lnTo>
                  <a:lnTo>
                    <a:pt x="277" y="113"/>
                  </a:lnTo>
                  <a:lnTo>
                    <a:pt x="247" y="208"/>
                  </a:lnTo>
                  <a:lnTo>
                    <a:pt x="172" y="150"/>
                  </a:lnTo>
                  <a:lnTo>
                    <a:pt x="258" y="95"/>
                  </a:lnTo>
                  <a:lnTo>
                    <a:pt x="268" y="89"/>
                  </a:lnTo>
                  <a:lnTo>
                    <a:pt x="277" y="82"/>
                  </a:lnTo>
                  <a:lnTo>
                    <a:pt x="286" y="76"/>
                  </a:lnTo>
                  <a:lnTo>
                    <a:pt x="293" y="70"/>
                  </a:lnTo>
                  <a:close/>
                  <a:moveTo>
                    <a:pt x="380" y="52"/>
                  </a:moveTo>
                  <a:lnTo>
                    <a:pt x="312" y="0"/>
                  </a:lnTo>
                  <a:lnTo>
                    <a:pt x="54" y="160"/>
                  </a:lnTo>
                  <a:lnTo>
                    <a:pt x="45" y="159"/>
                  </a:lnTo>
                  <a:lnTo>
                    <a:pt x="37" y="157"/>
                  </a:lnTo>
                  <a:lnTo>
                    <a:pt x="27" y="156"/>
                  </a:lnTo>
                  <a:lnTo>
                    <a:pt x="19" y="156"/>
                  </a:lnTo>
                  <a:lnTo>
                    <a:pt x="0" y="181"/>
                  </a:lnTo>
                  <a:lnTo>
                    <a:pt x="97" y="257"/>
                  </a:lnTo>
                  <a:lnTo>
                    <a:pt x="116" y="232"/>
                  </a:lnTo>
                  <a:lnTo>
                    <a:pt x="113" y="224"/>
                  </a:lnTo>
                  <a:lnTo>
                    <a:pt x="110" y="215"/>
                  </a:lnTo>
                  <a:lnTo>
                    <a:pt x="106" y="206"/>
                  </a:lnTo>
                  <a:lnTo>
                    <a:pt x="101" y="197"/>
                  </a:lnTo>
                  <a:lnTo>
                    <a:pt x="136" y="175"/>
                  </a:lnTo>
                  <a:lnTo>
                    <a:pt x="231" y="249"/>
                  </a:lnTo>
                  <a:lnTo>
                    <a:pt x="218" y="289"/>
                  </a:lnTo>
                  <a:lnTo>
                    <a:pt x="209" y="286"/>
                  </a:lnTo>
                  <a:lnTo>
                    <a:pt x="199" y="284"/>
                  </a:lnTo>
                  <a:lnTo>
                    <a:pt x="189" y="283"/>
                  </a:lnTo>
                  <a:lnTo>
                    <a:pt x="179" y="283"/>
                  </a:lnTo>
                  <a:lnTo>
                    <a:pt x="160" y="306"/>
                  </a:lnTo>
                  <a:lnTo>
                    <a:pt x="276" y="397"/>
                  </a:lnTo>
                  <a:lnTo>
                    <a:pt x="295" y="373"/>
                  </a:lnTo>
                  <a:lnTo>
                    <a:pt x="294" y="366"/>
                  </a:lnTo>
                  <a:lnTo>
                    <a:pt x="292" y="358"/>
                  </a:lnTo>
                  <a:lnTo>
                    <a:pt x="289" y="350"/>
                  </a:lnTo>
                  <a:lnTo>
                    <a:pt x="286" y="341"/>
                  </a:lnTo>
                  <a:lnTo>
                    <a:pt x="380" y="5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 name="Freeform 34">
              <a:extLst>
                <a:ext uri="{FF2B5EF4-FFF2-40B4-BE49-F238E27FC236}">
                  <a16:creationId xmlns:a16="http://schemas.microsoft.com/office/drawing/2014/main" id="{6B1A47C4-AFEA-D996-49E0-D4E8A98564AB}"/>
                </a:ext>
              </a:extLst>
            </p:cNvPr>
            <p:cNvSpPr>
              <a:spLocks/>
            </p:cNvSpPr>
            <p:nvPr userDrawn="1"/>
          </p:nvSpPr>
          <p:spPr bwMode="auto">
            <a:xfrm>
              <a:off x="1076326" y="225425"/>
              <a:ext cx="46038" cy="44450"/>
            </a:xfrm>
            <a:custGeom>
              <a:avLst/>
              <a:gdLst>
                <a:gd name="T0" fmla="*/ 0 w 410"/>
                <a:gd name="T1" fmla="*/ 0 h 386"/>
                <a:gd name="T2" fmla="*/ 0 w 410"/>
                <a:gd name="T3" fmla="*/ 0 h 386"/>
                <a:gd name="T4" fmla="*/ 0 w 410"/>
                <a:gd name="T5" fmla="*/ 0 h 386"/>
                <a:gd name="T6" fmla="*/ 0 w 410"/>
                <a:gd name="T7" fmla="*/ 0 h 386"/>
                <a:gd name="T8" fmla="*/ 0 w 410"/>
                <a:gd name="T9" fmla="*/ 0 h 386"/>
                <a:gd name="T10" fmla="*/ 0 w 410"/>
                <a:gd name="T11" fmla="*/ 0 h 386"/>
                <a:gd name="T12" fmla="*/ 0 w 410"/>
                <a:gd name="T13" fmla="*/ 0 h 386"/>
                <a:gd name="T14" fmla="*/ 0 w 410"/>
                <a:gd name="T15" fmla="*/ 0 h 386"/>
                <a:gd name="T16" fmla="*/ 0 w 410"/>
                <a:gd name="T17" fmla="*/ 0 h 386"/>
                <a:gd name="T18" fmla="*/ 0 w 410"/>
                <a:gd name="T19" fmla="*/ 0 h 386"/>
                <a:gd name="T20" fmla="*/ 0 w 410"/>
                <a:gd name="T21" fmla="*/ 0 h 386"/>
                <a:gd name="T22" fmla="*/ 0 w 410"/>
                <a:gd name="T23" fmla="*/ 0 h 386"/>
                <a:gd name="T24" fmla="*/ 0 w 410"/>
                <a:gd name="T25" fmla="*/ 0 h 386"/>
                <a:gd name="T26" fmla="*/ 0 w 410"/>
                <a:gd name="T27" fmla="*/ 0 h 386"/>
                <a:gd name="T28" fmla="*/ 0 w 410"/>
                <a:gd name="T29" fmla="*/ 0 h 386"/>
                <a:gd name="T30" fmla="*/ 0 w 410"/>
                <a:gd name="T31" fmla="*/ 0 h 386"/>
                <a:gd name="T32" fmla="*/ 0 w 410"/>
                <a:gd name="T33" fmla="*/ 0 h 386"/>
                <a:gd name="T34" fmla="*/ 0 w 410"/>
                <a:gd name="T35" fmla="*/ 0 h 386"/>
                <a:gd name="T36" fmla="*/ 0 w 410"/>
                <a:gd name="T37" fmla="*/ 0 h 386"/>
                <a:gd name="T38" fmla="*/ 0 w 410"/>
                <a:gd name="T39" fmla="*/ 0 h 386"/>
                <a:gd name="T40" fmla="*/ 0 w 410"/>
                <a:gd name="T41" fmla="*/ 0 h 386"/>
                <a:gd name="T42" fmla="*/ 0 w 410"/>
                <a:gd name="T43" fmla="*/ 0 h 386"/>
                <a:gd name="T44" fmla="*/ 0 w 410"/>
                <a:gd name="T45" fmla="*/ 0 h 386"/>
                <a:gd name="T46" fmla="*/ 0 w 410"/>
                <a:gd name="T47" fmla="*/ 0 h 386"/>
                <a:gd name="T48" fmla="*/ 0 w 410"/>
                <a:gd name="T49" fmla="*/ 0 h 386"/>
                <a:gd name="T50" fmla="*/ 0 w 410"/>
                <a:gd name="T51" fmla="*/ 0 h 386"/>
                <a:gd name="T52" fmla="*/ 0 w 410"/>
                <a:gd name="T53" fmla="*/ 0 h 386"/>
                <a:gd name="T54" fmla="*/ 0 w 410"/>
                <a:gd name="T55" fmla="*/ 0 h 386"/>
                <a:gd name="T56" fmla="*/ 0 w 410"/>
                <a:gd name="T57" fmla="*/ 0 h 3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0" h="386">
                  <a:moveTo>
                    <a:pt x="307" y="280"/>
                  </a:moveTo>
                  <a:lnTo>
                    <a:pt x="314" y="268"/>
                  </a:lnTo>
                  <a:lnTo>
                    <a:pt x="322" y="255"/>
                  </a:lnTo>
                  <a:lnTo>
                    <a:pt x="331" y="242"/>
                  </a:lnTo>
                  <a:lnTo>
                    <a:pt x="340" y="231"/>
                  </a:lnTo>
                  <a:lnTo>
                    <a:pt x="307" y="185"/>
                  </a:lnTo>
                  <a:lnTo>
                    <a:pt x="114" y="319"/>
                  </a:lnTo>
                  <a:lnTo>
                    <a:pt x="118" y="331"/>
                  </a:lnTo>
                  <a:lnTo>
                    <a:pt x="120" y="343"/>
                  </a:lnTo>
                  <a:lnTo>
                    <a:pt x="121" y="356"/>
                  </a:lnTo>
                  <a:lnTo>
                    <a:pt x="122" y="369"/>
                  </a:lnTo>
                  <a:lnTo>
                    <a:pt x="97" y="386"/>
                  </a:lnTo>
                  <a:lnTo>
                    <a:pt x="0" y="247"/>
                  </a:lnTo>
                  <a:lnTo>
                    <a:pt x="25" y="230"/>
                  </a:lnTo>
                  <a:lnTo>
                    <a:pt x="37" y="235"/>
                  </a:lnTo>
                  <a:lnTo>
                    <a:pt x="48" y="240"/>
                  </a:lnTo>
                  <a:lnTo>
                    <a:pt x="60" y="247"/>
                  </a:lnTo>
                  <a:lnTo>
                    <a:pt x="69" y="254"/>
                  </a:lnTo>
                  <a:lnTo>
                    <a:pt x="263" y="120"/>
                  </a:lnTo>
                  <a:lnTo>
                    <a:pt x="230" y="74"/>
                  </a:lnTo>
                  <a:lnTo>
                    <a:pt x="217" y="78"/>
                  </a:lnTo>
                  <a:lnTo>
                    <a:pt x="202" y="82"/>
                  </a:lnTo>
                  <a:lnTo>
                    <a:pt x="187" y="85"/>
                  </a:lnTo>
                  <a:lnTo>
                    <a:pt x="173" y="87"/>
                  </a:lnTo>
                  <a:lnTo>
                    <a:pt x="152" y="57"/>
                  </a:lnTo>
                  <a:lnTo>
                    <a:pt x="235" y="0"/>
                  </a:lnTo>
                  <a:lnTo>
                    <a:pt x="410" y="253"/>
                  </a:lnTo>
                  <a:lnTo>
                    <a:pt x="327" y="311"/>
                  </a:lnTo>
                  <a:lnTo>
                    <a:pt x="307" y="28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6" name="Freeform 35">
              <a:extLst>
                <a:ext uri="{FF2B5EF4-FFF2-40B4-BE49-F238E27FC236}">
                  <a16:creationId xmlns:a16="http://schemas.microsoft.com/office/drawing/2014/main" id="{3379F1F4-2E4B-DC3C-5329-27AEFB417EBD}"/>
                </a:ext>
              </a:extLst>
            </p:cNvPr>
            <p:cNvSpPr>
              <a:spLocks/>
            </p:cNvSpPr>
            <p:nvPr userDrawn="1"/>
          </p:nvSpPr>
          <p:spPr bwMode="auto">
            <a:xfrm>
              <a:off x="1100138" y="279400"/>
              <a:ext cx="42863" cy="33338"/>
            </a:xfrm>
            <a:custGeom>
              <a:avLst/>
              <a:gdLst>
                <a:gd name="T0" fmla="*/ 0 w 372"/>
                <a:gd name="T1" fmla="*/ 0 h 282"/>
                <a:gd name="T2" fmla="*/ 0 w 372"/>
                <a:gd name="T3" fmla="*/ 0 h 282"/>
                <a:gd name="T4" fmla="*/ 0 w 372"/>
                <a:gd name="T5" fmla="*/ 0 h 282"/>
                <a:gd name="T6" fmla="*/ 0 w 372"/>
                <a:gd name="T7" fmla="*/ 0 h 282"/>
                <a:gd name="T8" fmla="*/ 0 w 372"/>
                <a:gd name="T9" fmla="*/ 0 h 282"/>
                <a:gd name="T10" fmla="*/ 0 w 372"/>
                <a:gd name="T11" fmla="*/ 0 h 282"/>
                <a:gd name="T12" fmla="*/ 0 w 372"/>
                <a:gd name="T13" fmla="*/ 0 h 282"/>
                <a:gd name="T14" fmla="*/ 0 w 372"/>
                <a:gd name="T15" fmla="*/ 0 h 282"/>
                <a:gd name="T16" fmla="*/ 0 w 372"/>
                <a:gd name="T17" fmla="*/ 0 h 282"/>
                <a:gd name="T18" fmla="*/ 0 w 372"/>
                <a:gd name="T19" fmla="*/ 0 h 282"/>
                <a:gd name="T20" fmla="*/ 0 w 372"/>
                <a:gd name="T21" fmla="*/ 0 h 282"/>
                <a:gd name="T22" fmla="*/ 0 w 372"/>
                <a:gd name="T23" fmla="*/ 0 h 282"/>
                <a:gd name="T24" fmla="*/ 0 w 372"/>
                <a:gd name="T25" fmla="*/ 0 h 282"/>
                <a:gd name="T26" fmla="*/ 0 w 372"/>
                <a:gd name="T27" fmla="*/ 0 h 282"/>
                <a:gd name="T28" fmla="*/ 0 w 372"/>
                <a:gd name="T29" fmla="*/ 0 h 282"/>
                <a:gd name="T30" fmla="*/ 0 w 372"/>
                <a:gd name="T31" fmla="*/ 0 h 282"/>
                <a:gd name="T32" fmla="*/ 0 w 372"/>
                <a:gd name="T33" fmla="*/ 0 h 282"/>
                <a:gd name="T34" fmla="*/ 0 w 372"/>
                <a:gd name="T35" fmla="*/ 0 h 282"/>
                <a:gd name="T36" fmla="*/ 0 w 372"/>
                <a:gd name="T37" fmla="*/ 0 h 282"/>
                <a:gd name="T38" fmla="*/ 0 w 372"/>
                <a:gd name="T39" fmla="*/ 0 h 282"/>
                <a:gd name="T40" fmla="*/ 0 w 372"/>
                <a:gd name="T41" fmla="*/ 0 h 282"/>
                <a:gd name="T42" fmla="*/ 0 w 372"/>
                <a:gd name="T43" fmla="*/ 0 h 282"/>
                <a:gd name="T44" fmla="*/ 0 w 372"/>
                <a:gd name="T45" fmla="*/ 0 h 282"/>
                <a:gd name="T46" fmla="*/ 0 w 372"/>
                <a:gd name="T47" fmla="*/ 0 h 282"/>
                <a:gd name="T48" fmla="*/ 0 w 372"/>
                <a:gd name="T49" fmla="*/ 0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2" h="282">
                  <a:moveTo>
                    <a:pt x="0" y="125"/>
                  </a:moveTo>
                  <a:lnTo>
                    <a:pt x="28" y="113"/>
                  </a:lnTo>
                  <a:lnTo>
                    <a:pt x="38" y="120"/>
                  </a:lnTo>
                  <a:lnTo>
                    <a:pt x="48" y="129"/>
                  </a:lnTo>
                  <a:lnTo>
                    <a:pt x="57" y="137"/>
                  </a:lnTo>
                  <a:lnTo>
                    <a:pt x="65" y="147"/>
                  </a:lnTo>
                  <a:lnTo>
                    <a:pt x="278" y="61"/>
                  </a:lnTo>
                  <a:lnTo>
                    <a:pt x="278" y="50"/>
                  </a:lnTo>
                  <a:lnTo>
                    <a:pt x="278" y="37"/>
                  </a:lnTo>
                  <a:lnTo>
                    <a:pt x="280" y="24"/>
                  </a:lnTo>
                  <a:lnTo>
                    <a:pt x="282" y="12"/>
                  </a:lnTo>
                  <a:lnTo>
                    <a:pt x="309" y="0"/>
                  </a:lnTo>
                  <a:lnTo>
                    <a:pt x="372" y="157"/>
                  </a:lnTo>
                  <a:lnTo>
                    <a:pt x="345" y="169"/>
                  </a:lnTo>
                  <a:lnTo>
                    <a:pt x="334" y="162"/>
                  </a:lnTo>
                  <a:lnTo>
                    <a:pt x="325" y="153"/>
                  </a:lnTo>
                  <a:lnTo>
                    <a:pt x="315" y="144"/>
                  </a:lnTo>
                  <a:lnTo>
                    <a:pt x="308" y="135"/>
                  </a:lnTo>
                  <a:lnTo>
                    <a:pt x="95" y="221"/>
                  </a:lnTo>
                  <a:lnTo>
                    <a:pt x="95" y="232"/>
                  </a:lnTo>
                  <a:lnTo>
                    <a:pt x="95" y="245"/>
                  </a:lnTo>
                  <a:lnTo>
                    <a:pt x="94" y="258"/>
                  </a:lnTo>
                  <a:lnTo>
                    <a:pt x="91" y="271"/>
                  </a:lnTo>
                  <a:lnTo>
                    <a:pt x="63" y="282"/>
                  </a:lnTo>
                  <a:lnTo>
                    <a:pt x="0" y="125"/>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7" name="Freeform 36">
              <a:extLst>
                <a:ext uri="{FF2B5EF4-FFF2-40B4-BE49-F238E27FC236}">
                  <a16:creationId xmlns:a16="http://schemas.microsoft.com/office/drawing/2014/main" id="{15053FE9-386D-10AF-0F04-71601C5E434A}"/>
                </a:ext>
              </a:extLst>
            </p:cNvPr>
            <p:cNvSpPr>
              <a:spLocks/>
            </p:cNvSpPr>
            <p:nvPr userDrawn="1"/>
          </p:nvSpPr>
          <p:spPr bwMode="auto">
            <a:xfrm>
              <a:off x="1114426" y="325438"/>
              <a:ext cx="41275" cy="31750"/>
            </a:xfrm>
            <a:custGeom>
              <a:avLst/>
              <a:gdLst>
                <a:gd name="T0" fmla="*/ 0 w 367"/>
                <a:gd name="T1" fmla="*/ 0 h 274"/>
                <a:gd name="T2" fmla="*/ 0 w 367"/>
                <a:gd name="T3" fmla="*/ 0 h 274"/>
                <a:gd name="T4" fmla="*/ 0 w 367"/>
                <a:gd name="T5" fmla="*/ 0 h 274"/>
                <a:gd name="T6" fmla="*/ 0 w 367"/>
                <a:gd name="T7" fmla="*/ 0 h 274"/>
                <a:gd name="T8" fmla="*/ 0 w 367"/>
                <a:gd name="T9" fmla="*/ 0 h 274"/>
                <a:gd name="T10" fmla="*/ 0 w 367"/>
                <a:gd name="T11" fmla="*/ 0 h 274"/>
                <a:gd name="T12" fmla="*/ 0 w 367"/>
                <a:gd name="T13" fmla="*/ 0 h 274"/>
                <a:gd name="T14" fmla="*/ 0 w 367"/>
                <a:gd name="T15" fmla="*/ 0 h 274"/>
                <a:gd name="T16" fmla="*/ 0 w 367"/>
                <a:gd name="T17" fmla="*/ 0 h 274"/>
                <a:gd name="T18" fmla="*/ 0 w 367"/>
                <a:gd name="T19" fmla="*/ 0 h 274"/>
                <a:gd name="T20" fmla="*/ 0 w 367"/>
                <a:gd name="T21" fmla="*/ 0 h 274"/>
                <a:gd name="T22" fmla="*/ 0 w 367"/>
                <a:gd name="T23" fmla="*/ 0 h 274"/>
                <a:gd name="T24" fmla="*/ 0 w 367"/>
                <a:gd name="T25" fmla="*/ 0 h 274"/>
                <a:gd name="T26" fmla="*/ 0 w 367"/>
                <a:gd name="T27" fmla="*/ 0 h 274"/>
                <a:gd name="T28" fmla="*/ 0 w 367"/>
                <a:gd name="T29" fmla="*/ 0 h 274"/>
                <a:gd name="T30" fmla="*/ 0 w 367"/>
                <a:gd name="T31" fmla="*/ 0 h 274"/>
                <a:gd name="T32" fmla="*/ 0 w 367"/>
                <a:gd name="T33" fmla="*/ 0 h 274"/>
                <a:gd name="T34" fmla="*/ 0 w 367"/>
                <a:gd name="T35" fmla="*/ 0 h 274"/>
                <a:gd name="T36" fmla="*/ 0 w 367"/>
                <a:gd name="T37" fmla="*/ 0 h 274"/>
                <a:gd name="T38" fmla="*/ 0 w 367"/>
                <a:gd name="T39" fmla="*/ 0 h 274"/>
                <a:gd name="T40" fmla="*/ 0 w 367"/>
                <a:gd name="T41" fmla="*/ 0 h 274"/>
                <a:gd name="T42" fmla="*/ 0 w 367"/>
                <a:gd name="T43" fmla="*/ 0 h 274"/>
                <a:gd name="T44" fmla="*/ 0 w 367"/>
                <a:gd name="T45" fmla="*/ 0 h 274"/>
                <a:gd name="T46" fmla="*/ 0 w 367"/>
                <a:gd name="T47" fmla="*/ 0 h 274"/>
                <a:gd name="T48" fmla="*/ 0 w 367"/>
                <a:gd name="T49" fmla="*/ 0 h 274"/>
                <a:gd name="T50" fmla="*/ 0 w 367"/>
                <a:gd name="T51" fmla="*/ 0 h 274"/>
                <a:gd name="T52" fmla="*/ 0 w 367"/>
                <a:gd name="T53" fmla="*/ 0 h 274"/>
                <a:gd name="T54" fmla="*/ 0 w 367"/>
                <a:gd name="T55" fmla="*/ 0 h 274"/>
                <a:gd name="T56" fmla="*/ 0 w 367"/>
                <a:gd name="T57" fmla="*/ 0 h 274"/>
                <a:gd name="T58" fmla="*/ 0 w 367"/>
                <a:gd name="T59" fmla="*/ 0 h 274"/>
                <a:gd name="T60" fmla="*/ 0 w 367"/>
                <a:gd name="T61" fmla="*/ 0 h 274"/>
                <a:gd name="T62" fmla="*/ 0 w 367"/>
                <a:gd name="T63" fmla="*/ 0 h 274"/>
                <a:gd name="T64" fmla="*/ 0 w 367"/>
                <a:gd name="T65" fmla="*/ 0 h 274"/>
                <a:gd name="T66" fmla="*/ 0 w 367"/>
                <a:gd name="T67" fmla="*/ 0 h 274"/>
                <a:gd name="T68" fmla="*/ 0 w 367"/>
                <a:gd name="T69" fmla="*/ 0 h 274"/>
                <a:gd name="T70" fmla="*/ 0 w 367"/>
                <a:gd name="T71" fmla="*/ 0 h 274"/>
                <a:gd name="T72" fmla="*/ 0 w 367"/>
                <a:gd name="T73" fmla="*/ 0 h 274"/>
                <a:gd name="T74" fmla="*/ 0 w 367"/>
                <a:gd name="T75" fmla="*/ 0 h 274"/>
                <a:gd name="T76" fmla="*/ 0 w 367"/>
                <a:gd name="T77" fmla="*/ 0 h 274"/>
                <a:gd name="T78" fmla="*/ 0 w 367"/>
                <a:gd name="T79" fmla="*/ 0 h 274"/>
                <a:gd name="T80" fmla="*/ 0 w 367"/>
                <a:gd name="T81" fmla="*/ 0 h 274"/>
                <a:gd name="T82" fmla="*/ 0 w 367"/>
                <a:gd name="T83" fmla="*/ 0 h 274"/>
                <a:gd name="T84" fmla="*/ 0 w 367"/>
                <a:gd name="T85" fmla="*/ 0 h 274"/>
                <a:gd name="T86" fmla="*/ 0 w 367"/>
                <a:gd name="T87" fmla="*/ 0 h 274"/>
                <a:gd name="T88" fmla="*/ 0 w 367"/>
                <a:gd name="T89" fmla="*/ 0 h 274"/>
                <a:gd name="T90" fmla="*/ 0 w 367"/>
                <a:gd name="T91" fmla="*/ 0 h 274"/>
                <a:gd name="T92" fmla="*/ 0 w 367"/>
                <a:gd name="T93" fmla="*/ 0 h 274"/>
                <a:gd name="T94" fmla="*/ 0 w 367"/>
                <a:gd name="T95" fmla="*/ 0 h 274"/>
                <a:gd name="T96" fmla="*/ 0 w 367"/>
                <a:gd name="T97" fmla="*/ 0 h 274"/>
                <a:gd name="T98" fmla="*/ 0 w 367"/>
                <a:gd name="T99" fmla="*/ 0 h 274"/>
                <a:gd name="T100" fmla="*/ 0 w 367"/>
                <a:gd name="T101" fmla="*/ 0 h 274"/>
                <a:gd name="T102" fmla="*/ 0 w 367"/>
                <a:gd name="T103" fmla="*/ 0 h 274"/>
                <a:gd name="T104" fmla="*/ 0 w 367"/>
                <a:gd name="T105" fmla="*/ 0 h 274"/>
                <a:gd name="T106" fmla="*/ 0 w 367"/>
                <a:gd name="T107" fmla="*/ 0 h 274"/>
                <a:gd name="T108" fmla="*/ 0 w 367"/>
                <a:gd name="T109" fmla="*/ 0 h 274"/>
                <a:gd name="T110" fmla="*/ 0 w 367"/>
                <a:gd name="T111" fmla="*/ 0 h 274"/>
                <a:gd name="T112" fmla="*/ 0 w 367"/>
                <a:gd name="T113" fmla="*/ 0 h 274"/>
                <a:gd name="T114" fmla="*/ 0 w 367"/>
                <a:gd name="T115" fmla="*/ 0 h 274"/>
                <a:gd name="T116" fmla="*/ 0 w 367"/>
                <a:gd name="T117" fmla="*/ 0 h 274"/>
                <a:gd name="T118" fmla="*/ 0 w 367"/>
                <a:gd name="T119" fmla="*/ 0 h 274"/>
                <a:gd name="T120" fmla="*/ 0 w 367"/>
                <a:gd name="T121" fmla="*/ 0 h 274"/>
                <a:gd name="T122" fmla="*/ 0 w 367"/>
                <a:gd name="T123" fmla="*/ 0 h 2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67" h="274">
                  <a:moveTo>
                    <a:pt x="10" y="151"/>
                  </a:moveTo>
                  <a:lnTo>
                    <a:pt x="6" y="127"/>
                  </a:lnTo>
                  <a:lnTo>
                    <a:pt x="3" y="104"/>
                  </a:lnTo>
                  <a:lnTo>
                    <a:pt x="0" y="82"/>
                  </a:lnTo>
                  <a:lnTo>
                    <a:pt x="0" y="61"/>
                  </a:lnTo>
                  <a:lnTo>
                    <a:pt x="96" y="40"/>
                  </a:lnTo>
                  <a:lnTo>
                    <a:pt x="105" y="77"/>
                  </a:lnTo>
                  <a:lnTo>
                    <a:pt x="94" y="85"/>
                  </a:lnTo>
                  <a:lnTo>
                    <a:pt x="84" y="93"/>
                  </a:lnTo>
                  <a:lnTo>
                    <a:pt x="72" y="100"/>
                  </a:lnTo>
                  <a:lnTo>
                    <a:pt x="63" y="105"/>
                  </a:lnTo>
                  <a:lnTo>
                    <a:pt x="61" y="116"/>
                  </a:lnTo>
                  <a:lnTo>
                    <a:pt x="60" y="127"/>
                  </a:lnTo>
                  <a:lnTo>
                    <a:pt x="61" y="141"/>
                  </a:lnTo>
                  <a:lnTo>
                    <a:pt x="63" y="156"/>
                  </a:lnTo>
                  <a:lnTo>
                    <a:pt x="66" y="165"/>
                  </a:lnTo>
                  <a:lnTo>
                    <a:pt x="69" y="174"/>
                  </a:lnTo>
                  <a:lnTo>
                    <a:pt x="73" y="181"/>
                  </a:lnTo>
                  <a:lnTo>
                    <a:pt x="80" y="188"/>
                  </a:lnTo>
                  <a:lnTo>
                    <a:pt x="86" y="193"/>
                  </a:lnTo>
                  <a:lnTo>
                    <a:pt x="93" y="195"/>
                  </a:lnTo>
                  <a:lnTo>
                    <a:pt x="97" y="196"/>
                  </a:lnTo>
                  <a:lnTo>
                    <a:pt x="102" y="196"/>
                  </a:lnTo>
                  <a:lnTo>
                    <a:pt x="107" y="196"/>
                  </a:lnTo>
                  <a:lnTo>
                    <a:pt x="112" y="195"/>
                  </a:lnTo>
                  <a:lnTo>
                    <a:pt x="118" y="193"/>
                  </a:lnTo>
                  <a:lnTo>
                    <a:pt x="123" y="191"/>
                  </a:lnTo>
                  <a:lnTo>
                    <a:pt x="128" y="188"/>
                  </a:lnTo>
                  <a:lnTo>
                    <a:pt x="131" y="183"/>
                  </a:lnTo>
                  <a:lnTo>
                    <a:pt x="135" y="179"/>
                  </a:lnTo>
                  <a:lnTo>
                    <a:pt x="138" y="174"/>
                  </a:lnTo>
                  <a:lnTo>
                    <a:pt x="141" y="169"/>
                  </a:lnTo>
                  <a:lnTo>
                    <a:pt x="143" y="162"/>
                  </a:lnTo>
                  <a:lnTo>
                    <a:pt x="146" y="149"/>
                  </a:lnTo>
                  <a:lnTo>
                    <a:pt x="149" y="134"/>
                  </a:lnTo>
                  <a:lnTo>
                    <a:pt x="151" y="118"/>
                  </a:lnTo>
                  <a:lnTo>
                    <a:pt x="153" y="102"/>
                  </a:lnTo>
                  <a:lnTo>
                    <a:pt x="156" y="85"/>
                  </a:lnTo>
                  <a:lnTo>
                    <a:pt x="160" y="69"/>
                  </a:lnTo>
                  <a:lnTo>
                    <a:pt x="165" y="55"/>
                  </a:lnTo>
                  <a:lnTo>
                    <a:pt x="171" y="40"/>
                  </a:lnTo>
                  <a:lnTo>
                    <a:pt x="176" y="33"/>
                  </a:lnTo>
                  <a:lnTo>
                    <a:pt x="181" y="27"/>
                  </a:lnTo>
                  <a:lnTo>
                    <a:pt x="186" y="22"/>
                  </a:lnTo>
                  <a:lnTo>
                    <a:pt x="192" y="16"/>
                  </a:lnTo>
                  <a:lnTo>
                    <a:pt x="200" y="11"/>
                  </a:lnTo>
                  <a:lnTo>
                    <a:pt x="207" y="8"/>
                  </a:lnTo>
                  <a:lnTo>
                    <a:pt x="216" y="4"/>
                  </a:lnTo>
                  <a:lnTo>
                    <a:pt x="226" y="2"/>
                  </a:lnTo>
                  <a:lnTo>
                    <a:pt x="237" y="0"/>
                  </a:lnTo>
                  <a:lnTo>
                    <a:pt x="246" y="0"/>
                  </a:lnTo>
                  <a:lnTo>
                    <a:pt x="257" y="0"/>
                  </a:lnTo>
                  <a:lnTo>
                    <a:pt x="267" y="2"/>
                  </a:lnTo>
                  <a:lnTo>
                    <a:pt x="277" y="5"/>
                  </a:lnTo>
                  <a:lnTo>
                    <a:pt x="286" y="9"/>
                  </a:lnTo>
                  <a:lnTo>
                    <a:pt x="296" y="14"/>
                  </a:lnTo>
                  <a:lnTo>
                    <a:pt x="304" y="22"/>
                  </a:lnTo>
                  <a:lnTo>
                    <a:pt x="313" y="29"/>
                  </a:lnTo>
                  <a:lnTo>
                    <a:pt x="321" y="38"/>
                  </a:lnTo>
                  <a:lnTo>
                    <a:pt x="329" y="48"/>
                  </a:lnTo>
                  <a:lnTo>
                    <a:pt x="336" y="60"/>
                  </a:lnTo>
                  <a:lnTo>
                    <a:pt x="342" y="73"/>
                  </a:lnTo>
                  <a:lnTo>
                    <a:pt x="348" y="86"/>
                  </a:lnTo>
                  <a:lnTo>
                    <a:pt x="353" y="101"/>
                  </a:lnTo>
                  <a:lnTo>
                    <a:pt x="357" y="117"/>
                  </a:lnTo>
                  <a:lnTo>
                    <a:pt x="360" y="137"/>
                  </a:lnTo>
                  <a:lnTo>
                    <a:pt x="363" y="158"/>
                  </a:lnTo>
                  <a:lnTo>
                    <a:pt x="366" y="179"/>
                  </a:lnTo>
                  <a:lnTo>
                    <a:pt x="367" y="198"/>
                  </a:lnTo>
                  <a:lnTo>
                    <a:pt x="275" y="219"/>
                  </a:lnTo>
                  <a:lnTo>
                    <a:pt x="266" y="182"/>
                  </a:lnTo>
                  <a:lnTo>
                    <a:pt x="277" y="174"/>
                  </a:lnTo>
                  <a:lnTo>
                    <a:pt x="288" y="165"/>
                  </a:lnTo>
                  <a:lnTo>
                    <a:pt x="300" y="158"/>
                  </a:lnTo>
                  <a:lnTo>
                    <a:pt x="310" y="153"/>
                  </a:lnTo>
                  <a:lnTo>
                    <a:pt x="311" y="145"/>
                  </a:lnTo>
                  <a:lnTo>
                    <a:pt x="311" y="136"/>
                  </a:lnTo>
                  <a:lnTo>
                    <a:pt x="310" y="124"/>
                  </a:lnTo>
                  <a:lnTo>
                    <a:pt x="307" y="114"/>
                  </a:lnTo>
                  <a:lnTo>
                    <a:pt x="305" y="104"/>
                  </a:lnTo>
                  <a:lnTo>
                    <a:pt x="301" y="96"/>
                  </a:lnTo>
                  <a:lnTo>
                    <a:pt x="296" y="88"/>
                  </a:lnTo>
                  <a:lnTo>
                    <a:pt x="291" y="82"/>
                  </a:lnTo>
                  <a:lnTo>
                    <a:pt x="284" y="79"/>
                  </a:lnTo>
                  <a:lnTo>
                    <a:pt x="277" y="76"/>
                  </a:lnTo>
                  <a:lnTo>
                    <a:pt x="270" y="76"/>
                  </a:lnTo>
                  <a:lnTo>
                    <a:pt x="260" y="77"/>
                  </a:lnTo>
                  <a:lnTo>
                    <a:pt x="255" y="78"/>
                  </a:lnTo>
                  <a:lnTo>
                    <a:pt x="251" y="81"/>
                  </a:lnTo>
                  <a:lnTo>
                    <a:pt x="246" y="84"/>
                  </a:lnTo>
                  <a:lnTo>
                    <a:pt x="242" y="88"/>
                  </a:lnTo>
                  <a:lnTo>
                    <a:pt x="239" y="93"/>
                  </a:lnTo>
                  <a:lnTo>
                    <a:pt x="237" y="98"/>
                  </a:lnTo>
                  <a:lnTo>
                    <a:pt x="235" y="103"/>
                  </a:lnTo>
                  <a:lnTo>
                    <a:pt x="233" y="109"/>
                  </a:lnTo>
                  <a:lnTo>
                    <a:pt x="226" y="138"/>
                  </a:lnTo>
                  <a:lnTo>
                    <a:pt x="222" y="171"/>
                  </a:lnTo>
                  <a:lnTo>
                    <a:pt x="219" y="187"/>
                  </a:lnTo>
                  <a:lnTo>
                    <a:pt x="216" y="204"/>
                  </a:lnTo>
                  <a:lnTo>
                    <a:pt x="210" y="219"/>
                  </a:lnTo>
                  <a:lnTo>
                    <a:pt x="203" y="233"/>
                  </a:lnTo>
                  <a:lnTo>
                    <a:pt x="199" y="241"/>
                  </a:lnTo>
                  <a:lnTo>
                    <a:pt x="194" y="246"/>
                  </a:lnTo>
                  <a:lnTo>
                    <a:pt x="188" y="252"/>
                  </a:lnTo>
                  <a:lnTo>
                    <a:pt x="182" y="257"/>
                  </a:lnTo>
                  <a:lnTo>
                    <a:pt x="176" y="262"/>
                  </a:lnTo>
                  <a:lnTo>
                    <a:pt x="167" y="266"/>
                  </a:lnTo>
                  <a:lnTo>
                    <a:pt x="159" y="269"/>
                  </a:lnTo>
                  <a:lnTo>
                    <a:pt x="149" y="272"/>
                  </a:lnTo>
                  <a:lnTo>
                    <a:pt x="139" y="274"/>
                  </a:lnTo>
                  <a:lnTo>
                    <a:pt x="128" y="274"/>
                  </a:lnTo>
                  <a:lnTo>
                    <a:pt x="116" y="273"/>
                  </a:lnTo>
                  <a:lnTo>
                    <a:pt x="106" y="272"/>
                  </a:lnTo>
                  <a:lnTo>
                    <a:pt x="95" y="268"/>
                  </a:lnTo>
                  <a:lnTo>
                    <a:pt x="85" y="264"/>
                  </a:lnTo>
                  <a:lnTo>
                    <a:pt x="75" y="258"/>
                  </a:lnTo>
                  <a:lnTo>
                    <a:pt x="66" y="251"/>
                  </a:lnTo>
                  <a:lnTo>
                    <a:pt x="56" y="243"/>
                  </a:lnTo>
                  <a:lnTo>
                    <a:pt x="48" y="233"/>
                  </a:lnTo>
                  <a:lnTo>
                    <a:pt x="39" y="223"/>
                  </a:lnTo>
                  <a:lnTo>
                    <a:pt x="32" y="211"/>
                  </a:lnTo>
                  <a:lnTo>
                    <a:pt x="26" y="197"/>
                  </a:lnTo>
                  <a:lnTo>
                    <a:pt x="19" y="182"/>
                  </a:lnTo>
                  <a:lnTo>
                    <a:pt x="14" y="168"/>
                  </a:lnTo>
                  <a:lnTo>
                    <a:pt x="10" y="151"/>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8" name="Freeform 37">
              <a:extLst>
                <a:ext uri="{FF2B5EF4-FFF2-40B4-BE49-F238E27FC236}">
                  <a16:creationId xmlns:a16="http://schemas.microsoft.com/office/drawing/2014/main" id="{F90E255D-76FA-8771-5978-D9BBA7FB1368}"/>
                </a:ext>
              </a:extLst>
            </p:cNvPr>
            <p:cNvSpPr>
              <a:spLocks/>
            </p:cNvSpPr>
            <p:nvPr userDrawn="1"/>
          </p:nvSpPr>
          <p:spPr bwMode="auto">
            <a:xfrm>
              <a:off x="1139826" y="377825"/>
              <a:ext cx="11113" cy="9525"/>
            </a:xfrm>
            <a:custGeom>
              <a:avLst/>
              <a:gdLst>
                <a:gd name="T0" fmla="*/ 0 w 94"/>
                <a:gd name="T1" fmla="*/ 0 h 90"/>
                <a:gd name="T2" fmla="*/ 0 w 94"/>
                <a:gd name="T3" fmla="*/ 0 h 90"/>
                <a:gd name="T4" fmla="*/ 0 w 94"/>
                <a:gd name="T5" fmla="*/ 0 h 90"/>
                <a:gd name="T6" fmla="*/ 0 w 94"/>
                <a:gd name="T7" fmla="*/ 0 h 90"/>
                <a:gd name="T8" fmla="*/ 0 w 94"/>
                <a:gd name="T9" fmla="*/ 0 h 90"/>
                <a:gd name="T10" fmla="*/ 0 w 94"/>
                <a:gd name="T11" fmla="*/ 0 h 90"/>
                <a:gd name="T12" fmla="*/ 0 w 94"/>
                <a:gd name="T13" fmla="*/ 0 h 90"/>
                <a:gd name="T14" fmla="*/ 0 w 94"/>
                <a:gd name="T15" fmla="*/ 0 h 90"/>
                <a:gd name="T16" fmla="*/ 0 w 94"/>
                <a:gd name="T17" fmla="*/ 0 h 90"/>
                <a:gd name="T18" fmla="*/ 0 w 94"/>
                <a:gd name="T19" fmla="*/ 0 h 90"/>
                <a:gd name="T20" fmla="*/ 0 w 94"/>
                <a:gd name="T21" fmla="*/ 0 h 90"/>
                <a:gd name="T22" fmla="*/ 0 w 94"/>
                <a:gd name="T23" fmla="*/ 0 h 90"/>
                <a:gd name="T24" fmla="*/ 0 w 94"/>
                <a:gd name="T25" fmla="*/ 0 h 90"/>
                <a:gd name="T26" fmla="*/ 0 w 94"/>
                <a:gd name="T27" fmla="*/ 0 h 90"/>
                <a:gd name="T28" fmla="*/ 0 w 94"/>
                <a:gd name="T29" fmla="*/ 0 h 90"/>
                <a:gd name="T30" fmla="*/ 0 w 94"/>
                <a:gd name="T31" fmla="*/ 0 h 90"/>
                <a:gd name="T32" fmla="*/ 0 w 94"/>
                <a:gd name="T33" fmla="*/ 0 h 90"/>
                <a:gd name="T34" fmla="*/ 0 w 94"/>
                <a:gd name="T35" fmla="*/ 0 h 90"/>
                <a:gd name="T36" fmla="*/ 0 w 94"/>
                <a:gd name="T37" fmla="*/ 0 h 90"/>
                <a:gd name="T38" fmla="*/ 0 w 94"/>
                <a:gd name="T39" fmla="*/ 0 h 90"/>
                <a:gd name="T40" fmla="*/ 0 w 94"/>
                <a:gd name="T41" fmla="*/ 0 h 90"/>
                <a:gd name="T42" fmla="*/ 0 w 94"/>
                <a:gd name="T43" fmla="*/ 0 h 90"/>
                <a:gd name="T44" fmla="*/ 0 w 94"/>
                <a:gd name="T45" fmla="*/ 0 h 90"/>
                <a:gd name="T46" fmla="*/ 0 w 94"/>
                <a:gd name="T47" fmla="*/ 0 h 90"/>
                <a:gd name="T48" fmla="*/ 0 w 94"/>
                <a:gd name="T49" fmla="*/ 0 h 90"/>
                <a:gd name="T50" fmla="*/ 0 w 94"/>
                <a:gd name="T51" fmla="*/ 0 h 90"/>
                <a:gd name="T52" fmla="*/ 0 w 94"/>
                <a:gd name="T53" fmla="*/ 0 h 90"/>
                <a:gd name="T54" fmla="*/ 0 w 94"/>
                <a:gd name="T55" fmla="*/ 0 h 90"/>
                <a:gd name="T56" fmla="*/ 0 w 94"/>
                <a:gd name="T57" fmla="*/ 0 h 90"/>
                <a:gd name="T58" fmla="*/ 0 w 94"/>
                <a:gd name="T59" fmla="*/ 0 h 90"/>
                <a:gd name="T60" fmla="*/ 0 w 94"/>
                <a:gd name="T61" fmla="*/ 0 h 90"/>
                <a:gd name="T62" fmla="*/ 0 w 94"/>
                <a:gd name="T63" fmla="*/ 0 h 90"/>
                <a:gd name="T64" fmla="*/ 0 w 9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4" h="90">
                  <a:moveTo>
                    <a:pt x="0" y="51"/>
                  </a:moveTo>
                  <a:lnTo>
                    <a:pt x="0" y="41"/>
                  </a:lnTo>
                  <a:lnTo>
                    <a:pt x="2" y="33"/>
                  </a:lnTo>
                  <a:lnTo>
                    <a:pt x="5" y="24"/>
                  </a:lnTo>
                  <a:lnTo>
                    <a:pt x="10" y="17"/>
                  </a:lnTo>
                  <a:lnTo>
                    <a:pt x="16" y="11"/>
                  </a:lnTo>
                  <a:lnTo>
                    <a:pt x="23" y="5"/>
                  </a:lnTo>
                  <a:lnTo>
                    <a:pt x="32" y="2"/>
                  </a:lnTo>
                  <a:lnTo>
                    <a:pt x="41" y="0"/>
                  </a:lnTo>
                  <a:lnTo>
                    <a:pt x="51" y="0"/>
                  </a:lnTo>
                  <a:lnTo>
                    <a:pt x="60" y="1"/>
                  </a:lnTo>
                  <a:lnTo>
                    <a:pt x="69" y="4"/>
                  </a:lnTo>
                  <a:lnTo>
                    <a:pt x="76" y="8"/>
                  </a:lnTo>
                  <a:lnTo>
                    <a:pt x="82" y="15"/>
                  </a:lnTo>
                  <a:lnTo>
                    <a:pt x="88" y="22"/>
                  </a:lnTo>
                  <a:lnTo>
                    <a:pt x="92" y="30"/>
                  </a:lnTo>
                  <a:lnTo>
                    <a:pt x="94" y="39"/>
                  </a:lnTo>
                  <a:lnTo>
                    <a:pt x="94" y="49"/>
                  </a:lnTo>
                  <a:lnTo>
                    <a:pt x="92" y="57"/>
                  </a:lnTo>
                  <a:lnTo>
                    <a:pt x="89" y="65"/>
                  </a:lnTo>
                  <a:lnTo>
                    <a:pt x="83" y="73"/>
                  </a:lnTo>
                  <a:lnTo>
                    <a:pt x="77" y="79"/>
                  </a:lnTo>
                  <a:lnTo>
                    <a:pt x="70" y="85"/>
                  </a:lnTo>
                  <a:lnTo>
                    <a:pt x="61" y="88"/>
                  </a:lnTo>
                  <a:lnTo>
                    <a:pt x="53" y="90"/>
                  </a:lnTo>
                  <a:lnTo>
                    <a:pt x="42" y="90"/>
                  </a:lnTo>
                  <a:lnTo>
                    <a:pt x="34" y="89"/>
                  </a:lnTo>
                  <a:lnTo>
                    <a:pt x="25" y="86"/>
                  </a:lnTo>
                  <a:lnTo>
                    <a:pt x="18" y="80"/>
                  </a:lnTo>
                  <a:lnTo>
                    <a:pt x="11" y="75"/>
                  </a:lnTo>
                  <a:lnTo>
                    <a:pt x="6" y="68"/>
                  </a:lnTo>
                  <a:lnTo>
                    <a:pt x="2" y="59"/>
                  </a:lnTo>
                  <a:lnTo>
                    <a:pt x="0" y="51"/>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9" name="Freeform 38">
              <a:extLst>
                <a:ext uri="{FF2B5EF4-FFF2-40B4-BE49-F238E27FC236}">
                  <a16:creationId xmlns:a16="http://schemas.microsoft.com/office/drawing/2014/main" id="{DFB0421F-6762-A44E-325F-034A96B9110C}"/>
                </a:ext>
              </a:extLst>
            </p:cNvPr>
            <p:cNvSpPr>
              <a:spLocks/>
            </p:cNvSpPr>
            <p:nvPr userDrawn="1"/>
          </p:nvSpPr>
          <p:spPr bwMode="auto">
            <a:xfrm>
              <a:off x="1125538" y="407988"/>
              <a:ext cx="39688" cy="31750"/>
            </a:xfrm>
            <a:custGeom>
              <a:avLst/>
              <a:gdLst>
                <a:gd name="T0" fmla="*/ 0 w 341"/>
                <a:gd name="T1" fmla="*/ 0 h 271"/>
                <a:gd name="T2" fmla="*/ 0 w 341"/>
                <a:gd name="T3" fmla="*/ 0 h 271"/>
                <a:gd name="T4" fmla="*/ 0 w 341"/>
                <a:gd name="T5" fmla="*/ 0 h 271"/>
                <a:gd name="T6" fmla="*/ 0 w 341"/>
                <a:gd name="T7" fmla="*/ 0 h 271"/>
                <a:gd name="T8" fmla="*/ 0 w 341"/>
                <a:gd name="T9" fmla="*/ 0 h 271"/>
                <a:gd name="T10" fmla="*/ 0 w 341"/>
                <a:gd name="T11" fmla="*/ 0 h 271"/>
                <a:gd name="T12" fmla="*/ 0 w 341"/>
                <a:gd name="T13" fmla="*/ 0 h 271"/>
                <a:gd name="T14" fmla="*/ 0 w 341"/>
                <a:gd name="T15" fmla="*/ 0 h 271"/>
                <a:gd name="T16" fmla="*/ 0 w 341"/>
                <a:gd name="T17" fmla="*/ 0 h 271"/>
                <a:gd name="T18" fmla="*/ 0 w 341"/>
                <a:gd name="T19" fmla="*/ 0 h 271"/>
                <a:gd name="T20" fmla="*/ 0 w 341"/>
                <a:gd name="T21" fmla="*/ 0 h 271"/>
                <a:gd name="T22" fmla="*/ 0 w 341"/>
                <a:gd name="T23" fmla="*/ 0 h 271"/>
                <a:gd name="T24" fmla="*/ 0 w 341"/>
                <a:gd name="T25" fmla="*/ 0 h 271"/>
                <a:gd name="T26" fmla="*/ 0 w 341"/>
                <a:gd name="T27" fmla="*/ 0 h 271"/>
                <a:gd name="T28" fmla="*/ 0 w 341"/>
                <a:gd name="T29" fmla="*/ 0 h 271"/>
                <a:gd name="T30" fmla="*/ 0 w 341"/>
                <a:gd name="T31" fmla="*/ 0 h 271"/>
                <a:gd name="T32" fmla="*/ 0 w 341"/>
                <a:gd name="T33" fmla="*/ 0 h 271"/>
                <a:gd name="T34" fmla="*/ 0 w 341"/>
                <a:gd name="T35" fmla="*/ 0 h 271"/>
                <a:gd name="T36" fmla="*/ 0 w 341"/>
                <a:gd name="T37" fmla="*/ 0 h 271"/>
                <a:gd name="T38" fmla="*/ 0 w 341"/>
                <a:gd name="T39" fmla="*/ 0 h 271"/>
                <a:gd name="T40" fmla="*/ 0 w 341"/>
                <a:gd name="T41" fmla="*/ 0 h 271"/>
                <a:gd name="T42" fmla="*/ 0 w 341"/>
                <a:gd name="T43" fmla="*/ 0 h 271"/>
                <a:gd name="T44" fmla="*/ 0 w 341"/>
                <a:gd name="T45" fmla="*/ 0 h 271"/>
                <a:gd name="T46" fmla="*/ 0 w 341"/>
                <a:gd name="T47" fmla="*/ 0 h 271"/>
                <a:gd name="T48" fmla="*/ 0 w 341"/>
                <a:gd name="T49" fmla="*/ 0 h 271"/>
                <a:gd name="T50" fmla="*/ 0 w 341"/>
                <a:gd name="T51" fmla="*/ 0 h 271"/>
                <a:gd name="T52" fmla="*/ 0 w 341"/>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1" h="271">
                  <a:moveTo>
                    <a:pt x="0" y="14"/>
                  </a:moveTo>
                  <a:lnTo>
                    <a:pt x="30" y="13"/>
                  </a:lnTo>
                  <a:lnTo>
                    <a:pt x="38" y="23"/>
                  </a:lnTo>
                  <a:lnTo>
                    <a:pt x="44" y="33"/>
                  </a:lnTo>
                  <a:lnTo>
                    <a:pt x="49" y="45"/>
                  </a:lnTo>
                  <a:lnTo>
                    <a:pt x="55" y="57"/>
                  </a:lnTo>
                  <a:lnTo>
                    <a:pt x="284" y="47"/>
                  </a:lnTo>
                  <a:lnTo>
                    <a:pt x="287" y="36"/>
                  </a:lnTo>
                  <a:lnTo>
                    <a:pt x="292" y="24"/>
                  </a:lnTo>
                  <a:lnTo>
                    <a:pt x="297" y="12"/>
                  </a:lnTo>
                  <a:lnTo>
                    <a:pt x="304" y="2"/>
                  </a:lnTo>
                  <a:lnTo>
                    <a:pt x="333" y="0"/>
                  </a:lnTo>
                  <a:lnTo>
                    <a:pt x="341" y="170"/>
                  </a:lnTo>
                  <a:lnTo>
                    <a:pt x="310" y="171"/>
                  </a:lnTo>
                  <a:lnTo>
                    <a:pt x="304" y="160"/>
                  </a:lnTo>
                  <a:lnTo>
                    <a:pt x="297" y="149"/>
                  </a:lnTo>
                  <a:lnTo>
                    <a:pt x="291" y="138"/>
                  </a:lnTo>
                  <a:lnTo>
                    <a:pt x="287" y="126"/>
                  </a:lnTo>
                  <a:lnTo>
                    <a:pt x="53" y="137"/>
                  </a:lnTo>
                  <a:lnTo>
                    <a:pt x="58" y="211"/>
                  </a:lnTo>
                  <a:lnTo>
                    <a:pt x="69" y="214"/>
                  </a:lnTo>
                  <a:lnTo>
                    <a:pt x="82" y="218"/>
                  </a:lnTo>
                  <a:lnTo>
                    <a:pt x="96" y="224"/>
                  </a:lnTo>
                  <a:lnTo>
                    <a:pt x="110" y="229"/>
                  </a:lnTo>
                  <a:lnTo>
                    <a:pt x="111" y="267"/>
                  </a:lnTo>
                  <a:lnTo>
                    <a:pt x="11" y="271"/>
                  </a:lnTo>
                  <a:lnTo>
                    <a:pt x="0" y="14"/>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0" name="Freeform 39">
              <a:extLst>
                <a:ext uri="{FF2B5EF4-FFF2-40B4-BE49-F238E27FC236}">
                  <a16:creationId xmlns:a16="http://schemas.microsoft.com/office/drawing/2014/main" id="{0E5D29AD-7B46-67D4-B46F-B56A0D1C66BD}"/>
                </a:ext>
              </a:extLst>
            </p:cNvPr>
            <p:cNvSpPr>
              <a:spLocks/>
            </p:cNvSpPr>
            <p:nvPr userDrawn="1"/>
          </p:nvSpPr>
          <p:spPr bwMode="auto">
            <a:xfrm>
              <a:off x="1125538" y="457200"/>
              <a:ext cx="39688" cy="39688"/>
            </a:xfrm>
            <a:custGeom>
              <a:avLst/>
              <a:gdLst>
                <a:gd name="T0" fmla="*/ 0 w 347"/>
                <a:gd name="T1" fmla="*/ 0 h 354"/>
                <a:gd name="T2" fmla="*/ 0 w 347"/>
                <a:gd name="T3" fmla="*/ 0 h 354"/>
                <a:gd name="T4" fmla="*/ 0 w 347"/>
                <a:gd name="T5" fmla="*/ 0 h 354"/>
                <a:gd name="T6" fmla="*/ 0 w 347"/>
                <a:gd name="T7" fmla="*/ 0 h 354"/>
                <a:gd name="T8" fmla="*/ 0 w 347"/>
                <a:gd name="T9" fmla="*/ 0 h 354"/>
                <a:gd name="T10" fmla="*/ 0 w 347"/>
                <a:gd name="T11" fmla="*/ 0 h 354"/>
                <a:gd name="T12" fmla="*/ 0 w 347"/>
                <a:gd name="T13" fmla="*/ 0 h 354"/>
                <a:gd name="T14" fmla="*/ 0 w 347"/>
                <a:gd name="T15" fmla="*/ 0 h 354"/>
                <a:gd name="T16" fmla="*/ 0 w 347"/>
                <a:gd name="T17" fmla="*/ 0 h 354"/>
                <a:gd name="T18" fmla="*/ 0 w 347"/>
                <a:gd name="T19" fmla="*/ 0 h 354"/>
                <a:gd name="T20" fmla="*/ 0 w 347"/>
                <a:gd name="T21" fmla="*/ 0 h 354"/>
                <a:gd name="T22" fmla="*/ 0 w 347"/>
                <a:gd name="T23" fmla="*/ 0 h 354"/>
                <a:gd name="T24" fmla="*/ 0 w 347"/>
                <a:gd name="T25" fmla="*/ 0 h 354"/>
                <a:gd name="T26" fmla="*/ 0 w 347"/>
                <a:gd name="T27" fmla="*/ 0 h 354"/>
                <a:gd name="T28" fmla="*/ 0 w 347"/>
                <a:gd name="T29" fmla="*/ 0 h 354"/>
                <a:gd name="T30" fmla="*/ 0 w 347"/>
                <a:gd name="T31" fmla="*/ 0 h 354"/>
                <a:gd name="T32" fmla="*/ 0 w 347"/>
                <a:gd name="T33" fmla="*/ 0 h 354"/>
                <a:gd name="T34" fmla="*/ 0 w 347"/>
                <a:gd name="T35" fmla="*/ 0 h 354"/>
                <a:gd name="T36" fmla="*/ 0 w 347"/>
                <a:gd name="T37" fmla="*/ 0 h 354"/>
                <a:gd name="T38" fmla="*/ 0 w 347"/>
                <a:gd name="T39" fmla="*/ 0 h 354"/>
                <a:gd name="T40" fmla="*/ 0 w 347"/>
                <a:gd name="T41" fmla="*/ 0 h 354"/>
                <a:gd name="T42" fmla="*/ 0 w 347"/>
                <a:gd name="T43" fmla="*/ 0 h 354"/>
                <a:gd name="T44" fmla="*/ 0 w 347"/>
                <a:gd name="T45" fmla="*/ 0 h 354"/>
                <a:gd name="T46" fmla="*/ 0 w 347"/>
                <a:gd name="T47" fmla="*/ 0 h 354"/>
                <a:gd name="T48" fmla="*/ 0 w 347"/>
                <a:gd name="T49" fmla="*/ 0 h 354"/>
                <a:gd name="T50" fmla="*/ 0 w 347"/>
                <a:gd name="T51" fmla="*/ 0 h 354"/>
                <a:gd name="T52" fmla="*/ 0 w 347"/>
                <a:gd name="T53" fmla="*/ 0 h 354"/>
                <a:gd name="T54" fmla="*/ 0 w 347"/>
                <a:gd name="T55" fmla="*/ 0 h 354"/>
                <a:gd name="T56" fmla="*/ 0 w 347"/>
                <a:gd name="T57" fmla="*/ 0 h 354"/>
                <a:gd name="T58" fmla="*/ 0 w 347"/>
                <a:gd name="T59" fmla="*/ 0 h 354"/>
                <a:gd name="T60" fmla="*/ 0 w 347"/>
                <a:gd name="T61" fmla="*/ 0 h 354"/>
                <a:gd name="T62" fmla="*/ 0 w 347"/>
                <a:gd name="T63" fmla="*/ 0 h 354"/>
                <a:gd name="T64" fmla="*/ 0 w 347"/>
                <a:gd name="T65" fmla="*/ 0 h 354"/>
                <a:gd name="T66" fmla="*/ 0 w 347"/>
                <a:gd name="T67" fmla="*/ 0 h 354"/>
                <a:gd name="T68" fmla="*/ 0 w 347"/>
                <a:gd name="T69" fmla="*/ 0 h 354"/>
                <a:gd name="T70" fmla="*/ 0 w 347"/>
                <a:gd name="T71" fmla="*/ 0 h 354"/>
                <a:gd name="T72" fmla="*/ 0 w 347"/>
                <a:gd name="T73" fmla="*/ 0 h 354"/>
                <a:gd name="T74" fmla="*/ 0 w 347"/>
                <a:gd name="T75" fmla="*/ 0 h 354"/>
                <a:gd name="T76" fmla="*/ 0 w 347"/>
                <a:gd name="T77" fmla="*/ 0 h 354"/>
                <a:gd name="T78" fmla="*/ 0 w 347"/>
                <a:gd name="T79" fmla="*/ 0 h 354"/>
                <a:gd name="T80" fmla="*/ 0 w 347"/>
                <a:gd name="T81" fmla="*/ 0 h 354"/>
                <a:gd name="T82" fmla="*/ 0 w 347"/>
                <a:gd name="T83" fmla="*/ 0 h 354"/>
                <a:gd name="T84" fmla="*/ 0 w 347"/>
                <a:gd name="T85" fmla="*/ 0 h 354"/>
                <a:gd name="T86" fmla="*/ 0 w 347"/>
                <a:gd name="T87" fmla="*/ 0 h 354"/>
                <a:gd name="T88" fmla="*/ 0 w 347"/>
                <a:gd name="T89" fmla="*/ 0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7" h="354">
                  <a:moveTo>
                    <a:pt x="283" y="319"/>
                  </a:moveTo>
                  <a:lnTo>
                    <a:pt x="133" y="312"/>
                  </a:lnTo>
                  <a:lnTo>
                    <a:pt x="116" y="311"/>
                  </a:lnTo>
                  <a:lnTo>
                    <a:pt x="101" y="307"/>
                  </a:lnTo>
                  <a:lnTo>
                    <a:pt x="86" y="304"/>
                  </a:lnTo>
                  <a:lnTo>
                    <a:pt x="73" y="299"/>
                  </a:lnTo>
                  <a:lnTo>
                    <a:pt x="61" y="293"/>
                  </a:lnTo>
                  <a:lnTo>
                    <a:pt x="49" y="285"/>
                  </a:lnTo>
                  <a:lnTo>
                    <a:pt x="40" y="277"/>
                  </a:lnTo>
                  <a:lnTo>
                    <a:pt x="30" y="267"/>
                  </a:lnTo>
                  <a:lnTo>
                    <a:pt x="23" y="257"/>
                  </a:lnTo>
                  <a:lnTo>
                    <a:pt x="17" y="245"/>
                  </a:lnTo>
                  <a:lnTo>
                    <a:pt x="11" y="233"/>
                  </a:lnTo>
                  <a:lnTo>
                    <a:pt x="6" y="221"/>
                  </a:lnTo>
                  <a:lnTo>
                    <a:pt x="3" y="207"/>
                  </a:lnTo>
                  <a:lnTo>
                    <a:pt x="1" y="192"/>
                  </a:lnTo>
                  <a:lnTo>
                    <a:pt x="0" y="176"/>
                  </a:lnTo>
                  <a:lnTo>
                    <a:pt x="1" y="161"/>
                  </a:lnTo>
                  <a:lnTo>
                    <a:pt x="2" y="142"/>
                  </a:lnTo>
                  <a:lnTo>
                    <a:pt x="4" y="125"/>
                  </a:lnTo>
                  <a:lnTo>
                    <a:pt x="8" y="109"/>
                  </a:lnTo>
                  <a:lnTo>
                    <a:pt x="12" y="95"/>
                  </a:lnTo>
                  <a:lnTo>
                    <a:pt x="19" y="81"/>
                  </a:lnTo>
                  <a:lnTo>
                    <a:pt x="25" y="71"/>
                  </a:lnTo>
                  <a:lnTo>
                    <a:pt x="32" y="60"/>
                  </a:lnTo>
                  <a:lnTo>
                    <a:pt x="41" y="52"/>
                  </a:lnTo>
                  <a:lnTo>
                    <a:pt x="50" y="44"/>
                  </a:lnTo>
                  <a:lnTo>
                    <a:pt x="60" y="38"/>
                  </a:lnTo>
                  <a:lnTo>
                    <a:pt x="70" y="34"/>
                  </a:lnTo>
                  <a:lnTo>
                    <a:pt x="82" y="30"/>
                  </a:lnTo>
                  <a:lnTo>
                    <a:pt x="95" y="26"/>
                  </a:lnTo>
                  <a:lnTo>
                    <a:pt x="107" y="25"/>
                  </a:lnTo>
                  <a:lnTo>
                    <a:pt x="120" y="24"/>
                  </a:lnTo>
                  <a:lnTo>
                    <a:pt x="134" y="24"/>
                  </a:lnTo>
                  <a:lnTo>
                    <a:pt x="294" y="31"/>
                  </a:lnTo>
                  <a:lnTo>
                    <a:pt x="298" y="23"/>
                  </a:lnTo>
                  <a:lnTo>
                    <a:pt x="305" y="15"/>
                  </a:lnTo>
                  <a:lnTo>
                    <a:pt x="311" y="6"/>
                  </a:lnTo>
                  <a:lnTo>
                    <a:pt x="317" y="0"/>
                  </a:lnTo>
                  <a:lnTo>
                    <a:pt x="347" y="1"/>
                  </a:lnTo>
                  <a:lnTo>
                    <a:pt x="341" y="150"/>
                  </a:lnTo>
                  <a:lnTo>
                    <a:pt x="311" y="149"/>
                  </a:lnTo>
                  <a:lnTo>
                    <a:pt x="305" y="139"/>
                  </a:lnTo>
                  <a:lnTo>
                    <a:pt x="299" y="130"/>
                  </a:lnTo>
                  <a:lnTo>
                    <a:pt x="294" y="120"/>
                  </a:lnTo>
                  <a:lnTo>
                    <a:pt x="291" y="110"/>
                  </a:lnTo>
                  <a:lnTo>
                    <a:pt x="143" y="103"/>
                  </a:lnTo>
                  <a:lnTo>
                    <a:pt x="133" y="103"/>
                  </a:lnTo>
                  <a:lnTo>
                    <a:pt x="123" y="103"/>
                  </a:lnTo>
                  <a:lnTo>
                    <a:pt x="115" y="105"/>
                  </a:lnTo>
                  <a:lnTo>
                    <a:pt x="106" y="106"/>
                  </a:lnTo>
                  <a:lnTo>
                    <a:pt x="98" y="108"/>
                  </a:lnTo>
                  <a:lnTo>
                    <a:pt x="90" y="111"/>
                  </a:lnTo>
                  <a:lnTo>
                    <a:pt x="84" y="114"/>
                  </a:lnTo>
                  <a:lnTo>
                    <a:pt x="78" y="117"/>
                  </a:lnTo>
                  <a:lnTo>
                    <a:pt x="71" y="122"/>
                  </a:lnTo>
                  <a:lnTo>
                    <a:pt x="67" y="128"/>
                  </a:lnTo>
                  <a:lnTo>
                    <a:pt x="63" y="134"/>
                  </a:lnTo>
                  <a:lnTo>
                    <a:pt x="59" y="142"/>
                  </a:lnTo>
                  <a:lnTo>
                    <a:pt x="56" y="149"/>
                  </a:lnTo>
                  <a:lnTo>
                    <a:pt x="54" y="158"/>
                  </a:lnTo>
                  <a:lnTo>
                    <a:pt x="52" y="168"/>
                  </a:lnTo>
                  <a:lnTo>
                    <a:pt x="51" y="178"/>
                  </a:lnTo>
                  <a:lnTo>
                    <a:pt x="51" y="187"/>
                  </a:lnTo>
                  <a:lnTo>
                    <a:pt x="52" y="195"/>
                  </a:lnTo>
                  <a:lnTo>
                    <a:pt x="54" y="203"/>
                  </a:lnTo>
                  <a:lnTo>
                    <a:pt x="56" y="210"/>
                  </a:lnTo>
                  <a:lnTo>
                    <a:pt x="58" y="217"/>
                  </a:lnTo>
                  <a:lnTo>
                    <a:pt x="61" y="223"/>
                  </a:lnTo>
                  <a:lnTo>
                    <a:pt x="65" y="228"/>
                  </a:lnTo>
                  <a:lnTo>
                    <a:pt x="69" y="233"/>
                  </a:lnTo>
                  <a:lnTo>
                    <a:pt x="75" y="238"/>
                  </a:lnTo>
                  <a:lnTo>
                    <a:pt x="81" y="241"/>
                  </a:lnTo>
                  <a:lnTo>
                    <a:pt x="87" y="245"/>
                  </a:lnTo>
                  <a:lnTo>
                    <a:pt x="94" y="247"/>
                  </a:lnTo>
                  <a:lnTo>
                    <a:pt x="101" y="249"/>
                  </a:lnTo>
                  <a:lnTo>
                    <a:pt x="109" y="251"/>
                  </a:lnTo>
                  <a:lnTo>
                    <a:pt x="118" y="252"/>
                  </a:lnTo>
                  <a:lnTo>
                    <a:pt x="127" y="254"/>
                  </a:lnTo>
                  <a:lnTo>
                    <a:pt x="285" y="258"/>
                  </a:lnTo>
                  <a:lnTo>
                    <a:pt x="289" y="248"/>
                  </a:lnTo>
                  <a:lnTo>
                    <a:pt x="295" y="238"/>
                  </a:lnTo>
                  <a:lnTo>
                    <a:pt x="302" y="229"/>
                  </a:lnTo>
                  <a:lnTo>
                    <a:pt x="308" y="220"/>
                  </a:lnTo>
                  <a:lnTo>
                    <a:pt x="337" y="222"/>
                  </a:lnTo>
                  <a:lnTo>
                    <a:pt x="332" y="354"/>
                  </a:lnTo>
                  <a:lnTo>
                    <a:pt x="303" y="353"/>
                  </a:lnTo>
                  <a:lnTo>
                    <a:pt x="296" y="345"/>
                  </a:lnTo>
                  <a:lnTo>
                    <a:pt x="291" y="337"/>
                  </a:lnTo>
                  <a:lnTo>
                    <a:pt x="286" y="327"/>
                  </a:lnTo>
                  <a:lnTo>
                    <a:pt x="283" y="319"/>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1" name="Freeform 40">
              <a:extLst>
                <a:ext uri="{FF2B5EF4-FFF2-40B4-BE49-F238E27FC236}">
                  <a16:creationId xmlns:a16="http://schemas.microsoft.com/office/drawing/2014/main" id="{8800AAD3-7327-57B0-DC1F-B464A192AE0A}"/>
                </a:ext>
              </a:extLst>
            </p:cNvPr>
            <p:cNvSpPr>
              <a:spLocks noEditPoints="1"/>
            </p:cNvSpPr>
            <p:nvPr userDrawn="1"/>
          </p:nvSpPr>
          <p:spPr bwMode="auto">
            <a:xfrm>
              <a:off x="1120776" y="514350"/>
              <a:ext cx="39688" cy="39688"/>
            </a:xfrm>
            <a:custGeom>
              <a:avLst/>
              <a:gdLst>
                <a:gd name="T0" fmla="*/ 0 w 361"/>
                <a:gd name="T1" fmla="*/ 0 h 338"/>
                <a:gd name="T2" fmla="*/ 0 w 361"/>
                <a:gd name="T3" fmla="*/ 0 h 338"/>
                <a:gd name="T4" fmla="*/ 0 w 361"/>
                <a:gd name="T5" fmla="*/ 0 h 338"/>
                <a:gd name="T6" fmla="*/ 0 w 361"/>
                <a:gd name="T7" fmla="*/ 0 h 338"/>
                <a:gd name="T8" fmla="*/ 0 w 361"/>
                <a:gd name="T9" fmla="*/ 0 h 338"/>
                <a:gd name="T10" fmla="*/ 0 w 361"/>
                <a:gd name="T11" fmla="*/ 0 h 338"/>
                <a:gd name="T12" fmla="*/ 0 w 361"/>
                <a:gd name="T13" fmla="*/ 0 h 338"/>
                <a:gd name="T14" fmla="*/ 0 w 361"/>
                <a:gd name="T15" fmla="*/ 0 h 338"/>
                <a:gd name="T16" fmla="*/ 0 w 361"/>
                <a:gd name="T17" fmla="*/ 0 h 338"/>
                <a:gd name="T18" fmla="*/ 0 w 361"/>
                <a:gd name="T19" fmla="*/ 0 h 338"/>
                <a:gd name="T20" fmla="*/ 0 w 361"/>
                <a:gd name="T21" fmla="*/ 0 h 338"/>
                <a:gd name="T22" fmla="*/ 0 w 361"/>
                <a:gd name="T23" fmla="*/ 0 h 338"/>
                <a:gd name="T24" fmla="*/ 0 w 361"/>
                <a:gd name="T25" fmla="*/ 0 h 338"/>
                <a:gd name="T26" fmla="*/ 0 w 361"/>
                <a:gd name="T27" fmla="*/ 0 h 338"/>
                <a:gd name="T28" fmla="*/ 0 w 361"/>
                <a:gd name="T29" fmla="*/ 0 h 338"/>
                <a:gd name="T30" fmla="*/ 0 w 361"/>
                <a:gd name="T31" fmla="*/ 0 h 338"/>
                <a:gd name="T32" fmla="*/ 0 w 361"/>
                <a:gd name="T33" fmla="*/ 0 h 338"/>
                <a:gd name="T34" fmla="*/ 0 w 361"/>
                <a:gd name="T35" fmla="*/ 0 h 338"/>
                <a:gd name="T36" fmla="*/ 0 w 361"/>
                <a:gd name="T37" fmla="*/ 0 h 338"/>
                <a:gd name="T38" fmla="*/ 0 w 361"/>
                <a:gd name="T39" fmla="*/ 0 h 338"/>
                <a:gd name="T40" fmla="*/ 0 w 361"/>
                <a:gd name="T41" fmla="*/ 0 h 338"/>
                <a:gd name="T42" fmla="*/ 0 w 361"/>
                <a:gd name="T43" fmla="*/ 0 h 338"/>
                <a:gd name="T44" fmla="*/ 0 w 361"/>
                <a:gd name="T45" fmla="*/ 0 h 338"/>
                <a:gd name="T46" fmla="*/ 0 w 361"/>
                <a:gd name="T47" fmla="*/ 0 h 338"/>
                <a:gd name="T48" fmla="*/ 0 w 361"/>
                <a:gd name="T49" fmla="*/ 0 h 338"/>
                <a:gd name="T50" fmla="*/ 0 w 361"/>
                <a:gd name="T51" fmla="*/ 0 h 338"/>
                <a:gd name="T52" fmla="*/ 0 w 361"/>
                <a:gd name="T53" fmla="*/ 0 h 338"/>
                <a:gd name="T54" fmla="*/ 0 w 361"/>
                <a:gd name="T55" fmla="*/ 0 h 338"/>
                <a:gd name="T56" fmla="*/ 0 w 361"/>
                <a:gd name="T57" fmla="*/ 0 h 338"/>
                <a:gd name="T58" fmla="*/ 0 w 361"/>
                <a:gd name="T59" fmla="*/ 0 h 338"/>
                <a:gd name="T60" fmla="*/ 0 w 361"/>
                <a:gd name="T61" fmla="*/ 0 h 338"/>
                <a:gd name="T62" fmla="*/ 0 w 361"/>
                <a:gd name="T63" fmla="*/ 0 h 338"/>
                <a:gd name="T64" fmla="*/ 0 w 361"/>
                <a:gd name="T65" fmla="*/ 0 h 338"/>
                <a:gd name="T66" fmla="*/ 0 w 361"/>
                <a:gd name="T67" fmla="*/ 0 h 338"/>
                <a:gd name="T68" fmla="*/ 0 w 361"/>
                <a:gd name="T69" fmla="*/ 0 h 338"/>
                <a:gd name="T70" fmla="*/ 0 w 361"/>
                <a:gd name="T71" fmla="*/ 0 h 338"/>
                <a:gd name="T72" fmla="*/ 0 w 361"/>
                <a:gd name="T73" fmla="*/ 0 h 338"/>
                <a:gd name="T74" fmla="*/ 0 w 361"/>
                <a:gd name="T75" fmla="*/ 0 h 338"/>
                <a:gd name="T76" fmla="*/ 0 w 361"/>
                <a:gd name="T77" fmla="*/ 0 h 338"/>
                <a:gd name="T78" fmla="*/ 0 w 361"/>
                <a:gd name="T79" fmla="*/ 0 h 338"/>
                <a:gd name="T80" fmla="*/ 0 w 361"/>
                <a:gd name="T81" fmla="*/ 0 h 338"/>
                <a:gd name="T82" fmla="*/ 0 w 361"/>
                <a:gd name="T83" fmla="*/ 0 h 338"/>
                <a:gd name="T84" fmla="*/ 0 w 361"/>
                <a:gd name="T85" fmla="*/ 0 h 338"/>
                <a:gd name="T86" fmla="*/ 0 w 361"/>
                <a:gd name="T87" fmla="*/ 0 h 338"/>
                <a:gd name="T88" fmla="*/ 0 w 361"/>
                <a:gd name="T89" fmla="*/ 0 h 338"/>
                <a:gd name="T90" fmla="*/ 0 w 361"/>
                <a:gd name="T91" fmla="*/ 0 h 338"/>
                <a:gd name="T92" fmla="*/ 0 w 361"/>
                <a:gd name="T93" fmla="*/ 0 h 338"/>
                <a:gd name="T94" fmla="*/ 0 w 361"/>
                <a:gd name="T95" fmla="*/ 0 h 338"/>
                <a:gd name="T96" fmla="*/ 0 w 361"/>
                <a:gd name="T97" fmla="*/ 0 h 338"/>
                <a:gd name="T98" fmla="*/ 0 w 361"/>
                <a:gd name="T99" fmla="*/ 0 h 338"/>
                <a:gd name="T100" fmla="*/ 0 w 361"/>
                <a:gd name="T101" fmla="*/ 0 h 3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1" h="338">
                  <a:moveTo>
                    <a:pt x="297" y="169"/>
                  </a:moveTo>
                  <a:lnTo>
                    <a:pt x="296" y="178"/>
                  </a:lnTo>
                  <a:lnTo>
                    <a:pt x="295" y="186"/>
                  </a:lnTo>
                  <a:lnTo>
                    <a:pt x="293" y="196"/>
                  </a:lnTo>
                  <a:lnTo>
                    <a:pt x="291" y="206"/>
                  </a:lnTo>
                  <a:lnTo>
                    <a:pt x="290" y="214"/>
                  </a:lnTo>
                  <a:lnTo>
                    <a:pt x="288" y="221"/>
                  </a:lnTo>
                  <a:lnTo>
                    <a:pt x="286" y="227"/>
                  </a:lnTo>
                  <a:lnTo>
                    <a:pt x="284" y="233"/>
                  </a:lnTo>
                  <a:lnTo>
                    <a:pt x="281" y="238"/>
                  </a:lnTo>
                  <a:lnTo>
                    <a:pt x="278" y="242"/>
                  </a:lnTo>
                  <a:lnTo>
                    <a:pt x="273" y="246"/>
                  </a:lnTo>
                  <a:lnTo>
                    <a:pt x="270" y="249"/>
                  </a:lnTo>
                  <a:lnTo>
                    <a:pt x="266" y="252"/>
                  </a:lnTo>
                  <a:lnTo>
                    <a:pt x="262" y="254"/>
                  </a:lnTo>
                  <a:lnTo>
                    <a:pt x="258" y="256"/>
                  </a:lnTo>
                  <a:lnTo>
                    <a:pt x="253" y="257"/>
                  </a:lnTo>
                  <a:lnTo>
                    <a:pt x="243" y="258"/>
                  </a:lnTo>
                  <a:lnTo>
                    <a:pt x="233" y="257"/>
                  </a:lnTo>
                  <a:lnTo>
                    <a:pt x="223" y="254"/>
                  </a:lnTo>
                  <a:lnTo>
                    <a:pt x="214" y="251"/>
                  </a:lnTo>
                  <a:lnTo>
                    <a:pt x="210" y="247"/>
                  </a:lnTo>
                  <a:lnTo>
                    <a:pt x="207" y="245"/>
                  </a:lnTo>
                  <a:lnTo>
                    <a:pt x="204" y="241"/>
                  </a:lnTo>
                  <a:lnTo>
                    <a:pt x="201" y="237"/>
                  </a:lnTo>
                  <a:lnTo>
                    <a:pt x="199" y="233"/>
                  </a:lnTo>
                  <a:lnTo>
                    <a:pt x="196" y="227"/>
                  </a:lnTo>
                  <a:lnTo>
                    <a:pt x="195" y="222"/>
                  </a:lnTo>
                  <a:lnTo>
                    <a:pt x="194" y="216"/>
                  </a:lnTo>
                  <a:lnTo>
                    <a:pt x="193" y="209"/>
                  </a:lnTo>
                  <a:lnTo>
                    <a:pt x="193" y="202"/>
                  </a:lnTo>
                  <a:lnTo>
                    <a:pt x="194" y="193"/>
                  </a:lnTo>
                  <a:lnTo>
                    <a:pt x="195" y="185"/>
                  </a:lnTo>
                  <a:lnTo>
                    <a:pt x="199" y="168"/>
                  </a:lnTo>
                  <a:lnTo>
                    <a:pt x="202" y="153"/>
                  </a:lnTo>
                  <a:lnTo>
                    <a:pt x="297" y="169"/>
                  </a:lnTo>
                  <a:close/>
                  <a:moveTo>
                    <a:pt x="159" y="146"/>
                  </a:moveTo>
                  <a:lnTo>
                    <a:pt x="155" y="175"/>
                  </a:lnTo>
                  <a:lnTo>
                    <a:pt x="151" y="193"/>
                  </a:lnTo>
                  <a:lnTo>
                    <a:pt x="146" y="208"/>
                  </a:lnTo>
                  <a:lnTo>
                    <a:pt x="144" y="216"/>
                  </a:lnTo>
                  <a:lnTo>
                    <a:pt x="140" y="222"/>
                  </a:lnTo>
                  <a:lnTo>
                    <a:pt x="136" y="228"/>
                  </a:lnTo>
                  <a:lnTo>
                    <a:pt x="132" y="233"/>
                  </a:lnTo>
                  <a:lnTo>
                    <a:pt x="128" y="238"/>
                  </a:lnTo>
                  <a:lnTo>
                    <a:pt x="124" y="241"/>
                  </a:lnTo>
                  <a:lnTo>
                    <a:pt x="119" y="244"/>
                  </a:lnTo>
                  <a:lnTo>
                    <a:pt x="114" y="246"/>
                  </a:lnTo>
                  <a:lnTo>
                    <a:pt x="109" y="248"/>
                  </a:lnTo>
                  <a:lnTo>
                    <a:pt x="102" y="249"/>
                  </a:lnTo>
                  <a:lnTo>
                    <a:pt x="97" y="249"/>
                  </a:lnTo>
                  <a:lnTo>
                    <a:pt x="91" y="248"/>
                  </a:lnTo>
                  <a:lnTo>
                    <a:pt x="80" y="246"/>
                  </a:lnTo>
                  <a:lnTo>
                    <a:pt x="71" y="242"/>
                  </a:lnTo>
                  <a:lnTo>
                    <a:pt x="67" y="239"/>
                  </a:lnTo>
                  <a:lnTo>
                    <a:pt x="63" y="236"/>
                  </a:lnTo>
                  <a:lnTo>
                    <a:pt x="59" y="231"/>
                  </a:lnTo>
                  <a:lnTo>
                    <a:pt x="56" y="227"/>
                  </a:lnTo>
                  <a:lnTo>
                    <a:pt x="53" y="223"/>
                  </a:lnTo>
                  <a:lnTo>
                    <a:pt x="51" y="218"/>
                  </a:lnTo>
                  <a:lnTo>
                    <a:pt x="50" y="211"/>
                  </a:lnTo>
                  <a:lnTo>
                    <a:pt x="48" y="206"/>
                  </a:lnTo>
                  <a:lnTo>
                    <a:pt x="48" y="199"/>
                  </a:lnTo>
                  <a:lnTo>
                    <a:pt x="47" y="192"/>
                  </a:lnTo>
                  <a:lnTo>
                    <a:pt x="48" y="184"/>
                  </a:lnTo>
                  <a:lnTo>
                    <a:pt x="49" y="177"/>
                  </a:lnTo>
                  <a:lnTo>
                    <a:pt x="51" y="162"/>
                  </a:lnTo>
                  <a:lnTo>
                    <a:pt x="55" y="149"/>
                  </a:lnTo>
                  <a:lnTo>
                    <a:pt x="58" y="139"/>
                  </a:lnTo>
                  <a:lnTo>
                    <a:pt x="62" y="130"/>
                  </a:lnTo>
                  <a:lnTo>
                    <a:pt x="159" y="146"/>
                  </a:lnTo>
                  <a:close/>
                  <a:moveTo>
                    <a:pt x="361" y="56"/>
                  </a:moveTo>
                  <a:lnTo>
                    <a:pt x="331" y="51"/>
                  </a:lnTo>
                  <a:lnTo>
                    <a:pt x="323" y="60"/>
                  </a:lnTo>
                  <a:lnTo>
                    <a:pt x="316" y="71"/>
                  </a:lnTo>
                  <a:lnTo>
                    <a:pt x="308" y="81"/>
                  </a:lnTo>
                  <a:lnTo>
                    <a:pt x="303" y="92"/>
                  </a:lnTo>
                  <a:lnTo>
                    <a:pt x="76" y="54"/>
                  </a:lnTo>
                  <a:lnTo>
                    <a:pt x="74" y="41"/>
                  </a:lnTo>
                  <a:lnTo>
                    <a:pt x="71" y="29"/>
                  </a:lnTo>
                  <a:lnTo>
                    <a:pt x="67" y="17"/>
                  </a:lnTo>
                  <a:lnTo>
                    <a:pt x="62" y="5"/>
                  </a:lnTo>
                  <a:lnTo>
                    <a:pt x="32" y="0"/>
                  </a:lnTo>
                  <a:lnTo>
                    <a:pt x="24" y="46"/>
                  </a:lnTo>
                  <a:lnTo>
                    <a:pt x="19" y="78"/>
                  </a:lnTo>
                  <a:lnTo>
                    <a:pt x="14" y="108"/>
                  </a:lnTo>
                  <a:lnTo>
                    <a:pt x="9" y="134"/>
                  </a:lnTo>
                  <a:lnTo>
                    <a:pt x="4" y="158"/>
                  </a:lnTo>
                  <a:lnTo>
                    <a:pt x="1" y="179"/>
                  </a:lnTo>
                  <a:lnTo>
                    <a:pt x="0" y="198"/>
                  </a:lnTo>
                  <a:lnTo>
                    <a:pt x="0" y="216"/>
                  </a:lnTo>
                  <a:lnTo>
                    <a:pt x="1" y="231"/>
                  </a:lnTo>
                  <a:lnTo>
                    <a:pt x="4" y="246"/>
                  </a:lnTo>
                  <a:lnTo>
                    <a:pt x="8" y="260"/>
                  </a:lnTo>
                  <a:lnTo>
                    <a:pt x="13" y="273"/>
                  </a:lnTo>
                  <a:lnTo>
                    <a:pt x="18" y="284"/>
                  </a:lnTo>
                  <a:lnTo>
                    <a:pt x="24" y="294"/>
                  </a:lnTo>
                  <a:lnTo>
                    <a:pt x="32" y="302"/>
                  </a:lnTo>
                  <a:lnTo>
                    <a:pt x="39" y="311"/>
                  </a:lnTo>
                  <a:lnTo>
                    <a:pt x="48" y="317"/>
                  </a:lnTo>
                  <a:lnTo>
                    <a:pt x="56" y="322"/>
                  </a:lnTo>
                  <a:lnTo>
                    <a:pt x="66" y="327"/>
                  </a:lnTo>
                  <a:lnTo>
                    <a:pt x="74" y="330"/>
                  </a:lnTo>
                  <a:lnTo>
                    <a:pt x="83" y="332"/>
                  </a:lnTo>
                  <a:lnTo>
                    <a:pt x="91" y="332"/>
                  </a:lnTo>
                  <a:lnTo>
                    <a:pt x="97" y="333"/>
                  </a:lnTo>
                  <a:lnTo>
                    <a:pt x="105" y="332"/>
                  </a:lnTo>
                  <a:lnTo>
                    <a:pt x="111" y="331"/>
                  </a:lnTo>
                  <a:lnTo>
                    <a:pt x="117" y="330"/>
                  </a:lnTo>
                  <a:lnTo>
                    <a:pt x="124" y="328"/>
                  </a:lnTo>
                  <a:lnTo>
                    <a:pt x="130" y="324"/>
                  </a:lnTo>
                  <a:lnTo>
                    <a:pt x="136" y="321"/>
                  </a:lnTo>
                  <a:lnTo>
                    <a:pt x="143" y="317"/>
                  </a:lnTo>
                  <a:lnTo>
                    <a:pt x="148" y="312"/>
                  </a:lnTo>
                  <a:lnTo>
                    <a:pt x="153" y="307"/>
                  </a:lnTo>
                  <a:lnTo>
                    <a:pt x="158" y="300"/>
                  </a:lnTo>
                  <a:lnTo>
                    <a:pt x="163" y="294"/>
                  </a:lnTo>
                  <a:lnTo>
                    <a:pt x="167" y="285"/>
                  </a:lnTo>
                  <a:lnTo>
                    <a:pt x="170" y="278"/>
                  </a:lnTo>
                  <a:lnTo>
                    <a:pt x="173" y="268"/>
                  </a:lnTo>
                  <a:lnTo>
                    <a:pt x="174" y="276"/>
                  </a:lnTo>
                  <a:lnTo>
                    <a:pt x="175" y="283"/>
                  </a:lnTo>
                  <a:lnTo>
                    <a:pt x="177" y="290"/>
                  </a:lnTo>
                  <a:lnTo>
                    <a:pt x="180" y="296"/>
                  </a:lnTo>
                  <a:lnTo>
                    <a:pt x="183" y="302"/>
                  </a:lnTo>
                  <a:lnTo>
                    <a:pt x="185" y="308"/>
                  </a:lnTo>
                  <a:lnTo>
                    <a:pt x="189" y="312"/>
                  </a:lnTo>
                  <a:lnTo>
                    <a:pt x="192" y="317"/>
                  </a:lnTo>
                  <a:lnTo>
                    <a:pt x="202" y="324"/>
                  </a:lnTo>
                  <a:lnTo>
                    <a:pt x="211" y="331"/>
                  </a:lnTo>
                  <a:lnTo>
                    <a:pt x="222" y="335"/>
                  </a:lnTo>
                  <a:lnTo>
                    <a:pt x="232" y="337"/>
                  </a:lnTo>
                  <a:lnTo>
                    <a:pt x="243" y="338"/>
                  </a:lnTo>
                  <a:lnTo>
                    <a:pt x="252" y="338"/>
                  </a:lnTo>
                  <a:lnTo>
                    <a:pt x="261" y="338"/>
                  </a:lnTo>
                  <a:lnTo>
                    <a:pt x="269" y="336"/>
                  </a:lnTo>
                  <a:lnTo>
                    <a:pt x="278" y="333"/>
                  </a:lnTo>
                  <a:lnTo>
                    <a:pt x="285" y="329"/>
                  </a:lnTo>
                  <a:lnTo>
                    <a:pt x="292" y="323"/>
                  </a:lnTo>
                  <a:lnTo>
                    <a:pt x="299" y="317"/>
                  </a:lnTo>
                  <a:lnTo>
                    <a:pt x="305" y="309"/>
                  </a:lnTo>
                  <a:lnTo>
                    <a:pt x="310" y="300"/>
                  </a:lnTo>
                  <a:lnTo>
                    <a:pt x="316" y="291"/>
                  </a:lnTo>
                  <a:lnTo>
                    <a:pt x="321" y="280"/>
                  </a:lnTo>
                  <a:lnTo>
                    <a:pt x="325" y="267"/>
                  </a:lnTo>
                  <a:lnTo>
                    <a:pt x="329" y="255"/>
                  </a:lnTo>
                  <a:lnTo>
                    <a:pt x="333" y="240"/>
                  </a:lnTo>
                  <a:lnTo>
                    <a:pt x="336" y="224"/>
                  </a:lnTo>
                  <a:lnTo>
                    <a:pt x="340" y="190"/>
                  </a:lnTo>
                  <a:lnTo>
                    <a:pt x="345" y="156"/>
                  </a:lnTo>
                  <a:lnTo>
                    <a:pt x="349" y="125"/>
                  </a:lnTo>
                  <a:lnTo>
                    <a:pt x="354" y="99"/>
                  </a:lnTo>
                  <a:lnTo>
                    <a:pt x="361" y="56"/>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2" name="Freeform 41">
              <a:extLst>
                <a:ext uri="{FF2B5EF4-FFF2-40B4-BE49-F238E27FC236}">
                  <a16:creationId xmlns:a16="http://schemas.microsoft.com/office/drawing/2014/main" id="{F4AECF90-8995-539A-30C7-7F8AA523FDEA}"/>
                </a:ext>
              </a:extLst>
            </p:cNvPr>
            <p:cNvSpPr>
              <a:spLocks/>
            </p:cNvSpPr>
            <p:nvPr userDrawn="1"/>
          </p:nvSpPr>
          <p:spPr bwMode="auto">
            <a:xfrm>
              <a:off x="1104901" y="568325"/>
              <a:ext cx="44450" cy="38100"/>
            </a:xfrm>
            <a:custGeom>
              <a:avLst/>
              <a:gdLst>
                <a:gd name="T0" fmla="*/ 0 w 398"/>
                <a:gd name="T1" fmla="*/ 0 h 347"/>
                <a:gd name="T2" fmla="*/ 0 w 398"/>
                <a:gd name="T3" fmla="*/ 0 h 347"/>
                <a:gd name="T4" fmla="*/ 0 w 398"/>
                <a:gd name="T5" fmla="*/ 0 h 347"/>
                <a:gd name="T6" fmla="*/ 0 w 398"/>
                <a:gd name="T7" fmla="*/ 0 h 347"/>
                <a:gd name="T8" fmla="*/ 0 w 398"/>
                <a:gd name="T9" fmla="*/ 0 h 347"/>
                <a:gd name="T10" fmla="*/ 0 w 398"/>
                <a:gd name="T11" fmla="*/ 0 h 347"/>
                <a:gd name="T12" fmla="*/ 0 w 398"/>
                <a:gd name="T13" fmla="*/ 0 h 347"/>
                <a:gd name="T14" fmla="*/ 0 w 398"/>
                <a:gd name="T15" fmla="*/ 0 h 347"/>
                <a:gd name="T16" fmla="*/ 0 w 398"/>
                <a:gd name="T17" fmla="*/ 0 h 347"/>
                <a:gd name="T18" fmla="*/ 0 w 398"/>
                <a:gd name="T19" fmla="*/ 0 h 347"/>
                <a:gd name="T20" fmla="*/ 0 w 398"/>
                <a:gd name="T21" fmla="*/ 0 h 347"/>
                <a:gd name="T22" fmla="*/ 0 w 398"/>
                <a:gd name="T23" fmla="*/ 0 h 347"/>
                <a:gd name="T24" fmla="*/ 0 w 398"/>
                <a:gd name="T25" fmla="*/ 0 h 347"/>
                <a:gd name="T26" fmla="*/ 0 w 398"/>
                <a:gd name="T27" fmla="*/ 0 h 347"/>
                <a:gd name="T28" fmla="*/ 0 w 398"/>
                <a:gd name="T29" fmla="*/ 0 h 347"/>
                <a:gd name="T30" fmla="*/ 0 w 398"/>
                <a:gd name="T31" fmla="*/ 0 h 347"/>
                <a:gd name="T32" fmla="*/ 0 w 398"/>
                <a:gd name="T33" fmla="*/ 0 h 347"/>
                <a:gd name="T34" fmla="*/ 0 w 398"/>
                <a:gd name="T35" fmla="*/ 0 h 347"/>
                <a:gd name="T36" fmla="*/ 0 w 398"/>
                <a:gd name="T37" fmla="*/ 0 h 347"/>
                <a:gd name="T38" fmla="*/ 0 w 398"/>
                <a:gd name="T39" fmla="*/ 0 h 347"/>
                <a:gd name="T40" fmla="*/ 0 w 398"/>
                <a:gd name="T41" fmla="*/ 0 h 347"/>
                <a:gd name="T42" fmla="*/ 0 w 398"/>
                <a:gd name="T43" fmla="*/ 0 h 347"/>
                <a:gd name="T44" fmla="*/ 0 w 398"/>
                <a:gd name="T45" fmla="*/ 0 h 347"/>
                <a:gd name="T46" fmla="*/ 0 w 398"/>
                <a:gd name="T47" fmla="*/ 0 h 347"/>
                <a:gd name="T48" fmla="*/ 0 w 398"/>
                <a:gd name="T49" fmla="*/ 0 h 347"/>
                <a:gd name="T50" fmla="*/ 0 w 398"/>
                <a:gd name="T51" fmla="*/ 0 h 347"/>
                <a:gd name="T52" fmla="*/ 0 w 398"/>
                <a:gd name="T53" fmla="*/ 0 h 347"/>
                <a:gd name="T54" fmla="*/ 0 w 398"/>
                <a:gd name="T55" fmla="*/ 0 h 347"/>
                <a:gd name="T56" fmla="*/ 0 w 398"/>
                <a:gd name="T57" fmla="*/ 0 h 347"/>
                <a:gd name="T58" fmla="*/ 0 w 398"/>
                <a:gd name="T59" fmla="*/ 0 h 347"/>
                <a:gd name="T60" fmla="*/ 0 w 398"/>
                <a:gd name="T61" fmla="*/ 0 h 347"/>
                <a:gd name="T62" fmla="*/ 0 w 398"/>
                <a:gd name="T63" fmla="*/ 0 h 347"/>
                <a:gd name="T64" fmla="*/ 0 w 398"/>
                <a:gd name="T65" fmla="*/ 0 h 347"/>
                <a:gd name="T66" fmla="*/ 0 w 398"/>
                <a:gd name="T67" fmla="*/ 0 h 347"/>
                <a:gd name="T68" fmla="*/ 0 w 398"/>
                <a:gd name="T69" fmla="*/ 0 h 347"/>
                <a:gd name="T70" fmla="*/ 0 w 398"/>
                <a:gd name="T71" fmla="*/ 0 h 347"/>
                <a:gd name="T72" fmla="*/ 0 w 398"/>
                <a:gd name="T73" fmla="*/ 0 h 347"/>
                <a:gd name="T74" fmla="*/ 0 w 398"/>
                <a:gd name="T75" fmla="*/ 0 h 347"/>
                <a:gd name="T76" fmla="*/ 0 w 398"/>
                <a:gd name="T77" fmla="*/ 0 h 347"/>
                <a:gd name="T78" fmla="*/ 0 w 398"/>
                <a:gd name="T79" fmla="*/ 0 h 347"/>
                <a:gd name="T80" fmla="*/ 0 w 398"/>
                <a:gd name="T81" fmla="*/ 0 h 3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98" h="347">
                  <a:moveTo>
                    <a:pt x="81" y="0"/>
                  </a:moveTo>
                  <a:lnTo>
                    <a:pt x="111" y="10"/>
                  </a:lnTo>
                  <a:lnTo>
                    <a:pt x="113" y="21"/>
                  </a:lnTo>
                  <a:lnTo>
                    <a:pt x="115" y="34"/>
                  </a:lnTo>
                  <a:lnTo>
                    <a:pt x="117" y="47"/>
                  </a:lnTo>
                  <a:lnTo>
                    <a:pt x="117" y="59"/>
                  </a:lnTo>
                  <a:lnTo>
                    <a:pt x="333" y="133"/>
                  </a:lnTo>
                  <a:lnTo>
                    <a:pt x="342" y="124"/>
                  </a:lnTo>
                  <a:lnTo>
                    <a:pt x="351" y="114"/>
                  </a:lnTo>
                  <a:lnTo>
                    <a:pt x="360" y="106"/>
                  </a:lnTo>
                  <a:lnTo>
                    <a:pt x="369" y="97"/>
                  </a:lnTo>
                  <a:lnTo>
                    <a:pt x="398" y="107"/>
                  </a:lnTo>
                  <a:lnTo>
                    <a:pt x="316" y="347"/>
                  </a:lnTo>
                  <a:lnTo>
                    <a:pt x="236" y="320"/>
                  </a:lnTo>
                  <a:lnTo>
                    <a:pt x="249" y="284"/>
                  </a:lnTo>
                  <a:lnTo>
                    <a:pt x="258" y="282"/>
                  </a:lnTo>
                  <a:lnTo>
                    <a:pt x="270" y="280"/>
                  </a:lnTo>
                  <a:lnTo>
                    <a:pt x="282" y="279"/>
                  </a:lnTo>
                  <a:lnTo>
                    <a:pt x="292" y="280"/>
                  </a:lnTo>
                  <a:lnTo>
                    <a:pt x="315" y="210"/>
                  </a:lnTo>
                  <a:lnTo>
                    <a:pt x="223" y="180"/>
                  </a:lnTo>
                  <a:lnTo>
                    <a:pt x="204" y="237"/>
                  </a:lnTo>
                  <a:lnTo>
                    <a:pt x="211" y="242"/>
                  </a:lnTo>
                  <a:lnTo>
                    <a:pt x="216" y="248"/>
                  </a:lnTo>
                  <a:lnTo>
                    <a:pt x="220" y="255"/>
                  </a:lnTo>
                  <a:lnTo>
                    <a:pt x="225" y="260"/>
                  </a:lnTo>
                  <a:lnTo>
                    <a:pt x="214" y="291"/>
                  </a:lnTo>
                  <a:lnTo>
                    <a:pt x="124" y="260"/>
                  </a:lnTo>
                  <a:lnTo>
                    <a:pt x="134" y="229"/>
                  </a:lnTo>
                  <a:lnTo>
                    <a:pt x="150" y="225"/>
                  </a:lnTo>
                  <a:lnTo>
                    <a:pt x="165" y="223"/>
                  </a:lnTo>
                  <a:lnTo>
                    <a:pt x="184" y="166"/>
                  </a:lnTo>
                  <a:lnTo>
                    <a:pt x="84" y="132"/>
                  </a:lnTo>
                  <a:lnTo>
                    <a:pt x="61" y="201"/>
                  </a:lnTo>
                  <a:lnTo>
                    <a:pt x="70" y="208"/>
                  </a:lnTo>
                  <a:lnTo>
                    <a:pt x="79" y="216"/>
                  </a:lnTo>
                  <a:lnTo>
                    <a:pt x="88" y="224"/>
                  </a:lnTo>
                  <a:lnTo>
                    <a:pt x="96" y="233"/>
                  </a:lnTo>
                  <a:lnTo>
                    <a:pt x="83" y="269"/>
                  </a:lnTo>
                  <a:lnTo>
                    <a:pt x="0" y="241"/>
                  </a:lnTo>
                  <a:lnTo>
                    <a:pt x="81"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3" name="Freeform 42">
              <a:extLst>
                <a:ext uri="{FF2B5EF4-FFF2-40B4-BE49-F238E27FC236}">
                  <a16:creationId xmlns:a16="http://schemas.microsoft.com/office/drawing/2014/main" id="{8EF71435-E0B7-69E3-8F3C-1A39155ECE33}"/>
                </a:ext>
              </a:extLst>
            </p:cNvPr>
            <p:cNvSpPr>
              <a:spLocks/>
            </p:cNvSpPr>
            <p:nvPr userDrawn="1"/>
          </p:nvSpPr>
          <p:spPr bwMode="auto">
            <a:xfrm>
              <a:off x="1082676" y="617538"/>
              <a:ext cx="39688" cy="39688"/>
            </a:xfrm>
            <a:custGeom>
              <a:avLst/>
              <a:gdLst>
                <a:gd name="T0" fmla="*/ 0 w 352"/>
                <a:gd name="T1" fmla="*/ 0 h 352"/>
                <a:gd name="T2" fmla="*/ 0 w 352"/>
                <a:gd name="T3" fmla="*/ 0 h 352"/>
                <a:gd name="T4" fmla="*/ 0 w 352"/>
                <a:gd name="T5" fmla="*/ 0 h 352"/>
                <a:gd name="T6" fmla="*/ 0 w 352"/>
                <a:gd name="T7" fmla="*/ 0 h 352"/>
                <a:gd name="T8" fmla="*/ 0 w 352"/>
                <a:gd name="T9" fmla="*/ 0 h 352"/>
                <a:gd name="T10" fmla="*/ 0 w 352"/>
                <a:gd name="T11" fmla="*/ 0 h 352"/>
                <a:gd name="T12" fmla="*/ 0 w 352"/>
                <a:gd name="T13" fmla="*/ 0 h 352"/>
                <a:gd name="T14" fmla="*/ 0 w 352"/>
                <a:gd name="T15" fmla="*/ 0 h 352"/>
                <a:gd name="T16" fmla="*/ 0 w 352"/>
                <a:gd name="T17" fmla="*/ 0 h 352"/>
                <a:gd name="T18" fmla="*/ 0 w 352"/>
                <a:gd name="T19" fmla="*/ 0 h 352"/>
                <a:gd name="T20" fmla="*/ 0 w 352"/>
                <a:gd name="T21" fmla="*/ 0 h 352"/>
                <a:gd name="T22" fmla="*/ 0 w 352"/>
                <a:gd name="T23" fmla="*/ 0 h 352"/>
                <a:gd name="T24" fmla="*/ 0 w 352"/>
                <a:gd name="T25" fmla="*/ 0 h 352"/>
                <a:gd name="T26" fmla="*/ 0 w 352"/>
                <a:gd name="T27" fmla="*/ 0 h 352"/>
                <a:gd name="T28" fmla="*/ 0 w 352"/>
                <a:gd name="T29" fmla="*/ 0 h 352"/>
                <a:gd name="T30" fmla="*/ 0 w 352"/>
                <a:gd name="T31" fmla="*/ 0 h 352"/>
                <a:gd name="T32" fmla="*/ 0 w 352"/>
                <a:gd name="T33" fmla="*/ 0 h 352"/>
                <a:gd name="T34" fmla="*/ 0 w 352"/>
                <a:gd name="T35" fmla="*/ 0 h 352"/>
                <a:gd name="T36" fmla="*/ 0 w 352"/>
                <a:gd name="T37" fmla="*/ 0 h 352"/>
                <a:gd name="T38" fmla="*/ 0 w 352"/>
                <a:gd name="T39" fmla="*/ 0 h 352"/>
                <a:gd name="T40" fmla="*/ 0 w 352"/>
                <a:gd name="T41" fmla="*/ 0 h 352"/>
                <a:gd name="T42" fmla="*/ 0 w 352"/>
                <a:gd name="T43" fmla="*/ 0 h 352"/>
                <a:gd name="T44" fmla="*/ 0 w 352"/>
                <a:gd name="T45" fmla="*/ 0 h 352"/>
                <a:gd name="T46" fmla="*/ 0 w 352"/>
                <a:gd name="T47" fmla="*/ 0 h 352"/>
                <a:gd name="T48" fmla="*/ 0 w 352"/>
                <a:gd name="T49" fmla="*/ 0 h 352"/>
                <a:gd name="T50" fmla="*/ 0 w 352"/>
                <a:gd name="T51" fmla="*/ 0 h 352"/>
                <a:gd name="T52" fmla="*/ 0 w 352"/>
                <a:gd name="T53" fmla="*/ 0 h 352"/>
                <a:gd name="T54" fmla="*/ 0 w 352"/>
                <a:gd name="T55" fmla="*/ 0 h 352"/>
                <a:gd name="T56" fmla="*/ 0 w 352"/>
                <a:gd name="T57" fmla="*/ 0 h 352"/>
                <a:gd name="T58" fmla="*/ 0 w 352"/>
                <a:gd name="T59" fmla="*/ 0 h 352"/>
                <a:gd name="T60" fmla="*/ 0 w 352"/>
                <a:gd name="T61" fmla="*/ 0 h 352"/>
                <a:gd name="T62" fmla="*/ 0 w 352"/>
                <a:gd name="T63" fmla="*/ 0 h 352"/>
                <a:gd name="T64" fmla="*/ 0 w 352"/>
                <a:gd name="T65" fmla="*/ 0 h 352"/>
                <a:gd name="T66" fmla="*/ 0 w 352"/>
                <a:gd name="T67" fmla="*/ 0 h 352"/>
                <a:gd name="T68" fmla="*/ 0 w 352"/>
                <a:gd name="T69" fmla="*/ 0 h 352"/>
                <a:gd name="T70" fmla="*/ 0 w 352"/>
                <a:gd name="T71" fmla="*/ 0 h 352"/>
                <a:gd name="T72" fmla="*/ 0 w 352"/>
                <a:gd name="T73" fmla="*/ 0 h 352"/>
                <a:gd name="T74" fmla="*/ 0 w 352"/>
                <a:gd name="T75" fmla="*/ 0 h 352"/>
                <a:gd name="T76" fmla="*/ 0 w 352"/>
                <a:gd name="T77" fmla="*/ 0 h 352"/>
                <a:gd name="T78" fmla="*/ 0 w 352"/>
                <a:gd name="T79" fmla="*/ 0 h 352"/>
                <a:gd name="T80" fmla="*/ 0 w 352"/>
                <a:gd name="T81" fmla="*/ 0 h 352"/>
                <a:gd name="T82" fmla="*/ 0 w 352"/>
                <a:gd name="T83" fmla="*/ 0 h 352"/>
                <a:gd name="T84" fmla="*/ 0 w 352"/>
                <a:gd name="T85" fmla="*/ 0 h 352"/>
                <a:gd name="T86" fmla="*/ 0 w 352"/>
                <a:gd name="T87" fmla="*/ 0 h 352"/>
                <a:gd name="T88" fmla="*/ 0 w 352"/>
                <a:gd name="T89" fmla="*/ 0 h 352"/>
                <a:gd name="T90" fmla="*/ 0 w 352"/>
                <a:gd name="T91" fmla="*/ 0 h 352"/>
                <a:gd name="T92" fmla="*/ 0 w 352"/>
                <a:gd name="T93" fmla="*/ 0 h 3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2" h="352">
                  <a:moveTo>
                    <a:pt x="31" y="92"/>
                  </a:moveTo>
                  <a:lnTo>
                    <a:pt x="43" y="75"/>
                  </a:lnTo>
                  <a:lnTo>
                    <a:pt x="55" y="59"/>
                  </a:lnTo>
                  <a:lnTo>
                    <a:pt x="66" y="45"/>
                  </a:lnTo>
                  <a:lnTo>
                    <a:pt x="79" y="34"/>
                  </a:lnTo>
                  <a:lnTo>
                    <a:pt x="92" y="24"/>
                  </a:lnTo>
                  <a:lnTo>
                    <a:pt x="105" y="16"/>
                  </a:lnTo>
                  <a:lnTo>
                    <a:pt x="119" y="9"/>
                  </a:lnTo>
                  <a:lnTo>
                    <a:pt x="133" y="4"/>
                  </a:lnTo>
                  <a:lnTo>
                    <a:pt x="148" y="1"/>
                  </a:lnTo>
                  <a:lnTo>
                    <a:pt x="162" y="0"/>
                  </a:lnTo>
                  <a:lnTo>
                    <a:pt x="177" y="0"/>
                  </a:lnTo>
                  <a:lnTo>
                    <a:pt x="192" y="2"/>
                  </a:lnTo>
                  <a:lnTo>
                    <a:pt x="208" y="6"/>
                  </a:lnTo>
                  <a:lnTo>
                    <a:pt x="224" y="11"/>
                  </a:lnTo>
                  <a:lnTo>
                    <a:pt x="239" y="19"/>
                  </a:lnTo>
                  <a:lnTo>
                    <a:pt x="256" y="28"/>
                  </a:lnTo>
                  <a:lnTo>
                    <a:pt x="274" y="40"/>
                  </a:lnTo>
                  <a:lnTo>
                    <a:pt x="291" y="54"/>
                  </a:lnTo>
                  <a:lnTo>
                    <a:pt x="305" y="66"/>
                  </a:lnTo>
                  <a:lnTo>
                    <a:pt x="317" y="81"/>
                  </a:lnTo>
                  <a:lnTo>
                    <a:pt x="328" y="96"/>
                  </a:lnTo>
                  <a:lnTo>
                    <a:pt x="336" y="111"/>
                  </a:lnTo>
                  <a:lnTo>
                    <a:pt x="343" y="127"/>
                  </a:lnTo>
                  <a:lnTo>
                    <a:pt x="348" y="142"/>
                  </a:lnTo>
                  <a:lnTo>
                    <a:pt x="351" y="159"/>
                  </a:lnTo>
                  <a:lnTo>
                    <a:pt x="352" y="175"/>
                  </a:lnTo>
                  <a:lnTo>
                    <a:pt x="351" y="192"/>
                  </a:lnTo>
                  <a:lnTo>
                    <a:pt x="349" y="209"/>
                  </a:lnTo>
                  <a:lnTo>
                    <a:pt x="345" y="226"/>
                  </a:lnTo>
                  <a:lnTo>
                    <a:pt x="340" y="243"/>
                  </a:lnTo>
                  <a:lnTo>
                    <a:pt x="332" y="260"/>
                  </a:lnTo>
                  <a:lnTo>
                    <a:pt x="323" y="277"/>
                  </a:lnTo>
                  <a:lnTo>
                    <a:pt x="308" y="300"/>
                  </a:lnTo>
                  <a:lnTo>
                    <a:pt x="293" y="320"/>
                  </a:lnTo>
                  <a:lnTo>
                    <a:pt x="278" y="337"/>
                  </a:lnTo>
                  <a:lnTo>
                    <a:pt x="265" y="352"/>
                  </a:lnTo>
                  <a:lnTo>
                    <a:pt x="171" y="295"/>
                  </a:lnTo>
                  <a:lnTo>
                    <a:pt x="191" y="261"/>
                  </a:lnTo>
                  <a:lnTo>
                    <a:pt x="206" y="262"/>
                  </a:lnTo>
                  <a:lnTo>
                    <a:pt x="220" y="265"/>
                  </a:lnTo>
                  <a:lnTo>
                    <a:pt x="234" y="269"/>
                  </a:lnTo>
                  <a:lnTo>
                    <a:pt x="247" y="274"/>
                  </a:lnTo>
                  <a:lnTo>
                    <a:pt x="254" y="267"/>
                  </a:lnTo>
                  <a:lnTo>
                    <a:pt x="263" y="260"/>
                  </a:lnTo>
                  <a:lnTo>
                    <a:pt x="271" y="250"/>
                  </a:lnTo>
                  <a:lnTo>
                    <a:pt x="278" y="239"/>
                  </a:lnTo>
                  <a:lnTo>
                    <a:pt x="283" y="231"/>
                  </a:lnTo>
                  <a:lnTo>
                    <a:pt x="286" y="223"/>
                  </a:lnTo>
                  <a:lnTo>
                    <a:pt x="288" y="214"/>
                  </a:lnTo>
                  <a:lnTo>
                    <a:pt x="290" y="206"/>
                  </a:lnTo>
                  <a:lnTo>
                    <a:pt x="290" y="197"/>
                  </a:lnTo>
                  <a:lnTo>
                    <a:pt x="289" y="189"/>
                  </a:lnTo>
                  <a:lnTo>
                    <a:pt x="287" y="181"/>
                  </a:lnTo>
                  <a:lnTo>
                    <a:pt x="284" y="172"/>
                  </a:lnTo>
                  <a:lnTo>
                    <a:pt x="279" y="164"/>
                  </a:lnTo>
                  <a:lnTo>
                    <a:pt x="275" y="155"/>
                  </a:lnTo>
                  <a:lnTo>
                    <a:pt x="269" y="148"/>
                  </a:lnTo>
                  <a:lnTo>
                    <a:pt x="262" y="139"/>
                  </a:lnTo>
                  <a:lnTo>
                    <a:pt x="253" y="132"/>
                  </a:lnTo>
                  <a:lnTo>
                    <a:pt x="244" y="125"/>
                  </a:lnTo>
                  <a:lnTo>
                    <a:pt x="234" y="116"/>
                  </a:lnTo>
                  <a:lnTo>
                    <a:pt x="222" y="110"/>
                  </a:lnTo>
                  <a:lnTo>
                    <a:pt x="211" y="103"/>
                  </a:lnTo>
                  <a:lnTo>
                    <a:pt x="200" y="98"/>
                  </a:lnTo>
                  <a:lnTo>
                    <a:pt x="190" y="94"/>
                  </a:lnTo>
                  <a:lnTo>
                    <a:pt x="179" y="91"/>
                  </a:lnTo>
                  <a:lnTo>
                    <a:pt x="169" y="90"/>
                  </a:lnTo>
                  <a:lnTo>
                    <a:pt x="158" y="89"/>
                  </a:lnTo>
                  <a:lnTo>
                    <a:pt x="149" y="90"/>
                  </a:lnTo>
                  <a:lnTo>
                    <a:pt x="139" y="91"/>
                  </a:lnTo>
                  <a:lnTo>
                    <a:pt x="130" y="94"/>
                  </a:lnTo>
                  <a:lnTo>
                    <a:pt x="120" y="98"/>
                  </a:lnTo>
                  <a:lnTo>
                    <a:pt x="112" y="103"/>
                  </a:lnTo>
                  <a:lnTo>
                    <a:pt x="102" y="110"/>
                  </a:lnTo>
                  <a:lnTo>
                    <a:pt x="95" y="118"/>
                  </a:lnTo>
                  <a:lnTo>
                    <a:pt x="86" y="127"/>
                  </a:lnTo>
                  <a:lnTo>
                    <a:pt x="78" y="137"/>
                  </a:lnTo>
                  <a:lnTo>
                    <a:pt x="71" y="149"/>
                  </a:lnTo>
                  <a:lnTo>
                    <a:pt x="62" y="165"/>
                  </a:lnTo>
                  <a:lnTo>
                    <a:pt x="55" y="183"/>
                  </a:lnTo>
                  <a:lnTo>
                    <a:pt x="52" y="192"/>
                  </a:lnTo>
                  <a:lnTo>
                    <a:pt x="49" y="202"/>
                  </a:lnTo>
                  <a:lnTo>
                    <a:pt x="47" y="211"/>
                  </a:lnTo>
                  <a:lnTo>
                    <a:pt x="45" y="221"/>
                  </a:lnTo>
                  <a:lnTo>
                    <a:pt x="0" y="205"/>
                  </a:lnTo>
                  <a:lnTo>
                    <a:pt x="0" y="191"/>
                  </a:lnTo>
                  <a:lnTo>
                    <a:pt x="1" y="177"/>
                  </a:lnTo>
                  <a:lnTo>
                    <a:pt x="4" y="164"/>
                  </a:lnTo>
                  <a:lnTo>
                    <a:pt x="7" y="149"/>
                  </a:lnTo>
                  <a:lnTo>
                    <a:pt x="11" y="134"/>
                  </a:lnTo>
                  <a:lnTo>
                    <a:pt x="17" y="120"/>
                  </a:lnTo>
                  <a:lnTo>
                    <a:pt x="24" y="106"/>
                  </a:lnTo>
                  <a:lnTo>
                    <a:pt x="31" y="92"/>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4" name="Freeform 43">
              <a:extLst>
                <a:ext uri="{FF2B5EF4-FFF2-40B4-BE49-F238E27FC236}">
                  <a16:creationId xmlns:a16="http://schemas.microsoft.com/office/drawing/2014/main" id="{5DBDB0D1-C1D7-ED53-03F9-1CF9BFFA226E}"/>
                </a:ext>
              </a:extLst>
            </p:cNvPr>
            <p:cNvSpPr>
              <a:spLocks/>
            </p:cNvSpPr>
            <p:nvPr userDrawn="1"/>
          </p:nvSpPr>
          <p:spPr bwMode="auto">
            <a:xfrm>
              <a:off x="1047751" y="654050"/>
              <a:ext cx="47625" cy="46038"/>
            </a:xfrm>
            <a:custGeom>
              <a:avLst/>
              <a:gdLst>
                <a:gd name="T0" fmla="*/ 0 w 415"/>
                <a:gd name="T1" fmla="*/ 0 h 416"/>
                <a:gd name="T2" fmla="*/ 0 w 415"/>
                <a:gd name="T3" fmla="*/ 0 h 416"/>
                <a:gd name="T4" fmla="*/ 0 w 415"/>
                <a:gd name="T5" fmla="*/ 0 h 416"/>
                <a:gd name="T6" fmla="*/ 0 w 415"/>
                <a:gd name="T7" fmla="*/ 0 h 416"/>
                <a:gd name="T8" fmla="*/ 0 w 415"/>
                <a:gd name="T9" fmla="*/ 0 h 416"/>
                <a:gd name="T10" fmla="*/ 0 w 415"/>
                <a:gd name="T11" fmla="*/ 0 h 416"/>
                <a:gd name="T12" fmla="*/ 0 w 415"/>
                <a:gd name="T13" fmla="*/ 0 h 416"/>
                <a:gd name="T14" fmla="*/ 0 w 415"/>
                <a:gd name="T15" fmla="*/ 0 h 416"/>
                <a:gd name="T16" fmla="*/ 0 w 415"/>
                <a:gd name="T17" fmla="*/ 0 h 416"/>
                <a:gd name="T18" fmla="*/ 0 w 415"/>
                <a:gd name="T19" fmla="*/ 0 h 416"/>
                <a:gd name="T20" fmla="*/ 0 w 415"/>
                <a:gd name="T21" fmla="*/ 0 h 416"/>
                <a:gd name="T22" fmla="*/ 0 w 415"/>
                <a:gd name="T23" fmla="*/ 0 h 416"/>
                <a:gd name="T24" fmla="*/ 0 w 415"/>
                <a:gd name="T25" fmla="*/ 0 h 416"/>
                <a:gd name="T26" fmla="*/ 0 w 415"/>
                <a:gd name="T27" fmla="*/ 0 h 416"/>
                <a:gd name="T28" fmla="*/ 0 w 415"/>
                <a:gd name="T29" fmla="*/ 0 h 416"/>
                <a:gd name="T30" fmla="*/ 0 w 415"/>
                <a:gd name="T31" fmla="*/ 0 h 416"/>
                <a:gd name="T32" fmla="*/ 0 w 415"/>
                <a:gd name="T33" fmla="*/ 0 h 416"/>
                <a:gd name="T34" fmla="*/ 0 w 415"/>
                <a:gd name="T35" fmla="*/ 0 h 416"/>
                <a:gd name="T36" fmla="*/ 0 w 415"/>
                <a:gd name="T37" fmla="*/ 0 h 416"/>
                <a:gd name="T38" fmla="*/ 0 w 415"/>
                <a:gd name="T39" fmla="*/ 0 h 416"/>
                <a:gd name="T40" fmla="*/ 0 w 415"/>
                <a:gd name="T41" fmla="*/ 0 h 416"/>
                <a:gd name="T42" fmla="*/ 0 w 415"/>
                <a:gd name="T43" fmla="*/ 0 h 416"/>
                <a:gd name="T44" fmla="*/ 0 w 415"/>
                <a:gd name="T45" fmla="*/ 0 h 416"/>
                <a:gd name="T46" fmla="*/ 0 w 415"/>
                <a:gd name="T47" fmla="*/ 0 h 416"/>
                <a:gd name="T48" fmla="*/ 0 w 415"/>
                <a:gd name="T49" fmla="*/ 0 h 416"/>
                <a:gd name="T50" fmla="*/ 0 w 415"/>
                <a:gd name="T51" fmla="*/ 0 h 416"/>
                <a:gd name="T52" fmla="*/ 0 w 415"/>
                <a:gd name="T53" fmla="*/ 0 h 416"/>
                <a:gd name="T54" fmla="*/ 0 w 415"/>
                <a:gd name="T55" fmla="*/ 0 h 416"/>
                <a:gd name="T56" fmla="*/ 0 w 415"/>
                <a:gd name="T57" fmla="*/ 0 h 416"/>
                <a:gd name="T58" fmla="*/ 0 w 415"/>
                <a:gd name="T59" fmla="*/ 0 h 416"/>
                <a:gd name="T60" fmla="*/ 0 w 415"/>
                <a:gd name="T61" fmla="*/ 0 h 416"/>
                <a:gd name="T62" fmla="*/ 0 w 415"/>
                <a:gd name="T63" fmla="*/ 0 h 416"/>
                <a:gd name="T64" fmla="*/ 0 w 415"/>
                <a:gd name="T65" fmla="*/ 0 h 416"/>
                <a:gd name="T66" fmla="*/ 0 w 415"/>
                <a:gd name="T67" fmla="*/ 0 h 416"/>
                <a:gd name="T68" fmla="*/ 0 w 415"/>
                <a:gd name="T69" fmla="*/ 0 h 416"/>
                <a:gd name="T70" fmla="*/ 0 w 415"/>
                <a:gd name="T71" fmla="*/ 0 h 416"/>
                <a:gd name="T72" fmla="*/ 0 w 415"/>
                <a:gd name="T73" fmla="*/ 0 h 416"/>
                <a:gd name="T74" fmla="*/ 0 w 415"/>
                <a:gd name="T75" fmla="*/ 0 h 416"/>
                <a:gd name="T76" fmla="*/ 0 w 415"/>
                <a:gd name="T77" fmla="*/ 0 h 416"/>
                <a:gd name="T78" fmla="*/ 0 w 415"/>
                <a:gd name="T79" fmla="*/ 0 h 416"/>
                <a:gd name="T80" fmla="*/ 0 w 415"/>
                <a:gd name="T81" fmla="*/ 0 h 4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15" h="416">
                  <a:moveTo>
                    <a:pt x="186" y="0"/>
                  </a:moveTo>
                  <a:lnTo>
                    <a:pt x="207" y="22"/>
                  </a:lnTo>
                  <a:lnTo>
                    <a:pt x="204" y="33"/>
                  </a:lnTo>
                  <a:lnTo>
                    <a:pt x="199" y="45"/>
                  </a:lnTo>
                  <a:lnTo>
                    <a:pt x="194" y="57"/>
                  </a:lnTo>
                  <a:lnTo>
                    <a:pt x="189" y="68"/>
                  </a:lnTo>
                  <a:lnTo>
                    <a:pt x="346" y="235"/>
                  </a:lnTo>
                  <a:lnTo>
                    <a:pt x="357" y="231"/>
                  </a:lnTo>
                  <a:lnTo>
                    <a:pt x="369" y="227"/>
                  </a:lnTo>
                  <a:lnTo>
                    <a:pt x="382" y="224"/>
                  </a:lnTo>
                  <a:lnTo>
                    <a:pt x="394" y="220"/>
                  </a:lnTo>
                  <a:lnTo>
                    <a:pt x="415" y="243"/>
                  </a:lnTo>
                  <a:lnTo>
                    <a:pt x="230" y="416"/>
                  </a:lnTo>
                  <a:lnTo>
                    <a:pt x="172" y="355"/>
                  </a:lnTo>
                  <a:lnTo>
                    <a:pt x="199" y="328"/>
                  </a:lnTo>
                  <a:lnTo>
                    <a:pt x="210" y="331"/>
                  </a:lnTo>
                  <a:lnTo>
                    <a:pt x="220" y="336"/>
                  </a:lnTo>
                  <a:lnTo>
                    <a:pt x="232" y="341"/>
                  </a:lnTo>
                  <a:lnTo>
                    <a:pt x="241" y="345"/>
                  </a:lnTo>
                  <a:lnTo>
                    <a:pt x="293" y="295"/>
                  </a:lnTo>
                  <a:lnTo>
                    <a:pt x="227" y="225"/>
                  </a:lnTo>
                  <a:lnTo>
                    <a:pt x="184" y="266"/>
                  </a:lnTo>
                  <a:lnTo>
                    <a:pt x="186" y="273"/>
                  </a:lnTo>
                  <a:lnTo>
                    <a:pt x="188" y="282"/>
                  </a:lnTo>
                  <a:lnTo>
                    <a:pt x="189" y="289"/>
                  </a:lnTo>
                  <a:lnTo>
                    <a:pt x="190" y="297"/>
                  </a:lnTo>
                  <a:lnTo>
                    <a:pt x="167" y="318"/>
                  </a:lnTo>
                  <a:lnTo>
                    <a:pt x="101" y="249"/>
                  </a:lnTo>
                  <a:lnTo>
                    <a:pt x="124" y="227"/>
                  </a:lnTo>
                  <a:lnTo>
                    <a:pt x="139" y="230"/>
                  </a:lnTo>
                  <a:lnTo>
                    <a:pt x="155" y="235"/>
                  </a:lnTo>
                  <a:lnTo>
                    <a:pt x="198" y="195"/>
                  </a:lnTo>
                  <a:lnTo>
                    <a:pt x="125" y="118"/>
                  </a:lnTo>
                  <a:lnTo>
                    <a:pt x="73" y="168"/>
                  </a:lnTo>
                  <a:lnTo>
                    <a:pt x="78" y="178"/>
                  </a:lnTo>
                  <a:lnTo>
                    <a:pt x="82" y="189"/>
                  </a:lnTo>
                  <a:lnTo>
                    <a:pt x="86" y="200"/>
                  </a:lnTo>
                  <a:lnTo>
                    <a:pt x="89" y="212"/>
                  </a:lnTo>
                  <a:lnTo>
                    <a:pt x="61" y="238"/>
                  </a:lnTo>
                  <a:lnTo>
                    <a:pt x="0" y="174"/>
                  </a:lnTo>
                  <a:lnTo>
                    <a:pt x="186"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 name="Freeform 44">
              <a:extLst>
                <a:ext uri="{FF2B5EF4-FFF2-40B4-BE49-F238E27FC236}">
                  <a16:creationId xmlns:a16="http://schemas.microsoft.com/office/drawing/2014/main" id="{667DCC99-0674-54D9-A2D5-7898EBE26E26}"/>
                </a:ext>
              </a:extLst>
            </p:cNvPr>
            <p:cNvSpPr>
              <a:spLocks/>
            </p:cNvSpPr>
            <p:nvPr userDrawn="1"/>
          </p:nvSpPr>
          <p:spPr bwMode="auto">
            <a:xfrm>
              <a:off x="1000126" y="684213"/>
              <a:ext cx="50800" cy="52388"/>
            </a:xfrm>
            <a:custGeom>
              <a:avLst/>
              <a:gdLst>
                <a:gd name="T0" fmla="*/ 0 w 444"/>
                <a:gd name="T1" fmla="*/ 0 h 460"/>
                <a:gd name="T2" fmla="*/ 0 w 444"/>
                <a:gd name="T3" fmla="*/ 0 h 460"/>
                <a:gd name="T4" fmla="*/ 0 w 444"/>
                <a:gd name="T5" fmla="*/ 0 h 460"/>
                <a:gd name="T6" fmla="*/ 0 w 444"/>
                <a:gd name="T7" fmla="*/ 0 h 460"/>
                <a:gd name="T8" fmla="*/ 0 w 444"/>
                <a:gd name="T9" fmla="*/ 0 h 460"/>
                <a:gd name="T10" fmla="*/ 0 w 444"/>
                <a:gd name="T11" fmla="*/ 0 h 460"/>
                <a:gd name="T12" fmla="*/ 0 w 444"/>
                <a:gd name="T13" fmla="*/ 0 h 460"/>
                <a:gd name="T14" fmla="*/ 0 w 444"/>
                <a:gd name="T15" fmla="*/ 0 h 460"/>
                <a:gd name="T16" fmla="*/ 0 w 444"/>
                <a:gd name="T17" fmla="*/ 0 h 460"/>
                <a:gd name="T18" fmla="*/ 0 w 444"/>
                <a:gd name="T19" fmla="*/ 0 h 460"/>
                <a:gd name="T20" fmla="*/ 0 w 444"/>
                <a:gd name="T21" fmla="*/ 0 h 460"/>
                <a:gd name="T22" fmla="*/ 0 w 444"/>
                <a:gd name="T23" fmla="*/ 0 h 460"/>
                <a:gd name="T24" fmla="*/ 0 w 444"/>
                <a:gd name="T25" fmla="*/ 0 h 460"/>
                <a:gd name="T26" fmla="*/ 0 w 444"/>
                <a:gd name="T27" fmla="*/ 0 h 460"/>
                <a:gd name="T28" fmla="*/ 0 w 444"/>
                <a:gd name="T29" fmla="*/ 0 h 460"/>
                <a:gd name="T30" fmla="*/ 0 w 444"/>
                <a:gd name="T31" fmla="*/ 0 h 460"/>
                <a:gd name="T32" fmla="*/ 0 w 444"/>
                <a:gd name="T33" fmla="*/ 0 h 460"/>
                <a:gd name="T34" fmla="*/ 0 w 444"/>
                <a:gd name="T35" fmla="*/ 0 h 460"/>
                <a:gd name="T36" fmla="*/ 0 w 444"/>
                <a:gd name="T37" fmla="*/ 0 h 460"/>
                <a:gd name="T38" fmla="*/ 0 w 444"/>
                <a:gd name="T39" fmla="*/ 0 h 460"/>
                <a:gd name="T40" fmla="*/ 0 w 444"/>
                <a:gd name="T41" fmla="*/ 0 h 460"/>
                <a:gd name="T42" fmla="*/ 0 w 444"/>
                <a:gd name="T43" fmla="*/ 0 h 460"/>
                <a:gd name="T44" fmla="*/ 0 w 444"/>
                <a:gd name="T45" fmla="*/ 0 h 460"/>
                <a:gd name="T46" fmla="*/ 0 w 444"/>
                <a:gd name="T47" fmla="*/ 0 h 460"/>
                <a:gd name="T48" fmla="*/ 0 w 444"/>
                <a:gd name="T49" fmla="*/ 0 h 460"/>
                <a:gd name="T50" fmla="*/ 0 w 444"/>
                <a:gd name="T51" fmla="*/ 0 h 460"/>
                <a:gd name="T52" fmla="*/ 0 w 444"/>
                <a:gd name="T53" fmla="*/ 0 h 460"/>
                <a:gd name="T54" fmla="*/ 0 w 444"/>
                <a:gd name="T55" fmla="*/ 0 h 460"/>
                <a:gd name="T56" fmla="*/ 0 w 444"/>
                <a:gd name="T57" fmla="*/ 0 h 460"/>
                <a:gd name="T58" fmla="*/ 0 w 444"/>
                <a:gd name="T59" fmla="*/ 0 h 460"/>
                <a:gd name="T60" fmla="*/ 0 w 444"/>
                <a:gd name="T61" fmla="*/ 0 h 460"/>
                <a:gd name="T62" fmla="*/ 0 w 444"/>
                <a:gd name="T63" fmla="*/ 0 h 460"/>
                <a:gd name="T64" fmla="*/ 0 w 444"/>
                <a:gd name="T65" fmla="*/ 0 h 460"/>
                <a:gd name="T66" fmla="*/ 0 w 444"/>
                <a:gd name="T67" fmla="*/ 0 h 460"/>
                <a:gd name="T68" fmla="*/ 0 w 444"/>
                <a:gd name="T69" fmla="*/ 0 h 460"/>
                <a:gd name="T70" fmla="*/ 0 w 444"/>
                <a:gd name="T71" fmla="*/ 0 h 4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44" h="460">
                  <a:moveTo>
                    <a:pt x="124" y="399"/>
                  </a:moveTo>
                  <a:lnTo>
                    <a:pt x="0" y="144"/>
                  </a:lnTo>
                  <a:lnTo>
                    <a:pt x="62" y="113"/>
                  </a:lnTo>
                  <a:lnTo>
                    <a:pt x="324" y="262"/>
                  </a:lnTo>
                  <a:lnTo>
                    <a:pt x="230" y="92"/>
                  </a:lnTo>
                  <a:lnTo>
                    <a:pt x="218" y="92"/>
                  </a:lnTo>
                  <a:lnTo>
                    <a:pt x="208" y="92"/>
                  </a:lnTo>
                  <a:lnTo>
                    <a:pt x="196" y="91"/>
                  </a:lnTo>
                  <a:lnTo>
                    <a:pt x="183" y="90"/>
                  </a:lnTo>
                  <a:lnTo>
                    <a:pt x="170" y="62"/>
                  </a:lnTo>
                  <a:lnTo>
                    <a:pt x="297" y="0"/>
                  </a:lnTo>
                  <a:lnTo>
                    <a:pt x="311" y="28"/>
                  </a:lnTo>
                  <a:lnTo>
                    <a:pt x="305" y="38"/>
                  </a:lnTo>
                  <a:lnTo>
                    <a:pt x="297" y="49"/>
                  </a:lnTo>
                  <a:lnTo>
                    <a:pt x="290" y="58"/>
                  </a:lnTo>
                  <a:lnTo>
                    <a:pt x="283" y="66"/>
                  </a:lnTo>
                  <a:lnTo>
                    <a:pt x="381" y="273"/>
                  </a:lnTo>
                  <a:lnTo>
                    <a:pt x="393" y="272"/>
                  </a:lnTo>
                  <a:lnTo>
                    <a:pt x="406" y="272"/>
                  </a:lnTo>
                  <a:lnTo>
                    <a:pt x="419" y="272"/>
                  </a:lnTo>
                  <a:lnTo>
                    <a:pt x="431" y="273"/>
                  </a:lnTo>
                  <a:lnTo>
                    <a:pt x="444" y="300"/>
                  </a:lnTo>
                  <a:lnTo>
                    <a:pt x="326" y="358"/>
                  </a:lnTo>
                  <a:lnTo>
                    <a:pt x="93" y="225"/>
                  </a:lnTo>
                  <a:lnTo>
                    <a:pt x="174" y="374"/>
                  </a:lnTo>
                  <a:lnTo>
                    <a:pt x="184" y="374"/>
                  </a:lnTo>
                  <a:lnTo>
                    <a:pt x="195" y="374"/>
                  </a:lnTo>
                  <a:lnTo>
                    <a:pt x="205" y="376"/>
                  </a:lnTo>
                  <a:lnTo>
                    <a:pt x="216" y="378"/>
                  </a:lnTo>
                  <a:lnTo>
                    <a:pt x="230" y="405"/>
                  </a:lnTo>
                  <a:lnTo>
                    <a:pt x="118" y="460"/>
                  </a:lnTo>
                  <a:lnTo>
                    <a:pt x="104" y="433"/>
                  </a:lnTo>
                  <a:lnTo>
                    <a:pt x="108" y="424"/>
                  </a:lnTo>
                  <a:lnTo>
                    <a:pt x="114" y="415"/>
                  </a:lnTo>
                  <a:lnTo>
                    <a:pt x="119" y="407"/>
                  </a:lnTo>
                  <a:lnTo>
                    <a:pt x="124" y="399"/>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6" name="Freeform 45">
              <a:extLst>
                <a:ext uri="{FF2B5EF4-FFF2-40B4-BE49-F238E27FC236}">
                  <a16:creationId xmlns:a16="http://schemas.microsoft.com/office/drawing/2014/main" id="{794E9140-E2D6-6AFE-C20B-CD8DE9B1B5D1}"/>
                </a:ext>
              </a:extLst>
            </p:cNvPr>
            <p:cNvSpPr>
              <a:spLocks/>
            </p:cNvSpPr>
            <p:nvPr userDrawn="1"/>
          </p:nvSpPr>
          <p:spPr bwMode="auto">
            <a:xfrm>
              <a:off x="954088" y="708025"/>
              <a:ext cx="31750" cy="41275"/>
            </a:xfrm>
            <a:custGeom>
              <a:avLst/>
              <a:gdLst>
                <a:gd name="T0" fmla="*/ 0 w 274"/>
                <a:gd name="T1" fmla="*/ 0 h 366"/>
                <a:gd name="T2" fmla="*/ 0 w 274"/>
                <a:gd name="T3" fmla="*/ 0 h 366"/>
                <a:gd name="T4" fmla="*/ 0 w 274"/>
                <a:gd name="T5" fmla="*/ 0 h 366"/>
                <a:gd name="T6" fmla="*/ 0 w 274"/>
                <a:gd name="T7" fmla="*/ 0 h 366"/>
                <a:gd name="T8" fmla="*/ 0 w 274"/>
                <a:gd name="T9" fmla="*/ 0 h 366"/>
                <a:gd name="T10" fmla="*/ 0 w 274"/>
                <a:gd name="T11" fmla="*/ 0 h 366"/>
                <a:gd name="T12" fmla="*/ 0 w 274"/>
                <a:gd name="T13" fmla="*/ 0 h 366"/>
                <a:gd name="T14" fmla="*/ 0 w 274"/>
                <a:gd name="T15" fmla="*/ 0 h 366"/>
                <a:gd name="T16" fmla="*/ 0 w 274"/>
                <a:gd name="T17" fmla="*/ 0 h 366"/>
                <a:gd name="T18" fmla="*/ 0 w 274"/>
                <a:gd name="T19" fmla="*/ 0 h 366"/>
                <a:gd name="T20" fmla="*/ 0 w 274"/>
                <a:gd name="T21" fmla="*/ 0 h 366"/>
                <a:gd name="T22" fmla="*/ 0 w 274"/>
                <a:gd name="T23" fmla="*/ 0 h 366"/>
                <a:gd name="T24" fmla="*/ 0 w 274"/>
                <a:gd name="T25" fmla="*/ 0 h 366"/>
                <a:gd name="T26" fmla="*/ 0 w 274"/>
                <a:gd name="T27" fmla="*/ 0 h 366"/>
                <a:gd name="T28" fmla="*/ 0 w 274"/>
                <a:gd name="T29" fmla="*/ 0 h 366"/>
                <a:gd name="T30" fmla="*/ 0 w 274"/>
                <a:gd name="T31" fmla="*/ 0 h 366"/>
                <a:gd name="T32" fmla="*/ 0 w 274"/>
                <a:gd name="T33" fmla="*/ 0 h 366"/>
                <a:gd name="T34" fmla="*/ 0 w 274"/>
                <a:gd name="T35" fmla="*/ 0 h 366"/>
                <a:gd name="T36" fmla="*/ 0 w 274"/>
                <a:gd name="T37" fmla="*/ 0 h 366"/>
                <a:gd name="T38" fmla="*/ 0 w 274"/>
                <a:gd name="T39" fmla="*/ 0 h 366"/>
                <a:gd name="T40" fmla="*/ 0 w 274"/>
                <a:gd name="T41" fmla="*/ 0 h 366"/>
                <a:gd name="T42" fmla="*/ 0 w 274"/>
                <a:gd name="T43" fmla="*/ 0 h 366"/>
                <a:gd name="T44" fmla="*/ 0 w 274"/>
                <a:gd name="T45" fmla="*/ 0 h 366"/>
                <a:gd name="T46" fmla="*/ 0 w 274"/>
                <a:gd name="T47" fmla="*/ 0 h 366"/>
                <a:gd name="T48" fmla="*/ 0 w 274"/>
                <a:gd name="T49" fmla="*/ 0 h 366"/>
                <a:gd name="T50" fmla="*/ 0 w 274"/>
                <a:gd name="T51" fmla="*/ 0 h 366"/>
                <a:gd name="T52" fmla="*/ 0 w 274"/>
                <a:gd name="T53" fmla="*/ 0 h 366"/>
                <a:gd name="T54" fmla="*/ 0 w 274"/>
                <a:gd name="T55" fmla="*/ 0 h 366"/>
                <a:gd name="T56" fmla="*/ 0 w 274"/>
                <a:gd name="T57" fmla="*/ 0 h 366"/>
                <a:gd name="T58" fmla="*/ 0 w 274"/>
                <a:gd name="T59" fmla="*/ 0 h 366"/>
                <a:gd name="T60" fmla="*/ 0 w 274"/>
                <a:gd name="T61" fmla="*/ 0 h 366"/>
                <a:gd name="T62" fmla="*/ 0 w 274"/>
                <a:gd name="T63" fmla="*/ 0 h 366"/>
                <a:gd name="T64" fmla="*/ 0 w 274"/>
                <a:gd name="T65" fmla="*/ 0 h 366"/>
                <a:gd name="T66" fmla="*/ 0 w 274"/>
                <a:gd name="T67" fmla="*/ 0 h 366"/>
                <a:gd name="T68" fmla="*/ 0 w 274"/>
                <a:gd name="T69" fmla="*/ 0 h 366"/>
                <a:gd name="T70" fmla="*/ 0 w 274"/>
                <a:gd name="T71" fmla="*/ 0 h 366"/>
                <a:gd name="T72" fmla="*/ 0 w 274"/>
                <a:gd name="T73" fmla="*/ 0 h 366"/>
                <a:gd name="T74" fmla="*/ 0 w 274"/>
                <a:gd name="T75" fmla="*/ 0 h 366"/>
                <a:gd name="T76" fmla="*/ 0 w 274"/>
                <a:gd name="T77" fmla="*/ 0 h 366"/>
                <a:gd name="T78" fmla="*/ 0 w 274"/>
                <a:gd name="T79" fmla="*/ 0 h 366"/>
                <a:gd name="T80" fmla="*/ 0 w 274"/>
                <a:gd name="T81" fmla="*/ 0 h 366"/>
                <a:gd name="T82" fmla="*/ 0 w 274"/>
                <a:gd name="T83" fmla="*/ 0 h 366"/>
                <a:gd name="T84" fmla="*/ 0 w 274"/>
                <a:gd name="T85" fmla="*/ 0 h 366"/>
                <a:gd name="T86" fmla="*/ 0 w 274"/>
                <a:gd name="T87" fmla="*/ 0 h 366"/>
                <a:gd name="T88" fmla="*/ 0 w 274"/>
                <a:gd name="T89" fmla="*/ 0 h 366"/>
                <a:gd name="T90" fmla="*/ 0 w 274"/>
                <a:gd name="T91" fmla="*/ 0 h 366"/>
                <a:gd name="T92" fmla="*/ 0 w 274"/>
                <a:gd name="T93" fmla="*/ 0 h 366"/>
                <a:gd name="T94" fmla="*/ 0 w 274"/>
                <a:gd name="T95" fmla="*/ 0 h 366"/>
                <a:gd name="T96" fmla="*/ 0 w 274"/>
                <a:gd name="T97" fmla="*/ 0 h 366"/>
                <a:gd name="T98" fmla="*/ 0 w 274"/>
                <a:gd name="T99" fmla="*/ 0 h 366"/>
                <a:gd name="T100" fmla="*/ 0 w 274"/>
                <a:gd name="T101" fmla="*/ 0 h 366"/>
                <a:gd name="T102" fmla="*/ 0 w 274"/>
                <a:gd name="T103" fmla="*/ 0 h 366"/>
                <a:gd name="T104" fmla="*/ 0 w 274"/>
                <a:gd name="T105" fmla="*/ 0 h 366"/>
                <a:gd name="T106" fmla="*/ 0 w 274"/>
                <a:gd name="T107" fmla="*/ 0 h 366"/>
                <a:gd name="T108" fmla="*/ 0 w 274"/>
                <a:gd name="T109" fmla="*/ 0 h 366"/>
                <a:gd name="T110" fmla="*/ 0 w 274"/>
                <a:gd name="T111" fmla="*/ 0 h 366"/>
                <a:gd name="T112" fmla="*/ 0 w 274"/>
                <a:gd name="T113" fmla="*/ 0 h 366"/>
                <a:gd name="T114" fmla="*/ 0 w 274"/>
                <a:gd name="T115" fmla="*/ 0 h 366"/>
                <a:gd name="T116" fmla="*/ 0 w 274"/>
                <a:gd name="T117" fmla="*/ 0 h 366"/>
                <a:gd name="T118" fmla="*/ 0 w 274"/>
                <a:gd name="T119" fmla="*/ 0 h 366"/>
                <a:gd name="T120" fmla="*/ 0 w 274"/>
                <a:gd name="T121" fmla="*/ 0 h 366"/>
                <a:gd name="T122" fmla="*/ 0 w 274"/>
                <a:gd name="T123" fmla="*/ 0 h 3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4" h="366">
                  <a:moveTo>
                    <a:pt x="124" y="9"/>
                  </a:moveTo>
                  <a:lnTo>
                    <a:pt x="146" y="5"/>
                  </a:lnTo>
                  <a:lnTo>
                    <a:pt x="170" y="1"/>
                  </a:lnTo>
                  <a:lnTo>
                    <a:pt x="193" y="0"/>
                  </a:lnTo>
                  <a:lnTo>
                    <a:pt x="213" y="0"/>
                  </a:lnTo>
                  <a:lnTo>
                    <a:pt x="234" y="95"/>
                  </a:lnTo>
                  <a:lnTo>
                    <a:pt x="196" y="104"/>
                  </a:lnTo>
                  <a:lnTo>
                    <a:pt x="189" y="93"/>
                  </a:lnTo>
                  <a:lnTo>
                    <a:pt x="181" y="83"/>
                  </a:lnTo>
                  <a:lnTo>
                    <a:pt x="174" y="72"/>
                  </a:lnTo>
                  <a:lnTo>
                    <a:pt x="169" y="62"/>
                  </a:lnTo>
                  <a:lnTo>
                    <a:pt x="158" y="59"/>
                  </a:lnTo>
                  <a:lnTo>
                    <a:pt x="146" y="59"/>
                  </a:lnTo>
                  <a:lnTo>
                    <a:pt x="133" y="59"/>
                  </a:lnTo>
                  <a:lnTo>
                    <a:pt x="118" y="63"/>
                  </a:lnTo>
                  <a:lnTo>
                    <a:pt x="108" y="65"/>
                  </a:lnTo>
                  <a:lnTo>
                    <a:pt x="100" y="68"/>
                  </a:lnTo>
                  <a:lnTo>
                    <a:pt x="93" y="73"/>
                  </a:lnTo>
                  <a:lnTo>
                    <a:pt x="86" y="79"/>
                  </a:lnTo>
                  <a:lnTo>
                    <a:pt x="81" y="85"/>
                  </a:lnTo>
                  <a:lnTo>
                    <a:pt x="79" y="92"/>
                  </a:lnTo>
                  <a:lnTo>
                    <a:pt x="78" y="96"/>
                  </a:lnTo>
                  <a:lnTo>
                    <a:pt x="78" y="101"/>
                  </a:lnTo>
                  <a:lnTo>
                    <a:pt x="78" y="106"/>
                  </a:lnTo>
                  <a:lnTo>
                    <a:pt x="79" y="111"/>
                  </a:lnTo>
                  <a:lnTo>
                    <a:pt x="80" y="117"/>
                  </a:lnTo>
                  <a:lnTo>
                    <a:pt x="83" y="122"/>
                  </a:lnTo>
                  <a:lnTo>
                    <a:pt x="86" y="127"/>
                  </a:lnTo>
                  <a:lnTo>
                    <a:pt x="91" y="130"/>
                  </a:lnTo>
                  <a:lnTo>
                    <a:pt x="95" y="135"/>
                  </a:lnTo>
                  <a:lnTo>
                    <a:pt x="100" y="137"/>
                  </a:lnTo>
                  <a:lnTo>
                    <a:pt x="105" y="140"/>
                  </a:lnTo>
                  <a:lnTo>
                    <a:pt x="112" y="142"/>
                  </a:lnTo>
                  <a:lnTo>
                    <a:pt x="125" y="145"/>
                  </a:lnTo>
                  <a:lnTo>
                    <a:pt x="140" y="148"/>
                  </a:lnTo>
                  <a:lnTo>
                    <a:pt x="156" y="150"/>
                  </a:lnTo>
                  <a:lnTo>
                    <a:pt x="172" y="152"/>
                  </a:lnTo>
                  <a:lnTo>
                    <a:pt x="188" y="156"/>
                  </a:lnTo>
                  <a:lnTo>
                    <a:pt x="203" y="160"/>
                  </a:lnTo>
                  <a:lnTo>
                    <a:pt x="219" y="165"/>
                  </a:lnTo>
                  <a:lnTo>
                    <a:pt x="233" y="172"/>
                  </a:lnTo>
                  <a:lnTo>
                    <a:pt x="240" y="176"/>
                  </a:lnTo>
                  <a:lnTo>
                    <a:pt x="246" y="181"/>
                  </a:lnTo>
                  <a:lnTo>
                    <a:pt x="252" y="186"/>
                  </a:lnTo>
                  <a:lnTo>
                    <a:pt x="257" y="193"/>
                  </a:lnTo>
                  <a:lnTo>
                    <a:pt x="261" y="200"/>
                  </a:lnTo>
                  <a:lnTo>
                    <a:pt x="266" y="207"/>
                  </a:lnTo>
                  <a:lnTo>
                    <a:pt x="269" y="216"/>
                  </a:lnTo>
                  <a:lnTo>
                    <a:pt x="271" y="226"/>
                  </a:lnTo>
                  <a:lnTo>
                    <a:pt x="273" y="237"/>
                  </a:lnTo>
                  <a:lnTo>
                    <a:pt x="274" y="247"/>
                  </a:lnTo>
                  <a:lnTo>
                    <a:pt x="273" y="257"/>
                  </a:lnTo>
                  <a:lnTo>
                    <a:pt x="271" y="268"/>
                  </a:lnTo>
                  <a:lnTo>
                    <a:pt x="268" y="277"/>
                  </a:lnTo>
                  <a:lnTo>
                    <a:pt x="264" y="287"/>
                  </a:lnTo>
                  <a:lnTo>
                    <a:pt x="258" y="296"/>
                  </a:lnTo>
                  <a:lnTo>
                    <a:pt x="251" y="305"/>
                  </a:lnTo>
                  <a:lnTo>
                    <a:pt x="244" y="313"/>
                  </a:lnTo>
                  <a:lnTo>
                    <a:pt x="234" y="322"/>
                  </a:lnTo>
                  <a:lnTo>
                    <a:pt x="225" y="329"/>
                  </a:lnTo>
                  <a:lnTo>
                    <a:pt x="213" y="335"/>
                  </a:lnTo>
                  <a:lnTo>
                    <a:pt x="200" y="342"/>
                  </a:lnTo>
                  <a:lnTo>
                    <a:pt x="187" y="347"/>
                  </a:lnTo>
                  <a:lnTo>
                    <a:pt x="172" y="352"/>
                  </a:lnTo>
                  <a:lnTo>
                    <a:pt x="156" y="356"/>
                  </a:lnTo>
                  <a:lnTo>
                    <a:pt x="136" y="361"/>
                  </a:lnTo>
                  <a:lnTo>
                    <a:pt x="114" y="363"/>
                  </a:lnTo>
                  <a:lnTo>
                    <a:pt x="93" y="365"/>
                  </a:lnTo>
                  <a:lnTo>
                    <a:pt x="74" y="366"/>
                  </a:lnTo>
                  <a:lnTo>
                    <a:pt x="54" y="274"/>
                  </a:lnTo>
                  <a:lnTo>
                    <a:pt x="91" y="266"/>
                  </a:lnTo>
                  <a:lnTo>
                    <a:pt x="99" y="276"/>
                  </a:lnTo>
                  <a:lnTo>
                    <a:pt x="107" y="288"/>
                  </a:lnTo>
                  <a:lnTo>
                    <a:pt x="114" y="299"/>
                  </a:lnTo>
                  <a:lnTo>
                    <a:pt x="119" y="309"/>
                  </a:lnTo>
                  <a:lnTo>
                    <a:pt x="127" y="310"/>
                  </a:lnTo>
                  <a:lnTo>
                    <a:pt x="137" y="310"/>
                  </a:lnTo>
                  <a:lnTo>
                    <a:pt x="148" y="309"/>
                  </a:lnTo>
                  <a:lnTo>
                    <a:pt x="159" y="308"/>
                  </a:lnTo>
                  <a:lnTo>
                    <a:pt x="169" y="305"/>
                  </a:lnTo>
                  <a:lnTo>
                    <a:pt x="177" y="300"/>
                  </a:lnTo>
                  <a:lnTo>
                    <a:pt x="184" y="296"/>
                  </a:lnTo>
                  <a:lnTo>
                    <a:pt x="190" y="291"/>
                  </a:lnTo>
                  <a:lnTo>
                    <a:pt x="194" y="285"/>
                  </a:lnTo>
                  <a:lnTo>
                    <a:pt x="197" y="277"/>
                  </a:lnTo>
                  <a:lnTo>
                    <a:pt x="197" y="269"/>
                  </a:lnTo>
                  <a:lnTo>
                    <a:pt x="196" y="260"/>
                  </a:lnTo>
                  <a:lnTo>
                    <a:pt x="195" y="255"/>
                  </a:lnTo>
                  <a:lnTo>
                    <a:pt x="192" y="250"/>
                  </a:lnTo>
                  <a:lnTo>
                    <a:pt x="189" y="245"/>
                  </a:lnTo>
                  <a:lnTo>
                    <a:pt x="184" y="242"/>
                  </a:lnTo>
                  <a:lnTo>
                    <a:pt x="180" y="239"/>
                  </a:lnTo>
                  <a:lnTo>
                    <a:pt x="175" y="236"/>
                  </a:lnTo>
                  <a:lnTo>
                    <a:pt x="170" y="234"/>
                  </a:lnTo>
                  <a:lnTo>
                    <a:pt x="163" y="232"/>
                  </a:lnTo>
                  <a:lnTo>
                    <a:pt x="135" y="226"/>
                  </a:lnTo>
                  <a:lnTo>
                    <a:pt x="103" y="221"/>
                  </a:lnTo>
                  <a:lnTo>
                    <a:pt x="86" y="218"/>
                  </a:lnTo>
                  <a:lnTo>
                    <a:pt x="70" y="214"/>
                  </a:lnTo>
                  <a:lnTo>
                    <a:pt x="55" y="208"/>
                  </a:lnTo>
                  <a:lnTo>
                    <a:pt x="40" y="202"/>
                  </a:lnTo>
                  <a:lnTo>
                    <a:pt x="34" y="198"/>
                  </a:lnTo>
                  <a:lnTo>
                    <a:pt x="27" y="193"/>
                  </a:lnTo>
                  <a:lnTo>
                    <a:pt x="21" y="187"/>
                  </a:lnTo>
                  <a:lnTo>
                    <a:pt x="17" y="181"/>
                  </a:lnTo>
                  <a:lnTo>
                    <a:pt x="11" y="174"/>
                  </a:lnTo>
                  <a:lnTo>
                    <a:pt x="7" y="166"/>
                  </a:lnTo>
                  <a:lnTo>
                    <a:pt x="4" y="158"/>
                  </a:lnTo>
                  <a:lnTo>
                    <a:pt x="2" y="148"/>
                  </a:lnTo>
                  <a:lnTo>
                    <a:pt x="0" y="138"/>
                  </a:lnTo>
                  <a:lnTo>
                    <a:pt x="0" y="126"/>
                  </a:lnTo>
                  <a:lnTo>
                    <a:pt x="0" y="115"/>
                  </a:lnTo>
                  <a:lnTo>
                    <a:pt x="2" y="105"/>
                  </a:lnTo>
                  <a:lnTo>
                    <a:pt x="5" y="94"/>
                  </a:lnTo>
                  <a:lnTo>
                    <a:pt x="10" y="84"/>
                  </a:lnTo>
                  <a:lnTo>
                    <a:pt x="16" y="74"/>
                  </a:lnTo>
                  <a:lnTo>
                    <a:pt x="23" y="65"/>
                  </a:lnTo>
                  <a:lnTo>
                    <a:pt x="31" y="55"/>
                  </a:lnTo>
                  <a:lnTo>
                    <a:pt x="41" y="47"/>
                  </a:lnTo>
                  <a:lnTo>
                    <a:pt x="51" y="38"/>
                  </a:lnTo>
                  <a:lnTo>
                    <a:pt x="64" y="31"/>
                  </a:lnTo>
                  <a:lnTo>
                    <a:pt x="77" y="25"/>
                  </a:lnTo>
                  <a:lnTo>
                    <a:pt x="92" y="18"/>
                  </a:lnTo>
                  <a:lnTo>
                    <a:pt x="107" y="13"/>
                  </a:lnTo>
                  <a:lnTo>
                    <a:pt x="124" y="9"/>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7" name="Freeform 46">
              <a:extLst>
                <a:ext uri="{FF2B5EF4-FFF2-40B4-BE49-F238E27FC236}">
                  <a16:creationId xmlns:a16="http://schemas.microsoft.com/office/drawing/2014/main" id="{8659FC67-DC6F-36E0-B316-71291C1D7410}"/>
                </a:ext>
              </a:extLst>
            </p:cNvPr>
            <p:cNvSpPr>
              <a:spLocks/>
            </p:cNvSpPr>
            <p:nvPr userDrawn="1"/>
          </p:nvSpPr>
          <p:spPr bwMode="auto">
            <a:xfrm>
              <a:off x="915988" y="715963"/>
              <a:ext cx="22225" cy="38100"/>
            </a:xfrm>
            <a:custGeom>
              <a:avLst/>
              <a:gdLst>
                <a:gd name="T0" fmla="*/ 0 w 195"/>
                <a:gd name="T1" fmla="*/ 0 h 347"/>
                <a:gd name="T2" fmla="*/ 0 w 195"/>
                <a:gd name="T3" fmla="*/ 0 h 347"/>
                <a:gd name="T4" fmla="*/ 0 w 195"/>
                <a:gd name="T5" fmla="*/ 0 h 347"/>
                <a:gd name="T6" fmla="*/ 0 w 195"/>
                <a:gd name="T7" fmla="*/ 0 h 347"/>
                <a:gd name="T8" fmla="*/ 0 w 195"/>
                <a:gd name="T9" fmla="*/ 0 h 347"/>
                <a:gd name="T10" fmla="*/ 0 w 195"/>
                <a:gd name="T11" fmla="*/ 0 h 347"/>
                <a:gd name="T12" fmla="*/ 0 w 195"/>
                <a:gd name="T13" fmla="*/ 0 h 347"/>
                <a:gd name="T14" fmla="*/ 0 w 195"/>
                <a:gd name="T15" fmla="*/ 0 h 347"/>
                <a:gd name="T16" fmla="*/ 0 w 195"/>
                <a:gd name="T17" fmla="*/ 0 h 347"/>
                <a:gd name="T18" fmla="*/ 0 w 195"/>
                <a:gd name="T19" fmla="*/ 0 h 347"/>
                <a:gd name="T20" fmla="*/ 0 w 195"/>
                <a:gd name="T21" fmla="*/ 0 h 347"/>
                <a:gd name="T22" fmla="*/ 0 w 195"/>
                <a:gd name="T23" fmla="*/ 0 h 347"/>
                <a:gd name="T24" fmla="*/ 0 w 195"/>
                <a:gd name="T25" fmla="*/ 0 h 347"/>
                <a:gd name="T26" fmla="*/ 0 w 195"/>
                <a:gd name="T27" fmla="*/ 0 h 347"/>
                <a:gd name="T28" fmla="*/ 0 w 195"/>
                <a:gd name="T29" fmla="*/ 0 h 347"/>
                <a:gd name="T30" fmla="*/ 0 w 195"/>
                <a:gd name="T31" fmla="*/ 0 h 347"/>
                <a:gd name="T32" fmla="*/ 0 w 195"/>
                <a:gd name="T33" fmla="*/ 0 h 347"/>
                <a:gd name="T34" fmla="*/ 0 w 195"/>
                <a:gd name="T35" fmla="*/ 0 h 347"/>
                <a:gd name="T36" fmla="*/ 0 w 195"/>
                <a:gd name="T37" fmla="*/ 0 h 347"/>
                <a:gd name="T38" fmla="*/ 0 w 195"/>
                <a:gd name="T39" fmla="*/ 0 h 347"/>
                <a:gd name="T40" fmla="*/ 0 w 195"/>
                <a:gd name="T41" fmla="*/ 0 h 347"/>
                <a:gd name="T42" fmla="*/ 0 w 195"/>
                <a:gd name="T43" fmla="*/ 0 h 347"/>
                <a:gd name="T44" fmla="*/ 0 w 195"/>
                <a:gd name="T45" fmla="*/ 0 h 347"/>
                <a:gd name="T46" fmla="*/ 0 w 195"/>
                <a:gd name="T47" fmla="*/ 0 h 347"/>
                <a:gd name="T48" fmla="*/ 0 w 195"/>
                <a:gd name="T49" fmla="*/ 0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5" h="347">
                  <a:moveTo>
                    <a:pt x="168" y="0"/>
                  </a:moveTo>
                  <a:lnTo>
                    <a:pt x="171" y="31"/>
                  </a:lnTo>
                  <a:lnTo>
                    <a:pt x="161" y="38"/>
                  </a:lnTo>
                  <a:lnTo>
                    <a:pt x="150" y="44"/>
                  </a:lnTo>
                  <a:lnTo>
                    <a:pt x="139" y="51"/>
                  </a:lnTo>
                  <a:lnTo>
                    <a:pt x="127" y="56"/>
                  </a:lnTo>
                  <a:lnTo>
                    <a:pt x="146" y="285"/>
                  </a:lnTo>
                  <a:lnTo>
                    <a:pt x="158" y="287"/>
                  </a:lnTo>
                  <a:lnTo>
                    <a:pt x="169" y="292"/>
                  </a:lnTo>
                  <a:lnTo>
                    <a:pt x="181" y="297"/>
                  </a:lnTo>
                  <a:lnTo>
                    <a:pt x="193" y="302"/>
                  </a:lnTo>
                  <a:lnTo>
                    <a:pt x="195" y="333"/>
                  </a:lnTo>
                  <a:lnTo>
                    <a:pt x="26" y="347"/>
                  </a:lnTo>
                  <a:lnTo>
                    <a:pt x="24" y="316"/>
                  </a:lnTo>
                  <a:lnTo>
                    <a:pt x="34" y="309"/>
                  </a:lnTo>
                  <a:lnTo>
                    <a:pt x="45" y="302"/>
                  </a:lnTo>
                  <a:lnTo>
                    <a:pt x="57" y="296"/>
                  </a:lnTo>
                  <a:lnTo>
                    <a:pt x="67" y="292"/>
                  </a:lnTo>
                  <a:lnTo>
                    <a:pt x="48" y="62"/>
                  </a:lnTo>
                  <a:lnTo>
                    <a:pt x="37" y="59"/>
                  </a:lnTo>
                  <a:lnTo>
                    <a:pt x="25" y="55"/>
                  </a:lnTo>
                  <a:lnTo>
                    <a:pt x="13" y="50"/>
                  </a:lnTo>
                  <a:lnTo>
                    <a:pt x="2" y="43"/>
                  </a:lnTo>
                  <a:lnTo>
                    <a:pt x="0" y="14"/>
                  </a:lnTo>
                  <a:lnTo>
                    <a:pt x="168"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8" name="Freeform 47">
              <a:extLst>
                <a:ext uri="{FF2B5EF4-FFF2-40B4-BE49-F238E27FC236}">
                  <a16:creationId xmlns:a16="http://schemas.microsoft.com/office/drawing/2014/main" id="{3F8983FE-8D4D-354C-0CBC-14DBDF9B1C7D}"/>
                </a:ext>
              </a:extLst>
            </p:cNvPr>
            <p:cNvSpPr>
              <a:spLocks/>
            </p:cNvSpPr>
            <p:nvPr userDrawn="1"/>
          </p:nvSpPr>
          <p:spPr bwMode="auto">
            <a:xfrm>
              <a:off x="868363" y="715963"/>
              <a:ext cx="26988" cy="39688"/>
            </a:xfrm>
            <a:custGeom>
              <a:avLst/>
              <a:gdLst>
                <a:gd name="T0" fmla="*/ 0 w 243"/>
                <a:gd name="T1" fmla="*/ 0 h 344"/>
                <a:gd name="T2" fmla="*/ 0 w 243"/>
                <a:gd name="T3" fmla="*/ 0 h 344"/>
                <a:gd name="T4" fmla="*/ 0 w 243"/>
                <a:gd name="T5" fmla="*/ 0 h 344"/>
                <a:gd name="T6" fmla="*/ 0 w 243"/>
                <a:gd name="T7" fmla="*/ 0 h 344"/>
                <a:gd name="T8" fmla="*/ 0 w 243"/>
                <a:gd name="T9" fmla="*/ 0 h 344"/>
                <a:gd name="T10" fmla="*/ 0 w 243"/>
                <a:gd name="T11" fmla="*/ 0 h 344"/>
                <a:gd name="T12" fmla="*/ 0 w 243"/>
                <a:gd name="T13" fmla="*/ 0 h 344"/>
                <a:gd name="T14" fmla="*/ 0 w 243"/>
                <a:gd name="T15" fmla="*/ 0 h 344"/>
                <a:gd name="T16" fmla="*/ 0 w 243"/>
                <a:gd name="T17" fmla="*/ 0 h 344"/>
                <a:gd name="T18" fmla="*/ 0 w 243"/>
                <a:gd name="T19" fmla="*/ 0 h 344"/>
                <a:gd name="T20" fmla="*/ 0 w 243"/>
                <a:gd name="T21" fmla="*/ 0 h 344"/>
                <a:gd name="T22" fmla="*/ 0 w 243"/>
                <a:gd name="T23" fmla="*/ 0 h 344"/>
                <a:gd name="T24" fmla="*/ 0 w 243"/>
                <a:gd name="T25" fmla="*/ 0 h 344"/>
                <a:gd name="T26" fmla="*/ 0 w 243"/>
                <a:gd name="T27" fmla="*/ 0 h 344"/>
                <a:gd name="T28" fmla="*/ 0 w 243"/>
                <a:gd name="T29" fmla="*/ 0 h 344"/>
                <a:gd name="T30" fmla="*/ 0 w 243"/>
                <a:gd name="T31" fmla="*/ 0 h 344"/>
                <a:gd name="T32" fmla="*/ 0 w 243"/>
                <a:gd name="T33" fmla="*/ 0 h 344"/>
                <a:gd name="T34" fmla="*/ 0 w 243"/>
                <a:gd name="T35" fmla="*/ 0 h 344"/>
                <a:gd name="T36" fmla="*/ 0 w 243"/>
                <a:gd name="T37" fmla="*/ 0 h 344"/>
                <a:gd name="T38" fmla="*/ 0 w 243"/>
                <a:gd name="T39" fmla="*/ 0 h 344"/>
                <a:gd name="T40" fmla="*/ 0 w 243"/>
                <a:gd name="T41" fmla="*/ 0 h 344"/>
                <a:gd name="T42" fmla="*/ 0 w 243"/>
                <a:gd name="T43" fmla="*/ 0 h 344"/>
                <a:gd name="T44" fmla="*/ 0 w 243"/>
                <a:gd name="T45" fmla="*/ 0 h 344"/>
                <a:gd name="T46" fmla="*/ 0 w 243"/>
                <a:gd name="T47" fmla="*/ 0 h 344"/>
                <a:gd name="T48" fmla="*/ 0 w 243"/>
                <a:gd name="T49" fmla="*/ 0 h 344"/>
                <a:gd name="T50" fmla="*/ 0 w 243"/>
                <a:gd name="T51" fmla="*/ 0 h 344"/>
                <a:gd name="T52" fmla="*/ 0 w 243"/>
                <a:gd name="T53" fmla="*/ 0 h 344"/>
                <a:gd name="T54" fmla="*/ 0 w 243"/>
                <a:gd name="T55" fmla="*/ 0 h 344"/>
                <a:gd name="T56" fmla="*/ 0 w 243"/>
                <a:gd name="T57" fmla="*/ 0 h 344"/>
                <a:gd name="T58" fmla="*/ 0 w 243"/>
                <a:gd name="T59" fmla="*/ 0 h 344"/>
                <a:gd name="T60" fmla="*/ 0 w 243"/>
                <a:gd name="T61" fmla="*/ 0 h 344"/>
                <a:gd name="T62" fmla="*/ 0 w 243"/>
                <a:gd name="T63" fmla="*/ 0 h 344"/>
                <a:gd name="T64" fmla="*/ 0 w 243"/>
                <a:gd name="T65" fmla="*/ 0 h 344"/>
                <a:gd name="T66" fmla="*/ 0 w 243"/>
                <a:gd name="T67" fmla="*/ 0 h 344"/>
                <a:gd name="T68" fmla="*/ 0 w 243"/>
                <a:gd name="T69" fmla="*/ 0 h 344"/>
                <a:gd name="T70" fmla="*/ 0 w 243"/>
                <a:gd name="T71" fmla="*/ 0 h 344"/>
                <a:gd name="T72" fmla="*/ 0 w 243"/>
                <a:gd name="T73" fmla="*/ 0 h 344"/>
                <a:gd name="T74" fmla="*/ 0 w 243"/>
                <a:gd name="T75" fmla="*/ 0 h 344"/>
                <a:gd name="T76" fmla="*/ 0 w 243"/>
                <a:gd name="T77" fmla="*/ 0 h 344"/>
                <a:gd name="T78" fmla="*/ 0 w 243"/>
                <a:gd name="T79" fmla="*/ 0 h 344"/>
                <a:gd name="T80" fmla="*/ 0 w 243"/>
                <a:gd name="T81" fmla="*/ 0 h 344"/>
                <a:gd name="T82" fmla="*/ 0 w 243"/>
                <a:gd name="T83" fmla="*/ 0 h 344"/>
                <a:gd name="T84" fmla="*/ 0 w 243"/>
                <a:gd name="T85" fmla="*/ 0 h 344"/>
                <a:gd name="T86" fmla="*/ 0 w 243"/>
                <a:gd name="T87" fmla="*/ 0 h 344"/>
                <a:gd name="T88" fmla="*/ 0 w 243"/>
                <a:gd name="T89" fmla="*/ 0 h 344"/>
                <a:gd name="T90" fmla="*/ 0 w 243"/>
                <a:gd name="T91" fmla="*/ 0 h 344"/>
                <a:gd name="T92" fmla="*/ 0 w 243"/>
                <a:gd name="T93" fmla="*/ 0 h 344"/>
                <a:gd name="T94" fmla="*/ 0 w 243"/>
                <a:gd name="T95" fmla="*/ 0 h 344"/>
                <a:gd name="T96" fmla="*/ 0 w 243"/>
                <a:gd name="T97" fmla="*/ 0 h 344"/>
                <a:gd name="T98" fmla="*/ 0 w 243"/>
                <a:gd name="T99" fmla="*/ 0 h 344"/>
                <a:gd name="T100" fmla="*/ 0 w 243"/>
                <a:gd name="T101" fmla="*/ 0 h 344"/>
                <a:gd name="T102" fmla="*/ 0 w 243"/>
                <a:gd name="T103" fmla="*/ 0 h 344"/>
                <a:gd name="T104" fmla="*/ 0 w 243"/>
                <a:gd name="T105" fmla="*/ 0 h 344"/>
                <a:gd name="T106" fmla="*/ 0 w 243"/>
                <a:gd name="T107" fmla="*/ 0 h 344"/>
                <a:gd name="T108" fmla="*/ 0 w 243"/>
                <a:gd name="T109" fmla="*/ 0 h 344"/>
                <a:gd name="T110" fmla="*/ 0 w 243"/>
                <a:gd name="T111" fmla="*/ 0 h 344"/>
                <a:gd name="T112" fmla="*/ 0 w 243"/>
                <a:gd name="T113" fmla="*/ 0 h 344"/>
                <a:gd name="T114" fmla="*/ 0 w 243"/>
                <a:gd name="T115" fmla="*/ 0 h 344"/>
                <a:gd name="T116" fmla="*/ 0 w 243"/>
                <a:gd name="T117" fmla="*/ 0 h 344"/>
                <a:gd name="T118" fmla="*/ 0 w 243"/>
                <a:gd name="T119" fmla="*/ 0 h 344"/>
                <a:gd name="T120" fmla="*/ 0 w 243"/>
                <a:gd name="T121" fmla="*/ 0 h 344"/>
                <a:gd name="T122" fmla="*/ 0 w 243"/>
                <a:gd name="T123" fmla="*/ 0 h 3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3" h="344">
                  <a:moveTo>
                    <a:pt x="152" y="0"/>
                  </a:moveTo>
                  <a:lnTo>
                    <a:pt x="176" y="1"/>
                  </a:lnTo>
                  <a:lnTo>
                    <a:pt x="199" y="3"/>
                  </a:lnTo>
                  <a:lnTo>
                    <a:pt x="220" y="7"/>
                  </a:lnTo>
                  <a:lnTo>
                    <a:pt x="240" y="12"/>
                  </a:lnTo>
                  <a:lnTo>
                    <a:pt x="238" y="110"/>
                  </a:lnTo>
                  <a:lnTo>
                    <a:pt x="200" y="109"/>
                  </a:lnTo>
                  <a:lnTo>
                    <a:pt x="195" y="97"/>
                  </a:lnTo>
                  <a:lnTo>
                    <a:pt x="190" y="84"/>
                  </a:lnTo>
                  <a:lnTo>
                    <a:pt x="185" y="72"/>
                  </a:lnTo>
                  <a:lnTo>
                    <a:pt x="182" y="61"/>
                  </a:lnTo>
                  <a:lnTo>
                    <a:pt x="173" y="57"/>
                  </a:lnTo>
                  <a:lnTo>
                    <a:pt x="162" y="53"/>
                  </a:lnTo>
                  <a:lnTo>
                    <a:pt x="149" y="50"/>
                  </a:lnTo>
                  <a:lnTo>
                    <a:pt x="133" y="49"/>
                  </a:lnTo>
                  <a:lnTo>
                    <a:pt x="123" y="49"/>
                  </a:lnTo>
                  <a:lnTo>
                    <a:pt x="115" y="51"/>
                  </a:lnTo>
                  <a:lnTo>
                    <a:pt x="106" y="53"/>
                  </a:lnTo>
                  <a:lnTo>
                    <a:pt x="99" y="58"/>
                  </a:lnTo>
                  <a:lnTo>
                    <a:pt x="93" y="63"/>
                  </a:lnTo>
                  <a:lnTo>
                    <a:pt x="88" y="69"/>
                  </a:lnTo>
                  <a:lnTo>
                    <a:pt x="86" y="73"/>
                  </a:lnTo>
                  <a:lnTo>
                    <a:pt x="85" y="78"/>
                  </a:lnTo>
                  <a:lnTo>
                    <a:pt x="84" y="82"/>
                  </a:lnTo>
                  <a:lnTo>
                    <a:pt x="84" y="87"/>
                  </a:lnTo>
                  <a:lnTo>
                    <a:pt x="84" y="94"/>
                  </a:lnTo>
                  <a:lnTo>
                    <a:pt x="85" y="99"/>
                  </a:lnTo>
                  <a:lnTo>
                    <a:pt x="87" y="104"/>
                  </a:lnTo>
                  <a:lnTo>
                    <a:pt x="90" y="109"/>
                  </a:lnTo>
                  <a:lnTo>
                    <a:pt x="94" y="114"/>
                  </a:lnTo>
                  <a:lnTo>
                    <a:pt x="98" y="118"/>
                  </a:lnTo>
                  <a:lnTo>
                    <a:pt x="103" y="122"/>
                  </a:lnTo>
                  <a:lnTo>
                    <a:pt x="108" y="125"/>
                  </a:lnTo>
                  <a:lnTo>
                    <a:pt x="120" y="132"/>
                  </a:lnTo>
                  <a:lnTo>
                    <a:pt x="134" y="138"/>
                  </a:lnTo>
                  <a:lnTo>
                    <a:pt x="149" y="144"/>
                  </a:lnTo>
                  <a:lnTo>
                    <a:pt x="164" y="151"/>
                  </a:lnTo>
                  <a:lnTo>
                    <a:pt x="179" y="157"/>
                  </a:lnTo>
                  <a:lnTo>
                    <a:pt x="194" y="164"/>
                  </a:lnTo>
                  <a:lnTo>
                    <a:pt x="208" y="173"/>
                  </a:lnTo>
                  <a:lnTo>
                    <a:pt x="219" y="183"/>
                  </a:lnTo>
                  <a:lnTo>
                    <a:pt x="224" y="189"/>
                  </a:lnTo>
                  <a:lnTo>
                    <a:pt x="230" y="195"/>
                  </a:lnTo>
                  <a:lnTo>
                    <a:pt x="234" y="202"/>
                  </a:lnTo>
                  <a:lnTo>
                    <a:pt x="237" y="210"/>
                  </a:lnTo>
                  <a:lnTo>
                    <a:pt x="240" y="217"/>
                  </a:lnTo>
                  <a:lnTo>
                    <a:pt x="242" y="226"/>
                  </a:lnTo>
                  <a:lnTo>
                    <a:pt x="243" y="235"/>
                  </a:lnTo>
                  <a:lnTo>
                    <a:pt x="243" y="246"/>
                  </a:lnTo>
                  <a:lnTo>
                    <a:pt x="242" y="256"/>
                  </a:lnTo>
                  <a:lnTo>
                    <a:pt x="240" y="266"/>
                  </a:lnTo>
                  <a:lnTo>
                    <a:pt x="237" y="276"/>
                  </a:lnTo>
                  <a:lnTo>
                    <a:pt x="233" y="285"/>
                  </a:lnTo>
                  <a:lnTo>
                    <a:pt x="228" y="294"/>
                  </a:lnTo>
                  <a:lnTo>
                    <a:pt x="221" y="303"/>
                  </a:lnTo>
                  <a:lnTo>
                    <a:pt x="213" y="310"/>
                  </a:lnTo>
                  <a:lnTo>
                    <a:pt x="204" y="317"/>
                  </a:lnTo>
                  <a:lnTo>
                    <a:pt x="195" y="323"/>
                  </a:lnTo>
                  <a:lnTo>
                    <a:pt x="184" y="329"/>
                  </a:lnTo>
                  <a:lnTo>
                    <a:pt x="173" y="333"/>
                  </a:lnTo>
                  <a:lnTo>
                    <a:pt x="160" y="338"/>
                  </a:lnTo>
                  <a:lnTo>
                    <a:pt x="146" y="341"/>
                  </a:lnTo>
                  <a:lnTo>
                    <a:pt x="132" y="343"/>
                  </a:lnTo>
                  <a:lnTo>
                    <a:pt x="116" y="344"/>
                  </a:lnTo>
                  <a:lnTo>
                    <a:pt x="100" y="344"/>
                  </a:lnTo>
                  <a:lnTo>
                    <a:pt x="79" y="343"/>
                  </a:lnTo>
                  <a:lnTo>
                    <a:pt x="58" y="341"/>
                  </a:lnTo>
                  <a:lnTo>
                    <a:pt x="37" y="338"/>
                  </a:lnTo>
                  <a:lnTo>
                    <a:pt x="18" y="333"/>
                  </a:lnTo>
                  <a:lnTo>
                    <a:pt x="20" y="239"/>
                  </a:lnTo>
                  <a:lnTo>
                    <a:pt x="58" y="240"/>
                  </a:lnTo>
                  <a:lnTo>
                    <a:pt x="64" y="253"/>
                  </a:lnTo>
                  <a:lnTo>
                    <a:pt x="69" y="266"/>
                  </a:lnTo>
                  <a:lnTo>
                    <a:pt x="73" y="278"/>
                  </a:lnTo>
                  <a:lnTo>
                    <a:pt x="76" y="289"/>
                  </a:lnTo>
                  <a:lnTo>
                    <a:pt x="83" y="292"/>
                  </a:lnTo>
                  <a:lnTo>
                    <a:pt x="93" y="294"/>
                  </a:lnTo>
                  <a:lnTo>
                    <a:pt x="103" y="296"/>
                  </a:lnTo>
                  <a:lnTo>
                    <a:pt x="115" y="298"/>
                  </a:lnTo>
                  <a:lnTo>
                    <a:pt x="124" y="296"/>
                  </a:lnTo>
                  <a:lnTo>
                    <a:pt x="134" y="295"/>
                  </a:lnTo>
                  <a:lnTo>
                    <a:pt x="142" y="292"/>
                  </a:lnTo>
                  <a:lnTo>
                    <a:pt x="149" y="288"/>
                  </a:lnTo>
                  <a:lnTo>
                    <a:pt x="155" y="284"/>
                  </a:lnTo>
                  <a:lnTo>
                    <a:pt x="158" y="276"/>
                  </a:lnTo>
                  <a:lnTo>
                    <a:pt x="161" y="269"/>
                  </a:lnTo>
                  <a:lnTo>
                    <a:pt x="162" y="261"/>
                  </a:lnTo>
                  <a:lnTo>
                    <a:pt x="162" y="255"/>
                  </a:lnTo>
                  <a:lnTo>
                    <a:pt x="160" y="250"/>
                  </a:lnTo>
                  <a:lnTo>
                    <a:pt x="158" y="245"/>
                  </a:lnTo>
                  <a:lnTo>
                    <a:pt x="156" y="240"/>
                  </a:lnTo>
                  <a:lnTo>
                    <a:pt x="152" y="236"/>
                  </a:lnTo>
                  <a:lnTo>
                    <a:pt x="147" y="232"/>
                  </a:lnTo>
                  <a:lnTo>
                    <a:pt x="142" y="229"/>
                  </a:lnTo>
                  <a:lnTo>
                    <a:pt x="137" y="225"/>
                  </a:lnTo>
                  <a:lnTo>
                    <a:pt x="111" y="213"/>
                  </a:lnTo>
                  <a:lnTo>
                    <a:pt x="81" y="200"/>
                  </a:lnTo>
                  <a:lnTo>
                    <a:pt x="65" y="193"/>
                  </a:lnTo>
                  <a:lnTo>
                    <a:pt x="50" y="185"/>
                  </a:lnTo>
                  <a:lnTo>
                    <a:pt x="37" y="177"/>
                  </a:lnTo>
                  <a:lnTo>
                    <a:pt x="24" y="166"/>
                  </a:lnTo>
                  <a:lnTo>
                    <a:pt x="19" y="160"/>
                  </a:lnTo>
                  <a:lnTo>
                    <a:pt x="14" y="154"/>
                  </a:lnTo>
                  <a:lnTo>
                    <a:pt x="10" y="147"/>
                  </a:lnTo>
                  <a:lnTo>
                    <a:pt x="6" y="140"/>
                  </a:lnTo>
                  <a:lnTo>
                    <a:pt x="3" y="133"/>
                  </a:lnTo>
                  <a:lnTo>
                    <a:pt x="2" y="124"/>
                  </a:lnTo>
                  <a:lnTo>
                    <a:pt x="0" y="115"/>
                  </a:lnTo>
                  <a:lnTo>
                    <a:pt x="0" y="105"/>
                  </a:lnTo>
                  <a:lnTo>
                    <a:pt x="1" y="94"/>
                  </a:lnTo>
                  <a:lnTo>
                    <a:pt x="3" y="83"/>
                  </a:lnTo>
                  <a:lnTo>
                    <a:pt x="6" y="72"/>
                  </a:lnTo>
                  <a:lnTo>
                    <a:pt x="11" y="63"/>
                  </a:lnTo>
                  <a:lnTo>
                    <a:pt x="17" y="53"/>
                  </a:lnTo>
                  <a:lnTo>
                    <a:pt x="24" y="44"/>
                  </a:lnTo>
                  <a:lnTo>
                    <a:pt x="31" y="36"/>
                  </a:lnTo>
                  <a:lnTo>
                    <a:pt x="41" y="28"/>
                  </a:lnTo>
                  <a:lnTo>
                    <a:pt x="51" y="22"/>
                  </a:lnTo>
                  <a:lnTo>
                    <a:pt x="63" y="15"/>
                  </a:lnTo>
                  <a:lnTo>
                    <a:pt x="75" y="10"/>
                  </a:lnTo>
                  <a:lnTo>
                    <a:pt x="88" y="6"/>
                  </a:lnTo>
                  <a:lnTo>
                    <a:pt x="103" y="3"/>
                  </a:lnTo>
                  <a:lnTo>
                    <a:pt x="118" y="1"/>
                  </a:lnTo>
                  <a:lnTo>
                    <a:pt x="135" y="0"/>
                  </a:lnTo>
                  <a:lnTo>
                    <a:pt x="152"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 name="Freeform 48">
              <a:extLst>
                <a:ext uri="{FF2B5EF4-FFF2-40B4-BE49-F238E27FC236}">
                  <a16:creationId xmlns:a16="http://schemas.microsoft.com/office/drawing/2014/main" id="{7A20EA4C-3D85-C7F2-D664-7677B61B3858}"/>
                </a:ext>
              </a:extLst>
            </p:cNvPr>
            <p:cNvSpPr>
              <a:spLocks/>
            </p:cNvSpPr>
            <p:nvPr userDrawn="1"/>
          </p:nvSpPr>
          <p:spPr bwMode="auto">
            <a:xfrm>
              <a:off x="831851" y="730250"/>
              <a:ext cx="9525" cy="11113"/>
            </a:xfrm>
            <a:custGeom>
              <a:avLst/>
              <a:gdLst>
                <a:gd name="T0" fmla="*/ 0 w 91"/>
                <a:gd name="T1" fmla="*/ 0 h 94"/>
                <a:gd name="T2" fmla="*/ 0 w 91"/>
                <a:gd name="T3" fmla="*/ 0 h 94"/>
                <a:gd name="T4" fmla="*/ 0 w 91"/>
                <a:gd name="T5" fmla="*/ 0 h 94"/>
                <a:gd name="T6" fmla="*/ 0 w 91"/>
                <a:gd name="T7" fmla="*/ 0 h 94"/>
                <a:gd name="T8" fmla="*/ 0 w 91"/>
                <a:gd name="T9" fmla="*/ 0 h 94"/>
                <a:gd name="T10" fmla="*/ 0 w 91"/>
                <a:gd name="T11" fmla="*/ 0 h 94"/>
                <a:gd name="T12" fmla="*/ 0 w 91"/>
                <a:gd name="T13" fmla="*/ 0 h 94"/>
                <a:gd name="T14" fmla="*/ 0 w 91"/>
                <a:gd name="T15" fmla="*/ 0 h 94"/>
                <a:gd name="T16" fmla="*/ 0 w 91"/>
                <a:gd name="T17" fmla="*/ 0 h 94"/>
                <a:gd name="T18" fmla="*/ 0 w 91"/>
                <a:gd name="T19" fmla="*/ 0 h 94"/>
                <a:gd name="T20" fmla="*/ 0 w 91"/>
                <a:gd name="T21" fmla="*/ 0 h 94"/>
                <a:gd name="T22" fmla="*/ 0 w 91"/>
                <a:gd name="T23" fmla="*/ 0 h 94"/>
                <a:gd name="T24" fmla="*/ 0 w 91"/>
                <a:gd name="T25" fmla="*/ 0 h 94"/>
                <a:gd name="T26" fmla="*/ 0 w 91"/>
                <a:gd name="T27" fmla="*/ 0 h 94"/>
                <a:gd name="T28" fmla="*/ 0 w 91"/>
                <a:gd name="T29" fmla="*/ 0 h 94"/>
                <a:gd name="T30" fmla="*/ 0 w 91"/>
                <a:gd name="T31" fmla="*/ 0 h 94"/>
                <a:gd name="T32" fmla="*/ 0 w 91"/>
                <a:gd name="T33" fmla="*/ 0 h 94"/>
                <a:gd name="T34" fmla="*/ 0 w 91"/>
                <a:gd name="T35" fmla="*/ 0 h 94"/>
                <a:gd name="T36" fmla="*/ 0 w 91"/>
                <a:gd name="T37" fmla="*/ 0 h 94"/>
                <a:gd name="T38" fmla="*/ 0 w 91"/>
                <a:gd name="T39" fmla="*/ 0 h 94"/>
                <a:gd name="T40" fmla="*/ 0 w 91"/>
                <a:gd name="T41" fmla="*/ 0 h 94"/>
                <a:gd name="T42" fmla="*/ 0 w 91"/>
                <a:gd name="T43" fmla="*/ 0 h 94"/>
                <a:gd name="T44" fmla="*/ 0 w 91"/>
                <a:gd name="T45" fmla="*/ 0 h 94"/>
                <a:gd name="T46" fmla="*/ 0 w 91"/>
                <a:gd name="T47" fmla="*/ 0 h 94"/>
                <a:gd name="T48" fmla="*/ 0 w 91"/>
                <a:gd name="T49" fmla="*/ 0 h 94"/>
                <a:gd name="T50" fmla="*/ 0 w 91"/>
                <a:gd name="T51" fmla="*/ 0 h 94"/>
                <a:gd name="T52" fmla="*/ 0 w 91"/>
                <a:gd name="T53" fmla="*/ 0 h 94"/>
                <a:gd name="T54" fmla="*/ 0 w 91"/>
                <a:gd name="T55" fmla="*/ 0 h 94"/>
                <a:gd name="T56" fmla="*/ 0 w 91"/>
                <a:gd name="T57" fmla="*/ 0 h 94"/>
                <a:gd name="T58" fmla="*/ 0 w 91"/>
                <a:gd name="T59" fmla="*/ 0 h 94"/>
                <a:gd name="T60" fmla="*/ 0 w 91"/>
                <a:gd name="T61" fmla="*/ 0 h 94"/>
                <a:gd name="T62" fmla="*/ 0 w 91"/>
                <a:gd name="T63" fmla="*/ 0 h 94"/>
                <a:gd name="T64" fmla="*/ 0 w 91"/>
                <a:gd name="T65" fmla="*/ 0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1" h="94">
                  <a:moveTo>
                    <a:pt x="52" y="0"/>
                  </a:moveTo>
                  <a:lnTo>
                    <a:pt x="61" y="2"/>
                  </a:lnTo>
                  <a:lnTo>
                    <a:pt x="69" y="6"/>
                  </a:lnTo>
                  <a:lnTo>
                    <a:pt x="76" y="11"/>
                  </a:lnTo>
                  <a:lnTo>
                    <a:pt x="81" y="18"/>
                  </a:lnTo>
                  <a:lnTo>
                    <a:pt x="87" y="25"/>
                  </a:lnTo>
                  <a:lnTo>
                    <a:pt x="89" y="34"/>
                  </a:lnTo>
                  <a:lnTo>
                    <a:pt x="91" y="43"/>
                  </a:lnTo>
                  <a:lnTo>
                    <a:pt x="90" y="53"/>
                  </a:lnTo>
                  <a:lnTo>
                    <a:pt x="88" y="62"/>
                  </a:lnTo>
                  <a:lnTo>
                    <a:pt x="83" y="71"/>
                  </a:lnTo>
                  <a:lnTo>
                    <a:pt x="79" y="78"/>
                  </a:lnTo>
                  <a:lnTo>
                    <a:pt x="72" y="84"/>
                  </a:lnTo>
                  <a:lnTo>
                    <a:pt x="64" y="89"/>
                  </a:lnTo>
                  <a:lnTo>
                    <a:pt x="57" y="92"/>
                  </a:lnTo>
                  <a:lnTo>
                    <a:pt x="48" y="94"/>
                  </a:lnTo>
                  <a:lnTo>
                    <a:pt x="39" y="93"/>
                  </a:lnTo>
                  <a:lnTo>
                    <a:pt x="30" y="91"/>
                  </a:lnTo>
                  <a:lnTo>
                    <a:pt x="21" y="87"/>
                  </a:lnTo>
                  <a:lnTo>
                    <a:pt x="15" y="81"/>
                  </a:lnTo>
                  <a:lnTo>
                    <a:pt x="8" y="75"/>
                  </a:lnTo>
                  <a:lnTo>
                    <a:pt x="4" y="67"/>
                  </a:lnTo>
                  <a:lnTo>
                    <a:pt x="1" y="59"/>
                  </a:lnTo>
                  <a:lnTo>
                    <a:pt x="0" y="50"/>
                  </a:lnTo>
                  <a:lnTo>
                    <a:pt x="0" y="40"/>
                  </a:lnTo>
                  <a:lnTo>
                    <a:pt x="2" y="31"/>
                  </a:lnTo>
                  <a:lnTo>
                    <a:pt x="6" y="22"/>
                  </a:lnTo>
                  <a:lnTo>
                    <a:pt x="12" y="15"/>
                  </a:lnTo>
                  <a:lnTo>
                    <a:pt x="18" y="8"/>
                  </a:lnTo>
                  <a:lnTo>
                    <a:pt x="25" y="4"/>
                  </a:lnTo>
                  <a:lnTo>
                    <a:pt x="34" y="1"/>
                  </a:lnTo>
                  <a:lnTo>
                    <a:pt x="43" y="0"/>
                  </a:lnTo>
                  <a:lnTo>
                    <a:pt x="52" y="0"/>
                  </a:lnTo>
                  <a:close/>
                </a:path>
              </a:pathLst>
            </a:custGeom>
            <a:solidFill>
              <a:srgbClr val="0039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Textfeld 4">
              <a:extLst>
                <a:ext uri="{FF2B5EF4-FFF2-40B4-BE49-F238E27FC236}">
                  <a16:creationId xmlns:a16="http://schemas.microsoft.com/office/drawing/2014/main" id="{9C9860D0-F411-34A4-9299-274538FC1A56}"/>
                </a:ext>
              </a:extLst>
            </p:cNvPr>
            <p:cNvSpPr txBox="1"/>
            <p:nvPr userDrawn="1"/>
          </p:nvSpPr>
          <p:spPr>
            <a:xfrm>
              <a:off x="1175345" y="317292"/>
              <a:ext cx="1235063" cy="227117"/>
            </a:xfrm>
            <a:prstGeom prst="rect">
              <a:avLst/>
            </a:prstGeom>
            <a:noFill/>
          </p:spPr>
          <p:txBody>
            <a:bodyPr wrap="square" rtlCol="0">
              <a:spAutoFit/>
            </a:bodyPr>
            <a:lstStyle/>
            <a:p>
              <a:pPr>
                <a:lnSpc>
                  <a:spcPct val="120000"/>
                </a:lnSpc>
              </a:pPr>
              <a:r>
                <a:rPr lang="de-DE" sz="1050" b="1" i="0" spc="40" baseline="0" dirty="0">
                  <a:solidFill>
                    <a:srgbClr val="003949"/>
                  </a:solidFill>
                  <a:latin typeface="CMU Bright SemiBold" panose="02000603000000000000" pitchFamily="2" charset="0"/>
                  <a:ea typeface="CMU Bright SemiBold" panose="02000603000000000000" pitchFamily="2" charset="0"/>
                  <a:cs typeface="CMU Bright SemiBold" panose="02000603000000000000" pitchFamily="2" charset="0"/>
                </a:rPr>
                <a:t>UNIVERSITÄT ZU LÜBECK</a:t>
              </a:r>
            </a:p>
            <a:p>
              <a:pPr>
                <a:lnSpc>
                  <a:spcPct val="120000"/>
                </a:lnSpc>
              </a:pPr>
              <a:r>
                <a:rPr lang="de-DE" sz="1050" b="1" i="0" spc="40" baseline="0" dirty="0">
                  <a:solidFill>
                    <a:srgbClr val="003949"/>
                  </a:solidFill>
                  <a:latin typeface="CMU Bright SemiBold" panose="02000603000000000000" pitchFamily="2" charset="0"/>
                  <a:ea typeface="CMU Bright SemiBold" panose="02000603000000000000" pitchFamily="2" charset="0"/>
                  <a:cs typeface="CMU Bright SemiBold" panose="02000603000000000000" pitchFamily="2" charset="0"/>
                </a:rPr>
                <a:t>INSTITUT FÜR INFORMATIONSSYSTEME</a:t>
              </a:r>
            </a:p>
          </p:txBody>
        </p:sp>
      </p:grpSp>
      <p:sp>
        <p:nvSpPr>
          <p:cNvPr id="4" name="TextBox 3">
            <a:extLst>
              <a:ext uri="{FF2B5EF4-FFF2-40B4-BE49-F238E27FC236}">
                <a16:creationId xmlns:a16="http://schemas.microsoft.com/office/drawing/2014/main" id="{53C74D3F-0989-CD1E-4B9E-0C1891E65B46}"/>
              </a:ext>
            </a:extLst>
          </p:cNvPr>
          <p:cNvSpPr txBox="1"/>
          <p:nvPr userDrawn="1"/>
        </p:nvSpPr>
        <p:spPr>
          <a:xfrm>
            <a:off x="10144372" y="6360725"/>
            <a:ext cx="1712268" cy="276999"/>
          </a:xfrm>
          <a:prstGeom prst="rect">
            <a:avLst/>
          </a:prstGeom>
          <a:noFill/>
        </p:spPr>
        <p:txBody>
          <a:bodyPr wrap="square" rtlCol="0">
            <a:spAutoFit/>
          </a:bodyPr>
          <a:lstStyle/>
          <a:p>
            <a:r>
              <a:rPr lang="en-DE" sz="1200" dirty="0">
                <a:solidFill>
                  <a:srgbClr val="003949"/>
                </a:solidFill>
              </a:rPr>
              <a:t>IM FOCUS DAS LEBEN</a:t>
            </a:r>
          </a:p>
        </p:txBody>
      </p:sp>
      <p:sp>
        <p:nvSpPr>
          <p:cNvPr id="6" name="Footer Placeholder 5">
            <a:extLst>
              <a:ext uri="{FF2B5EF4-FFF2-40B4-BE49-F238E27FC236}">
                <a16:creationId xmlns:a16="http://schemas.microsoft.com/office/drawing/2014/main" id="{27BF795D-08F8-BA9C-774B-2468CF6195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2400">
                <a:solidFill>
                  <a:srgbClr val="003949"/>
                </a:solidFill>
              </a:defRPr>
            </a:lvl1pPr>
          </a:lstStyle>
          <a:p>
            <a:r>
              <a:rPr lang="en-GB" dirty="0"/>
              <a:t>Marcel Gehrke</a:t>
            </a:r>
            <a:endParaRPr lang="en-DE" dirty="0"/>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713" r:id="rId5"/>
    <p:sldLayoutId id="2147483714" r:id="rId6"/>
  </p:sldLayoutIdLst>
  <p:hf hdr="0"/>
  <p:txStyles>
    <p:titleStyle>
      <a:lvl1pPr algn="l" rtl="0" eaLnBrk="0" fontAlgn="base" hangingPunct="0">
        <a:spcBef>
          <a:spcPct val="0"/>
        </a:spcBef>
        <a:spcAft>
          <a:spcPct val="0"/>
        </a:spcAft>
        <a:defRPr sz="3600">
          <a:solidFill>
            <a:srgbClr val="003949"/>
          </a:solidFill>
          <a:latin typeface="+mj-lt"/>
          <a:ea typeface="+mj-ea"/>
          <a:cs typeface="+mj-cs"/>
        </a:defRPr>
      </a:lvl1pPr>
      <a:lvl2pPr algn="l" rtl="0" eaLnBrk="0" fontAlgn="base" hangingPunct="0">
        <a:spcBef>
          <a:spcPct val="0"/>
        </a:spcBef>
        <a:spcAft>
          <a:spcPct val="0"/>
        </a:spcAft>
        <a:defRPr sz="3600">
          <a:solidFill>
            <a:schemeClr val="bg1"/>
          </a:solidFill>
          <a:latin typeface="Myriad Pro" pitchFamily="34" charset="0"/>
        </a:defRPr>
      </a:lvl2pPr>
      <a:lvl3pPr algn="l" rtl="0" eaLnBrk="0" fontAlgn="base" hangingPunct="0">
        <a:spcBef>
          <a:spcPct val="0"/>
        </a:spcBef>
        <a:spcAft>
          <a:spcPct val="0"/>
        </a:spcAft>
        <a:defRPr sz="3600">
          <a:solidFill>
            <a:schemeClr val="bg1"/>
          </a:solidFill>
          <a:latin typeface="Myriad Pro" pitchFamily="34" charset="0"/>
        </a:defRPr>
      </a:lvl3pPr>
      <a:lvl4pPr algn="l" rtl="0" eaLnBrk="0" fontAlgn="base" hangingPunct="0">
        <a:spcBef>
          <a:spcPct val="0"/>
        </a:spcBef>
        <a:spcAft>
          <a:spcPct val="0"/>
        </a:spcAft>
        <a:defRPr sz="3600">
          <a:solidFill>
            <a:schemeClr val="bg1"/>
          </a:solidFill>
          <a:latin typeface="Myriad Pro" pitchFamily="34" charset="0"/>
        </a:defRPr>
      </a:lvl4pPr>
      <a:lvl5pPr algn="l" rtl="0" eaLnBrk="0" fontAlgn="base" hangingPunct="0">
        <a:spcBef>
          <a:spcPct val="0"/>
        </a:spcBef>
        <a:spcAft>
          <a:spcPct val="0"/>
        </a:spcAft>
        <a:defRPr sz="3600">
          <a:solidFill>
            <a:schemeClr val="bg1"/>
          </a:solidFill>
          <a:latin typeface="Myriad Pro" pitchFamily="34" charset="0"/>
        </a:defRPr>
      </a:lvl5pPr>
      <a:lvl6pPr marL="457200" algn="l" rtl="0" fontAlgn="base">
        <a:spcBef>
          <a:spcPct val="0"/>
        </a:spcBef>
        <a:spcAft>
          <a:spcPct val="0"/>
        </a:spcAft>
        <a:defRPr sz="3600">
          <a:solidFill>
            <a:schemeClr val="bg1"/>
          </a:solidFill>
          <a:latin typeface="Myriad Pro" pitchFamily="34" charset="0"/>
        </a:defRPr>
      </a:lvl6pPr>
      <a:lvl7pPr marL="914400" algn="l" rtl="0" fontAlgn="base">
        <a:spcBef>
          <a:spcPct val="0"/>
        </a:spcBef>
        <a:spcAft>
          <a:spcPct val="0"/>
        </a:spcAft>
        <a:defRPr sz="3600">
          <a:solidFill>
            <a:schemeClr val="bg1"/>
          </a:solidFill>
          <a:latin typeface="Myriad Pro" pitchFamily="34" charset="0"/>
        </a:defRPr>
      </a:lvl7pPr>
      <a:lvl8pPr marL="1371600" algn="l" rtl="0" fontAlgn="base">
        <a:spcBef>
          <a:spcPct val="0"/>
        </a:spcBef>
        <a:spcAft>
          <a:spcPct val="0"/>
        </a:spcAft>
        <a:defRPr sz="3600">
          <a:solidFill>
            <a:schemeClr val="bg1"/>
          </a:solidFill>
          <a:latin typeface="Myriad Pro" pitchFamily="34" charset="0"/>
        </a:defRPr>
      </a:lvl8pPr>
      <a:lvl9pPr marL="1828800" algn="l" rtl="0" fontAlgn="base">
        <a:spcBef>
          <a:spcPct val="0"/>
        </a:spcBef>
        <a:spcAft>
          <a:spcPct val="0"/>
        </a:spcAft>
        <a:defRPr sz="3600">
          <a:solidFill>
            <a:schemeClr val="bg1"/>
          </a:solidFill>
          <a:latin typeface="Myriad Pro" pitchFamily="34" charset="0"/>
        </a:defRPr>
      </a:lvl9pPr>
    </p:titleStyle>
    <p:bodyStyle>
      <a:lvl1pPr marL="342900" indent="-342900" algn="l" rtl="0" eaLnBrk="0" fontAlgn="base" hangingPunct="0">
        <a:spcBef>
          <a:spcPct val="20000"/>
        </a:spcBef>
        <a:spcAft>
          <a:spcPct val="0"/>
        </a:spcAft>
        <a:buChar char="•"/>
        <a:defRPr sz="3200">
          <a:solidFill>
            <a:srgbClr val="003949"/>
          </a:solidFill>
          <a:latin typeface="+mn-lt"/>
          <a:ea typeface="+mn-ea"/>
          <a:cs typeface="+mn-cs"/>
        </a:defRPr>
      </a:lvl1pPr>
      <a:lvl2pPr marL="742950" indent="-285750" algn="l" rtl="0" eaLnBrk="0" fontAlgn="base" hangingPunct="0">
        <a:spcBef>
          <a:spcPct val="20000"/>
        </a:spcBef>
        <a:spcAft>
          <a:spcPct val="0"/>
        </a:spcAft>
        <a:buChar char="–"/>
        <a:defRPr sz="2800">
          <a:solidFill>
            <a:srgbClr val="003949"/>
          </a:solidFill>
          <a:latin typeface="+mn-lt"/>
        </a:defRPr>
      </a:lvl2pPr>
      <a:lvl3pPr marL="1143000" indent="-228600" algn="l" rtl="0" eaLnBrk="0" fontAlgn="base" hangingPunct="0">
        <a:spcBef>
          <a:spcPct val="20000"/>
        </a:spcBef>
        <a:spcAft>
          <a:spcPct val="0"/>
        </a:spcAft>
        <a:buChar char="•"/>
        <a:defRPr sz="2400">
          <a:solidFill>
            <a:srgbClr val="003949"/>
          </a:solidFill>
          <a:latin typeface="+mn-lt"/>
        </a:defRPr>
      </a:lvl3pPr>
      <a:lvl4pPr marL="1600200" indent="-228600" algn="l" rtl="0" eaLnBrk="0" fontAlgn="base" hangingPunct="0">
        <a:spcBef>
          <a:spcPct val="20000"/>
        </a:spcBef>
        <a:spcAft>
          <a:spcPct val="0"/>
        </a:spcAft>
        <a:buChar char="–"/>
        <a:defRPr sz="2000">
          <a:solidFill>
            <a:srgbClr val="003949"/>
          </a:solidFill>
          <a:latin typeface="+mn-lt"/>
        </a:defRPr>
      </a:lvl4pPr>
      <a:lvl5pPr marL="2057400" indent="-228600" algn="l" rtl="0" eaLnBrk="0" fontAlgn="base" hangingPunct="0">
        <a:spcBef>
          <a:spcPct val="20000"/>
        </a:spcBef>
        <a:spcAft>
          <a:spcPct val="0"/>
        </a:spcAft>
        <a:buChar char="»"/>
        <a:defRPr sz="2000">
          <a:solidFill>
            <a:srgbClr val="003949"/>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05" name="Rectangle 45">
            <a:extLst>
              <a:ext uri="{FF2B5EF4-FFF2-40B4-BE49-F238E27FC236}">
                <a16:creationId xmlns:a16="http://schemas.microsoft.com/office/drawing/2014/main" id="{60416FDB-1085-4406-985D-DA68EDE4245B}"/>
              </a:ext>
            </a:extLst>
          </p:cNvPr>
          <p:cNvSpPr>
            <a:spLocks noChangeArrowheads="1"/>
          </p:cNvSpPr>
          <p:nvPr userDrawn="1"/>
        </p:nvSpPr>
        <p:spPr bwMode="auto">
          <a:xfrm flipV="1">
            <a:off x="0" y="6093296"/>
            <a:ext cx="12192000" cy="764704"/>
          </a:xfrm>
          <a:prstGeom prst="rect">
            <a:avLst/>
          </a:prstGeom>
          <a:solidFill>
            <a:srgbClr val="004B5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eaLnBrk="1" hangingPunct="1">
              <a:defRPr/>
            </a:pPr>
            <a:endParaRPr lang="de-DE" altLang="de-DE" dirty="0"/>
          </a:p>
        </p:txBody>
      </p:sp>
      <p:sp>
        <p:nvSpPr>
          <p:cNvPr id="4099" name="Rectangle 3">
            <a:extLst>
              <a:ext uri="{FF2B5EF4-FFF2-40B4-BE49-F238E27FC236}">
                <a16:creationId xmlns:a16="http://schemas.microsoft.com/office/drawing/2014/main" id="{7B547895-5BD2-5E4F-4459-1F61525F4D81}"/>
              </a:ext>
            </a:extLst>
          </p:cNvPr>
          <p:cNvSpPr>
            <a:spLocks noGrp="1" noChangeArrowheads="1"/>
          </p:cNvSpPr>
          <p:nvPr>
            <p:ph type="title"/>
          </p:nvPr>
        </p:nvSpPr>
        <p:spPr bwMode="auto">
          <a:xfrm>
            <a:off x="609600" y="321914"/>
            <a:ext cx="11087100" cy="658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p>
            <a:pPr lvl="0"/>
            <a:r>
              <a:rPr lang="de-DE" altLang="de-DE" dirty="0"/>
              <a:t>Titelmasterformat durch Klicken bearbeiten</a:t>
            </a:r>
          </a:p>
        </p:txBody>
      </p:sp>
      <p:sp>
        <p:nvSpPr>
          <p:cNvPr id="4100" name="Rectangle 4">
            <a:extLst>
              <a:ext uri="{FF2B5EF4-FFF2-40B4-BE49-F238E27FC236}">
                <a16:creationId xmlns:a16="http://schemas.microsoft.com/office/drawing/2014/main" id="{1FAF66C0-B328-DCA8-11A2-DBF55DDCDF35}"/>
              </a:ext>
            </a:extLst>
          </p:cNvPr>
          <p:cNvSpPr>
            <a:spLocks noGrp="1" noChangeArrowheads="1"/>
          </p:cNvSpPr>
          <p:nvPr>
            <p:ph type="body" idx="1"/>
          </p:nvPr>
        </p:nvSpPr>
        <p:spPr bwMode="auto">
          <a:xfrm>
            <a:off x="609600" y="1341363"/>
            <a:ext cx="11087100" cy="457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normAutofit/>
          </a:bodyPr>
          <a:lstStyle/>
          <a:p>
            <a:pPr lvl="0"/>
            <a:r>
              <a:rPr lang="de-DE" altLang="de-DE" dirty="0"/>
              <a:t>Textmasterformate durch Klicken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26982" name="Rectangle 6">
            <a:extLst>
              <a:ext uri="{FF2B5EF4-FFF2-40B4-BE49-F238E27FC236}">
                <a16:creationId xmlns:a16="http://schemas.microsoft.com/office/drawing/2014/main" id="{9EA694A0-41DA-4564-B23A-F966AB87CEDE}"/>
              </a:ext>
            </a:extLst>
          </p:cNvPr>
          <p:cNvSpPr>
            <a:spLocks noGrp="1" noChangeArrowheads="1"/>
          </p:cNvSpPr>
          <p:nvPr>
            <p:ph type="ftr" sz="quarter" idx="3"/>
          </p:nvPr>
        </p:nvSpPr>
        <p:spPr bwMode="auto">
          <a:xfrm>
            <a:off x="-789136" y="6511323"/>
            <a:ext cx="38608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700" b="1" baseline="0">
                <a:solidFill>
                  <a:schemeClr val="bg1"/>
                </a:solidFill>
              </a:defRPr>
            </a:lvl1pPr>
          </a:lstStyle>
          <a:p>
            <a:pPr>
              <a:defRPr/>
            </a:pPr>
            <a:r>
              <a:rPr lang="de-DE" altLang="de-DE" dirty="0"/>
              <a:t>Marcel Gehrke</a:t>
            </a:r>
          </a:p>
        </p:txBody>
      </p:sp>
      <p:sp>
        <p:nvSpPr>
          <p:cNvPr id="126983" name="Rectangle 7">
            <a:extLst>
              <a:ext uri="{FF2B5EF4-FFF2-40B4-BE49-F238E27FC236}">
                <a16:creationId xmlns:a16="http://schemas.microsoft.com/office/drawing/2014/main" id="{97BAA880-AAE2-45E6-8C74-A8D4133C5343}"/>
              </a:ext>
            </a:extLst>
          </p:cNvPr>
          <p:cNvSpPr>
            <a:spLocks noGrp="1" noChangeArrowheads="1"/>
          </p:cNvSpPr>
          <p:nvPr>
            <p:ph type="sldNum" sz="quarter" idx="4"/>
          </p:nvPr>
        </p:nvSpPr>
        <p:spPr bwMode="auto">
          <a:xfrm>
            <a:off x="9293148" y="6544220"/>
            <a:ext cx="2844800" cy="19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100" baseline="0">
                <a:solidFill>
                  <a:schemeClr val="bg1"/>
                </a:solidFill>
              </a:defRPr>
            </a:lvl1pPr>
          </a:lstStyle>
          <a:p>
            <a:fld id="{EB1502E6-D9AE-3544-B6D5-378AAA0B915F}" type="slidenum">
              <a:rPr lang="de-DE" altLang="de-DE" smtClean="0"/>
              <a:pPr/>
              <a:t>‹#›</a:t>
            </a:fld>
            <a:endParaRPr lang="de-DE" altLang="de-DE" dirty="0"/>
          </a:p>
        </p:txBody>
      </p:sp>
      <p:grpSp>
        <p:nvGrpSpPr>
          <p:cNvPr id="2" name="Gruppieren 1">
            <a:extLst>
              <a:ext uri="{FF2B5EF4-FFF2-40B4-BE49-F238E27FC236}">
                <a16:creationId xmlns:a16="http://schemas.microsoft.com/office/drawing/2014/main" id="{BBAE9D33-5A6B-DC7C-396E-4C1002671367}"/>
              </a:ext>
            </a:extLst>
          </p:cNvPr>
          <p:cNvGrpSpPr/>
          <p:nvPr userDrawn="1"/>
        </p:nvGrpSpPr>
        <p:grpSpPr>
          <a:xfrm>
            <a:off x="149027" y="6165304"/>
            <a:ext cx="2424357" cy="612776"/>
            <a:chOff x="149027" y="6165304"/>
            <a:chExt cx="2424357" cy="612776"/>
          </a:xfrm>
        </p:grpSpPr>
        <p:sp>
          <p:nvSpPr>
            <p:cNvPr id="3" name="Textfeld 2">
              <a:extLst>
                <a:ext uri="{FF2B5EF4-FFF2-40B4-BE49-F238E27FC236}">
                  <a16:creationId xmlns:a16="http://schemas.microsoft.com/office/drawing/2014/main" id="{C25B5705-8D64-5485-783B-CCE6DBB8CB51}"/>
                </a:ext>
              </a:extLst>
            </p:cNvPr>
            <p:cNvSpPr txBox="1"/>
            <p:nvPr userDrawn="1"/>
          </p:nvSpPr>
          <p:spPr>
            <a:xfrm>
              <a:off x="746602" y="6237312"/>
              <a:ext cx="1826782" cy="342273"/>
            </a:xfrm>
            <a:prstGeom prst="rect">
              <a:avLst/>
            </a:prstGeom>
            <a:noFill/>
          </p:spPr>
          <p:txBody>
            <a:bodyPr wrap="none" rtlCol="0">
              <a:spAutoFit/>
            </a:bodyPr>
            <a:lstStyle/>
            <a:p>
              <a:pPr>
                <a:lnSpc>
                  <a:spcPct val="120000"/>
                </a:lnSpc>
              </a:pPr>
              <a:r>
                <a:rPr lang="de-DE" sz="700" b="1" i="0" spc="40" baseline="0" dirty="0">
                  <a:solidFill>
                    <a:schemeClr val="bg1"/>
                  </a:solidFill>
                  <a:latin typeface="CMU Bright SemiBold" panose="02000603000000000000" pitchFamily="2" charset="0"/>
                  <a:ea typeface="CMU Bright SemiBold" panose="02000603000000000000" pitchFamily="2" charset="0"/>
                  <a:cs typeface="CMU Bright SemiBold" panose="02000603000000000000" pitchFamily="2" charset="0"/>
                </a:rPr>
                <a:t>UNIVERSITÄT ZU LÜBECK</a:t>
              </a:r>
            </a:p>
            <a:p>
              <a:pPr>
                <a:lnSpc>
                  <a:spcPct val="120000"/>
                </a:lnSpc>
              </a:pPr>
              <a:r>
                <a:rPr lang="de-DE" sz="700" b="1" i="0" spc="40" baseline="0" dirty="0">
                  <a:solidFill>
                    <a:schemeClr val="bg1"/>
                  </a:solidFill>
                  <a:latin typeface="CMU Bright SemiBold" panose="02000603000000000000" pitchFamily="2" charset="0"/>
                  <a:ea typeface="CMU Bright SemiBold" panose="02000603000000000000" pitchFamily="2" charset="0"/>
                  <a:cs typeface="CMU Bright SemiBold" panose="02000603000000000000" pitchFamily="2" charset="0"/>
                </a:rPr>
                <a:t>INSTITUT FÜR INFORMATIONSSYSTEME</a:t>
              </a:r>
            </a:p>
          </p:txBody>
        </p:sp>
        <p:sp>
          <p:nvSpPr>
            <p:cNvPr id="4" name="Freeform 14">
              <a:extLst>
                <a:ext uri="{FF2B5EF4-FFF2-40B4-BE49-F238E27FC236}">
                  <a16:creationId xmlns:a16="http://schemas.microsoft.com/office/drawing/2014/main" id="{20A29D9F-3FB1-FD9C-8B4A-AD05285EE120}"/>
                </a:ext>
              </a:extLst>
            </p:cNvPr>
            <p:cNvSpPr>
              <a:spLocks noEditPoints="1"/>
            </p:cNvSpPr>
            <p:nvPr userDrawn="1"/>
          </p:nvSpPr>
          <p:spPr bwMode="auto">
            <a:xfrm>
              <a:off x="228402" y="6227217"/>
              <a:ext cx="381000" cy="479425"/>
            </a:xfrm>
            <a:custGeom>
              <a:avLst/>
              <a:gdLst>
                <a:gd name="T0" fmla="*/ 8 w 3371"/>
                <a:gd name="T1" fmla="*/ 21 h 4236"/>
                <a:gd name="T2" fmla="*/ 14 w 3371"/>
                <a:gd name="T3" fmla="*/ 20 h 4236"/>
                <a:gd name="T4" fmla="*/ 4 w 3371"/>
                <a:gd name="T5" fmla="*/ 19 h 4236"/>
                <a:gd name="T6" fmla="*/ 11 w 3371"/>
                <a:gd name="T7" fmla="*/ 19 h 4236"/>
                <a:gd name="T8" fmla="*/ 14 w 3371"/>
                <a:gd name="T9" fmla="*/ 18 h 4236"/>
                <a:gd name="T10" fmla="*/ 3 w 3371"/>
                <a:gd name="T11" fmla="*/ 14 h 4236"/>
                <a:gd name="T12" fmla="*/ 8 w 3371"/>
                <a:gd name="T13" fmla="*/ 16 h 4236"/>
                <a:gd name="T14" fmla="*/ 14 w 3371"/>
                <a:gd name="T15" fmla="*/ 15 h 4236"/>
                <a:gd name="T16" fmla="*/ 5 w 3371"/>
                <a:gd name="T17" fmla="*/ 13 h 4236"/>
                <a:gd name="T18" fmla="*/ 7 w 3371"/>
                <a:gd name="T19" fmla="*/ 1 h 4236"/>
                <a:gd name="T20" fmla="*/ 13 w 3371"/>
                <a:gd name="T21" fmla="*/ 10 h 4236"/>
                <a:gd name="T22" fmla="*/ 15 w 3371"/>
                <a:gd name="T23" fmla="*/ 12 h 4236"/>
                <a:gd name="T24" fmla="*/ 16 w 3371"/>
                <a:gd name="T25" fmla="*/ 10 h 4236"/>
                <a:gd name="T26" fmla="*/ 13 w 3371"/>
                <a:gd name="T27" fmla="*/ 9 h 4236"/>
                <a:gd name="T28" fmla="*/ 12 w 3371"/>
                <a:gd name="T29" fmla="*/ 11 h 4236"/>
                <a:gd name="T30" fmla="*/ 11 w 3371"/>
                <a:gd name="T31" fmla="*/ 9 h 4236"/>
                <a:gd name="T32" fmla="*/ 10 w 3371"/>
                <a:gd name="T33" fmla="*/ 7 h 4236"/>
                <a:gd name="T34" fmla="*/ 9 w 3371"/>
                <a:gd name="T35" fmla="*/ 5 h 4236"/>
                <a:gd name="T36" fmla="*/ 7 w 3371"/>
                <a:gd name="T37" fmla="*/ 1 h 4236"/>
                <a:gd name="T38" fmla="*/ 7 w 3371"/>
                <a:gd name="T39" fmla="*/ 3 h 4236"/>
                <a:gd name="T40" fmla="*/ 7 w 3371"/>
                <a:gd name="T41" fmla="*/ 5 h 4236"/>
                <a:gd name="T42" fmla="*/ 6 w 3371"/>
                <a:gd name="T43" fmla="*/ 8 h 4236"/>
                <a:gd name="T44" fmla="*/ 5 w 3371"/>
                <a:gd name="T45" fmla="*/ 10 h 4236"/>
                <a:gd name="T46" fmla="*/ 4 w 3371"/>
                <a:gd name="T47" fmla="*/ 9 h 4236"/>
                <a:gd name="T48" fmla="*/ 7 w 3371"/>
                <a:gd name="T49" fmla="*/ 12 h 4236"/>
                <a:gd name="T50" fmla="*/ 3 w 3371"/>
                <a:gd name="T51" fmla="*/ 7 h 4236"/>
                <a:gd name="T52" fmla="*/ 3 w 3371"/>
                <a:gd name="T53" fmla="*/ 6 h 4236"/>
                <a:gd name="T54" fmla="*/ 2 w 3371"/>
                <a:gd name="T55" fmla="*/ 12 h 4236"/>
                <a:gd name="T56" fmla="*/ 2 w 3371"/>
                <a:gd name="T57" fmla="*/ 9 h 4236"/>
                <a:gd name="T58" fmla="*/ 2 w 3371"/>
                <a:gd name="T59" fmla="*/ 18 h 4236"/>
                <a:gd name="T60" fmla="*/ 7 w 3371"/>
                <a:gd name="T61" fmla="*/ 19 h 4236"/>
                <a:gd name="T62" fmla="*/ 15 w 3371"/>
                <a:gd name="T63" fmla="*/ 15 h 4236"/>
                <a:gd name="T64" fmla="*/ 14 w 3371"/>
                <a:gd name="T65" fmla="*/ 12 h 4236"/>
                <a:gd name="T66" fmla="*/ 12 w 3371"/>
                <a:gd name="T67" fmla="*/ 13 h 4236"/>
                <a:gd name="T68" fmla="*/ 13 w 3371"/>
                <a:gd name="T69" fmla="*/ 15 h 4236"/>
                <a:gd name="T70" fmla="*/ 11 w 3371"/>
                <a:gd name="T71" fmla="*/ 13 h 4236"/>
                <a:gd name="T72" fmla="*/ 10 w 3371"/>
                <a:gd name="T73" fmla="*/ 11 h 4236"/>
                <a:gd name="T74" fmla="*/ 10 w 3371"/>
                <a:gd name="T75" fmla="*/ 8 h 4236"/>
                <a:gd name="T76" fmla="*/ 9 w 3371"/>
                <a:gd name="T77" fmla="*/ 6 h 4236"/>
                <a:gd name="T78" fmla="*/ 7 w 3371"/>
                <a:gd name="T79" fmla="*/ 6 h 4236"/>
                <a:gd name="T80" fmla="*/ 8 w 3371"/>
                <a:gd name="T81" fmla="*/ 8 h 4236"/>
                <a:gd name="T82" fmla="*/ 7 w 3371"/>
                <a:gd name="T83" fmla="*/ 10 h 4236"/>
                <a:gd name="T84" fmla="*/ 9 w 3371"/>
                <a:gd name="T85" fmla="*/ 13 h 4236"/>
                <a:gd name="T86" fmla="*/ 9 w 3371"/>
                <a:gd name="T87" fmla="*/ 12 h 4236"/>
                <a:gd name="T88" fmla="*/ 9 w 3371"/>
                <a:gd name="T89" fmla="*/ 8 h 4236"/>
                <a:gd name="T90" fmla="*/ 10 w 3371"/>
                <a:gd name="T91" fmla="*/ 12 h 4236"/>
                <a:gd name="T92" fmla="*/ 11 w 3371"/>
                <a:gd name="T93" fmla="*/ 16 h 4236"/>
                <a:gd name="T94" fmla="*/ 6 w 3371"/>
                <a:gd name="T95" fmla="*/ 17 h 4236"/>
                <a:gd name="T96" fmla="*/ 2 w 3371"/>
                <a:gd name="T97" fmla="*/ 14 h 4236"/>
                <a:gd name="T98" fmla="*/ 3 w 3371"/>
                <a:gd name="T99" fmla="*/ 11 h 4236"/>
                <a:gd name="T100" fmla="*/ 7 w 3371"/>
                <a:gd name="T101" fmla="*/ 11 h 4236"/>
                <a:gd name="T102" fmla="*/ 6 w 3371"/>
                <a:gd name="T103" fmla="*/ 10 h 4236"/>
                <a:gd name="T104" fmla="*/ 6 w 3371"/>
                <a:gd name="T105" fmla="*/ 13 h 4236"/>
                <a:gd name="T106" fmla="*/ 7 w 3371"/>
                <a:gd name="T107" fmla="*/ 9 h 4236"/>
                <a:gd name="T108" fmla="*/ 14 w 3371"/>
                <a:gd name="T109" fmla="*/ 12 h 4236"/>
                <a:gd name="T110" fmla="*/ 11 w 3371"/>
                <a:gd name="T111" fmla="*/ 15 h 4236"/>
                <a:gd name="T112" fmla="*/ 17 w 3371"/>
                <a:gd name="T113" fmla="*/ 9 h 4236"/>
                <a:gd name="T114" fmla="*/ 8 w 3371"/>
                <a:gd name="T115" fmla="*/ 3 h 4236"/>
                <a:gd name="T116" fmla="*/ 8 w 3371"/>
                <a:gd name="T117" fmla="*/ 2 h 4236"/>
                <a:gd name="T118" fmla="*/ 5 w 3371"/>
                <a:gd name="T119" fmla="*/ 8 h 4236"/>
                <a:gd name="T120" fmla="*/ 2 w 3371"/>
                <a:gd name="T121" fmla="*/ 9 h 4236"/>
                <a:gd name="T122" fmla="*/ 2 w 3371"/>
                <a:gd name="T123" fmla="*/ 18 h 4236"/>
                <a:gd name="T124" fmla="*/ 16 w 3371"/>
                <a:gd name="T125" fmla="*/ 18 h 42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371" h="4236">
                  <a:moveTo>
                    <a:pt x="1441" y="4180"/>
                  </a:moveTo>
                  <a:lnTo>
                    <a:pt x="1439" y="4188"/>
                  </a:lnTo>
                  <a:lnTo>
                    <a:pt x="1435" y="4196"/>
                  </a:lnTo>
                  <a:lnTo>
                    <a:pt x="1431" y="4205"/>
                  </a:lnTo>
                  <a:lnTo>
                    <a:pt x="1427" y="4212"/>
                  </a:lnTo>
                  <a:lnTo>
                    <a:pt x="1430" y="4216"/>
                  </a:lnTo>
                  <a:lnTo>
                    <a:pt x="1433" y="4221"/>
                  </a:lnTo>
                  <a:lnTo>
                    <a:pt x="1438" y="4224"/>
                  </a:lnTo>
                  <a:lnTo>
                    <a:pt x="1441" y="4227"/>
                  </a:lnTo>
                  <a:lnTo>
                    <a:pt x="1446" y="4229"/>
                  </a:lnTo>
                  <a:lnTo>
                    <a:pt x="1450" y="4230"/>
                  </a:lnTo>
                  <a:lnTo>
                    <a:pt x="1456" y="4231"/>
                  </a:lnTo>
                  <a:lnTo>
                    <a:pt x="1460" y="4232"/>
                  </a:lnTo>
                  <a:lnTo>
                    <a:pt x="1471" y="4232"/>
                  </a:lnTo>
                  <a:lnTo>
                    <a:pt x="1482" y="4231"/>
                  </a:lnTo>
                  <a:lnTo>
                    <a:pt x="1494" y="4229"/>
                  </a:lnTo>
                  <a:lnTo>
                    <a:pt x="1505" y="4225"/>
                  </a:lnTo>
                  <a:lnTo>
                    <a:pt x="1529" y="4215"/>
                  </a:lnTo>
                  <a:lnTo>
                    <a:pt x="1552" y="4205"/>
                  </a:lnTo>
                  <a:lnTo>
                    <a:pt x="1571" y="4194"/>
                  </a:lnTo>
                  <a:lnTo>
                    <a:pt x="1585" y="4186"/>
                  </a:lnTo>
                  <a:lnTo>
                    <a:pt x="1596" y="4186"/>
                  </a:lnTo>
                  <a:lnTo>
                    <a:pt x="1605" y="4187"/>
                  </a:lnTo>
                  <a:lnTo>
                    <a:pt x="1615" y="4188"/>
                  </a:lnTo>
                  <a:lnTo>
                    <a:pt x="1625" y="4190"/>
                  </a:lnTo>
                  <a:lnTo>
                    <a:pt x="1645" y="4196"/>
                  </a:lnTo>
                  <a:lnTo>
                    <a:pt x="1666" y="4203"/>
                  </a:lnTo>
                  <a:lnTo>
                    <a:pt x="1686" y="4211"/>
                  </a:lnTo>
                  <a:lnTo>
                    <a:pt x="1707" y="4220"/>
                  </a:lnTo>
                  <a:lnTo>
                    <a:pt x="1728" y="4228"/>
                  </a:lnTo>
                  <a:lnTo>
                    <a:pt x="1750" y="4236"/>
                  </a:lnTo>
                  <a:lnTo>
                    <a:pt x="1754" y="4233"/>
                  </a:lnTo>
                  <a:lnTo>
                    <a:pt x="1758" y="4226"/>
                  </a:lnTo>
                  <a:lnTo>
                    <a:pt x="1763" y="4219"/>
                  </a:lnTo>
                  <a:lnTo>
                    <a:pt x="1766" y="4211"/>
                  </a:lnTo>
                  <a:lnTo>
                    <a:pt x="1743" y="4194"/>
                  </a:lnTo>
                  <a:lnTo>
                    <a:pt x="1721" y="4179"/>
                  </a:lnTo>
                  <a:lnTo>
                    <a:pt x="1701" y="4169"/>
                  </a:lnTo>
                  <a:lnTo>
                    <a:pt x="1681" y="4159"/>
                  </a:lnTo>
                  <a:lnTo>
                    <a:pt x="1663" y="4153"/>
                  </a:lnTo>
                  <a:lnTo>
                    <a:pt x="1645" y="4150"/>
                  </a:lnTo>
                  <a:lnTo>
                    <a:pt x="1628" y="4148"/>
                  </a:lnTo>
                  <a:lnTo>
                    <a:pt x="1610" y="4147"/>
                  </a:lnTo>
                  <a:lnTo>
                    <a:pt x="1593" y="4148"/>
                  </a:lnTo>
                  <a:lnTo>
                    <a:pt x="1574" y="4151"/>
                  </a:lnTo>
                  <a:lnTo>
                    <a:pt x="1555" y="4154"/>
                  </a:lnTo>
                  <a:lnTo>
                    <a:pt x="1535" y="4158"/>
                  </a:lnTo>
                  <a:lnTo>
                    <a:pt x="1491" y="4169"/>
                  </a:lnTo>
                  <a:lnTo>
                    <a:pt x="1441" y="4180"/>
                  </a:lnTo>
                  <a:close/>
                  <a:moveTo>
                    <a:pt x="897" y="4046"/>
                  </a:moveTo>
                  <a:lnTo>
                    <a:pt x="905" y="4061"/>
                  </a:lnTo>
                  <a:lnTo>
                    <a:pt x="913" y="4076"/>
                  </a:lnTo>
                  <a:lnTo>
                    <a:pt x="929" y="4076"/>
                  </a:lnTo>
                  <a:lnTo>
                    <a:pt x="943" y="4075"/>
                  </a:lnTo>
                  <a:lnTo>
                    <a:pt x="956" y="4074"/>
                  </a:lnTo>
                  <a:lnTo>
                    <a:pt x="970" y="4073"/>
                  </a:lnTo>
                  <a:lnTo>
                    <a:pt x="984" y="4070"/>
                  </a:lnTo>
                  <a:lnTo>
                    <a:pt x="998" y="4066"/>
                  </a:lnTo>
                  <a:lnTo>
                    <a:pt x="1013" y="4062"/>
                  </a:lnTo>
                  <a:lnTo>
                    <a:pt x="1030" y="4057"/>
                  </a:lnTo>
                  <a:lnTo>
                    <a:pt x="1032" y="4059"/>
                  </a:lnTo>
                  <a:lnTo>
                    <a:pt x="1036" y="4063"/>
                  </a:lnTo>
                  <a:lnTo>
                    <a:pt x="1057" y="4063"/>
                  </a:lnTo>
                  <a:lnTo>
                    <a:pt x="1077" y="4064"/>
                  </a:lnTo>
                  <a:lnTo>
                    <a:pt x="1095" y="4065"/>
                  </a:lnTo>
                  <a:lnTo>
                    <a:pt x="1110" y="4068"/>
                  </a:lnTo>
                  <a:lnTo>
                    <a:pt x="1126" y="4071"/>
                  </a:lnTo>
                  <a:lnTo>
                    <a:pt x="1140" y="4074"/>
                  </a:lnTo>
                  <a:lnTo>
                    <a:pt x="1154" y="4078"/>
                  </a:lnTo>
                  <a:lnTo>
                    <a:pt x="1166" y="4082"/>
                  </a:lnTo>
                  <a:lnTo>
                    <a:pt x="1193" y="4092"/>
                  </a:lnTo>
                  <a:lnTo>
                    <a:pt x="1221" y="4103"/>
                  </a:lnTo>
                  <a:lnTo>
                    <a:pt x="1255" y="4115"/>
                  </a:lnTo>
                  <a:lnTo>
                    <a:pt x="1295" y="4128"/>
                  </a:lnTo>
                  <a:lnTo>
                    <a:pt x="1313" y="4131"/>
                  </a:lnTo>
                  <a:lnTo>
                    <a:pt x="1332" y="4132"/>
                  </a:lnTo>
                  <a:lnTo>
                    <a:pt x="1350" y="4132"/>
                  </a:lnTo>
                  <a:lnTo>
                    <a:pt x="1369" y="4130"/>
                  </a:lnTo>
                  <a:lnTo>
                    <a:pt x="1388" y="4128"/>
                  </a:lnTo>
                  <a:lnTo>
                    <a:pt x="1408" y="4123"/>
                  </a:lnTo>
                  <a:lnTo>
                    <a:pt x="1427" y="4119"/>
                  </a:lnTo>
                  <a:lnTo>
                    <a:pt x="1446" y="4114"/>
                  </a:lnTo>
                  <a:lnTo>
                    <a:pt x="1485" y="4103"/>
                  </a:lnTo>
                  <a:lnTo>
                    <a:pt x="1524" y="4093"/>
                  </a:lnTo>
                  <a:lnTo>
                    <a:pt x="1543" y="4089"/>
                  </a:lnTo>
                  <a:lnTo>
                    <a:pt x="1562" y="4084"/>
                  </a:lnTo>
                  <a:lnTo>
                    <a:pt x="1581" y="4081"/>
                  </a:lnTo>
                  <a:lnTo>
                    <a:pt x="1600" y="4078"/>
                  </a:lnTo>
                  <a:lnTo>
                    <a:pt x="1641" y="4094"/>
                  </a:lnTo>
                  <a:lnTo>
                    <a:pt x="1676" y="4109"/>
                  </a:lnTo>
                  <a:lnTo>
                    <a:pt x="1708" y="4121"/>
                  </a:lnTo>
                  <a:lnTo>
                    <a:pt x="1738" y="4133"/>
                  </a:lnTo>
                  <a:lnTo>
                    <a:pt x="1754" y="4137"/>
                  </a:lnTo>
                  <a:lnTo>
                    <a:pt x="1770" y="4142"/>
                  </a:lnTo>
                  <a:lnTo>
                    <a:pt x="1787" y="4147"/>
                  </a:lnTo>
                  <a:lnTo>
                    <a:pt x="1806" y="4151"/>
                  </a:lnTo>
                  <a:lnTo>
                    <a:pt x="1825" y="4155"/>
                  </a:lnTo>
                  <a:lnTo>
                    <a:pt x="1847" y="4158"/>
                  </a:lnTo>
                  <a:lnTo>
                    <a:pt x="1870" y="4163"/>
                  </a:lnTo>
                  <a:lnTo>
                    <a:pt x="1897" y="4166"/>
                  </a:lnTo>
                  <a:lnTo>
                    <a:pt x="1929" y="4164"/>
                  </a:lnTo>
                  <a:lnTo>
                    <a:pt x="1960" y="4161"/>
                  </a:lnTo>
                  <a:lnTo>
                    <a:pt x="1988" y="4157"/>
                  </a:lnTo>
                  <a:lnTo>
                    <a:pt x="2016" y="4152"/>
                  </a:lnTo>
                  <a:lnTo>
                    <a:pt x="2030" y="4149"/>
                  </a:lnTo>
                  <a:lnTo>
                    <a:pt x="2043" y="4145"/>
                  </a:lnTo>
                  <a:lnTo>
                    <a:pt x="2058" y="4139"/>
                  </a:lnTo>
                  <a:lnTo>
                    <a:pt x="2072" y="4134"/>
                  </a:lnTo>
                  <a:lnTo>
                    <a:pt x="2101" y="4121"/>
                  </a:lnTo>
                  <a:lnTo>
                    <a:pt x="2132" y="4104"/>
                  </a:lnTo>
                  <a:lnTo>
                    <a:pt x="2150" y="4097"/>
                  </a:lnTo>
                  <a:lnTo>
                    <a:pt x="2167" y="4093"/>
                  </a:lnTo>
                  <a:lnTo>
                    <a:pt x="2182" y="4090"/>
                  </a:lnTo>
                  <a:lnTo>
                    <a:pt x="2195" y="4090"/>
                  </a:lnTo>
                  <a:lnTo>
                    <a:pt x="2209" y="4090"/>
                  </a:lnTo>
                  <a:lnTo>
                    <a:pt x="2223" y="4092"/>
                  </a:lnTo>
                  <a:lnTo>
                    <a:pt x="2235" y="4095"/>
                  </a:lnTo>
                  <a:lnTo>
                    <a:pt x="2249" y="4098"/>
                  </a:lnTo>
                  <a:lnTo>
                    <a:pt x="2277" y="4105"/>
                  </a:lnTo>
                  <a:lnTo>
                    <a:pt x="2307" y="4112"/>
                  </a:lnTo>
                  <a:lnTo>
                    <a:pt x="2325" y="4114"/>
                  </a:lnTo>
                  <a:lnTo>
                    <a:pt x="2344" y="4114"/>
                  </a:lnTo>
                  <a:lnTo>
                    <a:pt x="2364" y="4113"/>
                  </a:lnTo>
                  <a:lnTo>
                    <a:pt x="2387" y="4110"/>
                  </a:lnTo>
                  <a:lnTo>
                    <a:pt x="2393" y="4097"/>
                  </a:lnTo>
                  <a:lnTo>
                    <a:pt x="2400" y="4085"/>
                  </a:lnTo>
                  <a:lnTo>
                    <a:pt x="2364" y="4072"/>
                  </a:lnTo>
                  <a:lnTo>
                    <a:pt x="2323" y="4057"/>
                  </a:lnTo>
                  <a:lnTo>
                    <a:pt x="2301" y="4048"/>
                  </a:lnTo>
                  <a:lnTo>
                    <a:pt x="2279" y="4042"/>
                  </a:lnTo>
                  <a:lnTo>
                    <a:pt x="2255" y="4035"/>
                  </a:lnTo>
                  <a:lnTo>
                    <a:pt x="2232" y="4030"/>
                  </a:lnTo>
                  <a:lnTo>
                    <a:pt x="2210" y="4026"/>
                  </a:lnTo>
                  <a:lnTo>
                    <a:pt x="2189" y="4024"/>
                  </a:lnTo>
                  <a:lnTo>
                    <a:pt x="2178" y="4024"/>
                  </a:lnTo>
                  <a:lnTo>
                    <a:pt x="2168" y="4025"/>
                  </a:lnTo>
                  <a:lnTo>
                    <a:pt x="2157" y="4026"/>
                  </a:lnTo>
                  <a:lnTo>
                    <a:pt x="2148" y="4028"/>
                  </a:lnTo>
                  <a:lnTo>
                    <a:pt x="2138" y="4030"/>
                  </a:lnTo>
                  <a:lnTo>
                    <a:pt x="2130" y="4034"/>
                  </a:lnTo>
                  <a:lnTo>
                    <a:pt x="2121" y="4038"/>
                  </a:lnTo>
                  <a:lnTo>
                    <a:pt x="2114" y="4043"/>
                  </a:lnTo>
                  <a:lnTo>
                    <a:pt x="2107" y="4049"/>
                  </a:lnTo>
                  <a:lnTo>
                    <a:pt x="2099" y="4056"/>
                  </a:lnTo>
                  <a:lnTo>
                    <a:pt x="2094" y="4064"/>
                  </a:lnTo>
                  <a:lnTo>
                    <a:pt x="2088" y="4073"/>
                  </a:lnTo>
                  <a:lnTo>
                    <a:pt x="2069" y="4082"/>
                  </a:lnTo>
                  <a:lnTo>
                    <a:pt x="2049" y="4090"/>
                  </a:lnTo>
                  <a:lnTo>
                    <a:pt x="2029" y="4097"/>
                  </a:lnTo>
                  <a:lnTo>
                    <a:pt x="2008" y="4102"/>
                  </a:lnTo>
                  <a:lnTo>
                    <a:pt x="1988" y="4108"/>
                  </a:lnTo>
                  <a:lnTo>
                    <a:pt x="1967" y="4111"/>
                  </a:lnTo>
                  <a:lnTo>
                    <a:pt x="1946" y="4114"/>
                  </a:lnTo>
                  <a:lnTo>
                    <a:pt x="1926" y="4116"/>
                  </a:lnTo>
                  <a:lnTo>
                    <a:pt x="1905" y="4117"/>
                  </a:lnTo>
                  <a:lnTo>
                    <a:pt x="1884" y="4117"/>
                  </a:lnTo>
                  <a:lnTo>
                    <a:pt x="1863" y="4117"/>
                  </a:lnTo>
                  <a:lnTo>
                    <a:pt x="1843" y="4116"/>
                  </a:lnTo>
                  <a:lnTo>
                    <a:pt x="1822" y="4114"/>
                  </a:lnTo>
                  <a:lnTo>
                    <a:pt x="1802" y="4112"/>
                  </a:lnTo>
                  <a:lnTo>
                    <a:pt x="1782" y="4109"/>
                  </a:lnTo>
                  <a:lnTo>
                    <a:pt x="1762" y="4104"/>
                  </a:lnTo>
                  <a:lnTo>
                    <a:pt x="1739" y="4093"/>
                  </a:lnTo>
                  <a:lnTo>
                    <a:pt x="1718" y="4080"/>
                  </a:lnTo>
                  <a:lnTo>
                    <a:pt x="1699" y="4066"/>
                  </a:lnTo>
                  <a:lnTo>
                    <a:pt x="1680" y="4054"/>
                  </a:lnTo>
                  <a:lnTo>
                    <a:pt x="1671" y="4047"/>
                  </a:lnTo>
                  <a:lnTo>
                    <a:pt x="1661" y="4042"/>
                  </a:lnTo>
                  <a:lnTo>
                    <a:pt x="1652" y="4037"/>
                  </a:lnTo>
                  <a:lnTo>
                    <a:pt x="1641" y="4033"/>
                  </a:lnTo>
                  <a:lnTo>
                    <a:pt x="1632" y="4029"/>
                  </a:lnTo>
                  <a:lnTo>
                    <a:pt x="1621" y="4026"/>
                  </a:lnTo>
                  <a:lnTo>
                    <a:pt x="1611" y="4025"/>
                  </a:lnTo>
                  <a:lnTo>
                    <a:pt x="1599" y="4024"/>
                  </a:lnTo>
                  <a:lnTo>
                    <a:pt x="1561" y="4036"/>
                  </a:lnTo>
                  <a:lnTo>
                    <a:pt x="1519" y="4049"/>
                  </a:lnTo>
                  <a:lnTo>
                    <a:pt x="1496" y="4057"/>
                  </a:lnTo>
                  <a:lnTo>
                    <a:pt x="1472" y="4064"/>
                  </a:lnTo>
                  <a:lnTo>
                    <a:pt x="1449" y="4071"/>
                  </a:lnTo>
                  <a:lnTo>
                    <a:pt x="1425" y="4076"/>
                  </a:lnTo>
                  <a:lnTo>
                    <a:pt x="1402" y="4080"/>
                  </a:lnTo>
                  <a:lnTo>
                    <a:pt x="1379" y="4083"/>
                  </a:lnTo>
                  <a:lnTo>
                    <a:pt x="1355" y="4084"/>
                  </a:lnTo>
                  <a:lnTo>
                    <a:pt x="1334" y="4084"/>
                  </a:lnTo>
                  <a:lnTo>
                    <a:pt x="1324" y="4083"/>
                  </a:lnTo>
                  <a:lnTo>
                    <a:pt x="1313" y="4081"/>
                  </a:lnTo>
                  <a:lnTo>
                    <a:pt x="1304" y="4078"/>
                  </a:lnTo>
                  <a:lnTo>
                    <a:pt x="1293" y="4075"/>
                  </a:lnTo>
                  <a:lnTo>
                    <a:pt x="1285" y="4072"/>
                  </a:lnTo>
                  <a:lnTo>
                    <a:pt x="1275" y="4066"/>
                  </a:lnTo>
                  <a:lnTo>
                    <a:pt x="1267" y="4061"/>
                  </a:lnTo>
                  <a:lnTo>
                    <a:pt x="1259" y="4055"/>
                  </a:lnTo>
                  <a:lnTo>
                    <a:pt x="1225" y="4039"/>
                  </a:lnTo>
                  <a:lnTo>
                    <a:pt x="1197" y="4025"/>
                  </a:lnTo>
                  <a:lnTo>
                    <a:pt x="1172" y="4014"/>
                  </a:lnTo>
                  <a:lnTo>
                    <a:pt x="1151" y="4004"/>
                  </a:lnTo>
                  <a:lnTo>
                    <a:pt x="1131" y="3998"/>
                  </a:lnTo>
                  <a:lnTo>
                    <a:pt x="1114" y="3993"/>
                  </a:lnTo>
                  <a:lnTo>
                    <a:pt x="1098" y="3990"/>
                  </a:lnTo>
                  <a:lnTo>
                    <a:pt x="1082" y="3990"/>
                  </a:lnTo>
                  <a:lnTo>
                    <a:pt x="1066" y="3991"/>
                  </a:lnTo>
                  <a:lnTo>
                    <a:pt x="1049" y="3995"/>
                  </a:lnTo>
                  <a:lnTo>
                    <a:pt x="1031" y="3999"/>
                  </a:lnTo>
                  <a:lnTo>
                    <a:pt x="1011" y="4005"/>
                  </a:lnTo>
                  <a:lnTo>
                    <a:pt x="963" y="4023"/>
                  </a:lnTo>
                  <a:lnTo>
                    <a:pt x="897" y="4046"/>
                  </a:lnTo>
                  <a:close/>
                  <a:moveTo>
                    <a:pt x="440" y="3888"/>
                  </a:moveTo>
                  <a:lnTo>
                    <a:pt x="478" y="3881"/>
                  </a:lnTo>
                  <a:lnTo>
                    <a:pt x="510" y="3875"/>
                  </a:lnTo>
                  <a:lnTo>
                    <a:pt x="536" y="3869"/>
                  </a:lnTo>
                  <a:lnTo>
                    <a:pt x="559" y="3862"/>
                  </a:lnTo>
                  <a:lnTo>
                    <a:pt x="577" y="3858"/>
                  </a:lnTo>
                  <a:lnTo>
                    <a:pt x="591" y="3854"/>
                  </a:lnTo>
                  <a:lnTo>
                    <a:pt x="604" y="3853"/>
                  </a:lnTo>
                  <a:lnTo>
                    <a:pt x="617" y="3853"/>
                  </a:lnTo>
                  <a:lnTo>
                    <a:pt x="622" y="3853"/>
                  </a:lnTo>
                  <a:lnTo>
                    <a:pt x="628" y="3854"/>
                  </a:lnTo>
                  <a:lnTo>
                    <a:pt x="634" y="3856"/>
                  </a:lnTo>
                  <a:lnTo>
                    <a:pt x="640" y="3859"/>
                  </a:lnTo>
                  <a:lnTo>
                    <a:pt x="654" y="3866"/>
                  </a:lnTo>
                  <a:lnTo>
                    <a:pt x="669" y="3876"/>
                  </a:lnTo>
                  <a:lnTo>
                    <a:pt x="713" y="3907"/>
                  </a:lnTo>
                  <a:lnTo>
                    <a:pt x="774" y="3954"/>
                  </a:lnTo>
                  <a:lnTo>
                    <a:pt x="787" y="3960"/>
                  </a:lnTo>
                  <a:lnTo>
                    <a:pt x="798" y="3965"/>
                  </a:lnTo>
                  <a:lnTo>
                    <a:pt x="810" y="3969"/>
                  </a:lnTo>
                  <a:lnTo>
                    <a:pt x="820" y="3972"/>
                  </a:lnTo>
                  <a:lnTo>
                    <a:pt x="831" y="3975"/>
                  </a:lnTo>
                  <a:lnTo>
                    <a:pt x="841" y="3978"/>
                  </a:lnTo>
                  <a:lnTo>
                    <a:pt x="852" y="3979"/>
                  </a:lnTo>
                  <a:lnTo>
                    <a:pt x="861" y="3980"/>
                  </a:lnTo>
                  <a:lnTo>
                    <a:pt x="880" y="3981"/>
                  </a:lnTo>
                  <a:lnTo>
                    <a:pt x="898" y="3979"/>
                  </a:lnTo>
                  <a:lnTo>
                    <a:pt x="916" y="3975"/>
                  </a:lnTo>
                  <a:lnTo>
                    <a:pt x="934" y="3971"/>
                  </a:lnTo>
                  <a:lnTo>
                    <a:pt x="970" y="3959"/>
                  </a:lnTo>
                  <a:lnTo>
                    <a:pt x="1009" y="3945"/>
                  </a:lnTo>
                  <a:lnTo>
                    <a:pt x="1030" y="3937"/>
                  </a:lnTo>
                  <a:lnTo>
                    <a:pt x="1052" y="3931"/>
                  </a:lnTo>
                  <a:lnTo>
                    <a:pt x="1076" y="3925"/>
                  </a:lnTo>
                  <a:lnTo>
                    <a:pt x="1101" y="3919"/>
                  </a:lnTo>
                  <a:lnTo>
                    <a:pt x="1121" y="3935"/>
                  </a:lnTo>
                  <a:lnTo>
                    <a:pt x="1141" y="3949"/>
                  </a:lnTo>
                  <a:lnTo>
                    <a:pt x="1161" y="3962"/>
                  </a:lnTo>
                  <a:lnTo>
                    <a:pt x="1182" y="3973"/>
                  </a:lnTo>
                  <a:lnTo>
                    <a:pt x="1203" y="3984"/>
                  </a:lnTo>
                  <a:lnTo>
                    <a:pt x="1225" y="3993"/>
                  </a:lnTo>
                  <a:lnTo>
                    <a:pt x="1248" y="4001"/>
                  </a:lnTo>
                  <a:lnTo>
                    <a:pt x="1270" y="4007"/>
                  </a:lnTo>
                  <a:lnTo>
                    <a:pt x="1293" y="4014"/>
                  </a:lnTo>
                  <a:lnTo>
                    <a:pt x="1316" y="4018"/>
                  </a:lnTo>
                  <a:lnTo>
                    <a:pt x="1341" y="4021"/>
                  </a:lnTo>
                  <a:lnTo>
                    <a:pt x="1365" y="4024"/>
                  </a:lnTo>
                  <a:lnTo>
                    <a:pt x="1389" y="4025"/>
                  </a:lnTo>
                  <a:lnTo>
                    <a:pt x="1413" y="4026"/>
                  </a:lnTo>
                  <a:lnTo>
                    <a:pt x="1439" y="4025"/>
                  </a:lnTo>
                  <a:lnTo>
                    <a:pt x="1465" y="4024"/>
                  </a:lnTo>
                  <a:lnTo>
                    <a:pt x="1526" y="3986"/>
                  </a:lnTo>
                  <a:lnTo>
                    <a:pt x="1568" y="3961"/>
                  </a:lnTo>
                  <a:lnTo>
                    <a:pt x="1585" y="3952"/>
                  </a:lnTo>
                  <a:lnTo>
                    <a:pt x="1599" y="3947"/>
                  </a:lnTo>
                  <a:lnTo>
                    <a:pt x="1605" y="3945"/>
                  </a:lnTo>
                  <a:lnTo>
                    <a:pt x="1611" y="3944"/>
                  </a:lnTo>
                  <a:lnTo>
                    <a:pt x="1617" y="3944"/>
                  </a:lnTo>
                  <a:lnTo>
                    <a:pt x="1622" y="3945"/>
                  </a:lnTo>
                  <a:lnTo>
                    <a:pt x="1628" y="3946"/>
                  </a:lnTo>
                  <a:lnTo>
                    <a:pt x="1634" y="3948"/>
                  </a:lnTo>
                  <a:lnTo>
                    <a:pt x="1639" y="3951"/>
                  </a:lnTo>
                  <a:lnTo>
                    <a:pt x="1645" y="3954"/>
                  </a:lnTo>
                  <a:lnTo>
                    <a:pt x="1658" y="3964"/>
                  </a:lnTo>
                  <a:lnTo>
                    <a:pt x="1672" y="3975"/>
                  </a:lnTo>
                  <a:lnTo>
                    <a:pt x="1711" y="4008"/>
                  </a:lnTo>
                  <a:lnTo>
                    <a:pt x="1765" y="4053"/>
                  </a:lnTo>
                  <a:lnTo>
                    <a:pt x="1780" y="4058"/>
                  </a:lnTo>
                  <a:lnTo>
                    <a:pt x="1795" y="4061"/>
                  </a:lnTo>
                  <a:lnTo>
                    <a:pt x="1804" y="4064"/>
                  </a:lnTo>
                  <a:lnTo>
                    <a:pt x="1812" y="4066"/>
                  </a:lnTo>
                  <a:lnTo>
                    <a:pt x="1822" y="4071"/>
                  </a:lnTo>
                  <a:lnTo>
                    <a:pt x="1830" y="4076"/>
                  </a:lnTo>
                  <a:lnTo>
                    <a:pt x="1876" y="4075"/>
                  </a:lnTo>
                  <a:lnTo>
                    <a:pt x="1916" y="4073"/>
                  </a:lnTo>
                  <a:lnTo>
                    <a:pt x="1934" y="4071"/>
                  </a:lnTo>
                  <a:lnTo>
                    <a:pt x="1952" y="4068"/>
                  </a:lnTo>
                  <a:lnTo>
                    <a:pt x="1968" y="4065"/>
                  </a:lnTo>
                  <a:lnTo>
                    <a:pt x="1985" y="4061"/>
                  </a:lnTo>
                  <a:lnTo>
                    <a:pt x="2002" y="4056"/>
                  </a:lnTo>
                  <a:lnTo>
                    <a:pt x="2019" y="4049"/>
                  </a:lnTo>
                  <a:lnTo>
                    <a:pt x="2036" y="4043"/>
                  </a:lnTo>
                  <a:lnTo>
                    <a:pt x="2053" y="4035"/>
                  </a:lnTo>
                  <a:lnTo>
                    <a:pt x="2071" y="4024"/>
                  </a:lnTo>
                  <a:lnTo>
                    <a:pt x="2089" y="4014"/>
                  </a:lnTo>
                  <a:lnTo>
                    <a:pt x="2108" y="4001"/>
                  </a:lnTo>
                  <a:lnTo>
                    <a:pt x="2129" y="3987"/>
                  </a:lnTo>
                  <a:lnTo>
                    <a:pt x="2139" y="3982"/>
                  </a:lnTo>
                  <a:lnTo>
                    <a:pt x="2151" y="3979"/>
                  </a:lnTo>
                  <a:lnTo>
                    <a:pt x="2162" y="3975"/>
                  </a:lnTo>
                  <a:lnTo>
                    <a:pt x="2173" y="3973"/>
                  </a:lnTo>
                  <a:lnTo>
                    <a:pt x="2185" y="3972"/>
                  </a:lnTo>
                  <a:lnTo>
                    <a:pt x="2196" y="3972"/>
                  </a:lnTo>
                  <a:lnTo>
                    <a:pt x="2208" y="3972"/>
                  </a:lnTo>
                  <a:lnTo>
                    <a:pt x="2220" y="3973"/>
                  </a:lnTo>
                  <a:lnTo>
                    <a:pt x="2243" y="3977"/>
                  </a:lnTo>
                  <a:lnTo>
                    <a:pt x="2267" y="3981"/>
                  </a:lnTo>
                  <a:lnTo>
                    <a:pt x="2291" y="3987"/>
                  </a:lnTo>
                  <a:lnTo>
                    <a:pt x="2317" y="3993"/>
                  </a:lnTo>
                  <a:lnTo>
                    <a:pt x="2342" y="4000"/>
                  </a:lnTo>
                  <a:lnTo>
                    <a:pt x="2368" y="4005"/>
                  </a:lnTo>
                  <a:lnTo>
                    <a:pt x="2396" y="4008"/>
                  </a:lnTo>
                  <a:lnTo>
                    <a:pt x="2424" y="4011"/>
                  </a:lnTo>
                  <a:lnTo>
                    <a:pt x="2438" y="4011"/>
                  </a:lnTo>
                  <a:lnTo>
                    <a:pt x="2453" y="4010"/>
                  </a:lnTo>
                  <a:lnTo>
                    <a:pt x="2468" y="4009"/>
                  </a:lnTo>
                  <a:lnTo>
                    <a:pt x="2482" y="4007"/>
                  </a:lnTo>
                  <a:lnTo>
                    <a:pt x="2497" y="4004"/>
                  </a:lnTo>
                  <a:lnTo>
                    <a:pt x="2513" y="4001"/>
                  </a:lnTo>
                  <a:lnTo>
                    <a:pt x="2529" y="3996"/>
                  </a:lnTo>
                  <a:lnTo>
                    <a:pt x="2545" y="3989"/>
                  </a:lnTo>
                  <a:lnTo>
                    <a:pt x="2570" y="3979"/>
                  </a:lnTo>
                  <a:lnTo>
                    <a:pt x="2593" y="3969"/>
                  </a:lnTo>
                  <a:lnTo>
                    <a:pt x="2615" y="3962"/>
                  </a:lnTo>
                  <a:lnTo>
                    <a:pt x="2636" y="3955"/>
                  </a:lnTo>
                  <a:lnTo>
                    <a:pt x="2657" y="3950"/>
                  </a:lnTo>
                  <a:lnTo>
                    <a:pt x="2676" y="3946"/>
                  </a:lnTo>
                  <a:lnTo>
                    <a:pt x="2697" y="3943"/>
                  </a:lnTo>
                  <a:lnTo>
                    <a:pt x="2716" y="3941"/>
                  </a:lnTo>
                  <a:lnTo>
                    <a:pt x="2756" y="3938"/>
                  </a:lnTo>
                  <a:lnTo>
                    <a:pt x="2798" y="3938"/>
                  </a:lnTo>
                  <a:lnTo>
                    <a:pt x="2844" y="3938"/>
                  </a:lnTo>
                  <a:lnTo>
                    <a:pt x="2898" y="3938"/>
                  </a:lnTo>
                  <a:lnTo>
                    <a:pt x="2897" y="3929"/>
                  </a:lnTo>
                  <a:lnTo>
                    <a:pt x="2897" y="3921"/>
                  </a:lnTo>
                  <a:lnTo>
                    <a:pt x="2897" y="3911"/>
                  </a:lnTo>
                  <a:lnTo>
                    <a:pt x="2896" y="3903"/>
                  </a:lnTo>
                  <a:lnTo>
                    <a:pt x="2819" y="3888"/>
                  </a:lnTo>
                  <a:lnTo>
                    <a:pt x="2761" y="3874"/>
                  </a:lnTo>
                  <a:lnTo>
                    <a:pt x="2738" y="3869"/>
                  </a:lnTo>
                  <a:lnTo>
                    <a:pt x="2717" y="3865"/>
                  </a:lnTo>
                  <a:lnTo>
                    <a:pt x="2698" y="3862"/>
                  </a:lnTo>
                  <a:lnTo>
                    <a:pt x="2680" y="3861"/>
                  </a:lnTo>
                  <a:lnTo>
                    <a:pt x="2671" y="3862"/>
                  </a:lnTo>
                  <a:lnTo>
                    <a:pt x="2663" y="3862"/>
                  </a:lnTo>
                  <a:lnTo>
                    <a:pt x="2654" y="3865"/>
                  </a:lnTo>
                  <a:lnTo>
                    <a:pt x="2646" y="3867"/>
                  </a:lnTo>
                  <a:lnTo>
                    <a:pt x="2628" y="3872"/>
                  </a:lnTo>
                  <a:lnTo>
                    <a:pt x="2609" y="3880"/>
                  </a:lnTo>
                  <a:lnTo>
                    <a:pt x="2588" y="3893"/>
                  </a:lnTo>
                  <a:lnTo>
                    <a:pt x="2564" y="3908"/>
                  </a:lnTo>
                  <a:lnTo>
                    <a:pt x="2536" y="3926"/>
                  </a:lnTo>
                  <a:lnTo>
                    <a:pt x="2504" y="3948"/>
                  </a:lnTo>
                  <a:lnTo>
                    <a:pt x="2489" y="3954"/>
                  </a:lnTo>
                  <a:lnTo>
                    <a:pt x="2474" y="3959"/>
                  </a:lnTo>
                  <a:lnTo>
                    <a:pt x="2460" y="3963"/>
                  </a:lnTo>
                  <a:lnTo>
                    <a:pt x="2445" y="3965"/>
                  </a:lnTo>
                  <a:lnTo>
                    <a:pt x="2432" y="3966"/>
                  </a:lnTo>
                  <a:lnTo>
                    <a:pt x="2418" y="3967"/>
                  </a:lnTo>
                  <a:lnTo>
                    <a:pt x="2405" y="3967"/>
                  </a:lnTo>
                  <a:lnTo>
                    <a:pt x="2393" y="3966"/>
                  </a:lnTo>
                  <a:lnTo>
                    <a:pt x="2379" y="3965"/>
                  </a:lnTo>
                  <a:lnTo>
                    <a:pt x="2366" y="3963"/>
                  </a:lnTo>
                  <a:lnTo>
                    <a:pt x="2355" y="3960"/>
                  </a:lnTo>
                  <a:lnTo>
                    <a:pt x="2342" y="3956"/>
                  </a:lnTo>
                  <a:lnTo>
                    <a:pt x="2318" y="3949"/>
                  </a:lnTo>
                  <a:lnTo>
                    <a:pt x="2294" y="3942"/>
                  </a:lnTo>
                  <a:lnTo>
                    <a:pt x="2271" y="3933"/>
                  </a:lnTo>
                  <a:lnTo>
                    <a:pt x="2248" y="3926"/>
                  </a:lnTo>
                  <a:lnTo>
                    <a:pt x="2225" y="3919"/>
                  </a:lnTo>
                  <a:lnTo>
                    <a:pt x="2202" y="3915"/>
                  </a:lnTo>
                  <a:lnTo>
                    <a:pt x="2190" y="3913"/>
                  </a:lnTo>
                  <a:lnTo>
                    <a:pt x="2178" y="3913"/>
                  </a:lnTo>
                  <a:lnTo>
                    <a:pt x="2166" y="3913"/>
                  </a:lnTo>
                  <a:lnTo>
                    <a:pt x="2154" y="3914"/>
                  </a:lnTo>
                  <a:lnTo>
                    <a:pt x="2143" y="3915"/>
                  </a:lnTo>
                  <a:lnTo>
                    <a:pt x="2130" y="3918"/>
                  </a:lnTo>
                  <a:lnTo>
                    <a:pt x="2117" y="3923"/>
                  </a:lnTo>
                  <a:lnTo>
                    <a:pt x="2105" y="3928"/>
                  </a:lnTo>
                  <a:lnTo>
                    <a:pt x="2080" y="3945"/>
                  </a:lnTo>
                  <a:lnTo>
                    <a:pt x="2058" y="3960"/>
                  </a:lnTo>
                  <a:lnTo>
                    <a:pt x="2037" y="3973"/>
                  </a:lnTo>
                  <a:lnTo>
                    <a:pt x="2017" y="3984"/>
                  </a:lnTo>
                  <a:lnTo>
                    <a:pt x="1998" y="3993"/>
                  </a:lnTo>
                  <a:lnTo>
                    <a:pt x="1980" y="4001"/>
                  </a:lnTo>
                  <a:lnTo>
                    <a:pt x="1963" y="4006"/>
                  </a:lnTo>
                  <a:lnTo>
                    <a:pt x="1947" y="4010"/>
                  </a:lnTo>
                  <a:lnTo>
                    <a:pt x="1933" y="4014"/>
                  </a:lnTo>
                  <a:lnTo>
                    <a:pt x="1918" y="4015"/>
                  </a:lnTo>
                  <a:lnTo>
                    <a:pt x="1904" y="4015"/>
                  </a:lnTo>
                  <a:lnTo>
                    <a:pt x="1890" y="4014"/>
                  </a:lnTo>
                  <a:lnTo>
                    <a:pt x="1878" y="4010"/>
                  </a:lnTo>
                  <a:lnTo>
                    <a:pt x="1866" y="4007"/>
                  </a:lnTo>
                  <a:lnTo>
                    <a:pt x="1853" y="4003"/>
                  </a:lnTo>
                  <a:lnTo>
                    <a:pt x="1842" y="3998"/>
                  </a:lnTo>
                  <a:lnTo>
                    <a:pt x="1817" y="3986"/>
                  </a:lnTo>
                  <a:lnTo>
                    <a:pt x="1793" y="3971"/>
                  </a:lnTo>
                  <a:lnTo>
                    <a:pt x="1768" y="3956"/>
                  </a:lnTo>
                  <a:lnTo>
                    <a:pt x="1740" y="3940"/>
                  </a:lnTo>
                  <a:lnTo>
                    <a:pt x="1726" y="3932"/>
                  </a:lnTo>
                  <a:lnTo>
                    <a:pt x="1711" y="3924"/>
                  </a:lnTo>
                  <a:lnTo>
                    <a:pt x="1694" y="3916"/>
                  </a:lnTo>
                  <a:lnTo>
                    <a:pt x="1677" y="3909"/>
                  </a:lnTo>
                  <a:lnTo>
                    <a:pt x="1658" y="3903"/>
                  </a:lnTo>
                  <a:lnTo>
                    <a:pt x="1639" y="3896"/>
                  </a:lnTo>
                  <a:lnTo>
                    <a:pt x="1618" y="3890"/>
                  </a:lnTo>
                  <a:lnTo>
                    <a:pt x="1596" y="3886"/>
                  </a:lnTo>
                  <a:lnTo>
                    <a:pt x="1540" y="3913"/>
                  </a:lnTo>
                  <a:lnTo>
                    <a:pt x="1492" y="3935"/>
                  </a:lnTo>
                  <a:lnTo>
                    <a:pt x="1470" y="3945"/>
                  </a:lnTo>
                  <a:lnTo>
                    <a:pt x="1450" y="3952"/>
                  </a:lnTo>
                  <a:lnTo>
                    <a:pt x="1430" y="3959"/>
                  </a:lnTo>
                  <a:lnTo>
                    <a:pt x="1410" y="3963"/>
                  </a:lnTo>
                  <a:lnTo>
                    <a:pt x="1391" y="3965"/>
                  </a:lnTo>
                  <a:lnTo>
                    <a:pt x="1370" y="3966"/>
                  </a:lnTo>
                  <a:lnTo>
                    <a:pt x="1349" y="3964"/>
                  </a:lnTo>
                  <a:lnTo>
                    <a:pt x="1327" y="3961"/>
                  </a:lnTo>
                  <a:lnTo>
                    <a:pt x="1303" y="3954"/>
                  </a:lnTo>
                  <a:lnTo>
                    <a:pt x="1277" y="3947"/>
                  </a:lnTo>
                  <a:lnTo>
                    <a:pt x="1248" y="3936"/>
                  </a:lnTo>
                  <a:lnTo>
                    <a:pt x="1217" y="3924"/>
                  </a:lnTo>
                  <a:lnTo>
                    <a:pt x="1188" y="3902"/>
                  </a:lnTo>
                  <a:lnTo>
                    <a:pt x="1155" y="3876"/>
                  </a:lnTo>
                  <a:lnTo>
                    <a:pt x="1138" y="3865"/>
                  </a:lnTo>
                  <a:lnTo>
                    <a:pt x="1123" y="3855"/>
                  </a:lnTo>
                  <a:lnTo>
                    <a:pt x="1116" y="3851"/>
                  </a:lnTo>
                  <a:lnTo>
                    <a:pt x="1108" y="3848"/>
                  </a:lnTo>
                  <a:lnTo>
                    <a:pt x="1103" y="3844"/>
                  </a:lnTo>
                  <a:lnTo>
                    <a:pt x="1097" y="3843"/>
                  </a:lnTo>
                  <a:lnTo>
                    <a:pt x="1030" y="3872"/>
                  </a:lnTo>
                  <a:lnTo>
                    <a:pt x="975" y="3897"/>
                  </a:lnTo>
                  <a:lnTo>
                    <a:pt x="952" y="3908"/>
                  </a:lnTo>
                  <a:lnTo>
                    <a:pt x="929" y="3916"/>
                  </a:lnTo>
                  <a:lnTo>
                    <a:pt x="908" y="3923"/>
                  </a:lnTo>
                  <a:lnTo>
                    <a:pt x="887" y="3928"/>
                  </a:lnTo>
                  <a:lnTo>
                    <a:pt x="877" y="3929"/>
                  </a:lnTo>
                  <a:lnTo>
                    <a:pt x="867" y="3929"/>
                  </a:lnTo>
                  <a:lnTo>
                    <a:pt x="857" y="3929"/>
                  </a:lnTo>
                  <a:lnTo>
                    <a:pt x="847" y="3929"/>
                  </a:lnTo>
                  <a:lnTo>
                    <a:pt x="836" y="3927"/>
                  </a:lnTo>
                  <a:lnTo>
                    <a:pt x="826" y="3925"/>
                  </a:lnTo>
                  <a:lnTo>
                    <a:pt x="815" y="3922"/>
                  </a:lnTo>
                  <a:lnTo>
                    <a:pt x="803" y="3917"/>
                  </a:lnTo>
                  <a:lnTo>
                    <a:pt x="792" y="3913"/>
                  </a:lnTo>
                  <a:lnTo>
                    <a:pt x="780" y="3907"/>
                  </a:lnTo>
                  <a:lnTo>
                    <a:pt x="768" y="3900"/>
                  </a:lnTo>
                  <a:lnTo>
                    <a:pt x="754" y="3892"/>
                  </a:lnTo>
                  <a:lnTo>
                    <a:pt x="726" y="3873"/>
                  </a:lnTo>
                  <a:lnTo>
                    <a:pt x="696" y="3850"/>
                  </a:lnTo>
                  <a:lnTo>
                    <a:pt x="681" y="3840"/>
                  </a:lnTo>
                  <a:lnTo>
                    <a:pt x="664" y="3832"/>
                  </a:lnTo>
                  <a:lnTo>
                    <a:pt x="646" y="3823"/>
                  </a:lnTo>
                  <a:lnTo>
                    <a:pt x="627" y="3817"/>
                  </a:lnTo>
                  <a:lnTo>
                    <a:pt x="607" y="3811"/>
                  </a:lnTo>
                  <a:lnTo>
                    <a:pt x="587" y="3806"/>
                  </a:lnTo>
                  <a:lnTo>
                    <a:pt x="567" y="3804"/>
                  </a:lnTo>
                  <a:lnTo>
                    <a:pt x="547" y="3803"/>
                  </a:lnTo>
                  <a:lnTo>
                    <a:pt x="536" y="3804"/>
                  </a:lnTo>
                  <a:lnTo>
                    <a:pt x="527" y="3804"/>
                  </a:lnTo>
                  <a:lnTo>
                    <a:pt x="518" y="3806"/>
                  </a:lnTo>
                  <a:lnTo>
                    <a:pt x="509" y="3809"/>
                  </a:lnTo>
                  <a:lnTo>
                    <a:pt x="501" y="3811"/>
                  </a:lnTo>
                  <a:lnTo>
                    <a:pt x="492" y="3815"/>
                  </a:lnTo>
                  <a:lnTo>
                    <a:pt x="485" y="3818"/>
                  </a:lnTo>
                  <a:lnTo>
                    <a:pt x="477" y="3823"/>
                  </a:lnTo>
                  <a:lnTo>
                    <a:pt x="470" y="3829"/>
                  </a:lnTo>
                  <a:lnTo>
                    <a:pt x="464" y="3835"/>
                  </a:lnTo>
                  <a:lnTo>
                    <a:pt x="458" y="3841"/>
                  </a:lnTo>
                  <a:lnTo>
                    <a:pt x="453" y="3849"/>
                  </a:lnTo>
                  <a:lnTo>
                    <a:pt x="449" y="3857"/>
                  </a:lnTo>
                  <a:lnTo>
                    <a:pt x="446" y="3867"/>
                  </a:lnTo>
                  <a:lnTo>
                    <a:pt x="443" y="3877"/>
                  </a:lnTo>
                  <a:lnTo>
                    <a:pt x="440" y="3888"/>
                  </a:lnTo>
                  <a:close/>
                  <a:moveTo>
                    <a:pt x="650" y="3648"/>
                  </a:moveTo>
                  <a:lnTo>
                    <a:pt x="605" y="3654"/>
                  </a:lnTo>
                  <a:lnTo>
                    <a:pt x="560" y="3663"/>
                  </a:lnTo>
                  <a:lnTo>
                    <a:pt x="515" y="3673"/>
                  </a:lnTo>
                  <a:lnTo>
                    <a:pt x="471" y="3685"/>
                  </a:lnTo>
                  <a:lnTo>
                    <a:pt x="450" y="3692"/>
                  </a:lnTo>
                  <a:lnTo>
                    <a:pt x="428" y="3700"/>
                  </a:lnTo>
                  <a:lnTo>
                    <a:pt x="407" y="3707"/>
                  </a:lnTo>
                  <a:lnTo>
                    <a:pt x="386" y="3716"/>
                  </a:lnTo>
                  <a:lnTo>
                    <a:pt x="364" y="3724"/>
                  </a:lnTo>
                  <a:lnTo>
                    <a:pt x="344" y="3733"/>
                  </a:lnTo>
                  <a:lnTo>
                    <a:pt x="324" y="3744"/>
                  </a:lnTo>
                  <a:lnTo>
                    <a:pt x="304" y="3755"/>
                  </a:lnTo>
                  <a:lnTo>
                    <a:pt x="306" y="3760"/>
                  </a:lnTo>
                  <a:lnTo>
                    <a:pt x="310" y="3766"/>
                  </a:lnTo>
                  <a:lnTo>
                    <a:pt x="315" y="3774"/>
                  </a:lnTo>
                  <a:lnTo>
                    <a:pt x="320" y="3781"/>
                  </a:lnTo>
                  <a:lnTo>
                    <a:pt x="351" y="3774"/>
                  </a:lnTo>
                  <a:lnTo>
                    <a:pt x="388" y="3762"/>
                  </a:lnTo>
                  <a:lnTo>
                    <a:pt x="430" y="3749"/>
                  </a:lnTo>
                  <a:lnTo>
                    <a:pt x="474" y="3736"/>
                  </a:lnTo>
                  <a:lnTo>
                    <a:pt x="518" y="3724"/>
                  </a:lnTo>
                  <a:lnTo>
                    <a:pt x="561" y="3714"/>
                  </a:lnTo>
                  <a:lnTo>
                    <a:pt x="579" y="3711"/>
                  </a:lnTo>
                  <a:lnTo>
                    <a:pt x="597" y="3710"/>
                  </a:lnTo>
                  <a:lnTo>
                    <a:pt x="611" y="3709"/>
                  </a:lnTo>
                  <a:lnTo>
                    <a:pt x="625" y="3711"/>
                  </a:lnTo>
                  <a:lnTo>
                    <a:pt x="646" y="3735"/>
                  </a:lnTo>
                  <a:lnTo>
                    <a:pt x="666" y="3757"/>
                  </a:lnTo>
                  <a:lnTo>
                    <a:pt x="686" y="3777"/>
                  </a:lnTo>
                  <a:lnTo>
                    <a:pt x="707" y="3796"/>
                  </a:lnTo>
                  <a:lnTo>
                    <a:pt x="728" y="3814"/>
                  </a:lnTo>
                  <a:lnTo>
                    <a:pt x="751" y="3833"/>
                  </a:lnTo>
                  <a:lnTo>
                    <a:pt x="776" y="3851"/>
                  </a:lnTo>
                  <a:lnTo>
                    <a:pt x="802" y="3871"/>
                  </a:lnTo>
                  <a:lnTo>
                    <a:pt x="817" y="3876"/>
                  </a:lnTo>
                  <a:lnTo>
                    <a:pt x="831" y="3879"/>
                  </a:lnTo>
                  <a:lnTo>
                    <a:pt x="843" y="3881"/>
                  </a:lnTo>
                  <a:lnTo>
                    <a:pt x="856" y="3882"/>
                  </a:lnTo>
                  <a:lnTo>
                    <a:pt x="869" y="3882"/>
                  </a:lnTo>
                  <a:lnTo>
                    <a:pt x="880" y="3881"/>
                  </a:lnTo>
                  <a:lnTo>
                    <a:pt x="892" y="3880"/>
                  </a:lnTo>
                  <a:lnTo>
                    <a:pt x="903" y="3877"/>
                  </a:lnTo>
                  <a:lnTo>
                    <a:pt x="913" y="3874"/>
                  </a:lnTo>
                  <a:lnTo>
                    <a:pt x="924" y="3871"/>
                  </a:lnTo>
                  <a:lnTo>
                    <a:pt x="934" y="3866"/>
                  </a:lnTo>
                  <a:lnTo>
                    <a:pt x="944" y="3861"/>
                  </a:lnTo>
                  <a:lnTo>
                    <a:pt x="963" y="3850"/>
                  </a:lnTo>
                  <a:lnTo>
                    <a:pt x="982" y="3838"/>
                  </a:lnTo>
                  <a:lnTo>
                    <a:pt x="1017" y="3812"/>
                  </a:lnTo>
                  <a:lnTo>
                    <a:pt x="1051" y="3787"/>
                  </a:lnTo>
                  <a:lnTo>
                    <a:pt x="1060" y="3783"/>
                  </a:lnTo>
                  <a:lnTo>
                    <a:pt x="1068" y="3778"/>
                  </a:lnTo>
                  <a:lnTo>
                    <a:pt x="1078" y="3774"/>
                  </a:lnTo>
                  <a:lnTo>
                    <a:pt x="1087" y="3770"/>
                  </a:lnTo>
                  <a:lnTo>
                    <a:pt x="1096" y="3767"/>
                  </a:lnTo>
                  <a:lnTo>
                    <a:pt x="1106" y="3765"/>
                  </a:lnTo>
                  <a:lnTo>
                    <a:pt x="1116" y="3764"/>
                  </a:lnTo>
                  <a:lnTo>
                    <a:pt x="1125" y="3763"/>
                  </a:lnTo>
                  <a:lnTo>
                    <a:pt x="1166" y="3806"/>
                  </a:lnTo>
                  <a:lnTo>
                    <a:pt x="1202" y="3841"/>
                  </a:lnTo>
                  <a:lnTo>
                    <a:pt x="1219" y="3856"/>
                  </a:lnTo>
                  <a:lnTo>
                    <a:pt x="1234" y="3869"/>
                  </a:lnTo>
                  <a:lnTo>
                    <a:pt x="1249" y="3880"/>
                  </a:lnTo>
                  <a:lnTo>
                    <a:pt x="1262" y="3889"/>
                  </a:lnTo>
                  <a:lnTo>
                    <a:pt x="1275" y="3897"/>
                  </a:lnTo>
                  <a:lnTo>
                    <a:pt x="1288" y="3904"/>
                  </a:lnTo>
                  <a:lnTo>
                    <a:pt x="1299" y="3908"/>
                  </a:lnTo>
                  <a:lnTo>
                    <a:pt x="1312" y="3912"/>
                  </a:lnTo>
                  <a:lnTo>
                    <a:pt x="1323" y="3914"/>
                  </a:lnTo>
                  <a:lnTo>
                    <a:pt x="1334" y="3914"/>
                  </a:lnTo>
                  <a:lnTo>
                    <a:pt x="1346" y="3914"/>
                  </a:lnTo>
                  <a:lnTo>
                    <a:pt x="1356" y="3912"/>
                  </a:lnTo>
                  <a:lnTo>
                    <a:pt x="1368" y="3910"/>
                  </a:lnTo>
                  <a:lnTo>
                    <a:pt x="1380" y="3907"/>
                  </a:lnTo>
                  <a:lnTo>
                    <a:pt x="1391" y="3902"/>
                  </a:lnTo>
                  <a:lnTo>
                    <a:pt x="1404" y="3896"/>
                  </a:lnTo>
                  <a:lnTo>
                    <a:pt x="1430" y="3882"/>
                  </a:lnTo>
                  <a:lnTo>
                    <a:pt x="1460" y="3867"/>
                  </a:lnTo>
                  <a:lnTo>
                    <a:pt x="1492" y="3849"/>
                  </a:lnTo>
                  <a:lnTo>
                    <a:pt x="1530" y="3829"/>
                  </a:lnTo>
                  <a:lnTo>
                    <a:pt x="1573" y="3807"/>
                  </a:lnTo>
                  <a:lnTo>
                    <a:pt x="1622" y="3785"/>
                  </a:lnTo>
                  <a:lnTo>
                    <a:pt x="1632" y="3792"/>
                  </a:lnTo>
                  <a:lnTo>
                    <a:pt x="1657" y="3807"/>
                  </a:lnTo>
                  <a:lnTo>
                    <a:pt x="1693" y="3832"/>
                  </a:lnTo>
                  <a:lnTo>
                    <a:pt x="1737" y="3859"/>
                  </a:lnTo>
                  <a:lnTo>
                    <a:pt x="1761" y="3874"/>
                  </a:lnTo>
                  <a:lnTo>
                    <a:pt x="1786" y="3888"/>
                  </a:lnTo>
                  <a:lnTo>
                    <a:pt x="1810" y="3900"/>
                  </a:lnTo>
                  <a:lnTo>
                    <a:pt x="1834" y="3913"/>
                  </a:lnTo>
                  <a:lnTo>
                    <a:pt x="1859" y="3923"/>
                  </a:lnTo>
                  <a:lnTo>
                    <a:pt x="1882" y="3931"/>
                  </a:lnTo>
                  <a:lnTo>
                    <a:pt x="1892" y="3935"/>
                  </a:lnTo>
                  <a:lnTo>
                    <a:pt x="1903" y="3937"/>
                  </a:lnTo>
                  <a:lnTo>
                    <a:pt x="1914" y="3940"/>
                  </a:lnTo>
                  <a:lnTo>
                    <a:pt x="1923" y="3941"/>
                  </a:lnTo>
                  <a:lnTo>
                    <a:pt x="1942" y="3938"/>
                  </a:lnTo>
                  <a:lnTo>
                    <a:pt x="1962" y="3934"/>
                  </a:lnTo>
                  <a:lnTo>
                    <a:pt x="1980" y="3928"/>
                  </a:lnTo>
                  <a:lnTo>
                    <a:pt x="1998" y="3921"/>
                  </a:lnTo>
                  <a:lnTo>
                    <a:pt x="2015" y="3913"/>
                  </a:lnTo>
                  <a:lnTo>
                    <a:pt x="2032" y="3904"/>
                  </a:lnTo>
                  <a:lnTo>
                    <a:pt x="2049" y="3894"/>
                  </a:lnTo>
                  <a:lnTo>
                    <a:pt x="2064" y="3885"/>
                  </a:lnTo>
                  <a:lnTo>
                    <a:pt x="2081" y="3875"/>
                  </a:lnTo>
                  <a:lnTo>
                    <a:pt x="2097" y="3867"/>
                  </a:lnTo>
                  <a:lnTo>
                    <a:pt x="2114" y="3858"/>
                  </a:lnTo>
                  <a:lnTo>
                    <a:pt x="2131" y="3850"/>
                  </a:lnTo>
                  <a:lnTo>
                    <a:pt x="2149" y="3843"/>
                  </a:lnTo>
                  <a:lnTo>
                    <a:pt x="2167" y="3839"/>
                  </a:lnTo>
                  <a:lnTo>
                    <a:pt x="2186" y="3836"/>
                  </a:lnTo>
                  <a:lnTo>
                    <a:pt x="2205" y="3835"/>
                  </a:lnTo>
                  <a:lnTo>
                    <a:pt x="2244" y="3851"/>
                  </a:lnTo>
                  <a:lnTo>
                    <a:pt x="2279" y="3865"/>
                  </a:lnTo>
                  <a:lnTo>
                    <a:pt x="2310" y="3875"/>
                  </a:lnTo>
                  <a:lnTo>
                    <a:pt x="2339" y="3884"/>
                  </a:lnTo>
                  <a:lnTo>
                    <a:pt x="2353" y="3888"/>
                  </a:lnTo>
                  <a:lnTo>
                    <a:pt x="2365" y="3890"/>
                  </a:lnTo>
                  <a:lnTo>
                    <a:pt x="2378" y="3892"/>
                  </a:lnTo>
                  <a:lnTo>
                    <a:pt x="2390" y="3893"/>
                  </a:lnTo>
                  <a:lnTo>
                    <a:pt x="2402" y="3894"/>
                  </a:lnTo>
                  <a:lnTo>
                    <a:pt x="2414" y="3894"/>
                  </a:lnTo>
                  <a:lnTo>
                    <a:pt x="2425" y="3894"/>
                  </a:lnTo>
                  <a:lnTo>
                    <a:pt x="2436" y="3893"/>
                  </a:lnTo>
                  <a:lnTo>
                    <a:pt x="2447" y="3891"/>
                  </a:lnTo>
                  <a:lnTo>
                    <a:pt x="2459" y="3889"/>
                  </a:lnTo>
                  <a:lnTo>
                    <a:pt x="2470" y="3886"/>
                  </a:lnTo>
                  <a:lnTo>
                    <a:pt x="2481" y="3881"/>
                  </a:lnTo>
                  <a:lnTo>
                    <a:pt x="2506" y="3872"/>
                  </a:lnTo>
                  <a:lnTo>
                    <a:pt x="2531" y="3860"/>
                  </a:lnTo>
                  <a:lnTo>
                    <a:pt x="2557" y="3846"/>
                  </a:lnTo>
                  <a:lnTo>
                    <a:pt x="2587" y="3828"/>
                  </a:lnTo>
                  <a:lnTo>
                    <a:pt x="2618" y="3807"/>
                  </a:lnTo>
                  <a:lnTo>
                    <a:pt x="2654" y="3785"/>
                  </a:lnTo>
                  <a:lnTo>
                    <a:pt x="2665" y="3782"/>
                  </a:lnTo>
                  <a:lnTo>
                    <a:pt x="2676" y="3780"/>
                  </a:lnTo>
                  <a:lnTo>
                    <a:pt x="2687" y="3779"/>
                  </a:lnTo>
                  <a:lnTo>
                    <a:pt x="2699" y="3778"/>
                  </a:lnTo>
                  <a:lnTo>
                    <a:pt x="2722" y="3778"/>
                  </a:lnTo>
                  <a:lnTo>
                    <a:pt x="2745" y="3780"/>
                  </a:lnTo>
                  <a:lnTo>
                    <a:pt x="2769" y="3783"/>
                  </a:lnTo>
                  <a:lnTo>
                    <a:pt x="2794" y="3787"/>
                  </a:lnTo>
                  <a:lnTo>
                    <a:pt x="2818" y="3793"/>
                  </a:lnTo>
                  <a:lnTo>
                    <a:pt x="2843" y="3798"/>
                  </a:lnTo>
                  <a:lnTo>
                    <a:pt x="2869" y="3803"/>
                  </a:lnTo>
                  <a:lnTo>
                    <a:pt x="2895" y="3807"/>
                  </a:lnTo>
                  <a:lnTo>
                    <a:pt x="2921" y="3811"/>
                  </a:lnTo>
                  <a:lnTo>
                    <a:pt x="2948" y="3813"/>
                  </a:lnTo>
                  <a:lnTo>
                    <a:pt x="2961" y="3813"/>
                  </a:lnTo>
                  <a:lnTo>
                    <a:pt x="2975" y="3813"/>
                  </a:lnTo>
                  <a:lnTo>
                    <a:pt x="2988" y="3812"/>
                  </a:lnTo>
                  <a:lnTo>
                    <a:pt x="3003" y="3811"/>
                  </a:lnTo>
                  <a:lnTo>
                    <a:pt x="3016" y="3809"/>
                  </a:lnTo>
                  <a:lnTo>
                    <a:pt x="3030" y="3805"/>
                  </a:lnTo>
                  <a:lnTo>
                    <a:pt x="3044" y="3802"/>
                  </a:lnTo>
                  <a:lnTo>
                    <a:pt x="3057" y="3797"/>
                  </a:lnTo>
                  <a:lnTo>
                    <a:pt x="3055" y="3792"/>
                  </a:lnTo>
                  <a:lnTo>
                    <a:pt x="3053" y="3786"/>
                  </a:lnTo>
                  <a:lnTo>
                    <a:pt x="3027" y="3782"/>
                  </a:lnTo>
                  <a:lnTo>
                    <a:pt x="2999" y="3778"/>
                  </a:lnTo>
                  <a:lnTo>
                    <a:pt x="2973" y="3774"/>
                  </a:lnTo>
                  <a:lnTo>
                    <a:pt x="2946" y="3768"/>
                  </a:lnTo>
                  <a:lnTo>
                    <a:pt x="2893" y="3757"/>
                  </a:lnTo>
                  <a:lnTo>
                    <a:pt x="2839" y="3745"/>
                  </a:lnTo>
                  <a:lnTo>
                    <a:pt x="2786" y="3735"/>
                  </a:lnTo>
                  <a:lnTo>
                    <a:pt x="2733" y="3726"/>
                  </a:lnTo>
                  <a:lnTo>
                    <a:pt x="2707" y="3723"/>
                  </a:lnTo>
                  <a:lnTo>
                    <a:pt x="2681" y="3721"/>
                  </a:lnTo>
                  <a:lnTo>
                    <a:pt x="2655" y="3720"/>
                  </a:lnTo>
                  <a:lnTo>
                    <a:pt x="2630" y="3720"/>
                  </a:lnTo>
                  <a:lnTo>
                    <a:pt x="2605" y="3742"/>
                  </a:lnTo>
                  <a:lnTo>
                    <a:pt x="2579" y="3762"/>
                  </a:lnTo>
                  <a:lnTo>
                    <a:pt x="2556" y="3781"/>
                  </a:lnTo>
                  <a:lnTo>
                    <a:pt x="2533" y="3798"/>
                  </a:lnTo>
                  <a:lnTo>
                    <a:pt x="2511" y="3813"/>
                  </a:lnTo>
                  <a:lnTo>
                    <a:pt x="2488" y="3826"/>
                  </a:lnTo>
                  <a:lnTo>
                    <a:pt x="2477" y="3832"/>
                  </a:lnTo>
                  <a:lnTo>
                    <a:pt x="2465" y="3837"/>
                  </a:lnTo>
                  <a:lnTo>
                    <a:pt x="2455" y="3841"/>
                  </a:lnTo>
                  <a:lnTo>
                    <a:pt x="2443" y="3844"/>
                  </a:lnTo>
                  <a:lnTo>
                    <a:pt x="2433" y="3848"/>
                  </a:lnTo>
                  <a:lnTo>
                    <a:pt x="2421" y="3851"/>
                  </a:lnTo>
                  <a:lnTo>
                    <a:pt x="2409" y="3852"/>
                  </a:lnTo>
                  <a:lnTo>
                    <a:pt x="2398" y="3853"/>
                  </a:lnTo>
                  <a:lnTo>
                    <a:pt x="2386" y="3853"/>
                  </a:lnTo>
                  <a:lnTo>
                    <a:pt x="2375" y="3852"/>
                  </a:lnTo>
                  <a:lnTo>
                    <a:pt x="2362" y="3851"/>
                  </a:lnTo>
                  <a:lnTo>
                    <a:pt x="2350" y="3849"/>
                  </a:lnTo>
                  <a:lnTo>
                    <a:pt x="2338" y="3846"/>
                  </a:lnTo>
                  <a:lnTo>
                    <a:pt x="2325" y="3841"/>
                  </a:lnTo>
                  <a:lnTo>
                    <a:pt x="2311" y="3836"/>
                  </a:lnTo>
                  <a:lnTo>
                    <a:pt x="2299" y="3830"/>
                  </a:lnTo>
                  <a:lnTo>
                    <a:pt x="2285" y="3823"/>
                  </a:lnTo>
                  <a:lnTo>
                    <a:pt x="2270" y="3815"/>
                  </a:lnTo>
                  <a:lnTo>
                    <a:pt x="2256" y="3806"/>
                  </a:lnTo>
                  <a:lnTo>
                    <a:pt x="2242" y="3796"/>
                  </a:lnTo>
                  <a:lnTo>
                    <a:pt x="2243" y="3795"/>
                  </a:lnTo>
                  <a:lnTo>
                    <a:pt x="2244" y="3793"/>
                  </a:lnTo>
                  <a:lnTo>
                    <a:pt x="2243" y="3792"/>
                  </a:lnTo>
                  <a:lnTo>
                    <a:pt x="2243" y="3791"/>
                  </a:lnTo>
                  <a:lnTo>
                    <a:pt x="2237" y="3791"/>
                  </a:lnTo>
                  <a:lnTo>
                    <a:pt x="2233" y="3792"/>
                  </a:lnTo>
                  <a:lnTo>
                    <a:pt x="2223" y="3780"/>
                  </a:lnTo>
                  <a:lnTo>
                    <a:pt x="2213" y="3770"/>
                  </a:lnTo>
                  <a:lnTo>
                    <a:pt x="2204" y="3763"/>
                  </a:lnTo>
                  <a:lnTo>
                    <a:pt x="2196" y="3758"/>
                  </a:lnTo>
                  <a:lnTo>
                    <a:pt x="2188" y="3755"/>
                  </a:lnTo>
                  <a:lnTo>
                    <a:pt x="2182" y="3753"/>
                  </a:lnTo>
                  <a:lnTo>
                    <a:pt x="2174" y="3751"/>
                  </a:lnTo>
                  <a:lnTo>
                    <a:pt x="2168" y="3751"/>
                  </a:lnTo>
                  <a:lnTo>
                    <a:pt x="2160" y="3754"/>
                  </a:lnTo>
                  <a:lnTo>
                    <a:pt x="2154" y="3756"/>
                  </a:lnTo>
                  <a:lnTo>
                    <a:pt x="2147" y="3759"/>
                  </a:lnTo>
                  <a:lnTo>
                    <a:pt x="2138" y="3764"/>
                  </a:lnTo>
                  <a:lnTo>
                    <a:pt x="2120" y="3775"/>
                  </a:lnTo>
                  <a:lnTo>
                    <a:pt x="2099" y="3786"/>
                  </a:lnTo>
                  <a:lnTo>
                    <a:pt x="2083" y="3801"/>
                  </a:lnTo>
                  <a:lnTo>
                    <a:pt x="2069" y="3814"/>
                  </a:lnTo>
                  <a:lnTo>
                    <a:pt x="2055" y="3825"/>
                  </a:lnTo>
                  <a:lnTo>
                    <a:pt x="2040" y="3836"/>
                  </a:lnTo>
                  <a:lnTo>
                    <a:pt x="2026" y="3846"/>
                  </a:lnTo>
                  <a:lnTo>
                    <a:pt x="2013" y="3855"/>
                  </a:lnTo>
                  <a:lnTo>
                    <a:pt x="1999" y="3862"/>
                  </a:lnTo>
                  <a:lnTo>
                    <a:pt x="1985" y="3869"/>
                  </a:lnTo>
                  <a:lnTo>
                    <a:pt x="1972" y="3875"/>
                  </a:lnTo>
                  <a:lnTo>
                    <a:pt x="1959" y="3879"/>
                  </a:lnTo>
                  <a:lnTo>
                    <a:pt x="1946" y="3884"/>
                  </a:lnTo>
                  <a:lnTo>
                    <a:pt x="1933" y="3887"/>
                  </a:lnTo>
                  <a:lnTo>
                    <a:pt x="1920" y="3889"/>
                  </a:lnTo>
                  <a:lnTo>
                    <a:pt x="1907" y="3889"/>
                  </a:lnTo>
                  <a:lnTo>
                    <a:pt x="1896" y="3889"/>
                  </a:lnTo>
                  <a:lnTo>
                    <a:pt x="1883" y="3888"/>
                  </a:lnTo>
                  <a:lnTo>
                    <a:pt x="1870" y="3887"/>
                  </a:lnTo>
                  <a:lnTo>
                    <a:pt x="1858" y="3884"/>
                  </a:lnTo>
                  <a:lnTo>
                    <a:pt x="1846" y="3879"/>
                  </a:lnTo>
                  <a:lnTo>
                    <a:pt x="1833" y="3875"/>
                  </a:lnTo>
                  <a:lnTo>
                    <a:pt x="1822" y="3870"/>
                  </a:lnTo>
                  <a:lnTo>
                    <a:pt x="1809" y="3863"/>
                  </a:lnTo>
                  <a:lnTo>
                    <a:pt x="1797" y="3856"/>
                  </a:lnTo>
                  <a:lnTo>
                    <a:pt x="1786" y="3848"/>
                  </a:lnTo>
                  <a:lnTo>
                    <a:pt x="1773" y="3839"/>
                  </a:lnTo>
                  <a:lnTo>
                    <a:pt x="1761" y="3829"/>
                  </a:lnTo>
                  <a:lnTo>
                    <a:pt x="1749" y="3818"/>
                  </a:lnTo>
                  <a:lnTo>
                    <a:pt x="1736" y="3806"/>
                  </a:lnTo>
                  <a:lnTo>
                    <a:pt x="1712" y="3781"/>
                  </a:lnTo>
                  <a:lnTo>
                    <a:pt x="1687" y="3753"/>
                  </a:lnTo>
                  <a:lnTo>
                    <a:pt x="1672" y="3742"/>
                  </a:lnTo>
                  <a:lnTo>
                    <a:pt x="1657" y="3735"/>
                  </a:lnTo>
                  <a:lnTo>
                    <a:pt x="1643" y="3730"/>
                  </a:lnTo>
                  <a:lnTo>
                    <a:pt x="1630" y="3727"/>
                  </a:lnTo>
                  <a:lnTo>
                    <a:pt x="1616" y="3727"/>
                  </a:lnTo>
                  <a:lnTo>
                    <a:pt x="1602" y="3728"/>
                  </a:lnTo>
                  <a:lnTo>
                    <a:pt x="1590" y="3731"/>
                  </a:lnTo>
                  <a:lnTo>
                    <a:pt x="1576" y="3737"/>
                  </a:lnTo>
                  <a:lnTo>
                    <a:pt x="1563" y="3742"/>
                  </a:lnTo>
                  <a:lnTo>
                    <a:pt x="1551" y="3749"/>
                  </a:lnTo>
                  <a:lnTo>
                    <a:pt x="1538" y="3757"/>
                  </a:lnTo>
                  <a:lnTo>
                    <a:pt x="1524" y="3765"/>
                  </a:lnTo>
                  <a:lnTo>
                    <a:pt x="1499" y="3784"/>
                  </a:lnTo>
                  <a:lnTo>
                    <a:pt x="1472" y="3803"/>
                  </a:lnTo>
                  <a:lnTo>
                    <a:pt x="1459" y="3812"/>
                  </a:lnTo>
                  <a:lnTo>
                    <a:pt x="1445" y="3821"/>
                  </a:lnTo>
                  <a:lnTo>
                    <a:pt x="1431" y="3829"/>
                  </a:lnTo>
                  <a:lnTo>
                    <a:pt x="1418" y="3836"/>
                  </a:lnTo>
                  <a:lnTo>
                    <a:pt x="1403" y="3842"/>
                  </a:lnTo>
                  <a:lnTo>
                    <a:pt x="1388" y="3848"/>
                  </a:lnTo>
                  <a:lnTo>
                    <a:pt x="1372" y="3851"/>
                  </a:lnTo>
                  <a:lnTo>
                    <a:pt x="1356" y="3853"/>
                  </a:lnTo>
                  <a:lnTo>
                    <a:pt x="1339" y="3854"/>
                  </a:lnTo>
                  <a:lnTo>
                    <a:pt x="1323" y="3852"/>
                  </a:lnTo>
                  <a:lnTo>
                    <a:pt x="1306" y="3848"/>
                  </a:lnTo>
                  <a:lnTo>
                    <a:pt x="1288" y="3841"/>
                  </a:lnTo>
                  <a:lnTo>
                    <a:pt x="1269" y="3833"/>
                  </a:lnTo>
                  <a:lnTo>
                    <a:pt x="1250" y="3821"/>
                  </a:lnTo>
                  <a:lnTo>
                    <a:pt x="1230" y="3806"/>
                  </a:lnTo>
                  <a:lnTo>
                    <a:pt x="1209" y="3788"/>
                  </a:lnTo>
                  <a:lnTo>
                    <a:pt x="1177" y="3753"/>
                  </a:lnTo>
                  <a:lnTo>
                    <a:pt x="1153" y="3727"/>
                  </a:lnTo>
                  <a:lnTo>
                    <a:pt x="1142" y="3719"/>
                  </a:lnTo>
                  <a:lnTo>
                    <a:pt x="1133" y="3712"/>
                  </a:lnTo>
                  <a:lnTo>
                    <a:pt x="1128" y="3710"/>
                  </a:lnTo>
                  <a:lnTo>
                    <a:pt x="1124" y="3708"/>
                  </a:lnTo>
                  <a:lnTo>
                    <a:pt x="1120" y="3707"/>
                  </a:lnTo>
                  <a:lnTo>
                    <a:pt x="1115" y="3706"/>
                  </a:lnTo>
                  <a:lnTo>
                    <a:pt x="1106" y="3707"/>
                  </a:lnTo>
                  <a:lnTo>
                    <a:pt x="1096" y="3710"/>
                  </a:lnTo>
                  <a:lnTo>
                    <a:pt x="1084" y="3714"/>
                  </a:lnTo>
                  <a:lnTo>
                    <a:pt x="1071" y="3722"/>
                  </a:lnTo>
                  <a:lnTo>
                    <a:pt x="1040" y="3743"/>
                  </a:lnTo>
                  <a:lnTo>
                    <a:pt x="998" y="3772"/>
                  </a:lnTo>
                  <a:lnTo>
                    <a:pt x="982" y="3780"/>
                  </a:lnTo>
                  <a:lnTo>
                    <a:pt x="966" y="3788"/>
                  </a:lnTo>
                  <a:lnTo>
                    <a:pt x="950" y="3795"/>
                  </a:lnTo>
                  <a:lnTo>
                    <a:pt x="935" y="3800"/>
                  </a:lnTo>
                  <a:lnTo>
                    <a:pt x="922" y="3805"/>
                  </a:lnTo>
                  <a:lnTo>
                    <a:pt x="909" y="3810"/>
                  </a:lnTo>
                  <a:lnTo>
                    <a:pt x="896" y="3812"/>
                  </a:lnTo>
                  <a:lnTo>
                    <a:pt x="884" y="3814"/>
                  </a:lnTo>
                  <a:lnTo>
                    <a:pt x="872" y="3815"/>
                  </a:lnTo>
                  <a:lnTo>
                    <a:pt x="861" y="3815"/>
                  </a:lnTo>
                  <a:lnTo>
                    <a:pt x="851" y="3814"/>
                  </a:lnTo>
                  <a:lnTo>
                    <a:pt x="840" y="3813"/>
                  </a:lnTo>
                  <a:lnTo>
                    <a:pt x="830" y="3811"/>
                  </a:lnTo>
                  <a:lnTo>
                    <a:pt x="820" y="3807"/>
                  </a:lnTo>
                  <a:lnTo>
                    <a:pt x="811" y="3803"/>
                  </a:lnTo>
                  <a:lnTo>
                    <a:pt x="801" y="3799"/>
                  </a:lnTo>
                  <a:lnTo>
                    <a:pt x="792" y="3794"/>
                  </a:lnTo>
                  <a:lnTo>
                    <a:pt x="783" y="3787"/>
                  </a:lnTo>
                  <a:lnTo>
                    <a:pt x="774" y="3781"/>
                  </a:lnTo>
                  <a:lnTo>
                    <a:pt x="765" y="3774"/>
                  </a:lnTo>
                  <a:lnTo>
                    <a:pt x="747" y="3758"/>
                  </a:lnTo>
                  <a:lnTo>
                    <a:pt x="731" y="3739"/>
                  </a:lnTo>
                  <a:lnTo>
                    <a:pt x="693" y="3697"/>
                  </a:lnTo>
                  <a:lnTo>
                    <a:pt x="650" y="3648"/>
                  </a:lnTo>
                  <a:close/>
                  <a:moveTo>
                    <a:pt x="2360" y="3126"/>
                  </a:moveTo>
                  <a:lnTo>
                    <a:pt x="2344" y="3109"/>
                  </a:lnTo>
                  <a:lnTo>
                    <a:pt x="2328" y="3093"/>
                  </a:lnTo>
                  <a:lnTo>
                    <a:pt x="2321" y="3086"/>
                  </a:lnTo>
                  <a:lnTo>
                    <a:pt x="2315" y="3079"/>
                  </a:lnTo>
                  <a:lnTo>
                    <a:pt x="2310" y="3073"/>
                  </a:lnTo>
                  <a:lnTo>
                    <a:pt x="2307" y="3068"/>
                  </a:lnTo>
                  <a:lnTo>
                    <a:pt x="2315" y="3069"/>
                  </a:lnTo>
                  <a:lnTo>
                    <a:pt x="2322" y="3070"/>
                  </a:lnTo>
                  <a:lnTo>
                    <a:pt x="2330" y="3071"/>
                  </a:lnTo>
                  <a:lnTo>
                    <a:pt x="2339" y="3073"/>
                  </a:lnTo>
                  <a:lnTo>
                    <a:pt x="2357" y="3079"/>
                  </a:lnTo>
                  <a:lnTo>
                    <a:pt x="2376" y="3087"/>
                  </a:lnTo>
                  <a:lnTo>
                    <a:pt x="2396" y="3096"/>
                  </a:lnTo>
                  <a:lnTo>
                    <a:pt x="2416" y="3108"/>
                  </a:lnTo>
                  <a:lnTo>
                    <a:pt x="2436" y="3120"/>
                  </a:lnTo>
                  <a:lnTo>
                    <a:pt x="2456" y="3132"/>
                  </a:lnTo>
                  <a:lnTo>
                    <a:pt x="2495" y="3158"/>
                  </a:lnTo>
                  <a:lnTo>
                    <a:pt x="2532" y="3183"/>
                  </a:lnTo>
                  <a:lnTo>
                    <a:pt x="2564" y="3205"/>
                  </a:lnTo>
                  <a:lnTo>
                    <a:pt x="2588" y="3222"/>
                  </a:lnTo>
                  <a:lnTo>
                    <a:pt x="2612" y="3237"/>
                  </a:lnTo>
                  <a:lnTo>
                    <a:pt x="2632" y="3250"/>
                  </a:lnTo>
                  <a:lnTo>
                    <a:pt x="2654" y="3261"/>
                  </a:lnTo>
                  <a:lnTo>
                    <a:pt x="2684" y="3276"/>
                  </a:lnTo>
                  <a:lnTo>
                    <a:pt x="2704" y="3282"/>
                  </a:lnTo>
                  <a:lnTo>
                    <a:pt x="2723" y="3290"/>
                  </a:lnTo>
                  <a:lnTo>
                    <a:pt x="2742" y="3297"/>
                  </a:lnTo>
                  <a:lnTo>
                    <a:pt x="2761" y="3307"/>
                  </a:lnTo>
                  <a:lnTo>
                    <a:pt x="2799" y="3326"/>
                  </a:lnTo>
                  <a:lnTo>
                    <a:pt x="2837" y="3346"/>
                  </a:lnTo>
                  <a:lnTo>
                    <a:pt x="2856" y="3355"/>
                  </a:lnTo>
                  <a:lnTo>
                    <a:pt x="2875" y="3365"/>
                  </a:lnTo>
                  <a:lnTo>
                    <a:pt x="2895" y="3374"/>
                  </a:lnTo>
                  <a:lnTo>
                    <a:pt x="2915" y="3382"/>
                  </a:lnTo>
                  <a:lnTo>
                    <a:pt x="2935" y="3388"/>
                  </a:lnTo>
                  <a:lnTo>
                    <a:pt x="2955" y="3394"/>
                  </a:lnTo>
                  <a:lnTo>
                    <a:pt x="2977" y="3397"/>
                  </a:lnTo>
                  <a:lnTo>
                    <a:pt x="2998" y="3401"/>
                  </a:lnTo>
                  <a:lnTo>
                    <a:pt x="2989" y="3401"/>
                  </a:lnTo>
                  <a:lnTo>
                    <a:pt x="2976" y="3403"/>
                  </a:lnTo>
                  <a:lnTo>
                    <a:pt x="2963" y="3407"/>
                  </a:lnTo>
                  <a:lnTo>
                    <a:pt x="2950" y="3413"/>
                  </a:lnTo>
                  <a:lnTo>
                    <a:pt x="2919" y="3427"/>
                  </a:lnTo>
                  <a:lnTo>
                    <a:pt x="2886" y="3444"/>
                  </a:lnTo>
                  <a:lnTo>
                    <a:pt x="2855" y="3461"/>
                  </a:lnTo>
                  <a:lnTo>
                    <a:pt x="2824" y="3476"/>
                  </a:lnTo>
                  <a:lnTo>
                    <a:pt x="2810" y="3482"/>
                  </a:lnTo>
                  <a:lnTo>
                    <a:pt x="2798" y="3486"/>
                  </a:lnTo>
                  <a:lnTo>
                    <a:pt x="2786" y="3489"/>
                  </a:lnTo>
                  <a:lnTo>
                    <a:pt x="2777" y="3490"/>
                  </a:lnTo>
                  <a:lnTo>
                    <a:pt x="2765" y="3489"/>
                  </a:lnTo>
                  <a:lnTo>
                    <a:pt x="2752" y="3486"/>
                  </a:lnTo>
                  <a:lnTo>
                    <a:pt x="2738" y="3482"/>
                  </a:lnTo>
                  <a:lnTo>
                    <a:pt x="2723" y="3477"/>
                  </a:lnTo>
                  <a:lnTo>
                    <a:pt x="2691" y="3465"/>
                  </a:lnTo>
                  <a:lnTo>
                    <a:pt x="2659" y="3451"/>
                  </a:lnTo>
                  <a:lnTo>
                    <a:pt x="2644" y="3443"/>
                  </a:lnTo>
                  <a:lnTo>
                    <a:pt x="2629" y="3436"/>
                  </a:lnTo>
                  <a:lnTo>
                    <a:pt x="2615" y="3427"/>
                  </a:lnTo>
                  <a:lnTo>
                    <a:pt x="2604" y="3419"/>
                  </a:lnTo>
                  <a:lnTo>
                    <a:pt x="2593" y="3411"/>
                  </a:lnTo>
                  <a:lnTo>
                    <a:pt x="2585" y="3403"/>
                  </a:lnTo>
                  <a:lnTo>
                    <a:pt x="2579" y="3395"/>
                  </a:lnTo>
                  <a:lnTo>
                    <a:pt x="2576" y="3388"/>
                  </a:lnTo>
                  <a:lnTo>
                    <a:pt x="2560" y="3370"/>
                  </a:lnTo>
                  <a:lnTo>
                    <a:pt x="2546" y="3352"/>
                  </a:lnTo>
                  <a:lnTo>
                    <a:pt x="2529" y="3337"/>
                  </a:lnTo>
                  <a:lnTo>
                    <a:pt x="2513" y="3322"/>
                  </a:lnTo>
                  <a:lnTo>
                    <a:pt x="2479" y="3295"/>
                  </a:lnTo>
                  <a:lnTo>
                    <a:pt x="2447" y="3269"/>
                  </a:lnTo>
                  <a:lnTo>
                    <a:pt x="2433" y="3256"/>
                  </a:lnTo>
                  <a:lnTo>
                    <a:pt x="2418" y="3241"/>
                  </a:lnTo>
                  <a:lnTo>
                    <a:pt x="2405" y="3226"/>
                  </a:lnTo>
                  <a:lnTo>
                    <a:pt x="2393" y="3209"/>
                  </a:lnTo>
                  <a:lnTo>
                    <a:pt x="2387" y="3201"/>
                  </a:lnTo>
                  <a:lnTo>
                    <a:pt x="2382" y="3191"/>
                  </a:lnTo>
                  <a:lnTo>
                    <a:pt x="2377" y="3182"/>
                  </a:lnTo>
                  <a:lnTo>
                    <a:pt x="2373" y="3172"/>
                  </a:lnTo>
                  <a:lnTo>
                    <a:pt x="2368" y="3161"/>
                  </a:lnTo>
                  <a:lnTo>
                    <a:pt x="2365" y="3150"/>
                  </a:lnTo>
                  <a:lnTo>
                    <a:pt x="2362" y="3138"/>
                  </a:lnTo>
                  <a:lnTo>
                    <a:pt x="2360" y="3126"/>
                  </a:lnTo>
                  <a:close/>
                  <a:moveTo>
                    <a:pt x="2770" y="3532"/>
                  </a:moveTo>
                  <a:lnTo>
                    <a:pt x="2786" y="3528"/>
                  </a:lnTo>
                  <a:lnTo>
                    <a:pt x="2803" y="3524"/>
                  </a:lnTo>
                  <a:lnTo>
                    <a:pt x="2819" y="3519"/>
                  </a:lnTo>
                  <a:lnTo>
                    <a:pt x="2836" y="3513"/>
                  </a:lnTo>
                  <a:lnTo>
                    <a:pt x="2852" y="3506"/>
                  </a:lnTo>
                  <a:lnTo>
                    <a:pt x="2869" y="3499"/>
                  </a:lnTo>
                  <a:lnTo>
                    <a:pt x="2884" y="3490"/>
                  </a:lnTo>
                  <a:lnTo>
                    <a:pt x="2901" y="3482"/>
                  </a:lnTo>
                  <a:lnTo>
                    <a:pt x="2933" y="3463"/>
                  </a:lnTo>
                  <a:lnTo>
                    <a:pt x="2963" y="3443"/>
                  </a:lnTo>
                  <a:lnTo>
                    <a:pt x="2993" y="3422"/>
                  </a:lnTo>
                  <a:lnTo>
                    <a:pt x="3020" y="3399"/>
                  </a:lnTo>
                  <a:lnTo>
                    <a:pt x="2968" y="3381"/>
                  </a:lnTo>
                  <a:lnTo>
                    <a:pt x="2916" y="3362"/>
                  </a:lnTo>
                  <a:lnTo>
                    <a:pt x="2865" y="3340"/>
                  </a:lnTo>
                  <a:lnTo>
                    <a:pt x="2817" y="3319"/>
                  </a:lnTo>
                  <a:lnTo>
                    <a:pt x="2767" y="3298"/>
                  </a:lnTo>
                  <a:lnTo>
                    <a:pt x="2719" y="3275"/>
                  </a:lnTo>
                  <a:lnTo>
                    <a:pt x="2670" y="3253"/>
                  </a:lnTo>
                  <a:lnTo>
                    <a:pt x="2622" y="3229"/>
                  </a:lnTo>
                  <a:lnTo>
                    <a:pt x="2587" y="3203"/>
                  </a:lnTo>
                  <a:lnTo>
                    <a:pt x="2547" y="3172"/>
                  </a:lnTo>
                  <a:lnTo>
                    <a:pt x="2525" y="3158"/>
                  </a:lnTo>
                  <a:lnTo>
                    <a:pt x="2501" y="3142"/>
                  </a:lnTo>
                  <a:lnTo>
                    <a:pt x="2478" y="3127"/>
                  </a:lnTo>
                  <a:lnTo>
                    <a:pt x="2454" y="3112"/>
                  </a:lnTo>
                  <a:lnTo>
                    <a:pt x="2431" y="3098"/>
                  </a:lnTo>
                  <a:lnTo>
                    <a:pt x="2406" y="3086"/>
                  </a:lnTo>
                  <a:lnTo>
                    <a:pt x="2382" y="3075"/>
                  </a:lnTo>
                  <a:lnTo>
                    <a:pt x="2359" y="3065"/>
                  </a:lnTo>
                  <a:lnTo>
                    <a:pt x="2336" y="3057"/>
                  </a:lnTo>
                  <a:lnTo>
                    <a:pt x="2315" y="3051"/>
                  </a:lnTo>
                  <a:lnTo>
                    <a:pt x="2304" y="3049"/>
                  </a:lnTo>
                  <a:lnTo>
                    <a:pt x="2293" y="3047"/>
                  </a:lnTo>
                  <a:lnTo>
                    <a:pt x="2283" y="3046"/>
                  </a:lnTo>
                  <a:lnTo>
                    <a:pt x="2273" y="3046"/>
                  </a:lnTo>
                  <a:lnTo>
                    <a:pt x="2280" y="3064"/>
                  </a:lnTo>
                  <a:lnTo>
                    <a:pt x="2287" y="3082"/>
                  </a:lnTo>
                  <a:lnTo>
                    <a:pt x="2296" y="3099"/>
                  </a:lnTo>
                  <a:lnTo>
                    <a:pt x="2305" y="3118"/>
                  </a:lnTo>
                  <a:lnTo>
                    <a:pt x="2316" y="3138"/>
                  </a:lnTo>
                  <a:lnTo>
                    <a:pt x="2327" y="3157"/>
                  </a:lnTo>
                  <a:lnTo>
                    <a:pt x="2339" y="3174"/>
                  </a:lnTo>
                  <a:lnTo>
                    <a:pt x="2353" y="3194"/>
                  </a:lnTo>
                  <a:lnTo>
                    <a:pt x="2366" y="3213"/>
                  </a:lnTo>
                  <a:lnTo>
                    <a:pt x="2381" y="3232"/>
                  </a:lnTo>
                  <a:lnTo>
                    <a:pt x="2397" y="3251"/>
                  </a:lnTo>
                  <a:lnTo>
                    <a:pt x="2413" y="3270"/>
                  </a:lnTo>
                  <a:lnTo>
                    <a:pt x="2428" y="3288"/>
                  </a:lnTo>
                  <a:lnTo>
                    <a:pt x="2446" y="3306"/>
                  </a:lnTo>
                  <a:lnTo>
                    <a:pt x="2463" y="3323"/>
                  </a:lnTo>
                  <a:lnTo>
                    <a:pt x="2481" y="3341"/>
                  </a:lnTo>
                  <a:lnTo>
                    <a:pt x="2518" y="3375"/>
                  </a:lnTo>
                  <a:lnTo>
                    <a:pt x="2555" y="3407"/>
                  </a:lnTo>
                  <a:lnTo>
                    <a:pt x="2574" y="3422"/>
                  </a:lnTo>
                  <a:lnTo>
                    <a:pt x="2593" y="3436"/>
                  </a:lnTo>
                  <a:lnTo>
                    <a:pt x="2612" y="3449"/>
                  </a:lnTo>
                  <a:lnTo>
                    <a:pt x="2630" y="3462"/>
                  </a:lnTo>
                  <a:lnTo>
                    <a:pt x="2649" y="3475"/>
                  </a:lnTo>
                  <a:lnTo>
                    <a:pt x="2668" y="3485"/>
                  </a:lnTo>
                  <a:lnTo>
                    <a:pt x="2686" y="3496"/>
                  </a:lnTo>
                  <a:lnTo>
                    <a:pt x="2704" y="3505"/>
                  </a:lnTo>
                  <a:lnTo>
                    <a:pt x="2721" y="3514"/>
                  </a:lnTo>
                  <a:lnTo>
                    <a:pt x="2738" y="3520"/>
                  </a:lnTo>
                  <a:lnTo>
                    <a:pt x="2755" y="3526"/>
                  </a:lnTo>
                  <a:lnTo>
                    <a:pt x="2770" y="3532"/>
                  </a:lnTo>
                  <a:close/>
                  <a:moveTo>
                    <a:pt x="991" y="2132"/>
                  </a:moveTo>
                  <a:lnTo>
                    <a:pt x="1000" y="2133"/>
                  </a:lnTo>
                  <a:lnTo>
                    <a:pt x="1007" y="2135"/>
                  </a:lnTo>
                  <a:lnTo>
                    <a:pt x="1000" y="2133"/>
                  </a:lnTo>
                  <a:lnTo>
                    <a:pt x="991" y="2132"/>
                  </a:lnTo>
                  <a:close/>
                  <a:moveTo>
                    <a:pt x="1007" y="2135"/>
                  </a:moveTo>
                  <a:lnTo>
                    <a:pt x="1011" y="2138"/>
                  </a:lnTo>
                  <a:lnTo>
                    <a:pt x="1016" y="2141"/>
                  </a:lnTo>
                  <a:lnTo>
                    <a:pt x="1019" y="2147"/>
                  </a:lnTo>
                  <a:lnTo>
                    <a:pt x="1021" y="2154"/>
                  </a:lnTo>
                  <a:lnTo>
                    <a:pt x="1022" y="2161"/>
                  </a:lnTo>
                  <a:lnTo>
                    <a:pt x="1021" y="2171"/>
                  </a:lnTo>
                  <a:lnTo>
                    <a:pt x="1019" y="2181"/>
                  </a:lnTo>
                  <a:lnTo>
                    <a:pt x="1016" y="2193"/>
                  </a:lnTo>
                  <a:lnTo>
                    <a:pt x="1006" y="2197"/>
                  </a:lnTo>
                  <a:lnTo>
                    <a:pt x="998" y="2201"/>
                  </a:lnTo>
                  <a:lnTo>
                    <a:pt x="991" y="2200"/>
                  </a:lnTo>
                  <a:lnTo>
                    <a:pt x="985" y="2199"/>
                  </a:lnTo>
                  <a:lnTo>
                    <a:pt x="980" y="2197"/>
                  </a:lnTo>
                  <a:lnTo>
                    <a:pt x="975" y="2195"/>
                  </a:lnTo>
                  <a:lnTo>
                    <a:pt x="971" y="2193"/>
                  </a:lnTo>
                  <a:lnTo>
                    <a:pt x="967" y="2190"/>
                  </a:lnTo>
                  <a:lnTo>
                    <a:pt x="964" y="2186"/>
                  </a:lnTo>
                  <a:lnTo>
                    <a:pt x="962" y="2183"/>
                  </a:lnTo>
                  <a:lnTo>
                    <a:pt x="959" y="2175"/>
                  </a:lnTo>
                  <a:lnTo>
                    <a:pt x="956" y="2166"/>
                  </a:lnTo>
                  <a:lnTo>
                    <a:pt x="956" y="2156"/>
                  </a:lnTo>
                  <a:lnTo>
                    <a:pt x="957" y="2145"/>
                  </a:lnTo>
                  <a:lnTo>
                    <a:pt x="966" y="2140"/>
                  </a:lnTo>
                  <a:lnTo>
                    <a:pt x="974" y="2136"/>
                  </a:lnTo>
                  <a:lnTo>
                    <a:pt x="983" y="2134"/>
                  </a:lnTo>
                  <a:lnTo>
                    <a:pt x="991" y="2132"/>
                  </a:lnTo>
                  <a:lnTo>
                    <a:pt x="983" y="2132"/>
                  </a:lnTo>
                  <a:lnTo>
                    <a:pt x="974" y="2133"/>
                  </a:lnTo>
                  <a:lnTo>
                    <a:pt x="965" y="2135"/>
                  </a:lnTo>
                  <a:lnTo>
                    <a:pt x="955" y="2137"/>
                  </a:lnTo>
                  <a:lnTo>
                    <a:pt x="952" y="2151"/>
                  </a:lnTo>
                  <a:lnTo>
                    <a:pt x="951" y="2163"/>
                  </a:lnTo>
                  <a:lnTo>
                    <a:pt x="951" y="2169"/>
                  </a:lnTo>
                  <a:lnTo>
                    <a:pt x="952" y="2174"/>
                  </a:lnTo>
                  <a:lnTo>
                    <a:pt x="953" y="2179"/>
                  </a:lnTo>
                  <a:lnTo>
                    <a:pt x="955" y="2184"/>
                  </a:lnTo>
                  <a:lnTo>
                    <a:pt x="959" y="2189"/>
                  </a:lnTo>
                  <a:lnTo>
                    <a:pt x="962" y="2193"/>
                  </a:lnTo>
                  <a:lnTo>
                    <a:pt x="966" y="2196"/>
                  </a:lnTo>
                  <a:lnTo>
                    <a:pt x="970" y="2199"/>
                  </a:lnTo>
                  <a:lnTo>
                    <a:pt x="975" y="2202"/>
                  </a:lnTo>
                  <a:lnTo>
                    <a:pt x="981" y="2204"/>
                  </a:lnTo>
                  <a:lnTo>
                    <a:pt x="987" y="2207"/>
                  </a:lnTo>
                  <a:lnTo>
                    <a:pt x="994" y="2208"/>
                  </a:lnTo>
                  <a:lnTo>
                    <a:pt x="1003" y="2204"/>
                  </a:lnTo>
                  <a:lnTo>
                    <a:pt x="1009" y="2201"/>
                  </a:lnTo>
                  <a:lnTo>
                    <a:pt x="1016" y="2197"/>
                  </a:lnTo>
                  <a:lnTo>
                    <a:pt x="1021" y="2193"/>
                  </a:lnTo>
                  <a:lnTo>
                    <a:pt x="1025" y="2188"/>
                  </a:lnTo>
                  <a:lnTo>
                    <a:pt x="1028" y="2182"/>
                  </a:lnTo>
                  <a:lnTo>
                    <a:pt x="1030" y="2177"/>
                  </a:lnTo>
                  <a:lnTo>
                    <a:pt x="1031" y="2171"/>
                  </a:lnTo>
                  <a:lnTo>
                    <a:pt x="1031" y="2165"/>
                  </a:lnTo>
                  <a:lnTo>
                    <a:pt x="1031" y="2160"/>
                  </a:lnTo>
                  <a:lnTo>
                    <a:pt x="1029" y="2155"/>
                  </a:lnTo>
                  <a:lnTo>
                    <a:pt x="1027" y="2149"/>
                  </a:lnTo>
                  <a:lnTo>
                    <a:pt x="1023" y="2144"/>
                  </a:lnTo>
                  <a:lnTo>
                    <a:pt x="1019" y="2141"/>
                  </a:lnTo>
                  <a:lnTo>
                    <a:pt x="1013" y="2137"/>
                  </a:lnTo>
                  <a:lnTo>
                    <a:pt x="1007" y="2135"/>
                  </a:lnTo>
                  <a:close/>
                  <a:moveTo>
                    <a:pt x="685" y="2791"/>
                  </a:moveTo>
                  <a:lnTo>
                    <a:pt x="695" y="2779"/>
                  </a:lnTo>
                  <a:lnTo>
                    <a:pt x="702" y="2770"/>
                  </a:lnTo>
                  <a:lnTo>
                    <a:pt x="706" y="2762"/>
                  </a:lnTo>
                  <a:lnTo>
                    <a:pt x="708" y="2757"/>
                  </a:lnTo>
                  <a:lnTo>
                    <a:pt x="708" y="2752"/>
                  </a:lnTo>
                  <a:lnTo>
                    <a:pt x="706" y="2745"/>
                  </a:lnTo>
                  <a:lnTo>
                    <a:pt x="701" y="2738"/>
                  </a:lnTo>
                  <a:lnTo>
                    <a:pt x="695" y="2728"/>
                  </a:lnTo>
                  <a:lnTo>
                    <a:pt x="680" y="2728"/>
                  </a:lnTo>
                  <a:lnTo>
                    <a:pt x="665" y="2726"/>
                  </a:lnTo>
                  <a:lnTo>
                    <a:pt x="660" y="2739"/>
                  </a:lnTo>
                  <a:lnTo>
                    <a:pt x="656" y="2748"/>
                  </a:lnTo>
                  <a:lnTo>
                    <a:pt x="654" y="2754"/>
                  </a:lnTo>
                  <a:lnTo>
                    <a:pt x="652" y="2759"/>
                  </a:lnTo>
                  <a:lnTo>
                    <a:pt x="654" y="2764"/>
                  </a:lnTo>
                  <a:lnTo>
                    <a:pt x="657" y="2771"/>
                  </a:lnTo>
                  <a:lnTo>
                    <a:pt x="662" y="2779"/>
                  </a:lnTo>
                  <a:lnTo>
                    <a:pt x="669" y="2791"/>
                  </a:lnTo>
                  <a:lnTo>
                    <a:pt x="685" y="2791"/>
                  </a:lnTo>
                  <a:close/>
                  <a:moveTo>
                    <a:pt x="501" y="2879"/>
                  </a:moveTo>
                  <a:lnTo>
                    <a:pt x="502" y="2888"/>
                  </a:lnTo>
                  <a:lnTo>
                    <a:pt x="503" y="2897"/>
                  </a:lnTo>
                  <a:lnTo>
                    <a:pt x="505" y="2904"/>
                  </a:lnTo>
                  <a:lnTo>
                    <a:pt x="507" y="2910"/>
                  </a:lnTo>
                  <a:lnTo>
                    <a:pt x="515" y="2924"/>
                  </a:lnTo>
                  <a:lnTo>
                    <a:pt x="529" y="2943"/>
                  </a:lnTo>
                  <a:lnTo>
                    <a:pt x="541" y="2937"/>
                  </a:lnTo>
                  <a:lnTo>
                    <a:pt x="553" y="2930"/>
                  </a:lnTo>
                  <a:lnTo>
                    <a:pt x="552" y="2911"/>
                  </a:lnTo>
                  <a:lnTo>
                    <a:pt x="551" y="2897"/>
                  </a:lnTo>
                  <a:lnTo>
                    <a:pt x="550" y="2890"/>
                  </a:lnTo>
                  <a:lnTo>
                    <a:pt x="548" y="2885"/>
                  </a:lnTo>
                  <a:lnTo>
                    <a:pt x="546" y="2881"/>
                  </a:lnTo>
                  <a:lnTo>
                    <a:pt x="544" y="2877"/>
                  </a:lnTo>
                  <a:lnTo>
                    <a:pt x="541" y="2874"/>
                  </a:lnTo>
                  <a:lnTo>
                    <a:pt x="536" y="2872"/>
                  </a:lnTo>
                  <a:lnTo>
                    <a:pt x="532" y="2871"/>
                  </a:lnTo>
                  <a:lnTo>
                    <a:pt x="528" y="2871"/>
                  </a:lnTo>
                  <a:lnTo>
                    <a:pt x="515" y="2873"/>
                  </a:lnTo>
                  <a:lnTo>
                    <a:pt x="501" y="2879"/>
                  </a:lnTo>
                  <a:close/>
                  <a:moveTo>
                    <a:pt x="638" y="3120"/>
                  </a:moveTo>
                  <a:lnTo>
                    <a:pt x="638" y="3127"/>
                  </a:lnTo>
                  <a:lnTo>
                    <a:pt x="639" y="3132"/>
                  </a:lnTo>
                  <a:lnTo>
                    <a:pt x="641" y="3139"/>
                  </a:lnTo>
                  <a:lnTo>
                    <a:pt x="643" y="3144"/>
                  </a:lnTo>
                  <a:lnTo>
                    <a:pt x="649" y="3157"/>
                  </a:lnTo>
                  <a:lnTo>
                    <a:pt x="659" y="3170"/>
                  </a:lnTo>
                  <a:lnTo>
                    <a:pt x="670" y="3164"/>
                  </a:lnTo>
                  <a:lnTo>
                    <a:pt x="682" y="3159"/>
                  </a:lnTo>
                  <a:lnTo>
                    <a:pt x="682" y="3144"/>
                  </a:lnTo>
                  <a:lnTo>
                    <a:pt x="680" y="3132"/>
                  </a:lnTo>
                  <a:lnTo>
                    <a:pt x="679" y="3127"/>
                  </a:lnTo>
                  <a:lnTo>
                    <a:pt x="677" y="3124"/>
                  </a:lnTo>
                  <a:lnTo>
                    <a:pt x="675" y="3120"/>
                  </a:lnTo>
                  <a:lnTo>
                    <a:pt x="673" y="3117"/>
                  </a:lnTo>
                  <a:lnTo>
                    <a:pt x="669" y="3115"/>
                  </a:lnTo>
                  <a:lnTo>
                    <a:pt x="666" y="3114"/>
                  </a:lnTo>
                  <a:lnTo>
                    <a:pt x="663" y="3113"/>
                  </a:lnTo>
                  <a:lnTo>
                    <a:pt x="659" y="3113"/>
                  </a:lnTo>
                  <a:lnTo>
                    <a:pt x="649" y="3115"/>
                  </a:lnTo>
                  <a:lnTo>
                    <a:pt x="638" y="3120"/>
                  </a:lnTo>
                  <a:close/>
                  <a:moveTo>
                    <a:pt x="601" y="3237"/>
                  </a:moveTo>
                  <a:lnTo>
                    <a:pt x="593" y="3234"/>
                  </a:lnTo>
                  <a:lnTo>
                    <a:pt x="588" y="3233"/>
                  </a:lnTo>
                  <a:lnTo>
                    <a:pt x="583" y="3232"/>
                  </a:lnTo>
                  <a:lnTo>
                    <a:pt x="579" y="3232"/>
                  </a:lnTo>
                  <a:lnTo>
                    <a:pt x="571" y="3234"/>
                  </a:lnTo>
                  <a:lnTo>
                    <a:pt x="562" y="3238"/>
                  </a:lnTo>
                  <a:lnTo>
                    <a:pt x="562" y="3246"/>
                  </a:lnTo>
                  <a:lnTo>
                    <a:pt x="563" y="3254"/>
                  </a:lnTo>
                  <a:lnTo>
                    <a:pt x="564" y="3261"/>
                  </a:lnTo>
                  <a:lnTo>
                    <a:pt x="567" y="3267"/>
                  </a:lnTo>
                  <a:lnTo>
                    <a:pt x="574" y="3282"/>
                  </a:lnTo>
                  <a:lnTo>
                    <a:pt x="585" y="3299"/>
                  </a:lnTo>
                  <a:lnTo>
                    <a:pt x="591" y="3297"/>
                  </a:lnTo>
                  <a:lnTo>
                    <a:pt x="597" y="3295"/>
                  </a:lnTo>
                  <a:lnTo>
                    <a:pt x="601" y="3292"/>
                  </a:lnTo>
                  <a:lnTo>
                    <a:pt x="604" y="3290"/>
                  </a:lnTo>
                  <a:lnTo>
                    <a:pt x="606" y="3287"/>
                  </a:lnTo>
                  <a:lnTo>
                    <a:pt x="608" y="3283"/>
                  </a:lnTo>
                  <a:lnTo>
                    <a:pt x="609" y="3280"/>
                  </a:lnTo>
                  <a:lnTo>
                    <a:pt x="609" y="3277"/>
                  </a:lnTo>
                  <a:lnTo>
                    <a:pt x="607" y="3260"/>
                  </a:lnTo>
                  <a:lnTo>
                    <a:pt x="601" y="3237"/>
                  </a:lnTo>
                  <a:close/>
                  <a:moveTo>
                    <a:pt x="966" y="3442"/>
                  </a:moveTo>
                  <a:lnTo>
                    <a:pt x="972" y="3441"/>
                  </a:lnTo>
                  <a:lnTo>
                    <a:pt x="980" y="3439"/>
                  </a:lnTo>
                  <a:lnTo>
                    <a:pt x="993" y="3434"/>
                  </a:lnTo>
                  <a:lnTo>
                    <a:pt x="1018" y="3427"/>
                  </a:lnTo>
                  <a:lnTo>
                    <a:pt x="978" y="3382"/>
                  </a:lnTo>
                  <a:lnTo>
                    <a:pt x="973" y="3382"/>
                  </a:lnTo>
                  <a:lnTo>
                    <a:pt x="969" y="3383"/>
                  </a:lnTo>
                  <a:lnTo>
                    <a:pt x="966" y="3384"/>
                  </a:lnTo>
                  <a:lnTo>
                    <a:pt x="963" y="3386"/>
                  </a:lnTo>
                  <a:lnTo>
                    <a:pt x="956" y="3390"/>
                  </a:lnTo>
                  <a:lnTo>
                    <a:pt x="950" y="3393"/>
                  </a:lnTo>
                  <a:lnTo>
                    <a:pt x="950" y="3430"/>
                  </a:lnTo>
                  <a:lnTo>
                    <a:pt x="957" y="3436"/>
                  </a:lnTo>
                  <a:lnTo>
                    <a:pt x="966" y="3442"/>
                  </a:lnTo>
                  <a:close/>
                  <a:moveTo>
                    <a:pt x="1195" y="3308"/>
                  </a:moveTo>
                  <a:lnTo>
                    <a:pt x="1191" y="3326"/>
                  </a:lnTo>
                  <a:lnTo>
                    <a:pt x="1197" y="3335"/>
                  </a:lnTo>
                  <a:lnTo>
                    <a:pt x="1204" y="3345"/>
                  </a:lnTo>
                  <a:lnTo>
                    <a:pt x="1214" y="3345"/>
                  </a:lnTo>
                  <a:lnTo>
                    <a:pt x="1224" y="3346"/>
                  </a:lnTo>
                  <a:lnTo>
                    <a:pt x="1235" y="3346"/>
                  </a:lnTo>
                  <a:lnTo>
                    <a:pt x="1246" y="3347"/>
                  </a:lnTo>
                  <a:lnTo>
                    <a:pt x="1243" y="3331"/>
                  </a:lnTo>
                  <a:lnTo>
                    <a:pt x="1242" y="3320"/>
                  </a:lnTo>
                  <a:lnTo>
                    <a:pt x="1238" y="3312"/>
                  </a:lnTo>
                  <a:lnTo>
                    <a:pt x="1233" y="3302"/>
                  </a:lnTo>
                  <a:lnTo>
                    <a:pt x="1195" y="3308"/>
                  </a:lnTo>
                  <a:close/>
                  <a:moveTo>
                    <a:pt x="1006" y="3097"/>
                  </a:moveTo>
                  <a:lnTo>
                    <a:pt x="960" y="3097"/>
                  </a:lnTo>
                  <a:lnTo>
                    <a:pt x="961" y="3120"/>
                  </a:lnTo>
                  <a:lnTo>
                    <a:pt x="962" y="3131"/>
                  </a:lnTo>
                  <a:lnTo>
                    <a:pt x="963" y="3139"/>
                  </a:lnTo>
                  <a:lnTo>
                    <a:pt x="964" y="3144"/>
                  </a:lnTo>
                  <a:lnTo>
                    <a:pt x="969" y="3146"/>
                  </a:lnTo>
                  <a:lnTo>
                    <a:pt x="973" y="3147"/>
                  </a:lnTo>
                  <a:lnTo>
                    <a:pt x="981" y="3148"/>
                  </a:lnTo>
                  <a:lnTo>
                    <a:pt x="994" y="3150"/>
                  </a:lnTo>
                  <a:lnTo>
                    <a:pt x="1001" y="3149"/>
                  </a:lnTo>
                  <a:lnTo>
                    <a:pt x="1005" y="3148"/>
                  </a:lnTo>
                  <a:lnTo>
                    <a:pt x="1009" y="3147"/>
                  </a:lnTo>
                  <a:lnTo>
                    <a:pt x="1012" y="3144"/>
                  </a:lnTo>
                  <a:lnTo>
                    <a:pt x="1014" y="3141"/>
                  </a:lnTo>
                  <a:lnTo>
                    <a:pt x="1016" y="3138"/>
                  </a:lnTo>
                  <a:lnTo>
                    <a:pt x="1017" y="3134"/>
                  </a:lnTo>
                  <a:lnTo>
                    <a:pt x="1017" y="3130"/>
                  </a:lnTo>
                  <a:lnTo>
                    <a:pt x="1014" y="3122"/>
                  </a:lnTo>
                  <a:lnTo>
                    <a:pt x="1012" y="3113"/>
                  </a:lnTo>
                  <a:lnTo>
                    <a:pt x="1009" y="3105"/>
                  </a:lnTo>
                  <a:lnTo>
                    <a:pt x="1006" y="3097"/>
                  </a:lnTo>
                  <a:close/>
                  <a:moveTo>
                    <a:pt x="1155" y="2961"/>
                  </a:moveTo>
                  <a:lnTo>
                    <a:pt x="1155" y="2971"/>
                  </a:lnTo>
                  <a:lnTo>
                    <a:pt x="1156" y="2979"/>
                  </a:lnTo>
                  <a:lnTo>
                    <a:pt x="1157" y="2985"/>
                  </a:lnTo>
                  <a:lnTo>
                    <a:pt x="1159" y="2992"/>
                  </a:lnTo>
                  <a:lnTo>
                    <a:pt x="1162" y="2997"/>
                  </a:lnTo>
                  <a:lnTo>
                    <a:pt x="1167" y="3003"/>
                  </a:lnTo>
                  <a:lnTo>
                    <a:pt x="1174" y="3011"/>
                  </a:lnTo>
                  <a:lnTo>
                    <a:pt x="1182" y="3018"/>
                  </a:lnTo>
                  <a:lnTo>
                    <a:pt x="1186" y="3018"/>
                  </a:lnTo>
                  <a:lnTo>
                    <a:pt x="1192" y="3015"/>
                  </a:lnTo>
                  <a:lnTo>
                    <a:pt x="1197" y="3011"/>
                  </a:lnTo>
                  <a:lnTo>
                    <a:pt x="1203" y="3006"/>
                  </a:lnTo>
                  <a:lnTo>
                    <a:pt x="1215" y="2997"/>
                  </a:lnTo>
                  <a:lnTo>
                    <a:pt x="1224" y="2989"/>
                  </a:lnTo>
                  <a:lnTo>
                    <a:pt x="1223" y="2977"/>
                  </a:lnTo>
                  <a:lnTo>
                    <a:pt x="1222" y="2967"/>
                  </a:lnTo>
                  <a:lnTo>
                    <a:pt x="1219" y="2959"/>
                  </a:lnTo>
                  <a:lnTo>
                    <a:pt x="1216" y="2954"/>
                  </a:lnTo>
                  <a:lnTo>
                    <a:pt x="1213" y="2949"/>
                  </a:lnTo>
                  <a:lnTo>
                    <a:pt x="1209" y="2947"/>
                  </a:lnTo>
                  <a:lnTo>
                    <a:pt x="1203" y="2946"/>
                  </a:lnTo>
                  <a:lnTo>
                    <a:pt x="1198" y="2946"/>
                  </a:lnTo>
                  <a:lnTo>
                    <a:pt x="1186" y="2948"/>
                  </a:lnTo>
                  <a:lnTo>
                    <a:pt x="1175" y="2953"/>
                  </a:lnTo>
                  <a:lnTo>
                    <a:pt x="1164" y="2957"/>
                  </a:lnTo>
                  <a:lnTo>
                    <a:pt x="1155" y="2961"/>
                  </a:lnTo>
                  <a:close/>
                  <a:moveTo>
                    <a:pt x="1609" y="3202"/>
                  </a:moveTo>
                  <a:lnTo>
                    <a:pt x="1593" y="3201"/>
                  </a:lnTo>
                  <a:lnTo>
                    <a:pt x="1578" y="3201"/>
                  </a:lnTo>
                  <a:lnTo>
                    <a:pt x="1562" y="3201"/>
                  </a:lnTo>
                  <a:lnTo>
                    <a:pt x="1547" y="3200"/>
                  </a:lnTo>
                  <a:lnTo>
                    <a:pt x="1545" y="3208"/>
                  </a:lnTo>
                  <a:lnTo>
                    <a:pt x="1545" y="3217"/>
                  </a:lnTo>
                  <a:lnTo>
                    <a:pt x="1544" y="3225"/>
                  </a:lnTo>
                  <a:lnTo>
                    <a:pt x="1544" y="3237"/>
                  </a:lnTo>
                  <a:lnTo>
                    <a:pt x="1574" y="3244"/>
                  </a:lnTo>
                  <a:lnTo>
                    <a:pt x="1584" y="3244"/>
                  </a:lnTo>
                  <a:lnTo>
                    <a:pt x="1593" y="3242"/>
                  </a:lnTo>
                  <a:lnTo>
                    <a:pt x="1600" y="3238"/>
                  </a:lnTo>
                  <a:lnTo>
                    <a:pt x="1605" y="3234"/>
                  </a:lnTo>
                  <a:lnTo>
                    <a:pt x="1609" y="3227"/>
                  </a:lnTo>
                  <a:lnTo>
                    <a:pt x="1610" y="3220"/>
                  </a:lnTo>
                  <a:lnTo>
                    <a:pt x="1610" y="3211"/>
                  </a:lnTo>
                  <a:lnTo>
                    <a:pt x="1609" y="3202"/>
                  </a:lnTo>
                  <a:close/>
                  <a:moveTo>
                    <a:pt x="1891" y="3352"/>
                  </a:moveTo>
                  <a:lnTo>
                    <a:pt x="1882" y="3354"/>
                  </a:lnTo>
                  <a:lnTo>
                    <a:pt x="1873" y="3357"/>
                  </a:lnTo>
                  <a:lnTo>
                    <a:pt x="1864" y="3360"/>
                  </a:lnTo>
                  <a:lnTo>
                    <a:pt x="1855" y="3364"/>
                  </a:lnTo>
                  <a:lnTo>
                    <a:pt x="1853" y="3372"/>
                  </a:lnTo>
                  <a:lnTo>
                    <a:pt x="1852" y="3379"/>
                  </a:lnTo>
                  <a:lnTo>
                    <a:pt x="1851" y="3388"/>
                  </a:lnTo>
                  <a:lnTo>
                    <a:pt x="1850" y="3396"/>
                  </a:lnTo>
                  <a:lnTo>
                    <a:pt x="1862" y="3408"/>
                  </a:lnTo>
                  <a:lnTo>
                    <a:pt x="1874" y="3422"/>
                  </a:lnTo>
                  <a:lnTo>
                    <a:pt x="1884" y="3420"/>
                  </a:lnTo>
                  <a:lnTo>
                    <a:pt x="1892" y="3418"/>
                  </a:lnTo>
                  <a:lnTo>
                    <a:pt x="1899" y="3414"/>
                  </a:lnTo>
                  <a:lnTo>
                    <a:pt x="1903" y="3411"/>
                  </a:lnTo>
                  <a:lnTo>
                    <a:pt x="1906" y="3408"/>
                  </a:lnTo>
                  <a:lnTo>
                    <a:pt x="1909" y="3404"/>
                  </a:lnTo>
                  <a:lnTo>
                    <a:pt x="1910" y="3399"/>
                  </a:lnTo>
                  <a:lnTo>
                    <a:pt x="1910" y="3394"/>
                  </a:lnTo>
                  <a:lnTo>
                    <a:pt x="1909" y="3389"/>
                  </a:lnTo>
                  <a:lnTo>
                    <a:pt x="1908" y="3384"/>
                  </a:lnTo>
                  <a:lnTo>
                    <a:pt x="1906" y="3378"/>
                  </a:lnTo>
                  <a:lnTo>
                    <a:pt x="1904" y="3373"/>
                  </a:lnTo>
                  <a:lnTo>
                    <a:pt x="1898" y="3363"/>
                  </a:lnTo>
                  <a:lnTo>
                    <a:pt x="1891" y="3352"/>
                  </a:lnTo>
                  <a:close/>
                  <a:moveTo>
                    <a:pt x="1735" y="3013"/>
                  </a:moveTo>
                  <a:lnTo>
                    <a:pt x="1732" y="3021"/>
                  </a:lnTo>
                  <a:lnTo>
                    <a:pt x="1728" y="3030"/>
                  </a:lnTo>
                  <a:lnTo>
                    <a:pt x="1725" y="3039"/>
                  </a:lnTo>
                  <a:lnTo>
                    <a:pt x="1721" y="3048"/>
                  </a:lnTo>
                  <a:lnTo>
                    <a:pt x="1731" y="3055"/>
                  </a:lnTo>
                  <a:lnTo>
                    <a:pt x="1740" y="3061"/>
                  </a:lnTo>
                  <a:lnTo>
                    <a:pt x="1750" y="3069"/>
                  </a:lnTo>
                  <a:lnTo>
                    <a:pt x="1759" y="3076"/>
                  </a:lnTo>
                  <a:lnTo>
                    <a:pt x="1769" y="3074"/>
                  </a:lnTo>
                  <a:lnTo>
                    <a:pt x="1781" y="3069"/>
                  </a:lnTo>
                  <a:lnTo>
                    <a:pt x="1793" y="3064"/>
                  </a:lnTo>
                  <a:lnTo>
                    <a:pt x="1806" y="3058"/>
                  </a:lnTo>
                  <a:lnTo>
                    <a:pt x="1805" y="3053"/>
                  </a:lnTo>
                  <a:lnTo>
                    <a:pt x="1802" y="3046"/>
                  </a:lnTo>
                  <a:lnTo>
                    <a:pt x="1799" y="3039"/>
                  </a:lnTo>
                  <a:lnTo>
                    <a:pt x="1793" y="3032"/>
                  </a:lnTo>
                  <a:lnTo>
                    <a:pt x="1786" y="3020"/>
                  </a:lnTo>
                  <a:lnTo>
                    <a:pt x="1782" y="3015"/>
                  </a:lnTo>
                  <a:lnTo>
                    <a:pt x="1735" y="3013"/>
                  </a:lnTo>
                  <a:close/>
                  <a:moveTo>
                    <a:pt x="2549" y="2200"/>
                  </a:moveTo>
                  <a:lnTo>
                    <a:pt x="2558" y="2202"/>
                  </a:lnTo>
                  <a:lnTo>
                    <a:pt x="2569" y="2205"/>
                  </a:lnTo>
                  <a:lnTo>
                    <a:pt x="2579" y="2208"/>
                  </a:lnTo>
                  <a:lnTo>
                    <a:pt x="2590" y="2210"/>
                  </a:lnTo>
                  <a:lnTo>
                    <a:pt x="2589" y="2218"/>
                  </a:lnTo>
                  <a:lnTo>
                    <a:pt x="2587" y="2227"/>
                  </a:lnTo>
                  <a:lnTo>
                    <a:pt x="2583" y="2235"/>
                  </a:lnTo>
                  <a:lnTo>
                    <a:pt x="2576" y="2245"/>
                  </a:lnTo>
                  <a:lnTo>
                    <a:pt x="2573" y="2245"/>
                  </a:lnTo>
                  <a:lnTo>
                    <a:pt x="2536" y="2219"/>
                  </a:lnTo>
                  <a:lnTo>
                    <a:pt x="2549" y="2200"/>
                  </a:lnTo>
                  <a:close/>
                  <a:moveTo>
                    <a:pt x="2593" y="2205"/>
                  </a:moveTo>
                  <a:lnTo>
                    <a:pt x="2545" y="2193"/>
                  </a:lnTo>
                  <a:lnTo>
                    <a:pt x="2529" y="2221"/>
                  </a:lnTo>
                  <a:lnTo>
                    <a:pt x="2539" y="2230"/>
                  </a:lnTo>
                  <a:lnTo>
                    <a:pt x="2551" y="2237"/>
                  </a:lnTo>
                  <a:lnTo>
                    <a:pt x="2561" y="2246"/>
                  </a:lnTo>
                  <a:lnTo>
                    <a:pt x="2573" y="2254"/>
                  </a:lnTo>
                  <a:lnTo>
                    <a:pt x="2578" y="2254"/>
                  </a:lnTo>
                  <a:lnTo>
                    <a:pt x="2587" y="2240"/>
                  </a:lnTo>
                  <a:lnTo>
                    <a:pt x="2591" y="2230"/>
                  </a:lnTo>
                  <a:lnTo>
                    <a:pt x="2593" y="2219"/>
                  </a:lnTo>
                  <a:lnTo>
                    <a:pt x="2593" y="2205"/>
                  </a:lnTo>
                  <a:close/>
                  <a:moveTo>
                    <a:pt x="2606" y="2199"/>
                  </a:moveTo>
                  <a:lnTo>
                    <a:pt x="2603" y="2217"/>
                  </a:lnTo>
                  <a:lnTo>
                    <a:pt x="2599" y="2232"/>
                  </a:lnTo>
                  <a:lnTo>
                    <a:pt x="2596" y="2238"/>
                  </a:lnTo>
                  <a:lnTo>
                    <a:pt x="2593" y="2246"/>
                  </a:lnTo>
                  <a:lnTo>
                    <a:pt x="2589" y="2253"/>
                  </a:lnTo>
                  <a:lnTo>
                    <a:pt x="2584" y="2262"/>
                  </a:lnTo>
                  <a:lnTo>
                    <a:pt x="2537" y="2258"/>
                  </a:lnTo>
                  <a:lnTo>
                    <a:pt x="2531" y="2245"/>
                  </a:lnTo>
                  <a:lnTo>
                    <a:pt x="2526" y="2233"/>
                  </a:lnTo>
                  <a:lnTo>
                    <a:pt x="2522" y="2223"/>
                  </a:lnTo>
                  <a:lnTo>
                    <a:pt x="2521" y="2214"/>
                  </a:lnTo>
                  <a:lnTo>
                    <a:pt x="2522" y="2207"/>
                  </a:lnTo>
                  <a:lnTo>
                    <a:pt x="2525" y="2200"/>
                  </a:lnTo>
                  <a:lnTo>
                    <a:pt x="2528" y="2195"/>
                  </a:lnTo>
                  <a:lnTo>
                    <a:pt x="2532" y="2191"/>
                  </a:lnTo>
                  <a:lnTo>
                    <a:pt x="2538" y="2189"/>
                  </a:lnTo>
                  <a:lnTo>
                    <a:pt x="2546" y="2186"/>
                  </a:lnTo>
                  <a:lnTo>
                    <a:pt x="2554" y="2186"/>
                  </a:lnTo>
                  <a:lnTo>
                    <a:pt x="2563" y="2186"/>
                  </a:lnTo>
                  <a:lnTo>
                    <a:pt x="2572" y="2189"/>
                  </a:lnTo>
                  <a:lnTo>
                    <a:pt x="2583" y="2191"/>
                  </a:lnTo>
                  <a:lnTo>
                    <a:pt x="2594" y="2195"/>
                  </a:lnTo>
                  <a:lnTo>
                    <a:pt x="2606" y="2199"/>
                  </a:lnTo>
                  <a:close/>
                  <a:moveTo>
                    <a:pt x="2532" y="2180"/>
                  </a:moveTo>
                  <a:lnTo>
                    <a:pt x="2522" y="2196"/>
                  </a:lnTo>
                  <a:lnTo>
                    <a:pt x="2515" y="2209"/>
                  </a:lnTo>
                  <a:lnTo>
                    <a:pt x="2512" y="2213"/>
                  </a:lnTo>
                  <a:lnTo>
                    <a:pt x="2510" y="2218"/>
                  </a:lnTo>
                  <a:lnTo>
                    <a:pt x="2510" y="2222"/>
                  </a:lnTo>
                  <a:lnTo>
                    <a:pt x="2509" y="2226"/>
                  </a:lnTo>
                  <a:lnTo>
                    <a:pt x="2510" y="2230"/>
                  </a:lnTo>
                  <a:lnTo>
                    <a:pt x="2512" y="2234"/>
                  </a:lnTo>
                  <a:lnTo>
                    <a:pt x="2514" y="2238"/>
                  </a:lnTo>
                  <a:lnTo>
                    <a:pt x="2517" y="2244"/>
                  </a:lnTo>
                  <a:lnTo>
                    <a:pt x="2528" y="2255"/>
                  </a:lnTo>
                  <a:lnTo>
                    <a:pt x="2541" y="2271"/>
                  </a:lnTo>
                  <a:lnTo>
                    <a:pt x="2552" y="2270"/>
                  </a:lnTo>
                  <a:lnTo>
                    <a:pt x="2564" y="2270"/>
                  </a:lnTo>
                  <a:lnTo>
                    <a:pt x="2575" y="2271"/>
                  </a:lnTo>
                  <a:lnTo>
                    <a:pt x="2587" y="2271"/>
                  </a:lnTo>
                  <a:lnTo>
                    <a:pt x="2592" y="2260"/>
                  </a:lnTo>
                  <a:lnTo>
                    <a:pt x="2597" y="2251"/>
                  </a:lnTo>
                  <a:lnTo>
                    <a:pt x="2603" y="2242"/>
                  </a:lnTo>
                  <a:lnTo>
                    <a:pt x="2606" y="2234"/>
                  </a:lnTo>
                  <a:lnTo>
                    <a:pt x="2608" y="2225"/>
                  </a:lnTo>
                  <a:lnTo>
                    <a:pt x="2610" y="2215"/>
                  </a:lnTo>
                  <a:lnTo>
                    <a:pt x="2610" y="2204"/>
                  </a:lnTo>
                  <a:lnTo>
                    <a:pt x="2610" y="2193"/>
                  </a:lnTo>
                  <a:lnTo>
                    <a:pt x="2597" y="2186"/>
                  </a:lnTo>
                  <a:lnTo>
                    <a:pt x="2587" y="2182"/>
                  </a:lnTo>
                  <a:lnTo>
                    <a:pt x="2578" y="2180"/>
                  </a:lnTo>
                  <a:lnTo>
                    <a:pt x="2570" y="2178"/>
                  </a:lnTo>
                  <a:lnTo>
                    <a:pt x="2563" y="2177"/>
                  </a:lnTo>
                  <a:lnTo>
                    <a:pt x="2554" y="2178"/>
                  </a:lnTo>
                  <a:lnTo>
                    <a:pt x="2544" y="2178"/>
                  </a:lnTo>
                  <a:lnTo>
                    <a:pt x="2532" y="2180"/>
                  </a:lnTo>
                  <a:close/>
                  <a:moveTo>
                    <a:pt x="2703" y="2945"/>
                  </a:moveTo>
                  <a:lnTo>
                    <a:pt x="2706" y="2937"/>
                  </a:lnTo>
                  <a:lnTo>
                    <a:pt x="2709" y="2927"/>
                  </a:lnTo>
                  <a:lnTo>
                    <a:pt x="2712" y="2919"/>
                  </a:lnTo>
                  <a:lnTo>
                    <a:pt x="2716" y="2910"/>
                  </a:lnTo>
                  <a:lnTo>
                    <a:pt x="2705" y="2897"/>
                  </a:lnTo>
                  <a:lnTo>
                    <a:pt x="2698" y="2888"/>
                  </a:lnTo>
                  <a:lnTo>
                    <a:pt x="2694" y="2886"/>
                  </a:lnTo>
                  <a:lnTo>
                    <a:pt x="2691" y="2885"/>
                  </a:lnTo>
                  <a:lnTo>
                    <a:pt x="2688" y="2885"/>
                  </a:lnTo>
                  <a:lnTo>
                    <a:pt x="2685" y="2886"/>
                  </a:lnTo>
                  <a:lnTo>
                    <a:pt x="2670" y="2898"/>
                  </a:lnTo>
                  <a:lnTo>
                    <a:pt x="2644" y="2918"/>
                  </a:lnTo>
                  <a:lnTo>
                    <a:pt x="2654" y="2931"/>
                  </a:lnTo>
                  <a:lnTo>
                    <a:pt x="2666" y="2945"/>
                  </a:lnTo>
                  <a:lnTo>
                    <a:pt x="2703" y="2945"/>
                  </a:lnTo>
                  <a:close/>
                  <a:moveTo>
                    <a:pt x="2856" y="3054"/>
                  </a:moveTo>
                  <a:lnTo>
                    <a:pt x="2861" y="3041"/>
                  </a:lnTo>
                  <a:lnTo>
                    <a:pt x="2865" y="3033"/>
                  </a:lnTo>
                  <a:lnTo>
                    <a:pt x="2867" y="3027"/>
                  </a:lnTo>
                  <a:lnTo>
                    <a:pt x="2867" y="3021"/>
                  </a:lnTo>
                  <a:lnTo>
                    <a:pt x="2865" y="3017"/>
                  </a:lnTo>
                  <a:lnTo>
                    <a:pt x="2862" y="3012"/>
                  </a:lnTo>
                  <a:lnTo>
                    <a:pt x="2858" y="3006"/>
                  </a:lnTo>
                  <a:lnTo>
                    <a:pt x="2852" y="2998"/>
                  </a:lnTo>
                  <a:lnTo>
                    <a:pt x="2815" y="2998"/>
                  </a:lnTo>
                  <a:lnTo>
                    <a:pt x="2810" y="3005"/>
                  </a:lnTo>
                  <a:lnTo>
                    <a:pt x="2805" y="3014"/>
                  </a:lnTo>
                  <a:lnTo>
                    <a:pt x="2801" y="3022"/>
                  </a:lnTo>
                  <a:lnTo>
                    <a:pt x="2797" y="3031"/>
                  </a:lnTo>
                  <a:lnTo>
                    <a:pt x="2808" y="3045"/>
                  </a:lnTo>
                  <a:lnTo>
                    <a:pt x="2820" y="3058"/>
                  </a:lnTo>
                  <a:lnTo>
                    <a:pt x="2828" y="3057"/>
                  </a:lnTo>
                  <a:lnTo>
                    <a:pt x="2838" y="3056"/>
                  </a:lnTo>
                  <a:lnTo>
                    <a:pt x="2847" y="3055"/>
                  </a:lnTo>
                  <a:lnTo>
                    <a:pt x="2856" y="3054"/>
                  </a:lnTo>
                  <a:close/>
                  <a:moveTo>
                    <a:pt x="2951" y="3159"/>
                  </a:moveTo>
                  <a:lnTo>
                    <a:pt x="2953" y="3149"/>
                  </a:lnTo>
                  <a:lnTo>
                    <a:pt x="2954" y="3142"/>
                  </a:lnTo>
                  <a:lnTo>
                    <a:pt x="2953" y="3136"/>
                  </a:lnTo>
                  <a:lnTo>
                    <a:pt x="2952" y="3132"/>
                  </a:lnTo>
                  <a:lnTo>
                    <a:pt x="2947" y="3124"/>
                  </a:lnTo>
                  <a:lnTo>
                    <a:pt x="2938" y="3114"/>
                  </a:lnTo>
                  <a:lnTo>
                    <a:pt x="2928" y="3115"/>
                  </a:lnTo>
                  <a:lnTo>
                    <a:pt x="2919" y="3118"/>
                  </a:lnTo>
                  <a:lnTo>
                    <a:pt x="2913" y="3123"/>
                  </a:lnTo>
                  <a:lnTo>
                    <a:pt x="2908" y="3128"/>
                  </a:lnTo>
                  <a:lnTo>
                    <a:pt x="2902" y="3132"/>
                  </a:lnTo>
                  <a:lnTo>
                    <a:pt x="2899" y="3136"/>
                  </a:lnTo>
                  <a:lnTo>
                    <a:pt x="2895" y="3140"/>
                  </a:lnTo>
                  <a:lnTo>
                    <a:pt x="2892" y="3141"/>
                  </a:lnTo>
                  <a:lnTo>
                    <a:pt x="2905" y="3155"/>
                  </a:lnTo>
                  <a:lnTo>
                    <a:pt x="2918" y="3170"/>
                  </a:lnTo>
                  <a:lnTo>
                    <a:pt x="2927" y="3167"/>
                  </a:lnTo>
                  <a:lnTo>
                    <a:pt x="2934" y="3164"/>
                  </a:lnTo>
                  <a:lnTo>
                    <a:pt x="2942" y="3162"/>
                  </a:lnTo>
                  <a:lnTo>
                    <a:pt x="2951" y="3159"/>
                  </a:lnTo>
                  <a:close/>
                  <a:moveTo>
                    <a:pt x="2191" y="3518"/>
                  </a:moveTo>
                  <a:lnTo>
                    <a:pt x="2191" y="3524"/>
                  </a:lnTo>
                  <a:lnTo>
                    <a:pt x="2193" y="3531"/>
                  </a:lnTo>
                  <a:lnTo>
                    <a:pt x="2197" y="3536"/>
                  </a:lnTo>
                  <a:lnTo>
                    <a:pt x="2202" y="3541"/>
                  </a:lnTo>
                  <a:lnTo>
                    <a:pt x="2208" y="3544"/>
                  </a:lnTo>
                  <a:lnTo>
                    <a:pt x="2214" y="3549"/>
                  </a:lnTo>
                  <a:lnTo>
                    <a:pt x="2222" y="3551"/>
                  </a:lnTo>
                  <a:lnTo>
                    <a:pt x="2230" y="3554"/>
                  </a:lnTo>
                  <a:lnTo>
                    <a:pt x="2246" y="3552"/>
                  </a:lnTo>
                  <a:lnTo>
                    <a:pt x="2262" y="3551"/>
                  </a:lnTo>
                  <a:lnTo>
                    <a:pt x="2264" y="3533"/>
                  </a:lnTo>
                  <a:lnTo>
                    <a:pt x="2264" y="3522"/>
                  </a:lnTo>
                  <a:lnTo>
                    <a:pt x="2253" y="3518"/>
                  </a:lnTo>
                  <a:lnTo>
                    <a:pt x="2243" y="3514"/>
                  </a:lnTo>
                  <a:lnTo>
                    <a:pt x="2233" y="3512"/>
                  </a:lnTo>
                  <a:lnTo>
                    <a:pt x="2224" y="3509"/>
                  </a:lnTo>
                  <a:lnTo>
                    <a:pt x="2215" y="3509"/>
                  </a:lnTo>
                  <a:lnTo>
                    <a:pt x="2207" y="3511"/>
                  </a:lnTo>
                  <a:lnTo>
                    <a:pt x="2198" y="3514"/>
                  </a:lnTo>
                  <a:lnTo>
                    <a:pt x="2191" y="3518"/>
                  </a:lnTo>
                  <a:close/>
                  <a:moveTo>
                    <a:pt x="1568" y="3494"/>
                  </a:moveTo>
                  <a:lnTo>
                    <a:pt x="1561" y="3501"/>
                  </a:lnTo>
                  <a:lnTo>
                    <a:pt x="1555" y="3509"/>
                  </a:lnTo>
                  <a:lnTo>
                    <a:pt x="1548" y="3518"/>
                  </a:lnTo>
                  <a:lnTo>
                    <a:pt x="1541" y="3526"/>
                  </a:lnTo>
                  <a:lnTo>
                    <a:pt x="1556" y="3540"/>
                  </a:lnTo>
                  <a:lnTo>
                    <a:pt x="1572" y="3555"/>
                  </a:lnTo>
                  <a:lnTo>
                    <a:pt x="1575" y="3554"/>
                  </a:lnTo>
                  <a:lnTo>
                    <a:pt x="1580" y="3553"/>
                  </a:lnTo>
                  <a:lnTo>
                    <a:pt x="1591" y="3548"/>
                  </a:lnTo>
                  <a:lnTo>
                    <a:pt x="1612" y="3538"/>
                  </a:lnTo>
                  <a:lnTo>
                    <a:pt x="1613" y="3533"/>
                  </a:lnTo>
                  <a:lnTo>
                    <a:pt x="1613" y="3528"/>
                  </a:lnTo>
                  <a:lnTo>
                    <a:pt x="1612" y="3523"/>
                  </a:lnTo>
                  <a:lnTo>
                    <a:pt x="1611" y="3518"/>
                  </a:lnTo>
                  <a:lnTo>
                    <a:pt x="1608" y="3511"/>
                  </a:lnTo>
                  <a:lnTo>
                    <a:pt x="1606" y="3506"/>
                  </a:lnTo>
                  <a:lnTo>
                    <a:pt x="1568" y="3494"/>
                  </a:lnTo>
                  <a:close/>
                  <a:moveTo>
                    <a:pt x="655" y="3436"/>
                  </a:moveTo>
                  <a:lnTo>
                    <a:pt x="655" y="3444"/>
                  </a:lnTo>
                  <a:lnTo>
                    <a:pt x="656" y="3451"/>
                  </a:lnTo>
                  <a:lnTo>
                    <a:pt x="658" y="3459"/>
                  </a:lnTo>
                  <a:lnTo>
                    <a:pt x="660" y="3465"/>
                  </a:lnTo>
                  <a:lnTo>
                    <a:pt x="666" y="3480"/>
                  </a:lnTo>
                  <a:lnTo>
                    <a:pt x="676" y="3497"/>
                  </a:lnTo>
                  <a:lnTo>
                    <a:pt x="687" y="3489"/>
                  </a:lnTo>
                  <a:lnTo>
                    <a:pt x="699" y="3483"/>
                  </a:lnTo>
                  <a:lnTo>
                    <a:pt x="698" y="3464"/>
                  </a:lnTo>
                  <a:lnTo>
                    <a:pt x="696" y="3450"/>
                  </a:lnTo>
                  <a:lnTo>
                    <a:pt x="695" y="3445"/>
                  </a:lnTo>
                  <a:lnTo>
                    <a:pt x="694" y="3440"/>
                  </a:lnTo>
                  <a:lnTo>
                    <a:pt x="692" y="3437"/>
                  </a:lnTo>
                  <a:lnTo>
                    <a:pt x="689" y="3433"/>
                  </a:lnTo>
                  <a:lnTo>
                    <a:pt x="686" y="3431"/>
                  </a:lnTo>
                  <a:lnTo>
                    <a:pt x="684" y="3429"/>
                  </a:lnTo>
                  <a:lnTo>
                    <a:pt x="680" y="3429"/>
                  </a:lnTo>
                  <a:lnTo>
                    <a:pt x="677" y="3429"/>
                  </a:lnTo>
                  <a:lnTo>
                    <a:pt x="667" y="3431"/>
                  </a:lnTo>
                  <a:lnTo>
                    <a:pt x="655" y="3436"/>
                  </a:lnTo>
                  <a:close/>
                  <a:moveTo>
                    <a:pt x="303" y="1911"/>
                  </a:moveTo>
                  <a:lnTo>
                    <a:pt x="298" y="1909"/>
                  </a:lnTo>
                  <a:lnTo>
                    <a:pt x="294" y="1908"/>
                  </a:lnTo>
                  <a:lnTo>
                    <a:pt x="291" y="1905"/>
                  </a:lnTo>
                  <a:lnTo>
                    <a:pt x="288" y="1903"/>
                  </a:lnTo>
                  <a:lnTo>
                    <a:pt x="285" y="1899"/>
                  </a:lnTo>
                  <a:lnTo>
                    <a:pt x="284" y="1897"/>
                  </a:lnTo>
                  <a:lnTo>
                    <a:pt x="282" y="1896"/>
                  </a:lnTo>
                  <a:lnTo>
                    <a:pt x="279" y="1898"/>
                  </a:lnTo>
                  <a:lnTo>
                    <a:pt x="273" y="1903"/>
                  </a:lnTo>
                  <a:lnTo>
                    <a:pt x="262" y="1913"/>
                  </a:lnTo>
                  <a:lnTo>
                    <a:pt x="270" y="1923"/>
                  </a:lnTo>
                  <a:lnTo>
                    <a:pt x="280" y="1933"/>
                  </a:lnTo>
                  <a:lnTo>
                    <a:pt x="285" y="1931"/>
                  </a:lnTo>
                  <a:lnTo>
                    <a:pt x="292" y="1924"/>
                  </a:lnTo>
                  <a:lnTo>
                    <a:pt x="298" y="1917"/>
                  </a:lnTo>
                  <a:lnTo>
                    <a:pt x="303" y="1911"/>
                  </a:lnTo>
                  <a:close/>
                  <a:moveTo>
                    <a:pt x="432" y="2032"/>
                  </a:moveTo>
                  <a:lnTo>
                    <a:pt x="445" y="2020"/>
                  </a:lnTo>
                  <a:lnTo>
                    <a:pt x="456" y="2006"/>
                  </a:lnTo>
                  <a:lnTo>
                    <a:pt x="467" y="1993"/>
                  </a:lnTo>
                  <a:lnTo>
                    <a:pt x="476" y="1979"/>
                  </a:lnTo>
                  <a:lnTo>
                    <a:pt x="479" y="1973"/>
                  </a:lnTo>
                  <a:lnTo>
                    <a:pt x="483" y="1966"/>
                  </a:lnTo>
                  <a:lnTo>
                    <a:pt x="486" y="1958"/>
                  </a:lnTo>
                  <a:lnTo>
                    <a:pt x="488" y="1951"/>
                  </a:lnTo>
                  <a:lnTo>
                    <a:pt x="489" y="1943"/>
                  </a:lnTo>
                  <a:lnTo>
                    <a:pt x="489" y="1935"/>
                  </a:lnTo>
                  <a:lnTo>
                    <a:pt x="489" y="1927"/>
                  </a:lnTo>
                  <a:lnTo>
                    <a:pt x="488" y="1918"/>
                  </a:lnTo>
                  <a:lnTo>
                    <a:pt x="482" y="1921"/>
                  </a:lnTo>
                  <a:lnTo>
                    <a:pt x="476" y="1925"/>
                  </a:lnTo>
                  <a:lnTo>
                    <a:pt x="472" y="1931"/>
                  </a:lnTo>
                  <a:lnTo>
                    <a:pt x="467" y="1937"/>
                  </a:lnTo>
                  <a:lnTo>
                    <a:pt x="458" y="1951"/>
                  </a:lnTo>
                  <a:lnTo>
                    <a:pt x="452" y="1967"/>
                  </a:lnTo>
                  <a:lnTo>
                    <a:pt x="440" y="1999"/>
                  </a:lnTo>
                  <a:lnTo>
                    <a:pt x="431" y="2030"/>
                  </a:lnTo>
                  <a:lnTo>
                    <a:pt x="431" y="2031"/>
                  </a:lnTo>
                  <a:lnTo>
                    <a:pt x="432" y="2032"/>
                  </a:lnTo>
                  <a:close/>
                  <a:moveTo>
                    <a:pt x="1039" y="2308"/>
                  </a:moveTo>
                  <a:lnTo>
                    <a:pt x="1039" y="2337"/>
                  </a:lnTo>
                  <a:lnTo>
                    <a:pt x="1040" y="2365"/>
                  </a:lnTo>
                  <a:lnTo>
                    <a:pt x="1041" y="2394"/>
                  </a:lnTo>
                  <a:lnTo>
                    <a:pt x="1043" y="2422"/>
                  </a:lnTo>
                  <a:lnTo>
                    <a:pt x="1048" y="2479"/>
                  </a:lnTo>
                  <a:lnTo>
                    <a:pt x="1055" y="2536"/>
                  </a:lnTo>
                  <a:lnTo>
                    <a:pt x="1063" y="2593"/>
                  </a:lnTo>
                  <a:lnTo>
                    <a:pt x="1071" y="2651"/>
                  </a:lnTo>
                  <a:lnTo>
                    <a:pt x="1080" y="2710"/>
                  </a:lnTo>
                  <a:lnTo>
                    <a:pt x="1087" y="2767"/>
                  </a:lnTo>
                  <a:lnTo>
                    <a:pt x="1099" y="2773"/>
                  </a:lnTo>
                  <a:lnTo>
                    <a:pt x="1110" y="2779"/>
                  </a:lnTo>
                  <a:lnTo>
                    <a:pt x="1114" y="2779"/>
                  </a:lnTo>
                  <a:lnTo>
                    <a:pt x="1116" y="2780"/>
                  </a:lnTo>
                  <a:lnTo>
                    <a:pt x="1112" y="2719"/>
                  </a:lnTo>
                  <a:lnTo>
                    <a:pt x="1106" y="2659"/>
                  </a:lnTo>
                  <a:lnTo>
                    <a:pt x="1101" y="2599"/>
                  </a:lnTo>
                  <a:lnTo>
                    <a:pt x="1095" y="2538"/>
                  </a:lnTo>
                  <a:lnTo>
                    <a:pt x="1087" y="2479"/>
                  </a:lnTo>
                  <a:lnTo>
                    <a:pt x="1079" y="2420"/>
                  </a:lnTo>
                  <a:lnTo>
                    <a:pt x="1074" y="2391"/>
                  </a:lnTo>
                  <a:lnTo>
                    <a:pt x="1067" y="2362"/>
                  </a:lnTo>
                  <a:lnTo>
                    <a:pt x="1061" y="2333"/>
                  </a:lnTo>
                  <a:lnTo>
                    <a:pt x="1055" y="2305"/>
                  </a:lnTo>
                  <a:lnTo>
                    <a:pt x="1046" y="2306"/>
                  </a:lnTo>
                  <a:lnTo>
                    <a:pt x="1039" y="2308"/>
                  </a:lnTo>
                  <a:close/>
                  <a:moveTo>
                    <a:pt x="1006" y="2315"/>
                  </a:moveTo>
                  <a:lnTo>
                    <a:pt x="1006" y="2368"/>
                  </a:lnTo>
                  <a:lnTo>
                    <a:pt x="1006" y="2421"/>
                  </a:lnTo>
                  <a:lnTo>
                    <a:pt x="1006" y="2476"/>
                  </a:lnTo>
                  <a:lnTo>
                    <a:pt x="1007" y="2530"/>
                  </a:lnTo>
                  <a:lnTo>
                    <a:pt x="1008" y="2585"/>
                  </a:lnTo>
                  <a:lnTo>
                    <a:pt x="1009" y="2640"/>
                  </a:lnTo>
                  <a:lnTo>
                    <a:pt x="1013" y="2695"/>
                  </a:lnTo>
                  <a:lnTo>
                    <a:pt x="1018" y="2750"/>
                  </a:lnTo>
                  <a:lnTo>
                    <a:pt x="1033" y="2749"/>
                  </a:lnTo>
                  <a:lnTo>
                    <a:pt x="1049" y="2748"/>
                  </a:lnTo>
                  <a:lnTo>
                    <a:pt x="1045" y="2694"/>
                  </a:lnTo>
                  <a:lnTo>
                    <a:pt x="1042" y="2640"/>
                  </a:lnTo>
                  <a:lnTo>
                    <a:pt x="1039" y="2586"/>
                  </a:lnTo>
                  <a:lnTo>
                    <a:pt x="1036" y="2531"/>
                  </a:lnTo>
                  <a:lnTo>
                    <a:pt x="1032" y="2477"/>
                  </a:lnTo>
                  <a:lnTo>
                    <a:pt x="1029" y="2423"/>
                  </a:lnTo>
                  <a:lnTo>
                    <a:pt x="1026" y="2369"/>
                  </a:lnTo>
                  <a:lnTo>
                    <a:pt x="1023" y="2315"/>
                  </a:lnTo>
                  <a:lnTo>
                    <a:pt x="1006" y="2315"/>
                  </a:lnTo>
                  <a:close/>
                  <a:moveTo>
                    <a:pt x="955" y="2318"/>
                  </a:moveTo>
                  <a:lnTo>
                    <a:pt x="948" y="2329"/>
                  </a:lnTo>
                  <a:lnTo>
                    <a:pt x="943" y="2343"/>
                  </a:lnTo>
                  <a:lnTo>
                    <a:pt x="937" y="2360"/>
                  </a:lnTo>
                  <a:lnTo>
                    <a:pt x="933" y="2378"/>
                  </a:lnTo>
                  <a:lnTo>
                    <a:pt x="930" y="2398"/>
                  </a:lnTo>
                  <a:lnTo>
                    <a:pt x="927" y="2419"/>
                  </a:lnTo>
                  <a:lnTo>
                    <a:pt x="924" y="2441"/>
                  </a:lnTo>
                  <a:lnTo>
                    <a:pt x="922" y="2463"/>
                  </a:lnTo>
                  <a:lnTo>
                    <a:pt x="919" y="2508"/>
                  </a:lnTo>
                  <a:lnTo>
                    <a:pt x="917" y="2551"/>
                  </a:lnTo>
                  <a:lnTo>
                    <a:pt x="917" y="2589"/>
                  </a:lnTo>
                  <a:lnTo>
                    <a:pt x="917" y="2619"/>
                  </a:lnTo>
                  <a:lnTo>
                    <a:pt x="918" y="2620"/>
                  </a:lnTo>
                  <a:lnTo>
                    <a:pt x="921" y="2620"/>
                  </a:lnTo>
                  <a:lnTo>
                    <a:pt x="916" y="2655"/>
                  </a:lnTo>
                  <a:lnTo>
                    <a:pt x="913" y="2680"/>
                  </a:lnTo>
                  <a:lnTo>
                    <a:pt x="913" y="2685"/>
                  </a:lnTo>
                  <a:lnTo>
                    <a:pt x="914" y="2691"/>
                  </a:lnTo>
                  <a:lnTo>
                    <a:pt x="917" y="2696"/>
                  </a:lnTo>
                  <a:lnTo>
                    <a:pt x="921" y="2701"/>
                  </a:lnTo>
                  <a:lnTo>
                    <a:pt x="926" y="2706"/>
                  </a:lnTo>
                  <a:lnTo>
                    <a:pt x="933" y="2712"/>
                  </a:lnTo>
                  <a:lnTo>
                    <a:pt x="942" y="2717"/>
                  </a:lnTo>
                  <a:lnTo>
                    <a:pt x="952" y="2722"/>
                  </a:lnTo>
                  <a:lnTo>
                    <a:pt x="955" y="2722"/>
                  </a:lnTo>
                  <a:lnTo>
                    <a:pt x="959" y="2723"/>
                  </a:lnTo>
                  <a:lnTo>
                    <a:pt x="964" y="2675"/>
                  </a:lnTo>
                  <a:lnTo>
                    <a:pt x="968" y="2626"/>
                  </a:lnTo>
                  <a:lnTo>
                    <a:pt x="973" y="2576"/>
                  </a:lnTo>
                  <a:lnTo>
                    <a:pt x="978" y="2527"/>
                  </a:lnTo>
                  <a:lnTo>
                    <a:pt x="980" y="2477"/>
                  </a:lnTo>
                  <a:lnTo>
                    <a:pt x="982" y="2427"/>
                  </a:lnTo>
                  <a:lnTo>
                    <a:pt x="982" y="2404"/>
                  </a:lnTo>
                  <a:lnTo>
                    <a:pt x="981" y="2380"/>
                  </a:lnTo>
                  <a:lnTo>
                    <a:pt x="980" y="2357"/>
                  </a:lnTo>
                  <a:lnTo>
                    <a:pt x="978" y="2332"/>
                  </a:lnTo>
                  <a:lnTo>
                    <a:pt x="966" y="2325"/>
                  </a:lnTo>
                  <a:lnTo>
                    <a:pt x="955" y="2318"/>
                  </a:lnTo>
                  <a:close/>
                  <a:moveTo>
                    <a:pt x="864" y="1894"/>
                  </a:moveTo>
                  <a:lnTo>
                    <a:pt x="836" y="1851"/>
                  </a:lnTo>
                  <a:lnTo>
                    <a:pt x="815" y="1818"/>
                  </a:lnTo>
                  <a:lnTo>
                    <a:pt x="807" y="1803"/>
                  </a:lnTo>
                  <a:lnTo>
                    <a:pt x="798" y="1789"/>
                  </a:lnTo>
                  <a:lnTo>
                    <a:pt x="792" y="1776"/>
                  </a:lnTo>
                  <a:lnTo>
                    <a:pt x="787" y="1763"/>
                  </a:lnTo>
                  <a:lnTo>
                    <a:pt x="782" y="1749"/>
                  </a:lnTo>
                  <a:lnTo>
                    <a:pt x="779" y="1735"/>
                  </a:lnTo>
                  <a:lnTo>
                    <a:pt x="776" y="1722"/>
                  </a:lnTo>
                  <a:lnTo>
                    <a:pt x="774" y="1706"/>
                  </a:lnTo>
                  <a:lnTo>
                    <a:pt x="771" y="1669"/>
                  </a:lnTo>
                  <a:lnTo>
                    <a:pt x="770" y="1623"/>
                  </a:lnTo>
                  <a:lnTo>
                    <a:pt x="760" y="1632"/>
                  </a:lnTo>
                  <a:lnTo>
                    <a:pt x="753" y="1640"/>
                  </a:lnTo>
                  <a:lnTo>
                    <a:pt x="746" y="1649"/>
                  </a:lnTo>
                  <a:lnTo>
                    <a:pt x="741" y="1658"/>
                  </a:lnTo>
                  <a:lnTo>
                    <a:pt x="738" y="1669"/>
                  </a:lnTo>
                  <a:lnTo>
                    <a:pt x="735" y="1679"/>
                  </a:lnTo>
                  <a:lnTo>
                    <a:pt x="734" y="1690"/>
                  </a:lnTo>
                  <a:lnTo>
                    <a:pt x="733" y="1701"/>
                  </a:lnTo>
                  <a:lnTo>
                    <a:pt x="733" y="1712"/>
                  </a:lnTo>
                  <a:lnTo>
                    <a:pt x="734" y="1725"/>
                  </a:lnTo>
                  <a:lnTo>
                    <a:pt x="736" y="1736"/>
                  </a:lnTo>
                  <a:lnTo>
                    <a:pt x="738" y="1749"/>
                  </a:lnTo>
                  <a:lnTo>
                    <a:pt x="745" y="1774"/>
                  </a:lnTo>
                  <a:lnTo>
                    <a:pt x="755" y="1801"/>
                  </a:lnTo>
                  <a:lnTo>
                    <a:pt x="765" y="1827"/>
                  </a:lnTo>
                  <a:lnTo>
                    <a:pt x="777" y="1854"/>
                  </a:lnTo>
                  <a:lnTo>
                    <a:pt x="790" y="1880"/>
                  </a:lnTo>
                  <a:lnTo>
                    <a:pt x="801" y="1905"/>
                  </a:lnTo>
                  <a:lnTo>
                    <a:pt x="813" y="1931"/>
                  </a:lnTo>
                  <a:lnTo>
                    <a:pt x="825" y="1955"/>
                  </a:lnTo>
                  <a:lnTo>
                    <a:pt x="833" y="1978"/>
                  </a:lnTo>
                  <a:lnTo>
                    <a:pt x="840" y="1999"/>
                  </a:lnTo>
                  <a:lnTo>
                    <a:pt x="840" y="2000"/>
                  </a:lnTo>
                  <a:lnTo>
                    <a:pt x="841" y="2003"/>
                  </a:lnTo>
                  <a:lnTo>
                    <a:pt x="846" y="1999"/>
                  </a:lnTo>
                  <a:lnTo>
                    <a:pt x="849" y="1995"/>
                  </a:lnTo>
                  <a:lnTo>
                    <a:pt x="852" y="1990"/>
                  </a:lnTo>
                  <a:lnTo>
                    <a:pt x="855" y="1984"/>
                  </a:lnTo>
                  <a:lnTo>
                    <a:pt x="859" y="1968"/>
                  </a:lnTo>
                  <a:lnTo>
                    <a:pt x="861" y="1951"/>
                  </a:lnTo>
                  <a:lnTo>
                    <a:pt x="864" y="1916"/>
                  </a:lnTo>
                  <a:lnTo>
                    <a:pt x="864" y="1894"/>
                  </a:lnTo>
                  <a:close/>
                  <a:moveTo>
                    <a:pt x="859" y="1682"/>
                  </a:moveTo>
                  <a:lnTo>
                    <a:pt x="866" y="1682"/>
                  </a:lnTo>
                  <a:lnTo>
                    <a:pt x="873" y="1680"/>
                  </a:lnTo>
                  <a:lnTo>
                    <a:pt x="880" y="1677"/>
                  </a:lnTo>
                  <a:lnTo>
                    <a:pt x="889" y="1673"/>
                  </a:lnTo>
                  <a:lnTo>
                    <a:pt x="906" y="1662"/>
                  </a:lnTo>
                  <a:lnTo>
                    <a:pt x="924" y="1650"/>
                  </a:lnTo>
                  <a:lnTo>
                    <a:pt x="943" y="1636"/>
                  </a:lnTo>
                  <a:lnTo>
                    <a:pt x="961" y="1622"/>
                  </a:lnTo>
                  <a:lnTo>
                    <a:pt x="979" y="1610"/>
                  </a:lnTo>
                  <a:lnTo>
                    <a:pt x="994" y="1600"/>
                  </a:lnTo>
                  <a:lnTo>
                    <a:pt x="987" y="1587"/>
                  </a:lnTo>
                  <a:lnTo>
                    <a:pt x="981" y="1576"/>
                  </a:lnTo>
                  <a:lnTo>
                    <a:pt x="969" y="1576"/>
                  </a:lnTo>
                  <a:lnTo>
                    <a:pt x="960" y="1577"/>
                  </a:lnTo>
                  <a:lnTo>
                    <a:pt x="949" y="1579"/>
                  </a:lnTo>
                  <a:lnTo>
                    <a:pt x="940" y="1583"/>
                  </a:lnTo>
                  <a:lnTo>
                    <a:pt x="931" y="1588"/>
                  </a:lnTo>
                  <a:lnTo>
                    <a:pt x="922" y="1594"/>
                  </a:lnTo>
                  <a:lnTo>
                    <a:pt x="913" y="1601"/>
                  </a:lnTo>
                  <a:lnTo>
                    <a:pt x="906" y="1610"/>
                  </a:lnTo>
                  <a:lnTo>
                    <a:pt x="898" y="1618"/>
                  </a:lnTo>
                  <a:lnTo>
                    <a:pt x="891" y="1626"/>
                  </a:lnTo>
                  <a:lnTo>
                    <a:pt x="885" y="1636"/>
                  </a:lnTo>
                  <a:lnTo>
                    <a:pt x="878" y="1645"/>
                  </a:lnTo>
                  <a:lnTo>
                    <a:pt x="868" y="1664"/>
                  </a:lnTo>
                  <a:lnTo>
                    <a:pt x="859" y="1682"/>
                  </a:lnTo>
                  <a:close/>
                  <a:moveTo>
                    <a:pt x="1045" y="1688"/>
                  </a:moveTo>
                  <a:lnTo>
                    <a:pt x="1040" y="1686"/>
                  </a:lnTo>
                  <a:lnTo>
                    <a:pt x="1036" y="1685"/>
                  </a:lnTo>
                  <a:lnTo>
                    <a:pt x="1032" y="1685"/>
                  </a:lnTo>
                  <a:lnTo>
                    <a:pt x="1029" y="1685"/>
                  </a:lnTo>
                  <a:lnTo>
                    <a:pt x="1023" y="1685"/>
                  </a:lnTo>
                  <a:lnTo>
                    <a:pt x="1018" y="1686"/>
                  </a:lnTo>
                  <a:lnTo>
                    <a:pt x="1013" y="1674"/>
                  </a:lnTo>
                  <a:lnTo>
                    <a:pt x="1010" y="1662"/>
                  </a:lnTo>
                  <a:lnTo>
                    <a:pt x="1006" y="1652"/>
                  </a:lnTo>
                  <a:lnTo>
                    <a:pt x="1002" y="1640"/>
                  </a:lnTo>
                  <a:lnTo>
                    <a:pt x="994" y="1638"/>
                  </a:lnTo>
                  <a:lnTo>
                    <a:pt x="986" y="1638"/>
                  </a:lnTo>
                  <a:lnTo>
                    <a:pt x="979" y="1638"/>
                  </a:lnTo>
                  <a:lnTo>
                    <a:pt x="971" y="1640"/>
                  </a:lnTo>
                  <a:lnTo>
                    <a:pt x="964" y="1643"/>
                  </a:lnTo>
                  <a:lnTo>
                    <a:pt x="957" y="1648"/>
                  </a:lnTo>
                  <a:lnTo>
                    <a:pt x="951" y="1653"/>
                  </a:lnTo>
                  <a:lnTo>
                    <a:pt x="945" y="1658"/>
                  </a:lnTo>
                  <a:lnTo>
                    <a:pt x="940" y="1664"/>
                  </a:lnTo>
                  <a:lnTo>
                    <a:pt x="934" y="1672"/>
                  </a:lnTo>
                  <a:lnTo>
                    <a:pt x="930" y="1679"/>
                  </a:lnTo>
                  <a:lnTo>
                    <a:pt x="927" y="1687"/>
                  </a:lnTo>
                  <a:lnTo>
                    <a:pt x="924" y="1695"/>
                  </a:lnTo>
                  <a:lnTo>
                    <a:pt x="922" y="1704"/>
                  </a:lnTo>
                  <a:lnTo>
                    <a:pt x="921" y="1711"/>
                  </a:lnTo>
                  <a:lnTo>
                    <a:pt x="919" y="1719"/>
                  </a:lnTo>
                  <a:lnTo>
                    <a:pt x="930" y="1709"/>
                  </a:lnTo>
                  <a:lnTo>
                    <a:pt x="942" y="1699"/>
                  </a:lnTo>
                  <a:lnTo>
                    <a:pt x="951" y="1708"/>
                  </a:lnTo>
                  <a:lnTo>
                    <a:pt x="961" y="1716"/>
                  </a:lnTo>
                  <a:lnTo>
                    <a:pt x="961" y="1719"/>
                  </a:lnTo>
                  <a:lnTo>
                    <a:pt x="959" y="1724"/>
                  </a:lnTo>
                  <a:lnTo>
                    <a:pt x="956" y="1727"/>
                  </a:lnTo>
                  <a:lnTo>
                    <a:pt x="954" y="1731"/>
                  </a:lnTo>
                  <a:lnTo>
                    <a:pt x="948" y="1738"/>
                  </a:lnTo>
                  <a:lnTo>
                    <a:pt x="943" y="1746"/>
                  </a:lnTo>
                  <a:lnTo>
                    <a:pt x="953" y="1751"/>
                  </a:lnTo>
                  <a:lnTo>
                    <a:pt x="966" y="1756"/>
                  </a:lnTo>
                  <a:lnTo>
                    <a:pt x="978" y="1750"/>
                  </a:lnTo>
                  <a:lnTo>
                    <a:pt x="988" y="1743"/>
                  </a:lnTo>
                  <a:lnTo>
                    <a:pt x="999" y="1735"/>
                  </a:lnTo>
                  <a:lnTo>
                    <a:pt x="1008" y="1727"/>
                  </a:lnTo>
                  <a:lnTo>
                    <a:pt x="1026" y="1710"/>
                  </a:lnTo>
                  <a:lnTo>
                    <a:pt x="1045" y="1688"/>
                  </a:lnTo>
                  <a:close/>
                  <a:moveTo>
                    <a:pt x="1425" y="300"/>
                  </a:moveTo>
                  <a:lnTo>
                    <a:pt x="1425" y="291"/>
                  </a:lnTo>
                  <a:lnTo>
                    <a:pt x="1423" y="282"/>
                  </a:lnTo>
                  <a:lnTo>
                    <a:pt x="1421" y="275"/>
                  </a:lnTo>
                  <a:lnTo>
                    <a:pt x="1419" y="269"/>
                  </a:lnTo>
                  <a:lnTo>
                    <a:pt x="1414" y="263"/>
                  </a:lnTo>
                  <a:lnTo>
                    <a:pt x="1411" y="259"/>
                  </a:lnTo>
                  <a:lnTo>
                    <a:pt x="1406" y="256"/>
                  </a:lnTo>
                  <a:lnTo>
                    <a:pt x="1402" y="254"/>
                  </a:lnTo>
                  <a:lnTo>
                    <a:pt x="1396" y="253"/>
                  </a:lnTo>
                  <a:lnTo>
                    <a:pt x="1391" y="252"/>
                  </a:lnTo>
                  <a:lnTo>
                    <a:pt x="1385" y="252"/>
                  </a:lnTo>
                  <a:lnTo>
                    <a:pt x="1380" y="253"/>
                  </a:lnTo>
                  <a:lnTo>
                    <a:pt x="1374" y="254"/>
                  </a:lnTo>
                  <a:lnTo>
                    <a:pt x="1369" y="256"/>
                  </a:lnTo>
                  <a:lnTo>
                    <a:pt x="1364" y="259"/>
                  </a:lnTo>
                  <a:lnTo>
                    <a:pt x="1358" y="262"/>
                  </a:lnTo>
                  <a:lnTo>
                    <a:pt x="1354" y="265"/>
                  </a:lnTo>
                  <a:lnTo>
                    <a:pt x="1350" y="270"/>
                  </a:lnTo>
                  <a:lnTo>
                    <a:pt x="1346" y="274"/>
                  </a:lnTo>
                  <a:lnTo>
                    <a:pt x="1343" y="278"/>
                  </a:lnTo>
                  <a:lnTo>
                    <a:pt x="1341" y="283"/>
                  </a:lnTo>
                  <a:lnTo>
                    <a:pt x="1338" y="289"/>
                  </a:lnTo>
                  <a:lnTo>
                    <a:pt x="1338" y="294"/>
                  </a:lnTo>
                  <a:lnTo>
                    <a:pt x="1338" y="299"/>
                  </a:lnTo>
                  <a:lnTo>
                    <a:pt x="1339" y="304"/>
                  </a:lnTo>
                  <a:lnTo>
                    <a:pt x="1342" y="310"/>
                  </a:lnTo>
                  <a:lnTo>
                    <a:pt x="1345" y="316"/>
                  </a:lnTo>
                  <a:lnTo>
                    <a:pt x="1350" y="321"/>
                  </a:lnTo>
                  <a:lnTo>
                    <a:pt x="1355" y="327"/>
                  </a:lnTo>
                  <a:lnTo>
                    <a:pt x="1363" y="331"/>
                  </a:lnTo>
                  <a:lnTo>
                    <a:pt x="1372" y="336"/>
                  </a:lnTo>
                  <a:lnTo>
                    <a:pt x="1383" y="340"/>
                  </a:lnTo>
                  <a:lnTo>
                    <a:pt x="1391" y="339"/>
                  </a:lnTo>
                  <a:lnTo>
                    <a:pt x="1398" y="336"/>
                  </a:lnTo>
                  <a:lnTo>
                    <a:pt x="1404" y="332"/>
                  </a:lnTo>
                  <a:lnTo>
                    <a:pt x="1409" y="327"/>
                  </a:lnTo>
                  <a:lnTo>
                    <a:pt x="1418" y="314"/>
                  </a:lnTo>
                  <a:lnTo>
                    <a:pt x="1425" y="300"/>
                  </a:lnTo>
                  <a:close/>
                  <a:moveTo>
                    <a:pt x="1742" y="295"/>
                  </a:moveTo>
                  <a:lnTo>
                    <a:pt x="1749" y="312"/>
                  </a:lnTo>
                  <a:lnTo>
                    <a:pt x="1755" y="323"/>
                  </a:lnTo>
                  <a:lnTo>
                    <a:pt x="1761" y="328"/>
                  </a:lnTo>
                  <a:lnTo>
                    <a:pt x="1767" y="332"/>
                  </a:lnTo>
                  <a:lnTo>
                    <a:pt x="1775" y="336"/>
                  </a:lnTo>
                  <a:lnTo>
                    <a:pt x="1788" y="340"/>
                  </a:lnTo>
                  <a:lnTo>
                    <a:pt x="1796" y="338"/>
                  </a:lnTo>
                  <a:lnTo>
                    <a:pt x="1805" y="335"/>
                  </a:lnTo>
                  <a:lnTo>
                    <a:pt x="1812" y="331"/>
                  </a:lnTo>
                  <a:lnTo>
                    <a:pt x="1817" y="327"/>
                  </a:lnTo>
                  <a:lnTo>
                    <a:pt x="1823" y="321"/>
                  </a:lnTo>
                  <a:lnTo>
                    <a:pt x="1826" y="317"/>
                  </a:lnTo>
                  <a:lnTo>
                    <a:pt x="1829" y="312"/>
                  </a:lnTo>
                  <a:lnTo>
                    <a:pt x="1831" y="307"/>
                  </a:lnTo>
                  <a:lnTo>
                    <a:pt x="1832" y="301"/>
                  </a:lnTo>
                  <a:lnTo>
                    <a:pt x="1832" y="295"/>
                  </a:lnTo>
                  <a:lnTo>
                    <a:pt x="1831" y="290"/>
                  </a:lnTo>
                  <a:lnTo>
                    <a:pt x="1830" y="284"/>
                  </a:lnTo>
                  <a:lnTo>
                    <a:pt x="1829" y="279"/>
                  </a:lnTo>
                  <a:lnTo>
                    <a:pt x="1826" y="275"/>
                  </a:lnTo>
                  <a:lnTo>
                    <a:pt x="1824" y="270"/>
                  </a:lnTo>
                  <a:lnTo>
                    <a:pt x="1820" y="265"/>
                  </a:lnTo>
                  <a:lnTo>
                    <a:pt x="1816" y="261"/>
                  </a:lnTo>
                  <a:lnTo>
                    <a:pt x="1812" y="258"/>
                  </a:lnTo>
                  <a:lnTo>
                    <a:pt x="1808" y="255"/>
                  </a:lnTo>
                  <a:lnTo>
                    <a:pt x="1803" y="253"/>
                  </a:lnTo>
                  <a:lnTo>
                    <a:pt x="1797" y="252"/>
                  </a:lnTo>
                  <a:lnTo>
                    <a:pt x="1792" y="251"/>
                  </a:lnTo>
                  <a:lnTo>
                    <a:pt x="1787" y="251"/>
                  </a:lnTo>
                  <a:lnTo>
                    <a:pt x="1782" y="251"/>
                  </a:lnTo>
                  <a:lnTo>
                    <a:pt x="1776" y="253"/>
                  </a:lnTo>
                  <a:lnTo>
                    <a:pt x="1771" y="255"/>
                  </a:lnTo>
                  <a:lnTo>
                    <a:pt x="1766" y="259"/>
                  </a:lnTo>
                  <a:lnTo>
                    <a:pt x="1761" y="263"/>
                  </a:lnTo>
                  <a:lnTo>
                    <a:pt x="1755" y="270"/>
                  </a:lnTo>
                  <a:lnTo>
                    <a:pt x="1750" y="277"/>
                  </a:lnTo>
                  <a:lnTo>
                    <a:pt x="1746" y="285"/>
                  </a:lnTo>
                  <a:lnTo>
                    <a:pt x="1742" y="295"/>
                  </a:lnTo>
                  <a:close/>
                  <a:moveTo>
                    <a:pt x="1638" y="111"/>
                  </a:moveTo>
                  <a:lnTo>
                    <a:pt x="1633" y="102"/>
                  </a:lnTo>
                  <a:lnTo>
                    <a:pt x="1628" y="93"/>
                  </a:lnTo>
                  <a:lnTo>
                    <a:pt x="1621" y="87"/>
                  </a:lnTo>
                  <a:lnTo>
                    <a:pt x="1615" y="80"/>
                  </a:lnTo>
                  <a:lnTo>
                    <a:pt x="1610" y="76"/>
                  </a:lnTo>
                  <a:lnTo>
                    <a:pt x="1603" y="73"/>
                  </a:lnTo>
                  <a:lnTo>
                    <a:pt x="1597" y="71"/>
                  </a:lnTo>
                  <a:lnTo>
                    <a:pt x="1591" y="70"/>
                  </a:lnTo>
                  <a:lnTo>
                    <a:pt x="1584" y="71"/>
                  </a:lnTo>
                  <a:lnTo>
                    <a:pt x="1579" y="73"/>
                  </a:lnTo>
                  <a:lnTo>
                    <a:pt x="1573" y="76"/>
                  </a:lnTo>
                  <a:lnTo>
                    <a:pt x="1566" y="80"/>
                  </a:lnTo>
                  <a:lnTo>
                    <a:pt x="1561" y="86"/>
                  </a:lnTo>
                  <a:lnTo>
                    <a:pt x="1556" y="93"/>
                  </a:lnTo>
                  <a:lnTo>
                    <a:pt x="1551" y="102"/>
                  </a:lnTo>
                  <a:lnTo>
                    <a:pt x="1545" y="111"/>
                  </a:lnTo>
                  <a:lnTo>
                    <a:pt x="1549" y="121"/>
                  </a:lnTo>
                  <a:lnTo>
                    <a:pt x="1553" y="128"/>
                  </a:lnTo>
                  <a:lnTo>
                    <a:pt x="1556" y="133"/>
                  </a:lnTo>
                  <a:lnTo>
                    <a:pt x="1559" y="138"/>
                  </a:lnTo>
                  <a:lnTo>
                    <a:pt x="1564" y="141"/>
                  </a:lnTo>
                  <a:lnTo>
                    <a:pt x="1571" y="144"/>
                  </a:lnTo>
                  <a:lnTo>
                    <a:pt x="1579" y="148"/>
                  </a:lnTo>
                  <a:lnTo>
                    <a:pt x="1592" y="152"/>
                  </a:lnTo>
                  <a:lnTo>
                    <a:pt x="1600" y="149"/>
                  </a:lnTo>
                  <a:lnTo>
                    <a:pt x="1608" y="147"/>
                  </a:lnTo>
                  <a:lnTo>
                    <a:pt x="1615" y="143"/>
                  </a:lnTo>
                  <a:lnTo>
                    <a:pt x="1620" y="140"/>
                  </a:lnTo>
                  <a:lnTo>
                    <a:pt x="1625" y="134"/>
                  </a:lnTo>
                  <a:lnTo>
                    <a:pt x="1630" y="128"/>
                  </a:lnTo>
                  <a:lnTo>
                    <a:pt x="1634" y="121"/>
                  </a:lnTo>
                  <a:lnTo>
                    <a:pt x="1638" y="111"/>
                  </a:lnTo>
                  <a:close/>
                  <a:moveTo>
                    <a:pt x="1638" y="474"/>
                  </a:moveTo>
                  <a:lnTo>
                    <a:pt x="1633" y="464"/>
                  </a:lnTo>
                  <a:lnTo>
                    <a:pt x="1628" y="456"/>
                  </a:lnTo>
                  <a:lnTo>
                    <a:pt x="1622" y="449"/>
                  </a:lnTo>
                  <a:lnTo>
                    <a:pt x="1617" y="443"/>
                  </a:lnTo>
                  <a:lnTo>
                    <a:pt x="1612" y="439"/>
                  </a:lnTo>
                  <a:lnTo>
                    <a:pt x="1605" y="436"/>
                  </a:lnTo>
                  <a:lnTo>
                    <a:pt x="1600" y="432"/>
                  </a:lnTo>
                  <a:lnTo>
                    <a:pt x="1595" y="430"/>
                  </a:lnTo>
                  <a:lnTo>
                    <a:pt x="1590" y="430"/>
                  </a:lnTo>
                  <a:lnTo>
                    <a:pt x="1584" y="430"/>
                  </a:lnTo>
                  <a:lnTo>
                    <a:pt x="1579" y="430"/>
                  </a:lnTo>
                  <a:lnTo>
                    <a:pt x="1574" y="432"/>
                  </a:lnTo>
                  <a:lnTo>
                    <a:pt x="1570" y="433"/>
                  </a:lnTo>
                  <a:lnTo>
                    <a:pt x="1565" y="437"/>
                  </a:lnTo>
                  <a:lnTo>
                    <a:pt x="1561" y="440"/>
                  </a:lnTo>
                  <a:lnTo>
                    <a:pt x="1558" y="443"/>
                  </a:lnTo>
                  <a:lnTo>
                    <a:pt x="1555" y="447"/>
                  </a:lnTo>
                  <a:lnTo>
                    <a:pt x="1552" y="451"/>
                  </a:lnTo>
                  <a:lnTo>
                    <a:pt x="1551" y="457"/>
                  </a:lnTo>
                  <a:lnTo>
                    <a:pt x="1548" y="461"/>
                  </a:lnTo>
                  <a:lnTo>
                    <a:pt x="1547" y="466"/>
                  </a:lnTo>
                  <a:lnTo>
                    <a:pt x="1547" y="471"/>
                  </a:lnTo>
                  <a:lnTo>
                    <a:pt x="1548" y="477"/>
                  </a:lnTo>
                  <a:lnTo>
                    <a:pt x="1549" y="482"/>
                  </a:lnTo>
                  <a:lnTo>
                    <a:pt x="1552" y="487"/>
                  </a:lnTo>
                  <a:lnTo>
                    <a:pt x="1555" y="493"/>
                  </a:lnTo>
                  <a:lnTo>
                    <a:pt x="1558" y="498"/>
                  </a:lnTo>
                  <a:lnTo>
                    <a:pt x="1563" y="503"/>
                  </a:lnTo>
                  <a:lnTo>
                    <a:pt x="1568" y="507"/>
                  </a:lnTo>
                  <a:lnTo>
                    <a:pt x="1575" y="512"/>
                  </a:lnTo>
                  <a:lnTo>
                    <a:pt x="1582" y="516"/>
                  </a:lnTo>
                  <a:lnTo>
                    <a:pt x="1592" y="519"/>
                  </a:lnTo>
                  <a:lnTo>
                    <a:pt x="1601" y="516"/>
                  </a:lnTo>
                  <a:lnTo>
                    <a:pt x="1610" y="513"/>
                  </a:lnTo>
                  <a:lnTo>
                    <a:pt x="1616" y="509"/>
                  </a:lnTo>
                  <a:lnTo>
                    <a:pt x="1621" y="505"/>
                  </a:lnTo>
                  <a:lnTo>
                    <a:pt x="1625" y="500"/>
                  </a:lnTo>
                  <a:lnTo>
                    <a:pt x="1630" y="493"/>
                  </a:lnTo>
                  <a:lnTo>
                    <a:pt x="1634" y="484"/>
                  </a:lnTo>
                  <a:lnTo>
                    <a:pt x="1638" y="474"/>
                  </a:lnTo>
                  <a:close/>
                  <a:moveTo>
                    <a:pt x="2360" y="1932"/>
                  </a:moveTo>
                  <a:lnTo>
                    <a:pt x="2355" y="1939"/>
                  </a:lnTo>
                  <a:lnTo>
                    <a:pt x="2349" y="1948"/>
                  </a:lnTo>
                  <a:lnTo>
                    <a:pt x="2345" y="1955"/>
                  </a:lnTo>
                  <a:lnTo>
                    <a:pt x="2341" y="1964"/>
                  </a:lnTo>
                  <a:lnTo>
                    <a:pt x="2287" y="1961"/>
                  </a:lnTo>
                  <a:lnTo>
                    <a:pt x="2282" y="1972"/>
                  </a:lnTo>
                  <a:lnTo>
                    <a:pt x="2299" y="1987"/>
                  </a:lnTo>
                  <a:lnTo>
                    <a:pt x="2321" y="1986"/>
                  </a:lnTo>
                  <a:lnTo>
                    <a:pt x="2343" y="1986"/>
                  </a:lnTo>
                  <a:lnTo>
                    <a:pt x="2365" y="1985"/>
                  </a:lnTo>
                  <a:lnTo>
                    <a:pt x="2387" y="1984"/>
                  </a:lnTo>
                  <a:lnTo>
                    <a:pt x="2365" y="1932"/>
                  </a:lnTo>
                  <a:lnTo>
                    <a:pt x="2360" y="1932"/>
                  </a:lnTo>
                  <a:close/>
                  <a:moveTo>
                    <a:pt x="2500" y="1854"/>
                  </a:moveTo>
                  <a:lnTo>
                    <a:pt x="2496" y="1859"/>
                  </a:lnTo>
                  <a:lnTo>
                    <a:pt x="2493" y="1864"/>
                  </a:lnTo>
                  <a:lnTo>
                    <a:pt x="2491" y="1871"/>
                  </a:lnTo>
                  <a:lnTo>
                    <a:pt x="2490" y="1880"/>
                  </a:lnTo>
                  <a:lnTo>
                    <a:pt x="2513" y="1880"/>
                  </a:lnTo>
                  <a:lnTo>
                    <a:pt x="2536" y="1879"/>
                  </a:lnTo>
                  <a:lnTo>
                    <a:pt x="2559" y="1879"/>
                  </a:lnTo>
                  <a:lnTo>
                    <a:pt x="2584" y="1879"/>
                  </a:lnTo>
                  <a:lnTo>
                    <a:pt x="2563" y="1872"/>
                  </a:lnTo>
                  <a:lnTo>
                    <a:pt x="2541" y="1865"/>
                  </a:lnTo>
                  <a:lnTo>
                    <a:pt x="2520" y="1859"/>
                  </a:lnTo>
                  <a:lnTo>
                    <a:pt x="2500" y="1854"/>
                  </a:lnTo>
                  <a:close/>
                  <a:moveTo>
                    <a:pt x="2443" y="1763"/>
                  </a:moveTo>
                  <a:lnTo>
                    <a:pt x="2442" y="1774"/>
                  </a:lnTo>
                  <a:lnTo>
                    <a:pt x="2442" y="1786"/>
                  </a:lnTo>
                  <a:lnTo>
                    <a:pt x="2463" y="1782"/>
                  </a:lnTo>
                  <a:lnTo>
                    <a:pt x="2479" y="1778"/>
                  </a:lnTo>
                  <a:lnTo>
                    <a:pt x="2482" y="1778"/>
                  </a:lnTo>
                  <a:lnTo>
                    <a:pt x="2485" y="1778"/>
                  </a:lnTo>
                  <a:lnTo>
                    <a:pt x="2489" y="1779"/>
                  </a:lnTo>
                  <a:lnTo>
                    <a:pt x="2493" y="1781"/>
                  </a:lnTo>
                  <a:lnTo>
                    <a:pt x="2496" y="1784"/>
                  </a:lnTo>
                  <a:lnTo>
                    <a:pt x="2499" y="1788"/>
                  </a:lnTo>
                  <a:lnTo>
                    <a:pt x="2502" y="1792"/>
                  </a:lnTo>
                  <a:lnTo>
                    <a:pt x="2507" y="1800"/>
                  </a:lnTo>
                  <a:lnTo>
                    <a:pt x="2494" y="1810"/>
                  </a:lnTo>
                  <a:lnTo>
                    <a:pt x="2482" y="1821"/>
                  </a:lnTo>
                  <a:lnTo>
                    <a:pt x="2487" y="1830"/>
                  </a:lnTo>
                  <a:lnTo>
                    <a:pt x="2492" y="1841"/>
                  </a:lnTo>
                  <a:lnTo>
                    <a:pt x="2513" y="1841"/>
                  </a:lnTo>
                  <a:lnTo>
                    <a:pt x="2533" y="1842"/>
                  </a:lnTo>
                  <a:lnTo>
                    <a:pt x="2554" y="1842"/>
                  </a:lnTo>
                  <a:lnTo>
                    <a:pt x="2575" y="1843"/>
                  </a:lnTo>
                  <a:lnTo>
                    <a:pt x="2575" y="1824"/>
                  </a:lnTo>
                  <a:lnTo>
                    <a:pt x="2555" y="1821"/>
                  </a:lnTo>
                  <a:lnTo>
                    <a:pt x="2551" y="1813"/>
                  </a:lnTo>
                  <a:lnTo>
                    <a:pt x="2549" y="1807"/>
                  </a:lnTo>
                  <a:lnTo>
                    <a:pt x="2549" y="1801"/>
                  </a:lnTo>
                  <a:lnTo>
                    <a:pt x="2549" y="1795"/>
                  </a:lnTo>
                  <a:lnTo>
                    <a:pt x="2552" y="1786"/>
                  </a:lnTo>
                  <a:lnTo>
                    <a:pt x="2556" y="1775"/>
                  </a:lnTo>
                  <a:lnTo>
                    <a:pt x="2571" y="1773"/>
                  </a:lnTo>
                  <a:lnTo>
                    <a:pt x="2587" y="1773"/>
                  </a:lnTo>
                  <a:lnTo>
                    <a:pt x="2587" y="1754"/>
                  </a:lnTo>
                  <a:lnTo>
                    <a:pt x="2563" y="1749"/>
                  </a:lnTo>
                  <a:lnTo>
                    <a:pt x="2542" y="1745"/>
                  </a:lnTo>
                  <a:lnTo>
                    <a:pt x="2527" y="1744"/>
                  </a:lnTo>
                  <a:lnTo>
                    <a:pt x="2512" y="1744"/>
                  </a:lnTo>
                  <a:lnTo>
                    <a:pt x="2497" y="1746"/>
                  </a:lnTo>
                  <a:lnTo>
                    <a:pt x="2482" y="1750"/>
                  </a:lnTo>
                  <a:lnTo>
                    <a:pt x="2465" y="1755"/>
                  </a:lnTo>
                  <a:lnTo>
                    <a:pt x="2443" y="1763"/>
                  </a:lnTo>
                  <a:close/>
                  <a:moveTo>
                    <a:pt x="2447" y="1697"/>
                  </a:moveTo>
                  <a:lnTo>
                    <a:pt x="2447" y="1722"/>
                  </a:lnTo>
                  <a:lnTo>
                    <a:pt x="2472" y="1720"/>
                  </a:lnTo>
                  <a:lnTo>
                    <a:pt x="2496" y="1720"/>
                  </a:lnTo>
                  <a:lnTo>
                    <a:pt x="2520" y="1720"/>
                  </a:lnTo>
                  <a:lnTo>
                    <a:pt x="2545" y="1719"/>
                  </a:lnTo>
                  <a:lnTo>
                    <a:pt x="2569" y="1719"/>
                  </a:lnTo>
                  <a:lnTo>
                    <a:pt x="2593" y="1719"/>
                  </a:lnTo>
                  <a:lnTo>
                    <a:pt x="2617" y="1719"/>
                  </a:lnTo>
                  <a:lnTo>
                    <a:pt x="2642" y="1719"/>
                  </a:lnTo>
                  <a:lnTo>
                    <a:pt x="2628" y="1710"/>
                  </a:lnTo>
                  <a:lnTo>
                    <a:pt x="2614" y="1703"/>
                  </a:lnTo>
                  <a:lnTo>
                    <a:pt x="2602" y="1696"/>
                  </a:lnTo>
                  <a:lnTo>
                    <a:pt x="2590" y="1691"/>
                  </a:lnTo>
                  <a:lnTo>
                    <a:pt x="2578" y="1687"/>
                  </a:lnTo>
                  <a:lnTo>
                    <a:pt x="2567" y="1685"/>
                  </a:lnTo>
                  <a:lnTo>
                    <a:pt x="2555" y="1682"/>
                  </a:lnTo>
                  <a:lnTo>
                    <a:pt x="2545" y="1682"/>
                  </a:lnTo>
                  <a:lnTo>
                    <a:pt x="2534" y="1682"/>
                  </a:lnTo>
                  <a:lnTo>
                    <a:pt x="2522" y="1683"/>
                  </a:lnTo>
                  <a:lnTo>
                    <a:pt x="2511" y="1685"/>
                  </a:lnTo>
                  <a:lnTo>
                    <a:pt x="2499" y="1687"/>
                  </a:lnTo>
                  <a:lnTo>
                    <a:pt x="2475" y="1692"/>
                  </a:lnTo>
                  <a:lnTo>
                    <a:pt x="2447" y="1697"/>
                  </a:lnTo>
                  <a:close/>
                  <a:moveTo>
                    <a:pt x="2977" y="2747"/>
                  </a:moveTo>
                  <a:lnTo>
                    <a:pt x="2971" y="2735"/>
                  </a:lnTo>
                  <a:lnTo>
                    <a:pt x="2965" y="2722"/>
                  </a:lnTo>
                  <a:lnTo>
                    <a:pt x="2952" y="2724"/>
                  </a:lnTo>
                  <a:lnTo>
                    <a:pt x="2943" y="2726"/>
                  </a:lnTo>
                  <a:lnTo>
                    <a:pt x="2936" y="2729"/>
                  </a:lnTo>
                  <a:lnTo>
                    <a:pt x="2930" y="2732"/>
                  </a:lnTo>
                  <a:lnTo>
                    <a:pt x="2926" y="2736"/>
                  </a:lnTo>
                  <a:lnTo>
                    <a:pt x="2921" y="2742"/>
                  </a:lnTo>
                  <a:lnTo>
                    <a:pt x="2917" y="2752"/>
                  </a:lnTo>
                  <a:lnTo>
                    <a:pt x="2913" y="2763"/>
                  </a:lnTo>
                  <a:lnTo>
                    <a:pt x="2919" y="2773"/>
                  </a:lnTo>
                  <a:lnTo>
                    <a:pt x="2927" y="2784"/>
                  </a:lnTo>
                  <a:lnTo>
                    <a:pt x="2932" y="2782"/>
                  </a:lnTo>
                  <a:lnTo>
                    <a:pt x="2939" y="2780"/>
                  </a:lnTo>
                  <a:lnTo>
                    <a:pt x="2947" y="2776"/>
                  </a:lnTo>
                  <a:lnTo>
                    <a:pt x="2954" y="2771"/>
                  </a:lnTo>
                  <a:lnTo>
                    <a:pt x="2960" y="2766"/>
                  </a:lnTo>
                  <a:lnTo>
                    <a:pt x="2967" y="2759"/>
                  </a:lnTo>
                  <a:lnTo>
                    <a:pt x="2973" y="2753"/>
                  </a:lnTo>
                  <a:lnTo>
                    <a:pt x="2977" y="2747"/>
                  </a:lnTo>
                  <a:close/>
                  <a:moveTo>
                    <a:pt x="2961" y="2035"/>
                  </a:moveTo>
                  <a:lnTo>
                    <a:pt x="2972" y="2035"/>
                  </a:lnTo>
                  <a:lnTo>
                    <a:pt x="2982" y="2036"/>
                  </a:lnTo>
                  <a:lnTo>
                    <a:pt x="2981" y="2028"/>
                  </a:lnTo>
                  <a:lnTo>
                    <a:pt x="2978" y="2021"/>
                  </a:lnTo>
                  <a:lnTo>
                    <a:pt x="2974" y="2012"/>
                  </a:lnTo>
                  <a:lnTo>
                    <a:pt x="2969" y="2004"/>
                  </a:lnTo>
                  <a:lnTo>
                    <a:pt x="2963" y="1996"/>
                  </a:lnTo>
                  <a:lnTo>
                    <a:pt x="2956" y="1988"/>
                  </a:lnTo>
                  <a:lnTo>
                    <a:pt x="2949" y="1980"/>
                  </a:lnTo>
                  <a:lnTo>
                    <a:pt x="2941" y="1973"/>
                  </a:lnTo>
                  <a:lnTo>
                    <a:pt x="2926" y="1959"/>
                  </a:lnTo>
                  <a:lnTo>
                    <a:pt x="2910" y="1949"/>
                  </a:lnTo>
                  <a:lnTo>
                    <a:pt x="2902" y="1944"/>
                  </a:lnTo>
                  <a:lnTo>
                    <a:pt x="2895" y="1942"/>
                  </a:lnTo>
                  <a:lnTo>
                    <a:pt x="2890" y="1940"/>
                  </a:lnTo>
                  <a:lnTo>
                    <a:pt x="2884" y="1939"/>
                  </a:lnTo>
                  <a:lnTo>
                    <a:pt x="2903" y="1961"/>
                  </a:lnTo>
                  <a:lnTo>
                    <a:pt x="2922" y="1985"/>
                  </a:lnTo>
                  <a:lnTo>
                    <a:pt x="2942" y="2009"/>
                  </a:lnTo>
                  <a:lnTo>
                    <a:pt x="2961" y="2035"/>
                  </a:lnTo>
                  <a:close/>
                  <a:moveTo>
                    <a:pt x="3351" y="1894"/>
                  </a:moveTo>
                  <a:lnTo>
                    <a:pt x="3352" y="1909"/>
                  </a:lnTo>
                  <a:lnTo>
                    <a:pt x="3351" y="1923"/>
                  </a:lnTo>
                  <a:lnTo>
                    <a:pt x="3349" y="1938"/>
                  </a:lnTo>
                  <a:lnTo>
                    <a:pt x="3345" y="1951"/>
                  </a:lnTo>
                  <a:lnTo>
                    <a:pt x="3341" y="1965"/>
                  </a:lnTo>
                  <a:lnTo>
                    <a:pt x="3337" y="1976"/>
                  </a:lnTo>
                  <a:lnTo>
                    <a:pt x="3331" y="1988"/>
                  </a:lnTo>
                  <a:lnTo>
                    <a:pt x="3323" y="1999"/>
                  </a:lnTo>
                  <a:lnTo>
                    <a:pt x="3316" y="2011"/>
                  </a:lnTo>
                  <a:lnTo>
                    <a:pt x="3308" y="2021"/>
                  </a:lnTo>
                  <a:lnTo>
                    <a:pt x="3298" y="2031"/>
                  </a:lnTo>
                  <a:lnTo>
                    <a:pt x="3289" y="2041"/>
                  </a:lnTo>
                  <a:lnTo>
                    <a:pt x="3267" y="2060"/>
                  </a:lnTo>
                  <a:lnTo>
                    <a:pt x="3245" y="2078"/>
                  </a:lnTo>
                  <a:lnTo>
                    <a:pt x="3199" y="2114"/>
                  </a:lnTo>
                  <a:lnTo>
                    <a:pt x="3152" y="2149"/>
                  </a:lnTo>
                  <a:lnTo>
                    <a:pt x="3142" y="2159"/>
                  </a:lnTo>
                  <a:lnTo>
                    <a:pt x="3131" y="2169"/>
                  </a:lnTo>
                  <a:lnTo>
                    <a:pt x="3121" y="2178"/>
                  </a:lnTo>
                  <a:lnTo>
                    <a:pt x="3111" y="2189"/>
                  </a:lnTo>
                  <a:lnTo>
                    <a:pt x="3103" y="2199"/>
                  </a:lnTo>
                  <a:lnTo>
                    <a:pt x="3094" y="2211"/>
                  </a:lnTo>
                  <a:lnTo>
                    <a:pt x="3086" y="2222"/>
                  </a:lnTo>
                  <a:lnTo>
                    <a:pt x="3080" y="2235"/>
                  </a:lnTo>
                  <a:lnTo>
                    <a:pt x="3087" y="2234"/>
                  </a:lnTo>
                  <a:lnTo>
                    <a:pt x="3096" y="2231"/>
                  </a:lnTo>
                  <a:lnTo>
                    <a:pt x="3109" y="2228"/>
                  </a:lnTo>
                  <a:lnTo>
                    <a:pt x="3123" y="2222"/>
                  </a:lnTo>
                  <a:lnTo>
                    <a:pt x="3154" y="2210"/>
                  </a:lnTo>
                  <a:lnTo>
                    <a:pt x="3189" y="2196"/>
                  </a:lnTo>
                  <a:lnTo>
                    <a:pt x="3222" y="2182"/>
                  </a:lnTo>
                  <a:lnTo>
                    <a:pt x="3251" y="2171"/>
                  </a:lnTo>
                  <a:lnTo>
                    <a:pt x="3262" y="2167"/>
                  </a:lnTo>
                  <a:lnTo>
                    <a:pt x="3272" y="2164"/>
                  </a:lnTo>
                  <a:lnTo>
                    <a:pt x="3278" y="2163"/>
                  </a:lnTo>
                  <a:lnTo>
                    <a:pt x="3282" y="2164"/>
                  </a:lnTo>
                  <a:lnTo>
                    <a:pt x="3252" y="2190"/>
                  </a:lnTo>
                  <a:lnTo>
                    <a:pt x="3219" y="2217"/>
                  </a:lnTo>
                  <a:lnTo>
                    <a:pt x="3184" y="2245"/>
                  </a:lnTo>
                  <a:lnTo>
                    <a:pt x="3149" y="2271"/>
                  </a:lnTo>
                  <a:lnTo>
                    <a:pt x="3131" y="2284"/>
                  </a:lnTo>
                  <a:lnTo>
                    <a:pt x="3113" y="2295"/>
                  </a:lnTo>
                  <a:lnTo>
                    <a:pt x="3094" y="2307"/>
                  </a:lnTo>
                  <a:lnTo>
                    <a:pt x="3076" y="2316"/>
                  </a:lnTo>
                  <a:lnTo>
                    <a:pt x="3058" y="2325"/>
                  </a:lnTo>
                  <a:lnTo>
                    <a:pt x="3039" y="2332"/>
                  </a:lnTo>
                  <a:lnTo>
                    <a:pt x="3022" y="2338"/>
                  </a:lnTo>
                  <a:lnTo>
                    <a:pt x="3003" y="2341"/>
                  </a:lnTo>
                  <a:lnTo>
                    <a:pt x="2994" y="2331"/>
                  </a:lnTo>
                  <a:lnTo>
                    <a:pt x="2985" y="2322"/>
                  </a:lnTo>
                  <a:lnTo>
                    <a:pt x="2976" y="2312"/>
                  </a:lnTo>
                  <a:lnTo>
                    <a:pt x="2967" y="2304"/>
                  </a:lnTo>
                  <a:lnTo>
                    <a:pt x="2961" y="2309"/>
                  </a:lnTo>
                  <a:lnTo>
                    <a:pt x="2955" y="2319"/>
                  </a:lnTo>
                  <a:lnTo>
                    <a:pt x="2949" y="2331"/>
                  </a:lnTo>
                  <a:lnTo>
                    <a:pt x="2942" y="2346"/>
                  </a:lnTo>
                  <a:lnTo>
                    <a:pt x="2928" y="2383"/>
                  </a:lnTo>
                  <a:lnTo>
                    <a:pt x="2914" y="2425"/>
                  </a:lnTo>
                  <a:lnTo>
                    <a:pt x="2900" y="2469"/>
                  </a:lnTo>
                  <a:lnTo>
                    <a:pt x="2890" y="2509"/>
                  </a:lnTo>
                  <a:lnTo>
                    <a:pt x="2885" y="2527"/>
                  </a:lnTo>
                  <a:lnTo>
                    <a:pt x="2882" y="2542"/>
                  </a:lnTo>
                  <a:lnTo>
                    <a:pt x="2880" y="2554"/>
                  </a:lnTo>
                  <a:lnTo>
                    <a:pt x="2879" y="2564"/>
                  </a:lnTo>
                  <a:lnTo>
                    <a:pt x="2907" y="2561"/>
                  </a:lnTo>
                  <a:lnTo>
                    <a:pt x="2913" y="2538"/>
                  </a:lnTo>
                  <a:lnTo>
                    <a:pt x="2919" y="2516"/>
                  </a:lnTo>
                  <a:lnTo>
                    <a:pt x="2926" y="2494"/>
                  </a:lnTo>
                  <a:lnTo>
                    <a:pt x="2932" y="2472"/>
                  </a:lnTo>
                  <a:lnTo>
                    <a:pt x="2938" y="2449"/>
                  </a:lnTo>
                  <a:lnTo>
                    <a:pt x="2946" y="2426"/>
                  </a:lnTo>
                  <a:lnTo>
                    <a:pt x="2952" y="2404"/>
                  </a:lnTo>
                  <a:lnTo>
                    <a:pt x="2958" y="2382"/>
                  </a:lnTo>
                  <a:lnTo>
                    <a:pt x="2974" y="2384"/>
                  </a:lnTo>
                  <a:lnTo>
                    <a:pt x="2989" y="2386"/>
                  </a:lnTo>
                  <a:lnTo>
                    <a:pt x="3005" y="2388"/>
                  </a:lnTo>
                  <a:lnTo>
                    <a:pt x="3020" y="2391"/>
                  </a:lnTo>
                  <a:lnTo>
                    <a:pt x="3024" y="2413"/>
                  </a:lnTo>
                  <a:lnTo>
                    <a:pt x="3025" y="2435"/>
                  </a:lnTo>
                  <a:lnTo>
                    <a:pt x="3026" y="2457"/>
                  </a:lnTo>
                  <a:lnTo>
                    <a:pt x="3027" y="2480"/>
                  </a:lnTo>
                  <a:lnTo>
                    <a:pt x="3026" y="2529"/>
                  </a:lnTo>
                  <a:lnTo>
                    <a:pt x="3024" y="2579"/>
                  </a:lnTo>
                  <a:lnTo>
                    <a:pt x="3020" y="2628"/>
                  </a:lnTo>
                  <a:lnTo>
                    <a:pt x="3017" y="2678"/>
                  </a:lnTo>
                  <a:lnTo>
                    <a:pt x="3013" y="2726"/>
                  </a:lnTo>
                  <a:lnTo>
                    <a:pt x="3010" y="2774"/>
                  </a:lnTo>
                  <a:lnTo>
                    <a:pt x="2990" y="2791"/>
                  </a:lnTo>
                  <a:lnTo>
                    <a:pt x="2958" y="2815"/>
                  </a:lnTo>
                  <a:lnTo>
                    <a:pt x="2942" y="2827"/>
                  </a:lnTo>
                  <a:lnTo>
                    <a:pt x="2928" y="2836"/>
                  </a:lnTo>
                  <a:lnTo>
                    <a:pt x="2921" y="2840"/>
                  </a:lnTo>
                  <a:lnTo>
                    <a:pt x="2915" y="2842"/>
                  </a:lnTo>
                  <a:lnTo>
                    <a:pt x="2911" y="2843"/>
                  </a:lnTo>
                  <a:lnTo>
                    <a:pt x="2908" y="2842"/>
                  </a:lnTo>
                  <a:lnTo>
                    <a:pt x="2895" y="2819"/>
                  </a:lnTo>
                  <a:lnTo>
                    <a:pt x="2882" y="2796"/>
                  </a:lnTo>
                  <a:lnTo>
                    <a:pt x="2870" y="2773"/>
                  </a:lnTo>
                  <a:lnTo>
                    <a:pt x="2858" y="2751"/>
                  </a:lnTo>
                  <a:lnTo>
                    <a:pt x="2885" y="2724"/>
                  </a:lnTo>
                  <a:lnTo>
                    <a:pt x="2914" y="2698"/>
                  </a:lnTo>
                  <a:lnTo>
                    <a:pt x="2941" y="2669"/>
                  </a:lnTo>
                  <a:lnTo>
                    <a:pt x="2969" y="2642"/>
                  </a:lnTo>
                  <a:lnTo>
                    <a:pt x="2963" y="2638"/>
                  </a:lnTo>
                  <a:lnTo>
                    <a:pt x="2958" y="2636"/>
                  </a:lnTo>
                  <a:lnTo>
                    <a:pt x="2952" y="2633"/>
                  </a:lnTo>
                  <a:lnTo>
                    <a:pt x="2945" y="2633"/>
                  </a:lnTo>
                  <a:lnTo>
                    <a:pt x="2937" y="2635"/>
                  </a:lnTo>
                  <a:lnTo>
                    <a:pt x="2930" y="2637"/>
                  </a:lnTo>
                  <a:lnTo>
                    <a:pt x="2921" y="2640"/>
                  </a:lnTo>
                  <a:lnTo>
                    <a:pt x="2913" y="2644"/>
                  </a:lnTo>
                  <a:lnTo>
                    <a:pt x="2894" y="2655"/>
                  </a:lnTo>
                  <a:lnTo>
                    <a:pt x="2875" y="2667"/>
                  </a:lnTo>
                  <a:lnTo>
                    <a:pt x="2855" y="2681"/>
                  </a:lnTo>
                  <a:lnTo>
                    <a:pt x="2834" y="2696"/>
                  </a:lnTo>
                  <a:lnTo>
                    <a:pt x="2813" y="2711"/>
                  </a:lnTo>
                  <a:lnTo>
                    <a:pt x="2793" y="2724"/>
                  </a:lnTo>
                  <a:lnTo>
                    <a:pt x="2772" y="2737"/>
                  </a:lnTo>
                  <a:lnTo>
                    <a:pt x="2755" y="2748"/>
                  </a:lnTo>
                  <a:lnTo>
                    <a:pt x="2746" y="2752"/>
                  </a:lnTo>
                  <a:lnTo>
                    <a:pt x="2738" y="2755"/>
                  </a:lnTo>
                  <a:lnTo>
                    <a:pt x="2729" y="2757"/>
                  </a:lnTo>
                  <a:lnTo>
                    <a:pt x="2722" y="2758"/>
                  </a:lnTo>
                  <a:lnTo>
                    <a:pt x="2716" y="2758"/>
                  </a:lnTo>
                  <a:lnTo>
                    <a:pt x="2709" y="2756"/>
                  </a:lnTo>
                  <a:lnTo>
                    <a:pt x="2704" y="2754"/>
                  </a:lnTo>
                  <a:lnTo>
                    <a:pt x="2699" y="2750"/>
                  </a:lnTo>
                  <a:lnTo>
                    <a:pt x="2724" y="2686"/>
                  </a:lnTo>
                  <a:lnTo>
                    <a:pt x="2755" y="2610"/>
                  </a:lnTo>
                  <a:lnTo>
                    <a:pt x="2787" y="2525"/>
                  </a:lnTo>
                  <a:lnTo>
                    <a:pt x="2823" y="2435"/>
                  </a:lnTo>
                  <a:lnTo>
                    <a:pt x="2841" y="2389"/>
                  </a:lnTo>
                  <a:lnTo>
                    <a:pt x="2860" y="2345"/>
                  </a:lnTo>
                  <a:lnTo>
                    <a:pt x="2879" y="2303"/>
                  </a:lnTo>
                  <a:lnTo>
                    <a:pt x="2899" y="2262"/>
                  </a:lnTo>
                  <a:lnTo>
                    <a:pt x="2918" y="2222"/>
                  </a:lnTo>
                  <a:lnTo>
                    <a:pt x="2937" y="2188"/>
                  </a:lnTo>
                  <a:lnTo>
                    <a:pt x="2956" y="2155"/>
                  </a:lnTo>
                  <a:lnTo>
                    <a:pt x="2975" y="2127"/>
                  </a:lnTo>
                  <a:lnTo>
                    <a:pt x="2972" y="2111"/>
                  </a:lnTo>
                  <a:lnTo>
                    <a:pt x="2966" y="2096"/>
                  </a:lnTo>
                  <a:lnTo>
                    <a:pt x="2958" y="2079"/>
                  </a:lnTo>
                  <a:lnTo>
                    <a:pt x="2949" y="2063"/>
                  </a:lnTo>
                  <a:lnTo>
                    <a:pt x="2929" y="2031"/>
                  </a:lnTo>
                  <a:lnTo>
                    <a:pt x="2907" y="2000"/>
                  </a:lnTo>
                  <a:lnTo>
                    <a:pt x="2897" y="1986"/>
                  </a:lnTo>
                  <a:lnTo>
                    <a:pt x="2888" y="1971"/>
                  </a:lnTo>
                  <a:lnTo>
                    <a:pt x="2879" y="1957"/>
                  </a:lnTo>
                  <a:lnTo>
                    <a:pt x="2873" y="1944"/>
                  </a:lnTo>
                  <a:lnTo>
                    <a:pt x="2867" y="1932"/>
                  </a:lnTo>
                  <a:lnTo>
                    <a:pt x="2865" y="1921"/>
                  </a:lnTo>
                  <a:lnTo>
                    <a:pt x="2865" y="1916"/>
                  </a:lnTo>
                  <a:lnTo>
                    <a:pt x="2865" y="1911"/>
                  </a:lnTo>
                  <a:lnTo>
                    <a:pt x="2866" y="1905"/>
                  </a:lnTo>
                  <a:lnTo>
                    <a:pt x="2869" y="1901"/>
                  </a:lnTo>
                  <a:lnTo>
                    <a:pt x="2885" y="1912"/>
                  </a:lnTo>
                  <a:lnTo>
                    <a:pt x="2905" y="1927"/>
                  </a:lnTo>
                  <a:lnTo>
                    <a:pt x="2929" y="1943"/>
                  </a:lnTo>
                  <a:lnTo>
                    <a:pt x="2952" y="1960"/>
                  </a:lnTo>
                  <a:lnTo>
                    <a:pt x="2975" y="1976"/>
                  </a:lnTo>
                  <a:lnTo>
                    <a:pt x="2997" y="1989"/>
                  </a:lnTo>
                  <a:lnTo>
                    <a:pt x="3009" y="1994"/>
                  </a:lnTo>
                  <a:lnTo>
                    <a:pt x="3018" y="1997"/>
                  </a:lnTo>
                  <a:lnTo>
                    <a:pt x="3028" y="1999"/>
                  </a:lnTo>
                  <a:lnTo>
                    <a:pt x="3037" y="2000"/>
                  </a:lnTo>
                  <a:lnTo>
                    <a:pt x="3045" y="1983"/>
                  </a:lnTo>
                  <a:lnTo>
                    <a:pt x="3053" y="1966"/>
                  </a:lnTo>
                  <a:lnTo>
                    <a:pt x="3062" y="1950"/>
                  </a:lnTo>
                  <a:lnTo>
                    <a:pt x="3070" y="1935"/>
                  </a:lnTo>
                  <a:lnTo>
                    <a:pt x="3080" y="1922"/>
                  </a:lnTo>
                  <a:lnTo>
                    <a:pt x="3091" y="1910"/>
                  </a:lnTo>
                  <a:lnTo>
                    <a:pt x="3098" y="1903"/>
                  </a:lnTo>
                  <a:lnTo>
                    <a:pt x="3105" y="1898"/>
                  </a:lnTo>
                  <a:lnTo>
                    <a:pt x="3112" y="1893"/>
                  </a:lnTo>
                  <a:lnTo>
                    <a:pt x="3120" y="1888"/>
                  </a:lnTo>
                  <a:lnTo>
                    <a:pt x="3132" y="1895"/>
                  </a:lnTo>
                  <a:lnTo>
                    <a:pt x="3145" y="1902"/>
                  </a:lnTo>
                  <a:lnTo>
                    <a:pt x="3150" y="1946"/>
                  </a:lnTo>
                  <a:lnTo>
                    <a:pt x="3137" y="1953"/>
                  </a:lnTo>
                  <a:lnTo>
                    <a:pt x="3125" y="1960"/>
                  </a:lnTo>
                  <a:lnTo>
                    <a:pt x="3113" y="1969"/>
                  </a:lnTo>
                  <a:lnTo>
                    <a:pt x="3103" y="1977"/>
                  </a:lnTo>
                  <a:lnTo>
                    <a:pt x="3094" y="1986"/>
                  </a:lnTo>
                  <a:lnTo>
                    <a:pt x="3086" y="1995"/>
                  </a:lnTo>
                  <a:lnTo>
                    <a:pt x="3077" y="2005"/>
                  </a:lnTo>
                  <a:lnTo>
                    <a:pt x="3071" y="2015"/>
                  </a:lnTo>
                  <a:lnTo>
                    <a:pt x="3065" y="2026"/>
                  </a:lnTo>
                  <a:lnTo>
                    <a:pt x="3060" y="2037"/>
                  </a:lnTo>
                  <a:lnTo>
                    <a:pt x="3054" y="2049"/>
                  </a:lnTo>
                  <a:lnTo>
                    <a:pt x="3049" y="2063"/>
                  </a:lnTo>
                  <a:lnTo>
                    <a:pt x="3041" y="2091"/>
                  </a:lnTo>
                  <a:lnTo>
                    <a:pt x="3032" y="2123"/>
                  </a:lnTo>
                  <a:lnTo>
                    <a:pt x="3041" y="2128"/>
                  </a:lnTo>
                  <a:lnTo>
                    <a:pt x="3049" y="2132"/>
                  </a:lnTo>
                  <a:lnTo>
                    <a:pt x="3057" y="2133"/>
                  </a:lnTo>
                  <a:lnTo>
                    <a:pt x="3066" y="2134"/>
                  </a:lnTo>
                  <a:lnTo>
                    <a:pt x="3073" y="2133"/>
                  </a:lnTo>
                  <a:lnTo>
                    <a:pt x="3082" y="2130"/>
                  </a:lnTo>
                  <a:lnTo>
                    <a:pt x="3089" y="2128"/>
                  </a:lnTo>
                  <a:lnTo>
                    <a:pt x="3096" y="2124"/>
                  </a:lnTo>
                  <a:lnTo>
                    <a:pt x="3103" y="2119"/>
                  </a:lnTo>
                  <a:lnTo>
                    <a:pt x="3110" y="2114"/>
                  </a:lnTo>
                  <a:lnTo>
                    <a:pt x="3117" y="2107"/>
                  </a:lnTo>
                  <a:lnTo>
                    <a:pt x="3123" y="2100"/>
                  </a:lnTo>
                  <a:lnTo>
                    <a:pt x="3136" y="2085"/>
                  </a:lnTo>
                  <a:lnTo>
                    <a:pt x="3147" y="2068"/>
                  </a:lnTo>
                  <a:lnTo>
                    <a:pt x="3158" y="2050"/>
                  </a:lnTo>
                  <a:lnTo>
                    <a:pt x="3167" y="2032"/>
                  </a:lnTo>
                  <a:lnTo>
                    <a:pt x="3176" y="2015"/>
                  </a:lnTo>
                  <a:lnTo>
                    <a:pt x="3183" y="2000"/>
                  </a:lnTo>
                  <a:lnTo>
                    <a:pt x="3189" y="1987"/>
                  </a:lnTo>
                  <a:lnTo>
                    <a:pt x="3195" y="1976"/>
                  </a:lnTo>
                  <a:lnTo>
                    <a:pt x="3199" y="1970"/>
                  </a:lnTo>
                  <a:lnTo>
                    <a:pt x="3202" y="1968"/>
                  </a:lnTo>
                  <a:lnTo>
                    <a:pt x="3210" y="1974"/>
                  </a:lnTo>
                  <a:lnTo>
                    <a:pt x="3217" y="1978"/>
                  </a:lnTo>
                  <a:lnTo>
                    <a:pt x="3221" y="1979"/>
                  </a:lnTo>
                  <a:lnTo>
                    <a:pt x="3226" y="1979"/>
                  </a:lnTo>
                  <a:lnTo>
                    <a:pt x="3233" y="1978"/>
                  </a:lnTo>
                  <a:lnTo>
                    <a:pt x="3241" y="1977"/>
                  </a:lnTo>
                  <a:lnTo>
                    <a:pt x="3243" y="1970"/>
                  </a:lnTo>
                  <a:lnTo>
                    <a:pt x="3243" y="1962"/>
                  </a:lnTo>
                  <a:lnTo>
                    <a:pt x="3244" y="1956"/>
                  </a:lnTo>
                  <a:lnTo>
                    <a:pt x="3243" y="1951"/>
                  </a:lnTo>
                  <a:lnTo>
                    <a:pt x="3242" y="1941"/>
                  </a:lnTo>
                  <a:lnTo>
                    <a:pt x="3240" y="1932"/>
                  </a:lnTo>
                  <a:lnTo>
                    <a:pt x="3239" y="1924"/>
                  </a:lnTo>
                  <a:lnTo>
                    <a:pt x="3240" y="1916"/>
                  </a:lnTo>
                  <a:lnTo>
                    <a:pt x="3241" y="1912"/>
                  </a:lnTo>
                  <a:lnTo>
                    <a:pt x="3244" y="1908"/>
                  </a:lnTo>
                  <a:lnTo>
                    <a:pt x="3247" y="1902"/>
                  </a:lnTo>
                  <a:lnTo>
                    <a:pt x="3252" y="1897"/>
                  </a:lnTo>
                  <a:lnTo>
                    <a:pt x="3278" y="1902"/>
                  </a:lnTo>
                  <a:lnTo>
                    <a:pt x="3278" y="1912"/>
                  </a:lnTo>
                  <a:lnTo>
                    <a:pt x="3278" y="1921"/>
                  </a:lnTo>
                  <a:lnTo>
                    <a:pt x="3278" y="1931"/>
                  </a:lnTo>
                  <a:lnTo>
                    <a:pt x="3278" y="1940"/>
                  </a:lnTo>
                  <a:lnTo>
                    <a:pt x="3295" y="1929"/>
                  </a:lnTo>
                  <a:lnTo>
                    <a:pt x="3308" y="1917"/>
                  </a:lnTo>
                  <a:lnTo>
                    <a:pt x="3314" y="1911"/>
                  </a:lnTo>
                  <a:lnTo>
                    <a:pt x="3319" y="1903"/>
                  </a:lnTo>
                  <a:lnTo>
                    <a:pt x="3324" y="1895"/>
                  </a:lnTo>
                  <a:lnTo>
                    <a:pt x="3331" y="1884"/>
                  </a:lnTo>
                  <a:lnTo>
                    <a:pt x="3340" y="1888"/>
                  </a:lnTo>
                  <a:lnTo>
                    <a:pt x="3351" y="1894"/>
                  </a:lnTo>
                  <a:close/>
                  <a:moveTo>
                    <a:pt x="3148" y="2036"/>
                  </a:moveTo>
                  <a:lnTo>
                    <a:pt x="3148" y="2014"/>
                  </a:lnTo>
                  <a:lnTo>
                    <a:pt x="3134" y="2007"/>
                  </a:lnTo>
                  <a:lnTo>
                    <a:pt x="3121" y="1999"/>
                  </a:lnTo>
                  <a:lnTo>
                    <a:pt x="3121" y="1989"/>
                  </a:lnTo>
                  <a:lnTo>
                    <a:pt x="3125" y="1988"/>
                  </a:lnTo>
                  <a:lnTo>
                    <a:pt x="3129" y="1988"/>
                  </a:lnTo>
                  <a:lnTo>
                    <a:pt x="3133" y="1989"/>
                  </a:lnTo>
                  <a:lnTo>
                    <a:pt x="3138" y="1990"/>
                  </a:lnTo>
                  <a:lnTo>
                    <a:pt x="3147" y="1994"/>
                  </a:lnTo>
                  <a:lnTo>
                    <a:pt x="3158" y="2000"/>
                  </a:lnTo>
                  <a:lnTo>
                    <a:pt x="3157" y="2012"/>
                  </a:lnTo>
                  <a:lnTo>
                    <a:pt x="3154" y="2022"/>
                  </a:lnTo>
                  <a:lnTo>
                    <a:pt x="3152" y="2030"/>
                  </a:lnTo>
                  <a:lnTo>
                    <a:pt x="3149" y="2039"/>
                  </a:lnTo>
                  <a:lnTo>
                    <a:pt x="3146" y="2045"/>
                  </a:lnTo>
                  <a:lnTo>
                    <a:pt x="3143" y="2051"/>
                  </a:lnTo>
                  <a:lnTo>
                    <a:pt x="3139" y="2056"/>
                  </a:lnTo>
                  <a:lnTo>
                    <a:pt x="3134" y="2061"/>
                  </a:lnTo>
                  <a:lnTo>
                    <a:pt x="3124" y="2069"/>
                  </a:lnTo>
                  <a:lnTo>
                    <a:pt x="3111" y="2077"/>
                  </a:lnTo>
                  <a:lnTo>
                    <a:pt x="3096" y="2083"/>
                  </a:lnTo>
                  <a:lnTo>
                    <a:pt x="3080" y="2090"/>
                  </a:lnTo>
                  <a:lnTo>
                    <a:pt x="3075" y="2087"/>
                  </a:lnTo>
                  <a:lnTo>
                    <a:pt x="3070" y="2086"/>
                  </a:lnTo>
                  <a:lnTo>
                    <a:pt x="3086" y="2050"/>
                  </a:lnTo>
                  <a:lnTo>
                    <a:pt x="3095" y="2031"/>
                  </a:lnTo>
                  <a:lnTo>
                    <a:pt x="3099" y="2027"/>
                  </a:lnTo>
                  <a:lnTo>
                    <a:pt x="3101" y="2025"/>
                  </a:lnTo>
                  <a:lnTo>
                    <a:pt x="3103" y="2026"/>
                  </a:lnTo>
                  <a:lnTo>
                    <a:pt x="3105" y="2028"/>
                  </a:lnTo>
                  <a:lnTo>
                    <a:pt x="3107" y="2031"/>
                  </a:lnTo>
                  <a:lnTo>
                    <a:pt x="3110" y="2034"/>
                  </a:lnTo>
                  <a:lnTo>
                    <a:pt x="3113" y="2037"/>
                  </a:lnTo>
                  <a:lnTo>
                    <a:pt x="3118" y="2041"/>
                  </a:lnTo>
                  <a:lnTo>
                    <a:pt x="3123" y="2043"/>
                  </a:lnTo>
                  <a:lnTo>
                    <a:pt x="3129" y="2043"/>
                  </a:lnTo>
                  <a:lnTo>
                    <a:pt x="3138" y="2041"/>
                  </a:lnTo>
                  <a:lnTo>
                    <a:pt x="3148" y="2036"/>
                  </a:lnTo>
                  <a:close/>
                  <a:moveTo>
                    <a:pt x="3052" y="1898"/>
                  </a:moveTo>
                  <a:lnTo>
                    <a:pt x="3050" y="1898"/>
                  </a:lnTo>
                  <a:lnTo>
                    <a:pt x="3048" y="1899"/>
                  </a:lnTo>
                  <a:lnTo>
                    <a:pt x="3035" y="1882"/>
                  </a:lnTo>
                  <a:lnTo>
                    <a:pt x="3026" y="1865"/>
                  </a:lnTo>
                  <a:lnTo>
                    <a:pt x="3017" y="1850"/>
                  </a:lnTo>
                  <a:lnTo>
                    <a:pt x="3011" y="1837"/>
                  </a:lnTo>
                  <a:lnTo>
                    <a:pt x="3012" y="1836"/>
                  </a:lnTo>
                  <a:lnTo>
                    <a:pt x="3013" y="1836"/>
                  </a:lnTo>
                  <a:lnTo>
                    <a:pt x="3024" y="1846"/>
                  </a:lnTo>
                  <a:lnTo>
                    <a:pt x="3038" y="1861"/>
                  </a:lnTo>
                  <a:lnTo>
                    <a:pt x="3045" y="1871"/>
                  </a:lnTo>
                  <a:lnTo>
                    <a:pt x="3050" y="1880"/>
                  </a:lnTo>
                  <a:lnTo>
                    <a:pt x="3052" y="1884"/>
                  </a:lnTo>
                  <a:lnTo>
                    <a:pt x="3053" y="1888"/>
                  </a:lnTo>
                  <a:lnTo>
                    <a:pt x="3053" y="1894"/>
                  </a:lnTo>
                  <a:lnTo>
                    <a:pt x="3052" y="1898"/>
                  </a:lnTo>
                  <a:close/>
                  <a:moveTo>
                    <a:pt x="2856" y="1718"/>
                  </a:moveTo>
                  <a:lnTo>
                    <a:pt x="2850" y="1730"/>
                  </a:lnTo>
                  <a:lnTo>
                    <a:pt x="2843" y="1746"/>
                  </a:lnTo>
                  <a:lnTo>
                    <a:pt x="2836" y="1764"/>
                  </a:lnTo>
                  <a:lnTo>
                    <a:pt x="2828" y="1785"/>
                  </a:lnTo>
                  <a:lnTo>
                    <a:pt x="2813" y="1832"/>
                  </a:lnTo>
                  <a:lnTo>
                    <a:pt x="2795" y="1883"/>
                  </a:lnTo>
                  <a:lnTo>
                    <a:pt x="2785" y="1908"/>
                  </a:lnTo>
                  <a:lnTo>
                    <a:pt x="2774" y="1931"/>
                  </a:lnTo>
                  <a:lnTo>
                    <a:pt x="2762" y="1953"/>
                  </a:lnTo>
                  <a:lnTo>
                    <a:pt x="2749" y="1972"/>
                  </a:lnTo>
                  <a:lnTo>
                    <a:pt x="2743" y="1979"/>
                  </a:lnTo>
                  <a:lnTo>
                    <a:pt x="2736" y="1988"/>
                  </a:lnTo>
                  <a:lnTo>
                    <a:pt x="2729" y="1994"/>
                  </a:lnTo>
                  <a:lnTo>
                    <a:pt x="2721" y="1999"/>
                  </a:lnTo>
                  <a:lnTo>
                    <a:pt x="2713" y="2004"/>
                  </a:lnTo>
                  <a:lnTo>
                    <a:pt x="2705" y="2007"/>
                  </a:lnTo>
                  <a:lnTo>
                    <a:pt x="2697" y="2009"/>
                  </a:lnTo>
                  <a:lnTo>
                    <a:pt x="2688" y="2010"/>
                  </a:lnTo>
                  <a:lnTo>
                    <a:pt x="2686" y="2010"/>
                  </a:lnTo>
                  <a:lnTo>
                    <a:pt x="2687" y="1915"/>
                  </a:lnTo>
                  <a:lnTo>
                    <a:pt x="2690" y="1837"/>
                  </a:lnTo>
                  <a:lnTo>
                    <a:pt x="2689" y="1803"/>
                  </a:lnTo>
                  <a:lnTo>
                    <a:pt x="2688" y="1772"/>
                  </a:lnTo>
                  <a:lnTo>
                    <a:pt x="2687" y="1757"/>
                  </a:lnTo>
                  <a:lnTo>
                    <a:pt x="2685" y="1745"/>
                  </a:lnTo>
                  <a:lnTo>
                    <a:pt x="2682" y="1732"/>
                  </a:lnTo>
                  <a:lnTo>
                    <a:pt x="2679" y="1720"/>
                  </a:lnTo>
                  <a:lnTo>
                    <a:pt x="2674" y="1709"/>
                  </a:lnTo>
                  <a:lnTo>
                    <a:pt x="2669" y="1698"/>
                  </a:lnTo>
                  <a:lnTo>
                    <a:pt x="2663" y="1689"/>
                  </a:lnTo>
                  <a:lnTo>
                    <a:pt x="2655" y="1679"/>
                  </a:lnTo>
                  <a:lnTo>
                    <a:pt x="2648" y="1671"/>
                  </a:lnTo>
                  <a:lnTo>
                    <a:pt x="2638" y="1662"/>
                  </a:lnTo>
                  <a:lnTo>
                    <a:pt x="2628" y="1655"/>
                  </a:lnTo>
                  <a:lnTo>
                    <a:pt x="2616" y="1649"/>
                  </a:lnTo>
                  <a:lnTo>
                    <a:pt x="2604" y="1642"/>
                  </a:lnTo>
                  <a:lnTo>
                    <a:pt x="2589" y="1636"/>
                  </a:lnTo>
                  <a:lnTo>
                    <a:pt x="2573" y="1631"/>
                  </a:lnTo>
                  <a:lnTo>
                    <a:pt x="2555" y="1625"/>
                  </a:lnTo>
                  <a:lnTo>
                    <a:pt x="2536" y="1620"/>
                  </a:lnTo>
                  <a:lnTo>
                    <a:pt x="2515" y="1616"/>
                  </a:lnTo>
                  <a:lnTo>
                    <a:pt x="2493" y="1613"/>
                  </a:lnTo>
                  <a:lnTo>
                    <a:pt x="2469" y="1608"/>
                  </a:lnTo>
                  <a:lnTo>
                    <a:pt x="2463" y="1600"/>
                  </a:lnTo>
                  <a:lnTo>
                    <a:pt x="2460" y="1593"/>
                  </a:lnTo>
                  <a:lnTo>
                    <a:pt x="2457" y="1586"/>
                  </a:lnTo>
                  <a:lnTo>
                    <a:pt x="2456" y="1581"/>
                  </a:lnTo>
                  <a:lnTo>
                    <a:pt x="2468" y="1575"/>
                  </a:lnTo>
                  <a:lnTo>
                    <a:pt x="2479" y="1569"/>
                  </a:lnTo>
                  <a:lnTo>
                    <a:pt x="2493" y="1564"/>
                  </a:lnTo>
                  <a:lnTo>
                    <a:pt x="2507" y="1560"/>
                  </a:lnTo>
                  <a:lnTo>
                    <a:pt x="2522" y="1557"/>
                  </a:lnTo>
                  <a:lnTo>
                    <a:pt x="2538" y="1554"/>
                  </a:lnTo>
                  <a:lnTo>
                    <a:pt x="2555" y="1550"/>
                  </a:lnTo>
                  <a:lnTo>
                    <a:pt x="2573" y="1548"/>
                  </a:lnTo>
                  <a:lnTo>
                    <a:pt x="2610" y="1545"/>
                  </a:lnTo>
                  <a:lnTo>
                    <a:pt x="2650" y="1544"/>
                  </a:lnTo>
                  <a:lnTo>
                    <a:pt x="2691" y="1545"/>
                  </a:lnTo>
                  <a:lnTo>
                    <a:pt x="2732" y="1546"/>
                  </a:lnTo>
                  <a:lnTo>
                    <a:pt x="2775" y="1550"/>
                  </a:lnTo>
                  <a:lnTo>
                    <a:pt x="2816" y="1555"/>
                  </a:lnTo>
                  <a:lnTo>
                    <a:pt x="2856" y="1560"/>
                  </a:lnTo>
                  <a:lnTo>
                    <a:pt x="2895" y="1566"/>
                  </a:lnTo>
                  <a:lnTo>
                    <a:pt x="2931" y="1573"/>
                  </a:lnTo>
                  <a:lnTo>
                    <a:pt x="2963" y="1580"/>
                  </a:lnTo>
                  <a:lnTo>
                    <a:pt x="2993" y="1587"/>
                  </a:lnTo>
                  <a:lnTo>
                    <a:pt x="3017" y="1595"/>
                  </a:lnTo>
                  <a:lnTo>
                    <a:pt x="2996" y="1610"/>
                  </a:lnTo>
                  <a:lnTo>
                    <a:pt x="2976" y="1625"/>
                  </a:lnTo>
                  <a:lnTo>
                    <a:pt x="2955" y="1640"/>
                  </a:lnTo>
                  <a:lnTo>
                    <a:pt x="2935" y="1655"/>
                  </a:lnTo>
                  <a:lnTo>
                    <a:pt x="2915" y="1671"/>
                  </a:lnTo>
                  <a:lnTo>
                    <a:pt x="2895" y="1687"/>
                  </a:lnTo>
                  <a:lnTo>
                    <a:pt x="2876" y="1703"/>
                  </a:lnTo>
                  <a:lnTo>
                    <a:pt x="2856" y="1718"/>
                  </a:lnTo>
                  <a:close/>
                  <a:moveTo>
                    <a:pt x="2458" y="1637"/>
                  </a:moveTo>
                  <a:lnTo>
                    <a:pt x="2496" y="1642"/>
                  </a:lnTo>
                  <a:lnTo>
                    <a:pt x="2529" y="1648"/>
                  </a:lnTo>
                  <a:lnTo>
                    <a:pt x="2557" y="1654"/>
                  </a:lnTo>
                  <a:lnTo>
                    <a:pt x="2581" y="1661"/>
                  </a:lnTo>
                  <a:lnTo>
                    <a:pt x="2592" y="1667"/>
                  </a:lnTo>
                  <a:lnTo>
                    <a:pt x="2603" y="1671"/>
                  </a:lnTo>
                  <a:lnTo>
                    <a:pt x="2611" y="1676"/>
                  </a:lnTo>
                  <a:lnTo>
                    <a:pt x="2619" y="1681"/>
                  </a:lnTo>
                  <a:lnTo>
                    <a:pt x="2627" y="1687"/>
                  </a:lnTo>
                  <a:lnTo>
                    <a:pt x="2633" y="1693"/>
                  </a:lnTo>
                  <a:lnTo>
                    <a:pt x="2638" y="1700"/>
                  </a:lnTo>
                  <a:lnTo>
                    <a:pt x="2644" y="1708"/>
                  </a:lnTo>
                  <a:lnTo>
                    <a:pt x="2648" y="1716"/>
                  </a:lnTo>
                  <a:lnTo>
                    <a:pt x="2652" y="1725"/>
                  </a:lnTo>
                  <a:lnTo>
                    <a:pt x="2655" y="1734"/>
                  </a:lnTo>
                  <a:lnTo>
                    <a:pt x="2657" y="1744"/>
                  </a:lnTo>
                  <a:lnTo>
                    <a:pt x="2662" y="1766"/>
                  </a:lnTo>
                  <a:lnTo>
                    <a:pt x="2664" y="1791"/>
                  </a:lnTo>
                  <a:lnTo>
                    <a:pt x="2665" y="1821"/>
                  </a:lnTo>
                  <a:lnTo>
                    <a:pt x="2665" y="1853"/>
                  </a:lnTo>
                  <a:lnTo>
                    <a:pt x="2665" y="1890"/>
                  </a:lnTo>
                  <a:lnTo>
                    <a:pt x="2663" y="1930"/>
                  </a:lnTo>
                  <a:lnTo>
                    <a:pt x="2661" y="1950"/>
                  </a:lnTo>
                  <a:lnTo>
                    <a:pt x="2656" y="1968"/>
                  </a:lnTo>
                  <a:lnTo>
                    <a:pt x="2651" y="1985"/>
                  </a:lnTo>
                  <a:lnTo>
                    <a:pt x="2645" y="2000"/>
                  </a:lnTo>
                  <a:lnTo>
                    <a:pt x="2637" y="2015"/>
                  </a:lnTo>
                  <a:lnTo>
                    <a:pt x="2629" y="2029"/>
                  </a:lnTo>
                  <a:lnTo>
                    <a:pt x="2619" y="2041"/>
                  </a:lnTo>
                  <a:lnTo>
                    <a:pt x="2610" y="2052"/>
                  </a:lnTo>
                  <a:lnTo>
                    <a:pt x="2598" y="2063"/>
                  </a:lnTo>
                  <a:lnTo>
                    <a:pt x="2587" y="2072"/>
                  </a:lnTo>
                  <a:lnTo>
                    <a:pt x="2573" y="2081"/>
                  </a:lnTo>
                  <a:lnTo>
                    <a:pt x="2559" y="2088"/>
                  </a:lnTo>
                  <a:lnTo>
                    <a:pt x="2545" y="2095"/>
                  </a:lnTo>
                  <a:lnTo>
                    <a:pt x="2530" y="2100"/>
                  </a:lnTo>
                  <a:lnTo>
                    <a:pt x="2514" y="2104"/>
                  </a:lnTo>
                  <a:lnTo>
                    <a:pt x="2497" y="2107"/>
                  </a:lnTo>
                  <a:lnTo>
                    <a:pt x="2447" y="2100"/>
                  </a:lnTo>
                  <a:lnTo>
                    <a:pt x="2447" y="2088"/>
                  </a:lnTo>
                  <a:lnTo>
                    <a:pt x="2446" y="2077"/>
                  </a:lnTo>
                  <a:lnTo>
                    <a:pt x="2446" y="2065"/>
                  </a:lnTo>
                  <a:lnTo>
                    <a:pt x="2446" y="2054"/>
                  </a:lnTo>
                  <a:lnTo>
                    <a:pt x="2456" y="2050"/>
                  </a:lnTo>
                  <a:lnTo>
                    <a:pt x="2466" y="2045"/>
                  </a:lnTo>
                  <a:lnTo>
                    <a:pt x="2476" y="2041"/>
                  </a:lnTo>
                  <a:lnTo>
                    <a:pt x="2485" y="2036"/>
                  </a:lnTo>
                  <a:lnTo>
                    <a:pt x="2485" y="2030"/>
                  </a:lnTo>
                  <a:lnTo>
                    <a:pt x="2484" y="2025"/>
                  </a:lnTo>
                  <a:lnTo>
                    <a:pt x="2482" y="2020"/>
                  </a:lnTo>
                  <a:lnTo>
                    <a:pt x="2480" y="2015"/>
                  </a:lnTo>
                  <a:lnTo>
                    <a:pt x="2475" y="2010"/>
                  </a:lnTo>
                  <a:lnTo>
                    <a:pt x="2469" y="2006"/>
                  </a:lnTo>
                  <a:lnTo>
                    <a:pt x="2462" y="2004"/>
                  </a:lnTo>
                  <a:lnTo>
                    <a:pt x="2457" y="2002"/>
                  </a:lnTo>
                  <a:lnTo>
                    <a:pt x="2455" y="2000"/>
                  </a:lnTo>
                  <a:lnTo>
                    <a:pt x="2453" y="1999"/>
                  </a:lnTo>
                  <a:lnTo>
                    <a:pt x="2452" y="1997"/>
                  </a:lnTo>
                  <a:lnTo>
                    <a:pt x="2452" y="1995"/>
                  </a:lnTo>
                  <a:lnTo>
                    <a:pt x="2458" y="1990"/>
                  </a:lnTo>
                  <a:lnTo>
                    <a:pt x="2464" y="1986"/>
                  </a:lnTo>
                  <a:lnTo>
                    <a:pt x="2472" y="1984"/>
                  </a:lnTo>
                  <a:lnTo>
                    <a:pt x="2479" y="1984"/>
                  </a:lnTo>
                  <a:lnTo>
                    <a:pt x="2492" y="1986"/>
                  </a:lnTo>
                  <a:lnTo>
                    <a:pt x="2504" y="1988"/>
                  </a:lnTo>
                  <a:lnTo>
                    <a:pt x="2510" y="1989"/>
                  </a:lnTo>
                  <a:lnTo>
                    <a:pt x="2515" y="1989"/>
                  </a:lnTo>
                  <a:lnTo>
                    <a:pt x="2519" y="1988"/>
                  </a:lnTo>
                  <a:lnTo>
                    <a:pt x="2522" y="1986"/>
                  </a:lnTo>
                  <a:lnTo>
                    <a:pt x="2525" y="1981"/>
                  </a:lnTo>
                  <a:lnTo>
                    <a:pt x="2526" y="1975"/>
                  </a:lnTo>
                  <a:lnTo>
                    <a:pt x="2526" y="1966"/>
                  </a:lnTo>
                  <a:lnTo>
                    <a:pt x="2525" y="1953"/>
                  </a:lnTo>
                  <a:lnTo>
                    <a:pt x="2445" y="1953"/>
                  </a:lnTo>
                  <a:lnTo>
                    <a:pt x="2446" y="1940"/>
                  </a:lnTo>
                  <a:lnTo>
                    <a:pt x="2450" y="1931"/>
                  </a:lnTo>
                  <a:lnTo>
                    <a:pt x="2453" y="1923"/>
                  </a:lnTo>
                  <a:lnTo>
                    <a:pt x="2456" y="1918"/>
                  </a:lnTo>
                  <a:lnTo>
                    <a:pt x="2459" y="1913"/>
                  </a:lnTo>
                  <a:lnTo>
                    <a:pt x="2462" y="1908"/>
                  </a:lnTo>
                  <a:lnTo>
                    <a:pt x="2463" y="1901"/>
                  </a:lnTo>
                  <a:lnTo>
                    <a:pt x="2462" y="1891"/>
                  </a:lnTo>
                  <a:lnTo>
                    <a:pt x="2433" y="1888"/>
                  </a:lnTo>
                  <a:lnTo>
                    <a:pt x="2403" y="1887"/>
                  </a:lnTo>
                  <a:lnTo>
                    <a:pt x="2373" y="1886"/>
                  </a:lnTo>
                  <a:lnTo>
                    <a:pt x="2343" y="1884"/>
                  </a:lnTo>
                  <a:lnTo>
                    <a:pt x="2344" y="1864"/>
                  </a:lnTo>
                  <a:lnTo>
                    <a:pt x="2346" y="1846"/>
                  </a:lnTo>
                  <a:lnTo>
                    <a:pt x="2348" y="1828"/>
                  </a:lnTo>
                  <a:lnTo>
                    <a:pt x="2353" y="1811"/>
                  </a:lnTo>
                  <a:lnTo>
                    <a:pt x="2358" y="1795"/>
                  </a:lnTo>
                  <a:lnTo>
                    <a:pt x="2364" y="1781"/>
                  </a:lnTo>
                  <a:lnTo>
                    <a:pt x="2372" y="1766"/>
                  </a:lnTo>
                  <a:lnTo>
                    <a:pt x="2379" y="1751"/>
                  </a:lnTo>
                  <a:lnTo>
                    <a:pt x="2396" y="1724"/>
                  </a:lnTo>
                  <a:lnTo>
                    <a:pt x="2416" y="1696"/>
                  </a:lnTo>
                  <a:lnTo>
                    <a:pt x="2436" y="1668"/>
                  </a:lnTo>
                  <a:lnTo>
                    <a:pt x="2458" y="1637"/>
                  </a:lnTo>
                  <a:close/>
                  <a:moveTo>
                    <a:pt x="2310" y="1899"/>
                  </a:moveTo>
                  <a:lnTo>
                    <a:pt x="2301" y="1901"/>
                  </a:lnTo>
                  <a:lnTo>
                    <a:pt x="2291" y="1904"/>
                  </a:lnTo>
                  <a:lnTo>
                    <a:pt x="2282" y="1906"/>
                  </a:lnTo>
                  <a:lnTo>
                    <a:pt x="2272" y="1909"/>
                  </a:lnTo>
                  <a:lnTo>
                    <a:pt x="2267" y="1902"/>
                  </a:lnTo>
                  <a:lnTo>
                    <a:pt x="2263" y="1897"/>
                  </a:lnTo>
                  <a:lnTo>
                    <a:pt x="2275" y="1887"/>
                  </a:lnTo>
                  <a:lnTo>
                    <a:pt x="2290" y="1879"/>
                  </a:lnTo>
                  <a:lnTo>
                    <a:pt x="2300" y="1890"/>
                  </a:lnTo>
                  <a:lnTo>
                    <a:pt x="2310" y="1899"/>
                  </a:lnTo>
                  <a:close/>
                  <a:moveTo>
                    <a:pt x="2407" y="2119"/>
                  </a:moveTo>
                  <a:lnTo>
                    <a:pt x="2400" y="2113"/>
                  </a:lnTo>
                  <a:lnTo>
                    <a:pt x="2394" y="2106"/>
                  </a:lnTo>
                  <a:lnTo>
                    <a:pt x="2395" y="2101"/>
                  </a:lnTo>
                  <a:lnTo>
                    <a:pt x="2396" y="2098"/>
                  </a:lnTo>
                  <a:lnTo>
                    <a:pt x="2398" y="2096"/>
                  </a:lnTo>
                  <a:lnTo>
                    <a:pt x="2400" y="2095"/>
                  </a:lnTo>
                  <a:lnTo>
                    <a:pt x="2405" y="2096"/>
                  </a:lnTo>
                  <a:lnTo>
                    <a:pt x="2415" y="2099"/>
                  </a:lnTo>
                  <a:lnTo>
                    <a:pt x="2416" y="2106"/>
                  </a:lnTo>
                  <a:lnTo>
                    <a:pt x="2417" y="2115"/>
                  </a:lnTo>
                  <a:lnTo>
                    <a:pt x="2412" y="2118"/>
                  </a:lnTo>
                  <a:lnTo>
                    <a:pt x="2407" y="2119"/>
                  </a:lnTo>
                  <a:close/>
                  <a:moveTo>
                    <a:pt x="2252" y="1930"/>
                  </a:moveTo>
                  <a:lnTo>
                    <a:pt x="2269" y="1929"/>
                  </a:lnTo>
                  <a:lnTo>
                    <a:pt x="2287" y="1925"/>
                  </a:lnTo>
                  <a:lnTo>
                    <a:pt x="2304" y="1922"/>
                  </a:lnTo>
                  <a:lnTo>
                    <a:pt x="2321" y="1918"/>
                  </a:lnTo>
                  <a:lnTo>
                    <a:pt x="2329" y="1917"/>
                  </a:lnTo>
                  <a:lnTo>
                    <a:pt x="2338" y="1916"/>
                  </a:lnTo>
                  <a:lnTo>
                    <a:pt x="2347" y="1916"/>
                  </a:lnTo>
                  <a:lnTo>
                    <a:pt x="2356" y="1916"/>
                  </a:lnTo>
                  <a:lnTo>
                    <a:pt x="2365" y="1917"/>
                  </a:lnTo>
                  <a:lnTo>
                    <a:pt x="2375" y="1919"/>
                  </a:lnTo>
                  <a:lnTo>
                    <a:pt x="2384" y="1922"/>
                  </a:lnTo>
                  <a:lnTo>
                    <a:pt x="2394" y="1928"/>
                  </a:lnTo>
                  <a:lnTo>
                    <a:pt x="2393" y="1936"/>
                  </a:lnTo>
                  <a:lnTo>
                    <a:pt x="2392" y="1946"/>
                  </a:lnTo>
                  <a:lnTo>
                    <a:pt x="2392" y="1955"/>
                  </a:lnTo>
                  <a:lnTo>
                    <a:pt x="2393" y="1964"/>
                  </a:lnTo>
                  <a:lnTo>
                    <a:pt x="2395" y="1983"/>
                  </a:lnTo>
                  <a:lnTo>
                    <a:pt x="2397" y="2000"/>
                  </a:lnTo>
                  <a:lnTo>
                    <a:pt x="2400" y="2020"/>
                  </a:lnTo>
                  <a:lnTo>
                    <a:pt x="2401" y="2039"/>
                  </a:lnTo>
                  <a:lnTo>
                    <a:pt x="2401" y="2049"/>
                  </a:lnTo>
                  <a:lnTo>
                    <a:pt x="2400" y="2059"/>
                  </a:lnTo>
                  <a:lnTo>
                    <a:pt x="2399" y="2069"/>
                  </a:lnTo>
                  <a:lnTo>
                    <a:pt x="2397" y="2080"/>
                  </a:lnTo>
                  <a:lnTo>
                    <a:pt x="2388" y="2079"/>
                  </a:lnTo>
                  <a:lnTo>
                    <a:pt x="2382" y="2077"/>
                  </a:lnTo>
                  <a:lnTo>
                    <a:pt x="2376" y="2073"/>
                  </a:lnTo>
                  <a:lnTo>
                    <a:pt x="2369" y="2070"/>
                  </a:lnTo>
                  <a:lnTo>
                    <a:pt x="2360" y="2063"/>
                  </a:lnTo>
                  <a:lnTo>
                    <a:pt x="2351" y="2055"/>
                  </a:lnTo>
                  <a:lnTo>
                    <a:pt x="2351" y="2049"/>
                  </a:lnTo>
                  <a:lnTo>
                    <a:pt x="2361" y="2041"/>
                  </a:lnTo>
                  <a:lnTo>
                    <a:pt x="2369" y="2036"/>
                  </a:lnTo>
                  <a:lnTo>
                    <a:pt x="2379" y="2034"/>
                  </a:lnTo>
                  <a:lnTo>
                    <a:pt x="2394" y="2032"/>
                  </a:lnTo>
                  <a:lnTo>
                    <a:pt x="2388" y="2023"/>
                  </a:lnTo>
                  <a:lnTo>
                    <a:pt x="2384" y="2012"/>
                  </a:lnTo>
                  <a:lnTo>
                    <a:pt x="2360" y="2008"/>
                  </a:lnTo>
                  <a:lnTo>
                    <a:pt x="2336" y="2006"/>
                  </a:lnTo>
                  <a:lnTo>
                    <a:pt x="2324" y="2006"/>
                  </a:lnTo>
                  <a:lnTo>
                    <a:pt x="2313" y="2007"/>
                  </a:lnTo>
                  <a:lnTo>
                    <a:pt x="2304" y="2009"/>
                  </a:lnTo>
                  <a:lnTo>
                    <a:pt x="2294" y="2013"/>
                  </a:lnTo>
                  <a:lnTo>
                    <a:pt x="2309" y="2029"/>
                  </a:lnTo>
                  <a:lnTo>
                    <a:pt x="2324" y="2049"/>
                  </a:lnTo>
                  <a:lnTo>
                    <a:pt x="2340" y="2071"/>
                  </a:lnTo>
                  <a:lnTo>
                    <a:pt x="2356" y="2096"/>
                  </a:lnTo>
                  <a:lnTo>
                    <a:pt x="2372" y="2121"/>
                  </a:lnTo>
                  <a:lnTo>
                    <a:pt x="2386" y="2146"/>
                  </a:lnTo>
                  <a:lnTo>
                    <a:pt x="2401" y="2171"/>
                  </a:lnTo>
                  <a:lnTo>
                    <a:pt x="2416" y="2193"/>
                  </a:lnTo>
                  <a:lnTo>
                    <a:pt x="2425" y="2192"/>
                  </a:lnTo>
                  <a:lnTo>
                    <a:pt x="2434" y="2192"/>
                  </a:lnTo>
                  <a:lnTo>
                    <a:pt x="2443" y="2192"/>
                  </a:lnTo>
                  <a:lnTo>
                    <a:pt x="2453" y="2192"/>
                  </a:lnTo>
                  <a:lnTo>
                    <a:pt x="2428" y="2169"/>
                  </a:lnTo>
                  <a:lnTo>
                    <a:pt x="2462" y="2132"/>
                  </a:lnTo>
                  <a:lnTo>
                    <a:pt x="2464" y="2133"/>
                  </a:lnTo>
                  <a:lnTo>
                    <a:pt x="2469" y="2135"/>
                  </a:lnTo>
                  <a:lnTo>
                    <a:pt x="2474" y="2139"/>
                  </a:lnTo>
                  <a:lnTo>
                    <a:pt x="2480" y="2145"/>
                  </a:lnTo>
                  <a:lnTo>
                    <a:pt x="2473" y="2165"/>
                  </a:lnTo>
                  <a:lnTo>
                    <a:pt x="2469" y="2181"/>
                  </a:lnTo>
                  <a:lnTo>
                    <a:pt x="2465" y="2195"/>
                  </a:lnTo>
                  <a:lnTo>
                    <a:pt x="2462" y="2208"/>
                  </a:lnTo>
                  <a:lnTo>
                    <a:pt x="2460" y="2213"/>
                  </a:lnTo>
                  <a:lnTo>
                    <a:pt x="2457" y="2218"/>
                  </a:lnTo>
                  <a:lnTo>
                    <a:pt x="2454" y="2223"/>
                  </a:lnTo>
                  <a:lnTo>
                    <a:pt x="2450" y="2229"/>
                  </a:lnTo>
                  <a:lnTo>
                    <a:pt x="2444" y="2235"/>
                  </a:lnTo>
                  <a:lnTo>
                    <a:pt x="2438" y="2240"/>
                  </a:lnTo>
                  <a:lnTo>
                    <a:pt x="2430" y="2247"/>
                  </a:lnTo>
                  <a:lnTo>
                    <a:pt x="2420" y="2254"/>
                  </a:lnTo>
                  <a:lnTo>
                    <a:pt x="2418" y="2272"/>
                  </a:lnTo>
                  <a:lnTo>
                    <a:pt x="2415" y="2303"/>
                  </a:lnTo>
                  <a:lnTo>
                    <a:pt x="2409" y="2340"/>
                  </a:lnTo>
                  <a:lnTo>
                    <a:pt x="2403" y="2378"/>
                  </a:lnTo>
                  <a:lnTo>
                    <a:pt x="2400" y="2396"/>
                  </a:lnTo>
                  <a:lnTo>
                    <a:pt x="2396" y="2413"/>
                  </a:lnTo>
                  <a:lnTo>
                    <a:pt x="2392" y="2428"/>
                  </a:lnTo>
                  <a:lnTo>
                    <a:pt x="2387" y="2441"/>
                  </a:lnTo>
                  <a:lnTo>
                    <a:pt x="2385" y="2446"/>
                  </a:lnTo>
                  <a:lnTo>
                    <a:pt x="2383" y="2451"/>
                  </a:lnTo>
                  <a:lnTo>
                    <a:pt x="2380" y="2454"/>
                  </a:lnTo>
                  <a:lnTo>
                    <a:pt x="2378" y="2456"/>
                  </a:lnTo>
                  <a:lnTo>
                    <a:pt x="2376" y="2458"/>
                  </a:lnTo>
                  <a:lnTo>
                    <a:pt x="2373" y="2458"/>
                  </a:lnTo>
                  <a:lnTo>
                    <a:pt x="2370" y="2457"/>
                  </a:lnTo>
                  <a:lnTo>
                    <a:pt x="2367" y="2455"/>
                  </a:lnTo>
                  <a:lnTo>
                    <a:pt x="2346" y="2427"/>
                  </a:lnTo>
                  <a:lnTo>
                    <a:pt x="2327" y="2400"/>
                  </a:lnTo>
                  <a:lnTo>
                    <a:pt x="2317" y="2388"/>
                  </a:lnTo>
                  <a:lnTo>
                    <a:pt x="2307" y="2377"/>
                  </a:lnTo>
                  <a:lnTo>
                    <a:pt x="2298" y="2366"/>
                  </a:lnTo>
                  <a:lnTo>
                    <a:pt x="2288" y="2359"/>
                  </a:lnTo>
                  <a:lnTo>
                    <a:pt x="2278" y="2351"/>
                  </a:lnTo>
                  <a:lnTo>
                    <a:pt x="2268" y="2347"/>
                  </a:lnTo>
                  <a:lnTo>
                    <a:pt x="2263" y="2346"/>
                  </a:lnTo>
                  <a:lnTo>
                    <a:pt x="2258" y="2346"/>
                  </a:lnTo>
                  <a:lnTo>
                    <a:pt x="2252" y="2346"/>
                  </a:lnTo>
                  <a:lnTo>
                    <a:pt x="2246" y="2347"/>
                  </a:lnTo>
                  <a:lnTo>
                    <a:pt x="2241" y="2348"/>
                  </a:lnTo>
                  <a:lnTo>
                    <a:pt x="2235" y="2350"/>
                  </a:lnTo>
                  <a:lnTo>
                    <a:pt x="2229" y="2353"/>
                  </a:lnTo>
                  <a:lnTo>
                    <a:pt x="2223" y="2358"/>
                  </a:lnTo>
                  <a:lnTo>
                    <a:pt x="2217" y="2363"/>
                  </a:lnTo>
                  <a:lnTo>
                    <a:pt x="2211" y="2368"/>
                  </a:lnTo>
                  <a:lnTo>
                    <a:pt x="2205" y="2376"/>
                  </a:lnTo>
                  <a:lnTo>
                    <a:pt x="2198" y="2383"/>
                  </a:lnTo>
                  <a:lnTo>
                    <a:pt x="2189" y="2374"/>
                  </a:lnTo>
                  <a:lnTo>
                    <a:pt x="2206" y="2360"/>
                  </a:lnTo>
                  <a:lnTo>
                    <a:pt x="2223" y="2346"/>
                  </a:lnTo>
                  <a:lnTo>
                    <a:pt x="2241" y="2333"/>
                  </a:lnTo>
                  <a:lnTo>
                    <a:pt x="2258" y="2320"/>
                  </a:lnTo>
                  <a:lnTo>
                    <a:pt x="2245" y="2309"/>
                  </a:lnTo>
                  <a:lnTo>
                    <a:pt x="2232" y="2298"/>
                  </a:lnTo>
                  <a:lnTo>
                    <a:pt x="2253" y="2283"/>
                  </a:lnTo>
                  <a:lnTo>
                    <a:pt x="2244" y="2236"/>
                  </a:lnTo>
                  <a:lnTo>
                    <a:pt x="2234" y="2193"/>
                  </a:lnTo>
                  <a:lnTo>
                    <a:pt x="2225" y="2152"/>
                  </a:lnTo>
                  <a:lnTo>
                    <a:pt x="2214" y="2111"/>
                  </a:lnTo>
                  <a:lnTo>
                    <a:pt x="2209" y="2091"/>
                  </a:lnTo>
                  <a:lnTo>
                    <a:pt x="2202" y="2072"/>
                  </a:lnTo>
                  <a:lnTo>
                    <a:pt x="2194" y="2054"/>
                  </a:lnTo>
                  <a:lnTo>
                    <a:pt x="2186" y="2035"/>
                  </a:lnTo>
                  <a:lnTo>
                    <a:pt x="2176" y="2017"/>
                  </a:lnTo>
                  <a:lnTo>
                    <a:pt x="2166" y="1999"/>
                  </a:lnTo>
                  <a:lnTo>
                    <a:pt x="2154" y="1983"/>
                  </a:lnTo>
                  <a:lnTo>
                    <a:pt x="2140" y="1965"/>
                  </a:lnTo>
                  <a:lnTo>
                    <a:pt x="2111" y="1943"/>
                  </a:lnTo>
                  <a:lnTo>
                    <a:pt x="2070" y="1913"/>
                  </a:lnTo>
                  <a:lnTo>
                    <a:pt x="2049" y="1897"/>
                  </a:lnTo>
                  <a:lnTo>
                    <a:pt x="2032" y="1883"/>
                  </a:lnTo>
                  <a:lnTo>
                    <a:pt x="2018" y="1872"/>
                  </a:lnTo>
                  <a:lnTo>
                    <a:pt x="2013" y="1864"/>
                  </a:lnTo>
                  <a:lnTo>
                    <a:pt x="2026" y="1866"/>
                  </a:lnTo>
                  <a:lnTo>
                    <a:pt x="2044" y="1872"/>
                  </a:lnTo>
                  <a:lnTo>
                    <a:pt x="2055" y="1874"/>
                  </a:lnTo>
                  <a:lnTo>
                    <a:pt x="2064" y="1877"/>
                  </a:lnTo>
                  <a:lnTo>
                    <a:pt x="2074" y="1878"/>
                  </a:lnTo>
                  <a:lnTo>
                    <a:pt x="2083" y="1879"/>
                  </a:lnTo>
                  <a:lnTo>
                    <a:pt x="2073" y="1844"/>
                  </a:lnTo>
                  <a:lnTo>
                    <a:pt x="2061" y="1809"/>
                  </a:lnTo>
                  <a:lnTo>
                    <a:pt x="2049" y="1774"/>
                  </a:lnTo>
                  <a:lnTo>
                    <a:pt x="2034" y="1741"/>
                  </a:lnTo>
                  <a:lnTo>
                    <a:pt x="2003" y="1672"/>
                  </a:lnTo>
                  <a:lnTo>
                    <a:pt x="1972" y="1605"/>
                  </a:lnTo>
                  <a:lnTo>
                    <a:pt x="1956" y="1573"/>
                  </a:lnTo>
                  <a:lnTo>
                    <a:pt x="1940" y="1539"/>
                  </a:lnTo>
                  <a:lnTo>
                    <a:pt x="1925" y="1507"/>
                  </a:lnTo>
                  <a:lnTo>
                    <a:pt x="1911" y="1474"/>
                  </a:lnTo>
                  <a:lnTo>
                    <a:pt x="1900" y="1443"/>
                  </a:lnTo>
                  <a:lnTo>
                    <a:pt x="1889" y="1411"/>
                  </a:lnTo>
                  <a:lnTo>
                    <a:pt x="1880" y="1379"/>
                  </a:lnTo>
                  <a:lnTo>
                    <a:pt x="1873" y="1349"/>
                  </a:lnTo>
                  <a:lnTo>
                    <a:pt x="1883" y="1356"/>
                  </a:lnTo>
                  <a:lnTo>
                    <a:pt x="1891" y="1364"/>
                  </a:lnTo>
                  <a:lnTo>
                    <a:pt x="1900" y="1374"/>
                  </a:lnTo>
                  <a:lnTo>
                    <a:pt x="1909" y="1384"/>
                  </a:lnTo>
                  <a:lnTo>
                    <a:pt x="1926" y="1408"/>
                  </a:lnTo>
                  <a:lnTo>
                    <a:pt x="1943" y="1433"/>
                  </a:lnTo>
                  <a:lnTo>
                    <a:pt x="1959" y="1462"/>
                  </a:lnTo>
                  <a:lnTo>
                    <a:pt x="1976" y="1491"/>
                  </a:lnTo>
                  <a:lnTo>
                    <a:pt x="1992" y="1522"/>
                  </a:lnTo>
                  <a:lnTo>
                    <a:pt x="2007" y="1552"/>
                  </a:lnTo>
                  <a:lnTo>
                    <a:pt x="2024" y="1584"/>
                  </a:lnTo>
                  <a:lnTo>
                    <a:pt x="2041" y="1615"/>
                  </a:lnTo>
                  <a:lnTo>
                    <a:pt x="2058" y="1643"/>
                  </a:lnTo>
                  <a:lnTo>
                    <a:pt x="2076" y="1672"/>
                  </a:lnTo>
                  <a:lnTo>
                    <a:pt x="2084" y="1685"/>
                  </a:lnTo>
                  <a:lnTo>
                    <a:pt x="2094" y="1697"/>
                  </a:lnTo>
                  <a:lnTo>
                    <a:pt x="2103" y="1709"/>
                  </a:lnTo>
                  <a:lnTo>
                    <a:pt x="2113" y="1720"/>
                  </a:lnTo>
                  <a:lnTo>
                    <a:pt x="2124" y="1731"/>
                  </a:lnTo>
                  <a:lnTo>
                    <a:pt x="2133" y="1739"/>
                  </a:lnTo>
                  <a:lnTo>
                    <a:pt x="2144" y="1749"/>
                  </a:lnTo>
                  <a:lnTo>
                    <a:pt x="2154" y="1756"/>
                  </a:lnTo>
                  <a:lnTo>
                    <a:pt x="2153" y="1765"/>
                  </a:lnTo>
                  <a:lnTo>
                    <a:pt x="2153" y="1775"/>
                  </a:lnTo>
                  <a:lnTo>
                    <a:pt x="2160" y="1781"/>
                  </a:lnTo>
                  <a:lnTo>
                    <a:pt x="2169" y="1787"/>
                  </a:lnTo>
                  <a:lnTo>
                    <a:pt x="2175" y="1794"/>
                  </a:lnTo>
                  <a:lnTo>
                    <a:pt x="2182" y="1803"/>
                  </a:lnTo>
                  <a:lnTo>
                    <a:pt x="2193" y="1821"/>
                  </a:lnTo>
                  <a:lnTo>
                    <a:pt x="2204" y="1841"/>
                  </a:lnTo>
                  <a:lnTo>
                    <a:pt x="2214" y="1863"/>
                  </a:lnTo>
                  <a:lnTo>
                    <a:pt x="2226" y="1885"/>
                  </a:lnTo>
                  <a:lnTo>
                    <a:pt x="2237" y="1908"/>
                  </a:lnTo>
                  <a:lnTo>
                    <a:pt x="2252" y="1930"/>
                  </a:lnTo>
                  <a:close/>
                  <a:moveTo>
                    <a:pt x="2216" y="1811"/>
                  </a:moveTo>
                  <a:lnTo>
                    <a:pt x="2212" y="1806"/>
                  </a:lnTo>
                  <a:lnTo>
                    <a:pt x="2209" y="1802"/>
                  </a:lnTo>
                  <a:lnTo>
                    <a:pt x="2218" y="1799"/>
                  </a:lnTo>
                  <a:lnTo>
                    <a:pt x="2226" y="1795"/>
                  </a:lnTo>
                  <a:lnTo>
                    <a:pt x="2233" y="1793"/>
                  </a:lnTo>
                  <a:lnTo>
                    <a:pt x="2240" y="1792"/>
                  </a:lnTo>
                  <a:lnTo>
                    <a:pt x="2247" y="1793"/>
                  </a:lnTo>
                  <a:lnTo>
                    <a:pt x="2254" y="1794"/>
                  </a:lnTo>
                  <a:lnTo>
                    <a:pt x="2265" y="1798"/>
                  </a:lnTo>
                  <a:lnTo>
                    <a:pt x="2277" y="1803"/>
                  </a:lnTo>
                  <a:lnTo>
                    <a:pt x="2273" y="1806"/>
                  </a:lnTo>
                  <a:lnTo>
                    <a:pt x="2270" y="1808"/>
                  </a:lnTo>
                  <a:lnTo>
                    <a:pt x="2267" y="1809"/>
                  </a:lnTo>
                  <a:lnTo>
                    <a:pt x="2263" y="1811"/>
                  </a:lnTo>
                  <a:lnTo>
                    <a:pt x="2255" y="1812"/>
                  </a:lnTo>
                  <a:lnTo>
                    <a:pt x="2246" y="1812"/>
                  </a:lnTo>
                  <a:lnTo>
                    <a:pt x="2230" y="1812"/>
                  </a:lnTo>
                  <a:lnTo>
                    <a:pt x="2216" y="1811"/>
                  </a:lnTo>
                  <a:close/>
                  <a:moveTo>
                    <a:pt x="2245" y="1780"/>
                  </a:moveTo>
                  <a:lnTo>
                    <a:pt x="2232" y="1778"/>
                  </a:lnTo>
                  <a:lnTo>
                    <a:pt x="2222" y="1775"/>
                  </a:lnTo>
                  <a:lnTo>
                    <a:pt x="2211" y="1772"/>
                  </a:lnTo>
                  <a:lnTo>
                    <a:pt x="2203" y="1769"/>
                  </a:lnTo>
                  <a:lnTo>
                    <a:pt x="2194" y="1766"/>
                  </a:lnTo>
                  <a:lnTo>
                    <a:pt x="2187" y="1762"/>
                  </a:lnTo>
                  <a:lnTo>
                    <a:pt x="2181" y="1757"/>
                  </a:lnTo>
                  <a:lnTo>
                    <a:pt x="2174" y="1753"/>
                  </a:lnTo>
                  <a:lnTo>
                    <a:pt x="2187" y="1750"/>
                  </a:lnTo>
                  <a:lnTo>
                    <a:pt x="2199" y="1749"/>
                  </a:lnTo>
                  <a:lnTo>
                    <a:pt x="2209" y="1748"/>
                  </a:lnTo>
                  <a:lnTo>
                    <a:pt x="2217" y="1749"/>
                  </a:lnTo>
                  <a:lnTo>
                    <a:pt x="2225" y="1751"/>
                  </a:lnTo>
                  <a:lnTo>
                    <a:pt x="2230" y="1753"/>
                  </a:lnTo>
                  <a:lnTo>
                    <a:pt x="2235" y="1756"/>
                  </a:lnTo>
                  <a:lnTo>
                    <a:pt x="2239" y="1760"/>
                  </a:lnTo>
                  <a:lnTo>
                    <a:pt x="2242" y="1763"/>
                  </a:lnTo>
                  <a:lnTo>
                    <a:pt x="2244" y="1767"/>
                  </a:lnTo>
                  <a:lnTo>
                    <a:pt x="2245" y="1770"/>
                  </a:lnTo>
                  <a:lnTo>
                    <a:pt x="2245" y="1773"/>
                  </a:lnTo>
                  <a:lnTo>
                    <a:pt x="2246" y="1778"/>
                  </a:lnTo>
                  <a:lnTo>
                    <a:pt x="2245" y="1780"/>
                  </a:lnTo>
                  <a:close/>
                  <a:moveTo>
                    <a:pt x="2209" y="1715"/>
                  </a:moveTo>
                  <a:lnTo>
                    <a:pt x="2178" y="1724"/>
                  </a:lnTo>
                  <a:lnTo>
                    <a:pt x="2162" y="1729"/>
                  </a:lnTo>
                  <a:lnTo>
                    <a:pt x="2152" y="1730"/>
                  </a:lnTo>
                  <a:lnTo>
                    <a:pt x="2145" y="1730"/>
                  </a:lnTo>
                  <a:lnTo>
                    <a:pt x="2140" y="1725"/>
                  </a:lnTo>
                  <a:lnTo>
                    <a:pt x="2135" y="1720"/>
                  </a:lnTo>
                  <a:lnTo>
                    <a:pt x="2151" y="1714"/>
                  </a:lnTo>
                  <a:lnTo>
                    <a:pt x="2169" y="1707"/>
                  </a:lnTo>
                  <a:lnTo>
                    <a:pt x="2178" y="1704"/>
                  </a:lnTo>
                  <a:lnTo>
                    <a:pt x="2188" y="1701"/>
                  </a:lnTo>
                  <a:lnTo>
                    <a:pt x="2198" y="1700"/>
                  </a:lnTo>
                  <a:lnTo>
                    <a:pt x="2208" y="1701"/>
                  </a:lnTo>
                  <a:lnTo>
                    <a:pt x="2208" y="1708"/>
                  </a:lnTo>
                  <a:lnTo>
                    <a:pt x="2209" y="1715"/>
                  </a:lnTo>
                  <a:close/>
                  <a:moveTo>
                    <a:pt x="2183" y="1685"/>
                  </a:moveTo>
                  <a:lnTo>
                    <a:pt x="2173" y="1689"/>
                  </a:lnTo>
                  <a:lnTo>
                    <a:pt x="2168" y="1691"/>
                  </a:lnTo>
                  <a:lnTo>
                    <a:pt x="2164" y="1692"/>
                  </a:lnTo>
                  <a:lnTo>
                    <a:pt x="2158" y="1692"/>
                  </a:lnTo>
                  <a:lnTo>
                    <a:pt x="2135" y="1685"/>
                  </a:lnTo>
                  <a:lnTo>
                    <a:pt x="2122" y="1680"/>
                  </a:lnTo>
                  <a:lnTo>
                    <a:pt x="2117" y="1678"/>
                  </a:lnTo>
                  <a:lnTo>
                    <a:pt x="2115" y="1675"/>
                  </a:lnTo>
                  <a:lnTo>
                    <a:pt x="2121" y="1671"/>
                  </a:lnTo>
                  <a:lnTo>
                    <a:pt x="2132" y="1667"/>
                  </a:lnTo>
                  <a:lnTo>
                    <a:pt x="2145" y="1663"/>
                  </a:lnTo>
                  <a:lnTo>
                    <a:pt x="2157" y="1661"/>
                  </a:lnTo>
                  <a:lnTo>
                    <a:pt x="2163" y="1661"/>
                  </a:lnTo>
                  <a:lnTo>
                    <a:pt x="2169" y="1662"/>
                  </a:lnTo>
                  <a:lnTo>
                    <a:pt x="2173" y="1663"/>
                  </a:lnTo>
                  <a:lnTo>
                    <a:pt x="2177" y="1666"/>
                  </a:lnTo>
                  <a:lnTo>
                    <a:pt x="2181" y="1669"/>
                  </a:lnTo>
                  <a:lnTo>
                    <a:pt x="2183" y="1673"/>
                  </a:lnTo>
                  <a:lnTo>
                    <a:pt x="2184" y="1678"/>
                  </a:lnTo>
                  <a:lnTo>
                    <a:pt x="2183" y="1685"/>
                  </a:lnTo>
                  <a:close/>
                  <a:moveTo>
                    <a:pt x="2150" y="1626"/>
                  </a:moveTo>
                  <a:lnTo>
                    <a:pt x="2149" y="1632"/>
                  </a:lnTo>
                  <a:lnTo>
                    <a:pt x="2148" y="1637"/>
                  </a:lnTo>
                  <a:lnTo>
                    <a:pt x="2146" y="1641"/>
                  </a:lnTo>
                  <a:lnTo>
                    <a:pt x="2143" y="1644"/>
                  </a:lnTo>
                  <a:lnTo>
                    <a:pt x="2139" y="1646"/>
                  </a:lnTo>
                  <a:lnTo>
                    <a:pt x="2136" y="1649"/>
                  </a:lnTo>
                  <a:lnTo>
                    <a:pt x="2133" y="1650"/>
                  </a:lnTo>
                  <a:lnTo>
                    <a:pt x="2129" y="1651"/>
                  </a:lnTo>
                  <a:lnTo>
                    <a:pt x="2122" y="1651"/>
                  </a:lnTo>
                  <a:lnTo>
                    <a:pt x="2118" y="1651"/>
                  </a:lnTo>
                  <a:lnTo>
                    <a:pt x="2117" y="1650"/>
                  </a:lnTo>
                  <a:lnTo>
                    <a:pt x="2118" y="1649"/>
                  </a:lnTo>
                  <a:lnTo>
                    <a:pt x="2121" y="1649"/>
                  </a:lnTo>
                  <a:lnTo>
                    <a:pt x="2107" y="1651"/>
                  </a:lnTo>
                  <a:lnTo>
                    <a:pt x="2092" y="1652"/>
                  </a:lnTo>
                  <a:lnTo>
                    <a:pt x="2124" y="1623"/>
                  </a:lnTo>
                  <a:lnTo>
                    <a:pt x="2136" y="1624"/>
                  </a:lnTo>
                  <a:lnTo>
                    <a:pt x="2150" y="1626"/>
                  </a:lnTo>
                  <a:close/>
                  <a:moveTo>
                    <a:pt x="2077" y="1637"/>
                  </a:moveTo>
                  <a:lnTo>
                    <a:pt x="2055" y="1614"/>
                  </a:lnTo>
                  <a:lnTo>
                    <a:pt x="2068" y="1607"/>
                  </a:lnTo>
                  <a:lnTo>
                    <a:pt x="2078" y="1602"/>
                  </a:lnTo>
                  <a:lnTo>
                    <a:pt x="2089" y="1598"/>
                  </a:lnTo>
                  <a:lnTo>
                    <a:pt x="2097" y="1596"/>
                  </a:lnTo>
                  <a:lnTo>
                    <a:pt x="2105" y="1595"/>
                  </a:lnTo>
                  <a:lnTo>
                    <a:pt x="2111" y="1596"/>
                  </a:lnTo>
                  <a:lnTo>
                    <a:pt x="2116" y="1597"/>
                  </a:lnTo>
                  <a:lnTo>
                    <a:pt x="2119" y="1599"/>
                  </a:lnTo>
                  <a:lnTo>
                    <a:pt x="2120" y="1602"/>
                  </a:lnTo>
                  <a:lnTo>
                    <a:pt x="2120" y="1605"/>
                  </a:lnTo>
                  <a:lnTo>
                    <a:pt x="2118" y="1610"/>
                  </a:lnTo>
                  <a:lnTo>
                    <a:pt x="2114" y="1615"/>
                  </a:lnTo>
                  <a:lnTo>
                    <a:pt x="2108" y="1620"/>
                  </a:lnTo>
                  <a:lnTo>
                    <a:pt x="2100" y="1625"/>
                  </a:lnTo>
                  <a:lnTo>
                    <a:pt x="2090" y="1631"/>
                  </a:lnTo>
                  <a:lnTo>
                    <a:pt x="2077" y="1637"/>
                  </a:lnTo>
                  <a:close/>
                  <a:moveTo>
                    <a:pt x="2112" y="1575"/>
                  </a:moveTo>
                  <a:lnTo>
                    <a:pt x="2102" y="1577"/>
                  </a:lnTo>
                  <a:lnTo>
                    <a:pt x="2092" y="1579"/>
                  </a:lnTo>
                  <a:lnTo>
                    <a:pt x="2082" y="1582"/>
                  </a:lnTo>
                  <a:lnTo>
                    <a:pt x="2073" y="1585"/>
                  </a:lnTo>
                  <a:lnTo>
                    <a:pt x="2062" y="1581"/>
                  </a:lnTo>
                  <a:lnTo>
                    <a:pt x="2053" y="1578"/>
                  </a:lnTo>
                  <a:lnTo>
                    <a:pt x="2043" y="1575"/>
                  </a:lnTo>
                  <a:lnTo>
                    <a:pt x="2034" y="1571"/>
                  </a:lnTo>
                  <a:lnTo>
                    <a:pt x="2039" y="1562"/>
                  </a:lnTo>
                  <a:lnTo>
                    <a:pt x="2043" y="1554"/>
                  </a:lnTo>
                  <a:lnTo>
                    <a:pt x="2054" y="1552"/>
                  </a:lnTo>
                  <a:lnTo>
                    <a:pt x="2061" y="1551"/>
                  </a:lnTo>
                  <a:lnTo>
                    <a:pt x="2069" y="1552"/>
                  </a:lnTo>
                  <a:lnTo>
                    <a:pt x="2076" y="1554"/>
                  </a:lnTo>
                  <a:lnTo>
                    <a:pt x="2082" y="1556"/>
                  </a:lnTo>
                  <a:lnTo>
                    <a:pt x="2091" y="1560"/>
                  </a:lnTo>
                  <a:lnTo>
                    <a:pt x="2100" y="1566"/>
                  </a:lnTo>
                  <a:lnTo>
                    <a:pt x="2112" y="1575"/>
                  </a:lnTo>
                  <a:close/>
                  <a:moveTo>
                    <a:pt x="2086" y="1540"/>
                  </a:moveTo>
                  <a:lnTo>
                    <a:pt x="2077" y="1540"/>
                  </a:lnTo>
                  <a:lnTo>
                    <a:pt x="2069" y="1540"/>
                  </a:lnTo>
                  <a:lnTo>
                    <a:pt x="2061" y="1539"/>
                  </a:lnTo>
                  <a:lnTo>
                    <a:pt x="2053" y="1539"/>
                  </a:lnTo>
                  <a:lnTo>
                    <a:pt x="2041" y="1530"/>
                  </a:lnTo>
                  <a:lnTo>
                    <a:pt x="2031" y="1522"/>
                  </a:lnTo>
                  <a:lnTo>
                    <a:pt x="2046" y="1510"/>
                  </a:lnTo>
                  <a:lnTo>
                    <a:pt x="2056" y="1506"/>
                  </a:lnTo>
                  <a:lnTo>
                    <a:pt x="2060" y="1507"/>
                  </a:lnTo>
                  <a:lnTo>
                    <a:pt x="2067" y="1510"/>
                  </a:lnTo>
                  <a:lnTo>
                    <a:pt x="2074" y="1515"/>
                  </a:lnTo>
                  <a:lnTo>
                    <a:pt x="2083" y="1524"/>
                  </a:lnTo>
                  <a:lnTo>
                    <a:pt x="2084" y="1532"/>
                  </a:lnTo>
                  <a:lnTo>
                    <a:pt x="2086" y="1540"/>
                  </a:lnTo>
                  <a:close/>
                  <a:moveTo>
                    <a:pt x="2045" y="1457"/>
                  </a:moveTo>
                  <a:lnTo>
                    <a:pt x="2044" y="1466"/>
                  </a:lnTo>
                  <a:lnTo>
                    <a:pt x="2041" y="1480"/>
                  </a:lnTo>
                  <a:lnTo>
                    <a:pt x="2039" y="1486"/>
                  </a:lnTo>
                  <a:lnTo>
                    <a:pt x="2036" y="1492"/>
                  </a:lnTo>
                  <a:lnTo>
                    <a:pt x="2035" y="1494"/>
                  </a:lnTo>
                  <a:lnTo>
                    <a:pt x="2034" y="1495"/>
                  </a:lnTo>
                  <a:lnTo>
                    <a:pt x="2032" y="1495"/>
                  </a:lnTo>
                  <a:lnTo>
                    <a:pt x="2031" y="1495"/>
                  </a:lnTo>
                  <a:lnTo>
                    <a:pt x="2018" y="1490"/>
                  </a:lnTo>
                  <a:lnTo>
                    <a:pt x="2007" y="1484"/>
                  </a:lnTo>
                  <a:lnTo>
                    <a:pt x="2000" y="1477"/>
                  </a:lnTo>
                  <a:lnTo>
                    <a:pt x="1994" y="1472"/>
                  </a:lnTo>
                  <a:lnTo>
                    <a:pt x="1997" y="1469"/>
                  </a:lnTo>
                  <a:lnTo>
                    <a:pt x="2001" y="1466"/>
                  </a:lnTo>
                  <a:lnTo>
                    <a:pt x="2007" y="1463"/>
                  </a:lnTo>
                  <a:lnTo>
                    <a:pt x="2015" y="1459"/>
                  </a:lnTo>
                  <a:lnTo>
                    <a:pt x="2022" y="1457"/>
                  </a:lnTo>
                  <a:lnTo>
                    <a:pt x="2031" y="1456"/>
                  </a:lnTo>
                  <a:lnTo>
                    <a:pt x="2039" y="1455"/>
                  </a:lnTo>
                  <a:lnTo>
                    <a:pt x="2045" y="1457"/>
                  </a:lnTo>
                  <a:close/>
                  <a:moveTo>
                    <a:pt x="1995" y="1446"/>
                  </a:moveTo>
                  <a:lnTo>
                    <a:pt x="1985" y="1440"/>
                  </a:lnTo>
                  <a:lnTo>
                    <a:pt x="1976" y="1435"/>
                  </a:lnTo>
                  <a:lnTo>
                    <a:pt x="1966" y="1430"/>
                  </a:lnTo>
                  <a:lnTo>
                    <a:pt x="1958" y="1425"/>
                  </a:lnTo>
                  <a:lnTo>
                    <a:pt x="1958" y="1416"/>
                  </a:lnTo>
                  <a:lnTo>
                    <a:pt x="1958" y="1409"/>
                  </a:lnTo>
                  <a:lnTo>
                    <a:pt x="1960" y="1402"/>
                  </a:lnTo>
                  <a:lnTo>
                    <a:pt x="1961" y="1397"/>
                  </a:lnTo>
                  <a:lnTo>
                    <a:pt x="1963" y="1394"/>
                  </a:lnTo>
                  <a:lnTo>
                    <a:pt x="1965" y="1391"/>
                  </a:lnTo>
                  <a:lnTo>
                    <a:pt x="1968" y="1390"/>
                  </a:lnTo>
                  <a:lnTo>
                    <a:pt x="1971" y="1389"/>
                  </a:lnTo>
                  <a:lnTo>
                    <a:pt x="1974" y="1389"/>
                  </a:lnTo>
                  <a:lnTo>
                    <a:pt x="1977" y="1390"/>
                  </a:lnTo>
                  <a:lnTo>
                    <a:pt x="1980" y="1392"/>
                  </a:lnTo>
                  <a:lnTo>
                    <a:pt x="1984" y="1394"/>
                  </a:lnTo>
                  <a:lnTo>
                    <a:pt x="1991" y="1400"/>
                  </a:lnTo>
                  <a:lnTo>
                    <a:pt x="1997" y="1408"/>
                  </a:lnTo>
                  <a:lnTo>
                    <a:pt x="2003" y="1416"/>
                  </a:lnTo>
                  <a:lnTo>
                    <a:pt x="2007" y="1425"/>
                  </a:lnTo>
                  <a:lnTo>
                    <a:pt x="2011" y="1433"/>
                  </a:lnTo>
                  <a:lnTo>
                    <a:pt x="2013" y="1440"/>
                  </a:lnTo>
                  <a:lnTo>
                    <a:pt x="2013" y="1444"/>
                  </a:lnTo>
                  <a:lnTo>
                    <a:pt x="2013" y="1446"/>
                  </a:lnTo>
                  <a:lnTo>
                    <a:pt x="2012" y="1448"/>
                  </a:lnTo>
                  <a:lnTo>
                    <a:pt x="2010" y="1449"/>
                  </a:lnTo>
                  <a:lnTo>
                    <a:pt x="2007" y="1450"/>
                  </a:lnTo>
                  <a:lnTo>
                    <a:pt x="2004" y="1449"/>
                  </a:lnTo>
                  <a:lnTo>
                    <a:pt x="2000" y="1448"/>
                  </a:lnTo>
                  <a:lnTo>
                    <a:pt x="1995" y="1446"/>
                  </a:lnTo>
                  <a:close/>
                  <a:moveTo>
                    <a:pt x="1991" y="1370"/>
                  </a:moveTo>
                  <a:lnTo>
                    <a:pt x="1983" y="1374"/>
                  </a:lnTo>
                  <a:lnTo>
                    <a:pt x="1977" y="1378"/>
                  </a:lnTo>
                  <a:lnTo>
                    <a:pt x="1965" y="1382"/>
                  </a:lnTo>
                  <a:lnTo>
                    <a:pt x="1945" y="1390"/>
                  </a:lnTo>
                  <a:lnTo>
                    <a:pt x="1933" y="1382"/>
                  </a:lnTo>
                  <a:lnTo>
                    <a:pt x="1921" y="1376"/>
                  </a:lnTo>
                  <a:lnTo>
                    <a:pt x="1935" y="1372"/>
                  </a:lnTo>
                  <a:lnTo>
                    <a:pt x="1950" y="1370"/>
                  </a:lnTo>
                  <a:lnTo>
                    <a:pt x="1968" y="1370"/>
                  </a:lnTo>
                  <a:lnTo>
                    <a:pt x="1991" y="1370"/>
                  </a:lnTo>
                  <a:close/>
                  <a:moveTo>
                    <a:pt x="1967" y="1350"/>
                  </a:moveTo>
                  <a:lnTo>
                    <a:pt x="1903" y="1350"/>
                  </a:lnTo>
                  <a:lnTo>
                    <a:pt x="1906" y="1332"/>
                  </a:lnTo>
                  <a:lnTo>
                    <a:pt x="1921" y="1331"/>
                  </a:lnTo>
                  <a:lnTo>
                    <a:pt x="1937" y="1331"/>
                  </a:lnTo>
                  <a:lnTo>
                    <a:pt x="1952" y="1329"/>
                  </a:lnTo>
                  <a:lnTo>
                    <a:pt x="1967" y="1329"/>
                  </a:lnTo>
                  <a:lnTo>
                    <a:pt x="1967" y="1350"/>
                  </a:lnTo>
                  <a:close/>
                  <a:moveTo>
                    <a:pt x="1939" y="1282"/>
                  </a:moveTo>
                  <a:lnTo>
                    <a:pt x="1938" y="1291"/>
                  </a:lnTo>
                  <a:lnTo>
                    <a:pt x="1938" y="1302"/>
                  </a:lnTo>
                  <a:lnTo>
                    <a:pt x="1923" y="1303"/>
                  </a:lnTo>
                  <a:lnTo>
                    <a:pt x="1908" y="1304"/>
                  </a:lnTo>
                  <a:lnTo>
                    <a:pt x="1895" y="1305"/>
                  </a:lnTo>
                  <a:lnTo>
                    <a:pt x="1881" y="1307"/>
                  </a:lnTo>
                  <a:lnTo>
                    <a:pt x="1873" y="1299"/>
                  </a:lnTo>
                  <a:lnTo>
                    <a:pt x="1866" y="1291"/>
                  </a:lnTo>
                  <a:lnTo>
                    <a:pt x="1873" y="1284"/>
                  </a:lnTo>
                  <a:lnTo>
                    <a:pt x="1882" y="1280"/>
                  </a:lnTo>
                  <a:lnTo>
                    <a:pt x="1889" y="1277"/>
                  </a:lnTo>
                  <a:lnTo>
                    <a:pt x="1898" y="1276"/>
                  </a:lnTo>
                  <a:lnTo>
                    <a:pt x="1907" y="1276"/>
                  </a:lnTo>
                  <a:lnTo>
                    <a:pt x="1917" y="1277"/>
                  </a:lnTo>
                  <a:lnTo>
                    <a:pt x="1927" y="1279"/>
                  </a:lnTo>
                  <a:lnTo>
                    <a:pt x="1939" y="1282"/>
                  </a:lnTo>
                  <a:close/>
                  <a:moveTo>
                    <a:pt x="1910" y="1241"/>
                  </a:moveTo>
                  <a:lnTo>
                    <a:pt x="1893" y="1247"/>
                  </a:lnTo>
                  <a:lnTo>
                    <a:pt x="1877" y="1254"/>
                  </a:lnTo>
                  <a:lnTo>
                    <a:pt x="1861" y="1261"/>
                  </a:lnTo>
                  <a:lnTo>
                    <a:pt x="1849" y="1264"/>
                  </a:lnTo>
                  <a:lnTo>
                    <a:pt x="1844" y="1252"/>
                  </a:lnTo>
                  <a:lnTo>
                    <a:pt x="1840" y="1242"/>
                  </a:lnTo>
                  <a:lnTo>
                    <a:pt x="1858" y="1235"/>
                  </a:lnTo>
                  <a:lnTo>
                    <a:pt x="1873" y="1231"/>
                  </a:lnTo>
                  <a:lnTo>
                    <a:pt x="1882" y="1231"/>
                  </a:lnTo>
                  <a:lnTo>
                    <a:pt x="1890" y="1232"/>
                  </a:lnTo>
                  <a:lnTo>
                    <a:pt x="1900" y="1235"/>
                  </a:lnTo>
                  <a:lnTo>
                    <a:pt x="1910" y="1241"/>
                  </a:lnTo>
                  <a:close/>
                  <a:moveTo>
                    <a:pt x="1886" y="1193"/>
                  </a:moveTo>
                  <a:lnTo>
                    <a:pt x="1861" y="1207"/>
                  </a:lnTo>
                  <a:lnTo>
                    <a:pt x="1847" y="1214"/>
                  </a:lnTo>
                  <a:lnTo>
                    <a:pt x="1842" y="1216"/>
                  </a:lnTo>
                  <a:lnTo>
                    <a:pt x="1839" y="1217"/>
                  </a:lnTo>
                  <a:lnTo>
                    <a:pt x="1832" y="1212"/>
                  </a:lnTo>
                  <a:lnTo>
                    <a:pt x="1828" y="1208"/>
                  </a:lnTo>
                  <a:lnTo>
                    <a:pt x="1826" y="1205"/>
                  </a:lnTo>
                  <a:lnTo>
                    <a:pt x="1825" y="1202"/>
                  </a:lnTo>
                  <a:lnTo>
                    <a:pt x="1826" y="1200"/>
                  </a:lnTo>
                  <a:lnTo>
                    <a:pt x="1827" y="1196"/>
                  </a:lnTo>
                  <a:lnTo>
                    <a:pt x="1830" y="1192"/>
                  </a:lnTo>
                  <a:lnTo>
                    <a:pt x="1833" y="1188"/>
                  </a:lnTo>
                  <a:lnTo>
                    <a:pt x="1846" y="1188"/>
                  </a:lnTo>
                  <a:lnTo>
                    <a:pt x="1860" y="1188"/>
                  </a:lnTo>
                  <a:lnTo>
                    <a:pt x="1872" y="1189"/>
                  </a:lnTo>
                  <a:lnTo>
                    <a:pt x="1885" y="1189"/>
                  </a:lnTo>
                  <a:lnTo>
                    <a:pt x="1885" y="1191"/>
                  </a:lnTo>
                  <a:lnTo>
                    <a:pt x="1886" y="1193"/>
                  </a:lnTo>
                  <a:close/>
                  <a:moveTo>
                    <a:pt x="1846" y="1150"/>
                  </a:moveTo>
                  <a:lnTo>
                    <a:pt x="1838" y="1155"/>
                  </a:lnTo>
                  <a:lnTo>
                    <a:pt x="1830" y="1160"/>
                  </a:lnTo>
                  <a:lnTo>
                    <a:pt x="1826" y="1163"/>
                  </a:lnTo>
                  <a:lnTo>
                    <a:pt x="1823" y="1165"/>
                  </a:lnTo>
                  <a:lnTo>
                    <a:pt x="1819" y="1166"/>
                  </a:lnTo>
                  <a:lnTo>
                    <a:pt x="1813" y="1166"/>
                  </a:lnTo>
                  <a:lnTo>
                    <a:pt x="1809" y="1166"/>
                  </a:lnTo>
                  <a:lnTo>
                    <a:pt x="1806" y="1164"/>
                  </a:lnTo>
                  <a:lnTo>
                    <a:pt x="1803" y="1160"/>
                  </a:lnTo>
                  <a:lnTo>
                    <a:pt x="1801" y="1157"/>
                  </a:lnTo>
                  <a:lnTo>
                    <a:pt x="1797" y="1151"/>
                  </a:lnTo>
                  <a:lnTo>
                    <a:pt x="1795" y="1147"/>
                  </a:lnTo>
                  <a:lnTo>
                    <a:pt x="1808" y="1140"/>
                  </a:lnTo>
                  <a:lnTo>
                    <a:pt x="1817" y="1135"/>
                  </a:lnTo>
                  <a:lnTo>
                    <a:pt x="1823" y="1133"/>
                  </a:lnTo>
                  <a:lnTo>
                    <a:pt x="1828" y="1133"/>
                  </a:lnTo>
                  <a:lnTo>
                    <a:pt x="1835" y="1134"/>
                  </a:lnTo>
                  <a:lnTo>
                    <a:pt x="1844" y="1135"/>
                  </a:lnTo>
                  <a:lnTo>
                    <a:pt x="1845" y="1142"/>
                  </a:lnTo>
                  <a:lnTo>
                    <a:pt x="1846" y="1150"/>
                  </a:lnTo>
                  <a:close/>
                  <a:moveTo>
                    <a:pt x="1813" y="1105"/>
                  </a:moveTo>
                  <a:lnTo>
                    <a:pt x="1806" y="1112"/>
                  </a:lnTo>
                  <a:lnTo>
                    <a:pt x="1797" y="1117"/>
                  </a:lnTo>
                  <a:lnTo>
                    <a:pt x="1793" y="1120"/>
                  </a:lnTo>
                  <a:lnTo>
                    <a:pt x="1790" y="1121"/>
                  </a:lnTo>
                  <a:lnTo>
                    <a:pt x="1786" y="1123"/>
                  </a:lnTo>
                  <a:lnTo>
                    <a:pt x="1783" y="1123"/>
                  </a:lnTo>
                  <a:lnTo>
                    <a:pt x="1771" y="1116"/>
                  </a:lnTo>
                  <a:lnTo>
                    <a:pt x="1761" y="1110"/>
                  </a:lnTo>
                  <a:lnTo>
                    <a:pt x="1767" y="1097"/>
                  </a:lnTo>
                  <a:lnTo>
                    <a:pt x="1774" y="1085"/>
                  </a:lnTo>
                  <a:lnTo>
                    <a:pt x="1782" y="1087"/>
                  </a:lnTo>
                  <a:lnTo>
                    <a:pt x="1790" y="1092"/>
                  </a:lnTo>
                  <a:lnTo>
                    <a:pt x="1801" y="1097"/>
                  </a:lnTo>
                  <a:lnTo>
                    <a:pt x="1813" y="1105"/>
                  </a:lnTo>
                  <a:close/>
                  <a:moveTo>
                    <a:pt x="1795" y="1070"/>
                  </a:moveTo>
                  <a:lnTo>
                    <a:pt x="1792" y="1077"/>
                  </a:lnTo>
                  <a:lnTo>
                    <a:pt x="1775" y="1077"/>
                  </a:lnTo>
                  <a:lnTo>
                    <a:pt x="1758" y="1077"/>
                  </a:lnTo>
                  <a:lnTo>
                    <a:pt x="1743" y="1077"/>
                  </a:lnTo>
                  <a:lnTo>
                    <a:pt x="1727" y="1078"/>
                  </a:lnTo>
                  <a:lnTo>
                    <a:pt x="1717" y="1070"/>
                  </a:lnTo>
                  <a:lnTo>
                    <a:pt x="1727" y="1064"/>
                  </a:lnTo>
                  <a:lnTo>
                    <a:pt x="1735" y="1060"/>
                  </a:lnTo>
                  <a:lnTo>
                    <a:pt x="1743" y="1058"/>
                  </a:lnTo>
                  <a:lnTo>
                    <a:pt x="1751" y="1057"/>
                  </a:lnTo>
                  <a:lnTo>
                    <a:pt x="1758" y="1058"/>
                  </a:lnTo>
                  <a:lnTo>
                    <a:pt x="1769" y="1060"/>
                  </a:lnTo>
                  <a:lnTo>
                    <a:pt x="1781" y="1063"/>
                  </a:lnTo>
                  <a:lnTo>
                    <a:pt x="1795" y="1070"/>
                  </a:lnTo>
                  <a:close/>
                  <a:moveTo>
                    <a:pt x="1764" y="1021"/>
                  </a:moveTo>
                  <a:lnTo>
                    <a:pt x="1762" y="1026"/>
                  </a:lnTo>
                  <a:lnTo>
                    <a:pt x="1762" y="1033"/>
                  </a:lnTo>
                  <a:lnTo>
                    <a:pt x="1752" y="1034"/>
                  </a:lnTo>
                  <a:lnTo>
                    <a:pt x="1743" y="1035"/>
                  </a:lnTo>
                  <a:lnTo>
                    <a:pt x="1734" y="1036"/>
                  </a:lnTo>
                  <a:lnTo>
                    <a:pt x="1726" y="1037"/>
                  </a:lnTo>
                  <a:lnTo>
                    <a:pt x="1688" y="1010"/>
                  </a:lnTo>
                  <a:lnTo>
                    <a:pt x="1689" y="1006"/>
                  </a:lnTo>
                  <a:lnTo>
                    <a:pt x="1691" y="1003"/>
                  </a:lnTo>
                  <a:lnTo>
                    <a:pt x="1694" y="1002"/>
                  </a:lnTo>
                  <a:lnTo>
                    <a:pt x="1698" y="1001"/>
                  </a:lnTo>
                  <a:lnTo>
                    <a:pt x="1710" y="1002"/>
                  </a:lnTo>
                  <a:lnTo>
                    <a:pt x="1724" y="1005"/>
                  </a:lnTo>
                  <a:lnTo>
                    <a:pt x="1749" y="1015"/>
                  </a:lnTo>
                  <a:lnTo>
                    <a:pt x="1764" y="1021"/>
                  </a:lnTo>
                  <a:close/>
                  <a:moveTo>
                    <a:pt x="1734" y="989"/>
                  </a:moveTo>
                  <a:lnTo>
                    <a:pt x="1731" y="990"/>
                  </a:lnTo>
                  <a:lnTo>
                    <a:pt x="1729" y="992"/>
                  </a:lnTo>
                  <a:lnTo>
                    <a:pt x="1717" y="988"/>
                  </a:lnTo>
                  <a:lnTo>
                    <a:pt x="1708" y="984"/>
                  </a:lnTo>
                  <a:lnTo>
                    <a:pt x="1697" y="980"/>
                  </a:lnTo>
                  <a:lnTo>
                    <a:pt x="1688" y="977"/>
                  </a:lnTo>
                  <a:lnTo>
                    <a:pt x="1691" y="970"/>
                  </a:lnTo>
                  <a:lnTo>
                    <a:pt x="1695" y="965"/>
                  </a:lnTo>
                  <a:lnTo>
                    <a:pt x="1705" y="968"/>
                  </a:lnTo>
                  <a:lnTo>
                    <a:pt x="1714" y="971"/>
                  </a:lnTo>
                  <a:lnTo>
                    <a:pt x="1724" y="975"/>
                  </a:lnTo>
                  <a:lnTo>
                    <a:pt x="1734" y="980"/>
                  </a:lnTo>
                  <a:lnTo>
                    <a:pt x="1734" y="989"/>
                  </a:lnTo>
                  <a:close/>
                  <a:moveTo>
                    <a:pt x="1705" y="959"/>
                  </a:moveTo>
                  <a:lnTo>
                    <a:pt x="1695" y="954"/>
                  </a:lnTo>
                  <a:lnTo>
                    <a:pt x="1687" y="950"/>
                  </a:lnTo>
                  <a:lnTo>
                    <a:pt x="1679" y="946"/>
                  </a:lnTo>
                  <a:lnTo>
                    <a:pt x="1673" y="941"/>
                  </a:lnTo>
                  <a:lnTo>
                    <a:pt x="1668" y="936"/>
                  </a:lnTo>
                  <a:lnTo>
                    <a:pt x="1666" y="931"/>
                  </a:lnTo>
                  <a:lnTo>
                    <a:pt x="1663" y="926"/>
                  </a:lnTo>
                  <a:lnTo>
                    <a:pt x="1664" y="919"/>
                  </a:lnTo>
                  <a:lnTo>
                    <a:pt x="1669" y="918"/>
                  </a:lnTo>
                  <a:lnTo>
                    <a:pt x="1673" y="918"/>
                  </a:lnTo>
                  <a:lnTo>
                    <a:pt x="1677" y="919"/>
                  </a:lnTo>
                  <a:lnTo>
                    <a:pt x="1681" y="921"/>
                  </a:lnTo>
                  <a:lnTo>
                    <a:pt x="1691" y="924"/>
                  </a:lnTo>
                  <a:lnTo>
                    <a:pt x="1704" y="930"/>
                  </a:lnTo>
                  <a:lnTo>
                    <a:pt x="1700" y="935"/>
                  </a:lnTo>
                  <a:lnTo>
                    <a:pt x="1699" y="941"/>
                  </a:lnTo>
                  <a:lnTo>
                    <a:pt x="1699" y="945"/>
                  </a:lnTo>
                  <a:lnTo>
                    <a:pt x="1701" y="950"/>
                  </a:lnTo>
                  <a:lnTo>
                    <a:pt x="1705" y="956"/>
                  </a:lnTo>
                  <a:lnTo>
                    <a:pt x="1705" y="959"/>
                  </a:lnTo>
                  <a:close/>
                  <a:moveTo>
                    <a:pt x="1677" y="903"/>
                  </a:moveTo>
                  <a:lnTo>
                    <a:pt x="1667" y="900"/>
                  </a:lnTo>
                  <a:lnTo>
                    <a:pt x="1657" y="898"/>
                  </a:lnTo>
                  <a:lnTo>
                    <a:pt x="1660" y="890"/>
                  </a:lnTo>
                  <a:lnTo>
                    <a:pt x="1664" y="882"/>
                  </a:lnTo>
                  <a:lnTo>
                    <a:pt x="1668" y="885"/>
                  </a:lnTo>
                  <a:lnTo>
                    <a:pt x="1671" y="888"/>
                  </a:lnTo>
                  <a:lnTo>
                    <a:pt x="1674" y="891"/>
                  </a:lnTo>
                  <a:lnTo>
                    <a:pt x="1676" y="895"/>
                  </a:lnTo>
                  <a:lnTo>
                    <a:pt x="1678" y="898"/>
                  </a:lnTo>
                  <a:lnTo>
                    <a:pt x="1679" y="902"/>
                  </a:lnTo>
                  <a:lnTo>
                    <a:pt x="1679" y="903"/>
                  </a:lnTo>
                  <a:lnTo>
                    <a:pt x="1678" y="903"/>
                  </a:lnTo>
                  <a:lnTo>
                    <a:pt x="1677" y="903"/>
                  </a:lnTo>
                  <a:close/>
                  <a:moveTo>
                    <a:pt x="1677" y="810"/>
                  </a:moveTo>
                  <a:lnTo>
                    <a:pt x="1677" y="821"/>
                  </a:lnTo>
                  <a:lnTo>
                    <a:pt x="1675" y="830"/>
                  </a:lnTo>
                  <a:lnTo>
                    <a:pt x="1671" y="839"/>
                  </a:lnTo>
                  <a:lnTo>
                    <a:pt x="1664" y="851"/>
                  </a:lnTo>
                  <a:lnTo>
                    <a:pt x="1643" y="851"/>
                  </a:lnTo>
                  <a:lnTo>
                    <a:pt x="1623" y="851"/>
                  </a:lnTo>
                  <a:lnTo>
                    <a:pt x="1603" y="851"/>
                  </a:lnTo>
                  <a:lnTo>
                    <a:pt x="1583" y="851"/>
                  </a:lnTo>
                  <a:lnTo>
                    <a:pt x="1563" y="851"/>
                  </a:lnTo>
                  <a:lnTo>
                    <a:pt x="1543" y="851"/>
                  </a:lnTo>
                  <a:lnTo>
                    <a:pt x="1523" y="852"/>
                  </a:lnTo>
                  <a:lnTo>
                    <a:pt x="1503" y="852"/>
                  </a:lnTo>
                  <a:lnTo>
                    <a:pt x="1501" y="838"/>
                  </a:lnTo>
                  <a:lnTo>
                    <a:pt x="1501" y="830"/>
                  </a:lnTo>
                  <a:lnTo>
                    <a:pt x="1503" y="822"/>
                  </a:lnTo>
                  <a:lnTo>
                    <a:pt x="1506" y="813"/>
                  </a:lnTo>
                  <a:lnTo>
                    <a:pt x="1524" y="811"/>
                  </a:lnTo>
                  <a:lnTo>
                    <a:pt x="1545" y="807"/>
                  </a:lnTo>
                  <a:lnTo>
                    <a:pt x="1568" y="805"/>
                  </a:lnTo>
                  <a:lnTo>
                    <a:pt x="1593" y="802"/>
                  </a:lnTo>
                  <a:lnTo>
                    <a:pt x="1617" y="801"/>
                  </a:lnTo>
                  <a:lnTo>
                    <a:pt x="1640" y="801"/>
                  </a:lnTo>
                  <a:lnTo>
                    <a:pt x="1651" y="802"/>
                  </a:lnTo>
                  <a:lnTo>
                    <a:pt x="1660" y="804"/>
                  </a:lnTo>
                  <a:lnTo>
                    <a:pt x="1670" y="806"/>
                  </a:lnTo>
                  <a:lnTo>
                    <a:pt x="1677" y="810"/>
                  </a:lnTo>
                  <a:close/>
                  <a:moveTo>
                    <a:pt x="1604" y="621"/>
                  </a:moveTo>
                  <a:lnTo>
                    <a:pt x="1590" y="615"/>
                  </a:lnTo>
                  <a:lnTo>
                    <a:pt x="1575" y="610"/>
                  </a:lnTo>
                  <a:lnTo>
                    <a:pt x="1574" y="600"/>
                  </a:lnTo>
                  <a:lnTo>
                    <a:pt x="1575" y="592"/>
                  </a:lnTo>
                  <a:lnTo>
                    <a:pt x="1578" y="587"/>
                  </a:lnTo>
                  <a:lnTo>
                    <a:pt x="1581" y="583"/>
                  </a:lnTo>
                  <a:lnTo>
                    <a:pt x="1586" y="581"/>
                  </a:lnTo>
                  <a:lnTo>
                    <a:pt x="1592" y="581"/>
                  </a:lnTo>
                  <a:lnTo>
                    <a:pt x="1597" y="582"/>
                  </a:lnTo>
                  <a:lnTo>
                    <a:pt x="1602" y="585"/>
                  </a:lnTo>
                  <a:lnTo>
                    <a:pt x="1608" y="588"/>
                  </a:lnTo>
                  <a:lnTo>
                    <a:pt x="1612" y="592"/>
                  </a:lnTo>
                  <a:lnTo>
                    <a:pt x="1615" y="596"/>
                  </a:lnTo>
                  <a:lnTo>
                    <a:pt x="1617" y="601"/>
                  </a:lnTo>
                  <a:lnTo>
                    <a:pt x="1617" y="607"/>
                  </a:lnTo>
                  <a:lnTo>
                    <a:pt x="1615" y="612"/>
                  </a:lnTo>
                  <a:lnTo>
                    <a:pt x="1611" y="616"/>
                  </a:lnTo>
                  <a:lnTo>
                    <a:pt x="1604" y="621"/>
                  </a:lnTo>
                  <a:close/>
                  <a:moveTo>
                    <a:pt x="1623" y="757"/>
                  </a:moveTo>
                  <a:lnTo>
                    <a:pt x="1576" y="770"/>
                  </a:lnTo>
                  <a:lnTo>
                    <a:pt x="1571" y="763"/>
                  </a:lnTo>
                  <a:lnTo>
                    <a:pt x="1567" y="756"/>
                  </a:lnTo>
                  <a:lnTo>
                    <a:pt x="1580" y="750"/>
                  </a:lnTo>
                  <a:lnTo>
                    <a:pt x="1602" y="743"/>
                  </a:lnTo>
                  <a:lnTo>
                    <a:pt x="1608" y="741"/>
                  </a:lnTo>
                  <a:lnTo>
                    <a:pt x="1612" y="741"/>
                  </a:lnTo>
                  <a:lnTo>
                    <a:pt x="1617" y="741"/>
                  </a:lnTo>
                  <a:lnTo>
                    <a:pt x="1620" y="742"/>
                  </a:lnTo>
                  <a:lnTo>
                    <a:pt x="1623" y="744"/>
                  </a:lnTo>
                  <a:lnTo>
                    <a:pt x="1624" y="747"/>
                  </a:lnTo>
                  <a:lnTo>
                    <a:pt x="1625" y="751"/>
                  </a:lnTo>
                  <a:lnTo>
                    <a:pt x="1623" y="757"/>
                  </a:lnTo>
                  <a:close/>
                  <a:moveTo>
                    <a:pt x="1618" y="660"/>
                  </a:moveTo>
                  <a:lnTo>
                    <a:pt x="1623" y="668"/>
                  </a:lnTo>
                  <a:lnTo>
                    <a:pt x="1628" y="676"/>
                  </a:lnTo>
                  <a:lnTo>
                    <a:pt x="1622" y="683"/>
                  </a:lnTo>
                  <a:lnTo>
                    <a:pt x="1617" y="688"/>
                  </a:lnTo>
                  <a:lnTo>
                    <a:pt x="1612" y="692"/>
                  </a:lnTo>
                  <a:lnTo>
                    <a:pt x="1606" y="693"/>
                  </a:lnTo>
                  <a:lnTo>
                    <a:pt x="1595" y="692"/>
                  </a:lnTo>
                  <a:lnTo>
                    <a:pt x="1585" y="690"/>
                  </a:lnTo>
                  <a:lnTo>
                    <a:pt x="1578" y="688"/>
                  </a:lnTo>
                  <a:lnTo>
                    <a:pt x="1573" y="685"/>
                  </a:lnTo>
                  <a:lnTo>
                    <a:pt x="1570" y="683"/>
                  </a:lnTo>
                  <a:lnTo>
                    <a:pt x="1567" y="680"/>
                  </a:lnTo>
                  <a:lnTo>
                    <a:pt x="1566" y="676"/>
                  </a:lnTo>
                  <a:lnTo>
                    <a:pt x="1567" y="673"/>
                  </a:lnTo>
                  <a:lnTo>
                    <a:pt x="1571" y="670"/>
                  </a:lnTo>
                  <a:lnTo>
                    <a:pt x="1574" y="667"/>
                  </a:lnTo>
                  <a:lnTo>
                    <a:pt x="1579" y="665"/>
                  </a:lnTo>
                  <a:lnTo>
                    <a:pt x="1585" y="663"/>
                  </a:lnTo>
                  <a:lnTo>
                    <a:pt x="1592" y="661"/>
                  </a:lnTo>
                  <a:lnTo>
                    <a:pt x="1600" y="660"/>
                  </a:lnTo>
                  <a:lnTo>
                    <a:pt x="1609" y="660"/>
                  </a:lnTo>
                  <a:lnTo>
                    <a:pt x="1618" y="660"/>
                  </a:lnTo>
                  <a:close/>
                  <a:moveTo>
                    <a:pt x="1640" y="539"/>
                  </a:moveTo>
                  <a:lnTo>
                    <a:pt x="1628" y="544"/>
                  </a:lnTo>
                  <a:lnTo>
                    <a:pt x="1615" y="550"/>
                  </a:lnTo>
                  <a:lnTo>
                    <a:pt x="1602" y="555"/>
                  </a:lnTo>
                  <a:lnTo>
                    <a:pt x="1590" y="560"/>
                  </a:lnTo>
                  <a:lnTo>
                    <a:pt x="1582" y="559"/>
                  </a:lnTo>
                  <a:lnTo>
                    <a:pt x="1574" y="556"/>
                  </a:lnTo>
                  <a:lnTo>
                    <a:pt x="1567" y="554"/>
                  </a:lnTo>
                  <a:lnTo>
                    <a:pt x="1560" y="551"/>
                  </a:lnTo>
                  <a:lnTo>
                    <a:pt x="1555" y="548"/>
                  </a:lnTo>
                  <a:lnTo>
                    <a:pt x="1548" y="543"/>
                  </a:lnTo>
                  <a:lnTo>
                    <a:pt x="1543" y="540"/>
                  </a:lnTo>
                  <a:lnTo>
                    <a:pt x="1539" y="536"/>
                  </a:lnTo>
                  <a:lnTo>
                    <a:pt x="1530" y="526"/>
                  </a:lnTo>
                  <a:lnTo>
                    <a:pt x="1524" y="516"/>
                  </a:lnTo>
                  <a:lnTo>
                    <a:pt x="1520" y="504"/>
                  </a:lnTo>
                  <a:lnTo>
                    <a:pt x="1517" y="494"/>
                  </a:lnTo>
                  <a:lnTo>
                    <a:pt x="1517" y="482"/>
                  </a:lnTo>
                  <a:lnTo>
                    <a:pt x="1518" y="470"/>
                  </a:lnTo>
                  <a:lnTo>
                    <a:pt x="1521" y="459"/>
                  </a:lnTo>
                  <a:lnTo>
                    <a:pt x="1526" y="448"/>
                  </a:lnTo>
                  <a:lnTo>
                    <a:pt x="1534" y="438"/>
                  </a:lnTo>
                  <a:lnTo>
                    <a:pt x="1542" y="428"/>
                  </a:lnTo>
                  <a:lnTo>
                    <a:pt x="1547" y="424"/>
                  </a:lnTo>
                  <a:lnTo>
                    <a:pt x="1554" y="421"/>
                  </a:lnTo>
                  <a:lnTo>
                    <a:pt x="1560" y="416"/>
                  </a:lnTo>
                  <a:lnTo>
                    <a:pt x="1566" y="413"/>
                  </a:lnTo>
                  <a:lnTo>
                    <a:pt x="1566" y="391"/>
                  </a:lnTo>
                  <a:lnTo>
                    <a:pt x="1566" y="369"/>
                  </a:lnTo>
                  <a:lnTo>
                    <a:pt x="1566" y="347"/>
                  </a:lnTo>
                  <a:lnTo>
                    <a:pt x="1567" y="325"/>
                  </a:lnTo>
                  <a:lnTo>
                    <a:pt x="1537" y="325"/>
                  </a:lnTo>
                  <a:lnTo>
                    <a:pt x="1506" y="325"/>
                  </a:lnTo>
                  <a:lnTo>
                    <a:pt x="1477" y="325"/>
                  </a:lnTo>
                  <a:lnTo>
                    <a:pt x="1446" y="326"/>
                  </a:lnTo>
                  <a:lnTo>
                    <a:pt x="1442" y="335"/>
                  </a:lnTo>
                  <a:lnTo>
                    <a:pt x="1435" y="344"/>
                  </a:lnTo>
                  <a:lnTo>
                    <a:pt x="1430" y="350"/>
                  </a:lnTo>
                  <a:lnTo>
                    <a:pt x="1423" y="355"/>
                  </a:lnTo>
                  <a:lnTo>
                    <a:pt x="1415" y="358"/>
                  </a:lnTo>
                  <a:lnTo>
                    <a:pt x="1408" y="360"/>
                  </a:lnTo>
                  <a:lnTo>
                    <a:pt x="1400" y="362"/>
                  </a:lnTo>
                  <a:lnTo>
                    <a:pt x="1392" y="362"/>
                  </a:lnTo>
                  <a:lnTo>
                    <a:pt x="1384" y="360"/>
                  </a:lnTo>
                  <a:lnTo>
                    <a:pt x="1375" y="358"/>
                  </a:lnTo>
                  <a:lnTo>
                    <a:pt x="1367" y="355"/>
                  </a:lnTo>
                  <a:lnTo>
                    <a:pt x="1358" y="351"/>
                  </a:lnTo>
                  <a:lnTo>
                    <a:pt x="1351" y="346"/>
                  </a:lnTo>
                  <a:lnTo>
                    <a:pt x="1344" y="340"/>
                  </a:lnTo>
                  <a:lnTo>
                    <a:pt x="1337" y="334"/>
                  </a:lnTo>
                  <a:lnTo>
                    <a:pt x="1331" y="328"/>
                  </a:lnTo>
                  <a:lnTo>
                    <a:pt x="1326" y="320"/>
                  </a:lnTo>
                  <a:lnTo>
                    <a:pt x="1320" y="313"/>
                  </a:lnTo>
                  <a:lnTo>
                    <a:pt x="1317" y="306"/>
                  </a:lnTo>
                  <a:lnTo>
                    <a:pt x="1314" y="298"/>
                  </a:lnTo>
                  <a:lnTo>
                    <a:pt x="1312" y="290"/>
                  </a:lnTo>
                  <a:lnTo>
                    <a:pt x="1312" y="281"/>
                  </a:lnTo>
                  <a:lnTo>
                    <a:pt x="1312" y="273"/>
                  </a:lnTo>
                  <a:lnTo>
                    <a:pt x="1315" y="265"/>
                  </a:lnTo>
                  <a:lnTo>
                    <a:pt x="1318" y="258"/>
                  </a:lnTo>
                  <a:lnTo>
                    <a:pt x="1324" y="250"/>
                  </a:lnTo>
                  <a:lnTo>
                    <a:pt x="1331" y="243"/>
                  </a:lnTo>
                  <a:lnTo>
                    <a:pt x="1339" y="236"/>
                  </a:lnTo>
                  <a:lnTo>
                    <a:pt x="1350" y="229"/>
                  </a:lnTo>
                  <a:lnTo>
                    <a:pt x="1363" y="224"/>
                  </a:lnTo>
                  <a:lnTo>
                    <a:pt x="1377" y="219"/>
                  </a:lnTo>
                  <a:lnTo>
                    <a:pt x="1394" y="215"/>
                  </a:lnTo>
                  <a:lnTo>
                    <a:pt x="1417" y="223"/>
                  </a:lnTo>
                  <a:lnTo>
                    <a:pt x="1429" y="231"/>
                  </a:lnTo>
                  <a:lnTo>
                    <a:pt x="1434" y="235"/>
                  </a:lnTo>
                  <a:lnTo>
                    <a:pt x="1440" y="242"/>
                  </a:lnTo>
                  <a:lnTo>
                    <a:pt x="1444" y="253"/>
                  </a:lnTo>
                  <a:lnTo>
                    <a:pt x="1450" y="267"/>
                  </a:lnTo>
                  <a:lnTo>
                    <a:pt x="1479" y="267"/>
                  </a:lnTo>
                  <a:lnTo>
                    <a:pt x="1508" y="267"/>
                  </a:lnTo>
                  <a:lnTo>
                    <a:pt x="1538" y="267"/>
                  </a:lnTo>
                  <a:lnTo>
                    <a:pt x="1567" y="267"/>
                  </a:lnTo>
                  <a:lnTo>
                    <a:pt x="1566" y="242"/>
                  </a:lnTo>
                  <a:lnTo>
                    <a:pt x="1566" y="216"/>
                  </a:lnTo>
                  <a:lnTo>
                    <a:pt x="1565" y="189"/>
                  </a:lnTo>
                  <a:lnTo>
                    <a:pt x="1565" y="164"/>
                  </a:lnTo>
                  <a:lnTo>
                    <a:pt x="1552" y="157"/>
                  </a:lnTo>
                  <a:lnTo>
                    <a:pt x="1539" y="149"/>
                  </a:lnTo>
                  <a:lnTo>
                    <a:pt x="1530" y="142"/>
                  </a:lnTo>
                  <a:lnTo>
                    <a:pt x="1523" y="133"/>
                  </a:lnTo>
                  <a:lnTo>
                    <a:pt x="1519" y="125"/>
                  </a:lnTo>
                  <a:lnTo>
                    <a:pt x="1517" y="116"/>
                  </a:lnTo>
                  <a:lnTo>
                    <a:pt x="1517" y="108"/>
                  </a:lnTo>
                  <a:lnTo>
                    <a:pt x="1519" y="99"/>
                  </a:lnTo>
                  <a:lnTo>
                    <a:pt x="1522" y="91"/>
                  </a:lnTo>
                  <a:lnTo>
                    <a:pt x="1526" y="83"/>
                  </a:lnTo>
                  <a:lnTo>
                    <a:pt x="1533" y="74"/>
                  </a:lnTo>
                  <a:lnTo>
                    <a:pt x="1539" y="67"/>
                  </a:lnTo>
                  <a:lnTo>
                    <a:pt x="1547" y="59"/>
                  </a:lnTo>
                  <a:lnTo>
                    <a:pt x="1556" y="53"/>
                  </a:lnTo>
                  <a:lnTo>
                    <a:pt x="1565" y="48"/>
                  </a:lnTo>
                  <a:lnTo>
                    <a:pt x="1575" y="42"/>
                  </a:lnTo>
                  <a:lnTo>
                    <a:pt x="1585" y="38"/>
                  </a:lnTo>
                  <a:lnTo>
                    <a:pt x="1595" y="36"/>
                  </a:lnTo>
                  <a:lnTo>
                    <a:pt x="1605" y="34"/>
                  </a:lnTo>
                  <a:lnTo>
                    <a:pt x="1615" y="33"/>
                  </a:lnTo>
                  <a:lnTo>
                    <a:pt x="1623" y="34"/>
                  </a:lnTo>
                  <a:lnTo>
                    <a:pt x="1633" y="36"/>
                  </a:lnTo>
                  <a:lnTo>
                    <a:pt x="1640" y="39"/>
                  </a:lnTo>
                  <a:lnTo>
                    <a:pt x="1648" y="45"/>
                  </a:lnTo>
                  <a:lnTo>
                    <a:pt x="1653" y="51"/>
                  </a:lnTo>
                  <a:lnTo>
                    <a:pt x="1657" y="59"/>
                  </a:lnTo>
                  <a:lnTo>
                    <a:pt x="1660" y="70"/>
                  </a:lnTo>
                  <a:lnTo>
                    <a:pt x="1661" y="83"/>
                  </a:lnTo>
                  <a:lnTo>
                    <a:pt x="1661" y="97"/>
                  </a:lnTo>
                  <a:lnTo>
                    <a:pt x="1659" y="114"/>
                  </a:lnTo>
                  <a:lnTo>
                    <a:pt x="1654" y="133"/>
                  </a:lnTo>
                  <a:lnTo>
                    <a:pt x="1648" y="154"/>
                  </a:lnTo>
                  <a:lnTo>
                    <a:pt x="1625" y="165"/>
                  </a:lnTo>
                  <a:lnTo>
                    <a:pt x="1624" y="190"/>
                  </a:lnTo>
                  <a:lnTo>
                    <a:pt x="1624" y="217"/>
                  </a:lnTo>
                  <a:lnTo>
                    <a:pt x="1624" y="242"/>
                  </a:lnTo>
                  <a:lnTo>
                    <a:pt x="1624" y="267"/>
                  </a:lnTo>
                  <a:lnTo>
                    <a:pt x="1649" y="267"/>
                  </a:lnTo>
                  <a:lnTo>
                    <a:pt x="1674" y="267"/>
                  </a:lnTo>
                  <a:lnTo>
                    <a:pt x="1698" y="267"/>
                  </a:lnTo>
                  <a:lnTo>
                    <a:pt x="1724" y="267"/>
                  </a:lnTo>
                  <a:lnTo>
                    <a:pt x="1727" y="256"/>
                  </a:lnTo>
                  <a:lnTo>
                    <a:pt x="1732" y="246"/>
                  </a:lnTo>
                  <a:lnTo>
                    <a:pt x="1737" y="239"/>
                  </a:lnTo>
                  <a:lnTo>
                    <a:pt x="1743" y="233"/>
                  </a:lnTo>
                  <a:lnTo>
                    <a:pt x="1749" y="227"/>
                  </a:lnTo>
                  <a:lnTo>
                    <a:pt x="1755" y="223"/>
                  </a:lnTo>
                  <a:lnTo>
                    <a:pt x="1763" y="221"/>
                  </a:lnTo>
                  <a:lnTo>
                    <a:pt x="1770" y="219"/>
                  </a:lnTo>
                  <a:lnTo>
                    <a:pt x="1778" y="218"/>
                  </a:lnTo>
                  <a:lnTo>
                    <a:pt x="1787" y="219"/>
                  </a:lnTo>
                  <a:lnTo>
                    <a:pt x="1795" y="220"/>
                  </a:lnTo>
                  <a:lnTo>
                    <a:pt x="1804" y="221"/>
                  </a:lnTo>
                  <a:lnTo>
                    <a:pt x="1822" y="226"/>
                  </a:lnTo>
                  <a:lnTo>
                    <a:pt x="1841" y="234"/>
                  </a:lnTo>
                  <a:lnTo>
                    <a:pt x="1844" y="245"/>
                  </a:lnTo>
                  <a:lnTo>
                    <a:pt x="1847" y="256"/>
                  </a:lnTo>
                  <a:lnTo>
                    <a:pt x="1849" y="266"/>
                  </a:lnTo>
                  <a:lnTo>
                    <a:pt x="1850" y="276"/>
                  </a:lnTo>
                  <a:lnTo>
                    <a:pt x="1850" y="285"/>
                  </a:lnTo>
                  <a:lnTo>
                    <a:pt x="1850" y="295"/>
                  </a:lnTo>
                  <a:lnTo>
                    <a:pt x="1849" y="303"/>
                  </a:lnTo>
                  <a:lnTo>
                    <a:pt x="1847" y="311"/>
                  </a:lnTo>
                  <a:lnTo>
                    <a:pt x="1845" y="318"/>
                  </a:lnTo>
                  <a:lnTo>
                    <a:pt x="1843" y="326"/>
                  </a:lnTo>
                  <a:lnTo>
                    <a:pt x="1840" y="332"/>
                  </a:lnTo>
                  <a:lnTo>
                    <a:pt x="1835" y="337"/>
                  </a:lnTo>
                  <a:lnTo>
                    <a:pt x="1831" y="343"/>
                  </a:lnTo>
                  <a:lnTo>
                    <a:pt x="1827" y="348"/>
                  </a:lnTo>
                  <a:lnTo>
                    <a:pt x="1822" y="352"/>
                  </a:lnTo>
                  <a:lnTo>
                    <a:pt x="1816" y="355"/>
                  </a:lnTo>
                  <a:lnTo>
                    <a:pt x="1811" y="358"/>
                  </a:lnTo>
                  <a:lnTo>
                    <a:pt x="1805" y="360"/>
                  </a:lnTo>
                  <a:lnTo>
                    <a:pt x="1800" y="363"/>
                  </a:lnTo>
                  <a:lnTo>
                    <a:pt x="1793" y="364"/>
                  </a:lnTo>
                  <a:lnTo>
                    <a:pt x="1787" y="364"/>
                  </a:lnTo>
                  <a:lnTo>
                    <a:pt x="1782" y="364"/>
                  </a:lnTo>
                  <a:lnTo>
                    <a:pt x="1775" y="364"/>
                  </a:lnTo>
                  <a:lnTo>
                    <a:pt x="1769" y="362"/>
                  </a:lnTo>
                  <a:lnTo>
                    <a:pt x="1763" y="359"/>
                  </a:lnTo>
                  <a:lnTo>
                    <a:pt x="1757" y="357"/>
                  </a:lnTo>
                  <a:lnTo>
                    <a:pt x="1751" y="353"/>
                  </a:lnTo>
                  <a:lnTo>
                    <a:pt x="1746" y="349"/>
                  </a:lnTo>
                  <a:lnTo>
                    <a:pt x="1740" y="345"/>
                  </a:lnTo>
                  <a:lnTo>
                    <a:pt x="1736" y="338"/>
                  </a:lnTo>
                  <a:lnTo>
                    <a:pt x="1731" y="332"/>
                  </a:lnTo>
                  <a:lnTo>
                    <a:pt x="1727" y="326"/>
                  </a:lnTo>
                  <a:lnTo>
                    <a:pt x="1701" y="325"/>
                  </a:lnTo>
                  <a:lnTo>
                    <a:pt x="1675" y="325"/>
                  </a:lnTo>
                  <a:lnTo>
                    <a:pt x="1650" y="325"/>
                  </a:lnTo>
                  <a:lnTo>
                    <a:pt x="1624" y="325"/>
                  </a:lnTo>
                  <a:lnTo>
                    <a:pt x="1624" y="348"/>
                  </a:lnTo>
                  <a:lnTo>
                    <a:pt x="1624" y="371"/>
                  </a:lnTo>
                  <a:lnTo>
                    <a:pt x="1624" y="394"/>
                  </a:lnTo>
                  <a:lnTo>
                    <a:pt x="1625" y="418"/>
                  </a:lnTo>
                  <a:lnTo>
                    <a:pt x="1634" y="422"/>
                  </a:lnTo>
                  <a:lnTo>
                    <a:pt x="1641" y="427"/>
                  </a:lnTo>
                  <a:lnTo>
                    <a:pt x="1647" y="433"/>
                  </a:lnTo>
                  <a:lnTo>
                    <a:pt x="1651" y="440"/>
                  </a:lnTo>
                  <a:lnTo>
                    <a:pt x="1654" y="447"/>
                  </a:lnTo>
                  <a:lnTo>
                    <a:pt x="1656" y="455"/>
                  </a:lnTo>
                  <a:lnTo>
                    <a:pt x="1657" y="462"/>
                  </a:lnTo>
                  <a:lnTo>
                    <a:pt x="1657" y="470"/>
                  </a:lnTo>
                  <a:lnTo>
                    <a:pt x="1655" y="488"/>
                  </a:lnTo>
                  <a:lnTo>
                    <a:pt x="1651" y="505"/>
                  </a:lnTo>
                  <a:lnTo>
                    <a:pt x="1645" y="523"/>
                  </a:lnTo>
                  <a:lnTo>
                    <a:pt x="1640" y="539"/>
                  </a:lnTo>
                  <a:close/>
                  <a:moveTo>
                    <a:pt x="1542" y="657"/>
                  </a:moveTo>
                  <a:lnTo>
                    <a:pt x="1542" y="675"/>
                  </a:lnTo>
                  <a:lnTo>
                    <a:pt x="1540" y="702"/>
                  </a:lnTo>
                  <a:lnTo>
                    <a:pt x="1538" y="713"/>
                  </a:lnTo>
                  <a:lnTo>
                    <a:pt x="1535" y="723"/>
                  </a:lnTo>
                  <a:lnTo>
                    <a:pt x="1534" y="726"/>
                  </a:lnTo>
                  <a:lnTo>
                    <a:pt x="1532" y="728"/>
                  </a:lnTo>
                  <a:lnTo>
                    <a:pt x="1529" y="728"/>
                  </a:lnTo>
                  <a:lnTo>
                    <a:pt x="1527" y="726"/>
                  </a:lnTo>
                  <a:lnTo>
                    <a:pt x="1514" y="721"/>
                  </a:lnTo>
                  <a:lnTo>
                    <a:pt x="1500" y="716"/>
                  </a:lnTo>
                  <a:lnTo>
                    <a:pt x="1486" y="710"/>
                  </a:lnTo>
                  <a:lnTo>
                    <a:pt x="1472" y="705"/>
                  </a:lnTo>
                  <a:lnTo>
                    <a:pt x="1471" y="695"/>
                  </a:lnTo>
                  <a:lnTo>
                    <a:pt x="1470" y="687"/>
                  </a:lnTo>
                  <a:lnTo>
                    <a:pt x="1485" y="676"/>
                  </a:lnTo>
                  <a:lnTo>
                    <a:pt x="1500" y="667"/>
                  </a:lnTo>
                  <a:lnTo>
                    <a:pt x="1514" y="656"/>
                  </a:lnTo>
                  <a:lnTo>
                    <a:pt x="1528" y="647"/>
                  </a:lnTo>
                  <a:lnTo>
                    <a:pt x="1535" y="652"/>
                  </a:lnTo>
                  <a:lnTo>
                    <a:pt x="1542" y="657"/>
                  </a:lnTo>
                  <a:close/>
                  <a:moveTo>
                    <a:pt x="1486" y="636"/>
                  </a:moveTo>
                  <a:lnTo>
                    <a:pt x="1467" y="649"/>
                  </a:lnTo>
                  <a:lnTo>
                    <a:pt x="1440" y="665"/>
                  </a:lnTo>
                  <a:lnTo>
                    <a:pt x="1427" y="672"/>
                  </a:lnTo>
                  <a:lnTo>
                    <a:pt x="1417" y="677"/>
                  </a:lnTo>
                  <a:lnTo>
                    <a:pt x="1408" y="681"/>
                  </a:lnTo>
                  <a:lnTo>
                    <a:pt x="1404" y="682"/>
                  </a:lnTo>
                  <a:lnTo>
                    <a:pt x="1383" y="670"/>
                  </a:lnTo>
                  <a:lnTo>
                    <a:pt x="1361" y="657"/>
                  </a:lnTo>
                  <a:lnTo>
                    <a:pt x="1339" y="646"/>
                  </a:lnTo>
                  <a:lnTo>
                    <a:pt x="1318" y="633"/>
                  </a:lnTo>
                  <a:lnTo>
                    <a:pt x="1322" y="631"/>
                  </a:lnTo>
                  <a:lnTo>
                    <a:pt x="1328" y="629"/>
                  </a:lnTo>
                  <a:lnTo>
                    <a:pt x="1336" y="627"/>
                  </a:lnTo>
                  <a:lnTo>
                    <a:pt x="1346" y="626"/>
                  </a:lnTo>
                  <a:lnTo>
                    <a:pt x="1369" y="625"/>
                  </a:lnTo>
                  <a:lnTo>
                    <a:pt x="1395" y="625"/>
                  </a:lnTo>
                  <a:lnTo>
                    <a:pt x="1423" y="626"/>
                  </a:lnTo>
                  <a:lnTo>
                    <a:pt x="1448" y="627"/>
                  </a:lnTo>
                  <a:lnTo>
                    <a:pt x="1470" y="628"/>
                  </a:lnTo>
                  <a:lnTo>
                    <a:pt x="1486" y="628"/>
                  </a:lnTo>
                  <a:lnTo>
                    <a:pt x="1486" y="636"/>
                  </a:lnTo>
                  <a:close/>
                  <a:moveTo>
                    <a:pt x="1305" y="664"/>
                  </a:moveTo>
                  <a:lnTo>
                    <a:pt x="1318" y="673"/>
                  </a:lnTo>
                  <a:lnTo>
                    <a:pt x="1332" y="682"/>
                  </a:lnTo>
                  <a:lnTo>
                    <a:pt x="1345" y="691"/>
                  </a:lnTo>
                  <a:lnTo>
                    <a:pt x="1358" y="702"/>
                  </a:lnTo>
                  <a:lnTo>
                    <a:pt x="1358" y="721"/>
                  </a:lnTo>
                  <a:lnTo>
                    <a:pt x="1345" y="731"/>
                  </a:lnTo>
                  <a:lnTo>
                    <a:pt x="1332" y="742"/>
                  </a:lnTo>
                  <a:lnTo>
                    <a:pt x="1318" y="753"/>
                  </a:lnTo>
                  <a:lnTo>
                    <a:pt x="1305" y="763"/>
                  </a:lnTo>
                  <a:lnTo>
                    <a:pt x="1293" y="756"/>
                  </a:lnTo>
                  <a:lnTo>
                    <a:pt x="1291" y="731"/>
                  </a:lnTo>
                  <a:lnTo>
                    <a:pt x="1290" y="705"/>
                  </a:lnTo>
                  <a:lnTo>
                    <a:pt x="1291" y="692"/>
                  </a:lnTo>
                  <a:lnTo>
                    <a:pt x="1294" y="681"/>
                  </a:lnTo>
                  <a:lnTo>
                    <a:pt x="1295" y="675"/>
                  </a:lnTo>
                  <a:lnTo>
                    <a:pt x="1298" y="671"/>
                  </a:lnTo>
                  <a:lnTo>
                    <a:pt x="1301" y="667"/>
                  </a:lnTo>
                  <a:lnTo>
                    <a:pt x="1305" y="664"/>
                  </a:lnTo>
                  <a:close/>
                  <a:moveTo>
                    <a:pt x="1275" y="635"/>
                  </a:moveTo>
                  <a:lnTo>
                    <a:pt x="1270" y="645"/>
                  </a:lnTo>
                  <a:lnTo>
                    <a:pt x="1266" y="654"/>
                  </a:lnTo>
                  <a:lnTo>
                    <a:pt x="1208" y="657"/>
                  </a:lnTo>
                  <a:lnTo>
                    <a:pt x="1207" y="661"/>
                  </a:lnTo>
                  <a:lnTo>
                    <a:pt x="1204" y="665"/>
                  </a:lnTo>
                  <a:lnTo>
                    <a:pt x="1198" y="663"/>
                  </a:lnTo>
                  <a:lnTo>
                    <a:pt x="1191" y="662"/>
                  </a:lnTo>
                  <a:lnTo>
                    <a:pt x="1184" y="662"/>
                  </a:lnTo>
                  <a:lnTo>
                    <a:pt x="1178" y="663"/>
                  </a:lnTo>
                  <a:lnTo>
                    <a:pt x="1165" y="665"/>
                  </a:lnTo>
                  <a:lnTo>
                    <a:pt x="1154" y="670"/>
                  </a:lnTo>
                  <a:lnTo>
                    <a:pt x="1141" y="675"/>
                  </a:lnTo>
                  <a:lnTo>
                    <a:pt x="1129" y="680"/>
                  </a:lnTo>
                  <a:lnTo>
                    <a:pt x="1123" y="682"/>
                  </a:lnTo>
                  <a:lnTo>
                    <a:pt x="1117" y="684"/>
                  </a:lnTo>
                  <a:lnTo>
                    <a:pt x="1110" y="685"/>
                  </a:lnTo>
                  <a:lnTo>
                    <a:pt x="1104" y="685"/>
                  </a:lnTo>
                  <a:lnTo>
                    <a:pt x="1074" y="683"/>
                  </a:lnTo>
                  <a:lnTo>
                    <a:pt x="1057" y="682"/>
                  </a:lnTo>
                  <a:lnTo>
                    <a:pt x="1048" y="681"/>
                  </a:lnTo>
                  <a:lnTo>
                    <a:pt x="1043" y="680"/>
                  </a:lnTo>
                  <a:lnTo>
                    <a:pt x="1045" y="675"/>
                  </a:lnTo>
                  <a:lnTo>
                    <a:pt x="1048" y="671"/>
                  </a:lnTo>
                  <a:lnTo>
                    <a:pt x="1051" y="668"/>
                  </a:lnTo>
                  <a:lnTo>
                    <a:pt x="1056" y="664"/>
                  </a:lnTo>
                  <a:lnTo>
                    <a:pt x="1067" y="656"/>
                  </a:lnTo>
                  <a:lnTo>
                    <a:pt x="1080" y="650"/>
                  </a:lnTo>
                  <a:lnTo>
                    <a:pt x="1095" y="644"/>
                  </a:lnTo>
                  <a:lnTo>
                    <a:pt x="1112" y="638"/>
                  </a:lnTo>
                  <a:lnTo>
                    <a:pt x="1129" y="633"/>
                  </a:lnTo>
                  <a:lnTo>
                    <a:pt x="1147" y="629"/>
                  </a:lnTo>
                  <a:lnTo>
                    <a:pt x="1166" y="626"/>
                  </a:lnTo>
                  <a:lnTo>
                    <a:pt x="1185" y="624"/>
                  </a:lnTo>
                  <a:lnTo>
                    <a:pt x="1203" y="623"/>
                  </a:lnTo>
                  <a:lnTo>
                    <a:pt x="1221" y="623"/>
                  </a:lnTo>
                  <a:lnTo>
                    <a:pt x="1237" y="624"/>
                  </a:lnTo>
                  <a:lnTo>
                    <a:pt x="1252" y="626"/>
                  </a:lnTo>
                  <a:lnTo>
                    <a:pt x="1258" y="628"/>
                  </a:lnTo>
                  <a:lnTo>
                    <a:pt x="1265" y="630"/>
                  </a:lnTo>
                  <a:lnTo>
                    <a:pt x="1270" y="632"/>
                  </a:lnTo>
                  <a:lnTo>
                    <a:pt x="1275" y="635"/>
                  </a:lnTo>
                  <a:close/>
                  <a:moveTo>
                    <a:pt x="1042" y="742"/>
                  </a:moveTo>
                  <a:lnTo>
                    <a:pt x="1047" y="737"/>
                  </a:lnTo>
                  <a:lnTo>
                    <a:pt x="1056" y="731"/>
                  </a:lnTo>
                  <a:lnTo>
                    <a:pt x="1065" y="727"/>
                  </a:lnTo>
                  <a:lnTo>
                    <a:pt x="1077" y="723"/>
                  </a:lnTo>
                  <a:lnTo>
                    <a:pt x="1104" y="714"/>
                  </a:lnTo>
                  <a:lnTo>
                    <a:pt x="1135" y="707"/>
                  </a:lnTo>
                  <a:lnTo>
                    <a:pt x="1167" y="702"/>
                  </a:lnTo>
                  <a:lnTo>
                    <a:pt x="1198" y="697"/>
                  </a:lnTo>
                  <a:lnTo>
                    <a:pt x="1224" y="693"/>
                  </a:lnTo>
                  <a:lnTo>
                    <a:pt x="1246" y="691"/>
                  </a:lnTo>
                  <a:lnTo>
                    <a:pt x="1269" y="717"/>
                  </a:lnTo>
                  <a:lnTo>
                    <a:pt x="1255" y="722"/>
                  </a:lnTo>
                  <a:lnTo>
                    <a:pt x="1241" y="727"/>
                  </a:lnTo>
                  <a:lnTo>
                    <a:pt x="1228" y="731"/>
                  </a:lnTo>
                  <a:lnTo>
                    <a:pt x="1214" y="736"/>
                  </a:lnTo>
                  <a:lnTo>
                    <a:pt x="1186" y="742"/>
                  </a:lnTo>
                  <a:lnTo>
                    <a:pt x="1159" y="745"/>
                  </a:lnTo>
                  <a:lnTo>
                    <a:pt x="1132" y="748"/>
                  </a:lnTo>
                  <a:lnTo>
                    <a:pt x="1104" y="749"/>
                  </a:lnTo>
                  <a:lnTo>
                    <a:pt x="1077" y="751"/>
                  </a:lnTo>
                  <a:lnTo>
                    <a:pt x="1050" y="753"/>
                  </a:lnTo>
                  <a:lnTo>
                    <a:pt x="1046" y="747"/>
                  </a:lnTo>
                  <a:lnTo>
                    <a:pt x="1042" y="742"/>
                  </a:lnTo>
                  <a:close/>
                  <a:moveTo>
                    <a:pt x="1063" y="812"/>
                  </a:moveTo>
                  <a:lnTo>
                    <a:pt x="1069" y="809"/>
                  </a:lnTo>
                  <a:lnTo>
                    <a:pt x="1078" y="805"/>
                  </a:lnTo>
                  <a:lnTo>
                    <a:pt x="1089" y="802"/>
                  </a:lnTo>
                  <a:lnTo>
                    <a:pt x="1101" y="798"/>
                  </a:lnTo>
                  <a:lnTo>
                    <a:pt x="1131" y="792"/>
                  </a:lnTo>
                  <a:lnTo>
                    <a:pt x="1162" y="786"/>
                  </a:lnTo>
                  <a:lnTo>
                    <a:pt x="1178" y="784"/>
                  </a:lnTo>
                  <a:lnTo>
                    <a:pt x="1194" y="783"/>
                  </a:lnTo>
                  <a:lnTo>
                    <a:pt x="1209" y="782"/>
                  </a:lnTo>
                  <a:lnTo>
                    <a:pt x="1222" y="783"/>
                  </a:lnTo>
                  <a:lnTo>
                    <a:pt x="1234" y="784"/>
                  </a:lnTo>
                  <a:lnTo>
                    <a:pt x="1243" y="786"/>
                  </a:lnTo>
                  <a:lnTo>
                    <a:pt x="1248" y="788"/>
                  </a:lnTo>
                  <a:lnTo>
                    <a:pt x="1252" y="791"/>
                  </a:lnTo>
                  <a:lnTo>
                    <a:pt x="1254" y="793"/>
                  </a:lnTo>
                  <a:lnTo>
                    <a:pt x="1256" y="796"/>
                  </a:lnTo>
                  <a:lnTo>
                    <a:pt x="1232" y="800"/>
                  </a:lnTo>
                  <a:lnTo>
                    <a:pt x="1209" y="805"/>
                  </a:lnTo>
                  <a:lnTo>
                    <a:pt x="1185" y="810"/>
                  </a:lnTo>
                  <a:lnTo>
                    <a:pt x="1162" y="814"/>
                  </a:lnTo>
                  <a:lnTo>
                    <a:pt x="1139" y="818"/>
                  </a:lnTo>
                  <a:lnTo>
                    <a:pt x="1117" y="821"/>
                  </a:lnTo>
                  <a:lnTo>
                    <a:pt x="1094" y="824"/>
                  </a:lnTo>
                  <a:lnTo>
                    <a:pt x="1071" y="826"/>
                  </a:lnTo>
                  <a:lnTo>
                    <a:pt x="1067" y="819"/>
                  </a:lnTo>
                  <a:lnTo>
                    <a:pt x="1063" y="812"/>
                  </a:lnTo>
                  <a:close/>
                  <a:moveTo>
                    <a:pt x="1345" y="793"/>
                  </a:moveTo>
                  <a:lnTo>
                    <a:pt x="1351" y="785"/>
                  </a:lnTo>
                  <a:lnTo>
                    <a:pt x="1358" y="778"/>
                  </a:lnTo>
                  <a:lnTo>
                    <a:pt x="1367" y="772"/>
                  </a:lnTo>
                  <a:lnTo>
                    <a:pt x="1375" y="765"/>
                  </a:lnTo>
                  <a:lnTo>
                    <a:pt x="1385" y="760"/>
                  </a:lnTo>
                  <a:lnTo>
                    <a:pt x="1394" y="756"/>
                  </a:lnTo>
                  <a:lnTo>
                    <a:pt x="1405" y="753"/>
                  </a:lnTo>
                  <a:lnTo>
                    <a:pt x="1415" y="750"/>
                  </a:lnTo>
                  <a:lnTo>
                    <a:pt x="1426" y="748"/>
                  </a:lnTo>
                  <a:lnTo>
                    <a:pt x="1437" y="749"/>
                  </a:lnTo>
                  <a:lnTo>
                    <a:pt x="1446" y="750"/>
                  </a:lnTo>
                  <a:lnTo>
                    <a:pt x="1457" y="754"/>
                  </a:lnTo>
                  <a:lnTo>
                    <a:pt x="1466" y="758"/>
                  </a:lnTo>
                  <a:lnTo>
                    <a:pt x="1475" y="764"/>
                  </a:lnTo>
                  <a:lnTo>
                    <a:pt x="1483" y="773"/>
                  </a:lnTo>
                  <a:lnTo>
                    <a:pt x="1490" y="783"/>
                  </a:lnTo>
                  <a:lnTo>
                    <a:pt x="1415" y="790"/>
                  </a:lnTo>
                  <a:lnTo>
                    <a:pt x="1375" y="792"/>
                  </a:lnTo>
                  <a:lnTo>
                    <a:pt x="1356" y="793"/>
                  </a:lnTo>
                  <a:lnTo>
                    <a:pt x="1345" y="793"/>
                  </a:lnTo>
                  <a:close/>
                  <a:moveTo>
                    <a:pt x="1457" y="896"/>
                  </a:moveTo>
                  <a:lnTo>
                    <a:pt x="1462" y="909"/>
                  </a:lnTo>
                  <a:lnTo>
                    <a:pt x="1466" y="928"/>
                  </a:lnTo>
                  <a:lnTo>
                    <a:pt x="1463" y="929"/>
                  </a:lnTo>
                  <a:lnTo>
                    <a:pt x="1461" y="931"/>
                  </a:lnTo>
                  <a:lnTo>
                    <a:pt x="1456" y="926"/>
                  </a:lnTo>
                  <a:lnTo>
                    <a:pt x="1453" y="921"/>
                  </a:lnTo>
                  <a:lnTo>
                    <a:pt x="1452" y="915"/>
                  </a:lnTo>
                  <a:lnTo>
                    <a:pt x="1451" y="911"/>
                  </a:lnTo>
                  <a:lnTo>
                    <a:pt x="1453" y="904"/>
                  </a:lnTo>
                  <a:lnTo>
                    <a:pt x="1457" y="896"/>
                  </a:lnTo>
                  <a:close/>
                  <a:moveTo>
                    <a:pt x="1462" y="1061"/>
                  </a:moveTo>
                  <a:lnTo>
                    <a:pt x="1457" y="1064"/>
                  </a:lnTo>
                  <a:lnTo>
                    <a:pt x="1454" y="1066"/>
                  </a:lnTo>
                  <a:lnTo>
                    <a:pt x="1453" y="1066"/>
                  </a:lnTo>
                  <a:lnTo>
                    <a:pt x="1452" y="1065"/>
                  </a:lnTo>
                  <a:lnTo>
                    <a:pt x="1446" y="1057"/>
                  </a:lnTo>
                  <a:lnTo>
                    <a:pt x="1442" y="1052"/>
                  </a:lnTo>
                  <a:lnTo>
                    <a:pt x="1440" y="1046"/>
                  </a:lnTo>
                  <a:lnTo>
                    <a:pt x="1439" y="1042"/>
                  </a:lnTo>
                  <a:lnTo>
                    <a:pt x="1441" y="1035"/>
                  </a:lnTo>
                  <a:lnTo>
                    <a:pt x="1446" y="1022"/>
                  </a:lnTo>
                  <a:lnTo>
                    <a:pt x="1448" y="1023"/>
                  </a:lnTo>
                  <a:lnTo>
                    <a:pt x="1451" y="1025"/>
                  </a:lnTo>
                  <a:lnTo>
                    <a:pt x="1453" y="1030"/>
                  </a:lnTo>
                  <a:lnTo>
                    <a:pt x="1457" y="1036"/>
                  </a:lnTo>
                  <a:lnTo>
                    <a:pt x="1459" y="1042"/>
                  </a:lnTo>
                  <a:lnTo>
                    <a:pt x="1461" y="1048"/>
                  </a:lnTo>
                  <a:lnTo>
                    <a:pt x="1462" y="1056"/>
                  </a:lnTo>
                  <a:lnTo>
                    <a:pt x="1462" y="1061"/>
                  </a:lnTo>
                  <a:close/>
                  <a:moveTo>
                    <a:pt x="1432" y="983"/>
                  </a:moveTo>
                  <a:lnTo>
                    <a:pt x="1427" y="974"/>
                  </a:lnTo>
                  <a:lnTo>
                    <a:pt x="1422" y="966"/>
                  </a:lnTo>
                  <a:lnTo>
                    <a:pt x="1417" y="958"/>
                  </a:lnTo>
                  <a:lnTo>
                    <a:pt x="1412" y="949"/>
                  </a:lnTo>
                  <a:lnTo>
                    <a:pt x="1415" y="941"/>
                  </a:lnTo>
                  <a:lnTo>
                    <a:pt x="1420" y="935"/>
                  </a:lnTo>
                  <a:lnTo>
                    <a:pt x="1423" y="932"/>
                  </a:lnTo>
                  <a:lnTo>
                    <a:pt x="1426" y="931"/>
                  </a:lnTo>
                  <a:lnTo>
                    <a:pt x="1429" y="931"/>
                  </a:lnTo>
                  <a:lnTo>
                    <a:pt x="1431" y="934"/>
                  </a:lnTo>
                  <a:lnTo>
                    <a:pt x="1434" y="937"/>
                  </a:lnTo>
                  <a:lnTo>
                    <a:pt x="1437" y="943"/>
                  </a:lnTo>
                  <a:lnTo>
                    <a:pt x="1438" y="948"/>
                  </a:lnTo>
                  <a:lnTo>
                    <a:pt x="1439" y="954"/>
                  </a:lnTo>
                  <a:lnTo>
                    <a:pt x="1440" y="961"/>
                  </a:lnTo>
                  <a:lnTo>
                    <a:pt x="1440" y="966"/>
                  </a:lnTo>
                  <a:lnTo>
                    <a:pt x="1439" y="972"/>
                  </a:lnTo>
                  <a:lnTo>
                    <a:pt x="1438" y="977"/>
                  </a:lnTo>
                  <a:lnTo>
                    <a:pt x="1435" y="981"/>
                  </a:lnTo>
                  <a:lnTo>
                    <a:pt x="1432" y="983"/>
                  </a:lnTo>
                  <a:close/>
                  <a:moveTo>
                    <a:pt x="1410" y="1099"/>
                  </a:moveTo>
                  <a:lnTo>
                    <a:pt x="1413" y="1091"/>
                  </a:lnTo>
                  <a:lnTo>
                    <a:pt x="1417" y="1085"/>
                  </a:lnTo>
                  <a:lnTo>
                    <a:pt x="1419" y="1084"/>
                  </a:lnTo>
                  <a:lnTo>
                    <a:pt x="1420" y="1083"/>
                  </a:lnTo>
                  <a:lnTo>
                    <a:pt x="1422" y="1082"/>
                  </a:lnTo>
                  <a:lnTo>
                    <a:pt x="1424" y="1082"/>
                  </a:lnTo>
                  <a:lnTo>
                    <a:pt x="1427" y="1084"/>
                  </a:lnTo>
                  <a:lnTo>
                    <a:pt x="1432" y="1087"/>
                  </a:lnTo>
                  <a:lnTo>
                    <a:pt x="1439" y="1093"/>
                  </a:lnTo>
                  <a:lnTo>
                    <a:pt x="1446" y="1100"/>
                  </a:lnTo>
                  <a:lnTo>
                    <a:pt x="1446" y="1103"/>
                  </a:lnTo>
                  <a:lnTo>
                    <a:pt x="1445" y="1107"/>
                  </a:lnTo>
                  <a:lnTo>
                    <a:pt x="1443" y="1110"/>
                  </a:lnTo>
                  <a:lnTo>
                    <a:pt x="1439" y="1117"/>
                  </a:lnTo>
                  <a:lnTo>
                    <a:pt x="1435" y="1117"/>
                  </a:lnTo>
                  <a:lnTo>
                    <a:pt x="1422" y="1108"/>
                  </a:lnTo>
                  <a:lnTo>
                    <a:pt x="1410" y="1099"/>
                  </a:lnTo>
                  <a:close/>
                  <a:moveTo>
                    <a:pt x="1399" y="1041"/>
                  </a:moveTo>
                  <a:lnTo>
                    <a:pt x="1386" y="1030"/>
                  </a:lnTo>
                  <a:lnTo>
                    <a:pt x="1379" y="1021"/>
                  </a:lnTo>
                  <a:lnTo>
                    <a:pt x="1374" y="1012"/>
                  </a:lnTo>
                  <a:lnTo>
                    <a:pt x="1371" y="1001"/>
                  </a:lnTo>
                  <a:lnTo>
                    <a:pt x="1374" y="997"/>
                  </a:lnTo>
                  <a:lnTo>
                    <a:pt x="1377" y="992"/>
                  </a:lnTo>
                  <a:lnTo>
                    <a:pt x="1390" y="995"/>
                  </a:lnTo>
                  <a:lnTo>
                    <a:pt x="1403" y="997"/>
                  </a:lnTo>
                  <a:lnTo>
                    <a:pt x="1403" y="1008"/>
                  </a:lnTo>
                  <a:lnTo>
                    <a:pt x="1403" y="1023"/>
                  </a:lnTo>
                  <a:lnTo>
                    <a:pt x="1402" y="1030"/>
                  </a:lnTo>
                  <a:lnTo>
                    <a:pt x="1401" y="1037"/>
                  </a:lnTo>
                  <a:lnTo>
                    <a:pt x="1400" y="1041"/>
                  </a:lnTo>
                  <a:lnTo>
                    <a:pt x="1399" y="1041"/>
                  </a:lnTo>
                  <a:close/>
                  <a:moveTo>
                    <a:pt x="1355" y="1042"/>
                  </a:moveTo>
                  <a:lnTo>
                    <a:pt x="1366" y="1055"/>
                  </a:lnTo>
                  <a:lnTo>
                    <a:pt x="1376" y="1066"/>
                  </a:lnTo>
                  <a:lnTo>
                    <a:pt x="1375" y="1075"/>
                  </a:lnTo>
                  <a:lnTo>
                    <a:pt x="1374" y="1082"/>
                  </a:lnTo>
                  <a:lnTo>
                    <a:pt x="1374" y="1091"/>
                  </a:lnTo>
                  <a:lnTo>
                    <a:pt x="1373" y="1099"/>
                  </a:lnTo>
                  <a:lnTo>
                    <a:pt x="1368" y="1099"/>
                  </a:lnTo>
                  <a:lnTo>
                    <a:pt x="1363" y="1100"/>
                  </a:lnTo>
                  <a:lnTo>
                    <a:pt x="1358" y="1099"/>
                  </a:lnTo>
                  <a:lnTo>
                    <a:pt x="1354" y="1098"/>
                  </a:lnTo>
                  <a:lnTo>
                    <a:pt x="1352" y="1096"/>
                  </a:lnTo>
                  <a:lnTo>
                    <a:pt x="1350" y="1094"/>
                  </a:lnTo>
                  <a:lnTo>
                    <a:pt x="1347" y="1087"/>
                  </a:lnTo>
                  <a:lnTo>
                    <a:pt x="1345" y="1079"/>
                  </a:lnTo>
                  <a:lnTo>
                    <a:pt x="1345" y="1063"/>
                  </a:lnTo>
                  <a:lnTo>
                    <a:pt x="1345" y="1052"/>
                  </a:lnTo>
                  <a:lnTo>
                    <a:pt x="1350" y="1046"/>
                  </a:lnTo>
                  <a:lnTo>
                    <a:pt x="1355" y="1042"/>
                  </a:lnTo>
                  <a:close/>
                  <a:moveTo>
                    <a:pt x="1356" y="1294"/>
                  </a:moveTo>
                  <a:lnTo>
                    <a:pt x="1371" y="1302"/>
                  </a:lnTo>
                  <a:lnTo>
                    <a:pt x="1387" y="1310"/>
                  </a:lnTo>
                  <a:lnTo>
                    <a:pt x="1387" y="1318"/>
                  </a:lnTo>
                  <a:lnTo>
                    <a:pt x="1388" y="1325"/>
                  </a:lnTo>
                  <a:lnTo>
                    <a:pt x="1384" y="1324"/>
                  </a:lnTo>
                  <a:lnTo>
                    <a:pt x="1381" y="1324"/>
                  </a:lnTo>
                  <a:lnTo>
                    <a:pt x="1365" y="1315"/>
                  </a:lnTo>
                  <a:lnTo>
                    <a:pt x="1356" y="1309"/>
                  </a:lnTo>
                  <a:lnTo>
                    <a:pt x="1352" y="1306"/>
                  </a:lnTo>
                  <a:lnTo>
                    <a:pt x="1349" y="1302"/>
                  </a:lnTo>
                  <a:lnTo>
                    <a:pt x="1352" y="1298"/>
                  </a:lnTo>
                  <a:lnTo>
                    <a:pt x="1356" y="1294"/>
                  </a:lnTo>
                  <a:close/>
                  <a:moveTo>
                    <a:pt x="1344" y="1338"/>
                  </a:moveTo>
                  <a:lnTo>
                    <a:pt x="1354" y="1350"/>
                  </a:lnTo>
                  <a:lnTo>
                    <a:pt x="1366" y="1364"/>
                  </a:lnTo>
                  <a:lnTo>
                    <a:pt x="1371" y="1373"/>
                  </a:lnTo>
                  <a:lnTo>
                    <a:pt x="1375" y="1382"/>
                  </a:lnTo>
                  <a:lnTo>
                    <a:pt x="1377" y="1392"/>
                  </a:lnTo>
                  <a:lnTo>
                    <a:pt x="1380" y="1402"/>
                  </a:lnTo>
                  <a:lnTo>
                    <a:pt x="1374" y="1402"/>
                  </a:lnTo>
                  <a:lnTo>
                    <a:pt x="1369" y="1405"/>
                  </a:lnTo>
                  <a:lnTo>
                    <a:pt x="1362" y="1401"/>
                  </a:lnTo>
                  <a:lnTo>
                    <a:pt x="1355" y="1398"/>
                  </a:lnTo>
                  <a:lnTo>
                    <a:pt x="1349" y="1394"/>
                  </a:lnTo>
                  <a:lnTo>
                    <a:pt x="1344" y="1390"/>
                  </a:lnTo>
                  <a:lnTo>
                    <a:pt x="1333" y="1380"/>
                  </a:lnTo>
                  <a:lnTo>
                    <a:pt x="1325" y="1372"/>
                  </a:lnTo>
                  <a:lnTo>
                    <a:pt x="1329" y="1362"/>
                  </a:lnTo>
                  <a:lnTo>
                    <a:pt x="1332" y="1354"/>
                  </a:lnTo>
                  <a:lnTo>
                    <a:pt x="1336" y="1345"/>
                  </a:lnTo>
                  <a:lnTo>
                    <a:pt x="1339" y="1338"/>
                  </a:lnTo>
                  <a:lnTo>
                    <a:pt x="1344" y="1338"/>
                  </a:lnTo>
                  <a:close/>
                  <a:moveTo>
                    <a:pt x="1324" y="1406"/>
                  </a:moveTo>
                  <a:lnTo>
                    <a:pt x="1333" y="1407"/>
                  </a:lnTo>
                  <a:lnTo>
                    <a:pt x="1344" y="1409"/>
                  </a:lnTo>
                  <a:lnTo>
                    <a:pt x="1345" y="1413"/>
                  </a:lnTo>
                  <a:lnTo>
                    <a:pt x="1345" y="1419"/>
                  </a:lnTo>
                  <a:lnTo>
                    <a:pt x="1345" y="1427"/>
                  </a:lnTo>
                  <a:lnTo>
                    <a:pt x="1344" y="1434"/>
                  </a:lnTo>
                  <a:lnTo>
                    <a:pt x="1343" y="1440"/>
                  </a:lnTo>
                  <a:lnTo>
                    <a:pt x="1341" y="1445"/>
                  </a:lnTo>
                  <a:lnTo>
                    <a:pt x="1338" y="1447"/>
                  </a:lnTo>
                  <a:lnTo>
                    <a:pt x="1337" y="1447"/>
                  </a:lnTo>
                  <a:lnTo>
                    <a:pt x="1335" y="1447"/>
                  </a:lnTo>
                  <a:lnTo>
                    <a:pt x="1334" y="1446"/>
                  </a:lnTo>
                  <a:lnTo>
                    <a:pt x="1322" y="1428"/>
                  </a:lnTo>
                  <a:lnTo>
                    <a:pt x="1315" y="1416"/>
                  </a:lnTo>
                  <a:lnTo>
                    <a:pt x="1319" y="1411"/>
                  </a:lnTo>
                  <a:lnTo>
                    <a:pt x="1324" y="1406"/>
                  </a:lnTo>
                  <a:close/>
                  <a:moveTo>
                    <a:pt x="1332" y="1524"/>
                  </a:moveTo>
                  <a:lnTo>
                    <a:pt x="1322" y="1515"/>
                  </a:lnTo>
                  <a:lnTo>
                    <a:pt x="1311" y="1507"/>
                  </a:lnTo>
                  <a:lnTo>
                    <a:pt x="1300" y="1499"/>
                  </a:lnTo>
                  <a:lnTo>
                    <a:pt x="1290" y="1490"/>
                  </a:lnTo>
                  <a:lnTo>
                    <a:pt x="1299" y="1478"/>
                  </a:lnTo>
                  <a:lnTo>
                    <a:pt x="1309" y="1470"/>
                  </a:lnTo>
                  <a:lnTo>
                    <a:pt x="1313" y="1468"/>
                  </a:lnTo>
                  <a:lnTo>
                    <a:pt x="1317" y="1466"/>
                  </a:lnTo>
                  <a:lnTo>
                    <a:pt x="1320" y="1464"/>
                  </a:lnTo>
                  <a:lnTo>
                    <a:pt x="1325" y="1464"/>
                  </a:lnTo>
                  <a:lnTo>
                    <a:pt x="1328" y="1464"/>
                  </a:lnTo>
                  <a:lnTo>
                    <a:pt x="1331" y="1464"/>
                  </a:lnTo>
                  <a:lnTo>
                    <a:pt x="1334" y="1465"/>
                  </a:lnTo>
                  <a:lnTo>
                    <a:pt x="1336" y="1466"/>
                  </a:lnTo>
                  <a:lnTo>
                    <a:pt x="1341" y="1470"/>
                  </a:lnTo>
                  <a:lnTo>
                    <a:pt x="1344" y="1475"/>
                  </a:lnTo>
                  <a:lnTo>
                    <a:pt x="1347" y="1483"/>
                  </a:lnTo>
                  <a:lnTo>
                    <a:pt x="1348" y="1489"/>
                  </a:lnTo>
                  <a:lnTo>
                    <a:pt x="1348" y="1496"/>
                  </a:lnTo>
                  <a:lnTo>
                    <a:pt x="1347" y="1504"/>
                  </a:lnTo>
                  <a:lnTo>
                    <a:pt x="1346" y="1510"/>
                  </a:lnTo>
                  <a:lnTo>
                    <a:pt x="1343" y="1517"/>
                  </a:lnTo>
                  <a:lnTo>
                    <a:pt x="1338" y="1521"/>
                  </a:lnTo>
                  <a:lnTo>
                    <a:pt x="1332" y="1524"/>
                  </a:lnTo>
                  <a:close/>
                  <a:moveTo>
                    <a:pt x="1284" y="1541"/>
                  </a:moveTo>
                  <a:lnTo>
                    <a:pt x="1289" y="1528"/>
                  </a:lnTo>
                  <a:lnTo>
                    <a:pt x="1294" y="1518"/>
                  </a:lnTo>
                  <a:lnTo>
                    <a:pt x="1299" y="1519"/>
                  </a:lnTo>
                  <a:lnTo>
                    <a:pt x="1306" y="1522"/>
                  </a:lnTo>
                  <a:lnTo>
                    <a:pt x="1312" y="1527"/>
                  </a:lnTo>
                  <a:lnTo>
                    <a:pt x="1318" y="1534"/>
                  </a:lnTo>
                  <a:lnTo>
                    <a:pt x="1322" y="1538"/>
                  </a:lnTo>
                  <a:lnTo>
                    <a:pt x="1324" y="1542"/>
                  </a:lnTo>
                  <a:lnTo>
                    <a:pt x="1326" y="1546"/>
                  </a:lnTo>
                  <a:lnTo>
                    <a:pt x="1327" y="1550"/>
                  </a:lnTo>
                  <a:lnTo>
                    <a:pt x="1327" y="1555"/>
                  </a:lnTo>
                  <a:lnTo>
                    <a:pt x="1326" y="1559"/>
                  </a:lnTo>
                  <a:lnTo>
                    <a:pt x="1324" y="1563"/>
                  </a:lnTo>
                  <a:lnTo>
                    <a:pt x="1320" y="1567"/>
                  </a:lnTo>
                  <a:lnTo>
                    <a:pt x="1311" y="1560"/>
                  </a:lnTo>
                  <a:lnTo>
                    <a:pt x="1301" y="1554"/>
                  </a:lnTo>
                  <a:lnTo>
                    <a:pt x="1292" y="1547"/>
                  </a:lnTo>
                  <a:lnTo>
                    <a:pt x="1284" y="1541"/>
                  </a:lnTo>
                  <a:close/>
                  <a:moveTo>
                    <a:pt x="1261" y="1573"/>
                  </a:moveTo>
                  <a:lnTo>
                    <a:pt x="1275" y="1570"/>
                  </a:lnTo>
                  <a:lnTo>
                    <a:pt x="1290" y="1569"/>
                  </a:lnTo>
                  <a:lnTo>
                    <a:pt x="1298" y="1579"/>
                  </a:lnTo>
                  <a:lnTo>
                    <a:pt x="1311" y="1595"/>
                  </a:lnTo>
                  <a:lnTo>
                    <a:pt x="1314" y="1600"/>
                  </a:lnTo>
                  <a:lnTo>
                    <a:pt x="1315" y="1604"/>
                  </a:lnTo>
                  <a:lnTo>
                    <a:pt x="1316" y="1610"/>
                  </a:lnTo>
                  <a:lnTo>
                    <a:pt x="1316" y="1614"/>
                  </a:lnTo>
                  <a:lnTo>
                    <a:pt x="1315" y="1618"/>
                  </a:lnTo>
                  <a:lnTo>
                    <a:pt x="1313" y="1622"/>
                  </a:lnTo>
                  <a:lnTo>
                    <a:pt x="1310" y="1626"/>
                  </a:lnTo>
                  <a:lnTo>
                    <a:pt x="1304" y="1631"/>
                  </a:lnTo>
                  <a:lnTo>
                    <a:pt x="1292" y="1622"/>
                  </a:lnTo>
                  <a:lnTo>
                    <a:pt x="1284" y="1615"/>
                  </a:lnTo>
                  <a:lnTo>
                    <a:pt x="1277" y="1608"/>
                  </a:lnTo>
                  <a:lnTo>
                    <a:pt x="1273" y="1602"/>
                  </a:lnTo>
                  <a:lnTo>
                    <a:pt x="1268" y="1588"/>
                  </a:lnTo>
                  <a:lnTo>
                    <a:pt x="1261" y="1573"/>
                  </a:lnTo>
                  <a:close/>
                  <a:moveTo>
                    <a:pt x="1280" y="1685"/>
                  </a:moveTo>
                  <a:lnTo>
                    <a:pt x="1244" y="1639"/>
                  </a:lnTo>
                  <a:lnTo>
                    <a:pt x="1250" y="1630"/>
                  </a:lnTo>
                  <a:lnTo>
                    <a:pt x="1255" y="1624"/>
                  </a:lnTo>
                  <a:lnTo>
                    <a:pt x="1258" y="1623"/>
                  </a:lnTo>
                  <a:lnTo>
                    <a:pt x="1260" y="1622"/>
                  </a:lnTo>
                  <a:lnTo>
                    <a:pt x="1262" y="1622"/>
                  </a:lnTo>
                  <a:lnTo>
                    <a:pt x="1265" y="1622"/>
                  </a:lnTo>
                  <a:lnTo>
                    <a:pt x="1269" y="1625"/>
                  </a:lnTo>
                  <a:lnTo>
                    <a:pt x="1272" y="1630"/>
                  </a:lnTo>
                  <a:lnTo>
                    <a:pt x="1275" y="1636"/>
                  </a:lnTo>
                  <a:lnTo>
                    <a:pt x="1277" y="1643"/>
                  </a:lnTo>
                  <a:lnTo>
                    <a:pt x="1281" y="1658"/>
                  </a:lnTo>
                  <a:lnTo>
                    <a:pt x="1284" y="1673"/>
                  </a:lnTo>
                  <a:lnTo>
                    <a:pt x="1284" y="1678"/>
                  </a:lnTo>
                  <a:lnTo>
                    <a:pt x="1282" y="1682"/>
                  </a:lnTo>
                  <a:lnTo>
                    <a:pt x="1282" y="1685"/>
                  </a:lnTo>
                  <a:lnTo>
                    <a:pt x="1281" y="1686"/>
                  </a:lnTo>
                  <a:lnTo>
                    <a:pt x="1280" y="1685"/>
                  </a:lnTo>
                  <a:close/>
                  <a:moveTo>
                    <a:pt x="1243" y="1690"/>
                  </a:moveTo>
                  <a:lnTo>
                    <a:pt x="1287" y="1720"/>
                  </a:lnTo>
                  <a:lnTo>
                    <a:pt x="1286" y="1724"/>
                  </a:lnTo>
                  <a:lnTo>
                    <a:pt x="1286" y="1729"/>
                  </a:lnTo>
                  <a:lnTo>
                    <a:pt x="1285" y="1731"/>
                  </a:lnTo>
                  <a:lnTo>
                    <a:pt x="1285" y="1733"/>
                  </a:lnTo>
                  <a:lnTo>
                    <a:pt x="1284" y="1734"/>
                  </a:lnTo>
                  <a:lnTo>
                    <a:pt x="1282" y="1734"/>
                  </a:lnTo>
                  <a:lnTo>
                    <a:pt x="1270" y="1729"/>
                  </a:lnTo>
                  <a:lnTo>
                    <a:pt x="1257" y="1724"/>
                  </a:lnTo>
                  <a:lnTo>
                    <a:pt x="1246" y="1717"/>
                  </a:lnTo>
                  <a:lnTo>
                    <a:pt x="1233" y="1712"/>
                  </a:lnTo>
                  <a:lnTo>
                    <a:pt x="1232" y="1707"/>
                  </a:lnTo>
                  <a:lnTo>
                    <a:pt x="1232" y="1700"/>
                  </a:lnTo>
                  <a:lnTo>
                    <a:pt x="1238" y="1695"/>
                  </a:lnTo>
                  <a:lnTo>
                    <a:pt x="1243" y="1690"/>
                  </a:lnTo>
                  <a:close/>
                  <a:moveTo>
                    <a:pt x="1237" y="1741"/>
                  </a:moveTo>
                  <a:lnTo>
                    <a:pt x="1246" y="1744"/>
                  </a:lnTo>
                  <a:lnTo>
                    <a:pt x="1252" y="1749"/>
                  </a:lnTo>
                  <a:lnTo>
                    <a:pt x="1255" y="1752"/>
                  </a:lnTo>
                  <a:lnTo>
                    <a:pt x="1257" y="1757"/>
                  </a:lnTo>
                  <a:lnTo>
                    <a:pt x="1260" y="1765"/>
                  </a:lnTo>
                  <a:lnTo>
                    <a:pt x="1262" y="1774"/>
                  </a:lnTo>
                  <a:lnTo>
                    <a:pt x="1256" y="1784"/>
                  </a:lnTo>
                  <a:lnTo>
                    <a:pt x="1253" y="1788"/>
                  </a:lnTo>
                  <a:lnTo>
                    <a:pt x="1252" y="1790"/>
                  </a:lnTo>
                  <a:lnTo>
                    <a:pt x="1250" y="1789"/>
                  </a:lnTo>
                  <a:lnTo>
                    <a:pt x="1237" y="1780"/>
                  </a:lnTo>
                  <a:lnTo>
                    <a:pt x="1224" y="1769"/>
                  </a:lnTo>
                  <a:lnTo>
                    <a:pt x="1224" y="1756"/>
                  </a:lnTo>
                  <a:lnTo>
                    <a:pt x="1227" y="1751"/>
                  </a:lnTo>
                  <a:lnTo>
                    <a:pt x="1230" y="1747"/>
                  </a:lnTo>
                  <a:lnTo>
                    <a:pt x="1237" y="1741"/>
                  </a:lnTo>
                  <a:close/>
                  <a:moveTo>
                    <a:pt x="1209" y="1806"/>
                  </a:moveTo>
                  <a:lnTo>
                    <a:pt x="1215" y="1809"/>
                  </a:lnTo>
                  <a:lnTo>
                    <a:pt x="1220" y="1811"/>
                  </a:lnTo>
                  <a:lnTo>
                    <a:pt x="1225" y="1815"/>
                  </a:lnTo>
                  <a:lnTo>
                    <a:pt x="1230" y="1819"/>
                  </a:lnTo>
                  <a:lnTo>
                    <a:pt x="1235" y="1823"/>
                  </a:lnTo>
                  <a:lnTo>
                    <a:pt x="1240" y="1829"/>
                  </a:lnTo>
                  <a:lnTo>
                    <a:pt x="1246" y="1836"/>
                  </a:lnTo>
                  <a:lnTo>
                    <a:pt x="1251" y="1845"/>
                  </a:lnTo>
                  <a:lnTo>
                    <a:pt x="1249" y="1847"/>
                  </a:lnTo>
                  <a:lnTo>
                    <a:pt x="1247" y="1849"/>
                  </a:lnTo>
                  <a:lnTo>
                    <a:pt x="1243" y="1851"/>
                  </a:lnTo>
                  <a:lnTo>
                    <a:pt x="1241" y="1853"/>
                  </a:lnTo>
                  <a:lnTo>
                    <a:pt x="1229" y="1841"/>
                  </a:lnTo>
                  <a:lnTo>
                    <a:pt x="1217" y="1829"/>
                  </a:lnTo>
                  <a:lnTo>
                    <a:pt x="1212" y="1823"/>
                  </a:lnTo>
                  <a:lnTo>
                    <a:pt x="1209" y="1818"/>
                  </a:lnTo>
                  <a:lnTo>
                    <a:pt x="1209" y="1815"/>
                  </a:lnTo>
                  <a:lnTo>
                    <a:pt x="1208" y="1812"/>
                  </a:lnTo>
                  <a:lnTo>
                    <a:pt x="1208" y="1809"/>
                  </a:lnTo>
                  <a:lnTo>
                    <a:pt x="1209" y="1806"/>
                  </a:lnTo>
                  <a:close/>
                  <a:moveTo>
                    <a:pt x="1203" y="1860"/>
                  </a:moveTo>
                  <a:lnTo>
                    <a:pt x="1212" y="1866"/>
                  </a:lnTo>
                  <a:lnTo>
                    <a:pt x="1225" y="1877"/>
                  </a:lnTo>
                  <a:lnTo>
                    <a:pt x="1231" y="1884"/>
                  </a:lnTo>
                  <a:lnTo>
                    <a:pt x="1234" y="1892"/>
                  </a:lnTo>
                  <a:lnTo>
                    <a:pt x="1234" y="1896"/>
                  </a:lnTo>
                  <a:lnTo>
                    <a:pt x="1234" y="1900"/>
                  </a:lnTo>
                  <a:lnTo>
                    <a:pt x="1233" y="1904"/>
                  </a:lnTo>
                  <a:lnTo>
                    <a:pt x="1231" y="1909"/>
                  </a:lnTo>
                  <a:lnTo>
                    <a:pt x="1215" y="1897"/>
                  </a:lnTo>
                  <a:lnTo>
                    <a:pt x="1204" y="1887"/>
                  </a:lnTo>
                  <a:lnTo>
                    <a:pt x="1201" y="1881"/>
                  </a:lnTo>
                  <a:lnTo>
                    <a:pt x="1200" y="1876"/>
                  </a:lnTo>
                  <a:lnTo>
                    <a:pt x="1200" y="1868"/>
                  </a:lnTo>
                  <a:lnTo>
                    <a:pt x="1203" y="1860"/>
                  </a:lnTo>
                  <a:close/>
                  <a:moveTo>
                    <a:pt x="1186" y="1921"/>
                  </a:moveTo>
                  <a:lnTo>
                    <a:pt x="1194" y="1923"/>
                  </a:lnTo>
                  <a:lnTo>
                    <a:pt x="1201" y="1927"/>
                  </a:lnTo>
                  <a:lnTo>
                    <a:pt x="1204" y="1929"/>
                  </a:lnTo>
                  <a:lnTo>
                    <a:pt x="1209" y="1933"/>
                  </a:lnTo>
                  <a:lnTo>
                    <a:pt x="1212" y="1938"/>
                  </a:lnTo>
                  <a:lnTo>
                    <a:pt x="1216" y="1944"/>
                  </a:lnTo>
                  <a:lnTo>
                    <a:pt x="1211" y="1952"/>
                  </a:lnTo>
                  <a:lnTo>
                    <a:pt x="1207" y="1959"/>
                  </a:lnTo>
                  <a:lnTo>
                    <a:pt x="1196" y="1959"/>
                  </a:lnTo>
                  <a:lnTo>
                    <a:pt x="1188" y="1951"/>
                  </a:lnTo>
                  <a:lnTo>
                    <a:pt x="1180" y="1943"/>
                  </a:lnTo>
                  <a:lnTo>
                    <a:pt x="1182" y="1932"/>
                  </a:lnTo>
                  <a:lnTo>
                    <a:pt x="1186" y="1921"/>
                  </a:lnTo>
                  <a:close/>
                  <a:moveTo>
                    <a:pt x="1177" y="2028"/>
                  </a:moveTo>
                  <a:lnTo>
                    <a:pt x="1171" y="2020"/>
                  </a:lnTo>
                  <a:lnTo>
                    <a:pt x="1164" y="2011"/>
                  </a:lnTo>
                  <a:lnTo>
                    <a:pt x="1158" y="2004"/>
                  </a:lnTo>
                  <a:lnTo>
                    <a:pt x="1152" y="1995"/>
                  </a:lnTo>
                  <a:lnTo>
                    <a:pt x="1156" y="1987"/>
                  </a:lnTo>
                  <a:lnTo>
                    <a:pt x="1160" y="1980"/>
                  </a:lnTo>
                  <a:lnTo>
                    <a:pt x="1162" y="1979"/>
                  </a:lnTo>
                  <a:lnTo>
                    <a:pt x="1164" y="1978"/>
                  </a:lnTo>
                  <a:lnTo>
                    <a:pt x="1166" y="1977"/>
                  </a:lnTo>
                  <a:lnTo>
                    <a:pt x="1169" y="1978"/>
                  </a:lnTo>
                  <a:lnTo>
                    <a:pt x="1172" y="1979"/>
                  </a:lnTo>
                  <a:lnTo>
                    <a:pt x="1175" y="1983"/>
                  </a:lnTo>
                  <a:lnTo>
                    <a:pt x="1178" y="1988"/>
                  </a:lnTo>
                  <a:lnTo>
                    <a:pt x="1180" y="1993"/>
                  </a:lnTo>
                  <a:lnTo>
                    <a:pt x="1182" y="1999"/>
                  </a:lnTo>
                  <a:lnTo>
                    <a:pt x="1184" y="2006"/>
                  </a:lnTo>
                  <a:lnTo>
                    <a:pt x="1184" y="2012"/>
                  </a:lnTo>
                  <a:lnTo>
                    <a:pt x="1184" y="2018"/>
                  </a:lnTo>
                  <a:lnTo>
                    <a:pt x="1184" y="2023"/>
                  </a:lnTo>
                  <a:lnTo>
                    <a:pt x="1182" y="2027"/>
                  </a:lnTo>
                  <a:lnTo>
                    <a:pt x="1181" y="2028"/>
                  </a:lnTo>
                  <a:lnTo>
                    <a:pt x="1180" y="2028"/>
                  </a:lnTo>
                  <a:lnTo>
                    <a:pt x="1178" y="2029"/>
                  </a:lnTo>
                  <a:lnTo>
                    <a:pt x="1177" y="2028"/>
                  </a:lnTo>
                  <a:close/>
                  <a:moveTo>
                    <a:pt x="1153" y="1901"/>
                  </a:moveTo>
                  <a:lnTo>
                    <a:pt x="1142" y="1912"/>
                  </a:lnTo>
                  <a:lnTo>
                    <a:pt x="1129" y="1923"/>
                  </a:lnTo>
                  <a:lnTo>
                    <a:pt x="1117" y="1934"/>
                  </a:lnTo>
                  <a:lnTo>
                    <a:pt x="1102" y="1943"/>
                  </a:lnTo>
                  <a:lnTo>
                    <a:pt x="1095" y="1948"/>
                  </a:lnTo>
                  <a:lnTo>
                    <a:pt x="1087" y="1952"/>
                  </a:lnTo>
                  <a:lnTo>
                    <a:pt x="1080" y="1955"/>
                  </a:lnTo>
                  <a:lnTo>
                    <a:pt x="1072" y="1957"/>
                  </a:lnTo>
                  <a:lnTo>
                    <a:pt x="1064" y="1958"/>
                  </a:lnTo>
                  <a:lnTo>
                    <a:pt x="1057" y="1959"/>
                  </a:lnTo>
                  <a:lnTo>
                    <a:pt x="1048" y="1958"/>
                  </a:lnTo>
                  <a:lnTo>
                    <a:pt x="1041" y="1957"/>
                  </a:lnTo>
                  <a:lnTo>
                    <a:pt x="1021" y="1943"/>
                  </a:lnTo>
                  <a:lnTo>
                    <a:pt x="1010" y="1936"/>
                  </a:lnTo>
                  <a:lnTo>
                    <a:pt x="1006" y="1934"/>
                  </a:lnTo>
                  <a:lnTo>
                    <a:pt x="1004" y="1933"/>
                  </a:lnTo>
                  <a:lnTo>
                    <a:pt x="1013" y="1950"/>
                  </a:lnTo>
                  <a:lnTo>
                    <a:pt x="1024" y="1968"/>
                  </a:lnTo>
                  <a:lnTo>
                    <a:pt x="1028" y="1977"/>
                  </a:lnTo>
                  <a:lnTo>
                    <a:pt x="1032" y="1987"/>
                  </a:lnTo>
                  <a:lnTo>
                    <a:pt x="1036" y="1995"/>
                  </a:lnTo>
                  <a:lnTo>
                    <a:pt x="1038" y="2004"/>
                  </a:lnTo>
                  <a:lnTo>
                    <a:pt x="1038" y="2012"/>
                  </a:lnTo>
                  <a:lnTo>
                    <a:pt x="1038" y="2021"/>
                  </a:lnTo>
                  <a:lnTo>
                    <a:pt x="1036" y="2028"/>
                  </a:lnTo>
                  <a:lnTo>
                    <a:pt x="1031" y="2034"/>
                  </a:lnTo>
                  <a:lnTo>
                    <a:pt x="1024" y="2041"/>
                  </a:lnTo>
                  <a:lnTo>
                    <a:pt x="1016" y="2046"/>
                  </a:lnTo>
                  <a:lnTo>
                    <a:pt x="1004" y="2050"/>
                  </a:lnTo>
                  <a:lnTo>
                    <a:pt x="990" y="2053"/>
                  </a:lnTo>
                  <a:lnTo>
                    <a:pt x="984" y="2051"/>
                  </a:lnTo>
                  <a:lnTo>
                    <a:pt x="979" y="2049"/>
                  </a:lnTo>
                  <a:lnTo>
                    <a:pt x="973" y="2046"/>
                  </a:lnTo>
                  <a:lnTo>
                    <a:pt x="969" y="2043"/>
                  </a:lnTo>
                  <a:lnTo>
                    <a:pt x="962" y="2035"/>
                  </a:lnTo>
                  <a:lnTo>
                    <a:pt x="955" y="2027"/>
                  </a:lnTo>
                  <a:lnTo>
                    <a:pt x="951" y="2017"/>
                  </a:lnTo>
                  <a:lnTo>
                    <a:pt x="947" y="2007"/>
                  </a:lnTo>
                  <a:lnTo>
                    <a:pt x="945" y="1996"/>
                  </a:lnTo>
                  <a:lnTo>
                    <a:pt x="943" y="1985"/>
                  </a:lnTo>
                  <a:lnTo>
                    <a:pt x="940" y="1960"/>
                  </a:lnTo>
                  <a:lnTo>
                    <a:pt x="937" y="1937"/>
                  </a:lnTo>
                  <a:lnTo>
                    <a:pt x="935" y="1927"/>
                  </a:lnTo>
                  <a:lnTo>
                    <a:pt x="933" y="1916"/>
                  </a:lnTo>
                  <a:lnTo>
                    <a:pt x="931" y="1906"/>
                  </a:lnTo>
                  <a:lnTo>
                    <a:pt x="927" y="1898"/>
                  </a:lnTo>
                  <a:lnTo>
                    <a:pt x="908" y="1867"/>
                  </a:lnTo>
                  <a:lnTo>
                    <a:pt x="891" y="1839"/>
                  </a:lnTo>
                  <a:lnTo>
                    <a:pt x="877" y="1811"/>
                  </a:lnTo>
                  <a:lnTo>
                    <a:pt x="866" y="1784"/>
                  </a:lnTo>
                  <a:lnTo>
                    <a:pt x="856" y="1759"/>
                  </a:lnTo>
                  <a:lnTo>
                    <a:pt x="850" y="1734"/>
                  </a:lnTo>
                  <a:lnTo>
                    <a:pt x="845" y="1712"/>
                  </a:lnTo>
                  <a:lnTo>
                    <a:pt x="841" y="1690"/>
                  </a:lnTo>
                  <a:lnTo>
                    <a:pt x="841" y="1670"/>
                  </a:lnTo>
                  <a:lnTo>
                    <a:pt x="841" y="1651"/>
                  </a:lnTo>
                  <a:lnTo>
                    <a:pt x="845" y="1633"/>
                  </a:lnTo>
                  <a:lnTo>
                    <a:pt x="849" y="1617"/>
                  </a:lnTo>
                  <a:lnTo>
                    <a:pt x="855" y="1602"/>
                  </a:lnTo>
                  <a:lnTo>
                    <a:pt x="864" y="1589"/>
                  </a:lnTo>
                  <a:lnTo>
                    <a:pt x="872" y="1578"/>
                  </a:lnTo>
                  <a:lnTo>
                    <a:pt x="883" y="1568"/>
                  </a:lnTo>
                  <a:lnTo>
                    <a:pt x="894" y="1560"/>
                  </a:lnTo>
                  <a:lnTo>
                    <a:pt x="908" y="1554"/>
                  </a:lnTo>
                  <a:lnTo>
                    <a:pt x="922" y="1549"/>
                  </a:lnTo>
                  <a:lnTo>
                    <a:pt x="936" y="1546"/>
                  </a:lnTo>
                  <a:lnTo>
                    <a:pt x="952" y="1545"/>
                  </a:lnTo>
                  <a:lnTo>
                    <a:pt x="969" y="1546"/>
                  </a:lnTo>
                  <a:lnTo>
                    <a:pt x="987" y="1549"/>
                  </a:lnTo>
                  <a:lnTo>
                    <a:pt x="1005" y="1554"/>
                  </a:lnTo>
                  <a:lnTo>
                    <a:pt x="1024" y="1561"/>
                  </a:lnTo>
                  <a:lnTo>
                    <a:pt x="1043" y="1569"/>
                  </a:lnTo>
                  <a:lnTo>
                    <a:pt x="1063" y="1581"/>
                  </a:lnTo>
                  <a:lnTo>
                    <a:pt x="1083" y="1594"/>
                  </a:lnTo>
                  <a:lnTo>
                    <a:pt x="1103" y="1610"/>
                  </a:lnTo>
                  <a:lnTo>
                    <a:pt x="1123" y="1626"/>
                  </a:lnTo>
                  <a:lnTo>
                    <a:pt x="1144" y="1646"/>
                  </a:lnTo>
                  <a:lnTo>
                    <a:pt x="1164" y="1669"/>
                  </a:lnTo>
                  <a:lnTo>
                    <a:pt x="1160" y="1676"/>
                  </a:lnTo>
                  <a:lnTo>
                    <a:pt x="1155" y="1681"/>
                  </a:lnTo>
                  <a:lnTo>
                    <a:pt x="1150" y="1688"/>
                  </a:lnTo>
                  <a:lnTo>
                    <a:pt x="1142" y="1693"/>
                  </a:lnTo>
                  <a:lnTo>
                    <a:pt x="1126" y="1701"/>
                  </a:lnTo>
                  <a:lnTo>
                    <a:pt x="1109" y="1710"/>
                  </a:lnTo>
                  <a:lnTo>
                    <a:pt x="1093" y="1716"/>
                  </a:lnTo>
                  <a:lnTo>
                    <a:pt x="1078" y="1723"/>
                  </a:lnTo>
                  <a:lnTo>
                    <a:pt x="1071" y="1726"/>
                  </a:lnTo>
                  <a:lnTo>
                    <a:pt x="1066" y="1728"/>
                  </a:lnTo>
                  <a:lnTo>
                    <a:pt x="1062" y="1731"/>
                  </a:lnTo>
                  <a:lnTo>
                    <a:pt x="1060" y="1734"/>
                  </a:lnTo>
                  <a:lnTo>
                    <a:pt x="1074" y="1744"/>
                  </a:lnTo>
                  <a:lnTo>
                    <a:pt x="1087" y="1753"/>
                  </a:lnTo>
                  <a:lnTo>
                    <a:pt x="1101" y="1763"/>
                  </a:lnTo>
                  <a:lnTo>
                    <a:pt x="1115" y="1772"/>
                  </a:lnTo>
                  <a:lnTo>
                    <a:pt x="1113" y="1778"/>
                  </a:lnTo>
                  <a:lnTo>
                    <a:pt x="1107" y="1787"/>
                  </a:lnTo>
                  <a:lnTo>
                    <a:pt x="1099" y="1799"/>
                  </a:lnTo>
                  <a:lnTo>
                    <a:pt x="1090" y="1811"/>
                  </a:lnTo>
                  <a:lnTo>
                    <a:pt x="1071" y="1837"/>
                  </a:lnTo>
                  <a:lnTo>
                    <a:pt x="1060" y="1851"/>
                  </a:lnTo>
                  <a:lnTo>
                    <a:pt x="1067" y="1855"/>
                  </a:lnTo>
                  <a:lnTo>
                    <a:pt x="1075" y="1857"/>
                  </a:lnTo>
                  <a:lnTo>
                    <a:pt x="1080" y="1857"/>
                  </a:lnTo>
                  <a:lnTo>
                    <a:pt x="1084" y="1855"/>
                  </a:lnTo>
                  <a:lnTo>
                    <a:pt x="1087" y="1853"/>
                  </a:lnTo>
                  <a:lnTo>
                    <a:pt x="1090" y="1849"/>
                  </a:lnTo>
                  <a:lnTo>
                    <a:pt x="1093" y="1846"/>
                  </a:lnTo>
                  <a:lnTo>
                    <a:pt x="1095" y="1842"/>
                  </a:lnTo>
                  <a:lnTo>
                    <a:pt x="1098" y="1838"/>
                  </a:lnTo>
                  <a:lnTo>
                    <a:pt x="1100" y="1834"/>
                  </a:lnTo>
                  <a:lnTo>
                    <a:pt x="1103" y="1830"/>
                  </a:lnTo>
                  <a:lnTo>
                    <a:pt x="1107" y="1827"/>
                  </a:lnTo>
                  <a:lnTo>
                    <a:pt x="1113" y="1826"/>
                  </a:lnTo>
                  <a:lnTo>
                    <a:pt x="1119" y="1825"/>
                  </a:lnTo>
                  <a:lnTo>
                    <a:pt x="1126" y="1826"/>
                  </a:lnTo>
                  <a:lnTo>
                    <a:pt x="1136" y="1828"/>
                  </a:lnTo>
                  <a:lnTo>
                    <a:pt x="1131" y="1839"/>
                  </a:lnTo>
                  <a:lnTo>
                    <a:pt x="1127" y="1848"/>
                  </a:lnTo>
                  <a:lnTo>
                    <a:pt x="1125" y="1855"/>
                  </a:lnTo>
                  <a:lnTo>
                    <a:pt x="1125" y="1861"/>
                  </a:lnTo>
                  <a:lnTo>
                    <a:pt x="1125" y="1865"/>
                  </a:lnTo>
                  <a:lnTo>
                    <a:pt x="1127" y="1869"/>
                  </a:lnTo>
                  <a:lnTo>
                    <a:pt x="1129" y="1873"/>
                  </a:lnTo>
                  <a:lnTo>
                    <a:pt x="1133" y="1875"/>
                  </a:lnTo>
                  <a:lnTo>
                    <a:pt x="1139" y="1879"/>
                  </a:lnTo>
                  <a:lnTo>
                    <a:pt x="1145" y="1883"/>
                  </a:lnTo>
                  <a:lnTo>
                    <a:pt x="1148" y="1886"/>
                  </a:lnTo>
                  <a:lnTo>
                    <a:pt x="1151" y="1891"/>
                  </a:lnTo>
                  <a:lnTo>
                    <a:pt x="1153" y="1895"/>
                  </a:lnTo>
                  <a:lnTo>
                    <a:pt x="1153" y="1901"/>
                  </a:lnTo>
                  <a:close/>
                  <a:moveTo>
                    <a:pt x="961" y="1484"/>
                  </a:moveTo>
                  <a:lnTo>
                    <a:pt x="929" y="1506"/>
                  </a:lnTo>
                  <a:lnTo>
                    <a:pt x="900" y="1527"/>
                  </a:lnTo>
                  <a:lnTo>
                    <a:pt x="876" y="1545"/>
                  </a:lnTo>
                  <a:lnTo>
                    <a:pt x="855" y="1562"/>
                  </a:lnTo>
                  <a:lnTo>
                    <a:pt x="838" y="1577"/>
                  </a:lnTo>
                  <a:lnTo>
                    <a:pt x="825" y="1592"/>
                  </a:lnTo>
                  <a:lnTo>
                    <a:pt x="819" y="1599"/>
                  </a:lnTo>
                  <a:lnTo>
                    <a:pt x="814" y="1606"/>
                  </a:lnTo>
                  <a:lnTo>
                    <a:pt x="811" y="1615"/>
                  </a:lnTo>
                  <a:lnTo>
                    <a:pt x="807" y="1622"/>
                  </a:lnTo>
                  <a:lnTo>
                    <a:pt x="804" y="1631"/>
                  </a:lnTo>
                  <a:lnTo>
                    <a:pt x="802" y="1638"/>
                  </a:lnTo>
                  <a:lnTo>
                    <a:pt x="800" y="1648"/>
                  </a:lnTo>
                  <a:lnTo>
                    <a:pt x="800" y="1656"/>
                  </a:lnTo>
                  <a:lnTo>
                    <a:pt x="800" y="1676"/>
                  </a:lnTo>
                  <a:lnTo>
                    <a:pt x="802" y="1699"/>
                  </a:lnTo>
                  <a:lnTo>
                    <a:pt x="807" y="1725"/>
                  </a:lnTo>
                  <a:lnTo>
                    <a:pt x="813" y="1754"/>
                  </a:lnTo>
                  <a:lnTo>
                    <a:pt x="820" y="1787"/>
                  </a:lnTo>
                  <a:lnTo>
                    <a:pt x="829" y="1825"/>
                  </a:lnTo>
                  <a:lnTo>
                    <a:pt x="851" y="1849"/>
                  </a:lnTo>
                  <a:lnTo>
                    <a:pt x="869" y="1869"/>
                  </a:lnTo>
                  <a:lnTo>
                    <a:pt x="875" y="1878"/>
                  </a:lnTo>
                  <a:lnTo>
                    <a:pt x="881" y="1885"/>
                  </a:lnTo>
                  <a:lnTo>
                    <a:pt x="886" y="1894"/>
                  </a:lnTo>
                  <a:lnTo>
                    <a:pt x="890" y="1902"/>
                  </a:lnTo>
                  <a:lnTo>
                    <a:pt x="893" y="1911"/>
                  </a:lnTo>
                  <a:lnTo>
                    <a:pt x="894" y="1920"/>
                  </a:lnTo>
                  <a:lnTo>
                    <a:pt x="895" y="1930"/>
                  </a:lnTo>
                  <a:lnTo>
                    <a:pt x="895" y="1941"/>
                  </a:lnTo>
                  <a:lnTo>
                    <a:pt x="894" y="1954"/>
                  </a:lnTo>
                  <a:lnTo>
                    <a:pt x="892" y="1970"/>
                  </a:lnTo>
                  <a:lnTo>
                    <a:pt x="889" y="1987"/>
                  </a:lnTo>
                  <a:lnTo>
                    <a:pt x="885" y="2006"/>
                  </a:lnTo>
                  <a:lnTo>
                    <a:pt x="867" y="2012"/>
                  </a:lnTo>
                  <a:lnTo>
                    <a:pt x="849" y="2018"/>
                  </a:lnTo>
                  <a:lnTo>
                    <a:pt x="833" y="2025"/>
                  </a:lnTo>
                  <a:lnTo>
                    <a:pt x="817" y="2029"/>
                  </a:lnTo>
                  <a:lnTo>
                    <a:pt x="807" y="2022"/>
                  </a:lnTo>
                  <a:lnTo>
                    <a:pt x="797" y="2013"/>
                  </a:lnTo>
                  <a:lnTo>
                    <a:pt x="788" y="2006"/>
                  </a:lnTo>
                  <a:lnTo>
                    <a:pt x="777" y="1997"/>
                  </a:lnTo>
                  <a:lnTo>
                    <a:pt x="774" y="1973"/>
                  </a:lnTo>
                  <a:lnTo>
                    <a:pt x="769" y="1951"/>
                  </a:lnTo>
                  <a:lnTo>
                    <a:pt x="762" y="1930"/>
                  </a:lnTo>
                  <a:lnTo>
                    <a:pt x="755" y="1909"/>
                  </a:lnTo>
                  <a:lnTo>
                    <a:pt x="746" y="1888"/>
                  </a:lnTo>
                  <a:lnTo>
                    <a:pt x="738" y="1869"/>
                  </a:lnTo>
                  <a:lnTo>
                    <a:pt x="728" y="1849"/>
                  </a:lnTo>
                  <a:lnTo>
                    <a:pt x="719" y="1829"/>
                  </a:lnTo>
                  <a:lnTo>
                    <a:pt x="715" y="1828"/>
                  </a:lnTo>
                  <a:lnTo>
                    <a:pt x="712" y="1828"/>
                  </a:lnTo>
                  <a:lnTo>
                    <a:pt x="709" y="1805"/>
                  </a:lnTo>
                  <a:lnTo>
                    <a:pt x="708" y="1783"/>
                  </a:lnTo>
                  <a:lnTo>
                    <a:pt x="707" y="1761"/>
                  </a:lnTo>
                  <a:lnTo>
                    <a:pt x="705" y="1739"/>
                  </a:lnTo>
                  <a:lnTo>
                    <a:pt x="703" y="1719"/>
                  </a:lnTo>
                  <a:lnTo>
                    <a:pt x="701" y="1698"/>
                  </a:lnTo>
                  <a:lnTo>
                    <a:pt x="698" y="1678"/>
                  </a:lnTo>
                  <a:lnTo>
                    <a:pt x="695" y="1658"/>
                  </a:lnTo>
                  <a:lnTo>
                    <a:pt x="722" y="1635"/>
                  </a:lnTo>
                  <a:lnTo>
                    <a:pt x="755" y="1608"/>
                  </a:lnTo>
                  <a:lnTo>
                    <a:pt x="792" y="1579"/>
                  </a:lnTo>
                  <a:lnTo>
                    <a:pt x="828" y="1547"/>
                  </a:lnTo>
                  <a:lnTo>
                    <a:pt x="845" y="1531"/>
                  </a:lnTo>
                  <a:lnTo>
                    <a:pt x="860" y="1514"/>
                  </a:lnTo>
                  <a:lnTo>
                    <a:pt x="874" y="1498"/>
                  </a:lnTo>
                  <a:lnTo>
                    <a:pt x="886" y="1482"/>
                  </a:lnTo>
                  <a:lnTo>
                    <a:pt x="891" y="1473"/>
                  </a:lnTo>
                  <a:lnTo>
                    <a:pt x="895" y="1465"/>
                  </a:lnTo>
                  <a:lnTo>
                    <a:pt x="899" y="1456"/>
                  </a:lnTo>
                  <a:lnTo>
                    <a:pt x="902" y="1448"/>
                  </a:lnTo>
                  <a:lnTo>
                    <a:pt x="904" y="1439"/>
                  </a:lnTo>
                  <a:lnTo>
                    <a:pt x="905" y="1431"/>
                  </a:lnTo>
                  <a:lnTo>
                    <a:pt x="905" y="1422"/>
                  </a:lnTo>
                  <a:lnTo>
                    <a:pt x="905" y="1415"/>
                  </a:lnTo>
                  <a:lnTo>
                    <a:pt x="909" y="1411"/>
                  </a:lnTo>
                  <a:lnTo>
                    <a:pt x="914" y="1409"/>
                  </a:lnTo>
                  <a:lnTo>
                    <a:pt x="919" y="1408"/>
                  </a:lnTo>
                  <a:lnTo>
                    <a:pt x="925" y="1409"/>
                  </a:lnTo>
                  <a:lnTo>
                    <a:pt x="931" y="1411"/>
                  </a:lnTo>
                  <a:lnTo>
                    <a:pt x="936" y="1414"/>
                  </a:lnTo>
                  <a:lnTo>
                    <a:pt x="942" y="1418"/>
                  </a:lnTo>
                  <a:lnTo>
                    <a:pt x="947" y="1424"/>
                  </a:lnTo>
                  <a:lnTo>
                    <a:pt x="951" y="1430"/>
                  </a:lnTo>
                  <a:lnTo>
                    <a:pt x="955" y="1436"/>
                  </a:lnTo>
                  <a:lnTo>
                    <a:pt x="959" y="1444"/>
                  </a:lnTo>
                  <a:lnTo>
                    <a:pt x="961" y="1451"/>
                  </a:lnTo>
                  <a:lnTo>
                    <a:pt x="963" y="1459"/>
                  </a:lnTo>
                  <a:lnTo>
                    <a:pt x="963" y="1467"/>
                  </a:lnTo>
                  <a:lnTo>
                    <a:pt x="963" y="1475"/>
                  </a:lnTo>
                  <a:lnTo>
                    <a:pt x="961" y="1484"/>
                  </a:lnTo>
                  <a:close/>
                  <a:moveTo>
                    <a:pt x="897" y="2125"/>
                  </a:moveTo>
                  <a:lnTo>
                    <a:pt x="887" y="2191"/>
                  </a:lnTo>
                  <a:lnTo>
                    <a:pt x="860" y="2177"/>
                  </a:lnTo>
                  <a:lnTo>
                    <a:pt x="835" y="2163"/>
                  </a:lnTo>
                  <a:lnTo>
                    <a:pt x="809" y="2151"/>
                  </a:lnTo>
                  <a:lnTo>
                    <a:pt x="782" y="2137"/>
                  </a:lnTo>
                  <a:lnTo>
                    <a:pt x="784" y="2143"/>
                  </a:lnTo>
                  <a:lnTo>
                    <a:pt x="789" y="2155"/>
                  </a:lnTo>
                  <a:lnTo>
                    <a:pt x="794" y="2169"/>
                  </a:lnTo>
                  <a:lnTo>
                    <a:pt x="796" y="2176"/>
                  </a:lnTo>
                  <a:lnTo>
                    <a:pt x="803" y="2186"/>
                  </a:lnTo>
                  <a:lnTo>
                    <a:pt x="814" y="2197"/>
                  </a:lnTo>
                  <a:lnTo>
                    <a:pt x="826" y="2208"/>
                  </a:lnTo>
                  <a:lnTo>
                    <a:pt x="839" y="2218"/>
                  </a:lnTo>
                  <a:lnTo>
                    <a:pt x="855" y="2229"/>
                  </a:lnTo>
                  <a:lnTo>
                    <a:pt x="872" y="2237"/>
                  </a:lnTo>
                  <a:lnTo>
                    <a:pt x="890" y="2247"/>
                  </a:lnTo>
                  <a:lnTo>
                    <a:pt x="908" y="2254"/>
                  </a:lnTo>
                  <a:lnTo>
                    <a:pt x="927" y="2260"/>
                  </a:lnTo>
                  <a:lnTo>
                    <a:pt x="946" y="2267"/>
                  </a:lnTo>
                  <a:lnTo>
                    <a:pt x="965" y="2271"/>
                  </a:lnTo>
                  <a:lnTo>
                    <a:pt x="984" y="2274"/>
                  </a:lnTo>
                  <a:lnTo>
                    <a:pt x="1001" y="2275"/>
                  </a:lnTo>
                  <a:lnTo>
                    <a:pt x="1018" y="2275"/>
                  </a:lnTo>
                  <a:lnTo>
                    <a:pt x="1026" y="2274"/>
                  </a:lnTo>
                  <a:lnTo>
                    <a:pt x="1033" y="2273"/>
                  </a:lnTo>
                  <a:lnTo>
                    <a:pt x="1041" y="2271"/>
                  </a:lnTo>
                  <a:lnTo>
                    <a:pt x="1047" y="2269"/>
                  </a:lnTo>
                  <a:lnTo>
                    <a:pt x="1053" y="2274"/>
                  </a:lnTo>
                  <a:lnTo>
                    <a:pt x="1060" y="2281"/>
                  </a:lnTo>
                  <a:lnTo>
                    <a:pt x="1065" y="2287"/>
                  </a:lnTo>
                  <a:lnTo>
                    <a:pt x="1071" y="2295"/>
                  </a:lnTo>
                  <a:lnTo>
                    <a:pt x="1083" y="2312"/>
                  </a:lnTo>
                  <a:lnTo>
                    <a:pt x="1096" y="2330"/>
                  </a:lnTo>
                  <a:lnTo>
                    <a:pt x="1103" y="2324"/>
                  </a:lnTo>
                  <a:lnTo>
                    <a:pt x="1112" y="2319"/>
                  </a:lnTo>
                  <a:lnTo>
                    <a:pt x="1115" y="2324"/>
                  </a:lnTo>
                  <a:lnTo>
                    <a:pt x="1117" y="2330"/>
                  </a:lnTo>
                  <a:lnTo>
                    <a:pt x="1120" y="2338"/>
                  </a:lnTo>
                  <a:lnTo>
                    <a:pt x="1121" y="2347"/>
                  </a:lnTo>
                  <a:lnTo>
                    <a:pt x="1125" y="2369"/>
                  </a:lnTo>
                  <a:lnTo>
                    <a:pt x="1127" y="2395"/>
                  </a:lnTo>
                  <a:lnTo>
                    <a:pt x="1131" y="2456"/>
                  </a:lnTo>
                  <a:lnTo>
                    <a:pt x="1134" y="2528"/>
                  </a:lnTo>
                  <a:lnTo>
                    <a:pt x="1136" y="2565"/>
                  </a:lnTo>
                  <a:lnTo>
                    <a:pt x="1138" y="2602"/>
                  </a:lnTo>
                  <a:lnTo>
                    <a:pt x="1141" y="2640"/>
                  </a:lnTo>
                  <a:lnTo>
                    <a:pt x="1145" y="2676"/>
                  </a:lnTo>
                  <a:lnTo>
                    <a:pt x="1151" y="2712"/>
                  </a:lnTo>
                  <a:lnTo>
                    <a:pt x="1157" y="2744"/>
                  </a:lnTo>
                  <a:lnTo>
                    <a:pt x="1161" y="2759"/>
                  </a:lnTo>
                  <a:lnTo>
                    <a:pt x="1166" y="2774"/>
                  </a:lnTo>
                  <a:lnTo>
                    <a:pt x="1171" y="2788"/>
                  </a:lnTo>
                  <a:lnTo>
                    <a:pt x="1177" y="2800"/>
                  </a:lnTo>
                  <a:lnTo>
                    <a:pt x="1188" y="2799"/>
                  </a:lnTo>
                  <a:lnTo>
                    <a:pt x="1199" y="2796"/>
                  </a:lnTo>
                  <a:lnTo>
                    <a:pt x="1212" y="2792"/>
                  </a:lnTo>
                  <a:lnTo>
                    <a:pt x="1224" y="2788"/>
                  </a:lnTo>
                  <a:lnTo>
                    <a:pt x="1212" y="2735"/>
                  </a:lnTo>
                  <a:lnTo>
                    <a:pt x="1202" y="2696"/>
                  </a:lnTo>
                  <a:lnTo>
                    <a:pt x="1199" y="2680"/>
                  </a:lnTo>
                  <a:lnTo>
                    <a:pt x="1198" y="2666"/>
                  </a:lnTo>
                  <a:lnTo>
                    <a:pt x="1197" y="2655"/>
                  </a:lnTo>
                  <a:lnTo>
                    <a:pt x="1198" y="2644"/>
                  </a:lnTo>
                  <a:lnTo>
                    <a:pt x="1201" y="2635"/>
                  </a:lnTo>
                  <a:lnTo>
                    <a:pt x="1205" y="2626"/>
                  </a:lnTo>
                  <a:lnTo>
                    <a:pt x="1213" y="2618"/>
                  </a:lnTo>
                  <a:lnTo>
                    <a:pt x="1222" y="2609"/>
                  </a:lnTo>
                  <a:lnTo>
                    <a:pt x="1234" y="2601"/>
                  </a:lnTo>
                  <a:lnTo>
                    <a:pt x="1248" y="2591"/>
                  </a:lnTo>
                  <a:lnTo>
                    <a:pt x="1265" y="2581"/>
                  </a:lnTo>
                  <a:lnTo>
                    <a:pt x="1285" y="2568"/>
                  </a:lnTo>
                  <a:lnTo>
                    <a:pt x="1288" y="2571"/>
                  </a:lnTo>
                  <a:lnTo>
                    <a:pt x="1290" y="2574"/>
                  </a:lnTo>
                  <a:lnTo>
                    <a:pt x="1292" y="2579"/>
                  </a:lnTo>
                  <a:lnTo>
                    <a:pt x="1294" y="2584"/>
                  </a:lnTo>
                  <a:lnTo>
                    <a:pt x="1296" y="2594"/>
                  </a:lnTo>
                  <a:lnTo>
                    <a:pt x="1297" y="2607"/>
                  </a:lnTo>
                  <a:lnTo>
                    <a:pt x="1297" y="2621"/>
                  </a:lnTo>
                  <a:lnTo>
                    <a:pt x="1296" y="2637"/>
                  </a:lnTo>
                  <a:lnTo>
                    <a:pt x="1294" y="2652"/>
                  </a:lnTo>
                  <a:lnTo>
                    <a:pt x="1292" y="2668"/>
                  </a:lnTo>
                  <a:lnTo>
                    <a:pt x="1285" y="2702"/>
                  </a:lnTo>
                  <a:lnTo>
                    <a:pt x="1277" y="2735"/>
                  </a:lnTo>
                  <a:lnTo>
                    <a:pt x="1271" y="2763"/>
                  </a:lnTo>
                  <a:lnTo>
                    <a:pt x="1266" y="2788"/>
                  </a:lnTo>
                  <a:lnTo>
                    <a:pt x="1269" y="2789"/>
                  </a:lnTo>
                  <a:lnTo>
                    <a:pt x="1271" y="2791"/>
                  </a:lnTo>
                  <a:lnTo>
                    <a:pt x="1273" y="2794"/>
                  </a:lnTo>
                  <a:lnTo>
                    <a:pt x="1275" y="2800"/>
                  </a:lnTo>
                  <a:lnTo>
                    <a:pt x="1281" y="2800"/>
                  </a:lnTo>
                  <a:lnTo>
                    <a:pt x="1289" y="2800"/>
                  </a:lnTo>
                  <a:lnTo>
                    <a:pt x="1297" y="2786"/>
                  </a:lnTo>
                  <a:lnTo>
                    <a:pt x="1307" y="2771"/>
                  </a:lnTo>
                  <a:lnTo>
                    <a:pt x="1311" y="2771"/>
                  </a:lnTo>
                  <a:lnTo>
                    <a:pt x="1316" y="2774"/>
                  </a:lnTo>
                  <a:lnTo>
                    <a:pt x="1326" y="2778"/>
                  </a:lnTo>
                  <a:lnTo>
                    <a:pt x="1344" y="2789"/>
                  </a:lnTo>
                  <a:lnTo>
                    <a:pt x="1346" y="2831"/>
                  </a:lnTo>
                  <a:lnTo>
                    <a:pt x="1349" y="2828"/>
                  </a:lnTo>
                  <a:lnTo>
                    <a:pt x="1352" y="2824"/>
                  </a:lnTo>
                  <a:lnTo>
                    <a:pt x="1355" y="2818"/>
                  </a:lnTo>
                  <a:lnTo>
                    <a:pt x="1358" y="2812"/>
                  </a:lnTo>
                  <a:lnTo>
                    <a:pt x="1364" y="2796"/>
                  </a:lnTo>
                  <a:lnTo>
                    <a:pt x="1369" y="2777"/>
                  </a:lnTo>
                  <a:lnTo>
                    <a:pt x="1373" y="2755"/>
                  </a:lnTo>
                  <a:lnTo>
                    <a:pt x="1377" y="2732"/>
                  </a:lnTo>
                  <a:lnTo>
                    <a:pt x="1381" y="2706"/>
                  </a:lnTo>
                  <a:lnTo>
                    <a:pt x="1383" y="2680"/>
                  </a:lnTo>
                  <a:lnTo>
                    <a:pt x="1387" y="2628"/>
                  </a:lnTo>
                  <a:lnTo>
                    <a:pt x="1389" y="2582"/>
                  </a:lnTo>
                  <a:lnTo>
                    <a:pt x="1390" y="2544"/>
                  </a:lnTo>
                  <a:lnTo>
                    <a:pt x="1389" y="2521"/>
                  </a:lnTo>
                  <a:lnTo>
                    <a:pt x="1377" y="2516"/>
                  </a:lnTo>
                  <a:lnTo>
                    <a:pt x="1366" y="2511"/>
                  </a:lnTo>
                  <a:lnTo>
                    <a:pt x="1354" y="2507"/>
                  </a:lnTo>
                  <a:lnTo>
                    <a:pt x="1344" y="2501"/>
                  </a:lnTo>
                  <a:lnTo>
                    <a:pt x="1346" y="2487"/>
                  </a:lnTo>
                  <a:lnTo>
                    <a:pt x="1348" y="2472"/>
                  </a:lnTo>
                  <a:lnTo>
                    <a:pt x="1353" y="2473"/>
                  </a:lnTo>
                  <a:lnTo>
                    <a:pt x="1358" y="2475"/>
                  </a:lnTo>
                  <a:lnTo>
                    <a:pt x="1363" y="2478"/>
                  </a:lnTo>
                  <a:lnTo>
                    <a:pt x="1368" y="2482"/>
                  </a:lnTo>
                  <a:lnTo>
                    <a:pt x="1376" y="2495"/>
                  </a:lnTo>
                  <a:lnTo>
                    <a:pt x="1386" y="2510"/>
                  </a:lnTo>
                  <a:lnTo>
                    <a:pt x="1394" y="2507"/>
                  </a:lnTo>
                  <a:lnTo>
                    <a:pt x="1403" y="2505"/>
                  </a:lnTo>
                  <a:lnTo>
                    <a:pt x="1408" y="2487"/>
                  </a:lnTo>
                  <a:lnTo>
                    <a:pt x="1412" y="2468"/>
                  </a:lnTo>
                  <a:lnTo>
                    <a:pt x="1417" y="2449"/>
                  </a:lnTo>
                  <a:lnTo>
                    <a:pt x="1420" y="2427"/>
                  </a:lnTo>
                  <a:lnTo>
                    <a:pt x="1423" y="2386"/>
                  </a:lnTo>
                  <a:lnTo>
                    <a:pt x="1425" y="2344"/>
                  </a:lnTo>
                  <a:lnTo>
                    <a:pt x="1426" y="2302"/>
                  </a:lnTo>
                  <a:lnTo>
                    <a:pt x="1427" y="2260"/>
                  </a:lnTo>
                  <a:lnTo>
                    <a:pt x="1428" y="2240"/>
                  </a:lnTo>
                  <a:lnTo>
                    <a:pt x="1429" y="2221"/>
                  </a:lnTo>
                  <a:lnTo>
                    <a:pt x="1431" y="2202"/>
                  </a:lnTo>
                  <a:lnTo>
                    <a:pt x="1434" y="2184"/>
                  </a:lnTo>
                  <a:lnTo>
                    <a:pt x="1444" y="2173"/>
                  </a:lnTo>
                  <a:lnTo>
                    <a:pt x="1453" y="2161"/>
                  </a:lnTo>
                  <a:lnTo>
                    <a:pt x="1461" y="2151"/>
                  </a:lnTo>
                  <a:lnTo>
                    <a:pt x="1468" y="2141"/>
                  </a:lnTo>
                  <a:lnTo>
                    <a:pt x="1481" y="2119"/>
                  </a:lnTo>
                  <a:lnTo>
                    <a:pt x="1492" y="2093"/>
                  </a:lnTo>
                  <a:lnTo>
                    <a:pt x="1494" y="2095"/>
                  </a:lnTo>
                  <a:lnTo>
                    <a:pt x="1496" y="2096"/>
                  </a:lnTo>
                  <a:lnTo>
                    <a:pt x="1491" y="2142"/>
                  </a:lnTo>
                  <a:lnTo>
                    <a:pt x="1488" y="2189"/>
                  </a:lnTo>
                  <a:lnTo>
                    <a:pt x="1484" y="2235"/>
                  </a:lnTo>
                  <a:lnTo>
                    <a:pt x="1482" y="2282"/>
                  </a:lnTo>
                  <a:lnTo>
                    <a:pt x="1479" y="2329"/>
                  </a:lnTo>
                  <a:lnTo>
                    <a:pt x="1476" y="2377"/>
                  </a:lnTo>
                  <a:lnTo>
                    <a:pt x="1473" y="2423"/>
                  </a:lnTo>
                  <a:lnTo>
                    <a:pt x="1471" y="2471"/>
                  </a:lnTo>
                  <a:lnTo>
                    <a:pt x="1469" y="2518"/>
                  </a:lnTo>
                  <a:lnTo>
                    <a:pt x="1467" y="2566"/>
                  </a:lnTo>
                  <a:lnTo>
                    <a:pt x="1465" y="2613"/>
                  </a:lnTo>
                  <a:lnTo>
                    <a:pt x="1463" y="2661"/>
                  </a:lnTo>
                  <a:lnTo>
                    <a:pt x="1461" y="2708"/>
                  </a:lnTo>
                  <a:lnTo>
                    <a:pt x="1459" y="2756"/>
                  </a:lnTo>
                  <a:lnTo>
                    <a:pt x="1457" y="2804"/>
                  </a:lnTo>
                  <a:lnTo>
                    <a:pt x="1454" y="2850"/>
                  </a:lnTo>
                  <a:lnTo>
                    <a:pt x="1495" y="2850"/>
                  </a:lnTo>
                  <a:lnTo>
                    <a:pt x="1506" y="2770"/>
                  </a:lnTo>
                  <a:lnTo>
                    <a:pt x="1527" y="2770"/>
                  </a:lnTo>
                  <a:lnTo>
                    <a:pt x="1548" y="2770"/>
                  </a:lnTo>
                  <a:lnTo>
                    <a:pt x="1570" y="2771"/>
                  </a:lnTo>
                  <a:lnTo>
                    <a:pt x="1591" y="2771"/>
                  </a:lnTo>
                  <a:lnTo>
                    <a:pt x="1612" y="2773"/>
                  </a:lnTo>
                  <a:lnTo>
                    <a:pt x="1634" y="2774"/>
                  </a:lnTo>
                  <a:lnTo>
                    <a:pt x="1656" y="2777"/>
                  </a:lnTo>
                  <a:lnTo>
                    <a:pt x="1678" y="2780"/>
                  </a:lnTo>
                  <a:lnTo>
                    <a:pt x="1681" y="2879"/>
                  </a:lnTo>
                  <a:lnTo>
                    <a:pt x="1675" y="2878"/>
                  </a:lnTo>
                  <a:lnTo>
                    <a:pt x="1669" y="2878"/>
                  </a:lnTo>
                  <a:lnTo>
                    <a:pt x="1619" y="2875"/>
                  </a:lnTo>
                  <a:lnTo>
                    <a:pt x="1567" y="2872"/>
                  </a:lnTo>
                  <a:lnTo>
                    <a:pt x="1516" y="2869"/>
                  </a:lnTo>
                  <a:lnTo>
                    <a:pt x="1463" y="2865"/>
                  </a:lnTo>
                  <a:lnTo>
                    <a:pt x="1409" y="2860"/>
                  </a:lnTo>
                  <a:lnTo>
                    <a:pt x="1356" y="2854"/>
                  </a:lnTo>
                  <a:lnTo>
                    <a:pt x="1304" y="2847"/>
                  </a:lnTo>
                  <a:lnTo>
                    <a:pt x="1251" y="2838"/>
                  </a:lnTo>
                  <a:lnTo>
                    <a:pt x="1198" y="2828"/>
                  </a:lnTo>
                  <a:lnTo>
                    <a:pt x="1146" y="2816"/>
                  </a:lnTo>
                  <a:lnTo>
                    <a:pt x="1121" y="2809"/>
                  </a:lnTo>
                  <a:lnTo>
                    <a:pt x="1096" y="2801"/>
                  </a:lnTo>
                  <a:lnTo>
                    <a:pt x="1071" y="2794"/>
                  </a:lnTo>
                  <a:lnTo>
                    <a:pt x="1047" y="2786"/>
                  </a:lnTo>
                  <a:lnTo>
                    <a:pt x="1023" y="2776"/>
                  </a:lnTo>
                  <a:lnTo>
                    <a:pt x="999" y="2767"/>
                  </a:lnTo>
                  <a:lnTo>
                    <a:pt x="975" y="2756"/>
                  </a:lnTo>
                  <a:lnTo>
                    <a:pt x="952" y="2744"/>
                  </a:lnTo>
                  <a:lnTo>
                    <a:pt x="929" y="2733"/>
                  </a:lnTo>
                  <a:lnTo>
                    <a:pt x="907" y="2720"/>
                  </a:lnTo>
                  <a:lnTo>
                    <a:pt x="885" y="2707"/>
                  </a:lnTo>
                  <a:lnTo>
                    <a:pt x="864" y="2693"/>
                  </a:lnTo>
                  <a:lnTo>
                    <a:pt x="865" y="2667"/>
                  </a:lnTo>
                  <a:lnTo>
                    <a:pt x="868" y="2643"/>
                  </a:lnTo>
                  <a:lnTo>
                    <a:pt x="872" y="2619"/>
                  </a:lnTo>
                  <a:lnTo>
                    <a:pt x="877" y="2593"/>
                  </a:lnTo>
                  <a:lnTo>
                    <a:pt x="890" y="2545"/>
                  </a:lnTo>
                  <a:lnTo>
                    <a:pt x="904" y="2495"/>
                  </a:lnTo>
                  <a:lnTo>
                    <a:pt x="910" y="2470"/>
                  </a:lnTo>
                  <a:lnTo>
                    <a:pt x="916" y="2444"/>
                  </a:lnTo>
                  <a:lnTo>
                    <a:pt x="922" y="2419"/>
                  </a:lnTo>
                  <a:lnTo>
                    <a:pt x="925" y="2394"/>
                  </a:lnTo>
                  <a:lnTo>
                    <a:pt x="928" y="2367"/>
                  </a:lnTo>
                  <a:lnTo>
                    <a:pt x="928" y="2341"/>
                  </a:lnTo>
                  <a:lnTo>
                    <a:pt x="928" y="2327"/>
                  </a:lnTo>
                  <a:lnTo>
                    <a:pt x="927" y="2313"/>
                  </a:lnTo>
                  <a:lnTo>
                    <a:pt x="925" y="2300"/>
                  </a:lnTo>
                  <a:lnTo>
                    <a:pt x="923" y="2285"/>
                  </a:lnTo>
                  <a:lnTo>
                    <a:pt x="910" y="2285"/>
                  </a:lnTo>
                  <a:lnTo>
                    <a:pt x="897" y="2285"/>
                  </a:lnTo>
                  <a:lnTo>
                    <a:pt x="891" y="2321"/>
                  </a:lnTo>
                  <a:lnTo>
                    <a:pt x="885" y="2369"/>
                  </a:lnTo>
                  <a:lnTo>
                    <a:pt x="877" y="2425"/>
                  </a:lnTo>
                  <a:lnTo>
                    <a:pt x="869" y="2487"/>
                  </a:lnTo>
                  <a:lnTo>
                    <a:pt x="860" y="2546"/>
                  </a:lnTo>
                  <a:lnTo>
                    <a:pt x="850" y="2600"/>
                  </a:lnTo>
                  <a:lnTo>
                    <a:pt x="846" y="2623"/>
                  </a:lnTo>
                  <a:lnTo>
                    <a:pt x="840" y="2643"/>
                  </a:lnTo>
                  <a:lnTo>
                    <a:pt x="835" y="2660"/>
                  </a:lnTo>
                  <a:lnTo>
                    <a:pt x="829" y="2673"/>
                  </a:lnTo>
                  <a:lnTo>
                    <a:pt x="821" y="2670"/>
                  </a:lnTo>
                  <a:lnTo>
                    <a:pt x="813" y="2668"/>
                  </a:lnTo>
                  <a:lnTo>
                    <a:pt x="804" y="2666"/>
                  </a:lnTo>
                  <a:lnTo>
                    <a:pt x="797" y="2664"/>
                  </a:lnTo>
                  <a:lnTo>
                    <a:pt x="794" y="2622"/>
                  </a:lnTo>
                  <a:lnTo>
                    <a:pt x="794" y="2580"/>
                  </a:lnTo>
                  <a:lnTo>
                    <a:pt x="794" y="2538"/>
                  </a:lnTo>
                  <a:lnTo>
                    <a:pt x="794" y="2496"/>
                  </a:lnTo>
                  <a:lnTo>
                    <a:pt x="794" y="2455"/>
                  </a:lnTo>
                  <a:lnTo>
                    <a:pt x="793" y="2415"/>
                  </a:lnTo>
                  <a:lnTo>
                    <a:pt x="791" y="2395"/>
                  </a:lnTo>
                  <a:lnTo>
                    <a:pt x="790" y="2376"/>
                  </a:lnTo>
                  <a:lnTo>
                    <a:pt x="787" y="2357"/>
                  </a:lnTo>
                  <a:lnTo>
                    <a:pt x="783" y="2338"/>
                  </a:lnTo>
                  <a:lnTo>
                    <a:pt x="757" y="2282"/>
                  </a:lnTo>
                  <a:lnTo>
                    <a:pt x="731" y="2226"/>
                  </a:lnTo>
                  <a:lnTo>
                    <a:pt x="704" y="2170"/>
                  </a:lnTo>
                  <a:lnTo>
                    <a:pt x="678" y="2115"/>
                  </a:lnTo>
                  <a:lnTo>
                    <a:pt x="652" y="2059"/>
                  </a:lnTo>
                  <a:lnTo>
                    <a:pt x="627" y="2004"/>
                  </a:lnTo>
                  <a:lnTo>
                    <a:pt x="603" y="1949"/>
                  </a:lnTo>
                  <a:lnTo>
                    <a:pt x="580" y="1895"/>
                  </a:lnTo>
                  <a:lnTo>
                    <a:pt x="575" y="1860"/>
                  </a:lnTo>
                  <a:lnTo>
                    <a:pt x="573" y="1826"/>
                  </a:lnTo>
                  <a:lnTo>
                    <a:pt x="571" y="1792"/>
                  </a:lnTo>
                  <a:lnTo>
                    <a:pt x="570" y="1757"/>
                  </a:lnTo>
                  <a:lnTo>
                    <a:pt x="569" y="1725"/>
                  </a:lnTo>
                  <a:lnTo>
                    <a:pt x="569" y="1691"/>
                  </a:lnTo>
                  <a:lnTo>
                    <a:pt x="570" y="1658"/>
                  </a:lnTo>
                  <a:lnTo>
                    <a:pt x="571" y="1625"/>
                  </a:lnTo>
                  <a:lnTo>
                    <a:pt x="585" y="1617"/>
                  </a:lnTo>
                  <a:lnTo>
                    <a:pt x="597" y="1611"/>
                  </a:lnTo>
                  <a:lnTo>
                    <a:pt x="602" y="1608"/>
                  </a:lnTo>
                  <a:lnTo>
                    <a:pt x="608" y="1608"/>
                  </a:lnTo>
                  <a:lnTo>
                    <a:pt x="617" y="1608"/>
                  </a:lnTo>
                  <a:lnTo>
                    <a:pt x="627" y="1611"/>
                  </a:lnTo>
                  <a:lnTo>
                    <a:pt x="635" y="1625"/>
                  </a:lnTo>
                  <a:lnTo>
                    <a:pt x="643" y="1640"/>
                  </a:lnTo>
                  <a:lnTo>
                    <a:pt x="650" y="1657"/>
                  </a:lnTo>
                  <a:lnTo>
                    <a:pt x="659" y="1677"/>
                  </a:lnTo>
                  <a:lnTo>
                    <a:pt x="665" y="1720"/>
                  </a:lnTo>
                  <a:lnTo>
                    <a:pt x="670" y="1759"/>
                  </a:lnTo>
                  <a:lnTo>
                    <a:pt x="677" y="1794"/>
                  </a:lnTo>
                  <a:lnTo>
                    <a:pt x="683" y="1826"/>
                  </a:lnTo>
                  <a:lnTo>
                    <a:pt x="690" y="1856"/>
                  </a:lnTo>
                  <a:lnTo>
                    <a:pt x="699" y="1882"/>
                  </a:lnTo>
                  <a:lnTo>
                    <a:pt x="707" y="1908"/>
                  </a:lnTo>
                  <a:lnTo>
                    <a:pt x="719" y="1932"/>
                  </a:lnTo>
                  <a:lnTo>
                    <a:pt x="732" y="1955"/>
                  </a:lnTo>
                  <a:lnTo>
                    <a:pt x="746" y="1977"/>
                  </a:lnTo>
                  <a:lnTo>
                    <a:pt x="763" y="1999"/>
                  </a:lnTo>
                  <a:lnTo>
                    <a:pt x="783" y="2023"/>
                  </a:lnTo>
                  <a:lnTo>
                    <a:pt x="807" y="2046"/>
                  </a:lnTo>
                  <a:lnTo>
                    <a:pt x="833" y="2070"/>
                  </a:lnTo>
                  <a:lnTo>
                    <a:pt x="862" y="2097"/>
                  </a:lnTo>
                  <a:lnTo>
                    <a:pt x="897" y="2125"/>
                  </a:lnTo>
                  <a:close/>
                  <a:moveTo>
                    <a:pt x="643" y="1487"/>
                  </a:moveTo>
                  <a:lnTo>
                    <a:pt x="629" y="1484"/>
                  </a:lnTo>
                  <a:lnTo>
                    <a:pt x="616" y="1481"/>
                  </a:lnTo>
                  <a:lnTo>
                    <a:pt x="602" y="1477"/>
                  </a:lnTo>
                  <a:lnTo>
                    <a:pt x="588" y="1474"/>
                  </a:lnTo>
                  <a:lnTo>
                    <a:pt x="573" y="1443"/>
                  </a:lnTo>
                  <a:lnTo>
                    <a:pt x="560" y="1409"/>
                  </a:lnTo>
                  <a:lnTo>
                    <a:pt x="554" y="1392"/>
                  </a:lnTo>
                  <a:lnTo>
                    <a:pt x="550" y="1375"/>
                  </a:lnTo>
                  <a:lnTo>
                    <a:pt x="547" y="1359"/>
                  </a:lnTo>
                  <a:lnTo>
                    <a:pt x="546" y="1345"/>
                  </a:lnTo>
                  <a:lnTo>
                    <a:pt x="560" y="1333"/>
                  </a:lnTo>
                  <a:lnTo>
                    <a:pt x="589" y="1309"/>
                  </a:lnTo>
                  <a:lnTo>
                    <a:pt x="597" y="1304"/>
                  </a:lnTo>
                  <a:lnTo>
                    <a:pt x="604" y="1299"/>
                  </a:lnTo>
                  <a:lnTo>
                    <a:pt x="611" y="1295"/>
                  </a:lnTo>
                  <a:lnTo>
                    <a:pt x="618" y="1293"/>
                  </a:lnTo>
                  <a:lnTo>
                    <a:pt x="623" y="1291"/>
                  </a:lnTo>
                  <a:lnTo>
                    <a:pt x="627" y="1293"/>
                  </a:lnTo>
                  <a:lnTo>
                    <a:pt x="628" y="1294"/>
                  </a:lnTo>
                  <a:lnTo>
                    <a:pt x="629" y="1295"/>
                  </a:lnTo>
                  <a:lnTo>
                    <a:pt x="630" y="1297"/>
                  </a:lnTo>
                  <a:lnTo>
                    <a:pt x="630" y="1300"/>
                  </a:lnTo>
                  <a:lnTo>
                    <a:pt x="624" y="1306"/>
                  </a:lnTo>
                  <a:lnTo>
                    <a:pt x="619" y="1314"/>
                  </a:lnTo>
                  <a:lnTo>
                    <a:pt x="612" y="1321"/>
                  </a:lnTo>
                  <a:lnTo>
                    <a:pt x="608" y="1329"/>
                  </a:lnTo>
                  <a:lnTo>
                    <a:pt x="604" y="1338"/>
                  </a:lnTo>
                  <a:lnTo>
                    <a:pt x="601" y="1346"/>
                  </a:lnTo>
                  <a:lnTo>
                    <a:pt x="598" y="1356"/>
                  </a:lnTo>
                  <a:lnTo>
                    <a:pt x="596" y="1365"/>
                  </a:lnTo>
                  <a:lnTo>
                    <a:pt x="594" y="1375"/>
                  </a:lnTo>
                  <a:lnTo>
                    <a:pt x="594" y="1384"/>
                  </a:lnTo>
                  <a:lnTo>
                    <a:pt x="596" y="1394"/>
                  </a:lnTo>
                  <a:lnTo>
                    <a:pt x="598" y="1403"/>
                  </a:lnTo>
                  <a:lnTo>
                    <a:pt x="601" y="1414"/>
                  </a:lnTo>
                  <a:lnTo>
                    <a:pt x="604" y="1425"/>
                  </a:lnTo>
                  <a:lnTo>
                    <a:pt x="609" y="1434"/>
                  </a:lnTo>
                  <a:lnTo>
                    <a:pt x="616" y="1445"/>
                  </a:lnTo>
                  <a:lnTo>
                    <a:pt x="627" y="1436"/>
                  </a:lnTo>
                  <a:lnTo>
                    <a:pt x="639" y="1430"/>
                  </a:lnTo>
                  <a:lnTo>
                    <a:pt x="639" y="1410"/>
                  </a:lnTo>
                  <a:lnTo>
                    <a:pt x="639" y="1392"/>
                  </a:lnTo>
                  <a:lnTo>
                    <a:pt x="641" y="1375"/>
                  </a:lnTo>
                  <a:lnTo>
                    <a:pt x="643" y="1359"/>
                  </a:lnTo>
                  <a:lnTo>
                    <a:pt x="649" y="1327"/>
                  </a:lnTo>
                  <a:lnTo>
                    <a:pt x="658" y="1295"/>
                  </a:lnTo>
                  <a:lnTo>
                    <a:pt x="658" y="1283"/>
                  </a:lnTo>
                  <a:lnTo>
                    <a:pt x="656" y="1272"/>
                  </a:lnTo>
                  <a:lnTo>
                    <a:pt x="652" y="1262"/>
                  </a:lnTo>
                  <a:lnTo>
                    <a:pt x="649" y="1251"/>
                  </a:lnTo>
                  <a:lnTo>
                    <a:pt x="645" y="1242"/>
                  </a:lnTo>
                  <a:lnTo>
                    <a:pt x="640" y="1232"/>
                  </a:lnTo>
                  <a:lnTo>
                    <a:pt x="635" y="1223"/>
                  </a:lnTo>
                  <a:lnTo>
                    <a:pt x="628" y="1213"/>
                  </a:lnTo>
                  <a:lnTo>
                    <a:pt x="616" y="1195"/>
                  </a:lnTo>
                  <a:lnTo>
                    <a:pt x="604" y="1178"/>
                  </a:lnTo>
                  <a:lnTo>
                    <a:pt x="598" y="1169"/>
                  </a:lnTo>
                  <a:lnTo>
                    <a:pt x="592" y="1160"/>
                  </a:lnTo>
                  <a:lnTo>
                    <a:pt x="588" y="1152"/>
                  </a:lnTo>
                  <a:lnTo>
                    <a:pt x="584" y="1142"/>
                  </a:lnTo>
                  <a:lnTo>
                    <a:pt x="590" y="1138"/>
                  </a:lnTo>
                  <a:lnTo>
                    <a:pt x="596" y="1134"/>
                  </a:lnTo>
                  <a:lnTo>
                    <a:pt x="603" y="1137"/>
                  </a:lnTo>
                  <a:lnTo>
                    <a:pt x="610" y="1141"/>
                  </a:lnTo>
                  <a:lnTo>
                    <a:pt x="618" y="1148"/>
                  </a:lnTo>
                  <a:lnTo>
                    <a:pt x="626" y="1156"/>
                  </a:lnTo>
                  <a:lnTo>
                    <a:pt x="643" y="1173"/>
                  </a:lnTo>
                  <a:lnTo>
                    <a:pt x="660" y="1192"/>
                  </a:lnTo>
                  <a:lnTo>
                    <a:pt x="675" y="1211"/>
                  </a:lnTo>
                  <a:lnTo>
                    <a:pt x="688" y="1227"/>
                  </a:lnTo>
                  <a:lnTo>
                    <a:pt x="698" y="1238"/>
                  </a:lnTo>
                  <a:lnTo>
                    <a:pt x="703" y="1242"/>
                  </a:lnTo>
                  <a:lnTo>
                    <a:pt x="708" y="1235"/>
                  </a:lnTo>
                  <a:lnTo>
                    <a:pt x="714" y="1229"/>
                  </a:lnTo>
                  <a:lnTo>
                    <a:pt x="704" y="1194"/>
                  </a:lnTo>
                  <a:lnTo>
                    <a:pt x="696" y="1160"/>
                  </a:lnTo>
                  <a:lnTo>
                    <a:pt x="688" y="1128"/>
                  </a:lnTo>
                  <a:lnTo>
                    <a:pt x="681" y="1095"/>
                  </a:lnTo>
                  <a:lnTo>
                    <a:pt x="675" y="1063"/>
                  </a:lnTo>
                  <a:lnTo>
                    <a:pt x="669" y="1031"/>
                  </a:lnTo>
                  <a:lnTo>
                    <a:pt x="664" y="999"/>
                  </a:lnTo>
                  <a:lnTo>
                    <a:pt x="660" y="967"/>
                  </a:lnTo>
                  <a:lnTo>
                    <a:pt x="670" y="953"/>
                  </a:lnTo>
                  <a:lnTo>
                    <a:pt x="674" y="953"/>
                  </a:lnTo>
                  <a:lnTo>
                    <a:pt x="681" y="967"/>
                  </a:lnTo>
                  <a:lnTo>
                    <a:pt x="687" y="982"/>
                  </a:lnTo>
                  <a:lnTo>
                    <a:pt x="693" y="997"/>
                  </a:lnTo>
                  <a:lnTo>
                    <a:pt x="698" y="1011"/>
                  </a:lnTo>
                  <a:lnTo>
                    <a:pt x="703" y="1027"/>
                  </a:lnTo>
                  <a:lnTo>
                    <a:pt x="707" y="1043"/>
                  </a:lnTo>
                  <a:lnTo>
                    <a:pt x="711" y="1060"/>
                  </a:lnTo>
                  <a:lnTo>
                    <a:pt x="715" y="1077"/>
                  </a:lnTo>
                  <a:lnTo>
                    <a:pt x="720" y="1113"/>
                  </a:lnTo>
                  <a:lnTo>
                    <a:pt x="723" y="1149"/>
                  </a:lnTo>
                  <a:lnTo>
                    <a:pt x="725" y="1186"/>
                  </a:lnTo>
                  <a:lnTo>
                    <a:pt x="724" y="1223"/>
                  </a:lnTo>
                  <a:lnTo>
                    <a:pt x="723" y="1241"/>
                  </a:lnTo>
                  <a:lnTo>
                    <a:pt x="722" y="1260"/>
                  </a:lnTo>
                  <a:lnTo>
                    <a:pt x="720" y="1278"/>
                  </a:lnTo>
                  <a:lnTo>
                    <a:pt x="717" y="1296"/>
                  </a:lnTo>
                  <a:lnTo>
                    <a:pt x="714" y="1314"/>
                  </a:lnTo>
                  <a:lnTo>
                    <a:pt x="711" y="1332"/>
                  </a:lnTo>
                  <a:lnTo>
                    <a:pt x="706" y="1350"/>
                  </a:lnTo>
                  <a:lnTo>
                    <a:pt x="701" y="1366"/>
                  </a:lnTo>
                  <a:lnTo>
                    <a:pt x="696" y="1383"/>
                  </a:lnTo>
                  <a:lnTo>
                    <a:pt x="690" y="1400"/>
                  </a:lnTo>
                  <a:lnTo>
                    <a:pt x="684" y="1416"/>
                  </a:lnTo>
                  <a:lnTo>
                    <a:pt x="677" y="1431"/>
                  </a:lnTo>
                  <a:lnTo>
                    <a:pt x="669" y="1446"/>
                  </a:lnTo>
                  <a:lnTo>
                    <a:pt x="661" y="1461"/>
                  </a:lnTo>
                  <a:lnTo>
                    <a:pt x="652" y="1474"/>
                  </a:lnTo>
                  <a:lnTo>
                    <a:pt x="643" y="1487"/>
                  </a:lnTo>
                  <a:close/>
                  <a:moveTo>
                    <a:pt x="665" y="1124"/>
                  </a:moveTo>
                  <a:lnTo>
                    <a:pt x="661" y="1122"/>
                  </a:lnTo>
                  <a:lnTo>
                    <a:pt x="658" y="1120"/>
                  </a:lnTo>
                  <a:lnTo>
                    <a:pt x="654" y="1118"/>
                  </a:lnTo>
                  <a:lnTo>
                    <a:pt x="650" y="1114"/>
                  </a:lnTo>
                  <a:lnTo>
                    <a:pt x="644" y="1104"/>
                  </a:lnTo>
                  <a:lnTo>
                    <a:pt x="638" y="1094"/>
                  </a:lnTo>
                  <a:lnTo>
                    <a:pt x="631" y="1080"/>
                  </a:lnTo>
                  <a:lnTo>
                    <a:pt x="626" y="1065"/>
                  </a:lnTo>
                  <a:lnTo>
                    <a:pt x="621" y="1051"/>
                  </a:lnTo>
                  <a:lnTo>
                    <a:pt x="617" y="1034"/>
                  </a:lnTo>
                  <a:lnTo>
                    <a:pt x="608" y="1001"/>
                  </a:lnTo>
                  <a:lnTo>
                    <a:pt x="602" y="970"/>
                  </a:lnTo>
                  <a:lnTo>
                    <a:pt x="597" y="944"/>
                  </a:lnTo>
                  <a:lnTo>
                    <a:pt x="593" y="927"/>
                  </a:lnTo>
                  <a:lnTo>
                    <a:pt x="599" y="921"/>
                  </a:lnTo>
                  <a:lnTo>
                    <a:pt x="603" y="914"/>
                  </a:lnTo>
                  <a:lnTo>
                    <a:pt x="610" y="922"/>
                  </a:lnTo>
                  <a:lnTo>
                    <a:pt x="618" y="930"/>
                  </a:lnTo>
                  <a:lnTo>
                    <a:pt x="624" y="942"/>
                  </a:lnTo>
                  <a:lnTo>
                    <a:pt x="630" y="953"/>
                  </a:lnTo>
                  <a:lnTo>
                    <a:pt x="637" y="967"/>
                  </a:lnTo>
                  <a:lnTo>
                    <a:pt x="643" y="982"/>
                  </a:lnTo>
                  <a:lnTo>
                    <a:pt x="648" y="998"/>
                  </a:lnTo>
                  <a:lnTo>
                    <a:pt x="652" y="1014"/>
                  </a:lnTo>
                  <a:lnTo>
                    <a:pt x="657" y="1029"/>
                  </a:lnTo>
                  <a:lnTo>
                    <a:pt x="660" y="1045"/>
                  </a:lnTo>
                  <a:lnTo>
                    <a:pt x="663" y="1061"/>
                  </a:lnTo>
                  <a:lnTo>
                    <a:pt x="665" y="1076"/>
                  </a:lnTo>
                  <a:lnTo>
                    <a:pt x="666" y="1090"/>
                  </a:lnTo>
                  <a:lnTo>
                    <a:pt x="667" y="1102"/>
                  </a:lnTo>
                  <a:lnTo>
                    <a:pt x="666" y="1114"/>
                  </a:lnTo>
                  <a:lnTo>
                    <a:pt x="665" y="1124"/>
                  </a:lnTo>
                  <a:close/>
                  <a:moveTo>
                    <a:pt x="571" y="1191"/>
                  </a:moveTo>
                  <a:lnTo>
                    <a:pt x="563" y="1207"/>
                  </a:lnTo>
                  <a:lnTo>
                    <a:pt x="555" y="1222"/>
                  </a:lnTo>
                  <a:lnTo>
                    <a:pt x="547" y="1234"/>
                  </a:lnTo>
                  <a:lnTo>
                    <a:pt x="537" y="1247"/>
                  </a:lnTo>
                  <a:lnTo>
                    <a:pt x="528" y="1259"/>
                  </a:lnTo>
                  <a:lnTo>
                    <a:pt x="516" y="1268"/>
                  </a:lnTo>
                  <a:lnTo>
                    <a:pt x="503" y="1278"/>
                  </a:lnTo>
                  <a:lnTo>
                    <a:pt x="488" y="1286"/>
                  </a:lnTo>
                  <a:lnTo>
                    <a:pt x="488" y="1279"/>
                  </a:lnTo>
                  <a:lnTo>
                    <a:pt x="489" y="1270"/>
                  </a:lnTo>
                  <a:lnTo>
                    <a:pt x="491" y="1262"/>
                  </a:lnTo>
                  <a:lnTo>
                    <a:pt x="494" y="1253"/>
                  </a:lnTo>
                  <a:lnTo>
                    <a:pt x="498" y="1245"/>
                  </a:lnTo>
                  <a:lnTo>
                    <a:pt x="503" y="1236"/>
                  </a:lnTo>
                  <a:lnTo>
                    <a:pt x="507" y="1228"/>
                  </a:lnTo>
                  <a:lnTo>
                    <a:pt x="513" y="1221"/>
                  </a:lnTo>
                  <a:lnTo>
                    <a:pt x="518" y="1213"/>
                  </a:lnTo>
                  <a:lnTo>
                    <a:pt x="525" y="1207"/>
                  </a:lnTo>
                  <a:lnTo>
                    <a:pt x="532" y="1201"/>
                  </a:lnTo>
                  <a:lnTo>
                    <a:pt x="540" y="1196"/>
                  </a:lnTo>
                  <a:lnTo>
                    <a:pt x="547" y="1193"/>
                  </a:lnTo>
                  <a:lnTo>
                    <a:pt x="554" y="1191"/>
                  </a:lnTo>
                  <a:lnTo>
                    <a:pt x="563" y="1190"/>
                  </a:lnTo>
                  <a:lnTo>
                    <a:pt x="571" y="1191"/>
                  </a:lnTo>
                  <a:close/>
                  <a:moveTo>
                    <a:pt x="527" y="1307"/>
                  </a:moveTo>
                  <a:lnTo>
                    <a:pt x="544" y="1286"/>
                  </a:lnTo>
                  <a:lnTo>
                    <a:pt x="566" y="1260"/>
                  </a:lnTo>
                  <a:lnTo>
                    <a:pt x="579" y="1247"/>
                  </a:lnTo>
                  <a:lnTo>
                    <a:pt x="589" y="1235"/>
                  </a:lnTo>
                  <a:lnTo>
                    <a:pt x="594" y="1231"/>
                  </a:lnTo>
                  <a:lnTo>
                    <a:pt x="600" y="1227"/>
                  </a:lnTo>
                  <a:lnTo>
                    <a:pt x="605" y="1224"/>
                  </a:lnTo>
                  <a:lnTo>
                    <a:pt x="609" y="1223"/>
                  </a:lnTo>
                  <a:lnTo>
                    <a:pt x="615" y="1228"/>
                  </a:lnTo>
                  <a:lnTo>
                    <a:pt x="621" y="1233"/>
                  </a:lnTo>
                  <a:lnTo>
                    <a:pt x="605" y="1250"/>
                  </a:lnTo>
                  <a:lnTo>
                    <a:pt x="578" y="1279"/>
                  </a:lnTo>
                  <a:lnTo>
                    <a:pt x="564" y="1293"/>
                  </a:lnTo>
                  <a:lnTo>
                    <a:pt x="551" y="1304"/>
                  </a:lnTo>
                  <a:lnTo>
                    <a:pt x="542" y="1313"/>
                  </a:lnTo>
                  <a:lnTo>
                    <a:pt x="536" y="1316"/>
                  </a:lnTo>
                  <a:lnTo>
                    <a:pt x="531" y="1310"/>
                  </a:lnTo>
                  <a:lnTo>
                    <a:pt x="527" y="1307"/>
                  </a:lnTo>
                  <a:close/>
                  <a:moveTo>
                    <a:pt x="570" y="2089"/>
                  </a:moveTo>
                  <a:lnTo>
                    <a:pt x="569" y="2097"/>
                  </a:lnTo>
                  <a:lnTo>
                    <a:pt x="565" y="2107"/>
                  </a:lnTo>
                  <a:lnTo>
                    <a:pt x="561" y="2121"/>
                  </a:lnTo>
                  <a:lnTo>
                    <a:pt x="554" y="2135"/>
                  </a:lnTo>
                  <a:lnTo>
                    <a:pt x="547" y="2146"/>
                  </a:lnTo>
                  <a:lnTo>
                    <a:pt x="540" y="2156"/>
                  </a:lnTo>
                  <a:lnTo>
                    <a:pt x="536" y="2159"/>
                  </a:lnTo>
                  <a:lnTo>
                    <a:pt x="532" y="2160"/>
                  </a:lnTo>
                  <a:lnTo>
                    <a:pt x="529" y="2160"/>
                  </a:lnTo>
                  <a:lnTo>
                    <a:pt x="527" y="2158"/>
                  </a:lnTo>
                  <a:lnTo>
                    <a:pt x="520" y="2149"/>
                  </a:lnTo>
                  <a:lnTo>
                    <a:pt x="514" y="2139"/>
                  </a:lnTo>
                  <a:lnTo>
                    <a:pt x="510" y="2127"/>
                  </a:lnTo>
                  <a:lnTo>
                    <a:pt x="507" y="2115"/>
                  </a:lnTo>
                  <a:lnTo>
                    <a:pt x="505" y="2101"/>
                  </a:lnTo>
                  <a:lnTo>
                    <a:pt x="504" y="2087"/>
                  </a:lnTo>
                  <a:lnTo>
                    <a:pt x="504" y="2072"/>
                  </a:lnTo>
                  <a:lnTo>
                    <a:pt x="504" y="2059"/>
                  </a:lnTo>
                  <a:lnTo>
                    <a:pt x="506" y="2044"/>
                  </a:lnTo>
                  <a:lnTo>
                    <a:pt x="508" y="2029"/>
                  </a:lnTo>
                  <a:lnTo>
                    <a:pt x="512" y="2015"/>
                  </a:lnTo>
                  <a:lnTo>
                    <a:pt x="516" y="2003"/>
                  </a:lnTo>
                  <a:lnTo>
                    <a:pt x="521" y="1990"/>
                  </a:lnTo>
                  <a:lnTo>
                    <a:pt x="527" y="1978"/>
                  </a:lnTo>
                  <a:lnTo>
                    <a:pt x="532" y="1969"/>
                  </a:lnTo>
                  <a:lnTo>
                    <a:pt x="540" y="1960"/>
                  </a:lnTo>
                  <a:lnTo>
                    <a:pt x="549" y="1972"/>
                  </a:lnTo>
                  <a:lnTo>
                    <a:pt x="561" y="1988"/>
                  </a:lnTo>
                  <a:lnTo>
                    <a:pt x="573" y="2005"/>
                  </a:lnTo>
                  <a:lnTo>
                    <a:pt x="584" y="2024"/>
                  </a:lnTo>
                  <a:lnTo>
                    <a:pt x="588" y="2033"/>
                  </a:lnTo>
                  <a:lnTo>
                    <a:pt x="591" y="2043"/>
                  </a:lnTo>
                  <a:lnTo>
                    <a:pt x="593" y="2052"/>
                  </a:lnTo>
                  <a:lnTo>
                    <a:pt x="592" y="2061"/>
                  </a:lnTo>
                  <a:lnTo>
                    <a:pt x="592" y="2065"/>
                  </a:lnTo>
                  <a:lnTo>
                    <a:pt x="590" y="2069"/>
                  </a:lnTo>
                  <a:lnTo>
                    <a:pt x="589" y="2073"/>
                  </a:lnTo>
                  <a:lnTo>
                    <a:pt x="586" y="2077"/>
                  </a:lnTo>
                  <a:lnTo>
                    <a:pt x="583" y="2080"/>
                  </a:lnTo>
                  <a:lnTo>
                    <a:pt x="580" y="2083"/>
                  </a:lnTo>
                  <a:lnTo>
                    <a:pt x="575" y="2086"/>
                  </a:lnTo>
                  <a:lnTo>
                    <a:pt x="570" y="2089"/>
                  </a:lnTo>
                  <a:close/>
                  <a:moveTo>
                    <a:pt x="541" y="2251"/>
                  </a:moveTo>
                  <a:lnTo>
                    <a:pt x="534" y="2251"/>
                  </a:lnTo>
                  <a:lnTo>
                    <a:pt x="527" y="2247"/>
                  </a:lnTo>
                  <a:lnTo>
                    <a:pt x="521" y="2244"/>
                  </a:lnTo>
                  <a:lnTo>
                    <a:pt x="522" y="2235"/>
                  </a:lnTo>
                  <a:lnTo>
                    <a:pt x="523" y="2229"/>
                  </a:lnTo>
                  <a:lnTo>
                    <a:pt x="525" y="2222"/>
                  </a:lnTo>
                  <a:lnTo>
                    <a:pt x="527" y="2216"/>
                  </a:lnTo>
                  <a:lnTo>
                    <a:pt x="533" y="2204"/>
                  </a:lnTo>
                  <a:lnTo>
                    <a:pt x="541" y="2194"/>
                  </a:lnTo>
                  <a:lnTo>
                    <a:pt x="554" y="2194"/>
                  </a:lnTo>
                  <a:lnTo>
                    <a:pt x="553" y="2208"/>
                  </a:lnTo>
                  <a:lnTo>
                    <a:pt x="552" y="2221"/>
                  </a:lnTo>
                  <a:lnTo>
                    <a:pt x="551" y="2229"/>
                  </a:lnTo>
                  <a:lnTo>
                    <a:pt x="548" y="2235"/>
                  </a:lnTo>
                  <a:lnTo>
                    <a:pt x="545" y="2242"/>
                  </a:lnTo>
                  <a:lnTo>
                    <a:pt x="541" y="2251"/>
                  </a:lnTo>
                  <a:close/>
                  <a:moveTo>
                    <a:pt x="532" y="1843"/>
                  </a:moveTo>
                  <a:lnTo>
                    <a:pt x="530" y="1860"/>
                  </a:lnTo>
                  <a:lnTo>
                    <a:pt x="527" y="1876"/>
                  </a:lnTo>
                  <a:lnTo>
                    <a:pt x="524" y="1891"/>
                  </a:lnTo>
                  <a:lnTo>
                    <a:pt x="520" y="1906"/>
                  </a:lnTo>
                  <a:lnTo>
                    <a:pt x="510" y="1936"/>
                  </a:lnTo>
                  <a:lnTo>
                    <a:pt x="498" y="1965"/>
                  </a:lnTo>
                  <a:lnTo>
                    <a:pt x="486" y="1993"/>
                  </a:lnTo>
                  <a:lnTo>
                    <a:pt x="471" y="2022"/>
                  </a:lnTo>
                  <a:lnTo>
                    <a:pt x="456" y="2051"/>
                  </a:lnTo>
                  <a:lnTo>
                    <a:pt x="440" y="2082"/>
                  </a:lnTo>
                  <a:lnTo>
                    <a:pt x="459" y="2085"/>
                  </a:lnTo>
                  <a:lnTo>
                    <a:pt x="466" y="2109"/>
                  </a:lnTo>
                  <a:lnTo>
                    <a:pt x="477" y="2155"/>
                  </a:lnTo>
                  <a:lnTo>
                    <a:pt x="492" y="2214"/>
                  </a:lnTo>
                  <a:lnTo>
                    <a:pt x="507" y="2282"/>
                  </a:lnTo>
                  <a:lnTo>
                    <a:pt x="514" y="2315"/>
                  </a:lnTo>
                  <a:lnTo>
                    <a:pt x="522" y="2349"/>
                  </a:lnTo>
                  <a:lnTo>
                    <a:pt x="528" y="2381"/>
                  </a:lnTo>
                  <a:lnTo>
                    <a:pt x="532" y="2410"/>
                  </a:lnTo>
                  <a:lnTo>
                    <a:pt x="535" y="2437"/>
                  </a:lnTo>
                  <a:lnTo>
                    <a:pt x="537" y="2460"/>
                  </a:lnTo>
                  <a:lnTo>
                    <a:pt x="537" y="2470"/>
                  </a:lnTo>
                  <a:lnTo>
                    <a:pt x="536" y="2477"/>
                  </a:lnTo>
                  <a:lnTo>
                    <a:pt x="535" y="2484"/>
                  </a:lnTo>
                  <a:lnTo>
                    <a:pt x="533" y="2490"/>
                  </a:lnTo>
                  <a:lnTo>
                    <a:pt x="516" y="2481"/>
                  </a:lnTo>
                  <a:lnTo>
                    <a:pt x="501" y="2473"/>
                  </a:lnTo>
                  <a:lnTo>
                    <a:pt x="487" y="2464"/>
                  </a:lnTo>
                  <a:lnTo>
                    <a:pt x="473" y="2456"/>
                  </a:lnTo>
                  <a:lnTo>
                    <a:pt x="459" y="2450"/>
                  </a:lnTo>
                  <a:lnTo>
                    <a:pt x="446" y="2443"/>
                  </a:lnTo>
                  <a:lnTo>
                    <a:pt x="439" y="2441"/>
                  </a:lnTo>
                  <a:lnTo>
                    <a:pt x="432" y="2439"/>
                  </a:lnTo>
                  <a:lnTo>
                    <a:pt x="425" y="2437"/>
                  </a:lnTo>
                  <a:lnTo>
                    <a:pt x="417" y="2436"/>
                  </a:lnTo>
                  <a:lnTo>
                    <a:pt x="417" y="2446"/>
                  </a:lnTo>
                  <a:lnTo>
                    <a:pt x="418" y="2456"/>
                  </a:lnTo>
                  <a:lnTo>
                    <a:pt x="421" y="2464"/>
                  </a:lnTo>
                  <a:lnTo>
                    <a:pt x="425" y="2473"/>
                  </a:lnTo>
                  <a:lnTo>
                    <a:pt x="429" y="2481"/>
                  </a:lnTo>
                  <a:lnTo>
                    <a:pt x="433" y="2489"/>
                  </a:lnTo>
                  <a:lnTo>
                    <a:pt x="438" y="2496"/>
                  </a:lnTo>
                  <a:lnTo>
                    <a:pt x="445" y="2502"/>
                  </a:lnTo>
                  <a:lnTo>
                    <a:pt x="459" y="2516"/>
                  </a:lnTo>
                  <a:lnTo>
                    <a:pt x="475" y="2528"/>
                  </a:lnTo>
                  <a:lnTo>
                    <a:pt x="492" y="2538"/>
                  </a:lnTo>
                  <a:lnTo>
                    <a:pt x="510" y="2549"/>
                  </a:lnTo>
                  <a:lnTo>
                    <a:pt x="547" y="2569"/>
                  </a:lnTo>
                  <a:lnTo>
                    <a:pt x="582" y="2590"/>
                  </a:lnTo>
                  <a:lnTo>
                    <a:pt x="598" y="2601"/>
                  </a:lnTo>
                  <a:lnTo>
                    <a:pt x="611" y="2612"/>
                  </a:lnTo>
                  <a:lnTo>
                    <a:pt x="617" y="2619"/>
                  </a:lnTo>
                  <a:lnTo>
                    <a:pt x="622" y="2625"/>
                  </a:lnTo>
                  <a:lnTo>
                    <a:pt x="627" y="2632"/>
                  </a:lnTo>
                  <a:lnTo>
                    <a:pt x="630" y="2639"/>
                  </a:lnTo>
                  <a:lnTo>
                    <a:pt x="610" y="2668"/>
                  </a:lnTo>
                  <a:lnTo>
                    <a:pt x="587" y="2702"/>
                  </a:lnTo>
                  <a:lnTo>
                    <a:pt x="575" y="2717"/>
                  </a:lnTo>
                  <a:lnTo>
                    <a:pt x="562" y="2731"/>
                  </a:lnTo>
                  <a:lnTo>
                    <a:pt x="555" y="2737"/>
                  </a:lnTo>
                  <a:lnTo>
                    <a:pt x="548" y="2741"/>
                  </a:lnTo>
                  <a:lnTo>
                    <a:pt x="542" y="2745"/>
                  </a:lnTo>
                  <a:lnTo>
                    <a:pt x="534" y="2749"/>
                  </a:lnTo>
                  <a:lnTo>
                    <a:pt x="487" y="2723"/>
                  </a:lnTo>
                  <a:lnTo>
                    <a:pt x="447" y="2699"/>
                  </a:lnTo>
                  <a:lnTo>
                    <a:pt x="429" y="2688"/>
                  </a:lnTo>
                  <a:lnTo>
                    <a:pt x="412" y="2678"/>
                  </a:lnTo>
                  <a:lnTo>
                    <a:pt x="397" y="2667"/>
                  </a:lnTo>
                  <a:lnTo>
                    <a:pt x="383" y="2657"/>
                  </a:lnTo>
                  <a:lnTo>
                    <a:pt x="371" y="2647"/>
                  </a:lnTo>
                  <a:lnTo>
                    <a:pt x="360" y="2637"/>
                  </a:lnTo>
                  <a:lnTo>
                    <a:pt x="351" y="2627"/>
                  </a:lnTo>
                  <a:lnTo>
                    <a:pt x="341" y="2617"/>
                  </a:lnTo>
                  <a:lnTo>
                    <a:pt x="334" y="2606"/>
                  </a:lnTo>
                  <a:lnTo>
                    <a:pt x="327" y="2596"/>
                  </a:lnTo>
                  <a:lnTo>
                    <a:pt x="322" y="2585"/>
                  </a:lnTo>
                  <a:lnTo>
                    <a:pt x="317" y="2574"/>
                  </a:lnTo>
                  <a:lnTo>
                    <a:pt x="314" y="2563"/>
                  </a:lnTo>
                  <a:lnTo>
                    <a:pt x="311" y="2551"/>
                  </a:lnTo>
                  <a:lnTo>
                    <a:pt x="308" y="2538"/>
                  </a:lnTo>
                  <a:lnTo>
                    <a:pt x="307" y="2526"/>
                  </a:lnTo>
                  <a:lnTo>
                    <a:pt x="306" y="2512"/>
                  </a:lnTo>
                  <a:lnTo>
                    <a:pt x="306" y="2498"/>
                  </a:lnTo>
                  <a:lnTo>
                    <a:pt x="307" y="2482"/>
                  </a:lnTo>
                  <a:lnTo>
                    <a:pt x="308" y="2467"/>
                  </a:lnTo>
                  <a:lnTo>
                    <a:pt x="318" y="2391"/>
                  </a:lnTo>
                  <a:lnTo>
                    <a:pt x="332" y="2298"/>
                  </a:lnTo>
                  <a:lnTo>
                    <a:pt x="341" y="2291"/>
                  </a:lnTo>
                  <a:lnTo>
                    <a:pt x="350" y="2286"/>
                  </a:lnTo>
                  <a:lnTo>
                    <a:pt x="358" y="2282"/>
                  </a:lnTo>
                  <a:lnTo>
                    <a:pt x="367" y="2278"/>
                  </a:lnTo>
                  <a:lnTo>
                    <a:pt x="384" y="2275"/>
                  </a:lnTo>
                  <a:lnTo>
                    <a:pt x="410" y="2271"/>
                  </a:lnTo>
                  <a:lnTo>
                    <a:pt x="417" y="2287"/>
                  </a:lnTo>
                  <a:lnTo>
                    <a:pt x="426" y="2303"/>
                  </a:lnTo>
                  <a:lnTo>
                    <a:pt x="433" y="2319"/>
                  </a:lnTo>
                  <a:lnTo>
                    <a:pt x="441" y="2334"/>
                  </a:lnTo>
                  <a:lnTo>
                    <a:pt x="443" y="2334"/>
                  </a:lnTo>
                  <a:lnTo>
                    <a:pt x="445" y="2335"/>
                  </a:lnTo>
                  <a:lnTo>
                    <a:pt x="449" y="2330"/>
                  </a:lnTo>
                  <a:lnTo>
                    <a:pt x="451" y="2325"/>
                  </a:lnTo>
                  <a:lnTo>
                    <a:pt x="452" y="2319"/>
                  </a:lnTo>
                  <a:lnTo>
                    <a:pt x="453" y="2312"/>
                  </a:lnTo>
                  <a:lnTo>
                    <a:pt x="452" y="2306"/>
                  </a:lnTo>
                  <a:lnTo>
                    <a:pt x="450" y="2298"/>
                  </a:lnTo>
                  <a:lnTo>
                    <a:pt x="448" y="2292"/>
                  </a:lnTo>
                  <a:lnTo>
                    <a:pt x="446" y="2286"/>
                  </a:lnTo>
                  <a:lnTo>
                    <a:pt x="432" y="2259"/>
                  </a:lnTo>
                  <a:lnTo>
                    <a:pt x="421" y="2239"/>
                  </a:lnTo>
                  <a:lnTo>
                    <a:pt x="399" y="2237"/>
                  </a:lnTo>
                  <a:lnTo>
                    <a:pt x="379" y="2233"/>
                  </a:lnTo>
                  <a:lnTo>
                    <a:pt x="360" y="2228"/>
                  </a:lnTo>
                  <a:lnTo>
                    <a:pt x="342" y="2221"/>
                  </a:lnTo>
                  <a:lnTo>
                    <a:pt x="324" y="2215"/>
                  </a:lnTo>
                  <a:lnTo>
                    <a:pt x="307" y="2207"/>
                  </a:lnTo>
                  <a:lnTo>
                    <a:pt x="292" y="2198"/>
                  </a:lnTo>
                  <a:lnTo>
                    <a:pt x="276" y="2190"/>
                  </a:lnTo>
                  <a:lnTo>
                    <a:pt x="245" y="2170"/>
                  </a:lnTo>
                  <a:lnTo>
                    <a:pt x="216" y="2146"/>
                  </a:lnTo>
                  <a:lnTo>
                    <a:pt x="185" y="2123"/>
                  </a:lnTo>
                  <a:lnTo>
                    <a:pt x="152" y="2098"/>
                  </a:lnTo>
                  <a:lnTo>
                    <a:pt x="151" y="2090"/>
                  </a:lnTo>
                  <a:lnTo>
                    <a:pt x="151" y="2084"/>
                  </a:lnTo>
                  <a:lnTo>
                    <a:pt x="78" y="2071"/>
                  </a:lnTo>
                  <a:lnTo>
                    <a:pt x="78" y="2061"/>
                  </a:lnTo>
                  <a:lnTo>
                    <a:pt x="79" y="2052"/>
                  </a:lnTo>
                  <a:lnTo>
                    <a:pt x="112" y="2061"/>
                  </a:lnTo>
                  <a:lnTo>
                    <a:pt x="145" y="2070"/>
                  </a:lnTo>
                  <a:lnTo>
                    <a:pt x="178" y="2079"/>
                  </a:lnTo>
                  <a:lnTo>
                    <a:pt x="211" y="2088"/>
                  </a:lnTo>
                  <a:lnTo>
                    <a:pt x="212" y="2095"/>
                  </a:lnTo>
                  <a:lnTo>
                    <a:pt x="214" y="2102"/>
                  </a:lnTo>
                  <a:lnTo>
                    <a:pt x="233" y="2108"/>
                  </a:lnTo>
                  <a:lnTo>
                    <a:pt x="261" y="2118"/>
                  </a:lnTo>
                  <a:lnTo>
                    <a:pt x="277" y="2122"/>
                  </a:lnTo>
                  <a:lnTo>
                    <a:pt x="292" y="2125"/>
                  </a:lnTo>
                  <a:lnTo>
                    <a:pt x="298" y="2126"/>
                  </a:lnTo>
                  <a:lnTo>
                    <a:pt x="304" y="2127"/>
                  </a:lnTo>
                  <a:lnTo>
                    <a:pt x="310" y="2127"/>
                  </a:lnTo>
                  <a:lnTo>
                    <a:pt x="314" y="2126"/>
                  </a:lnTo>
                  <a:lnTo>
                    <a:pt x="304" y="2116"/>
                  </a:lnTo>
                  <a:lnTo>
                    <a:pt x="295" y="2104"/>
                  </a:lnTo>
                  <a:lnTo>
                    <a:pt x="284" y="2095"/>
                  </a:lnTo>
                  <a:lnTo>
                    <a:pt x="273" y="2084"/>
                  </a:lnTo>
                  <a:lnTo>
                    <a:pt x="248" y="2066"/>
                  </a:lnTo>
                  <a:lnTo>
                    <a:pt x="223" y="2049"/>
                  </a:lnTo>
                  <a:lnTo>
                    <a:pt x="171" y="2016"/>
                  </a:lnTo>
                  <a:lnTo>
                    <a:pt x="123" y="1985"/>
                  </a:lnTo>
                  <a:lnTo>
                    <a:pt x="111" y="1976"/>
                  </a:lnTo>
                  <a:lnTo>
                    <a:pt x="101" y="1968"/>
                  </a:lnTo>
                  <a:lnTo>
                    <a:pt x="91" y="1959"/>
                  </a:lnTo>
                  <a:lnTo>
                    <a:pt x="82" y="1950"/>
                  </a:lnTo>
                  <a:lnTo>
                    <a:pt x="74" y="1940"/>
                  </a:lnTo>
                  <a:lnTo>
                    <a:pt x="67" y="1931"/>
                  </a:lnTo>
                  <a:lnTo>
                    <a:pt x="61" y="1920"/>
                  </a:lnTo>
                  <a:lnTo>
                    <a:pt x="55" y="1910"/>
                  </a:lnTo>
                  <a:lnTo>
                    <a:pt x="51" y="1899"/>
                  </a:lnTo>
                  <a:lnTo>
                    <a:pt x="49" y="1886"/>
                  </a:lnTo>
                  <a:lnTo>
                    <a:pt x="48" y="1875"/>
                  </a:lnTo>
                  <a:lnTo>
                    <a:pt x="48" y="1861"/>
                  </a:lnTo>
                  <a:lnTo>
                    <a:pt x="49" y="1847"/>
                  </a:lnTo>
                  <a:lnTo>
                    <a:pt x="53" y="1832"/>
                  </a:lnTo>
                  <a:lnTo>
                    <a:pt x="57" y="1818"/>
                  </a:lnTo>
                  <a:lnTo>
                    <a:pt x="65" y="1801"/>
                  </a:lnTo>
                  <a:lnTo>
                    <a:pt x="70" y="1799"/>
                  </a:lnTo>
                  <a:lnTo>
                    <a:pt x="74" y="1799"/>
                  </a:lnTo>
                  <a:lnTo>
                    <a:pt x="78" y="1800"/>
                  </a:lnTo>
                  <a:lnTo>
                    <a:pt x="82" y="1802"/>
                  </a:lnTo>
                  <a:lnTo>
                    <a:pt x="85" y="1804"/>
                  </a:lnTo>
                  <a:lnTo>
                    <a:pt x="87" y="1808"/>
                  </a:lnTo>
                  <a:lnTo>
                    <a:pt x="89" y="1812"/>
                  </a:lnTo>
                  <a:lnTo>
                    <a:pt x="91" y="1818"/>
                  </a:lnTo>
                  <a:lnTo>
                    <a:pt x="94" y="1828"/>
                  </a:lnTo>
                  <a:lnTo>
                    <a:pt x="97" y="1841"/>
                  </a:lnTo>
                  <a:lnTo>
                    <a:pt x="102" y="1853"/>
                  </a:lnTo>
                  <a:lnTo>
                    <a:pt x="107" y="1863"/>
                  </a:lnTo>
                  <a:lnTo>
                    <a:pt x="116" y="1851"/>
                  </a:lnTo>
                  <a:lnTo>
                    <a:pt x="127" y="1841"/>
                  </a:lnTo>
                  <a:lnTo>
                    <a:pt x="139" y="1830"/>
                  </a:lnTo>
                  <a:lnTo>
                    <a:pt x="149" y="1820"/>
                  </a:lnTo>
                  <a:lnTo>
                    <a:pt x="162" y="1826"/>
                  </a:lnTo>
                  <a:lnTo>
                    <a:pt x="173" y="1835"/>
                  </a:lnTo>
                  <a:lnTo>
                    <a:pt x="174" y="1844"/>
                  </a:lnTo>
                  <a:lnTo>
                    <a:pt x="174" y="1854"/>
                  </a:lnTo>
                  <a:lnTo>
                    <a:pt x="176" y="1863"/>
                  </a:lnTo>
                  <a:lnTo>
                    <a:pt x="177" y="1874"/>
                  </a:lnTo>
                  <a:lnTo>
                    <a:pt x="169" y="1878"/>
                  </a:lnTo>
                  <a:lnTo>
                    <a:pt x="162" y="1882"/>
                  </a:lnTo>
                  <a:lnTo>
                    <a:pt x="162" y="1899"/>
                  </a:lnTo>
                  <a:lnTo>
                    <a:pt x="172" y="1899"/>
                  </a:lnTo>
                  <a:lnTo>
                    <a:pt x="182" y="1897"/>
                  </a:lnTo>
                  <a:lnTo>
                    <a:pt x="189" y="1895"/>
                  </a:lnTo>
                  <a:lnTo>
                    <a:pt x="196" y="1893"/>
                  </a:lnTo>
                  <a:lnTo>
                    <a:pt x="207" y="1887"/>
                  </a:lnTo>
                  <a:lnTo>
                    <a:pt x="216" y="1885"/>
                  </a:lnTo>
                  <a:lnTo>
                    <a:pt x="219" y="1885"/>
                  </a:lnTo>
                  <a:lnTo>
                    <a:pt x="222" y="1886"/>
                  </a:lnTo>
                  <a:lnTo>
                    <a:pt x="225" y="1890"/>
                  </a:lnTo>
                  <a:lnTo>
                    <a:pt x="228" y="1894"/>
                  </a:lnTo>
                  <a:lnTo>
                    <a:pt x="231" y="1901"/>
                  </a:lnTo>
                  <a:lnTo>
                    <a:pt x="236" y="1911"/>
                  </a:lnTo>
                  <a:lnTo>
                    <a:pt x="239" y="1923"/>
                  </a:lnTo>
                  <a:lnTo>
                    <a:pt x="243" y="1939"/>
                  </a:lnTo>
                  <a:lnTo>
                    <a:pt x="247" y="1947"/>
                  </a:lnTo>
                  <a:lnTo>
                    <a:pt x="253" y="1955"/>
                  </a:lnTo>
                  <a:lnTo>
                    <a:pt x="259" y="1962"/>
                  </a:lnTo>
                  <a:lnTo>
                    <a:pt x="265" y="1970"/>
                  </a:lnTo>
                  <a:lnTo>
                    <a:pt x="278" y="1983"/>
                  </a:lnTo>
                  <a:lnTo>
                    <a:pt x="294" y="1995"/>
                  </a:lnTo>
                  <a:lnTo>
                    <a:pt x="326" y="2018"/>
                  </a:lnTo>
                  <a:lnTo>
                    <a:pt x="361" y="2042"/>
                  </a:lnTo>
                  <a:lnTo>
                    <a:pt x="363" y="2041"/>
                  </a:lnTo>
                  <a:lnTo>
                    <a:pt x="365" y="2039"/>
                  </a:lnTo>
                  <a:lnTo>
                    <a:pt x="367" y="2035"/>
                  </a:lnTo>
                  <a:lnTo>
                    <a:pt x="368" y="2032"/>
                  </a:lnTo>
                  <a:lnTo>
                    <a:pt x="369" y="2025"/>
                  </a:lnTo>
                  <a:lnTo>
                    <a:pt x="369" y="2014"/>
                  </a:lnTo>
                  <a:lnTo>
                    <a:pt x="368" y="1990"/>
                  </a:lnTo>
                  <a:lnTo>
                    <a:pt x="363" y="1961"/>
                  </a:lnTo>
                  <a:lnTo>
                    <a:pt x="359" y="1933"/>
                  </a:lnTo>
                  <a:lnTo>
                    <a:pt x="354" y="1906"/>
                  </a:lnTo>
                  <a:lnTo>
                    <a:pt x="349" y="1887"/>
                  </a:lnTo>
                  <a:lnTo>
                    <a:pt x="346" y="1876"/>
                  </a:lnTo>
                  <a:lnTo>
                    <a:pt x="329" y="1867"/>
                  </a:lnTo>
                  <a:lnTo>
                    <a:pt x="310" y="1858"/>
                  </a:lnTo>
                  <a:lnTo>
                    <a:pt x="292" y="1849"/>
                  </a:lnTo>
                  <a:lnTo>
                    <a:pt x="275" y="1841"/>
                  </a:lnTo>
                  <a:lnTo>
                    <a:pt x="275" y="1837"/>
                  </a:lnTo>
                  <a:lnTo>
                    <a:pt x="277" y="1832"/>
                  </a:lnTo>
                  <a:lnTo>
                    <a:pt x="280" y="1829"/>
                  </a:lnTo>
                  <a:lnTo>
                    <a:pt x="283" y="1825"/>
                  </a:lnTo>
                  <a:lnTo>
                    <a:pt x="291" y="1818"/>
                  </a:lnTo>
                  <a:lnTo>
                    <a:pt x="296" y="1811"/>
                  </a:lnTo>
                  <a:lnTo>
                    <a:pt x="305" y="1815"/>
                  </a:lnTo>
                  <a:lnTo>
                    <a:pt x="315" y="1820"/>
                  </a:lnTo>
                  <a:lnTo>
                    <a:pt x="323" y="1825"/>
                  </a:lnTo>
                  <a:lnTo>
                    <a:pt x="332" y="1830"/>
                  </a:lnTo>
                  <a:lnTo>
                    <a:pt x="348" y="1844"/>
                  </a:lnTo>
                  <a:lnTo>
                    <a:pt x="362" y="1861"/>
                  </a:lnTo>
                  <a:lnTo>
                    <a:pt x="393" y="1897"/>
                  </a:lnTo>
                  <a:lnTo>
                    <a:pt x="426" y="1933"/>
                  </a:lnTo>
                  <a:lnTo>
                    <a:pt x="434" y="1931"/>
                  </a:lnTo>
                  <a:lnTo>
                    <a:pt x="441" y="1928"/>
                  </a:lnTo>
                  <a:lnTo>
                    <a:pt x="449" y="1923"/>
                  </a:lnTo>
                  <a:lnTo>
                    <a:pt x="455" y="1919"/>
                  </a:lnTo>
                  <a:lnTo>
                    <a:pt x="468" y="1909"/>
                  </a:lnTo>
                  <a:lnTo>
                    <a:pt x="479" y="1896"/>
                  </a:lnTo>
                  <a:lnTo>
                    <a:pt x="501" y="1868"/>
                  </a:lnTo>
                  <a:lnTo>
                    <a:pt x="522" y="1839"/>
                  </a:lnTo>
                  <a:lnTo>
                    <a:pt x="527" y="1841"/>
                  </a:lnTo>
                  <a:lnTo>
                    <a:pt x="532" y="1843"/>
                  </a:lnTo>
                  <a:close/>
                  <a:moveTo>
                    <a:pt x="409" y="1854"/>
                  </a:moveTo>
                  <a:lnTo>
                    <a:pt x="403" y="1850"/>
                  </a:lnTo>
                  <a:lnTo>
                    <a:pt x="399" y="1848"/>
                  </a:lnTo>
                  <a:lnTo>
                    <a:pt x="395" y="1845"/>
                  </a:lnTo>
                  <a:lnTo>
                    <a:pt x="393" y="1842"/>
                  </a:lnTo>
                  <a:lnTo>
                    <a:pt x="391" y="1839"/>
                  </a:lnTo>
                  <a:lnTo>
                    <a:pt x="389" y="1836"/>
                  </a:lnTo>
                  <a:lnTo>
                    <a:pt x="388" y="1832"/>
                  </a:lnTo>
                  <a:lnTo>
                    <a:pt x="388" y="1829"/>
                  </a:lnTo>
                  <a:lnTo>
                    <a:pt x="388" y="1822"/>
                  </a:lnTo>
                  <a:lnTo>
                    <a:pt x="390" y="1816"/>
                  </a:lnTo>
                  <a:lnTo>
                    <a:pt x="394" y="1809"/>
                  </a:lnTo>
                  <a:lnTo>
                    <a:pt x="399" y="1803"/>
                  </a:lnTo>
                  <a:lnTo>
                    <a:pt x="406" y="1797"/>
                  </a:lnTo>
                  <a:lnTo>
                    <a:pt x="412" y="1791"/>
                  </a:lnTo>
                  <a:lnTo>
                    <a:pt x="418" y="1787"/>
                  </a:lnTo>
                  <a:lnTo>
                    <a:pt x="426" y="1783"/>
                  </a:lnTo>
                  <a:lnTo>
                    <a:pt x="432" y="1781"/>
                  </a:lnTo>
                  <a:lnTo>
                    <a:pt x="438" y="1779"/>
                  </a:lnTo>
                  <a:lnTo>
                    <a:pt x="444" y="1779"/>
                  </a:lnTo>
                  <a:lnTo>
                    <a:pt x="447" y="1780"/>
                  </a:lnTo>
                  <a:lnTo>
                    <a:pt x="440" y="1798"/>
                  </a:lnTo>
                  <a:lnTo>
                    <a:pt x="432" y="1818"/>
                  </a:lnTo>
                  <a:lnTo>
                    <a:pt x="428" y="1827"/>
                  </a:lnTo>
                  <a:lnTo>
                    <a:pt x="421" y="1837"/>
                  </a:lnTo>
                  <a:lnTo>
                    <a:pt x="415" y="1845"/>
                  </a:lnTo>
                  <a:lnTo>
                    <a:pt x="409" y="1854"/>
                  </a:lnTo>
                  <a:close/>
                  <a:moveTo>
                    <a:pt x="310" y="1902"/>
                  </a:moveTo>
                  <a:lnTo>
                    <a:pt x="310" y="1944"/>
                  </a:lnTo>
                  <a:lnTo>
                    <a:pt x="308" y="1966"/>
                  </a:lnTo>
                  <a:lnTo>
                    <a:pt x="308" y="1974"/>
                  </a:lnTo>
                  <a:lnTo>
                    <a:pt x="307" y="1974"/>
                  </a:lnTo>
                  <a:lnTo>
                    <a:pt x="296" y="1967"/>
                  </a:lnTo>
                  <a:lnTo>
                    <a:pt x="284" y="1958"/>
                  </a:lnTo>
                  <a:lnTo>
                    <a:pt x="273" y="1950"/>
                  </a:lnTo>
                  <a:lnTo>
                    <a:pt x="263" y="1939"/>
                  </a:lnTo>
                  <a:lnTo>
                    <a:pt x="255" y="1929"/>
                  </a:lnTo>
                  <a:lnTo>
                    <a:pt x="248" y="1918"/>
                  </a:lnTo>
                  <a:lnTo>
                    <a:pt x="245" y="1912"/>
                  </a:lnTo>
                  <a:lnTo>
                    <a:pt x="244" y="1905"/>
                  </a:lnTo>
                  <a:lnTo>
                    <a:pt x="243" y="1899"/>
                  </a:lnTo>
                  <a:lnTo>
                    <a:pt x="242" y="1893"/>
                  </a:lnTo>
                  <a:lnTo>
                    <a:pt x="253" y="1887"/>
                  </a:lnTo>
                  <a:lnTo>
                    <a:pt x="260" y="1883"/>
                  </a:lnTo>
                  <a:lnTo>
                    <a:pt x="266" y="1881"/>
                  </a:lnTo>
                  <a:lnTo>
                    <a:pt x="270" y="1881"/>
                  </a:lnTo>
                  <a:lnTo>
                    <a:pt x="284" y="1887"/>
                  </a:lnTo>
                  <a:lnTo>
                    <a:pt x="310" y="1902"/>
                  </a:lnTo>
                  <a:close/>
                  <a:moveTo>
                    <a:pt x="296" y="2867"/>
                  </a:moveTo>
                  <a:lnTo>
                    <a:pt x="310" y="2878"/>
                  </a:lnTo>
                  <a:lnTo>
                    <a:pt x="325" y="2889"/>
                  </a:lnTo>
                  <a:lnTo>
                    <a:pt x="343" y="2902"/>
                  </a:lnTo>
                  <a:lnTo>
                    <a:pt x="362" y="2915"/>
                  </a:lnTo>
                  <a:lnTo>
                    <a:pt x="406" y="2942"/>
                  </a:lnTo>
                  <a:lnTo>
                    <a:pt x="451" y="2969"/>
                  </a:lnTo>
                  <a:lnTo>
                    <a:pt x="473" y="2984"/>
                  </a:lnTo>
                  <a:lnTo>
                    <a:pt x="494" y="2998"/>
                  </a:lnTo>
                  <a:lnTo>
                    <a:pt x="514" y="3013"/>
                  </a:lnTo>
                  <a:lnTo>
                    <a:pt x="533" y="3027"/>
                  </a:lnTo>
                  <a:lnTo>
                    <a:pt x="550" y="3040"/>
                  </a:lnTo>
                  <a:lnTo>
                    <a:pt x="564" y="3054"/>
                  </a:lnTo>
                  <a:lnTo>
                    <a:pt x="569" y="3061"/>
                  </a:lnTo>
                  <a:lnTo>
                    <a:pt x="574" y="3068"/>
                  </a:lnTo>
                  <a:lnTo>
                    <a:pt x="579" y="3074"/>
                  </a:lnTo>
                  <a:lnTo>
                    <a:pt x="582" y="3080"/>
                  </a:lnTo>
                  <a:lnTo>
                    <a:pt x="567" y="3098"/>
                  </a:lnTo>
                  <a:lnTo>
                    <a:pt x="556" y="3110"/>
                  </a:lnTo>
                  <a:lnTo>
                    <a:pt x="550" y="3113"/>
                  </a:lnTo>
                  <a:lnTo>
                    <a:pt x="544" y="3115"/>
                  </a:lnTo>
                  <a:lnTo>
                    <a:pt x="536" y="3117"/>
                  </a:lnTo>
                  <a:lnTo>
                    <a:pt x="526" y="3120"/>
                  </a:lnTo>
                  <a:lnTo>
                    <a:pt x="493" y="3103"/>
                  </a:lnTo>
                  <a:lnTo>
                    <a:pt x="451" y="3078"/>
                  </a:lnTo>
                  <a:lnTo>
                    <a:pt x="429" y="3064"/>
                  </a:lnTo>
                  <a:lnTo>
                    <a:pt x="405" y="3048"/>
                  </a:lnTo>
                  <a:lnTo>
                    <a:pt x="381" y="3031"/>
                  </a:lnTo>
                  <a:lnTo>
                    <a:pt x="359" y="3014"/>
                  </a:lnTo>
                  <a:lnTo>
                    <a:pt x="339" y="2995"/>
                  </a:lnTo>
                  <a:lnTo>
                    <a:pt x="320" y="2976"/>
                  </a:lnTo>
                  <a:lnTo>
                    <a:pt x="313" y="2966"/>
                  </a:lnTo>
                  <a:lnTo>
                    <a:pt x="305" y="2957"/>
                  </a:lnTo>
                  <a:lnTo>
                    <a:pt x="299" y="2947"/>
                  </a:lnTo>
                  <a:lnTo>
                    <a:pt x="294" y="2938"/>
                  </a:lnTo>
                  <a:lnTo>
                    <a:pt x="289" y="2929"/>
                  </a:lnTo>
                  <a:lnTo>
                    <a:pt x="286" y="2920"/>
                  </a:lnTo>
                  <a:lnTo>
                    <a:pt x="284" y="2910"/>
                  </a:lnTo>
                  <a:lnTo>
                    <a:pt x="283" y="2901"/>
                  </a:lnTo>
                  <a:lnTo>
                    <a:pt x="284" y="2892"/>
                  </a:lnTo>
                  <a:lnTo>
                    <a:pt x="286" y="2884"/>
                  </a:lnTo>
                  <a:lnTo>
                    <a:pt x="291" y="2875"/>
                  </a:lnTo>
                  <a:lnTo>
                    <a:pt x="296" y="2867"/>
                  </a:lnTo>
                  <a:close/>
                  <a:moveTo>
                    <a:pt x="323" y="3058"/>
                  </a:moveTo>
                  <a:lnTo>
                    <a:pt x="329" y="3054"/>
                  </a:lnTo>
                  <a:lnTo>
                    <a:pt x="333" y="3050"/>
                  </a:lnTo>
                  <a:lnTo>
                    <a:pt x="353" y="3068"/>
                  </a:lnTo>
                  <a:lnTo>
                    <a:pt x="373" y="3085"/>
                  </a:lnTo>
                  <a:lnTo>
                    <a:pt x="392" y="3099"/>
                  </a:lnTo>
                  <a:lnTo>
                    <a:pt x="411" y="3114"/>
                  </a:lnTo>
                  <a:lnTo>
                    <a:pt x="431" y="3127"/>
                  </a:lnTo>
                  <a:lnTo>
                    <a:pt x="452" y="3141"/>
                  </a:lnTo>
                  <a:lnTo>
                    <a:pt x="475" y="3153"/>
                  </a:lnTo>
                  <a:lnTo>
                    <a:pt x="501" y="3167"/>
                  </a:lnTo>
                  <a:lnTo>
                    <a:pt x="494" y="3189"/>
                  </a:lnTo>
                  <a:lnTo>
                    <a:pt x="488" y="3211"/>
                  </a:lnTo>
                  <a:lnTo>
                    <a:pt x="483" y="3235"/>
                  </a:lnTo>
                  <a:lnTo>
                    <a:pt x="476" y="3257"/>
                  </a:lnTo>
                  <a:lnTo>
                    <a:pt x="474" y="3257"/>
                  </a:lnTo>
                  <a:lnTo>
                    <a:pt x="473" y="3258"/>
                  </a:lnTo>
                  <a:lnTo>
                    <a:pt x="435" y="3238"/>
                  </a:lnTo>
                  <a:lnTo>
                    <a:pt x="405" y="3219"/>
                  </a:lnTo>
                  <a:lnTo>
                    <a:pt x="391" y="3210"/>
                  </a:lnTo>
                  <a:lnTo>
                    <a:pt x="379" y="3201"/>
                  </a:lnTo>
                  <a:lnTo>
                    <a:pt x="369" y="3191"/>
                  </a:lnTo>
                  <a:lnTo>
                    <a:pt x="359" y="3182"/>
                  </a:lnTo>
                  <a:lnTo>
                    <a:pt x="351" y="3171"/>
                  </a:lnTo>
                  <a:lnTo>
                    <a:pt x="344" y="3160"/>
                  </a:lnTo>
                  <a:lnTo>
                    <a:pt x="338" y="3147"/>
                  </a:lnTo>
                  <a:lnTo>
                    <a:pt x="334" y="3133"/>
                  </a:lnTo>
                  <a:lnTo>
                    <a:pt x="330" y="3117"/>
                  </a:lnTo>
                  <a:lnTo>
                    <a:pt x="326" y="3099"/>
                  </a:lnTo>
                  <a:lnTo>
                    <a:pt x="324" y="3080"/>
                  </a:lnTo>
                  <a:lnTo>
                    <a:pt x="323" y="3058"/>
                  </a:lnTo>
                  <a:close/>
                  <a:moveTo>
                    <a:pt x="364" y="3242"/>
                  </a:moveTo>
                  <a:lnTo>
                    <a:pt x="370" y="3243"/>
                  </a:lnTo>
                  <a:lnTo>
                    <a:pt x="378" y="3246"/>
                  </a:lnTo>
                  <a:lnTo>
                    <a:pt x="390" y="3252"/>
                  </a:lnTo>
                  <a:lnTo>
                    <a:pt x="403" y="3258"/>
                  </a:lnTo>
                  <a:lnTo>
                    <a:pt x="436" y="3275"/>
                  </a:lnTo>
                  <a:lnTo>
                    <a:pt x="474" y="3296"/>
                  </a:lnTo>
                  <a:lnTo>
                    <a:pt x="511" y="3318"/>
                  </a:lnTo>
                  <a:lnTo>
                    <a:pt x="545" y="3339"/>
                  </a:lnTo>
                  <a:lnTo>
                    <a:pt x="560" y="3349"/>
                  </a:lnTo>
                  <a:lnTo>
                    <a:pt x="572" y="3357"/>
                  </a:lnTo>
                  <a:lnTo>
                    <a:pt x="583" y="3366"/>
                  </a:lnTo>
                  <a:lnTo>
                    <a:pt x="589" y="3372"/>
                  </a:lnTo>
                  <a:lnTo>
                    <a:pt x="579" y="3395"/>
                  </a:lnTo>
                  <a:lnTo>
                    <a:pt x="562" y="3428"/>
                  </a:lnTo>
                  <a:lnTo>
                    <a:pt x="546" y="3457"/>
                  </a:lnTo>
                  <a:lnTo>
                    <a:pt x="539" y="3469"/>
                  </a:lnTo>
                  <a:lnTo>
                    <a:pt x="508" y="3447"/>
                  </a:lnTo>
                  <a:lnTo>
                    <a:pt x="472" y="3425"/>
                  </a:lnTo>
                  <a:lnTo>
                    <a:pt x="454" y="3412"/>
                  </a:lnTo>
                  <a:lnTo>
                    <a:pt x="436" y="3401"/>
                  </a:lnTo>
                  <a:lnTo>
                    <a:pt x="419" y="3388"/>
                  </a:lnTo>
                  <a:lnTo>
                    <a:pt x="403" y="3374"/>
                  </a:lnTo>
                  <a:lnTo>
                    <a:pt x="389" y="3360"/>
                  </a:lnTo>
                  <a:lnTo>
                    <a:pt x="376" y="3346"/>
                  </a:lnTo>
                  <a:lnTo>
                    <a:pt x="371" y="3338"/>
                  </a:lnTo>
                  <a:lnTo>
                    <a:pt x="365" y="3331"/>
                  </a:lnTo>
                  <a:lnTo>
                    <a:pt x="361" y="3322"/>
                  </a:lnTo>
                  <a:lnTo>
                    <a:pt x="358" y="3315"/>
                  </a:lnTo>
                  <a:lnTo>
                    <a:pt x="356" y="3307"/>
                  </a:lnTo>
                  <a:lnTo>
                    <a:pt x="354" y="3298"/>
                  </a:lnTo>
                  <a:lnTo>
                    <a:pt x="353" y="3290"/>
                  </a:lnTo>
                  <a:lnTo>
                    <a:pt x="353" y="3280"/>
                  </a:lnTo>
                  <a:lnTo>
                    <a:pt x="354" y="3271"/>
                  </a:lnTo>
                  <a:lnTo>
                    <a:pt x="356" y="3261"/>
                  </a:lnTo>
                  <a:lnTo>
                    <a:pt x="359" y="3252"/>
                  </a:lnTo>
                  <a:lnTo>
                    <a:pt x="364" y="3242"/>
                  </a:lnTo>
                  <a:close/>
                  <a:moveTo>
                    <a:pt x="400" y="3436"/>
                  </a:moveTo>
                  <a:lnTo>
                    <a:pt x="409" y="3436"/>
                  </a:lnTo>
                  <a:lnTo>
                    <a:pt x="417" y="3438"/>
                  </a:lnTo>
                  <a:lnTo>
                    <a:pt x="427" y="3441"/>
                  </a:lnTo>
                  <a:lnTo>
                    <a:pt x="436" y="3445"/>
                  </a:lnTo>
                  <a:lnTo>
                    <a:pt x="455" y="3456"/>
                  </a:lnTo>
                  <a:lnTo>
                    <a:pt x="475" y="3468"/>
                  </a:lnTo>
                  <a:lnTo>
                    <a:pt x="515" y="3497"/>
                  </a:lnTo>
                  <a:lnTo>
                    <a:pt x="550" y="3522"/>
                  </a:lnTo>
                  <a:lnTo>
                    <a:pt x="542" y="3531"/>
                  </a:lnTo>
                  <a:lnTo>
                    <a:pt x="531" y="3540"/>
                  </a:lnTo>
                  <a:lnTo>
                    <a:pt x="518" y="3549"/>
                  </a:lnTo>
                  <a:lnTo>
                    <a:pt x="505" y="3557"/>
                  </a:lnTo>
                  <a:lnTo>
                    <a:pt x="491" y="3564"/>
                  </a:lnTo>
                  <a:lnTo>
                    <a:pt x="477" y="3572"/>
                  </a:lnTo>
                  <a:lnTo>
                    <a:pt x="465" y="3577"/>
                  </a:lnTo>
                  <a:lnTo>
                    <a:pt x="455" y="3580"/>
                  </a:lnTo>
                  <a:lnTo>
                    <a:pt x="446" y="3573"/>
                  </a:lnTo>
                  <a:lnTo>
                    <a:pt x="436" y="3565"/>
                  </a:lnTo>
                  <a:lnTo>
                    <a:pt x="429" y="3558"/>
                  </a:lnTo>
                  <a:lnTo>
                    <a:pt x="424" y="3551"/>
                  </a:lnTo>
                  <a:lnTo>
                    <a:pt x="418" y="3542"/>
                  </a:lnTo>
                  <a:lnTo>
                    <a:pt x="414" y="3535"/>
                  </a:lnTo>
                  <a:lnTo>
                    <a:pt x="411" y="3526"/>
                  </a:lnTo>
                  <a:lnTo>
                    <a:pt x="408" y="3518"/>
                  </a:lnTo>
                  <a:lnTo>
                    <a:pt x="405" y="3499"/>
                  </a:lnTo>
                  <a:lnTo>
                    <a:pt x="402" y="3480"/>
                  </a:lnTo>
                  <a:lnTo>
                    <a:pt x="401" y="3458"/>
                  </a:lnTo>
                  <a:lnTo>
                    <a:pt x="400" y="3436"/>
                  </a:lnTo>
                  <a:close/>
                  <a:moveTo>
                    <a:pt x="590" y="3511"/>
                  </a:moveTo>
                  <a:lnTo>
                    <a:pt x="599" y="3479"/>
                  </a:lnTo>
                  <a:lnTo>
                    <a:pt x="607" y="3450"/>
                  </a:lnTo>
                  <a:lnTo>
                    <a:pt x="618" y="3423"/>
                  </a:lnTo>
                  <a:lnTo>
                    <a:pt x="630" y="3396"/>
                  </a:lnTo>
                  <a:lnTo>
                    <a:pt x="668" y="3409"/>
                  </a:lnTo>
                  <a:lnTo>
                    <a:pt x="708" y="3423"/>
                  </a:lnTo>
                  <a:lnTo>
                    <a:pt x="750" y="3437"/>
                  </a:lnTo>
                  <a:lnTo>
                    <a:pt x="790" y="3452"/>
                  </a:lnTo>
                  <a:lnTo>
                    <a:pt x="830" y="3468"/>
                  </a:lnTo>
                  <a:lnTo>
                    <a:pt x="870" y="3487"/>
                  </a:lnTo>
                  <a:lnTo>
                    <a:pt x="890" y="3497"/>
                  </a:lnTo>
                  <a:lnTo>
                    <a:pt x="910" y="3507"/>
                  </a:lnTo>
                  <a:lnTo>
                    <a:pt x="929" y="3519"/>
                  </a:lnTo>
                  <a:lnTo>
                    <a:pt x="948" y="3531"/>
                  </a:lnTo>
                  <a:lnTo>
                    <a:pt x="949" y="3556"/>
                  </a:lnTo>
                  <a:lnTo>
                    <a:pt x="948" y="3586"/>
                  </a:lnTo>
                  <a:lnTo>
                    <a:pt x="946" y="3600"/>
                  </a:lnTo>
                  <a:lnTo>
                    <a:pt x="943" y="3614"/>
                  </a:lnTo>
                  <a:lnTo>
                    <a:pt x="941" y="3620"/>
                  </a:lnTo>
                  <a:lnTo>
                    <a:pt x="938" y="3627"/>
                  </a:lnTo>
                  <a:lnTo>
                    <a:pt x="935" y="3632"/>
                  </a:lnTo>
                  <a:lnTo>
                    <a:pt x="932" y="3636"/>
                  </a:lnTo>
                  <a:lnTo>
                    <a:pt x="893" y="3619"/>
                  </a:lnTo>
                  <a:lnTo>
                    <a:pt x="850" y="3600"/>
                  </a:lnTo>
                  <a:lnTo>
                    <a:pt x="803" y="3579"/>
                  </a:lnTo>
                  <a:lnTo>
                    <a:pt x="757" y="3559"/>
                  </a:lnTo>
                  <a:lnTo>
                    <a:pt x="733" y="3550"/>
                  </a:lnTo>
                  <a:lnTo>
                    <a:pt x="711" y="3540"/>
                  </a:lnTo>
                  <a:lnTo>
                    <a:pt x="687" y="3532"/>
                  </a:lnTo>
                  <a:lnTo>
                    <a:pt x="666" y="3525"/>
                  </a:lnTo>
                  <a:lnTo>
                    <a:pt x="645" y="3519"/>
                  </a:lnTo>
                  <a:lnTo>
                    <a:pt x="625" y="3515"/>
                  </a:lnTo>
                  <a:lnTo>
                    <a:pt x="607" y="3512"/>
                  </a:lnTo>
                  <a:lnTo>
                    <a:pt x="590" y="3511"/>
                  </a:lnTo>
                  <a:close/>
                  <a:moveTo>
                    <a:pt x="964" y="3615"/>
                  </a:moveTo>
                  <a:lnTo>
                    <a:pt x="971" y="3596"/>
                  </a:lnTo>
                  <a:lnTo>
                    <a:pt x="978" y="3577"/>
                  </a:lnTo>
                  <a:lnTo>
                    <a:pt x="985" y="3558"/>
                  </a:lnTo>
                  <a:lnTo>
                    <a:pt x="992" y="3540"/>
                  </a:lnTo>
                  <a:lnTo>
                    <a:pt x="1024" y="3543"/>
                  </a:lnTo>
                  <a:lnTo>
                    <a:pt x="1056" y="3548"/>
                  </a:lnTo>
                  <a:lnTo>
                    <a:pt x="1087" y="3552"/>
                  </a:lnTo>
                  <a:lnTo>
                    <a:pt x="1119" y="3558"/>
                  </a:lnTo>
                  <a:lnTo>
                    <a:pt x="1182" y="3571"/>
                  </a:lnTo>
                  <a:lnTo>
                    <a:pt x="1244" y="3584"/>
                  </a:lnTo>
                  <a:lnTo>
                    <a:pt x="1308" y="3599"/>
                  </a:lnTo>
                  <a:lnTo>
                    <a:pt x="1371" y="3612"/>
                  </a:lnTo>
                  <a:lnTo>
                    <a:pt x="1403" y="3618"/>
                  </a:lnTo>
                  <a:lnTo>
                    <a:pt x="1435" y="3624"/>
                  </a:lnTo>
                  <a:lnTo>
                    <a:pt x="1468" y="3629"/>
                  </a:lnTo>
                  <a:lnTo>
                    <a:pt x="1501" y="3633"/>
                  </a:lnTo>
                  <a:lnTo>
                    <a:pt x="1502" y="3612"/>
                  </a:lnTo>
                  <a:lnTo>
                    <a:pt x="1502" y="3591"/>
                  </a:lnTo>
                  <a:lnTo>
                    <a:pt x="1504" y="3570"/>
                  </a:lnTo>
                  <a:lnTo>
                    <a:pt x="1505" y="3549"/>
                  </a:lnTo>
                  <a:lnTo>
                    <a:pt x="1507" y="3527"/>
                  </a:lnTo>
                  <a:lnTo>
                    <a:pt x="1509" y="3507"/>
                  </a:lnTo>
                  <a:lnTo>
                    <a:pt x="1511" y="3487"/>
                  </a:lnTo>
                  <a:lnTo>
                    <a:pt x="1515" y="3467"/>
                  </a:lnTo>
                  <a:lnTo>
                    <a:pt x="1571" y="3467"/>
                  </a:lnTo>
                  <a:lnTo>
                    <a:pt x="1648" y="3464"/>
                  </a:lnTo>
                  <a:lnTo>
                    <a:pt x="1737" y="3461"/>
                  </a:lnTo>
                  <a:lnTo>
                    <a:pt x="1831" y="3459"/>
                  </a:lnTo>
                  <a:lnTo>
                    <a:pt x="1878" y="3460"/>
                  </a:lnTo>
                  <a:lnTo>
                    <a:pt x="1922" y="3461"/>
                  </a:lnTo>
                  <a:lnTo>
                    <a:pt x="1963" y="3463"/>
                  </a:lnTo>
                  <a:lnTo>
                    <a:pt x="2000" y="3467"/>
                  </a:lnTo>
                  <a:lnTo>
                    <a:pt x="2017" y="3470"/>
                  </a:lnTo>
                  <a:lnTo>
                    <a:pt x="2033" y="3474"/>
                  </a:lnTo>
                  <a:lnTo>
                    <a:pt x="2046" y="3477"/>
                  </a:lnTo>
                  <a:lnTo>
                    <a:pt x="2058" y="3481"/>
                  </a:lnTo>
                  <a:lnTo>
                    <a:pt x="2069" y="3485"/>
                  </a:lnTo>
                  <a:lnTo>
                    <a:pt x="2077" y="3490"/>
                  </a:lnTo>
                  <a:lnTo>
                    <a:pt x="2083" y="3497"/>
                  </a:lnTo>
                  <a:lnTo>
                    <a:pt x="2088" y="3503"/>
                  </a:lnTo>
                  <a:lnTo>
                    <a:pt x="2094" y="3527"/>
                  </a:lnTo>
                  <a:lnTo>
                    <a:pt x="2098" y="3553"/>
                  </a:lnTo>
                  <a:lnTo>
                    <a:pt x="2102" y="3579"/>
                  </a:lnTo>
                  <a:lnTo>
                    <a:pt x="2105" y="3608"/>
                  </a:lnTo>
                  <a:lnTo>
                    <a:pt x="2079" y="3634"/>
                  </a:lnTo>
                  <a:lnTo>
                    <a:pt x="2055" y="3660"/>
                  </a:lnTo>
                  <a:lnTo>
                    <a:pt x="2032" y="3685"/>
                  </a:lnTo>
                  <a:lnTo>
                    <a:pt x="2008" y="3708"/>
                  </a:lnTo>
                  <a:lnTo>
                    <a:pt x="1996" y="3719"/>
                  </a:lnTo>
                  <a:lnTo>
                    <a:pt x="1984" y="3728"/>
                  </a:lnTo>
                  <a:lnTo>
                    <a:pt x="1971" y="3738"/>
                  </a:lnTo>
                  <a:lnTo>
                    <a:pt x="1957" y="3745"/>
                  </a:lnTo>
                  <a:lnTo>
                    <a:pt x="1943" y="3753"/>
                  </a:lnTo>
                  <a:lnTo>
                    <a:pt x="1928" y="3759"/>
                  </a:lnTo>
                  <a:lnTo>
                    <a:pt x="1911" y="3764"/>
                  </a:lnTo>
                  <a:lnTo>
                    <a:pt x="1895" y="3767"/>
                  </a:lnTo>
                  <a:lnTo>
                    <a:pt x="1883" y="3759"/>
                  </a:lnTo>
                  <a:lnTo>
                    <a:pt x="1864" y="3745"/>
                  </a:lnTo>
                  <a:lnTo>
                    <a:pt x="1844" y="3729"/>
                  </a:lnTo>
                  <a:lnTo>
                    <a:pt x="1823" y="3710"/>
                  </a:lnTo>
                  <a:lnTo>
                    <a:pt x="1813" y="3700"/>
                  </a:lnTo>
                  <a:lnTo>
                    <a:pt x="1804" y="3690"/>
                  </a:lnTo>
                  <a:lnTo>
                    <a:pt x="1797" y="3681"/>
                  </a:lnTo>
                  <a:lnTo>
                    <a:pt x="1791" y="3671"/>
                  </a:lnTo>
                  <a:lnTo>
                    <a:pt x="1789" y="3667"/>
                  </a:lnTo>
                  <a:lnTo>
                    <a:pt x="1788" y="3663"/>
                  </a:lnTo>
                  <a:lnTo>
                    <a:pt x="1787" y="3658"/>
                  </a:lnTo>
                  <a:lnTo>
                    <a:pt x="1787" y="3655"/>
                  </a:lnTo>
                  <a:lnTo>
                    <a:pt x="1787" y="3651"/>
                  </a:lnTo>
                  <a:lnTo>
                    <a:pt x="1789" y="3648"/>
                  </a:lnTo>
                  <a:lnTo>
                    <a:pt x="1790" y="3645"/>
                  </a:lnTo>
                  <a:lnTo>
                    <a:pt x="1793" y="3642"/>
                  </a:lnTo>
                  <a:lnTo>
                    <a:pt x="1895" y="3654"/>
                  </a:lnTo>
                  <a:lnTo>
                    <a:pt x="1898" y="3668"/>
                  </a:lnTo>
                  <a:lnTo>
                    <a:pt x="1900" y="3682"/>
                  </a:lnTo>
                  <a:lnTo>
                    <a:pt x="1900" y="3694"/>
                  </a:lnTo>
                  <a:lnTo>
                    <a:pt x="1900" y="3708"/>
                  </a:lnTo>
                  <a:lnTo>
                    <a:pt x="1900" y="3721"/>
                  </a:lnTo>
                  <a:lnTo>
                    <a:pt x="1902" y="3733"/>
                  </a:lnTo>
                  <a:lnTo>
                    <a:pt x="1903" y="3740"/>
                  </a:lnTo>
                  <a:lnTo>
                    <a:pt x="1904" y="3746"/>
                  </a:lnTo>
                  <a:lnTo>
                    <a:pt x="1907" y="3753"/>
                  </a:lnTo>
                  <a:lnTo>
                    <a:pt x="1909" y="3759"/>
                  </a:lnTo>
                  <a:lnTo>
                    <a:pt x="1914" y="3755"/>
                  </a:lnTo>
                  <a:lnTo>
                    <a:pt x="1918" y="3749"/>
                  </a:lnTo>
                  <a:lnTo>
                    <a:pt x="1921" y="3744"/>
                  </a:lnTo>
                  <a:lnTo>
                    <a:pt x="1924" y="3739"/>
                  </a:lnTo>
                  <a:lnTo>
                    <a:pt x="1928" y="3726"/>
                  </a:lnTo>
                  <a:lnTo>
                    <a:pt x="1931" y="3712"/>
                  </a:lnTo>
                  <a:lnTo>
                    <a:pt x="1937" y="3684"/>
                  </a:lnTo>
                  <a:lnTo>
                    <a:pt x="1940" y="3658"/>
                  </a:lnTo>
                  <a:lnTo>
                    <a:pt x="1964" y="3655"/>
                  </a:lnTo>
                  <a:lnTo>
                    <a:pt x="1988" y="3653"/>
                  </a:lnTo>
                  <a:lnTo>
                    <a:pt x="2015" y="3653"/>
                  </a:lnTo>
                  <a:lnTo>
                    <a:pt x="2044" y="3654"/>
                  </a:lnTo>
                  <a:lnTo>
                    <a:pt x="2043" y="3646"/>
                  </a:lnTo>
                  <a:lnTo>
                    <a:pt x="2042" y="3636"/>
                  </a:lnTo>
                  <a:lnTo>
                    <a:pt x="2041" y="3627"/>
                  </a:lnTo>
                  <a:lnTo>
                    <a:pt x="2040" y="3618"/>
                  </a:lnTo>
                  <a:lnTo>
                    <a:pt x="1973" y="3609"/>
                  </a:lnTo>
                  <a:lnTo>
                    <a:pt x="1904" y="3598"/>
                  </a:lnTo>
                  <a:lnTo>
                    <a:pt x="1870" y="3593"/>
                  </a:lnTo>
                  <a:lnTo>
                    <a:pt x="1836" y="3589"/>
                  </a:lnTo>
                  <a:lnTo>
                    <a:pt x="1803" y="3586"/>
                  </a:lnTo>
                  <a:lnTo>
                    <a:pt x="1769" y="3583"/>
                  </a:lnTo>
                  <a:lnTo>
                    <a:pt x="1735" y="3581"/>
                  </a:lnTo>
                  <a:lnTo>
                    <a:pt x="1702" y="3582"/>
                  </a:lnTo>
                  <a:lnTo>
                    <a:pt x="1686" y="3583"/>
                  </a:lnTo>
                  <a:lnTo>
                    <a:pt x="1670" y="3584"/>
                  </a:lnTo>
                  <a:lnTo>
                    <a:pt x="1653" y="3587"/>
                  </a:lnTo>
                  <a:lnTo>
                    <a:pt x="1637" y="3589"/>
                  </a:lnTo>
                  <a:lnTo>
                    <a:pt x="1621" y="3592"/>
                  </a:lnTo>
                  <a:lnTo>
                    <a:pt x="1605" y="3596"/>
                  </a:lnTo>
                  <a:lnTo>
                    <a:pt x="1590" y="3600"/>
                  </a:lnTo>
                  <a:lnTo>
                    <a:pt x="1574" y="3605"/>
                  </a:lnTo>
                  <a:lnTo>
                    <a:pt x="1558" y="3611"/>
                  </a:lnTo>
                  <a:lnTo>
                    <a:pt x="1543" y="3617"/>
                  </a:lnTo>
                  <a:lnTo>
                    <a:pt x="1528" y="3625"/>
                  </a:lnTo>
                  <a:lnTo>
                    <a:pt x="1514" y="3633"/>
                  </a:lnTo>
                  <a:lnTo>
                    <a:pt x="1489" y="3652"/>
                  </a:lnTo>
                  <a:lnTo>
                    <a:pt x="1468" y="3670"/>
                  </a:lnTo>
                  <a:lnTo>
                    <a:pt x="1448" y="3684"/>
                  </a:lnTo>
                  <a:lnTo>
                    <a:pt x="1430" y="3697"/>
                  </a:lnTo>
                  <a:lnTo>
                    <a:pt x="1413" y="3706"/>
                  </a:lnTo>
                  <a:lnTo>
                    <a:pt x="1398" y="3713"/>
                  </a:lnTo>
                  <a:lnTo>
                    <a:pt x="1384" y="3720"/>
                  </a:lnTo>
                  <a:lnTo>
                    <a:pt x="1371" y="3723"/>
                  </a:lnTo>
                  <a:lnTo>
                    <a:pt x="1358" y="3725"/>
                  </a:lnTo>
                  <a:lnTo>
                    <a:pt x="1348" y="3726"/>
                  </a:lnTo>
                  <a:lnTo>
                    <a:pt x="1337" y="3725"/>
                  </a:lnTo>
                  <a:lnTo>
                    <a:pt x="1328" y="3722"/>
                  </a:lnTo>
                  <a:lnTo>
                    <a:pt x="1318" y="3719"/>
                  </a:lnTo>
                  <a:lnTo>
                    <a:pt x="1310" y="3713"/>
                  </a:lnTo>
                  <a:lnTo>
                    <a:pt x="1301" y="3707"/>
                  </a:lnTo>
                  <a:lnTo>
                    <a:pt x="1293" y="3701"/>
                  </a:lnTo>
                  <a:lnTo>
                    <a:pt x="1259" y="3668"/>
                  </a:lnTo>
                  <a:lnTo>
                    <a:pt x="1220" y="3630"/>
                  </a:lnTo>
                  <a:lnTo>
                    <a:pt x="1209" y="3621"/>
                  </a:lnTo>
                  <a:lnTo>
                    <a:pt x="1196" y="3613"/>
                  </a:lnTo>
                  <a:lnTo>
                    <a:pt x="1183" y="3605"/>
                  </a:lnTo>
                  <a:lnTo>
                    <a:pt x="1169" y="3597"/>
                  </a:lnTo>
                  <a:lnTo>
                    <a:pt x="1152" y="3591"/>
                  </a:lnTo>
                  <a:lnTo>
                    <a:pt x="1135" y="3584"/>
                  </a:lnTo>
                  <a:lnTo>
                    <a:pt x="1116" y="3580"/>
                  </a:lnTo>
                  <a:lnTo>
                    <a:pt x="1095" y="3576"/>
                  </a:lnTo>
                  <a:lnTo>
                    <a:pt x="1062" y="3589"/>
                  </a:lnTo>
                  <a:lnTo>
                    <a:pt x="1028" y="3601"/>
                  </a:lnTo>
                  <a:lnTo>
                    <a:pt x="1011" y="3607"/>
                  </a:lnTo>
                  <a:lnTo>
                    <a:pt x="995" y="3611"/>
                  </a:lnTo>
                  <a:lnTo>
                    <a:pt x="980" y="3614"/>
                  </a:lnTo>
                  <a:lnTo>
                    <a:pt x="964" y="3615"/>
                  </a:lnTo>
                  <a:close/>
                  <a:moveTo>
                    <a:pt x="2136" y="3586"/>
                  </a:moveTo>
                  <a:lnTo>
                    <a:pt x="2136" y="3560"/>
                  </a:lnTo>
                  <a:lnTo>
                    <a:pt x="2137" y="3534"/>
                  </a:lnTo>
                  <a:lnTo>
                    <a:pt x="2138" y="3507"/>
                  </a:lnTo>
                  <a:lnTo>
                    <a:pt x="2139" y="3481"/>
                  </a:lnTo>
                  <a:lnTo>
                    <a:pt x="2154" y="3474"/>
                  </a:lnTo>
                  <a:lnTo>
                    <a:pt x="2168" y="3466"/>
                  </a:lnTo>
                  <a:lnTo>
                    <a:pt x="2183" y="3461"/>
                  </a:lnTo>
                  <a:lnTo>
                    <a:pt x="2197" y="3456"/>
                  </a:lnTo>
                  <a:lnTo>
                    <a:pt x="2212" y="3452"/>
                  </a:lnTo>
                  <a:lnTo>
                    <a:pt x="2228" y="3449"/>
                  </a:lnTo>
                  <a:lnTo>
                    <a:pt x="2243" y="3447"/>
                  </a:lnTo>
                  <a:lnTo>
                    <a:pt x="2259" y="3445"/>
                  </a:lnTo>
                  <a:lnTo>
                    <a:pt x="2290" y="3443"/>
                  </a:lnTo>
                  <a:lnTo>
                    <a:pt x="2323" y="3442"/>
                  </a:lnTo>
                  <a:lnTo>
                    <a:pt x="2356" y="3441"/>
                  </a:lnTo>
                  <a:lnTo>
                    <a:pt x="2389" y="3440"/>
                  </a:lnTo>
                  <a:lnTo>
                    <a:pt x="2394" y="3431"/>
                  </a:lnTo>
                  <a:lnTo>
                    <a:pt x="2398" y="3423"/>
                  </a:lnTo>
                  <a:lnTo>
                    <a:pt x="2403" y="3414"/>
                  </a:lnTo>
                  <a:lnTo>
                    <a:pt x="2407" y="3407"/>
                  </a:lnTo>
                  <a:lnTo>
                    <a:pt x="2415" y="3411"/>
                  </a:lnTo>
                  <a:lnTo>
                    <a:pt x="2427" y="3423"/>
                  </a:lnTo>
                  <a:lnTo>
                    <a:pt x="2446" y="3441"/>
                  </a:lnTo>
                  <a:lnTo>
                    <a:pt x="2468" y="3461"/>
                  </a:lnTo>
                  <a:lnTo>
                    <a:pt x="2509" y="3503"/>
                  </a:lnTo>
                  <a:lnTo>
                    <a:pt x="2536" y="3530"/>
                  </a:lnTo>
                  <a:lnTo>
                    <a:pt x="2488" y="3546"/>
                  </a:lnTo>
                  <a:lnTo>
                    <a:pt x="2442" y="3562"/>
                  </a:lnTo>
                  <a:lnTo>
                    <a:pt x="2399" y="3575"/>
                  </a:lnTo>
                  <a:lnTo>
                    <a:pt x="2358" y="3587"/>
                  </a:lnTo>
                  <a:lnTo>
                    <a:pt x="2337" y="3591"/>
                  </a:lnTo>
                  <a:lnTo>
                    <a:pt x="2317" y="3595"/>
                  </a:lnTo>
                  <a:lnTo>
                    <a:pt x="2296" y="3599"/>
                  </a:lnTo>
                  <a:lnTo>
                    <a:pt x="2274" y="3602"/>
                  </a:lnTo>
                  <a:lnTo>
                    <a:pt x="2252" y="3606"/>
                  </a:lnTo>
                  <a:lnTo>
                    <a:pt x="2230" y="3608"/>
                  </a:lnTo>
                  <a:lnTo>
                    <a:pt x="2206" y="3610"/>
                  </a:lnTo>
                  <a:lnTo>
                    <a:pt x="2182" y="3611"/>
                  </a:lnTo>
                  <a:lnTo>
                    <a:pt x="2170" y="3605"/>
                  </a:lnTo>
                  <a:lnTo>
                    <a:pt x="2158" y="3598"/>
                  </a:lnTo>
                  <a:lnTo>
                    <a:pt x="2147" y="3592"/>
                  </a:lnTo>
                  <a:lnTo>
                    <a:pt x="2136" y="3586"/>
                  </a:lnTo>
                  <a:close/>
                  <a:moveTo>
                    <a:pt x="2279" y="3649"/>
                  </a:moveTo>
                  <a:lnTo>
                    <a:pt x="2288" y="3644"/>
                  </a:lnTo>
                  <a:lnTo>
                    <a:pt x="2298" y="3638"/>
                  </a:lnTo>
                  <a:lnTo>
                    <a:pt x="2307" y="3634"/>
                  </a:lnTo>
                  <a:lnTo>
                    <a:pt x="2318" y="3631"/>
                  </a:lnTo>
                  <a:lnTo>
                    <a:pt x="2338" y="3627"/>
                  </a:lnTo>
                  <a:lnTo>
                    <a:pt x="2358" y="3625"/>
                  </a:lnTo>
                  <a:lnTo>
                    <a:pt x="2379" y="3623"/>
                  </a:lnTo>
                  <a:lnTo>
                    <a:pt x="2401" y="3621"/>
                  </a:lnTo>
                  <a:lnTo>
                    <a:pt x="2423" y="3618"/>
                  </a:lnTo>
                  <a:lnTo>
                    <a:pt x="2447" y="3615"/>
                  </a:lnTo>
                  <a:lnTo>
                    <a:pt x="2470" y="3606"/>
                  </a:lnTo>
                  <a:lnTo>
                    <a:pt x="2491" y="3595"/>
                  </a:lnTo>
                  <a:lnTo>
                    <a:pt x="2512" y="3586"/>
                  </a:lnTo>
                  <a:lnTo>
                    <a:pt x="2533" y="3578"/>
                  </a:lnTo>
                  <a:lnTo>
                    <a:pt x="2545" y="3575"/>
                  </a:lnTo>
                  <a:lnTo>
                    <a:pt x="2555" y="3573"/>
                  </a:lnTo>
                  <a:lnTo>
                    <a:pt x="2566" y="3572"/>
                  </a:lnTo>
                  <a:lnTo>
                    <a:pt x="2576" y="3572"/>
                  </a:lnTo>
                  <a:lnTo>
                    <a:pt x="2588" y="3574"/>
                  </a:lnTo>
                  <a:lnTo>
                    <a:pt x="2598" y="3577"/>
                  </a:lnTo>
                  <a:lnTo>
                    <a:pt x="2610" y="3581"/>
                  </a:lnTo>
                  <a:lnTo>
                    <a:pt x="2621" y="3588"/>
                  </a:lnTo>
                  <a:lnTo>
                    <a:pt x="2588" y="3614"/>
                  </a:lnTo>
                  <a:lnTo>
                    <a:pt x="2556" y="3639"/>
                  </a:lnTo>
                  <a:lnTo>
                    <a:pt x="2526" y="3664"/>
                  </a:lnTo>
                  <a:lnTo>
                    <a:pt x="2495" y="3686"/>
                  </a:lnTo>
                  <a:lnTo>
                    <a:pt x="2479" y="3695"/>
                  </a:lnTo>
                  <a:lnTo>
                    <a:pt x="2463" y="3705"/>
                  </a:lnTo>
                  <a:lnTo>
                    <a:pt x="2447" y="3713"/>
                  </a:lnTo>
                  <a:lnTo>
                    <a:pt x="2431" y="3720"/>
                  </a:lnTo>
                  <a:lnTo>
                    <a:pt x="2413" y="3725"/>
                  </a:lnTo>
                  <a:lnTo>
                    <a:pt x="2394" y="3729"/>
                  </a:lnTo>
                  <a:lnTo>
                    <a:pt x="2374" y="3731"/>
                  </a:lnTo>
                  <a:lnTo>
                    <a:pt x="2353" y="3732"/>
                  </a:lnTo>
                  <a:lnTo>
                    <a:pt x="2344" y="3729"/>
                  </a:lnTo>
                  <a:lnTo>
                    <a:pt x="2337" y="3725"/>
                  </a:lnTo>
                  <a:lnTo>
                    <a:pt x="2330" y="3722"/>
                  </a:lnTo>
                  <a:lnTo>
                    <a:pt x="2324" y="3718"/>
                  </a:lnTo>
                  <a:lnTo>
                    <a:pt x="2313" y="3708"/>
                  </a:lnTo>
                  <a:lnTo>
                    <a:pt x="2305" y="3699"/>
                  </a:lnTo>
                  <a:lnTo>
                    <a:pt x="2298" y="3688"/>
                  </a:lnTo>
                  <a:lnTo>
                    <a:pt x="2291" y="3676"/>
                  </a:lnTo>
                  <a:lnTo>
                    <a:pt x="2285" y="3663"/>
                  </a:lnTo>
                  <a:lnTo>
                    <a:pt x="2279" y="3649"/>
                  </a:lnTo>
                  <a:close/>
                  <a:moveTo>
                    <a:pt x="3015" y="3210"/>
                  </a:moveTo>
                  <a:lnTo>
                    <a:pt x="3013" y="3300"/>
                  </a:lnTo>
                  <a:lnTo>
                    <a:pt x="3008" y="3299"/>
                  </a:lnTo>
                  <a:lnTo>
                    <a:pt x="3005" y="3299"/>
                  </a:lnTo>
                  <a:lnTo>
                    <a:pt x="2988" y="3298"/>
                  </a:lnTo>
                  <a:lnTo>
                    <a:pt x="2972" y="3297"/>
                  </a:lnTo>
                  <a:lnTo>
                    <a:pt x="2957" y="3294"/>
                  </a:lnTo>
                  <a:lnTo>
                    <a:pt x="2943" y="3292"/>
                  </a:lnTo>
                  <a:lnTo>
                    <a:pt x="2917" y="3284"/>
                  </a:lnTo>
                  <a:lnTo>
                    <a:pt x="2890" y="3276"/>
                  </a:lnTo>
                  <a:lnTo>
                    <a:pt x="2889" y="3274"/>
                  </a:lnTo>
                  <a:lnTo>
                    <a:pt x="2890" y="3272"/>
                  </a:lnTo>
                  <a:lnTo>
                    <a:pt x="2891" y="3270"/>
                  </a:lnTo>
                  <a:lnTo>
                    <a:pt x="2892" y="3267"/>
                  </a:lnTo>
                  <a:lnTo>
                    <a:pt x="2897" y="3262"/>
                  </a:lnTo>
                  <a:lnTo>
                    <a:pt x="2903" y="3257"/>
                  </a:lnTo>
                  <a:lnTo>
                    <a:pt x="2921" y="3245"/>
                  </a:lnTo>
                  <a:lnTo>
                    <a:pt x="2942" y="3234"/>
                  </a:lnTo>
                  <a:lnTo>
                    <a:pt x="2966" y="3223"/>
                  </a:lnTo>
                  <a:lnTo>
                    <a:pt x="2987" y="3216"/>
                  </a:lnTo>
                  <a:lnTo>
                    <a:pt x="2996" y="3213"/>
                  </a:lnTo>
                  <a:lnTo>
                    <a:pt x="3004" y="3210"/>
                  </a:lnTo>
                  <a:lnTo>
                    <a:pt x="3010" y="3209"/>
                  </a:lnTo>
                  <a:lnTo>
                    <a:pt x="3015" y="3210"/>
                  </a:lnTo>
                  <a:close/>
                  <a:moveTo>
                    <a:pt x="2899" y="3215"/>
                  </a:moveTo>
                  <a:lnTo>
                    <a:pt x="2892" y="3204"/>
                  </a:lnTo>
                  <a:lnTo>
                    <a:pt x="2884" y="3195"/>
                  </a:lnTo>
                  <a:lnTo>
                    <a:pt x="2879" y="3185"/>
                  </a:lnTo>
                  <a:lnTo>
                    <a:pt x="2874" y="3177"/>
                  </a:lnTo>
                  <a:lnTo>
                    <a:pt x="2871" y="3168"/>
                  </a:lnTo>
                  <a:lnTo>
                    <a:pt x="2867" y="3160"/>
                  </a:lnTo>
                  <a:lnTo>
                    <a:pt x="2865" y="3152"/>
                  </a:lnTo>
                  <a:lnTo>
                    <a:pt x="2863" y="3145"/>
                  </a:lnTo>
                  <a:lnTo>
                    <a:pt x="2863" y="3139"/>
                  </a:lnTo>
                  <a:lnTo>
                    <a:pt x="2863" y="3131"/>
                  </a:lnTo>
                  <a:lnTo>
                    <a:pt x="2864" y="3126"/>
                  </a:lnTo>
                  <a:lnTo>
                    <a:pt x="2866" y="3120"/>
                  </a:lnTo>
                  <a:lnTo>
                    <a:pt x="2869" y="3114"/>
                  </a:lnTo>
                  <a:lnTo>
                    <a:pt x="2872" y="3108"/>
                  </a:lnTo>
                  <a:lnTo>
                    <a:pt x="2876" y="3103"/>
                  </a:lnTo>
                  <a:lnTo>
                    <a:pt x="2880" y="3098"/>
                  </a:lnTo>
                  <a:lnTo>
                    <a:pt x="2891" y="3088"/>
                  </a:lnTo>
                  <a:lnTo>
                    <a:pt x="2902" y="3079"/>
                  </a:lnTo>
                  <a:lnTo>
                    <a:pt x="2917" y="3070"/>
                  </a:lnTo>
                  <a:lnTo>
                    <a:pt x="2932" y="3060"/>
                  </a:lnTo>
                  <a:lnTo>
                    <a:pt x="2966" y="3041"/>
                  </a:lnTo>
                  <a:lnTo>
                    <a:pt x="3001" y="3019"/>
                  </a:lnTo>
                  <a:lnTo>
                    <a:pt x="3005" y="3020"/>
                  </a:lnTo>
                  <a:lnTo>
                    <a:pt x="3007" y="3022"/>
                  </a:lnTo>
                  <a:lnTo>
                    <a:pt x="3010" y="3024"/>
                  </a:lnTo>
                  <a:lnTo>
                    <a:pt x="3012" y="3029"/>
                  </a:lnTo>
                  <a:lnTo>
                    <a:pt x="3017" y="3038"/>
                  </a:lnTo>
                  <a:lnTo>
                    <a:pt x="3024" y="3048"/>
                  </a:lnTo>
                  <a:lnTo>
                    <a:pt x="3025" y="3070"/>
                  </a:lnTo>
                  <a:lnTo>
                    <a:pt x="3026" y="3088"/>
                  </a:lnTo>
                  <a:lnTo>
                    <a:pt x="3025" y="3105"/>
                  </a:lnTo>
                  <a:lnTo>
                    <a:pt x="3023" y="3120"/>
                  </a:lnTo>
                  <a:lnTo>
                    <a:pt x="3019" y="3131"/>
                  </a:lnTo>
                  <a:lnTo>
                    <a:pt x="3014" y="3142"/>
                  </a:lnTo>
                  <a:lnTo>
                    <a:pt x="3008" y="3151"/>
                  </a:lnTo>
                  <a:lnTo>
                    <a:pt x="3000" y="3160"/>
                  </a:lnTo>
                  <a:lnTo>
                    <a:pt x="2992" y="3167"/>
                  </a:lnTo>
                  <a:lnTo>
                    <a:pt x="2982" y="3174"/>
                  </a:lnTo>
                  <a:lnTo>
                    <a:pt x="2971" y="3181"/>
                  </a:lnTo>
                  <a:lnTo>
                    <a:pt x="2959" y="3186"/>
                  </a:lnTo>
                  <a:lnTo>
                    <a:pt x="2932" y="3200"/>
                  </a:lnTo>
                  <a:lnTo>
                    <a:pt x="2899" y="3215"/>
                  </a:lnTo>
                  <a:close/>
                  <a:moveTo>
                    <a:pt x="3008" y="2836"/>
                  </a:moveTo>
                  <a:lnTo>
                    <a:pt x="3014" y="2863"/>
                  </a:lnTo>
                  <a:lnTo>
                    <a:pt x="3020" y="2890"/>
                  </a:lnTo>
                  <a:lnTo>
                    <a:pt x="3023" y="2905"/>
                  </a:lnTo>
                  <a:lnTo>
                    <a:pt x="3025" y="2920"/>
                  </a:lnTo>
                  <a:lnTo>
                    <a:pt x="3024" y="2936"/>
                  </a:lnTo>
                  <a:lnTo>
                    <a:pt x="3023" y="2953"/>
                  </a:lnTo>
                  <a:lnTo>
                    <a:pt x="3000" y="2968"/>
                  </a:lnTo>
                  <a:lnTo>
                    <a:pt x="2972" y="2991"/>
                  </a:lnTo>
                  <a:lnTo>
                    <a:pt x="2939" y="3018"/>
                  </a:lnTo>
                  <a:lnTo>
                    <a:pt x="2903" y="3046"/>
                  </a:lnTo>
                  <a:lnTo>
                    <a:pt x="2869" y="3073"/>
                  </a:lnTo>
                  <a:lnTo>
                    <a:pt x="2837" y="3096"/>
                  </a:lnTo>
                  <a:lnTo>
                    <a:pt x="2823" y="3106"/>
                  </a:lnTo>
                  <a:lnTo>
                    <a:pt x="2810" y="3113"/>
                  </a:lnTo>
                  <a:lnTo>
                    <a:pt x="2801" y="3118"/>
                  </a:lnTo>
                  <a:lnTo>
                    <a:pt x="2793" y="3121"/>
                  </a:lnTo>
                  <a:lnTo>
                    <a:pt x="2778" y="3091"/>
                  </a:lnTo>
                  <a:lnTo>
                    <a:pt x="2764" y="3061"/>
                  </a:lnTo>
                  <a:lnTo>
                    <a:pt x="2751" y="3034"/>
                  </a:lnTo>
                  <a:lnTo>
                    <a:pt x="2739" y="3006"/>
                  </a:lnTo>
                  <a:lnTo>
                    <a:pt x="2761" y="2992"/>
                  </a:lnTo>
                  <a:lnTo>
                    <a:pt x="2795" y="2968"/>
                  </a:lnTo>
                  <a:lnTo>
                    <a:pt x="2836" y="2939"/>
                  </a:lnTo>
                  <a:lnTo>
                    <a:pt x="2881" y="2908"/>
                  </a:lnTo>
                  <a:lnTo>
                    <a:pt x="2924" y="2879"/>
                  </a:lnTo>
                  <a:lnTo>
                    <a:pt x="2963" y="2854"/>
                  </a:lnTo>
                  <a:lnTo>
                    <a:pt x="2979" y="2846"/>
                  </a:lnTo>
                  <a:lnTo>
                    <a:pt x="2993" y="2840"/>
                  </a:lnTo>
                  <a:lnTo>
                    <a:pt x="2998" y="2837"/>
                  </a:lnTo>
                  <a:lnTo>
                    <a:pt x="3003" y="2836"/>
                  </a:lnTo>
                  <a:lnTo>
                    <a:pt x="3006" y="2836"/>
                  </a:lnTo>
                  <a:lnTo>
                    <a:pt x="3008" y="2836"/>
                  </a:lnTo>
                  <a:close/>
                  <a:moveTo>
                    <a:pt x="2879" y="2868"/>
                  </a:moveTo>
                  <a:lnTo>
                    <a:pt x="2853" y="2888"/>
                  </a:lnTo>
                  <a:lnTo>
                    <a:pt x="2824" y="2909"/>
                  </a:lnTo>
                  <a:lnTo>
                    <a:pt x="2796" y="2931"/>
                  </a:lnTo>
                  <a:lnTo>
                    <a:pt x="2766" y="2952"/>
                  </a:lnTo>
                  <a:lnTo>
                    <a:pt x="2750" y="2961"/>
                  </a:lnTo>
                  <a:lnTo>
                    <a:pt x="2736" y="2971"/>
                  </a:lnTo>
                  <a:lnTo>
                    <a:pt x="2720" y="2979"/>
                  </a:lnTo>
                  <a:lnTo>
                    <a:pt x="2705" y="2986"/>
                  </a:lnTo>
                  <a:lnTo>
                    <a:pt x="2689" y="2993"/>
                  </a:lnTo>
                  <a:lnTo>
                    <a:pt x="2673" y="2998"/>
                  </a:lnTo>
                  <a:lnTo>
                    <a:pt x="2657" y="3003"/>
                  </a:lnTo>
                  <a:lnTo>
                    <a:pt x="2642" y="3006"/>
                  </a:lnTo>
                  <a:lnTo>
                    <a:pt x="2631" y="2975"/>
                  </a:lnTo>
                  <a:lnTo>
                    <a:pt x="2619" y="2942"/>
                  </a:lnTo>
                  <a:lnTo>
                    <a:pt x="2609" y="2910"/>
                  </a:lnTo>
                  <a:lnTo>
                    <a:pt x="2600" y="2883"/>
                  </a:lnTo>
                  <a:lnTo>
                    <a:pt x="2632" y="2861"/>
                  </a:lnTo>
                  <a:lnTo>
                    <a:pt x="2672" y="2831"/>
                  </a:lnTo>
                  <a:lnTo>
                    <a:pt x="2695" y="2815"/>
                  </a:lnTo>
                  <a:lnTo>
                    <a:pt x="2719" y="2800"/>
                  </a:lnTo>
                  <a:lnTo>
                    <a:pt x="2742" y="2788"/>
                  </a:lnTo>
                  <a:lnTo>
                    <a:pt x="2765" y="2776"/>
                  </a:lnTo>
                  <a:lnTo>
                    <a:pt x="2777" y="2772"/>
                  </a:lnTo>
                  <a:lnTo>
                    <a:pt x="2788" y="2768"/>
                  </a:lnTo>
                  <a:lnTo>
                    <a:pt x="2799" y="2766"/>
                  </a:lnTo>
                  <a:lnTo>
                    <a:pt x="2809" y="2764"/>
                  </a:lnTo>
                  <a:lnTo>
                    <a:pt x="2819" y="2763"/>
                  </a:lnTo>
                  <a:lnTo>
                    <a:pt x="2828" y="2764"/>
                  </a:lnTo>
                  <a:lnTo>
                    <a:pt x="2837" y="2767"/>
                  </a:lnTo>
                  <a:lnTo>
                    <a:pt x="2845" y="2771"/>
                  </a:lnTo>
                  <a:lnTo>
                    <a:pt x="2853" y="2776"/>
                  </a:lnTo>
                  <a:lnTo>
                    <a:pt x="2860" y="2784"/>
                  </a:lnTo>
                  <a:lnTo>
                    <a:pt x="2865" y="2793"/>
                  </a:lnTo>
                  <a:lnTo>
                    <a:pt x="2871" y="2804"/>
                  </a:lnTo>
                  <a:lnTo>
                    <a:pt x="2874" y="2816"/>
                  </a:lnTo>
                  <a:lnTo>
                    <a:pt x="2877" y="2831"/>
                  </a:lnTo>
                  <a:lnTo>
                    <a:pt x="2879" y="2849"/>
                  </a:lnTo>
                  <a:lnTo>
                    <a:pt x="2879" y="2868"/>
                  </a:lnTo>
                  <a:close/>
                  <a:moveTo>
                    <a:pt x="2808" y="2367"/>
                  </a:moveTo>
                  <a:lnTo>
                    <a:pt x="2804" y="2396"/>
                  </a:lnTo>
                  <a:lnTo>
                    <a:pt x="2798" y="2426"/>
                  </a:lnTo>
                  <a:lnTo>
                    <a:pt x="2789" y="2459"/>
                  </a:lnTo>
                  <a:lnTo>
                    <a:pt x="2779" y="2494"/>
                  </a:lnTo>
                  <a:lnTo>
                    <a:pt x="2766" y="2529"/>
                  </a:lnTo>
                  <a:lnTo>
                    <a:pt x="2751" y="2565"/>
                  </a:lnTo>
                  <a:lnTo>
                    <a:pt x="2735" y="2600"/>
                  </a:lnTo>
                  <a:lnTo>
                    <a:pt x="2717" y="2635"/>
                  </a:lnTo>
                  <a:lnTo>
                    <a:pt x="2706" y="2651"/>
                  </a:lnTo>
                  <a:lnTo>
                    <a:pt x="2697" y="2668"/>
                  </a:lnTo>
                  <a:lnTo>
                    <a:pt x="2686" y="2684"/>
                  </a:lnTo>
                  <a:lnTo>
                    <a:pt x="2674" y="2700"/>
                  </a:lnTo>
                  <a:lnTo>
                    <a:pt x="2663" y="2715"/>
                  </a:lnTo>
                  <a:lnTo>
                    <a:pt x="2651" y="2729"/>
                  </a:lnTo>
                  <a:lnTo>
                    <a:pt x="2640" y="2741"/>
                  </a:lnTo>
                  <a:lnTo>
                    <a:pt x="2627" y="2754"/>
                  </a:lnTo>
                  <a:lnTo>
                    <a:pt x="2614" y="2766"/>
                  </a:lnTo>
                  <a:lnTo>
                    <a:pt x="2600" y="2776"/>
                  </a:lnTo>
                  <a:lnTo>
                    <a:pt x="2588" y="2786"/>
                  </a:lnTo>
                  <a:lnTo>
                    <a:pt x="2574" y="2794"/>
                  </a:lnTo>
                  <a:lnTo>
                    <a:pt x="2560" y="2800"/>
                  </a:lnTo>
                  <a:lnTo>
                    <a:pt x="2546" y="2807"/>
                  </a:lnTo>
                  <a:lnTo>
                    <a:pt x="2532" y="2811"/>
                  </a:lnTo>
                  <a:lnTo>
                    <a:pt x="2517" y="2814"/>
                  </a:lnTo>
                  <a:lnTo>
                    <a:pt x="2493" y="2811"/>
                  </a:lnTo>
                  <a:lnTo>
                    <a:pt x="2469" y="2808"/>
                  </a:lnTo>
                  <a:lnTo>
                    <a:pt x="2445" y="2805"/>
                  </a:lnTo>
                  <a:lnTo>
                    <a:pt x="2421" y="2801"/>
                  </a:lnTo>
                  <a:lnTo>
                    <a:pt x="2422" y="2789"/>
                  </a:lnTo>
                  <a:lnTo>
                    <a:pt x="2423" y="2777"/>
                  </a:lnTo>
                  <a:lnTo>
                    <a:pt x="2425" y="2767"/>
                  </a:lnTo>
                  <a:lnTo>
                    <a:pt x="2428" y="2756"/>
                  </a:lnTo>
                  <a:lnTo>
                    <a:pt x="2432" y="2748"/>
                  </a:lnTo>
                  <a:lnTo>
                    <a:pt x="2436" y="2739"/>
                  </a:lnTo>
                  <a:lnTo>
                    <a:pt x="2440" y="2731"/>
                  </a:lnTo>
                  <a:lnTo>
                    <a:pt x="2445" y="2723"/>
                  </a:lnTo>
                  <a:lnTo>
                    <a:pt x="2452" y="2717"/>
                  </a:lnTo>
                  <a:lnTo>
                    <a:pt x="2458" y="2711"/>
                  </a:lnTo>
                  <a:lnTo>
                    <a:pt x="2464" y="2704"/>
                  </a:lnTo>
                  <a:lnTo>
                    <a:pt x="2472" y="2699"/>
                  </a:lnTo>
                  <a:lnTo>
                    <a:pt x="2488" y="2688"/>
                  </a:lnTo>
                  <a:lnTo>
                    <a:pt x="2504" y="2679"/>
                  </a:lnTo>
                  <a:lnTo>
                    <a:pt x="2540" y="2660"/>
                  </a:lnTo>
                  <a:lnTo>
                    <a:pt x="2577" y="2639"/>
                  </a:lnTo>
                  <a:lnTo>
                    <a:pt x="2595" y="2626"/>
                  </a:lnTo>
                  <a:lnTo>
                    <a:pt x="2613" y="2611"/>
                  </a:lnTo>
                  <a:lnTo>
                    <a:pt x="2622" y="2603"/>
                  </a:lnTo>
                  <a:lnTo>
                    <a:pt x="2630" y="2594"/>
                  </a:lnTo>
                  <a:lnTo>
                    <a:pt x="2637" y="2585"/>
                  </a:lnTo>
                  <a:lnTo>
                    <a:pt x="2646" y="2574"/>
                  </a:lnTo>
                  <a:lnTo>
                    <a:pt x="2656" y="2540"/>
                  </a:lnTo>
                  <a:lnTo>
                    <a:pt x="2667" y="2508"/>
                  </a:lnTo>
                  <a:lnTo>
                    <a:pt x="2678" y="2475"/>
                  </a:lnTo>
                  <a:lnTo>
                    <a:pt x="2687" y="2442"/>
                  </a:lnTo>
                  <a:lnTo>
                    <a:pt x="2699" y="2410"/>
                  </a:lnTo>
                  <a:lnTo>
                    <a:pt x="2710" y="2379"/>
                  </a:lnTo>
                  <a:lnTo>
                    <a:pt x="2723" y="2348"/>
                  </a:lnTo>
                  <a:lnTo>
                    <a:pt x="2737" y="2318"/>
                  </a:lnTo>
                  <a:lnTo>
                    <a:pt x="2748" y="2319"/>
                  </a:lnTo>
                  <a:lnTo>
                    <a:pt x="2758" y="2322"/>
                  </a:lnTo>
                  <a:lnTo>
                    <a:pt x="2766" y="2326"/>
                  </a:lnTo>
                  <a:lnTo>
                    <a:pt x="2775" y="2331"/>
                  </a:lnTo>
                  <a:lnTo>
                    <a:pt x="2789" y="2347"/>
                  </a:lnTo>
                  <a:lnTo>
                    <a:pt x="2808" y="2367"/>
                  </a:lnTo>
                  <a:close/>
                  <a:moveTo>
                    <a:pt x="2666" y="2254"/>
                  </a:moveTo>
                  <a:lnTo>
                    <a:pt x="2671" y="2255"/>
                  </a:lnTo>
                  <a:lnTo>
                    <a:pt x="2675" y="2255"/>
                  </a:lnTo>
                  <a:lnTo>
                    <a:pt x="2680" y="2257"/>
                  </a:lnTo>
                  <a:lnTo>
                    <a:pt x="2684" y="2258"/>
                  </a:lnTo>
                  <a:lnTo>
                    <a:pt x="2687" y="2260"/>
                  </a:lnTo>
                  <a:lnTo>
                    <a:pt x="2689" y="2264"/>
                  </a:lnTo>
                  <a:lnTo>
                    <a:pt x="2691" y="2266"/>
                  </a:lnTo>
                  <a:lnTo>
                    <a:pt x="2693" y="2269"/>
                  </a:lnTo>
                  <a:lnTo>
                    <a:pt x="2695" y="2276"/>
                  </a:lnTo>
                  <a:lnTo>
                    <a:pt x="2695" y="2285"/>
                  </a:lnTo>
                  <a:lnTo>
                    <a:pt x="2694" y="2294"/>
                  </a:lnTo>
                  <a:lnTo>
                    <a:pt x="2692" y="2304"/>
                  </a:lnTo>
                  <a:lnTo>
                    <a:pt x="2686" y="2324"/>
                  </a:lnTo>
                  <a:lnTo>
                    <a:pt x="2679" y="2344"/>
                  </a:lnTo>
                  <a:lnTo>
                    <a:pt x="2670" y="2362"/>
                  </a:lnTo>
                  <a:lnTo>
                    <a:pt x="2664" y="2376"/>
                  </a:lnTo>
                  <a:lnTo>
                    <a:pt x="2654" y="2376"/>
                  </a:lnTo>
                  <a:lnTo>
                    <a:pt x="2649" y="2375"/>
                  </a:lnTo>
                  <a:lnTo>
                    <a:pt x="2645" y="2374"/>
                  </a:lnTo>
                  <a:lnTo>
                    <a:pt x="2643" y="2352"/>
                  </a:lnTo>
                  <a:lnTo>
                    <a:pt x="2642" y="2335"/>
                  </a:lnTo>
                  <a:lnTo>
                    <a:pt x="2643" y="2322"/>
                  </a:lnTo>
                  <a:lnTo>
                    <a:pt x="2644" y="2309"/>
                  </a:lnTo>
                  <a:lnTo>
                    <a:pt x="2647" y="2297"/>
                  </a:lnTo>
                  <a:lnTo>
                    <a:pt x="2651" y="2285"/>
                  </a:lnTo>
                  <a:lnTo>
                    <a:pt x="2657" y="2271"/>
                  </a:lnTo>
                  <a:lnTo>
                    <a:pt x="2666" y="2254"/>
                  </a:lnTo>
                  <a:close/>
                  <a:moveTo>
                    <a:pt x="2593" y="2322"/>
                  </a:moveTo>
                  <a:lnTo>
                    <a:pt x="2599" y="2325"/>
                  </a:lnTo>
                  <a:lnTo>
                    <a:pt x="2604" y="2329"/>
                  </a:lnTo>
                  <a:lnTo>
                    <a:pt x="2609" y="2333"/>
                  </a:lnTo>
                  <a:lnTo>
                    <a:pt x="2613" y="2338"/>
                  </a:lnTo>
                  <a:lnTo>
                    <a:pt x="2621" y="2349"/>
                  </a:lnTo>
                  <a:lnTo>
                    <a:pt x="2626" y="2361"/>
                  </a:lnTo>
                  <a:lnTo>
                    <a:pt x="2630" y="2376"/>
                  </a:lnTo>
                  <a:lnTo>
                    <a:pt x="2633" y="2390"/>
                  </a:lnTo>
                  <a:lnTo>
                    <a:pt x="2635" y="2406"/>
                  </a:lnTo>
                  <a:lnTo>
                    <a:pt x="2636" y="2422"/>
                  </a:lnTo>
                  <a:lnTo>
                    <a:pt x="2635" y="2439"/>
                  </a:lnTo>
                  <a:lnTo>
                    <a:pt x="2634" y="2456"/>
                  </a:lnTo>
                  <a:lnTo>
                    <a:pt x="2631" y="2472"/>
                  </a:lnTo>
                  <a:lnTo>
                    <a:pt x="2628" y="2489"/>
                  </a:lnTo>
                  <a:lnTo>
                    <a:pt x="2624" y="2505"/>
                  </a:lnTo>
                  <a:lnTo>
                    <a:pt x="2618" y="2519"/>
                  </a:lnTo>
                  <a:lnTo>
                    <a:pt x="2613" y="2533"/>
                  </a:lnTo>
                  <a:lnTo>
                    <a:pt x="2607" y="2545"/>
                  </a:lnTo>
                  <a:lnTo>
                    <a:pt x="2604" y="2545"/>
                  </a:lnTo>
                  <a:lnTo>
                    <a:pt x="2599" y="2534"/>
                  </a:lnTo>
                  <a:lnTo>
                    <a:pt x="2597" y="2523"/>
                  </a:lnTo>
                  <a:lnTo>
                    <a:pt x="2594" y="2510"/>
                  </a:lnTo>
                  <a:lnTo>
                    <a:pt x="2592" y="2496"/>
                  </a:lnTo>
                  <a:lnTo>
                    <a:pt x="2589" y="2468"/>
                  </a:lnTo>
                  <a:lnTo>
                    <a:pt x="2587" y="2438"/>
                  </a:lnTo>
                  <a:lnTo>
                    <a:pt x="2586" y="2408"/>
                  </a:lnTo>
                  <a:lnTo>
                    <a:pt x="2586" y="2381"/>
                  </a:lnTo>
                  <a:lnTo>
                    <a:pt x="2585" y="2354"/>
                  </a:lnTo>
                  <a:lnTo>
                    <a:pt x="2584" y="2332"/>
                  </a:lnTo>
                  <a:lnTo>
                    <a:pt x="2593" y="2322"/>
                  </a:lnTo>
                  <a:close/>
                  <a:moveTo>
                    <a:pt x="2493" y="2250"/>
                  </a:moveTo>
                  <a:lnTo>
                    <a:pt x="2494" y="2237"/>
                  </a:lnTo>
                  <a:lnTo>
                    <a:pt x="2495" y="2226"/>
                  </a:lnTo>
                  <a:lnTo>
                    <a:pt x="2497" y="2214"/>
                  </a:lnTo>
                  <a:lnTo>
                    <a:pt x="2499" y="2203"/>
                  </a:lnTo>
                  <a:lnTo>
                    <a:pt x="2503" y="2194"/>
                  </a:lnTo>
                  <a:lnTo>
                    <a:pt x="2508" y="2185"/>
                  </a:lnTo>
                  <a:lnTo>
                    <a:pt x="2513" y="2177"/>
                  </a:lnTo>
                  <a:lnTo>
                    <a:pt x="2518" y="2170"/>
                  </a:lnTo>
                  <a:lnTo>
                    <a:pt x="2525" y="2163"/>
                  </a:lnTo>
                  <a:lnTo>
                    <a:pt x="2532" y="2158"/>
                  </a:lnTo>
                  <a:lnTo>
                    <a:pt x="2540" y="2154"/>
                  </a:lnTo>
                  <a:lnTo>
                    <a:pt x="2550" y="2149"/>
                  </a:lnTo>
                  <a:lnTo>
                    <a:pt x="2559" y="2147"/>
                  </a:lnTo>
                  <a:lnTo>
                    <a:pt x="2570" y="2145"/>
                  </a:lnTo>
                  <a:lnTo>
                    <a:pt x="2581" y="2144"/>
                  </a:lnTo>
                  <a:lnTo>
                    <a:pt x="2593" y="2145"/>
                  </a:lnTo>
                  <a:lnTo>
                    <a:pt x="2604" y="2159"/>
                  </a:lnTo>
                  <a:lnTo>
                    <a:pt x="2611" y="2172"/>
                  </a:lnTo>
                  <a:lnTo>
                    <a:pt x="2617" y="2185"/>
                  </a:lnTo>
                  <a:lnTo>
                    <a:pt x="2623" y="2200"/>
                  </a:lnTo>
                  <a:lnTo>
                    <a:pt x="2626" y="2215"/>
                  </a:lnTo>
                  <a:lnTo>
                    <a:pt x="2629" y="2232"/>
                  </a:lnTo>
                  <a:lnTo>
                    <a:pt x="2632" y="2251"/>
                  </a:lnTo>
                  <a:lnTo>
                    <a:pt x="2634" y="2272"/>
                  </a:lnTo>
                  <a:lnTo>
                    <a:pt x="2618" y="2279"/>
                  </a:lnTo>
                  <a:lnTo>
                    <a:pt x="2604" y="2288"/>
                  </a:lnTo>
                  <a:lnTo>
                    <a:pt x="2584" y="2286"/>
                  </a:lnTo>
                  <a:lnTo>
                    <a:pt x="2567" y="2284"/>
                  </a:lnTo>
                  <a:lnTo>
                    <a:pt x="2553" y="2281"/>
                  </a:lnTo>
                  <a:lnTo>
                    <a:pt x="2540" y="2277"/>
                  </a:lnTo>
                  <a:lnTo>
                    <a:pt x="2529" y="2273"/>
                  </a:lnTo>
                  <a:lnTo>
                    <a:pt x="2518" y="2268"/>
                  </a:lnTo>
                  <a:lnTo>
                    <a:pt x="2507" y="2260"/>
                  </a:lnTo>
                  <a:lnTo>
                    <a:pt x="2493" y="2250"/>
                  </a:lnTo>
                  <a:close/>
                  <a:moveTo>
                    <a:pt x="2547" y="2332"/>
                  </a:moveTo>
                  <a:lnTo>
                    <a:pt x="2550" y="2349"/>
                  </a:lnTo>
                  <a:lnTo>
                    <a:pt x="2553" y="2366"/>
                  </a:lnTo>
                  <a:lnTo>
                    <a:pt x="2555" y="2384"/>
                  </a:lnTo>
                  <a:lnTo>
                    <a:pt x="2557" y="2401"/>
                  </a:lnTo>
                  <a:lnTo>
                    <a:pt x="2560" y="2438"/>
                  </a:lnTo>
                  <a:lnTo>
                    <a:pt x="2561" y="2475"/>
                  </a:lnTo>
                  <a:lnTo>
                    <a:pt x="2561" y="2513"/>
                  </a:lnTo>
                  <a:lnTo>
                    <a:pt x="2563" y="2550"/>
                  </a:lnTo>
                  <a:lnTo>
                    <a:pt x="2563" y="2586"/>
                  </a:lnTo>
                  <a:lnTo>
                    <a:pt x="2564" y="2620"/>
                  </a:lnTo>
                  <a:lnTo>
                    <a:pt x="2548" y="2626"/>
                  </a:lnTo>
                  <a:lnTo>
                    <a:pt x="2533" y="2633"/>
                  </a:lnTo>
                  <a:lnTo>
                    <a:pt x="2517" y="2640"/>
                  </a:lnTo>
                  <a:lnTo>
                    <a:pt x="2502" y="2647"/>
                  </a:lnTo>
                  <a:lnTo>
                    <a:pt x="2492" y="2638"/>
                  </a:lnTo>
                  <a:lnTo>
                    <a:pt x="2494" y="2604"/>
                  </a:lnTo>
                  <a:lnTo>
                    <a:pt x="2496" y="2565"/>
                  </a:lnTo>
                  <a:lnTo>
                    <a:pt x="2499" y="2521"/>
                  </a:lnTo>
                  <a:lnTo>
                    <a:pt x="2502" y="2478"/>
                  </a:lnTo>
                  <a:lnTo>
                    <a:pt x="2506" y="2457"/>
                  </a:lnTo>
                  <a:lnTo>
                    <a:pt x="2509" y="2436"/>
                  </a:lnTo>
                  <a:lnTo>
                    <a:pt x="2513" y="2416"/>
                  </a:lnTo>
                  <a:lnTo>
                    <a:pt x="2517" y="2396"/>
                  </a:lnTo>
                  <a:lnTo>
                    <a:pt x="2523" y="2378"/>
                  </a:lnTo>
                  <a:lnTo>
                    <a:pt x="2530" y="2361"/>
                  </a:lnTo>
                  <a:lnTo>
                    <a:pt x="2537" y="2346"/>
                  </a:lnTo>
                  <a:lnTo>
                    <a:pt x="2547" y="2332"/>
                  </a:lnTo>
                  <a:close/>
                  <a:moveTo>
                    <a:pt x="2474" y="2291"/>
                  </a:moveTo>
                  <a:lnTo>
                    <a:pt x="2487" y="2300"/>
                  </a:lnTo>
                  <a:lnTo>
                    <a:pt x="2499" y="2308"/>
                  </a:lnTo>
                  <a:lnTo>
                    <a:pt x="2513" y="2316"/>
                  </a:lnTo>
                  <a:lnTo>
                    <a:pt x="2526" y="2326"/>
                  </a:lnTo>
                  <a:lnTo>
                    <a:pt x="2523" y="2342"/>
                  </a:lnTo>
                  <a:lnTo>
                    <a:pt x="2516" y="2383"/>
                  </a:lnTo>
                  <a:lnTo>
                    <a:pt x="2507" y="2440"/>
                  </a:lnTo>
                  <a:lnTo>
                    <a:pt x="2493" y="2506"/>
                  </a:lnTo>
                  <a:lnTo>
                    <a:pt x="2484" y="2538"/>
                  </a:lnTo>
                  <a:lnTo>
                    <a:pt x="2476" y="2569"/>
                  </a:lnTo>
                  <a:lnTo>
                    <a:pt x="2468" y="2598"/>
                  </a:lnTo>
                  <a:lnTo>
                    <a:pt x="2458" y="2623"/>
                  </a:lnTo>
                  <a:lnTo>
                    <a:pt x="2454" y="2633"/>
                  </a:lnTo>
                  <a:lnTo>
                    <a:pt x="2449" y="2643"/>
                  </a:lnTo>
                  <a:lnTo>
                    <a:pt x="2444" y="2650"/>
                  </a:lnTo>
                  <a:lnTo>
                    <a:pt x="2439" y="2657"/>
                  </a:lnTo>
                  <a:lnTo>
                    <a:pt x="2434" y="2662"/>
                  </a:lnTo>
                  <a:lnTo>
                    <a:pt x="2430" y="2664"/>
                  </a:lnTo>
                  <a:lnTo>
                    <a:pt x="2424" y="2665"/>
                  </a:lnTo>
                  <a:lnTo>
                    <a:pt x="2419" y="2663"/>
                  </a:lnTo>
                  <a:lnTo>
                    <a:pt x="2417" y="2659"/>
                  </a:lnTo>
                  <a:lnTo>
                    <a:pt x="2415" y="2654"/>
                  </a:lnTo>
                  <a:lnTo>
                    <a:pt x="2415" y="2647"/>
                  </a:lnTo>
                  <a:lnTo>
                    <a:pt x="2415" y="2639"/>
                  </a:lnTo>
                  <a:lnTo>
                    <a:pt x="2418" y="2621"/>
                  </a:lnTo>
                  <a:lnTo>
                    <a:pt x="2424" y="2599"/>
                  </a:lnTo>
                  <a:lnTo>
                    <a:pt x="2443" y="2546"/>
                  </a:lnTo>
                  <a:lnTo>
                    <a:pt x="2465" y="2489"/>
                  </a:lnTo>
                  <a:lnTo>
                    <a:pt x="2477" y="2459"/>
                  </a:lnTo>
                  <a:lnTo>
                    <a:pt x="2487" y="2431"/>
                  </a:lnTo>
                  <a:lnTo>
                    <a:pt x="2495" y="2403"/>
                  </a:lnTo>
                  <a:lnTo>
                    <a:pt x="2501" y="2378"/>
                  </a:lnTo>
                  <a:lnTo>
                    <a:pt x="2503" y="2366"/>
                  </a:lnTo>
                  <a:lnTo>
                    <a:pt x="2504" y="2356"/>
                  </a:lnTo>
                  <a:lnTo>
                    <a:pt x="2504" y="2345"/>
                  </a:lnTo>
                  <a:lnTo>
                    <a:pt x="2503" y="2335"/>
                  </a:lnTo>
                  <a:lnTo>
                    <a:pt x="2502" y="2328"/>
                  </a:lnTo>
                  <a:lnTo>
                    <a:pt x="2499" y="2321"/>
                  </a:lnTo>
                  <a:lnTo>
                    <a:pt x="2495" y="2314"/>
                  </a:lnTo>
                  <a:lnTo>
                    <a:pt x="2490" y="2310"/>
                  </a:lnTo>
                  <a:lnTo>
                    <a:pt x="2484" y="2314"/>
                  </a:lnTo>
                  <a:lnTo>
                    <a:pt x="2480" y="2321"/>
                  </a:lnTo>
                  <a:lnTo>
                    <a:pt x="2476" y="2327"/>
                  </a:lnTo>
                  <a:lnTo>
                    <a:pt x="2472" y="2334"/>
                  </a:lnTo>
                  <a:lnTo>
                    <a:pt x="2463" y="2351"/>
                  </a:lnTo>
                  <a:lnTo>
                    <a:pt x="2456" y="2371"/>
                  </a:lnTo>
                  <a:lnTo>
                    <a:pt x="2447" y="2393"/>
                  </a:lnTo>
                  <a:lnTo>
                    <a:pt x="2440" y="2417"/>
                  </a:lnTo>
                  <a:lnTo>
                    <a:pt x="2433" y="2442"/>
                  </a:lnTo>
                  <a:lnTo>
                    <a:pt x="2425" y="2469"/>
                  </a:lnTo>
                  <a:lnTo>
                    <a:pt x="2411" y="2523"/>
                  </a:lnTo>
                  <a:lnTo>
                    <a:pt x="2397" y="2574"/>
                  </a:lnTo>
                  <a:lnTo>
                    <a:pt x="2389" y="2599"/>
                  </a:lnTo>
                  <a:lnTo>
                    <a:pt x="2382" y="2621"/>
                  </a:lnTo>
                  <a:lnTo>
                    <a:pt x="2375" y="2641"/>
                  </a:lnTo>
                  <a:lnTo>
                    <a:pt x="2366" y="2659"/>
                  </a:lnTo>
                  <a:lnTo>
                    <a:pt x="2360" y="2658"/>
                  </a:lnTo>
                  <a:lnTo>
                    <a:pt x="2357" y="2657"/>
                  </a:lnTo>
                  <a:lnTo>
                    <a:pt x="2356" y="2655"/>
                  </a:lnTo>
                  <a:lnTo>
                    <a:pt x="2355" y="2652"/>
                  </a:lnTo>
                  <a:lnTo>
                    <a:pt x="2362" y="2612"/>
                  </a:lnTo>
                  <a:lnTo>
                    <a:pt x="2370" y="2565"/>
                  </a:lnTo>
                  <a:lnTo>
                    <a:pt x="2381" y="2511"/>
                  </a:lnTo>
                  <a:lnTo>
                    <a:pt x="2394" y="2457"/>
                  </a:lnTo>
                  <a:lnTo>
                    <a:pt x="2400" y="2431"/>
                  </a:lnTo>
                  <a:lnTo>
                    <a:pt x="2408" y="2404"/>
                  </a:lnTo>
                  <a:lnTo>
                    <a:pt x="2417" y="2380"/>
                  </a:lnTo>
                  <a:lnTo>
                    <a:pt x="2426" y="2357"/>
                  </a:lnTo>
                  <a:lnTo>
                    <a:pt x="2437" y="2337"/>
                  </a:lnTo>
                  <a:lnTo>
                    <a:pt x="2447" y="2318"/>
                  </a:lnTo>
                  <a:lnTo>
                    <a:pt x="2454" y="2310"/>
                  </a:lnTo>
                  <a:lnTo>
                    <a:pt x="2460" y="2303"/>
                  </a:lnTo>
                  <a:lnTo>
                    <a:pt x="2466" y="2296"/>
                  </a:lnTo>
                  <a:lnTo>
                    <a:pt x="2474" y="2291"/>
                  </a:lnTo>
                  <a:close/>
                  <a:moveTo>
                    <a:pt x="2208" y="2401"/>
                  </a:moveTo>
                  <a:lnTo>
                    <a:pt x="2224" y="2395"/>
                  </a:lnTo>
                  <a:lnTo>
                    <a:pt x="2237" y="2390"/>
                  </a:lnTo>
                  <a:lnTo>
                    <a:pt x="2249" y="2388"/>
                  </a:lnTo>
                  <a:lnTo>
                    <a:pt x="2261" y="2388"/>
                  </a:lnTo>
                  <a:lnTo>
                    <a:pt x="2270" y="2390"/>
                  </a:lnTo>
                  <a:lnTo>
                    <a:pt x="2280" y="2394"/>
                  </a:lnTo>
                  <a:lnTo>
                    <a:pt x="2288" y="2399"/>
                  </a:lnTo>
                  <a:lnTo>
                    <a:pt x="2296" y="2406"/>
                  </a:lnTo>
                  <a:lnTo>
                    <a:pt x="2304" y="2415"/>
                  </a:lnTo>
                  <a:lnTo>
                    <a:pt x="2311" y="2425"/>
                  </a:lnTo>
                  <a:lnTo>
                    <a:pt x="2320" y="2437"/>
                  </a:lnTo>
                  <a:lnTo>
                    <a:pt x="2328" y="2449"/>
                  </a:lnTo>
                  <a:lnTo>
                    <a:pt x="2347" y="2476"/>
                  </a:lnTo>
                  <a:lnTo>
                    <a:pt x="2370" y="2507"/>
                  </a:lnTo>
                  <a:lnTo>
                    <a:pt x="2370" y="2513"/>
                  </a:lnTo>
                  <a:lnTo>
                    <a:pt x="2368" y="2523"/>
                  </a:lnTo>
                  <a:lnTo>
                    <a:pt x="2365" y="2533"/>
                  </a:lnTo>
                  <a:lnTo>
                    <a:pt x="2362" y="2546"/>
                  </a:lnTo>
                  <a:lnTo>
                    <a:pt x="2353" y="2573"/>
                  </a:lnTo>
                  <a:lnTo>
                    <a:pt x="2341" y="2603"/>
                  </a:lnTo>
                  <a:lnTo>
                    <a:pt x="2330" y="2630"/>
                  </a:lnTo>
                  <a:lnTo>
                    <a:pt x="2320" y="2654"/>
                  </a:lnTo>
                  <a:lnTo>
                    <a:pt x="2316" y="2663"/>
                  </a:lnTo>
                  <a:lnTo>
                    <a:pt x="2311" y="2669"/>
                  </a:lnTo>
                  <a:lnTo>
                    <a:pt x="2309" y="2674"/>
                  </a:lnTo>
                  <a:lnTo>
                    <a:pt x="2307" y="2675"/>
                  </a:lnTo>
                  <a:lnTo>
                    <a:pt x="2302" y="2670"/>
                  </a:lnTo>
                  <a:lnTo>
                    <a:pt x="2298" y="2667"/>
                  </a:lnTo>
                  <a:lnTo>
                    <a:pt x="2294" y="2663"/>
                  </a:lnTo>
                  <a:lnTo>
                    <a:pt x="2292" y="2660"/>
                  </a:lnTo>
                  <a:lnTo>
                    <a:pt x="2290" y="2656"/>
                  </a:lnTo>
                  <a:lnTo>
                    <a:pt x="2289" y="2652"/>
                  </a:lnTo>
                  <a:lnTo>
                    <a:pt x="2289" y="2649"/>
                  </a:lnTo>
                  <a:lnTo>
                    <a:pt x="2289" y="2646"/>
                  </a:lnTo>
                  <a:lnTo>
                    <a:pt x="2293" y="2632"/>
                  </a:lnTo>
                  <a:lnTo>
                    <a:pt x="2300" y="2618"/>
                  </a:lnTo>
                  <a:lnTo>
                    <a:pt x="2287" y="2593"/>
                  </a:lnTo>
                  <a:lnTo>
                    <a:pt x="2272" y="2567"/>
                  </a:lnTo>
                  <a:lnTo>
                    <a:pt x="2256" y="2539"/>
                  </a:lnTo>
                  <a:lnTo>
                    <a:pt x="2242" y="2511"/>
                  </a:lnTo>
                  <a:lnTo>
                    <a:pt x="2235" y="2496"/>
                  </a:lnTo>
                  <a:lnTo>
                    <a:pt x="2229" y="2482"/>
                  </a:lnTo>
                  <a:lnTo>
                    <a:pt x="2223" y="2468"/>
                  </a:lnTo>
                  <a:lnTo>
                    <a:pt x="2218" y="2454"/>
                  </a:lnTo>
                  <a:lnTo>
                    <a:pt x="2214" y="2440"/>
                  </a:lnTo>
                  <a:lnTo>
                    <a:pt x="2211" y="2426"/>
                  </a:lnTo>
                  <a:lnTo>
                    <a:pt x="2209" y="2414"/>
                  </a:lnTo>
                  <a:lnTo>
                    <a:pt x="2208" y="2401"/>
                  </a:lnTo>
                  <a:close/>
                  <a:moveTo>
                    <a:pt x="2291" y="2793"/>
                  </a:moveTo>
                  <a:lnTo>
                    <a:pt x="2287" y="2793"/>
                  </a:lnTo>
                  <a:lnTo>
                    <a:pt x="2282" y="2790"/>
                  </a:lnTo>
                  <a:lnTo>
                    <a:pt x="2277" y="2787"/>
                  </a:lnTo>
                  <a:lnTo>
                    <a:pt x="2278" y="2776"/>
                  </a:lnTo>
                  <a:lnTo>
                    <a:pt x="2280" y="2764"/>
                  </a:lnTo>
                  <a:lnTo>
                    <a:pt x="2283" y="2754"/>
                  </a:lnTo>
                  <a:lnTo>
                    <a:pt x="2287" y="2743"/>
                  </a:lnTo>
                  <a:lnTo>
                    <a:pt x="2296" y="2722"/>
                  </a:lnTo>
                  <a:lnTo>
                    <a:pt x="2303" y="2702"/>
                  </a:lnTo>
                  <a:lnTo>
                    <a:pt x="2308" y="2706"/>
                  </a:lnTo>
                  <a:lnTo>
                    <a:pt x="2313" y="2711"/>
                  </a:lnTo>
                  <a:lnTo>
                    <a:pt x="2312" y="2721"/>
                  </a:lnTo>
                  <a:lnTo>
                    <a:pt x="2311" y="2733"/>
                  </a:lnTo>
                  <a:lnTo>
                    <a:pt x="2309" y="2742"/>
                  </a:lnTo>
                  <a:lnTo>
                    <a:pt x="2307" y="2753"/>
                  </a:lnTo>
                  <a:lnTo>
                    <a:pt x="2304" y="2762"/>
                  </a:lnTo>
                  <a:lnTo>
                    <a:pt x="2301" y="2773"/>
                  </a:lnTo>
                  <a:lnTo>
                    <a:pt x="2297" y="2782"/>
                  </a:lnTo>
                  <a:lnTo>
                    <a:pt x="2291" y="2793"/>
                  </a:lnTo>
                  <a:close/>
                  <a:moveTo>
                    <a:pt x="2336" y="2772"/>
                  </a:moveTo>
                  <a:lnTo>
                    <a:pt x="2334" y="2772"/>
                  </a:lnTo>
                  <a:lnTo>
                    <a:pt x="2332" y="2773"/>
                  </a:lnTo>
                  <a:lnTo>
                    <a:pt x="2329" y="2767"/>
                  </a:lnTo>
                  <a:lnTo>
                    <a:pt x="2327" y="2761"/>
                  </a:lnTo>
                  <a:lnTo>
                    <a:pt x="2325" y="2756"/>
                  </a:lnTo>
                  <a:lnTo>
                    <a:pt x="2325" y="2751"/>
                  </a:lnTo>
                  <a:lnTo>
                    <a:pt x="2325" y="2745"/>
                  </a:lnTo>
                  <a:lnTo>
                    <a:pt x="2326" y="2740"/>
                  </a:lnTo>
                  <a:lnTo>
                    <a:pt x="2327" y="2735"/>
                  </a:lnTo>
                  <a:lnTo>
                    <a:pt x="2329" y="2731"/>
                  </a:lnTo>
                  <a:lnTo>
                    <a:pt x="2341" y="2713"/>
                  </a:lnTo>
                  <a:lnTo>
                    <a:pt x="2354" y="2696"/>
                  </a:lnTo>
                  <a:lnTo>
                    <a:pt x="2362" y="2700"/>
                  </a:lnTo>
                  <a:lnTo>
                    <a:pt x="2370" y="2704"/>
                  </a:lnTo>
                  <a:lnTo>
                    <a:pt x="2365" y="2715"/>
                  </a:lnTo>
                  <a:lnTo>
                    <a:pt x="2355" y="2735"/>
                  </a:lnTo>
                  <a:lnTo>
                    <a:pt x="2344" y="2757"/>
                  </a:lnTo>
                  <a:lnTo>
                    <a:pt x="2336" y="2772"/>
                  </a:lnTo>
                  <a:close/>
                  <a:moveTo>
                    <a:pt x="2395" y="2710"/>
                  </a:moveTo>
                  <a:lnTo>
                    <a:pt x="2397" y="2710"/>
                  </a:lnTo>
                  <a:lnTo>
                    <a:pt x="2398" y="2717"/>
                  </a:lnTo>
                  <a:lnTo>
                    <a:pt x="2398" y="2724"/>
                  </a:lnTo>
                  <a:lnTo>
                    <a:pt x="2397" y="2731"/>
                  </a:lnTo>
                  <a:lnTo>
                    <a:pt x="2394" y="2737"/>
                  </a:lnTo>
                  <a:lnTo>
                    <a:pt x="2385" y="2750"/>
                  </a:lnTo>
                  <a:lnTo>
                    <a:pt x="2375" y="2764"/>
                  </a:lnTo>
                  <a:lnTo>
                    <a:pt x="2367" y="2752"/>
                  </a:lnTo>
                  <a:lnTo>
                    <a:pt x="2374" y="2741"/>
                  </a:lnTo>
                  <a:lnTo>
                    <a:pt x="2381" y="2731"/>
                  </a:lnTo>
                  <a:lnTo>
                    <a:pt x="2387" y="2720"/>
                  </a:lnTo>
                  <a:lnTo>
                    <a:pt x="2395" y="2710"/>
                  </a:lnTo>
                  <a:close/>
                  <a:moveTo>
                    <a:pt x="2273" y="2875"/>
                  </a:moveTo>
                  <a:lnTo>
                    <a:pt x="2265" y="2870"/>
                  </a:lnTo>
                  <a:lnTo>
                    <a:pt x="2256" y="2864"/>
                  </a:lnTo>
                  <a:lnTo>
                    <a:pt x="2252" y="2861"/>
                  </a:lnTo>
                  <a:lnTo>
                    <a:pt x="2249" y="2857"/>
                  </a:lnTo>
                  <a:lnTo>
                    <a:pt x="2247" y="2854"/>
                  </a:lnTo>
                  <a:lnTo>
                    <a:pt x="2246" y="2850"/>
                  </a:lnTo>
                  <a:lnTo>
                    <a:pt x="2247" y="2845"/>
                  </a:lnTo>
                  <a:lnTo>
                    <a:pt x="2248" y="2841"/>
                  </a:lnTo>
                  <a:lnTo>
                    <a:pt x="2250" y="2836"/>
                  </a:lnTo>
                  <a:lnTo>
                    <a:pt x="2253" y="2833"/>
                  </a:lnTo>
                  <a:lnTo>
                    <a:pt x="2256" y="2830"/>
                  </a:lnTo>
                  <a:lnTo>
                    <a:pt x="2260" y="2828"/>
                  </a:lnTo>
                  <a:lnTo>
                    <a:pt x="2264" y="2826"/>
                  </a:lnTo>
                  <a:lnTo>
                    <a:pt x="2269" y="2825"/>
                  </a:lnTo>
                  <a:lnTo>
                    <a:pt x="2280" y="2823"/>
                  </a:lnTo>
                  <a:lnTo>
                    <a:pt x="2291" y="2822"/>
                  </a:lnTo>
                  <a:lnTo>
                    <a:pt x="2305" y="2822"/>
                  </a:lnTo>
                  <a:lnTo>
                    <a:pt x="2320" y="2824"/>
                  </a:lnTo>
                  <a:lnTo>
                    <a:pt x="2350" y="2828"/>
                  </a:lnTo>
                  <a:lnTo>
                    <a:pt x="2382" y="2834"/>
                  </a:lnTo>
                  <a:lnTo>
                    <a:pt x="2412" y="2841"/>
                  </a:lnTo>
                  <a:lnTo>
                    <a:pt x="2438" y="2845"/>
                  </a:lnTo>
                  <a:lnTo>
                    <a:pt x="2412" y="2849"/>
                  </a:lnTo>
                  <a:lnTo>
                    <a:pt x="2385" y="2854"/>
                  </a:lnTo>
                  <a:lnTo>
                    <a:pt x="2359" y="2860"/>
                  </a:lnTo>
                  <a:lnTo>
                    <a:pt x="2334" y="2865"/>
                  </a:lnTo>
                  <a:lnTo>
                    <a:pt x="2311" y="2869"/>
                  </a:lnTo>
                  <a:lnTo>
                    <a:pt x="2293" y="2872"/>
                  </a:lnTo>
                  <a:lnTo>
                    <a:pt x="2280" y="2874"/>
                  </a:lnTo>
                  <a:lnTo>
                    <a:pt x="2273" y="2875"/>
                  </a:lnTo>
                  <a:close/>
                  <a:moveTo>
                    <a:pt x="2513" y="3071"/>
                  </a:moveTo>
                  <a:lnTo>
                    <a:pt x="2484" y="3054"/>
                  </a:lnTo>
                  <a:lnTo>
                    <a:pt x="2459" y="3037"/>
                  </a:lnTo>
                  <a:lnTo>
                    <a:pt x="2436" y="3020"/>
                  </a:lnTo>
                  <a:lnTo>
                    <a:pt x="2415" y="3004"/>
                  </a:lnTo>
                  <a:lnTo>
                    <a:pt x="2395" y="2986"/>
                  </a:lnTo>
                  <a:lnTo>
                    <a:pt x="2375" y="2968"/>
                  </a:lnTo>
                  <a:lnTo>
                    <a:pt x="2355" y="2948"/>
                  </a:lnTo>
                  <a:lnTo>
                    <a:pt x="2332" y="2926"/>
                  </a:lnTo>
                  <a:lnTo>
                    <a:pt x="2346" y="2921"/>
                  </a:lnTo>
                  <a:lnTo>
                    <a:pt x="2359" y="2917"/>
                  </a:lnTo>
                  <a:lnTo>
                    <a:pt x="2372" y="2912"/>
                  </a:lnTo>
                  <a:lnTo>
                    <a:pt x="2384" y="2909"/>
                  </a:lnTo>
                  <a:lnTo>
                    <a:pt x="2397" y="2907"/>
                  </a:lnTo>
                  <a:lnTo>
                    <a:pt x="2409" y="2905"/>
                  </a:lnTo>
                  <a:lnTo>
                    <a:pt x="2422" y="2904"/>
                  </a:lnTo>
                  <a:lnTo>
                    <a:pt x="2435" y="2904"/>
                  </a:lnTo>
                  <a:lnTo>
                    <a:pt x="2461" y="2903"/>
                  </a:lnTo>
                  <a:lnTo>
                    <a:pt x="2488" y="2904"/>
                  </a:lnTo>
                  <a:lnTo>
                    <a:pt x="2515" y="2905"/>
                  </a:lnTo>
                  <a:lnTo>
                    <a:pt x="2542" y="2906"/>
                  </a:lnTo>
                  <a:lnTo>
                    <a:pt x="2557" y="2930"/>
                  </a:lnTo>
                  <a:lnTo>
                    <a:pt x="2578" y="2968"/>
                  </a:lnTo>
                  <a:lnTo>
                    <a:pt x="2588" y="2990"/>
                  </a:lnTo>
                  <a:lnTo>
                    <a:pt x="2595" y="3009"/>
                  </a:lnTo>
                  <a:lnTo>
                    <a:pt x="2597" y="3018"/>
                  </a:lnTo>
                  <a:lnTo>
                    <a:pt x="2599" y="3027"/>
                  </a:lnTo>
                  <a:lnTo>
                    <a:pt x="2599" y="3033"/>
                  </a:lnTo>
                  <a:lnTo>
                    <a:pt x="2598" y="3039"/>
                  </a:lnTo>
                  <a:lnTo>
                    <a:pt x="2577" y="3048"/>
                  </a:lnTo>
                  <a:lnTo>
                    <a:pt x="2553" y="3057"/>
                  </a:lnTo>
                  <a:lnTo>
                    <a:pt x="2540" y="3062"/>
                  </a:lnTo>
                  <a:lnTo>
                    <a:pt x="2530" y="3067"/>
                  </a:lnTo>
                  <a:lnTo>
                    <a:pt x="2520" y="3070"/>
                  </a:lnTo>
                  <a:lnTo>
                    <a:pt x="2513" y="3071"/>
                  </a:lnTo>
                  <a:close/>
                  <a:moveTo>
                    <a:pt x="2846" y="3245"/>
                  </a:moveTo>
                  <a:lnTo>
                    <a:pt x="2840" y="3245"/>
                  </a:lnTo>
                  <a:lnTo>
                    <a:pt x="2824" y="3240"/>
                  </a:lnTo>
                  <a:lnTo>
                    <a:pt x="2810" y="3234"/>
                  </a:lnTo>
                  <a:lnTo>
                    <a:pt x="2797" y="3228"/>
                  </a:lnTo>
                  <a:lnTo>
                    <a:pt x="2785" y="3221"/>
                  </a:lnTo>
                  <a:lnTo>
                    <a:pt x="2774" y="3215"/>
                  </a:lnTo>
                  <a:lnTo>
                    <a:pt x="2763" y="3207"/>
                  </a:lnTo>
                  <a:lnTo>
                    <a:pt x="2752" y="3200"/>
                  </a:lnTo>
                  <a:lnTo>
                    <a:pt x="2742" y="3191"/>
                  </a:lnTo>
                  <a:lnTo>
                    <a:pt x="2743" y="3186"/>
                  </a:lnTo>
                  <a:lnTo>
                    <a:pt x="2744" y="3182"/>
                  </a:lnTo>
                  <a:lnTo>
                    <a:pt x="2746" y="3177"/>
                  </a:lnTo>
                  <a:lnTo>
                    <a:pt x="2750" y="3172"/>
                  </a:lnTo>
                  <a:lnTo>
                    <a:pt x="2754" y="3169"/>
                  </a:lnTo>
                  <a:lnTo>
                    <a:pt x="2759" y="3166"/>
                  </a:lnTo>
                  <a:lnTo>
                    <a:pt x="2764" y="3163"/>
                  </a:lnTo>
                  <a:lnTo>
                    <a:pt x="2769" y="3160"/>
                  </a:lnTo>
                  <a:lnTo>
                    <a:pt x="2782" y="3157"/>
                  </a:lnTo>
                  <a:lnTo>
                    <a:pt x="2796" y="3154"/>
                  </a:lnTo>
                  <a:lnTo>
                    <a:pt x="2810" y="3154"/>
                  </a:lnTo>
                  <a:lnTo>
                    <a:pt x="2824" y="3155"/>
                  </a:lnTo>
                  <a:lnTo>
                    <a:pt x="2831" y="3158"/>
                  </a:lnTo>
                  <a:lnTo>
                    <a:pt x="2837" y="3160"/>
                  </a:lnTo>
                  <a:lnTo>
                    <a:pt x="2843" y="3162"/>
                  </a:lnTo>
                  <a:lnTo>
                    <a:pt x="2848" y="3165"/>
                  </a:lnTo>
                  <a:lnTo>
                    <a:pt x="2853" y="3168"/>
                  </a:lnTo>
                  <a:lnTo>
                    <a:pt x="2857" y="3172"/>
                  </a:lnTo>
                  <a:lnTo>
                    <a:pt x="2861" y="3178"/>
                  </a:lnTo>
                  <a:lnTo>
                    <a:pt x="2863" y="3183"/>
                  </a:lnTo>
                  <a:lnTo>
                    <a:pt x="2865" y="3188"/>
                  </a:lnTo>
                  <a:lnTo>
                    <a:pt x="2866" y="3195"/>
                  </a:lnTo>
                  <a:lnTo>
                    <a:pt x="2866" y="3202"/>
                  </a:lnTo>
                  <a:lnTo>
                    <a:pt x="2864" y="3209"/>
                  </a:lnTo>
                  <a:lnTo>
                    <a:pt x="2862" y="3218"/>
                  </a:lnTo>
                  <a:lnTo>
                    <a:pt x="2858" y="3226"/>
                  </a:lnTo>
                  <a:lnTo>
                    <a:pt x="2853" y="3236"/>
                  </a:lnTo>
                  <a:lnTo>
                    <a:pt x="2846" y="3245"/>
                  </a:lnTo>
                  <a:close/>
                  <a:moveTo>
                    <a:pt x="2724" y="3185"/>
                  </a:moveTo>
                  <a:lnTo>
                    <a:pt x="2721" y="3185"/>
                  </a:lnTo>
                  <a:lnTo>
                    <a:pt x="2719" y="3185"/>
                  </a:lnTo>
                  <a:lnTo>
                    <a:pt x="2694" y="3176"/>
                  </a:lnTo>
                  <a:lnTo>
                    <a:pt x="2673" y="3167"/>
                  </a:lnTo>
                  <a:lnTo>
                    <a:pt x="2654" y="3157"/>
                  </a:lnTo>
                  <a:lnTo>
                    <a:pt x="2636" y="3147"/>
                  </a:lnTo>
                  <a:lnTo>
                    <a:pt x="2618" y="3135"/>
                  </a:lnTo>
                  <a:lnTo>
                    <a:pt x="2603" y="3124"/>
                  </a:lnTo>
                  <a:lnTo>
                    <a:pt x="2585" y="3110"/>
                  </a:lnTo>
                  <a:lnTo>
                    <a:pt x="2567" y="3096"/>
                  </a:lnTo>
                  <a:lnTo>
                    <a:pt x="2618" y="3064"/>
                  </a:lnTo>
                  <a:lnTo>
                    <a:pt x="2656" y="3038"/>
                  </a:lnTo>
                  <a:lnTo>
                    <a:pt x="2670" y="3029"/>
                  </a:lnTo>
                  <a:lnTo>
                    <a:pt x="2683" y="3022"/>
                  </a:lnTo>
                  <a:lnTo>
                    <a:pt x="2688" y="3020"/>
                  </a:lnTo>
                  <a:lnTo>
                    <a:pt x="2693" y="3018"/>
                  </a:lnTo>
                  <a:lnTo>
                    <a:pt x="2698" y="3017"/>
                  </a:lnTo>
                  <a:lnTo>
                    <a:pt x="2702" y="3017"/>
                  </a:lnTo>
                  <a:lnTo>
                    <a:pt x="2705" y="3018"/>
                  </a:lnTo>
                  <a:lnTo>
                    <a:pt x="2708" y="3019"/>
                  </a:lnTo>
                  <a:lnTo>
                    <a:pt x="2711" y="3021"/>
                  </a:lnTo>
                  <a:lnTo>
                    <a:pt x="2714" y="3024"/>
                  </a:lnTo>
                  <a:lnTo>
                    <a:pt x="2720" y="3033"/>
                  </a:lnTo>
                  <a:lnTo>
                    <a:pt x="2724" y="3046"/>
                  </a:lnTo>
                  <a:lnTo>
                    <a:pt x="2735" y="3082"/>
                  </a:lnTo>
                  <a:lnTo>
                    <a:pt x="2746" y="3135"/>
                  </a:lnTo>
                  <a:lnTo>
                    <a:pt x="2739" y="3141"/>
                  </a:lnTo>
                  <a:lnTo>
                    <a:pt x="2733" y="3146"/>
                  </a:lnTo>
                  <a:lnTo>
                    <a:pt x="2729" y="3150"/>
                  </a:lnTo>
                  <a:lnTo>
                    <a:pt x="2726" y="3155"/>
                  </a:lnTo>
                  <a:lnTo>
                    <a:pt x="2725" y="3161"/>
                  </a:lnTo>
                  <a:lnTo>
                    <a:pt x="2725" y="3167"/>
                  </a:lnTo>
                  <a:lnTo>
                    <a:pt x="2724" y="3176"/>
                  </a:lnTo>
                  <a:lnTo>
                    <a:pt x="2724" y="3185"/>
                  </a:lnTo>
                  <a:close/>
                  <a:moveTo>
                    <a:pt x="2258" y="2775"/>
                  </a:moveTo>
                  <a:lnTo>
                    <a:pt x="2250" y="2775"/>
                  </a:lnTo>
                  <a:lnTo>
                    <a:pt x="2232" y="2771"/>
                  </a:lnTo>
                  <a:lnTo>
                    <a:pt x="2217" y="2767"/>
                  </a:lnTo>
                  <a:lnTo>
                    <a:pt x="2203" y="2761"/>
                  </a:lnTo>
                  <a:lnTo>
                    <a:pt x="2190" y="2755"/>
                  </a:lnTo>
                  <a:lnTo>
                    <a:pt x="2178" y="2749"/>
                  </a:lnTo>
                  <a:lnTo>
                    <a:pt x="2169" y="2741"/>
                  </a:lnTo>
                  <a:lnTo>
                    <a:pt x="2159" y="2734"/>
                  </a:lnTo>
                  <a:lnTo>
                    <a:pt x="2151" y="2725"/>
                  </a:lnTo>
                  <a:lnTo>
                    <a:pt x="2143" y="2717"/>
                  </a:lnTo>
                  <a:lnTo>
                    <a:pt x="2135" y="2706"/>
                  </a:lnTo>
                  <a:lnTo>
                    <a:pt x="2127" y="2696"/>
                  </a:lnTo>
                  <a:lnTo>
                    <a:pt x="2119" y="2685"/>
                  </a:lnTo>
                  <a:lnTo>
                    <a:pt x="2102" y="2660"/>
                  </a:lnTo>
                  <a:lnTo>
                    <a:pt x="2084" y="2632"/>
                  </a:lnTo>
                  <a:lnTo>
                    <a:pt x="1998" y="2629"/>
                  </a:lnTo>
                  <a:lnTo>
                    <a:pt x="1997" y="2627"/>
                  </a:lnTo>
                  <a:lnTo>
                    <a:pt x="1995" y="2626"/>
                  </a:lnTo>
                  <a:lnTo>
                    <a:pt x="2018" y="2617"/>
                  </a:lnTo>
                  <a:lnTo>
                    <a:pt x="2036" y="2609"/>
                  </a:lnTo>
                  <a:lnTo>
                    <a:pt x="2051" y="2605"/>
                  </a:lnTo>
                  <a:lnTo>
                    <a:pt x="2061" y="2603"/>
                  </a:lnTo>
                  <a:lnTo>
                    <a:pt x="2070" y="2602"/>
                  </a:lnTo>
                  <a:lnTo>
                    <a:pt x="2076" y="2604"/>
                  </a:lnTo>
                  <a:lnTo>
                    <a:pt x="2081" y="2606"/>
                  </a:lnTo>
                  <a:lnTo>
                    <a:pt x="2084" y="2610"/>
                  </a:lnTo>
                  <a:lnTo>
                    <a:pt x="2089" y="2614"/>
                  </a:lnTo>
                  <a:lnTo>
                    <a:pt x="2092" y="2619"/>
                  </a:lnTo>
                  <a:lnTo>
                    <a:pt x="2096" y="2624"/>
                  </a:lnTo>
                  <a:lnTo>
                    <a:pt x="2102" y="2628"/>
                  </a:lnTo>
                  <a:lnTo>
                    <a:pt x="2111" y="2631"/>
                  </a:lnTo>
                  <a:lnTo>
                    <a:pt x="2121" y="2633"/>
                  </a:lnTo>
                  <a:lnTo>
                    <a:pt x="2135" y="2636"/>
                  </a:lnTo>
                  <a:lnTo>
                    <a:pt x="2153" y="2635"/>
                  </a:lnTo>
                  <a:lnTo>
                    <a:pt x="2143" y="2621"/>
                  </a:lnTo>
                  <a:lnTo>
                    <a:pt x="2132" y="2607"/>
                  </a:lnTo>
                  <a:lnTo>
                    <a:pt x="2121" y="2592"/>
                  </a:lnTo>
                  <a:lnTo>
                    <a:pt x="2111" y="2579"/>
                  </a:lnTo>
                  <a:lnTo>
                    <a:pt x="2079" y="2582"/>
                  </a:lnTo>
                  <a:lnTo>
                    <a:pt x="2048" y="2585"/>
                  </a:lnTo>
                  <a:lnTo>
                    <a:pt x="2017" y="2587"/>
                  </a:lnTo>
                  <a:lnTo>
                    <a:pt x="1985" y="2590"/>
                  </a:lnTo>
                  <a:lnTo>
                    <a:pt x="1980" y="2585"/>
                  </a:lnTo>
                  <a:lnTo>
                    <a:pt x="1974" y="2579"/>
                  </a:lnTo>
                  <a:lnTo>
                    <a:pt x="1995" y="2572"/>
                  </a:lnTo>
                  <a:lnTo>
                    <a:pt x="2014" y="2567"/>
                  </a:lnTo>
                  <a:lnTo>
                    <a:pt x="2031" y="2562"/>
                  </a:lnTo>
                  <a:lnTo>
                    <a:pt x="2048" y="2557"/>
                  </a:lnTo>
                  <a:lnTo>
                    <a:pt x="2065" y="2554"/>
                  </a:lnTo>
                  <a:lnTo>
                    <a:pt x="2084" y="2551"/>
                  </a:lnTo>
                  <a:lnTo>
                    <a:pt x="2107" y="2550"/>
                  </a:lnTo>
                  <a:lnTo>
                    <a:pt x="2132" y="2549"/>
                  </a:lnTo>
                  <a:lnTo>
                    <a:pt x="2159" y="2584"/>
                  </a:lnTo>
                  <a:lnTo>
                    <a:pt x="2173" y="2583"/>
                  </a:lnTo>
                  <a:lnTo>
                    <a:pt x="2187" y="2583"/>
                  </a:lnTo>
                  <a:lnTo>
                    <a:pt x="2166" y="2563"/>
                  </a:lnTo>
                  <a:lnTo>
                    <a:pt x="2149" y="2547"/>
                  </a:lnTo>
                  <a:lnTo>
                    <a:pt x="2141" y="2542"/>
                  </a:lnTo>
                  <a:lnTo>
                    <a:pt x="2134" y="2536"/>
                  </a:lnTo>
                  <a:lnTo>
                    <a:pt x="2127" y="2532"/>
                  </a:lnTo>
                  <a:lnTo>
                    <a:pt x="2120" y="2529"/>
                  </a:lnTo>
                  <a:lnTo>
                    <a:pt x="2107" y="2524"/>
                  </a:lnTo>
                  <a:lnTo>
                    <a:pt x="2090" y="2519"/>
                  </a:lnTo>
                  <a:lnTo>
                    <a:pt x="2071" y="2516"/>
                  </a:lnTo>
                  <a:lnTo>
                    <a:pt x="2046" y="2513"/>
                  </a:lnTo>
                  <a:lnTo>
                    <a:pt x="2046" y="2505"/>
                  </a:lnTo>
                  <a:lnTo>
                    <a:pt x="2051" y="2501"/>
                  </a:lnTo>
                  <a:lnTo>
                    <a:pt x="2056" y="2498"/>
                  </a:lnTo>
                  <a:lnTo>
                    <a:pt x="2063" y="2496"/>
                  </a:lnTo>
                  <a:lnTo>
                    <a:pt x="2071" y="2495"/>
                  </a:lnTo>
                  <a:lnTo>
                    <a:pt x="2087" y="2493"/>
                  </a:lnTo>
                  <a:lnTo>
                    <a:pt x="2105" y="2493"/>
                  </a:lnTo>
                  <a:lnTo>
                    <a:pt x="2140" y="2494"/>
                  </a:lnTo>
                  <a:lnTo>
                    <a:pt x="2173" y="2495"/>
                  </a:lnTo>
                  <a:lnTo>
                    <a:pt x="2192" y="2532"/>
                  </a:lnTo>
                  <a:lnTo>
                    <a:pt x="2211" y="2565"/>
                  </a:lnTo>
                  <a:lnTo>
                    <a:pt x="2227" y="2595"/>
                  </a:lnTo>
                  <a:lnTo>
                    <a:pt x="2242" y="2625"/>
                  </a:lnTo>
                  <a:lnTo>
                    <a:pt x="2247" y="2640"/>
                  </a:lnTo>
                  <a:lnTo>
                    <a:pt x="2252" y="2656"/>
                  </a:lnTo>
                  <a:lnTo>
                    <a:pt x="2256" y="2673"/>
                  </a:lnTo>
                  <a:lnTo>
                    <a:pt x="2259" y="2691"/>
                  </a:lnTo>
                  <a:lnTo>
                    <a:pt x="2261" y="2708"/>
                  </a:lnTo>
                  <a:lnTo>
                    <a:pt x="2261" y="2730"/>
                  </a:lnTo>
                  <a:lnTo>
                    <a:pt x="2260" y="2751"/>
                  </a:lnTo>
                  <a:lnTo>
                    <a:pt x="2258" y="2775"/>
                  </a:lnTo>
                  <a:close/>
                  <a:moveTo>
                    <a:pt x="2220" y="2308"/>
                  </a:moveTo>
                  <a:lnTo>
                    <a:pt x="2208" y="2318"/>
                  </a:lnTo>
                  <a:lnTo>
                    <a:pt x="2196" y="2326"/>
                  </a:lnTo>
                  <a:lnTo>
                    <a:pt x="2185" y="2332"/>
                  </a:lnTo>
                  <a:lnTo>
                    <a:pt x="2174" y="2339"/>
                  </a:lnTo>
                  <a:lnTo>
                    <a:pt x="2154" y="2350"/>
                  </a:lnTo>
                  <a:lnTo>
                    <a:pt x="2133" y="2361"/>
                  </a:lnTo>
                  <a:lnTo>
                    <a:pt x="2147" y="2384"/>
                  </a:lnTo>
                  <a:lnTo>
                    <a:pt x="2162" y="2408"/>
                  </a:lnTo>
                  <a:lnTo>
                    <a:pt x="2175" y="2433"/>
                  </a:lnTo>
                  <a:lnTo>
                    <a:pt x="2190" y="2456"/>
                  </a:lnTo>
                  <a:lnTo>
                    <a:pt x="2185" y="2463"/>
                  </a:lnTo>
                  <a:lnTo>
                    <a:pt x="2181" y="2471"/>
                  </a:lnTo>
                  <a:lnTo>
                    <a:pt x="2158" y="2471"/>
                  </a:lnTo>
                  <a:lnTo>
                    <a:pt x="2138" y="2472"/>
                  </a:lnTo>
                  <a:lnTo>
                    <a:pt x="2120" y="2474"/>
                  </a:lnTo>
                  <a:lnTo>
                    <a:pt x="2105" y="2476"/>
                  </a:lnTo>
                  <a:lnTo>
                    <a:pt x="2073" y="2482"/>
                  </a:lnTo>
                  <a:lnTo>
                    <a:pt x="2040" y="2489"/>
                  </a:lnTo>
                  <a:lnTo>
                    <a:pt x="2039" y="2493"/>
                  </a:lnTo>
                  <a:lnTo>
                    <a:pt x="2038" y="2497"/>
                  </a:lnTo>
                  <a:lnTo>
                    <a:pt x="2035" y="2502"/>
                  </a:lnTo>
                  <a:lnTo>
                    <a:pt x="2032" y="2507"/>
                  </a:lnTo>
                  <a:lnTo>
                    <a:pt x="2024" y="2516"/>
                  </a:lnTo>
                  <a:lnTo>
                    <a:pt x="2014" y="2525"/>
                  </a:lnTo>
                  <a:lnTo>
                    <a:pt x="2003" y="2532"/>
                  </a:lnTo>
                  <a:lnTo>
                    <a:pt x="1993" y="2539"/>
                  </a:lnTo>
                  <a:lnTo>
                    <a:pt x="1982" y="2545"/>
                  </a:lnTo>
                  <a:lnTo>
                    <a:pt x="1974" y="2548"/>
                  </a:lnTo>
                  <a:lnTo>
                    <a:pt x="1973" y="2526"/>
                  </a:lnTo>
                  <a:lnTo>
                    <a:pt x="1972" y="2505"/>
                  </a:lnTo>
                  <a:lnTo>
                    <a:pt x="1971" y="2483"/>
                  </a:lnTo>
                  <a:lnTo>
                    <a:pt x="1968" y="2462"/>
                  </a:lnTo>
                  <a:lnTo>
                    <a:pt x="1962" y="2421"/>
                  </a:lnTo>
                  <a:lnTo>
                    <a:pt x="1955" y="2381"/>
                  </a:lnTo>
                  <a:lnTo>
                    <a:pt x="1947" y="2342"/>
                  </a:lnTo>
                  <a:lnTo>
                    <a:pt x="1939" y="2302"/>
                  </a:lnTo>
                  <a:lnTo>
                    <a:pt x="1931" y="2263"/>
                  </a:lnTo>
                  <a:lnTo>
                    <a:pt x="1924" y="2223"/>
                  </a:lnTo>
                  <a:lnTo>
                    <a:pt x="1930" y="2217"/>
                  </a:lnTo>
                  <a:lnTo>
                    <a:pt x="1937" y="2213"/>
                  </a:lnTo>
                  <a:lnTo>
                    <a:pt x="1943" y="2210"/>
                  </a:lnTo>
                  <a:lnTo>
                    <a:pt x="1949" y="2207"/>
                  </a:lnTo>
                  <a:lnTo>
                    <a:pt x="1956" y="2205"/>
                  </a:lnTo>
                  <a:lnTo>
                    <a:pt x="1962" y="2204"/>
                  </a:lnTo>
                  <a:lnTo>
                    <a:pt x="1969" y="2204"/>
                  </a:lnTo>
                  <a:lnTo>
                    <a:pt x="1977" y="2205"/>
                  </a:lnTo>
                  <a:lnTo>
                    <a:pt x="1984" y="2207"/>
                  </a:lnTo>
                  <a:lnTo>
                    <a:pt x="1991" y="2210"/>
                  </a:lnTo>
                  <a:lnTo>
                    <a:pt x="1998" y="2212"/>
                  </a:lnTo>
                  <a:lnTo>
                    <a:pt x="2005" y="2216"/>
                  </a:lnTo>
                  <a:lnTo>
                    <a:pt x="2020" y="2225"/>
                  </a:lnTo>
                  <a:lnTo>
                    <a:pt x="2035" y="2235"/>
                  </a:lnTo>
                  <a:lnTo>
                    <a:pt x="2050" y="2247"/>
                  </a:lnTo>
                  <a:lnTo>
                    <a:pt x="2063" y="2259"/>
                  </a:lnTo>
                  <a:lnTo>
                    <a:pt x="2077" y="2273"/>
                  </a:lnTo>
                  <a:lnTo>
                    <a:pt x="2091" y="2287"/>
                  </a:lnTo>
                  <a:lnTo>
                    <a:pt x="2115" y="2312"/>
                  </a:lnTo>
                  <a:lnTo>
                    <a:pt x="2135" y="2333"/>
                  </a:lnTo>
                  <a:lnTo>
                    <a:pt x="2156" y="2325"/>
                  </a:lnTo>
                  <a:lnTo>
                    <a:pt x="2175" y="2319"/>
                  </a:lnTo>
                  <a:lnTo>
                    <a:pt x="2195" y="2313"/>
                  </a:lnTo>
                  <a:lnTo>
                    <a:pt x="2220" y="2308"/>
                  </a:lnTo>
                  <a:close/>
                  <a:moveTo>
                    <a:pt x="2040" y="2105"/>
                  </a:moveTo>
                  <a:lnTo>
                    <a:pt x="2041" y="2105"/>
                  </a:lnTo>
                  <a:lnTo>
                    <a:pt x="2043" y="2106"/>
                  </a:lnTo>
                  <a:lnTo>
                    <a:pt x="2043" y="2117"/>
                  </a:lnTo>
                  <a:lnTo>
                    <a:pt x="2041" y="2129"/>
                  </a:lnTo>
                  <a:lnTo>
                    <a:pt x="2038" y="2142"/>
                  </a:lnTo>
                  <a:lnTo>
                    <a:pt x="2033" y="2155"/>
                  </a:lnTo>
                  <a:lnTo>
                    <a:pt x="2027" y="2167"/>
                  </a:lnTo>
                  <a:lnTo>
                    <a:pt x="2020" y="2179"/>
                  </a:lnTo>
                  <a:lnTo>
                    <a:pt x="2017" y="2183"/>
                  </a:lnTo>
                  <a:lnTo>
                    <a:pt x="2013" y="2189"/>
                  </a:lnTo>
                  <a:lnTo>
                    <a:pt x="2008" y="2193"/>
                  </a:lnTo>
                  <a:lnTo>
                    <a:pt x="2003" y="2196"/>
                  </a:lnTo>
                  <a:lnTo>
                    <a:pt x="1997" y="2191"/>
                  </a:lnTo>
                  <a:lnTo>
                    <a:pt x="1992" y="2185"/>
                  </a:lnTo>
                  <a:lnTo>
                    <a:pt x="2040" y="2105"/>
                  </a:lnTo>
                  <a:close/>
                  <a:moveTo>
                    <a:pt x="1972" y="2120"/>
                  </a:moveTo>
                  <a:lnTo>
                    <a:pt x="1975" y="2120"/>
                  </a:lnTo>
                  <a:lnTo>
                    <a:pt x="1979" y="2122"/>
                  </a:lnTo>
                  <a:lnTo>
                    <a:pt x="1984" y="2124"/>
                  </a:lnTo>
                  <a:lnTo>
                    <a:pt x="1992" y="2128"/>
                  </a:lnTo>
                  <a:lnTo>
                    <a:pt x="1979" y="2143"/>
                  </a:lnTo>
                  <a:lnTo>
                    <a:pt x="1969" y="2158"/>
                  </a:lnTo>
                  <a:lnTo>
                    <a:pt x="1960" y="2175"/>
                  </a:lnTo>
                  <a:lnTo>
                    <a:pt x="1950" y="2192"/>
                  </a:lnTo>
                  <a:lnTo>
                    <a:pt x="1947" y="2192"/>
                  </a:lnTo>
                  <a:lnTo>
                    <a:pt x="1943" y="2193"/>
                  </a:lnTo>
                  <a:lnTo>
                    <a:pt x="1939" y="2193"/>
                  </a:lnTo>
                  <a:lnTo>
                    <a:pt x="1945" y="2173"/>
                  </a:lnTo>
                  <a:lnTo>
                    <a:pt x="1953" y="2154"/>
                  </a:lnTo>
                  <a:lnTo>
                    <a:pt x="1961" y="2136"/>
                  </a:lnTo>
                  <a:lnTo>
                    <a:pt x="1972" y="2120"/>
                  </a:lnTo>
                  <a:close/>
                  <a:moveTo>
                    <a:pt x="2207" y="2268"/>
                  </a:moveTo>
                  <a:lnTo>
                    <a:pt x="2197" y="2272"/>
                  </a:lnTo>
                  <a:lnTo>
                    <a:pt x="2189" y="2275"/>
                  </a:lnTo>
                  <a:lnTo>
                    <a:pt x="2179" y="2279"/>
                  </a:lnTo>
                  <a:lnTo>
                    <a:pt x="2171" y="2285"/>
                  </a:lnTo>
                  <a:lnTo>
                    <a:pt x="2146" y="2277"/>
                  </a:lnTo>
                  <a:lnTo>
                    <a:pt x="2125" y="2272"/>
                  </a:lnTo>
                  <a:lnTo>
                    <a:pt x="2116" y="2268"/>
                  </a:lnTo>
                  <a:lnTo>
                    <a:pt x="2108" y="2265"/>
                  </a:lnTo>
                  <a:lnTo>
                    <a:pt x="2100" y="2260"/>
                  </a:lnTo>
                  <a:lnTo>
                    <a:pt x="2093" y="2256"/>
                  </a:lnTo>
                  <a:lnTo>
                    <a:pt x="2087" y="2252"/>
                  </a:lnTo>
                  <a:lnTo>
                    <a:pt x="2080" y="2246"/>
                  </a:lnTo>
                  <a:lnTo>
                    <a:pt x="2074" y="2239"/>
                  </a:lnTo>
                  <a:lnTo>
                    <a:pt x="2069" y="2232"/>
                  </a:lnTo>
                  <a:lnTo>
                    <a:pt x="2056" y="2214"/>
                  </a:lnTo>
                  <a:lnTo>
                    <a:pt x="2042" y="2191"/>
                  </a:lnTo>
                  <a:lnTo>
                    <a:pt x="2050" y="2174"/>
                  </a:lnTo>
                  <a:lnTo>
                    <a:pt x="2057" y="2157"/>
                  </a:lnTo>
                  <a:lnTo>
                    <a:pt x="2064" y="2140"/>
                  </a:lnTo>
                  <a:lnTo>
                    <a:pt x="2072" y="2124"/>
                  </a:lnTo>
                  <a:lnTo>
                    <a:pt x="2079" y="2123"/>
                  </a:lnTo>
                  <a:lnTo>
                    <a:pt x="2088" y="2123"/>
                  </a:lnTo>
                  <a:lnTo>
                    <a:pt x="2087" y="2145"/>
                  </a:lnTo>
                  <a:lnTo>
                    <a:pt x="2086" y="2164"/>
                  </a:lnTo>
                  <a:lnTo>
                    <a:pt x="2084" y="2179"/>
                  </a:lnTo>
                  <a:lnTo>
                    <a:pt x="2084" y="2192"/>
                  </a:lnTo>
                  <a:lnTo>
                    <a:pt x="2087" y="2197"/>
                  </a:lnTo>
                  <a:lnTo>
                    <a:pt x="2089" y="2202"/>
                  </a:lnTo>
                  <a:lnTo>
                    <a:pt x="2093" y="2208"/>
                  </a:lnTo>
                  <a:lnTo>
                    <a:pt x="2098" y="2212"/>
                  </a:lnTo>
                  <a:lnTo>
                    <a:pt x="2105" y="2217"/>
                  </a:lnTo>
                  <a:lnTo>
                    <a:pt x="2112" y="2221"/>
                  </a:lnTo>
                  <a:lnTo>
                    <a:pt x="2121" y="2227"/>
                  </a:lnTo>
                  <a:lnTo>
                    <a:pt x="2133" y="2232"/>
                  </a:lnTo>
                  <a:lnTo>
                    <a:pt x="2133" y="2225"/>
                  </a:lnTo>
                  <a:lnTo>
                    <a:pt x="2132" y="2218"/>
                  </a:lnTo>
                  <a:lnTo>
                    <a:pt x="2130" y="2213"/>
                  </a:lnTo>
                  <a:lnTo>
                    <a:pt x="2128" y="2208"/>
                  </a:lnTo>
                  <a:lnTo>
                    <a:pt x="2121" y="2200"/>
                  </a:lnTo>
                  <a:lnTo>
                    <a:pt x="2116" y="2195"/>
                  </a:lnTo>
                  <a:lnTo>
                    <a:pt x="2118" y="2185"/>
                  </a:lnTo>
                  <a:lnTo>
                    <a:pt x="2121" y="2176"/>
                  </a:lnTo>
                  <a:lnTo>
                    <a:pt x="2126" y="2167"/>
                  </a:lnTo>
                  <a:lnTo>
                    <a:pt x="2131" y="2159"/>
                  </a:lnTo>
                  <a:lnTo>
                    <a:pt x="2141" y="2143"/>
                  </a:lnTo>
                  <a:lnTo>
                    <a:pt x="2152" y="2127"/>
                  </a:lnTo>
                  <a:lnTo>
                    <a:pt x="2131" y="2109"/>
                  </a:lnTo>
                  <a:lnTo>
                    <a:pt x="2114" y="2093"/>
                  </a:lnTo>
                  <a:lnTo>
                    <a:pt x="2106" y="2086"/>
                  </a:lnTo>
                  <a:lnTo>
                    <a:pt x="2097" y="2080"/>
                  </a:lnTo>
                  <a:lnTo>
                    <a:pt x="2088" y="2072"/>
                  </a:lnTo>
                  <a:lnTo>
                    <a:pt x="2077" y="2066"/>
                  </a:lnTo>
                  <a:lnTo>
                    <a:pt x="2062" y="2067"/>
                  </a:lnTo>
                  <a:lnTo>
                    <a:pt x="2045" y="2071"/>
                  </a:lnTo>
                  <a:lnTo>
                    <a:pt x="2027" y="2076"/>
                  </a:lnTo>
                  <a:lnTo>
                    <a:pt x="2010" y="2080"/>
                  </a:lnTo>
                  <a:lnTo>
                    <a:pt x="1992" y="2084"/>
                  </a:lnTo>
                  <a:lnTo>
                    <a:pt x="1976" y="2086"/>
                  </a:lnTo>
                  <a:lnTo>
                    <a:pt x="1968" y="2086"/>
                  </a:lnTo>
                  <a:lnTo>
                    <a:pt x="1962" y="2086"/>
                  </a:lnTo>
                  <a:lnTo>
                    <a:pt x="1956" y="2086"/>
                  </a:lnTo>
                  <a:lnTo>
                    <a:pt x="1952" y="2084"/>
                  </a:lnTo>
                  <a:lnTo>
                    <a:pt x="1950" y="2077"/>
                  </a:lnTo>
                  <a:lnTo>
                    <a:pt x="1950" y="2069"/>
                  </a:lnTo>
                  <a:lnTo>
                    <a:pt x="1960" y="2062"/>
                  </a:lnTo>
                  <a:lnTo>
                    <a:pt x="1969" y="2055"/>
                  </a:lnTo>
                  <a:lnTo>
                    <a:pt x="1979" y="2050"/>
                  </a:lnTo>
                  <a:lnTo>
                    <a:pt x="1987" y="2046"/>
                  </a:lnTo>
                  <a:lnTo>
                    <a:pt x="1997" y="2042"/>
                  </a:lnTo>
                  <a:lnTo>
                    <a:pt x="2005" y="2039"/>
                  </a:lnTo>
                  <a:lnTo>
                    <a:pt x="2014" y="2036"/>
                  </a:lnTo>
                  <a:lnTo>
                    <a:pt x="2023" y="2034"/>
                  </a:lnTo>
                  <a:lnTo>
                    <a:pt x="2042" y="2032"/>
                  </a:lnTo>
                  <a:lnTo>
                    <a:pt x="2061" y="2031"/>
                  </a:lnTo>
                  <a:lnTo>
                    <a:pt x="2083" y="2030"/>
                  </a:lnTo>
                  <a:lnTo>
                    <a:pt x="2107" y="2028"/>
                  </a:lnTo>
                  <a:lnTo>
                    <a:pt x="2100" y="2014"/>
                  </a:lnTo>
                  <a:lnTo>
                    <a:pt x="2093" y="2000"/>
                  </a:lnTo>
                  <a:lnTo>
                    <a:pt x="2084" y="1989"/>
                  </a:lnTo>
                  <a:lnTo>
                    <a:pt x="2075" y="1978"/>
                  </a:lnTo>
                  <a:lnTo>
                    <a:pt x="2065" y="1969"/>
                  </a:lnTo>
                  <a:lnTo>
                    <a:pt x="2055" y="1960"/>
                  </a:lnTo>
                  <a:lnTo>
                    <a:pt x="2044" y="1953"/>
                  </a:lnTo>
                  <a:lnTo>
                    <a:pt x="2033" y="1946"/>
                  </a:lnTo>
                  <a:lnTo>
                    <a:pt x="2010" y="1933"/>
                  </a:lnTo>
                  <a:lnTo>
                    <a:pt x="1985" y="1921"/>
                  </a:lnTo>
                  <a:lnTo>
                    <a:pt x="1960" y="1910"/>
                  </a:lnTo>
                  <a:lnTo>
                    <a:pt x="1936" y="1898"/>
                  </a:lnTo>
                  <a:lnTo>
                    <a:pt x="1935" y="1895"/>
                  </a:lnTo>
                  <a:lnTo>
                    <a:pt x="1936" y="1893"/>
                  </a:lnTo>
                  <a:lnTo>
                    <a:pt x="1937" y="1890"/>
                  </a:lnTo>
                  <a:lnTo>
                    <a:pt x="1939" y="1884"/>
                  </a:lnTo>
                  <a:lnTo>
                    <a:pt x="1957" y="1888"/>
                  </a:lnTo>
                  <a:lnTo>
                    <a:pt x="1974" y="1895"/>
                  </a:lnTo>
                  <a:lnTo>
                    <a:pt x="1991" y="1900"/>
                  </a:lnTo>
                  <a:lnTo>
                    <a:pt x="2006" y="1906"/>
                  </a:lnTo>
                  <a:lnTo>
                    <a:pt x="2021" y="1913"/>
                  </a:lnTo>
                  <a:lnTo>
                    <a:pt x="2035" y="1920"/>
                  </a:lnTo>
                  <a:lnTo>
                    <a:pt x="2049" y="1928"/>
                  </a:lnTo>
                  <a:lnTo>
                    <a:pt x="2061" y="1935"/>
                  </a:lnTo>
                  <a:lnTo>
                    <a:pt x="2073" y="1943"/>
                  </a:lnTo>
                  <a:lnTo>
                    <a:pt x="2084" y="1952"/>
                  </a:lnTo>
                  <a:lnTo>
                    <a:pt x="2095" y="1961"/>
                  </a:lnTo>
                  <a:lnTo>
                    <a:pt x="2105" y="1971"/>
                  </a:lnTo>
                  <a:lnTo>
                    <a:pt x="2114" y="1980"/>
                  </a:lnTo>
                  <a:lnTo>
                    <a:pt x="2124" y="1991"/>
                  </a:lnTo>
                  <a:lnTo>
                    <a:pt x="2132" y="2002"/>
                  </a:lnTo>
                  <a:lnTo>
                    <a:pt x="2139" y="2013"/>
                  </a:lnTo>
                  <a:lnTo>
                    <a:pt x="2147" y="2025"/>
                  </a:lnTo>
                  <a:lnTo>
                    <a:pt x="2153" y="2037"/>
                  </a:lnTo>
                  <a:lnTo>
                    <a:pt x="2159" y="2050"/>
                  </a:lnTo>
                  <a:lnTo>
                    <a:pt x="2166" y="2064"/>
                  </a:lnTo>
                  <a:lnTo>
                    <a:pt x="2171" y="2078"/>
                  </a:lnTo>
                  <a:lnTo>
                    <a:pt x="2175" y="2092"/>
                  </a:lnTo>
                  <a:lnTo>
                    <a:pt x="2181" y="2107"/>
                  </a:lnTo>
                  <a:lnTo>
                    <a:pt x="2185" y="2122"/>
                  </a:lnTo>
                  <a:lnTo>
                    <a:pt x="2192" y="2155"/>
                  </a:lnTo>
                  <a:lnTo>
                    <a:pt x="2197" y="2191"/>
                  </a:lnTo>
                  <a:lnTo>
                    <a:pt x="2203" y="2228"/>
                  </a:lnTo>
                  <a:lnTo>
                    <a:pt x="2207" y="2268"/>
                  </a:lnTo>
                  <a:close/>
                  <a:moveTo>
                    <a:pt x="2063" y="1838"/>
                  </a:moveTo>
                  <a:lnTo>
                    <a:pt x="2062" y="1842"/>
                  </a:lnTo>
                  <a:lnTo>
                    <a:pt x="2059" y="1844"/>
                  </a:lnTo>
                  <a:lnTo>
                    <a:pt x="2053" y="1847"/>
                  </a:lnTo>
                  <a:lnTo>
                    <a:pt x="2041" y="1853"/>
                  </a:lnTo>
                  <a:lnTo>
                    <a:pt x="2032" y="1847"/>
                  </a:lnTo>
                  <a:lnTo>
                    <a:pt x="2023" y="1842"/>
                  </a:lnTo>
                  <a:lnTo>
                    <a:pt x="2015" y="1837"/>
                  </a:lnTo>
                  <a:lnTo>
                    <a:pt x="2006" y="1832"/>
                  </a:lnTo>
                  <a:lnTo>
                    <a:pt x="2017" y="1825"/>
                  </a:lnTo>
                  <a:lnTo>
                    <a:pt x="2027" y="1818"/>
                  </a:lnTo>
                  <a:lnTo>
                    <a:pt x="2036" y="1823"/>
                  </a:lnTo>
                  <a:lnTo>
                    <a:pt x="2045" y="1827"/>
                  </a:lnTo>
                  <a:lnTo>
                    <a:pt x="2054" y="1832"/>
                  </a:lnTo>
                  <a:lnTo>
                    <a:pt x="2063" y="1838"/>
                  </a:lnTo>
                  <a:close/>
                  <a:moveTo>
                    <a:pt x="2035" y="1785"/>
                  </a:moveTo>
                  <a:lnTo>
                    <a:pt x="2039" y="1797"/>
                  </a:lnTo>
                  <a:lnTo>
                    <a:pt x="1973" y="1797"/>
                  </a:lnTo>
                  <a:lnTo>
                    <a:pt x="1974" y="1791"/>
                  </a:lnTo>
                  <a:lnTo>
                    <a:pt x="1975" y="1787"/>
                  </a:lnTo>
                  <a:lnTo>
                    <a:pt x="1991" y="1786"/>
                  </a:lnTo>
                  <a:lnTo>
                    <a:pt x="2005" y="1786"/>
                  </a:lnTo>
                  <a:lnTo>
                    <a:pt x="2020" y="1785"/>
                  </a:lnTo>
                  <a:lnTo>
                    <a:pt x="2035" y="1785"/>
                  </a:lnTo>
                  <a:close/>
                  <a:moveTo>
                    <a:pt x="2014" y="1753"/>
                  </a:moveTo>
                  <a:lnTo>
                    <a:pt x="1999" y="1757"/>
                  </a:lnTo>
                  <a:lnTo>
                    <a:pt x="1984" y="1762"/>
                  </a:lnTo>
                  <a:lnTo>
                    <a:pt x="1973" y="1754"/>
                  </a:lnTo>
                  <a:lnTo>
                    <a:pt x="1961" y="1747"/>
                  </a:lnTo>
                  <a:lnTo>
                    <a:pt x="1957" y="1743"/>
                  </a:lnTo>
                  <a:lnTo>
                    <a:pt x="1954" y="1739"/>
                  </a:lnTo>
                  <a:lnTo>
                    <a:pt x="1953" y="1735"/>
                  </a:lnTo>
                  <a:lnTo>
                    <a:pt x="1953" y="1731"/>
                  </a:lnTo>
                  <a:lnTo>
                    <a:pt x="1974" y="1730"/>
                  </a:lnTo>
                  <a:lnTo>
                    <a:pt x="1988" y="1731"/>
                  </a:lnTo>
                  <a:lnTo>
                    <a:pt x="1994" y="1733"/>
                  </a:lnTo>
                  <a:lnTo>
                    <a:pt x="2000" y="1737"/>
                  </a:lnTo>
                  <a:lnTo>
                    <a:pt x="2006" y="1744"/>
                  </a:lnTo>
                  <a:lnTo>
                    <a:pt x="2014" y="1753"/>
                  </a:lnTo>
                  <a:close/>
                  <a:moveTo>
                    <a:pt x="2005" y="1697"/>
                  </a:moveTo>
                  <a:lnTo>
                    <a:pt x="2005" y="1701"/>
                  </a:lnTo>
                  <a:lnTo>
                    <a:pt x="2006" y="1707"/>
                  </a:lnTo>
                  <a:lnTo>
                    <a:pt x="2002" y="1711"/>
                  </a:lnTo>
                  <a:lnTo>
                    <a:pt x="1998" y="1716"/>
                  </a:lnTo>
                  <a:lnTo>
                    <a:pt x="1995" y="1718"/>
                  </a:lnTo>
                  <a:lnTo>
                    <a:pt x="1993" y="1720"/>
                  </a:lnTo>
                  <a:lnTo>
                    <a:pt x="1990" y="1722"/>
                  </a:lnTo>
                  <a:lnTo>
                    <a:pt x="1986" y="1722"/>
                  </a:lnTo>
                  <a:lnTo>
                    <a:pt x="1971" y="1719"/>
                  </a:lnTo>
                  <a:lnTo>
                    <a:pt x="1959" y="1716"/>
                  </a:lnTo>
                  <a:lnTo>
                    <a:pt x="1954" y="1714"/>
                  </a:lnTo>
                  <a:lnTo>
                    <a:pt x="1950" y="1712"/>
                  </a:lnTo>
                  <a:lnTo>
                    <a:pt x="1947" y="1708"/>
                  </a:lnTo>
                  <a:lnTo>
                    <a:pt x="1945" y="1704"/>
                  </a:lnTo>
                  <a:lnTo>
                    <a:pt x="1959" y="1697"/>
                  </a:lnTo>
                  <a:lnTo>
                    <a:pt x="1972" y="1693"/>
                  </a:lnTo>
                  <a:lnTo>
                    <a:pt x="1979" y="1691"/>
                  </a:lnTo>
                  <a:lnTo>
                    <a:pt x="1987" y="1691"/>
                  </a:lnTo>
                  <a:lnTo>
                    <a:pt x="1996" y="1693"/>
                  </a:lnTo>
                  <a:lnTo>
                    <a:pt x="2005" y="1697"/>
                  </a:lnTo>
                  <a:close/>
                  <a:moveTo>
                    <a:pt x="1984" y="1660"/>
                  </a:moveTo>
                  <a:lnTo>
                    <a:pt x="1979" y="1667"/>
                  </a:lnTo>
                  <a:lnTo>
                    <a:pt x="1974" y="1674"/>
                  </a:lnTo>
                  <a:lnTo>
                    <a:pt x="1966" y="1674"/>
                  </a:lnTo>
                  <a:lnTo>
                    <a:pt x="1952" y="1669"/>
                  </a:lnTo>
                  <a:lnTo>
                    <a:pt x="1938" y="1663"/>
                  </a:lnTo>
                  <a:lnTo>
                    <a:pt x="1924" y="1658"/>
                  </a:lnTo>
                  <a:lnTo>
                    <a:pt x="1910" y="1654"/>
                  </a:lnTo>
                  <a:lnTo>
                    <a:pt x="1914" y="1651"/>
                  </a:lnTo>
                  <a:lnTo>
                    <a:pt x="1917" y="1649"/>
                  </a:lnTo>
                  <a:lnTo>
                    <a:pt x="1920" y="1648"/>
                  </a:lnTo>
                  <a:lnTo>
                    <a:pt x="1924" y="1646"/>
                  </a:lnTo>
                  <a:lnTo>
                    <a:pt x="1934" y="1645"/>
                  </a:lnTo>
                  <a:lnTo>
                    <a:pt x="1943" y="1646"/>
                  </a:lnTo>
                  <a:lnTo>
                    <a:pt x="1953" y="1649"/>
                  </a:lnTo>
                  <a:lnTo>
                    <a:pt x="1963" y="1652"/>
                  </a:lnTo>
                  <a:lnTo>
                    <a:pt x="1974" y="1656"/>
                  </a:lnTo>
                  <a:lnTo>
                    <a:pt x="1984" y="1660"/>
                  </a:lnTo>
                  <a:close/>
                  <a:moveTo>
                    <a:pt x="1957" y="1618"/>
                  </a:moveTo>
                  <a:lnTo>
                    <a:pt x="1946" y="1626"/>
                  </a:lnTo>
                  <a:lnTo>
                    <a:pt x="1939" y="1625"/>
                  </a:lnTo>
                  <a:lnTo>
                    <a:pt x="1933" y="1623"/>
                  </a:lnTo>
                  <a:lnTo>
                    <a:pt x="1926" y="1622"/>
                  </a:lnTo>
                  <a:lnTo>
                    <a:pt x="1922" y="1620"/>
                  </a:lnTo>
                  <a:lnTo>
                    <a:pt x="1915" y="1614"/>
                  </a:lnTo>
                  <a:lnTo>
                    <a:pt x="1907" y="1607"/>
                  </a:lnTo>
                  <a:lnTo>
                    <a:pt x="1912" y="1600"/>
                  </a:lnTo>
                  <a:lnTo>
                    <a:pt x="1918" y="1593"/>
                  </a:lnTo>
                  <a:lnTo>
                    <a:pt x="1921" y="1589"/>
                  </a:lnTo>
                  <a:lnTo>
                    <a:pt x="1924" y="1586"/>
                  </a:lnTo>
                  <a:lnTo>
                    <a:pt x="1927" y="1584"/>
                  </a:lnTo>
                  <a:lnTo>
                    <a:pt x="1930" y="1584"/>
                  </a:lnTo>
                  <a:lnTo>
                    <a:pt x="1937" y="1589"/>
                  </a:lnTo>
                  <a:lnTo>
                    <a:pt x="1943" y="1597"/>
                  </a:lnTo>
                  <a:lnTo>
                    <a:pt x="1947" y="1601"/>
                  </a:lnTo>
                  <a:lnTo>
                    <a:pt x="1950" y="1606"/>
                  </a:lnTo>
                  <a:lnTo>
                    <a:pt x="1954" y="1612"/>
                  </a:lnTo>
                  <a:lnTo>
                    <a:pt x="1957" y="1618"/>
                  </a:lnTo>
                  <a:close/>
                  <a:moveTo>
                    <a:pt x="1930" y="1565"/>
                  </a:moveTo>
                  <a:lnTo>
                    <a:pt x="1927" y="1569"/>
                  </a:lnTo>
                  <a:lnTo>
                    <a:pt x="1924" y="1575"/>
                  </a:lnTo>
                  <a:lnTo>
                    <a:pt x="1912" y="1575"/>
                  </a:lnTo>
                  <a:lnTo>
                    <a:pt x="1899" y="1565"/>
                  </a:lnTo>
                  <a:lnTo>
                    <a:pt x="1885" y="1556"/>
                  </a:lnTo>
                  <a:lnTo>
                    <a:pt x="1889" y="1550"/>
                  </a:lnTo>
                  <a:lnTo>
                    <a:pt x="1895" y="1546"/>
                  </a:lnTo>
                  <a:lnTo>
                    <a:pt x="1900" y="1544"/>
                  </a:lnTo>
                  <a:lnTo>
                    <a:pt x="1906" y="1543"/>
                  </a:lnTo>
                  <a:lnTo>
                    <a:pt x="1909" y="1543"/>
                  </a:lnTo>
                  <a:lnTo>
                    <a:pt x="1914" y="1544"/>
                  </a:lnTo>
                  <a:lnTo>
                    <a:pt x="1917" y="1546"/>
                  </a:lnTo>
                  <a:lnTo>
                    <a:pt x="1920" y="1548"/>
                  </a:lnTo>
                  <a:lnTo>
                    <a:pt x="1923" y="1551"/>
                  </a:lnTo>
                  <a:lnTo>
                    <a:pt x="1925" y="1555"/>
                  </a:lnTo>
                  <a:lnTo>
                    <a:pt x="1928" y="1560"/>
                  </a:lnTo>
                  <a:lnTo>
                    <a:pt x="1930" y="1565"/>
                  </a:lnTo>
                  <a:close/>
                  <a:moveTo>
                    <a:pt x="1920" y="1514"/>
                  </a:moveTo>
                  <a:lnTo>
                    <a:pt x="1916" y="1517"/>
                  </a:lnTo>
                  <a:lnTo>
                    <a:pt x="1910" y="1520"/>
                  </a:lnTo>
                  <a:lnTo>
                    <a:pt x="1905" y="1521"/>
                  </a:lnTo>
                  <a:lnTo>
                    <a:pt x="1899" y="1522"/>
                  </a:lnTo>
                  <a:lnTo>
                    <a:pt x="1886" y="1523"/>
                  </a:lnTo>
                  <a:lnTo>
                    <a:pt x="1879" y="1523"/>
                  </a:lnTo>
                  <a:lnTo>
                    <a:pt x="1846" y="1508"/>
                  </a:lnTo>
                  <a:lnTo>
                    <a:pt x="1848" y="1499"/>
                  </a:lnTo>
                  <a:lnTo>
                    <a:pt x="1850" y="1491"/>
                  </a:lnTo>
                  <a:lnTo>
                    <a:pt x="1867" y="1496"/>
                  </a:lnTo>
                  <a:lnTo>
                    <a:pt x="1884" y="1503"/>
                  </a:lnTo>
                  <a:lnTo>
                    <a:pt x="1902" y="1508"/>
                  </a:lnTo>
                  <a:lnTo>
                    <a:pt x="1920" y="1514"/>
                  </a:lnTo>
                  <a:close/>
                  <a:moveTo>
                    <a:pt x="1900" y="1476"/>
                  </a:moveTo>
                  <a:lnTo>
                    <a:pt x="1836" y="1475"/>
                  </a:lnTo>
                  <a:lnTo>
                    <a:pt x="1828" y="1466"/>
                  </a:lnTo>
                  <a:lnTo>
                    <a:pt x="1839" y="1459"/>
                  </a:lnTo>
                  <a:lnTo>
                    <a:pt x="1848" y="1455"/>
                  </a:lnTo>
                  <a:lnTo>
                    <a:pt x="1855" y="1452"/>
                  </a:lnTo>
                  <a:lnTo>
                    <a:pt x="1863" y="1452"/>
                  </a:lnTo>
                  <a:lnTo>
                    <a:pt x="1870" y="1454"/>
                  </a:lnTo>
                  <a:lnTo>
                    <a:pt x="1879" y="1458"/>
                  </a:lnTo>
                  <a:lnTo>
                    <a:pt x="1888" y="1466"/>
                  </a:lnTo>
                  <a:lnTo>
                    <a:pt x="1900" y="1476"/>
                  </a:lnTo>
                  <a:close/>
                  <a:moveTo>
                    <a:pt x="1877" y="1414"/>
                  </a:moveTo>
                  <a:lnTo>
                    <a:pt x="1877" y="1424"/>
                  </a:lnTo>
                  <a:lnTo>
                    <a:pt x="1872" y="1428"/>
                  </a:lnTo>
                  <a:lnTo>
                    <a:pt x="1867" y="1431"/>
                  </a:lnTo>
                  <a:lnTo>
                    <a:pt x="1861" y="1432"/>
                  </a:lnTo>
                  <a:lnTo>
                    <a:pt x="1855" y="1433"/>
                  </a:lnTo>
                  <a:lnTo>
                    <a:pt x="1844" y="1432"/>
                  </a:lnTo>
                  <a:lnTo>
                    <a:pt x="1832" y="1431"/>
                  </a:lnTo>
                  <a:lnTo>
                    <a:pt x="1817" y="1398"/>
                  </a:lnTo>
                  <a:lnTo>
                    <a:pt x="1824" y="1396"/>
                  </a:lnTo>
                  <a:lnTo>
                    <a:pt x="1831" y="1396"/>
                  </a:lnTo>
                  <a:lnTo>
                    <a:pt x="1839" y="1397"/>
                  </a:lnTo>
                  <a:lnTo>
                    <a:pt x="1846" y="1399"/>
                  </a:lnTo>
                  <a:lnTo>
                    <a:pt x="1862" y="1406"/>
                  </a:lnTo>
                  <a:lnTo>
                    <a:pt x="1877" y="1414"/>
                  </a:lnTo>
                  <a:close/>
                  <a:moveTo>
                    <a:pt x="1861" y="1352"/>
                  </a:moveTo>
                  <a:lnTo>
                    <a:pt x="1860" y="1364"/>
                  </a:lnTo>
                  <a:lnTo>
                    <a:pt x="1859" y="1377"/>
                  </a:lnTo>
                  <a:lnTo>
                    <a:pt x="1851" y="1377"/>
                  </a:lnTo>
                  <a:lnTo>
                    <a:pt x="1843" y="1378"/>
                  </a:lnTo>
                  <a:lnTo>
                    <a:pt x="1824" y="1377"/>
                  </a:lnTo>
                  <a:lnTo>
                    <a:pt x="1810" y="1376"/>
                  </a:lnTo>
                  <a:lnTo>
                    <a:pt x="1805" y="1376"/>
                  </a:lnTo>
                  <a:lnTo>
                    <a:pt x="1801" y="1375"/>
                  </a:lnTo>
                  <a:lnTo>
                    <a:pt x="1795" y="1372"/>
                  </a:lnTo>
                  <a:lnTo>
                    <a:pt x="1790" y="1368"/>
                  </a:lnTo>
                  <a:lnTo>
                    <a:pt x="1795" y="1358"/>
                  </a:lnTo>
                  <a:lnTo>
                    <a:pt x="1801" y="1350"/>
                  </a:lnTo>
                  <a:lnTo>
                    <a:pt x="1806" y="1341"/>
                  </a:lnTo>
                  <a:lnTo>
                    <a:pt x="1811" y="1333"/>
                  </a:lnTo>
                  <a:lnTo>
                    <a:pt x="1817" y="1336"/>
                  </a:lnTo>
                  <a:lnTo>
                    <a:pt x="1823" y="1339"/>
                  </a:lnTo>
                  <a:lnTo>
                    <a:pt x="1829" y="1340"/>
                  </a:lnTo>
                  <a:lnTo>
                    <a:pt x="1835" y="1342"/>
                  </a:lnTo>
                  <a:lnTo>
                    <a:pt x="1842" y="1343"/>
                  </a:lnTo>
                  <a:lnTo>
                    <a:pt x="1848" y="1344"/>
                  </a:lnTo>
                  <a:lnTo>
                    <a:pt x="1854" y="1347"/>
                  </a:lnTo>
                  <a:lnTo>
                    <a:pt x="1861" y="1352"/>
                  </a:lnTo>
                  <a:close/>
                  <a:moveTo>
                    <a:pt x="1839" y="1315"/>
                  </a:moveTo>
                  <a:lnTo>
                    <a:pt x="1840" y="1316"/>
                  </a:lnTo>
                  <a:lnTo>
                    <a:pt x="1838" y="1317"/>
                  </a:lnTo>
                  <a:lnTo>
                    <a:pt x="1835" y="1318"/>
                  </a:lnTo>
                  <a:lnTo>
                    <a:pt x="1832" y="1319"/>
                  </a:lnTo>
                  <a:lnTo>
                    <a:pt x="1824" y="1319"/>
                  </a:lnTo>
                  <a:lnTo>
                    <a:pt x="1817" y="1319"/>
                  </a:lnTo>
                  <a:lnTo>
                    <a:pt x="1809" y="1317"/>
                  </a:lnTo>
                  <a:lnTo>
                    <a:pt x="1801" y="1314"/>
                  </a:lnTo>
                  <a:lnTo>
                    <a:pt x="1792" y="1309"/>
                  </a:lnTo>
                  <a:lnTo>
                    <a:pt x="1785" y="1306"/>
                  </a:lnTo>
                  <a:lnTo>
                    <a:pt x="1777" y="1303"/>
                  </a:lnTo>
                  <a:lnTo>
                    <a:pt x="1771" y="1301"/>
                  </a:lnTo>
                  <a:lnTo>
                    <a:pt x="1769" y="1301"/>
                  </a:lnTo>
                  <a:lnTo>
                    <a:pt x="1767" y="1301"/>
                  </a:lnTo>
                  <a:lnTo>
                    <a:pt x="1765" y="1302"/>
                  </a:lnTo>
                  <a:lnTo>
                    <a:pt x="1763" y="1303"/>
                  </a:lnTo>
                  <a:lnTo>
                    <a:pt x="1767" y="1299"/>
                  </a:lnTo>
                  <a:lnTo>
                    <a:pt x="1772" y="1295"/>
                  </a:lnTo>
                  <a:lnTo>
                    <a:pt x="1776" y="1290"/>
                  </a:lnTo>
                  <a:lnTo>
                    <a:pt x="1782" y="1288"/>
                  </a:lnTo>
                  <a:lnTo>
                    <a:pt x="1786" y="1287"/>
                  </a:lnTo>
                  <a:lnTo>
                    <a:pt x="1791" y="1286"/>
                  </a:lnTo>
                  <a:lnTo>
                    <a:pt x="1796" y="1286"/>
                  </a:lnTo>
                  <a:lnTo>
                    <a:pt x="1802" y="1287"/>
                  </a:lnTo>
                  <a:lnTo>
                    <a:pt x="1807" y="1288"/>
                  </a:lnTo>
                  <a:lnTo>
                    <a:pt x="1812" y="1290"/>
                  </a:lnTo>
                  <a:lnTo>
                    <a:pt x="1816" y="1294"/>
                  </a:lnTo>
                  <a:lnTo>
                    <a:pt x="1822" y="1297"/>
                  </a:lnTo>
                  <a:lnTo>
                    <a:pt x="1831" y="1305"/>
                  </a:lnTo>
                  <a:lnTo>
                    <a:pt x="1839" y="1315"/>
                  </a:lnTo>
                  <a:close/>
                  <a:moveTo>
                    <a:pt x="1816" y="1253"/>
                  </a:moveTo>
                  <a:lnTo>
                    <a:pt x="1815" y="1258"/>
                  </a:lnTo>
                  <a:lnTo>
                    <a:pt x="1815" y="1263"/>
                  </a:lnTo>
                  <a:lnTo>
                    <a:pt x="1782" y="1273"/>
                  </a:lnTo>
                  <a:lnTo>
                    <a:pt x="1766" y="1270"/>
                  </a:lnTo>
                  <a:lnTo>
                    <a:pt x="1754" y="1267"/>
                  </a:lnTo>
                  <a:lnTo>
                    <a:pt x="1750" y="1265"/>
                  </a:lnTo>
                  <a:lnTo>
                    <a:pt x="1747" y="1263"/>
                  </a:lnTo>
                  <a:lnTo>
                    <a:pt x="1745" y="1261"/>
                  </a:lnTo>
                  <a:lnTo>
                    <a:pt x="1744" y="1258"/>
                  </a:lnTo>
                  <a:lnTo>
                    <a:pt x="1744" y="1256"/>
                  </a:lnTo>
                  <a:lnTo>
                    <a:pt x="1745" y="1252"/>
                  </a:lnTo>
                  <a:lnTo>
                    <a:pt x="1746" y="1249"/>
                  </a:lnTo>
                  <a:lnTo>
                    <a:pt x="1749" y="1246"/>
                  </a:lnTo>
                  <a:lnTo>
                    <a:pt x="1756" y="1240"/>
                  </a:lnTo>
                  <a:lnTo>
                    <a:pt x="1766" y="1231"/>
                  </a:lnTo>
                  <a:lnTo>
                    <a:pt x="1776" y="1236"/>
                  </a:lnTo>
                  <a:lnTo>
                    <a:pt x="1786" y="1243"/>
                  </a:lnTo>
                  <a:lnTo>
                    <a:pt x="1792" y="1245"/>
                  </a:lnTo>
                  <a:lnTo>
                    <a:pt x="1799" y="1248"/>
                  </a:lnTo>
                  <a:lnTo>
                    <a:pt x="1807" y="1251"/>
                  </a:lnTo>
                  <a:lnTo>
                    <a:pt x="1816" y="1253"/>
                  </a:lnTo>
                  <a:close/>
                  <a:moveTo>
                    <a:pt x="1797" y="1202"/>
                  </a:moveTo>
                  <a:lnTo>
                    <a:pt x="1791" y="1208"/>
                  </a:lnTo>
                  <a:lnTo>
                    <a:pt x="1784" y="1213"/>
                  </a:lnTo>
                  <a:lnTo>
                    <a:pt x="1781" y="1216"/>
                  </a:lnTo>
                  <a:lnTo>
                    <a:pt x="1777" y="1219"/>
                  </a:lnTo>
                  <a:lnTo>
                    <a:pt x="1774" y="1220"/>
                  </a:lnTo>
                  <a:lnTo>
                    <a:pt x="1771" y="1220"/>
                  </a:lnTo>
                  <a:lnTo>
                    <a:pt x="1764" y="1217"/>
                  </a:lnTo>
                  <a:lnTo>
                    <a:pt x="1758" y="1215"/>
                  </a:lnTo>
                  <a:lnTo>
                    <a:pt x="1754" y="1213"/>
                  </a:lnTo>
                  <a:lnTo>
                    <a:pt x="1750" y="1210"/>
                  </a:lnTo>
                  <a:lnTo>
                    <a:pt x="1745" y="1204"/>
                  </a:lnTo>
                  <a:lnTo>
                    <a:pt x="1739" y="1196"/>
                  </a:lnTo>
                  <a:lnTo>
                    <a:pt x="1755" y="1191"/>
                  </a:lnTo>
                  <a:lnTo>
                    <a:pt x="1769" y="1187"/>
                  </a:lnTo>
                  <a:lnTo>
                    <a:pt x="1775" y="1187"/>
                  </a:lnTo>
                  <a:lnTo>
                    <a:pt x="1782" y="1189"/>
                  </a:lnTo>
                  <a:lnTo>
                    <a:pt x="1789" y="1194"/>
                  </a:lnTo>
                  <a:lnTo>
                    <a:pt x="1797" y="1202"/>
                  </a:lnTo>
                  <a:close/>
                  <a:moveTo>
                    <a:pt x="1790" y="1165"/>
                  </a:moveTo>
                  <a:lnTo>
                    <a:pt x="1784" y="1170"/>
                  </a:lnTo>
                  <a:lnTo>
                    <a:pt x="1778" y="1173"/>
                  </a:lnTo>
                  <a:lnTo>
                    <a:pt x="1773" y="1175"/>
                  </a:lnTo>
                  <a:lnTo>
                    <a:pt x="1765" y="1177"/>
                  </a:lnTo>
                  <a:lnTo>
                    <a:pt x="1735" y="1170"/>
                  </a:lnTo>
                  <a:lnTo>
                    <a:pt x="1713" y="1164"/>
                  </a:lnTo>
                  <a:lnTo>
                    <a:pt x="1710" y="1161"/>
                  </a:lnTo>
                  <a:lnTo>
                    <a:pt x="1708" y="1159"/>
                  </a:lnTo>
                  <a:lnTo>
                    <a:pt x="1707" y="1157"/>
                  </a:lnTo>
                  <a:lnTo>
                    <a:pt x="1708" y="1155"/>
                  </a:lnTo>
                  <a:lnTo>
                    <a:pt x="1711" y="1152"/>
                  </a:lnTo>
                  <a:lnTo>
                    <a:pt x="1715" y="1150"/>
                  </a:lnTo>
                  <a:lnTo>
                    <a:pt x="1721" y="1147"/>
                  </a:lnTo>
                  <a:lnTo>
                    <a:pt x="1730" y="1144"/>
                  </a:lnTo>
                  <a:lnTo>
                    <a:pt x="1747" y="1150"/>
                  </a:lnTo>
                  <a:lnTo>
                    <a:pt x="1762" y="1155"/>
                  </a:lnTo>
                  <a:lnTo>
                    <a:pt x="1775" y="1159"/>
                  </a:lnTo>
                  <a:lnTo>
                    <a:pt x="1790" y="1165"/>
                  </a:lnTo>
                  <a:close/>
                  <a:moveTo>
                    <a:pt x="1751" y="1110"/>
                  </a:moveTo>
                  <a:lnTo>
                    <a:pt x="1743" y="1118"/>
                  </a:lnTo>
                  <a:lnTo>
                    <a:pt x="1735" y="1128"/>
                  </a:lnTo>
                  <a:lnTo>
                    <a:pt x="1725" y="1120"/>
                  </a:lnTo>
                  <a:lnTo>
                    <a:pt x="1713" y="1113"/>
                  </a:lnTo>
                  <a:lnTo>
                    <a:pt x="1702" y="1107"/>
                  </a:lnTo>
                  <a:lnTo>
                    <a:pt x="1692" y="1100"/>
                  </a:lnTo>
                  <a:lnTo>
                    <a:pt x="1699" y="1097"/>
                  </a:lnTo>
                  <a:lnTo>
                    <a:pt x="1707" y="1095"/>
                  </a:lnTo>
                  <a:lnTo>
                    <a:pt x="1715" y="1094"/>
                  </a:lnTo>
                  <a:lnTo>
                    <a:pt x="1725" y="1094"/>
                  </a:lnTo>
                  <a:lnTo>
                    <a:pt x="1733" y="1095"/>
                  </a:lnTo>
                  <a:lnTo>
                    <a:pt x="1740" y="1098"/>
                  </a:lnTo>
                  <a:lnTo>
                    <a:pt x="1744" y="1100"/>
                  </a:lnTo>
                  <a:lnTo>
                    <a:pt x="1747" y="1102"/>
                  </a:lnTo>
                  <a:lnTo>
                    <a:pt x="1749" y="1107"/>
                  </a:lnTo>
                  <a:lnTo>
                    <a:pt x="1751" y="1110"/>
                  </a:lnTo>
                  <a:close/>
                  <a:moveTo>
                    <a:pt x="1676" y="1039"/>
                  </a:moveTo>
                  <a:lnTo>
                    <a:pt x="1685" y="1043"/>
                  </a:lnTo>
                  <a:lnTo>
                    <a:pt x="1695" y="1048"/>
                  </a:lnTo>
                  <a:lnTo>
                    <a:pt x="1705" y="1053"/>
                  </a:lnTo>
                  <a:lnTo>
                    <a:pt x="1714" y="1057"/>
                  </a:lnTo>
                  <a:lnTo>
                    <a:pt x="1713" y="1066"/>
                  </a:lnTo>
                  <a:lnTo>
                    <a:pt x="1713" y="1076"/>
                  </a:lnTo>
                  <a:lnTo>
                    <a:pt x="1707" y="1076"/>
                  </a:lnTo>
                  <a:lnTo>
                    <a:pt x="1701" y="1077"/>
                  </a:lnTo>
                  <a:lnTo>
                    <a:pt x="1696" y="1075"/>
                  </a:lnTo>
                  <a:lnTo>
                    <a:pt x="1690" y="1073"/>
                  </a:lnTo>
                  <a:lnTo>
                    <a:pt x="1683" y="1068"/>
                  </a:lnTo>
                  <a:lnTo>
                    <a:pt x="1678" y="1063"/>
                  </a:lnTo>
                  <a:lnTo>
                    <a:pt x="1674" y="1058"/>
                  </a:lnTo>
                  <a:lnTo>
                    <a:pt x="1672" y="1052"/>
                  </a:lnTo>
                  <a:lnTo>
                    <a:pt x="1671" y="1048"/>
                  </a:lnTo>
                  <a:lnTo>
                    <a:pt x="1672" y="1045"/>
                  </a:lnTo>
                  <a:lnTo>
                    <a:pt x="1673" y="1042"/>
                  </a:lnTo>
                  <a:lnTo>
                    <a:pt x="1676" y="1039"/>
                  </a:lnTo>
                  <a:close/>
                  <a:moveTo>
                    <a:pt x="1656" y="1049"/>
                  </a:moveTo>
                  <a:lnTo>
                    <a:pt x="1660" y="1054"/>
                  </a:lnTo>
                  <a:lnTo>
                    <a:pt x="1664" y="1060"/>
                  </a:lnTo>
                  <a:lnTo>
                    <a:pt x="1669" y="1066"/>
                  </a:lnTo>
                  <a:lnTo>
                    <a:pt x="1672" y="1075"/>
                  </a:lnTo>
                  <a:lnTo>
                    <a:pt x="1674" y="1082"/>
                  </a:lnTo>
                  <a:lnTo>
                    <a:pt x="1673" y="1090"/>
                  </a:lnTo>
                  <a:lnTo>
                    <a:pt x="1672" y="1093"/>
                  </a:lnTo>
                  <a:lnTo>
                    <a:pt x="1671" y="1096"/>
                  </a:lnTo>
                  <a:lnTo>
                    <a:pt x="1668" y="1098"/>
                  </a:lnTo>
                  <a:lnTo>
                    <a:pt x="1664" y="1100"/>
                  </a:lnTo>
                  <a:lnTo>
                    <a:pt x="1658" y="1084"/>
                  </a:lnTo>
                  <a:lnTo>
                    <a:pt x="1653" y="1071"/>
                  </a:lnTo>
                  <a:lnTo>
                    <a:pt x="1652" y="1064"/>
                  </a:lnTo>
                  <a:lnTo>
                    <a:pt x="1652" y="1059"/>
                  </a:lnTo>
                  <a:lnTo>
                    <a:pt x="1653" y="1054"/>
                  </a:lnTo>
                  <a:lnTo>
                    <a:pt x="1656" y="1049"/>
                  </a:lnTo>
                  <a:close/>
                  <a:moveTo>
                    <a:pt x="1562" y="900"/>
                  </a:moveTo>
                  <a:lnTo>
                    <a:pt x="1575" y="895"/>
                  </a:lnTo>
                  <a:lnTo>
                    <a:pt x="1586" y="892"/>
                  </a:lnTo>
                  <a:lnTo>
                    <a:pt x="1593" y="891"/>
                  </a:lnTo>
                  <a:lnTo>
                    <a:pt x="1600" y="890"/>
                  </a:lnTo>
                  <a:lnTo>
                    <a:pt x="1608" y="890"/>
                  </a:lnTo>
                  <a:lnTo>
                    <a:pt x="1617" y="890"/>
                  </a:lnTo>
                  <a:lnTo>
                    <a:pt x="1623" y="922"/>
                  </a:lnTo>
                  <a:lnTo>
                    <a:pt x="1630" y="959"/>
                  </a:lnTo>
                  <a:lnTo>
                    <a:pt x="1635" y="1000"/>
                  </a:lnTo>
                  <a:lnTo>
                    <a:pt x="1640" y="1045"/>
                  </a:lnTo>
                  <a:lnTo>
                    <a:pt x="1645" y="1093"/>
                  </a:lnTo>
                  <a:lnTo>
                    <a:pt x="1649" y="1142"/>
                  </a:lnTo>
                  <a:lnTo>
                    <a:pt x="1653" y="1195"/>
                  </a:lnTo>
                  <a:lnTo>
                    <a:pt x="1655" y="1248"/>
                  </a:lnTo>
                  <a:lnTo>
                    <a:pt x="1657" y="1302"/>
                  </a:lnTo>
                  <a:lnTo>
                    <a:pt x="1657" y="1355"/>
                  </a:lnTo>
                  <a:lnTo>
                    <a:pt x="1657" y="1408"/>
                  </a:lnTo>
                  <a:lnTo>
                    <a:pt x="1656" y="1459"/>
                  </a:lnTo>
                  <a:lnTo>
                    <a:pt x="1653" y="1509"/>
                  </a:lnTo>
                  <a:lnTo>
                    <a:pt x="1650" y="1556"/>
                  </a:lnTo>
                  <a:lnTo>
                    <a:pt x="1644" y="1599"/>
                  </a:lnTo>
                  <a:lnTo>
                    <a:pt x="1637" y="1638"/>
                  </a:lnTo>
                  <a:lnTo>
                    <a:pt x="1624" y="1638"/>
                  </a:lnTo>
                  <a:lnTo>
                    <a:pt x="1612" y="1638"/>
                  </a:lnTo>
                  <a:lnTo>
                    <a:pt x="1598" y="1639"/>
                  </a:lnTo>
                  <a:lnTo>
                    <a:pt x="1585" y="1639"/>
                  </a:lnTo>
                  <a:lnTo>
                    <a:pt x="1577" y="1635"/>
                  </a:lnTo>
                  <a:lnTo>
                    <a:pt x="1567" y="1632"/>
                  </a:lnTo>
                  <a:lnTo>
                    <a:pt x="1559" y="1627"/>
                  </a:lnTo>
                  <a:lnTo>
                    <a:pt x="1549" y="1624"/>
                  </a:lnTo>
                  <a:lnTo>
                    <a:pt x="1543" y="1583"/>
                  </a:lnTo>
                  <a:lnTo>
                    <a:pt x="1538" y="1541"/>
                  </a:lnTo>
                  <a:lnTo>
                    <a:pt x="1535" y="1496"/>
                  </a:lnTo>
                  <a:lnTo>
                    <a:pt x="1533" y="1451"/>
                  </a:lnTo>
                  <a:lnTo>
                    <a:pt x="1533" y="1406"/>
                  </a:lnTo>
                  <a:lnTo>
                    <a:pt x="1533" y="1358"/>
                  </a:lnTo>
                  <a:lnTo>
                    <a:pt x="1535" y="1310"/>
                  </a:lnTo>
                  <a:lnTo>
                    <a:pt x="1537" y="1263"/>
                  </a:lnTo>
                  <a:lnTo>
                    <a:pt x="1542" y="1168"/>
                  </a:lnTo>
                  <a:lnTo>
                    <a:pt x="1549" y="1074"/>
                  </a:lnTo>
                  <a:lnTo>
                    <a:pt x="1557" y="984"/>
                  </a:lnTo>
                  <a:lnTo>
                    <a:pt x="1562" y="900"/>
                  </a:lnTo>
                  <a:close/>
                  <a:moveTo>
                    <a:pt x="1489" y="1021"/>
                  </a:moveTo>
                  <a:lnTo>
                    <a:pt x="1511" y="1021"/>
                  </a:lnTo>
                  <a:lnTo>
                    <a:pt x="1521" y="1030"/>
                  </a:lnTo>
                  <a:lnTo>
                    <a:pt x="1529" y="1041"/>
                  </a:lnTo>
                  <a:lnTo>
                    <a:pt x="1533" y="1046"/>
                  </a:lnTo>
                  <a:lnTo>
                    <a:pt x="1534" y="1053"/>
                  </a:lnTo>
                  <a:lnTo>
                    <a:pt x="1533" y="1056"/>
                  </a:lnTo>
                  <a:lnTo>
                    <a:pt x="1532" y="1059"/>
                  </a:lnTo>
                  <a:lnTo>
                    <a:pt x="1529" y="1062"/>
                  </a:lnTo>
                  <a:lnTo>
                    <a:pt x="1527" y="1066"/>
                  </a:lnTo>
                  <a:lnTo>
                    <a:pt x="1517" y="1060"/>
                  </a:lnTo>
                  <a:lnTo>
                    <a:pt x="1510" y="1055"/>
                  </a:lnTo>
                  <a:lnTo>
                    <a:pt x="1505" y="1051"/>
                  </a:lnTo>
                  <a:lnTo>
                    <a:pt x="1501" y="1045"/>
                  </a:lnTo>
                  <a:lnTo>
                    <a:pt x="1495" y="1035"/>
                  </a:lnTo>
                  <a:lnTo>
                    <a:pt x="1489" y="1021"/>
                  </a:lnTo>
                  <a:close/>
                  <a:moveTo>
                    <a:pt x="1480" y="1078"/>
                  </a:moveTo>
                  <a:lnTo>
                    <a:pt x="1485" y="1074"/>
                  </a:lnTo>
                  <a:lnTo>
                    <a:pt x="1491" y="1071"/>
                  </a:lnTo>
                  <a:lnTo>
                    <a:pt x="1499" y="1078"/>
                  </a:lnTo>
                  <a:lnTo>
                    <a:pt x="1507" y="1086"/>
                  </a:lnTo>
                  <a:lnTo>
                    <a:pt x="1518" y="1094"/>
                  </a:lnTo>
                  <a:lnTo>
                    <a:pt x="1532" y="1102"/>
                  </a:lnTo>
                  <a:lnTo>
                    <a:pt x="1528" y="1110"/>
                  </a:lnTo>
                  <a:lnTo>
                    <a:pt x="1525" y="1116"/>
                  </a:lnTo>
                  <a:lnTo>
                    <a:pt x="1519" y="1116"/>
                  </a:lnTo>
                  <a:lnTo>
                    <a:pt x="1505" y="1105"/>
                  </a:lnTo>
                  <a:lnTo>
                    <a:pt x="1495" y="1097"/>
                  </a:lnTo>
                  <a:lnTo>
                    <a:pt x="1487" y="1087"/>
                  </a:lnTo>
                  <a:lnTo>
                    <a:pt x="1480" y="1078"/>
                  </a:lnTo>
                  <a:close/>
                  <a:moveTo>
                    <a:pt x="1472" y="997"/>
                  </a:moveTo>
                  <a:lnTo>
                    <a:pt x="1467" y="997"/>
                  </a:lnTo>
                  <a:lnTo>
                    <a:pt x="1465" y="995"/>
                  </a:lnTo>
                  <a:lnTo>
                    <a:pt x="1463" y="995"/>
                  </a:lnTo>
                  <a:lnTo>
                    <a:pt x="1467" y="984"/>
                  </a:lnTo>
                  <a:lnTo>
                    <a:pt x="1471" y="973"/>
                  </a:lnTo>
                  <a:lnTo>
                    <a:pt x="1475" y="974"/>
                  </a:lnTo>
                  <a:lnTo>
                    <a:pt x="1478" y="975"/>
                  </a:lnTo>
                  <a:lnTo>
                    <a:pt x="1479" y="978"/>
                  </a:lnTo>
                  <a:lnTo>
                    <a:pt x="1479" y="981"/>
                  </a:lnTo>
                  <a:lnTo>
                    <a:pt x="1479" y="984"/>
                  </a:lnTo>
                  <a:lnTo>
                    <a:pt x="1477" y="987"/>
                  </a:lnTo>
                  <a:lnTo>
                    <a:pt x="1475" y="991"/>
                  </a:lnTo>
                  <a:lnTo>
                    <a:pt x="1472" y="997"/>
                  </a:lnTo>
                  <a:close/>
                  <a:moveTo>
                    <a:pt x="1517" y="1180"/>
                  </a:moveTo>
                  <a:lnTo>
                    <a:pt x="1511" y="1180"/>
                  </a:lnTo>
                  <a:lnTo>
                    <a:pt x="1506" y="1182"/>
                  </a:lnTo>
                  <a:lnTo>
                    <a:pt x="1496" y="1172"/>
                  </a:lnTo>
                  <a:lnTo>
                    <a:pt x="1485" y="1163"/>
                  </a:lnTo>
                  <a:lnTo>
                    <a:pt x="1476" y="1152"/>
                  </a:lnTo>
                  <a:lnTo>
                    <a:pt x="1465" y="1142"/>
                  </a:lnTo>
                  <a:lnTo>
                    <a:pt x="1466" y="1139"/>
                  </a:lnTo>
                  <a:lnTo>
                    <a:pt x="1467" y="1136"/>
                  </a:lnTo>
                  <a:lnTo>
                    <a:pt x="1469" y="1135"/>
                  </a:lnTo>
                  <a:lnTo>
                    <a:pt x="1472" y="1134"/>
                  </a:lnTo>
                  <a:lnTo>
                    <a:pt x="1477" y="1135"/>
                  </a:lnTo>
                  <a:lnTo>
                    <a:pt x="1481" y="1136"/>
                  </a:lnTo>
                  <a:lnTo>
                    <a:pt x="1485" y="1138"/>
                  </a:lnTo>
                  <a:lnTo>
                    <a:pt x="1489" y="1140"/>
                  </a:lnTo>
                  <a:lnTo>
                    <a:pt x="1494" y="1144"/>
                  </a:lnTo>
                  <a:lnTo>
                    <a:pt x="1499" y="1148"/>
                  </a:lnTo>
                  <a:lnTo>
                    <a:pt x="1503" y="1152"/>
                  </a:lnTo>
                  <a:lnTo>
                    <a:pt x="1507" y="1157"/>
                  </a:lnTo>
                  <a:lnTo>
                    <a:pt x="1510" y="1163"/>
                  </a:lnTo>
                  <a:lnTo>
                    <a:pt x="1514" y="1169"/>
                  </a:lnTo>
                  <a:lnTo>
                    <a:pt x="1516" y="1174"/>
                  </a:lnTo>
                  <a:lnTo>
                    <a:pt x="1517" y="1180"/>
                  </a:lnTo>
                  <a:close/>
                  <a:moveTo>
                    <a:pt x="1454" y="1209"/>
                  </a:moveTo>
                  <a:lnTo>
                    <a:pt x="1459" y="1205"/>
                  </a:lnTo>
                  <a:lnTo>
                    <a:pt x="1463" y="1202"/>
                  </a:lnTo>
                  <a:lnTo>
                    <a:pt x="1467" y="1202"/>
                  </a:lnTo>
                  <a:lnTo>
                    <a:pt x="1471" y="1202"/>
                  </a:lnTo>
                  <a:lnTo>
                    <a:pt x="1482" y="1207"/>
                  </a:lnTo>
                  <a:lnTo>
                    <a:pt x="1498" y="1215"/>
                  </a:lnTo>
                  <a:lnTo>
                    <a:pt x="1502" y="1256"/>
                  </a:lnTo>
                  <a:lnTo>
                    <a:pt x="1501" y="1256"/>
                  </a:lnTo>
                  <a:lnTo>
                    <a:pt x="1499" y="1258"/>
                  </a:lnTo>
                  <a:lnTo>
                    <a:pt x="1475" y="1232"/>
                  </a:lnTo>
                  <a:lnTo>
                    <a:pt x="1462" y="1219"/>
                  </a:lnTo>
                  <a:lnTo>
                    <a:pt x="1457" y="1212"/>
                  </a:lnTo>
                  <a:lnTo>
                    <a:pt x="1454" y="1209"/>
                  </a:lnTo>
                  <a:close/>
                  <a:moveTo>
                    <a:pt x="1451" y="1257"/>
                  </a:moveTo>
                  <a:lnTo>
                    <a:pt x="1459" y="1260"/>
                  </a:lnTo>
                  <a:lnTo>
                    <a:pt x="1469" y="1268"/>
                  </a:lnTo>
                  <a:lnTo>
                    <a:pt x="1482" y="1279"/>
                  </a:lnTo>
                  <a:lnTo>
                    <a:pt x="1492" y="1288"/>
                  </a:lnTo>
                  <a:lnTo>
                    <a:pt x="1492" y="1301"/>
                  </a:lnTo>
                  <a:lnTo>
                    <a:pt x="1494" y="1314"/>
                  </a:lnTo>
                  <a:lnTo>
                    <a:pt x="1489" y="1314"/>
                  </a:lnTo>
                  <a:lnTo>
                    <a:pt x="1486" y="1313"/>
                  </a:lnTo>
                  <a:lnTo>
                    <a:pt x="1483" y="1313"/>
                  </a:lnTo>
                  <a:lnTo>
                    <a:pt x="1480" y="1310"/>
                  </a:lnTo>
                  <a:lnTo>
                    <a:pt x="1477" y="1308"/>
                  </a:lnTo>
                  <a:lnTo>
                    <a:pt x="1475" y="1304"/>
                  </a:lnTo>
                  <a:lnTo>
                    <a:pt x="1468" y="1296"/>
                  </a:lnTo>
                  <a:lnTo>
                    <a:pt x="1463" y="1286"/>
                  </a:lnTo>
                  <a:lnTo>
                    <a:pt x="1456" y="1266"/>
                  </a:lnTo>
                  <a:lnTo>
                    <a:pt x="1451" y="1257"/>
                  </a:lnTo>
                  <a:close/>
                  <a:moveTo>
                    <a:pt x="1510" y="2736"/>
                  </a:moveTo>
                  <a:lnTo>
                    <a:pt x="1502" y="2728"/>
                  </a:lnTo>
                  <a:lnTo>
                    <a:pt x="1498" y="2722"/>
                  </a:lnTo>
                  <a:lnTo>
                    <a:pt x="1497" y="2717"/>
                  </a:lnTo>
                  <a:lnTo>
                    <a:pt x="1498" y="2711"/>
                  </a:lnTo>
                  <a:lnTo>
                    <a:pt x="1517" y="2705"/>
                  </a:lnTo>
                  <a:lnTo>
                    <a:pt x="1542" y="2700"/>
                  </a:lnTo>
                  <a:lnTo>
                    <a:pt x="1557" y="2697"/>
                  </a:lnTo>
                  <a:lnTo>
                    <a:pt x="1573" y="2695"/>
                  </a:lnTo>
                  <a:lnTo>
                    <a:pt x="1589" y="2693"/>
                  </a:lnTo>
                  <a:lnTo>
                    <a:pt x="1603" y="2691"/>
                  </a:lnTo>
                  <a:lnTo>
                    <a:pt x="1619" y="2691"/>
                  </a:lnTo>
                  <a:lnTo>
                    <a:pt x="1634" y="2691"/>
                  </a:lnTo>
                  <a:lnTo>
                    <a:pt x="1648" y="2693"/>
                  </a:lnTo>
                  <a:lnTo>
                    <a:pt x="1660" y="2696"/>
                  </a:lnTo>
                  <a:lnTo>
                    <a:pt x="1666" y="2698"/>
                  </a:lnTo>
                  <a:lnTo>
                    <a:pt x="1671" y="2700"/>
                  </a:lnTo>
                  <a:lnTo>
                    <a:pt x="1675" y="2703"/>
                  </a:lnTo>
                  <a:lnTo>
                    <a:pt x="1679" y="2706"/>
                  </a:lnTo>
                  <a:lnTo>
                    <a:pt x="1682" y="2711"/>
                  </a:lnTo>
                  <a:lnTo>
                    <a:pt x="1686" y="2715"/>
                  </a:lnTo>
                  <a:lnTo>
                    <a:pt x="1688" y="2719"/>
                  </a:lnTo>
                  <a:lnTo>
                    <a:pt x="1689" y="2724"/>
                  </a:lnTo>
                  <a:lnTo>
                    <a:pt x="1667" y="2725"/>
                  </a:lnTo>
                  <a:lnTo>
                    <a:pt x="1643" y="2726"/>
                  </a:lnTo>
                  <a:lnTo>
                    <a:pt x="1620" y="2729"/>
                  </a:lnTo>
                  <a:lnTo>
                    <a:pt x="1597" y="2731"/>
                  </a:lnTo>
                  <a:lnTo>
                    <a:pt x="1574" y="2733"/>
                  </a:lnTo>
                  <a:lnTo>
                    <a:pt x="1552" y="2734"/>
                  </a:lnTo>
                  <a:lnTo>
                    <a:pt x="1530" y="2735"/>
                  </a:lnTo>
                  <a:lnTo>
                    <a:pt x="1510" y="2736"/>
                  </a:lnTo>
                  <a:close/>
                  <a:moveTo>
                    <a:pt x="1744" y="1409"/>
                  </a:moveTo>
                  <a:lnTo>
                    <a:pt x="1743" y="1413"/>
                  </a:lnTo>
                  <a:lnTo>
                    <a:pt x="1739" y="1416"/>
                  </a:lnTo>
                  <a:lnTo>
                    <a:pt x="1736" y="1419"/>
                  </a:lnTo>
                  <a:lnTo>
                    <a:pt x="1732" y="1422"/>
                  </a:lnTo>
                  <a:lnTo>
                    <a:pt x="1724" y="1427"/>
                  </a:lnTo>
                  <a:lnTo>
                    <a:pt x="1718" y="1428"/>
                  </a:lnTo>
                  <a:lnTo>
                    <a:pt x="1710" y="1422"/>
                  </a:lnTo>
                  <a:lnTo>
                    <a:pt x="1701" y="1417"/>
                  </a:lnTo>
                  <a:lnTo>
                    <a:pt x="1693" y="1413"/>
                  </a:lnTo>
                  <a:lnTo>
                    <a:pt x="1686" y="1409"/>
                  </a:lnTo>
                  <a:lnTo>
                    <a:pt x="1693" y="1397"/>
                  </a:lnTo>
                  <a:lnTo>
                    <a:pt x="1702" y="1387"/>
                  </a:lnTo>
                  <a:lnTo>
                    <a:pt x="1712" y="1392"/>
                  </a:lnTo>
                  <a:lnTo>
                    <a:pt x="1723" y="1397"/>
                  </a:lnTo>
                  <a:lnTo>
                    <a:pt x="1733" y="1402"/>
                  </a:lnTo>
                  <a:lnTo>
                    <a:pt x="1744" y="1409"/>
                  </a:lnTo>
                  <a:close/>
                  <a:moveTo>
                    <a:pt x="1686" y="1344"/>
                  </a:moveTo>
                  <a:lnTo>
                    <a:pt x="1693" y="1340"/>
                  </a:lnTo>
                  <a:lnTo>
                    <a:pt x="1700" y="1337"/>
                  </a:lnTo>
                  <a:lnTo>
                    <a:pt x="1715" y="1351"/>
                  </a:lnTo>
                  <a:lnTo>
                    <a:pt x="1731" y="1364"/>
                  </a:lnTo>
                  <a:lnTo>
                    <a:pt x="1725" y="1370"/>
                  </a:lnTo>
                  <a:lnTo>
                    <a:pt x="1719" y="1377"/>
                  </a:lnTo>
                  <a:lnTo>
                    <a:pt x="1711" y="1375"/>
                  </a:lnTo>
                  <a:lnTo>
                    <a:pt x="1705" y="1373"/>
                  </a:lnTo>
                  <a:lnTo>
                    <a:pt x="1697" y="1371"/>
                  </a:lnTo>
                  <a:lnTo>
                    <a:pt x="1692" y="1366"/>
                  </a:lnTo>
                  <a:lnTo>
                    <a:pt x="1688" y="1362"/>
                  </a:lnTo>
                  <a:lnTo>
                    <a:pt x="1686" y="1357"/>
                  </a:lnTo>
                  <a:lnTo>
                    <a:pt x="1685" y="1352"/>
                  </a:lnTo>
                  <a:lnTo>
                    <a:pt x="1686" y="1344"/>
                  </a:lnTo>
                  <a:close/>
                  <a:moveTo>
                    <a:pt x="1735" y="1295"/>
                  </a:moveTo>
                  <a:lnTo>
                    <a:pt x="1732" y="1297"/>
                  </a:lnTo>
                  <a:lnTo>
                    <a:pt x="1728" y="1299"/>
                  </a:lnTo>
                  <a:lnTo>
                    <a:pt x="1723" y="1301"/>
                  </a:lnTo>
                  <a:lnTo>
                    <a:pt x="1717" y="1302"/>
                  </a:lnTo>
                  <a:lnTo>
                    <a:pt x="1705" y="1304"/>
                  </a:lnTo>
                  <a:lnTo>
                    <a:pt x="1696" y="1305"/>
                  </a:lnTo>
                  <a:lnTo>
                    <a:pt x="1682" y="1298"/>
                  </a:lnTo>
                  <a:lnTo>
                    <a:pt x="1670" y="1291"/>
                  </a:lnTo>
                  <a:lnTo>
                    <a:pt x="1679" y="1287"/>
                  </a:lnTo>
                  <a:lnTo>
                    <a:pt x="1695" y="1282"/>
                  </a:lnTo>
                  <a:lnTo>
                    <a:pt x="1711" y="1278"/>
                  </a:lnTo>
                  <a:lnTo>
                    <a:pt x="1724" y="1277"/>
                  </a:lnTo>
                  <a:lnTo>
                    <a:pt x="1735" y="1295"/>
                  </a:lnTo>
                  <a:close/>
                  <a:moveTo>
                    <a:pt x="1727" y="1230"/>
                  </a:moveTo>
                  <a:lnTo>
                    <a:pt x="1726" y="1242"/>
                  </a:lnTo>
                  <a:lnTo>
                    <a:pt x="1725" y="1253"/>
                  </a:lnTo>
                  <a:lnTo>
                    <a:pt x="1718" y="1253"/>
                  </a:lnTo>
                  <a:lnTo>
                    <a:pt x="1712" y="1254"/>
                  </a:lnTo>
                  <a:lnTo>
                    <a:pt x="1699" y="1248"/>
                  </a:lnTo>
                  <a:lnTo>
                    <a:pt x="1687" y="1242"/>
                  </a:lnTo>
                  <a:lnTo>
                    <a:pt x="1674" y="1234"/>
                  </a:lnTo>
                  <a:lnTo>
                    <a:pt x="1662" y="1228"/>
                  </a:lnTo>
                  <a:lnTo>
                    <a:pt x="1669" y="1222"/>
                  </a:lnTo>
                  <a:lnTo>
                    <a:pt x="1676" y="1215"/>
                  </a:lnTo>
                  <a:lnTo>
                    <a:pt x="1687" y="1215"/>
                  </a:lnTo>
                  <a:lnTo>
                    <a:pt x="1696" y="1217"/>
                  </a:lnTo>
                  <a:lnTo>
                    <a:pt x="1704" y="1220"/>
                  </a:lnTo>
                  <a:lnTo>
                    <a:pt x="1711" y="1222"/>
                  </a:lnTo>
                  <a:lnTo>
                    <a:pt x="1720" y="1227"/>
                  </a:lnTo>
                  <a:lnTo>
                    <a:pt x="1727" y="1230"/>
                  </a:lnTo>
                  <a:close/>
                  <a:moveTo>
                    <a:pt x="1668" y="1766"/>
                  </a:moveTo>
                  <a:lnTo>
                    <a:pt x="1669" y="1819"/>
                  </a:lnTo>
                  <a:lnTo>
                    <a:pt x="1671" y="1871"/>
                  </a:lnTo>
                  <a:lnTo>
                    <a:pt x="1673" y="1923"/>
                  </a:lnTo>
                  <a:lnTo>
                    <a:pt x="1675" y="1976"/>
                  </a:lnTo>
                  <a:lnTo>
                    <a:pt x="1677" y="2029"/>
                  </a:lnTo>
                  <a:lnTo>
                    <a:pt x="1679" y="2082"/>
                  </a:lnTo>
                  <a:lnTo>
                    <a:pt x="1681" y="2135"/>
                  </a:lnTo>
                  <a:lnTo>
                    <a:pt x="1683" y="2188"/>
                  </a:lnTo>
                  <a:lnTo>
                    <a:pt x="1686" y="2240"/>
                  </a:lnTo>
                  <a:lnTo>
                    <a:pt x="1687" y="2293"/>
                  </a:lnTo>
                  <a:lnTo>
                    <a:pt x="1689" y="2346"/>
                  </a:lnTo>
                  <a:lnTo>
                    <a:pt x="1690" y="2399"/>
                  </a:lnTo>
                  <a:lnTo>
                    <a:pt x="1690" y="2452"/>
                  </a:lnTo>
                  <a:lnTo>
                    <a:pt x="1690" y="2506"/>
                  </a:lnTo>
                  <a:lnTo>
                    <a:pt x="1689" y="2558"/>
                  </a:lnTo>
                  <a:lnTo>
                    <a:pt x="1688" y="2611"/>
                  </a:lnTo>
                  <a:lnTo>
                    <a:pt x="1681" y="2624"/>
                  </a:lnTo>
                  <a:lnTo>
                    <a:pt x="1676" y="2638"/>
                  </a:lnTo>
                  <a:lnTo>
                    <a:pt x="1662" y="2641"/>
                  </a:lnTo>
                  <a:lnTo>
                    <a:pt x="1649" y="2643"/>
                  </a:lnTo>
                  <a:lnTo>
                    <a:pt x="1634" y="2645"/>
                  </a:lnTo>
                  <a:lnTo>
                    <a:pt x="1619" y="2645"/>
                  </a:lnTo>
                  <a:lnTo>
                    <a:pt x="1590" y="2645"/>
                  </a:lnTo>
                  <a:lnTo>
                    <a:pt x="1563" y="2645"/>
                  </a:lnTo>
                  <a:lnTo>
                    <a:pt x="1549" y="2641"/>
                  </a:lnTo>
                  <a:lnTo>
                    <a:pt x="1536" y="2638"/>
                  </a:lnTo>
                  <a:lnTo>
                    <a:pt x="1522" y="2633"/>
                  </a:lnTo>
                  <a:lnTo>
                    <a:pt x="1509" y="2630"/>
                  </a:lnTo>
                  <a:lnTo>
                    <a:pt x="1510" y="2575"/>
                  </a:lnTo>
                  <a:lnTo>
                    <a:pt x="1513" y="2520"/>
                  </a:lnTo>
                  <a:lnTo>
                    <a:pt x="1515" y="2467"/>
                  </a:lnTo>
                  <a:lnTo>
                    <a:pt x="1516" y="2412"/>
                  </a:lnTo>
                  <a:lnTo>
                    <a:pt x="1518" y="2357"/>
                  </a:lnTo>
                  <a:lnTo>
                    <a:pt x="1519" y="2302"/>
                  </a:lnTo>
                  <a:lnTo>
                    <a:pt x="1521" y="2247"/>
                  </a:lnTo>
                  <a:lnTo>
                    <a:pt x="1523" y="2192"/>
                  </a:lnTo>
                  <a:lnTo>
                    <a:pt x="1524" y="2137"/>
                  </a:lnTo>
                  <a:lnTo>
                    <a:pt x="1526" y="2082"/>
                  </a:lnTo>
                  <a:lnTo>
                    <a:pt x="1528" y="2027"/>
                  </a:lnTo>
                  <a:lnTo>
                    <a:pt x="1530" y="1973"/>
                  </a:lnTo>
                  <a:lnTo>
                    <a:pt x="1532" y="1918"/>
                  </a:lnTo>
                  <a:lnTo>
                    <a:pt x="1534" y="1863"/>
                  </a:lnTo>
                  <a:lnTo>
                    <a:pt x="1536" y="1808"/>
                  </a:lnTo>
                  <a:lnTo>
                    <a:pt x="1537" y="1753"/>
                  </a:lnTo>
                  <a:lnTo>
                    <a:pt x="1570" y="1752"/>
                  </a:lnTo>
                  <a:lnTo>
                    <a:pt x="1599" y="1753"/>
                  </a:lnTo>
                  <a:lnTo>
                    <a:pt x="1614" y="1754"/>
                  </a:lnTo>
                  <a:lnTo>
                    <a:pt x="1631" y="1757"/>
                  </a:lnTo>
                  <a:lnTo>
                    <a:pt x="1648" y="1761"/>
                  </a:lnTo>
                  <a:lnTo>
                    <a:pt x="1668" y="1766"/>
                  </a:lnTo>
                  <a:close/>
                  <a:moveTo>
                    <a:pt x="1552" y="1662"/>
                  </a:moveTo>
                  <a:lnTo>
                    <a:pt x="1578" y="1666"/>
                  </a:lnTo>
                  <a:lnTo>
                    <a:pt x="1604" y="1671"/>
                  </a:lnTo>
                  <a:lnTo>
                    <a:pt x="1618" y="1674"/>
                  </a:lnTo>
                  <a:lnTo>
                    <a:pt x="1632" y="1678"/>
                  </a:lnTo>
                  <a:lnTo>
                    <a:pt x="1645" y="1682"/>
                  </a:lnTo>
                  <a:lnTo>
                    <a:pt x="1661" y="1689"/>
                  </a:lnTo>
                  <a:lnTo>
                    <a:pt x="1660" y="1698"/>
                  </a:lnTo>
                  <a:lnTo>
                    <a:pt x="1660" y="1707"/>
                  </a:lnTo>
                  <a:lnTo>
                    <a:pt x="1644" y="1709"/>
                  </a:lnTo>
                  <a:lnTo>
                    <a:pt x="1629" y="1710"/>
                  </a:lnTo>
                  <a:lnTo>
                    <a:pt x="1613" y="1712"/>
                  </a:lnTo>
                  <a:lnTo>
                    <a:pt x="1598" y="1714"/>
                  </a:lnTo>
                  <a:lnTo>
                    <a:pt x="1585" y="1713"/>
                  </a:lnTo>
                  <a:lnTo>
                    <a:pt x="1573" y="1712"/>
                  </a:lnTo>
                  <a:lnTo>
                    <a:pt x="1560" y="1711"/>
                  </a:lnTo>
                  <a:lnTo>
                    <a:pt x="1547" y="1710"/>
                  </a:lnTo>
                  <a:lnTo>
                    <a:pt x="1543" y="1700"/>
                  </a:lnTo>
                  <a:lnTo>
                    <a:pt x="1540" y="1693"/>
                  </a:lnTo>
                  <a:lnTo>
                    <a:pt x="1539" y="1688"/>
                  </a:lnTo>
                  <a:lnTo>
                    <a:pt x="1540" y="1682"/>
                  </a:lnTo>
                  <a:lnTo>
                    <a:pt x="1544" y="1674"/>
                  </a:lnTo>
                  <a:lnTo>
                    <a:pt x="1552" y="1662"/>
                  </a:lnTo>
                  <a:close/>
                  <a:moveTo>
                    <a:pt x="1501" y="1531"/>
                  </a:moveTo>
                  <a:lnTo>
                    <a:pt x="1505" y="1542"/>
                  </a:lnTo>
                  <a:lnTo>
                    <a:pt x="1509" y="1552"/>
                  </a:lnTo>
                  <a:lnTo>
                    <a:pt x="1511" y="1564"/>
                  </a:lnTo>
                  <a:lnTo>
                    <a:pt x="1514" y="1576"/>
                  </a:lnTo>
                  <a:lnTo>
                    <a:pt x="1513" y="1587"/>
                  </a:lnTo>
                  <a:lnTo>
                    <a:pt x="1511" y="1598"/>
                  </a:lnTo>
                  <a:lnTo>
                    <a:pt x="1509" y="1603"/>
                  </a:lnTo>
                  <a:lnTo>
                    <a:pt x="1507" y="1608"/>
                  </a:lnTo>
                  <a:lnTo>
                    <a:pt x="1504" y="1613"/>
                  </a:lnTo>
                  <a:lnTo>
                    <a:pt x="1501" y="1617"/>
                  </a:lnTo>
                  <a:lnTo>
                    <a:pt x="1500" y="1616"/>
                  </a:lnTo>
                  <a:lnTo>
                    <a:pt x="1500" y="1614"/>
                  </a:lnTo>
                  <a:lnTo>
                    <a:pt x="1496" y="1599"/>
                  </a:lnTo>
                  <a:lnTo>
                    <a:pt x="1490" y="1570"/>
                  </a:lnTo>
                  <a:lnTo>
                    <a:pt x="1489" y="1557"/>
                  </a:lnTo>
                  <a:lnTo>
                    <a:pt x="1490" y="1544"/>
                  </a:lnTo>
                  <a:lnTo>
                    <a:pt x="1491" y="1539"/>
                  </a:lnTo>
                  <a:lnTo>
                    <a:pt x="1494" y="1534"/>
                  </a:lnTo>
                  <a:lnTo>
                    <a:pt x="1497" y="1532"/>
                  </a:lnTo>
                  <a:lnTo>
                    <a:pt x="1501" y="1531"/>
                  </a:lnTo>
                  <a:close/>
                  <a:moveTo>
                    <a:pt x="1429" y="1466"/>
                  </a:moveTo>
                  <a:lnTo>
                    <a:pt x="1434" y="1454"/>
                  </a:lnTo>
                  <a:lnTo>
                    <a:pt x="1441" y="1445"/>
                  </a:lnTo>
                  <a:lnTo>
                    <a:pt x="1452" y="1451"/>
                  </a:lnTo>
                  <a:lnTo>
                    <a:pt x="1465" y="1456"/>
                  </a:lnTo>
                  <a:lnTo>
                    <a:pt x="1477" y="1463"/>
                  </a:lnTo>
                  <a:lnTo>
                    <a:pt x="1489" y="1468"/>
                  </a:lnTo>
                  <a:lnTo>
                    <a:pt x="1489" y="1476"/>
                  </a:lnTo>
                  <a:lnTo>
                    <a:pt x="1487" y="1490"/>
                  </a:lnTo>
                  <a:lnTo>
                    <a:pt x="1484" y="1502"/>
                  </a:lnTo>
                  <a:lnTo>
                    <a:pt x="1482" y="1506"/>
                  </a:lnTo>
                  <a:lnTo>
                    <a:pt x="1468" y="1495"/>
                  </a:lnTo>
                  <a:lnTo>
                    <a:pt x="1454" y="1485"/>
                  </a:lnTo>
                  <a:lnTo>
                    <a:pt x="1442" y="1475"/>
                  </a:lnTo>
                  <a:lnTo>
                    <a:pt x="1429" y="1466"/>
                  </a:lnTo>
                  <a:close/>
                  <a:moveTo>
                    <a:pt x="1424" y="1525"/>
                  </a:moveTo>
                  <a:lnTo>
                    <a:pt x="1431" y="1518"/>
                  </a:lnTo>
                  <a:lnTo>
                    <a:pt x="1439" y="1510"/>
                  </a:lnTo>
                  <a:lnTo>
                    <a:pt x="1450" y="1519"/>
                  </a:lnTo>
                  <a:lnTo>
                    <a:pt x="1462" y="1527"/>
                  </a:lnTo>
                  <a:lnTo>
                    <a:pt x="1473" y="1536"/>
                  </a:lnTo>
                  <a:lnTo>
                    <a:pt x="1486" y="1544"/>
                  </a:lnTo>
                  <a:lnTo>
                    <a:pt x="1484" y="1548"/>
                  </a:lnTo>
                  <a:lnTo>
                    <a:pt x="1482" y="1556"/>
                  </a:lnTo>
                  <a:lnTo>
                    <a:pt x="1478" y="1562"/>
                  </a:lnTo>
                  <a:lnTo>
                    <a:pt x="1475" y="1565"/>
                  </a:lnTo>
                  <a:lnTo>
                    <a:pt x="1461" y="1555"/>
                  </a:lnTo>
                  <a:lnTo>
                    <a:pt x="1448" y="1545"/>
                  </a:lnTo>
                  <a:lnTo>
                    <a:pt x="1435" y="1534"/>
                  </a:lnTo>
                  <a:lnTo>
                    <a:pt x="1424" y="1525"/>
                  </a:lnTo>
                  <a:close/>
                  <a:moveTo>
                    <a:pt x="1448" y="1616"/>
                  </a:moveTo>
                  <a:lnTo>
                    <a:pt x="1442" y="1605"/>
                  </a:lnTo>
                  <a:lnTo>
                    <a:pt x="1437" y="1597"/>
                  </a:lnTo>
                  <a:lnTo>
                    <a:pt x="1433" y="1589"/>
                  </a:lnTo>
                  <a:lnTo>
                    <a:pt x="1431" y="1584"/>
                  </a:lnTo>
                  <a:lnTo>
                    <a:pt x="1430" y="1578"/>
                  </a:lnTo>
                  <a:lnTo>
                    <a:pt x="1430" y="1571"/>
                  </a:lnTo>
                  <a:lnTo>
                    <a:pt x="1430" y="1565"/>
                  </a:lnTo>
                  <a:lnTo>
                    <a:pt x="1431" y="1556"/>
                  </a:lnTo>
                  <a:lnTo>
                    <a:pt x="1438" y="1560"/>
                  </a:lnTo>
                  <a:lnTo>
                    <a:pt x="1444" y="1565"/>
                  </a:lnTo>
                  <a:lnTo>
                    <a:pt x="1450" y="1571"/>
                  </a:lnTo>
                  <a:lnTo>
                    <a:pt x="1456" y="1579"/>
                  </a:lnTo>
                  <a:lnTo>
                    <a:pt x="1461" y="1587"/>
                  </a:lnTo>
                  <a:lnTo>
                    <a:pt x="1465" y="1596"/>
                  </a:lnTo>
                  <a:lnTo>
                    <a:pt x="1467" y="1606"/>
                  </a:lnTo>
                  <a:lnTo>
                    <a:pt x="1468" y="1618"/>
                  </a:lnTo>
                  <a:lnTo>
                    <a:pt x="1458" y="1617"/>
                  </a:lnTo>
                  <a:lnTo>
                    <a:pt x="1448" y="1616"/>
                  </a:lnTo>
                  <a:close/>
                  <a:moveTo>
                    <a:pt x="1419" y="1605"/>
                  </a:moveTo>
                  <a:lnTo>
                    <a:pt x="1427" y="1615"/>
                  </a:lnTo>
                  <a:lnTo>
                    <a:pt x="1438" y="1627"/>
                  </a:lnTo>
                  <a:lnTo>
                    <a:pt x="1449" y="1642"/>
                  </a:lnTo>
                  <a:lnTo>
                    <a:pt x="1460" y="1658"/>
                  </a:lnTo>
                  <a:lnTo>
                    <a:pt x="1464" y="1666"/>
                  </a:lnTo>
                  <a:lnTo>
                    <a:pt x="1467" y="1671"/>
                  </a:lnTo>
                  <a:lnTo>
                    <a:pt x="1469" y="1676"/>
                  </a:lnTo>
                  <a:lnTo>
                    <a:pt x="1469" y="1680"/>
                  </a:lnTo>
                  <a:lnTo>
                    <a:pt x="1469" y="1682"/>
                  </a:lnTo>
                  <a:lnTo>
                    <a:pt x="1468" y="1683"/>
                  </a:lnTo>
                  <a:lnTo>
                    <a:pt x="1467" y="1683"/>
                  </a:lnTo>
                  <a:lnTo>
                    <a:pt x="1465" y="1683"/>
                  </a:lnTo>
                  <a:lnTo>
                    <a:pt x="1460" y="1682"/>
                  </a:lnTo>
                  <a:lnTo>
                    <a:pt x="1451" y="1678"/>
                  </a:lnTo>
                  <a:lnTo>
                    <a:pt x="1445" y="1673"/>
                  </a:lnTo>
                  <a:lnTo>
                    <a:pt x="1435" y="1664"/>
                  </a:lnTo>
                  <a:lnTo>
                    <a:pt x="1425" y="1652"/>
                  </a:lnTo>
                  <a:lnTo>
                    <a:pt x="1414" y="1639"/>
                  </a:lnTo>
                  <a:lnTo>
                    <a:pt x="1410" y="1633"/>
                  </a:lnTo>
                  <a:lnTo>
                    <a:pt x="1407" y="1626"/>
                  </a:lnTo>
                  <a:lnTo>
                    <a:pt x="1405" y="1621"/>
                  </a:lnTo>
                  <a:lnTo>
                    <a:pt x="1404" y="1616"/>
                  </a:lnTo>
                  <a:lnTo>
                    <a:pt x="1405" y="1612"/>
                  </a:lnTo>
                  <a:lnTo>
                    <a:pt x="1407" y="1608"/>
                  </a:lnTo>
                  <a:lnTo>
                    <a:pt x="1412" y="1606"/>
                  </a:lnTo>
                  <a:lnTo>
                    <a:pt x="1419" y="1605"/>
                  </a:lnTo>
                  <a:close/>
                  <a:moveTo>
                    <a:pt x="1382" y="1676"/>
                  </a:moveTo>
                  <a:lnTo>
                    <a:pt x="1385" y="1672"/>
                  </a:lnTo>
                  <a:lnTo>
                    <a:pt x="1389" y="1670"/>
                  </a:lnTo>
                  <a:lnTo>
                    <a:pt x="1393" y="1669"/>
                  </a:lnTo>
                  <a:lnTo>
                    <a:pt x="1399" y="1669"/>
                  </a:lnTo>
                  <a:lnTo>
                    <a:pt x="1403" y="1669"/>
                  </a:lnTo>
                  <a:lnTo>
                    <a:pt x="1408" y="1670"/>
                  </a:lnTo>
                  <a:lnTo>
                    <a:pt x="1413" y="1672"/>
                  </a:lnTo>
                  <a:lnTo>
                    <a:pt x="1419" y="1675"/>
                  </a:lnTo>
                  <a:lnTo>
                    <a:pt x="1429" y="1681"/>
                  </a:lnTo>
                  <a:lnTo>
                    <a:pt x="1440" y="1689"/>
                  </a:lnTo>
                  <a:lnTo>
                    <a:pt x="1450" y="1697"/>
                  </a:lnTo>
                  <a:lnTo>
                    <a:pt x="1460" y="1705"/>
                  </a:lnTo>
                  <a:lnTo>
                    <a:pt x="1459" y="1711"/>
                  </a:lnTo>
                  <a:lnTo>
                    <a:pt x="1458" y="1718"/>
                  </a:lnTo>
                  <a:lnTo>
                    <a:pt x="1449" y="1719"/>
                  </a:lnTo>
                  <a:lnTo>
                    <a:pt x="1442" y="1722"/>
                  </a:lnTo>
                  <a:lnTo>
                    <a:pt x="1430" y="1718"/>
                  </a:lnTo>
                  <a:lnTo>
                    <a:pt x="1421" y="1713"/>
                  </a:lnTo>
                  <a:lnTo>
                    <a:pt x="1412" y="1708"/>
                  </a:lnTo>
                  <a:lnTo>
                    <a:pt x="1405" y="1701"/>
                  </a:lnTo>
                  <a:lnTo>
                    <a:pt x="1392" y="1689"/>
                  </a:lnTo>
                  <a:lnTo>
                    <a:pt x="1382" y="1676"/>
                  </a:lnTo>
                  <a:close/>
                  <a:moveTo>
                    <a:pt x="1441" y="1791"/>
                  </a:moveTo>
                  <a:lnTo>
                    <a:pt x="1428" y="1785"/>
                  </a:lnTo>
                  <a:lnTo>
                    <a:pt x="1418" y="1778"/>
                  </a:lnTo>
                  <a:lnTo>
                    <a:pt x="1409" y="1770"/>
                  </a:lnTo>
                  <a:lnTo>
                    <a:pt x="1403" y="1763"/>
                  </a:lnTo>
                  <a:lnTo>
                    <a:pt x="1401" y="1759"/>
                  </a:lnTo>
                  <a:lnTo>
                    <a:pt x="1399" y="1755"/>
                  </a:lnTo>
                  <a:lnTo>
                    <a:pt x="1399" y="1751"/>
                  </a:lnTo>
                  <a:lnTo>
                    <a:pt x="1399" y="1747"/>
                  </a:lnTo>
                  <a:lnTo>
                    <a:pt x="1399" y="1742"/>
                  </a:lnTo>
                  <a:lnTo>
                    <a:pt x="1401" y="1737"/>
                  </a:lnTo>
                  <a:lnTo>
                    <a:pt x="1403" y="1732"/>
                  </a:lnTo>
                  <a:lnTo>
                    <a:pt x="1407" y="1727"/>
                  </a:lnTo>
                  <a:lnTo>
                    <a:pt x="1412" y="1730"/>
                  </a:lnTo>
                  <a:lnTo>
                    <a:pt x="1421" y="1735"/>
                  </a:lnTo>
                  <a:lnTo>
                    <a:pt x="1430" y="1743"/>
                  </a:lnTo>
                  <a:lnTo>
                    <a:pt x="1441" y="1751"/>
                  </a:lnTo>
                  <a:lnTo>
                    <a:pt x="1445" y="1756"/>
                  </a:lnTo>
                  <a:lnTo>
                    <a:pt x="1448" y="1761"/>
                  </a:lnTo>
                  <a:lnTo>
                    <a:pt x="1450" y="1766"/>
                  </a:lnTo>
                  <a:lnTo>
                    <a:pt x="1452" y="1771"/>
                  </a:lnTo>
                  <a:lnTo>
                    <a:pt x="1451" y="1776"/>
                  </a:lnTo>
                  <a:lnTo>
                    <a:pt x="1450" y="1782"/>
                  </a:lnTo>
                  <a:lnTo>
                    <a:pt x="1446" y="1787"/>
                  </a:lnTo>
                  <a:lnTo>
                    <a:pt x="1441" y="1791"/>
                  </a:lnTo>
                  <a:close/>
                  <a:moveTo>
                    <a:pt x="1435" y="1879"/>
                  </a:moveTo>
                  <a:lnTo>
                    <a:pt x="1437" y="1881"/>
                  </a:lnTo>
                  <a:lnTo>
                    <a:pt x="1437" y="1883"/>
                  </a:lnTo>
                  <a:lnTo>
                    <a:pt x="1428" y="1890"/>
                  </a:lnTo>
                  <a:lnTo>
                    <a:pt x="1421" y="1897"/>
                  </a:lnTo>
                  <a:lnTo>
                    <a:pt x="1373" y="1867"/>
                  </a:lnTo>
                  <a:lnTo>
                    <a:pt x="1372" y="1861"/>
                  </a:lnTo>
                  <a:lnTo>
                    <a:pt x="1372" y="1858"/>
                  </a:lnTo>
                  <a:lnTo>
                    <a:pt x="1373" y="1855"/>
                  </a:lnTo>
                  <a:lnTo>
                    <a:pt x="1375" y="1850"/>
                  </a:lnTo>
                  <a:lnTo>
                    <a:pt x="1390" y="1858"/>
                  </a:lnTo>
                  <a:lnTo>
                    <a:pt x="1405" y="1865"/>
                  </a:lnTo>
                  <a:lnTo>
                    <a:pt x="1421" y="1872"/>
                  </a:lnTo>
                  <a:lnTo>
                    <a:pt x="1435" y="1879"/>
                  </a:lnTo>
                  <a:close/>
                  <a:moveTo>
                    <a:pt x="1377" y="1797"/>
                  </a:moveTo>
                  <a:lnTo>
                    <a:pt x="1381" y="1794"/>
                  </a:lnTo>
                  <a:lnTo>
                    <a:pt x="1384" y="1791"/>
                  </a:lnTo>
                  <a:lnTo>
                    <a:pt x="1388" y="1790"/>
                  </a:lnTo>
                  <a:lnTo>
                    <a:pt x="1392" y="1789"/>
                  </a:lnTo>
                  <a:lnTo>
                    <a:pt x="1401" y="1789"/>
                  </a:lnTo>
                  <a:lnTo>
                    <a:pt x="1410" y="1790"/>
                  </a:lnTo>
                  <a:lnTo>
                    <a:pt x="1420" y="1794"/>
                  </a:lnTo>
                  <a:lnTo>
                    <a:pt x="1429" y="1800"/>
                  </a:lnTo>
                  <a:lnTo>
                    <a:pt x="1438" y="1806"/>
                  </a:lnTo>
                  <a:lnTo>
                    <a:pt x="1445" y="1813"/>
                  </a:lnTo>
                  <a:lnTo>
                    <a:pt x="1441" y="1822"/>
                  </a:lnTo>
                  <a:lnTo>
                    <a:pt x="1438" y="1830"/>
                  </a:lnTo>
                  <a:lnTo>
                    <a:pt x="1410" y="1830"/>
                  </a:lnTo>
                  <a:lnTo>
                    <a:pt x="1402" y="1823"/>
                  </a:lnTo>
                  <a:lnTo>
                    <a:pt x="1394" y="1817"/>
                  </a:lnTo>
                  <a:lnTo>
                    <a:pt x="1386" y="1810"/>
                  </a:lnTo>
                  <a:lnTo>
                    <a:pt x="1377" y="1804"/>
                  </a:lnTo>
                  <a:lnTo>
                    <a:pt x="1377" y="1797"/>
                  </a:lnTo>
                  <a:close/>
                  <a:moveTo>
                    <a:pt x="1681" y="1150"/>
                  </a:moveTo>
                  <a:lnTo>
                    <a:pt x="1675" y="1148"/>
                  </a:lnTo>
                  <a:lnTo>
                    <a:pt x="1667" y="1144"/>
                  </a:lnTo>
                  <a:lnTo>
                    <a:pt x="1662" y="1141"/>
                  </a:lnTo>
                  <a:lnTo>
                    <a:pt x="1659" y="1139"/>
                  </a:lnTo>
                  <a:lnTo>
                    <a:pt x="1657" y="1137"/>
                  </a:lnTo>
                  <a:lnTo>
                    <a:pt x="1656" y="1135"/>
                  </a:lnTo>
                  <a:lnTo>
                    <a:pt x="1661" y="1130"/>
                  </a:lnTo>
                  <a:lnTo>
                    <a:pt x="1666" y="1126"/>
                  </a:lnTo>
                  <a:lnTo>
                    <a:pt x="1669" y="1123"/>
                  </a:lnTo>
                  <a:lnTo>
                    <a:pt x="1672" y="1122"/>
                  </a:lnTo>
                  <a:lnTo>
                    <a:pt x="1675" y="1123"/>
                  </a:lnTo>
                  <a:lnTo>
                    <a:pt x="1679" y="1127"/>
                  </a:lnTo>
                  <a:lnTo>
                    <a:pt x="1685" y="1131"/>
                  </a:lnTo>
                  <a:lnTo>
                    <a:pt x="1692" y="1138"/>
                  </a:lnTo>
                  <a:lnTo>
                    <a:pt x="1690" y="1141"/>
                  </a:lnTo>
                  <a:lnTo>
                    <a:pt x="1687" y="1146"/>
                  </a:lnTo>
                  <a:lnTo>
                    <a:pt x="1683" y="1149"/>
                  </a:lnTo>
                  <a:lnTo>
                    <a:pt x="1681" y="1150"/>
                  </a:lnTo>
                  <a:close/>
                  <a:moveTo>
                    <a:pt x="1713" y="1196"/>
                  </a:moveTo>
                  <a:lnTo>
                    <a:pt x="1709" y="1195"/>
                  </a:lnTo>
                  <a:lnTo>
                    <a:pt x="1702" y="1197"/>
                  </a:lnTo>
                  <a:lnTo>
                    <a:pt x="1696" y="1200"/>
                  </a:lnTo>
                  <a:lnTo>
                    <a:pt x="1692" y="1202"/>
                  </a:lnTo>
                  <a:lnTo>
                    <a:pt x="1683" y="1198"/>
                  </a:lnTo>
                  <a:lnTo>
                    <a:pt x="1673" y="1193"/>
                  </a:lnTo>
                  <a:lnTo>
                    <a:pt x="1662" y="1189"/>
                  </a:lnTo>
                  <a:lnTo>
                    <a:pt x="1655" y="1186"/>
                  </a:lnTo>
                  <a:lnTo>
                    <a:pt x="1658" y="1183"/>
                  </a:lnTo>
                  <a:lnTo>
                    <a:pt x="1662" y="1180"/>
                  </a:lnTo>
                  <a:lnTo>
                    <a:pt x="1669" y="1178"/>
                  </a:lnTo>
                  <a:lnTo>
                    <a:pt x="1675" y="1177"/>
                  </a:lnTo>
                  <a:lnTo>
                    <a:pt x="1683" y="1178"/>
                  </a:lnTo>
                  <a:lnTo>
                    <a:pt x="1692" y="1182"/>
                  </a:lnTo>
                  <a:lnTo>
                    <a:pt x="1697" y="1184"/>
                  </a:lnTo>
                  <a:lnTo>
                    <a:pt x="1702" y="1187"/>
                  </a:lnTo>
                  <a:lnTo>
                    <a:pt x="1708" y="1191"/>
                  </a:lnTo>
                  <a:lnTo>
                    <a:pt x="1713" y="1196"/>
                  </a:lnTo>
                  <a:close/>
                  <a:moveTo>
                    <a:pt x="1961" y="2788"/>
                  </a:moveTo>
                  <a:lnTo>
                    <a:pt x="1977" y="2809"/>
                  </a:lnTo>
                  <a:lnTo>
                    <a:pt x="1988" y="2830"/>
                  </a:lnTo>
                  <a:lnTo>
                    <a:pt x="2000" y="2853"/>
                  </a:lnTo>
                  <a:lnTo>
                    <a:pt x="2012" y="2883"/>
                  </a:lnTo>
                  <a:lnTo>
                    <a:pt x="1992" y="2888"/>
                  </a:lnTo>
                  <a:lnTo>
                    <a:pt x="1973" y="2892"/>
                  </a:lnTo>
                  <a:lnTo>
                    <a:pt x="1954" y="2897"/>
                  </a:lnTo>
                  <a:lnTo>
                    <a:pt x="1936" y="2899"/>
                  </a:lnTo>
                  <a:lnTo>
                    <a:pt x="1900" y="2902"/>
                  </a:lnTo>
                  <a:lnTo>
                    <a:pt x="1862" y="2904"/>
                  </a:lnTo>
                  <a:lnTo>
                    <a:pt x="1828" y="2902"/>
                  </a:lnTo>
                  <a:lnTo>
                    <a:pt x="1795" y="2898"/>
                  </a:lnTo>
                  <a:lnTo>
                    <a:pt x="1765" y="2893"/>
                  </a:lnTo>
                  <a:lnTo>
                    <a:pt x="1736" y="2887"/>
                  </a:lnTo>
                  <a:lnTo>
                    <a:pt x="1738" y="2511"/>
                  </a:lnTo>
                  <a:lnTo>
                    <a:pt x="1736" y="2474"/>
                  </a:lnTo>
                  <a:lnTo>
                    <a:pt x="1732" y="2423"/>
                  </a:lnTo>
                  <a:lnTo>
                    <a:pt x="1727" y="2360"/>
                  </a:lnTo>
                  <a:lnTo>
                    <a:pt x="1720" y="2285"/>
                  </a:lnTo>
                  <a:lnTo>
                    <a:pt x="1714" y="2202"/>
                  </a:lnTo>
                  <a:lnTo>
                    <a:pt x="1707" y="2115"/>
                  </a:lnTo>
                  <a:lnTo>
                    <a:pt x="1699" y="2023"/>
                  </a:lnTo>
                  <a:lnTo>
                    <a:pt x="1693" y="1930"/>
                  </a:lnTo>
                  <a:lnTo>
                    <a:pt x="1686" y="1839"/>
                  </a:lnTo>
                  <a:lnTo>
                    <a:pt x="1680" y="1751"/>
                  </a:lnTo>
                  <a:lnTo>
                    <a:pt x="1676" y="1669"/>
                  </a:lnTo>
                  <a:lnTo>
                    <a:pt x="1673" y="1595"/>
                  </a:lnTo>
                  <a:lnTo>
                    <a:pt x="1672" y="1532"/>
                  </a:lnTo>
                  <a:lnTo>
                    <a:pt x="1672" y="1482"/>
                  </a:lnTo>
                  <a:lnTo>
                    <a:pt x="1674" y="1463"/>
                  </a:lnTo>
                  <a:lnTo>
                    <a:pt x="1675" y="1447"/>
                  </a:lnTo>
                  <a:lnTo>
                    <a:pt x="1678" y="1436"/>
                  </a:lnTo>
                  <a:lnTo>
                    <a:pt x="1681" y="1430"/>
                  </a:lnTo>
                  <a:lnTo>
                    <a:pt x="1683" y="1433"/>
                  </a:lnTo>
                  <a:lnTo>
                    <a:pt x="1687" y="1435"/>
                  </a:lnTo>
                  <a:lnTo>
                    <a:pt x="1690" y="1437"/>
                  </a:lnTo>
                  <a:lnTo>
                    <a:pt x="1694" y="1438"/>
                  </a:lnTo>
                  <a:lnTo>
                    <a:pt x="1704" y="1439"/>
                  </a:lnTo>
                  <a:lnTo>
                    <a:pt x="1714" y="1439"/>
                  </a:lnTo>
                  <a:lnTo>
                    <a:pt x="1725" y="1440"/>
                  </a:lnTo>
                  <a:lnTo>
                    <a:pt x="1734" y="1444"/>
                  </a:lnTo>
                  <a:lnTo>
                    <a:pt x="1738" y="1446"/>
                  </a:lnTo>
                  <a:lnTo>
                    <a:pt x="1742" y="1449"/>
                  </a:lnTo>
                  <a:lnTo>
                    <a:pt x="1745" y="1452"/>
                  </a:lnTo>
                  <a:lnTo>
                    <a:pt x="1747" y="1457"/>
                  </a:lnTo>
                  <a:lnTo>
                    <a:pt x="1743" y="1463"/>
                  </a:lnTo>
                  <a:lnTo>
                    <a:pt x="1739" y="1469"/>
                  </a:lnTo>
                  <a:lnTo>
                    <a:pt x="1730" y="1465"/>
                  </a:lnTo>
                  <a:lnTo>
                    <a:pt x="1723" y="1462"/>
                  </a:lnTo>
                  <a:lnTo>
                    <a:pt x="1715" y="1459"/>
                  </a:lnTo>
                  <a:lnTo>
                    <a:pt x="1709" y="1458"/>
                  </a:lnTo>
                  <a:lnTo>
                    <a:pt x="1696" y="1457"/>
                  </a:lnTo>
                  <a:lnTo>
                    <a:pt x="1680" y="1457"/>
                  </a:lnTo>
                  <a:lnTo>
                    <a:pt x="1683" y="1487"/>
                  </a:lnTo>
                  <a:lnTo>
                    <a:pt x="1688" y="1515"/>
                  </a:lnTo>
                  <a:lnTo>
                    <a:pt x="1692" y="1544"/>
                  </a:lnTo>
                  <a:lnTo>
                    <a:pt x="1697" y="1573"/>
                  </a:lnTo>
                  <a:lnTo>
                    <a:pt x="1710" y="1629"/>
                  </a:lnTo>
                  <a:lnTo>
                    <a:pt x="1723" y="1685"/>
                  </a:lnTo>
                  <a:lnTo>
                    <a:pt x="1735" y="1742"/>
                  </a:lnTo>
                  <a:lnTo>
                    <a:pt x="1746" y="1800"/>
                  </a:lnTo>
                  <a:lnTo>
                    <a:pt x="1751" y="1829"/>
                  </a:lnTo>
                  <a:lnTo>
                    <a:pt x="1755" y="1859"/>
                  </a:lnTo>
                  <a:lnTo>
                    <a:pt x="1758" y="1890"/>
                  </a:lnTo>
                  <a:lnTo>
                    <a:pt x="1762" y="1921"/>
                  </a:lnTo>
                  <a:lnTo>
                    <a:pt x="1764" y="1936"/>
                  </a:lnTo>
                  <a:lnTo>
                    <a:pt x="1767" y="1949"/>
                  </a:lnTo>
                  <a:lnTo>
                    <a:pt x="1771" y="1960"/>
                  </a:lnTo>
                  <a:lnTo>
                    <a:pt x="1775" y="1973"/>
                  </a:lnTo>
                  <a:lnTo>
                    <a:pt x="1778" y="1986"/>
                  </a:lnTo>
                  <a:lnTo>
                    <a:pt x="1781" y="1999"/>
                  </a:lnTo>
                  <a:lnTo>
                    <a:pt x="1781" y="2008"/>
                  </a:lnTo>
                  <a:lnTo>
                    <a:pt x="1781" y="2016"/>
                  </a:lnTo>
                  <a:lnTo>
                    <a:pt x="1781" y="2026"/>
                  </a:lnTo>
                  <a:lnTo>
                    <a:pt x="1778" y="2036"/>
                  </a:lnTo>
                  <a:lnTo>
                    <a:pt x="1786" y="2045"/>
                  </a:lnTo>
                  <a:lnTo>
                    <a:pt x="1792" y="2054"/>
                  </a:lnTo>
                  <a:lnTo>
                    <a:pt x="1789" y="2069"/>
                  </a:lnTo>
                  <a:lnTo>
                    <a:pt x="1788" y="2085"/>
                  </a:lnTo>
                  <a:lnTo>
                    <a:pt x="1787" y="2102"/>
                  </a:lnTo>
                  <a:lnTo>
                    <a:pt x="1788" y="2120"/>
                  </a:lnTo>
                  <a:lnTo>
                    <a:pt x="1789" y="2138"/>
                  </a:lnTo>
                  <a:lnTo>
                    <a:pt x="1792" y="2157"/>
                  </a:lnTo>
                  <a:lnTo>
                    <a:pt x="1795" y="2176"/>
                  </a:lnTo>
                  <a:lnTo>
                    <a:pt x="1800" y="2196"/>
                  </a:lnTo>
                  <a:lnTo>
                    <a:pt x="1821" y="2279"/>
                  </a:lnTo>
                  <a:lnTo>
                    <a:pt x="1845" y="2367"/>
                  </a:lnTo>
                  <a:lnTo>
                    <a:pt x="1855" y="2410"/>
                  </a:lnTo>
                  <a:lnTo>
                    <a:pt x="1865" y="2455"/>
                  </a:lnTo>
                  <a:lnTo>
                    <a:pt x="1868" y="2476"/>
                  </a:lnTo>
                  <a:lnTo>
                    <a:pt x="1871" y="2498"/>
                  </a:lnTo>
                  <a:lnTo>
                    <a:pt x="1873" y="2519"/>
                  </a:lnTo>
                  <a:lnTo>
                    <a:pt x="1874" y="2539"/>
                  </a:lnTo>
                  <a:lnTo>
                    <a:pt x="1874" y="2559"/>
                  </a:lnTo>
                  <a:lnTo>
                    <a:pt x="1872" y="2580"/>
                  </a:lnTo>
                  <a:lnTo>
                    <a:pt x="1870" y="2599"/>
                  </a:lnTo>
                  <a:lnTo>
                    <a:pt x="1866" y="2618"/>
                  </a:lnTo>
                  <a:lnTo>
                    <a:pt x="1860" y="2636"/>
                  </a:lnTo>
                  <a:lnTo>
                    <a:pt x="1853" y="2652"/>
                  </a:lnTo>
                  <a:lnTo>
                    <a:pt x="1844" y="2669"/>
                  </a:lnTo>
                  <a:lnTo>
                    <a:pt x="1833" y="2685"/>
                  </a:lnTo>
                  <a:lnTo>
                    <a:pt x="1817" y="2698"/>
                  </a:lnTo>
                  <a:lnTo>
                    <a:pt x="1802" y="2712"/>
                  </a:lnTo>
                  <a:lnTo>
                    <a:pt x="1786" y="2724"/>
                  </a:lnTo>
                  <a:lnTo>
                    <a:pt x="1771" y="2737"/>
                  </a:lnTo>
                  <a:lnTo>
                    <a:pt x="1771" y="2757"/>
                  </a:lnTo>
                  <a:lnTo>
                    <a:pt x="1771" y="2776"/>
                  </a:lnTo>
                  <a:lnTo>
                    <a:pt x="1771" y="2796"/>
                  </a:lnTo>
                  <a:lnTo>
                    <a:pt x="1771" y="2815"/>
                  </a:lnTo>
                  <a:lnTo>
                    <a:pt x="1790" y="2822"/>
                  </a:lnTo>
                  <a:lnTo>
                    <a:pt x="1806" y="2827"/>
                  </a:lnTo>
                  <a:lnTo>
                    <a:pt x="1820" y="2829"/>
                  </a:lnTo>
                  <a:lnTo>
                    <a:pt x="1831" y="2830"/>
                  </a:lnTo>
                  <a:lnTo>
                    <a:pt x="1842" y="2829"/>
                  </a:lnTo>
                  <a:lnTo>
                    <a:pt x="1851" y="2828"/>
                  </a:lnTo>
                  <a:lnTo>
                    <a:pt x="1860" y="2825"/>
                  </a:lnTo>
                  <a:lnTo>
                    <a:pt x="1868" y="2822"/>
                  </a:lnTo>
                  <a:lnTo>
                    <a:pt x="1884" y="2813"/>
                  </a:lnTo>
                  <a:lnTo>
                    <a:pt x="1904" y="2804"/>
                  </a:lnTo>
                  <a:lnTo>
                    <a:pt x="1915" y="2799"/>
                  </a:lnTo>
                  <a:lnTo>
                    <a:pt x="1928" y="2795"/>
                  </a:lnTo>
                  <a:lnTo>
                    <a:pt x="1944" y="2791"/>
                  </a:lnTo>
                  <a:lnTo>
                    <a:pt x="1961" y="2788"/>
                  </a:lnTo>
                  <a:close/>
                  <a:moveTo>
                    <a:pt x="1839" y="2753"/>
                  </a:moveTo>
                  <a:lnTo>
                    <a:pt x="1840" y="2762"/>
                  </a:lnTo>
                  <a:lnTo>
                    <a:pt x="1842" y="2772"/>
                  </a:lnTo>
                  <a:lnTo>
                    <a:pt x="1831" y="2786"/>
                  </a:lnTo>
                  <a:lnTo>
                    <a:pt x="1826" y="2793"/>
                  </a:lnTo>
                  <a:lnTo>
                    <a:pt x="1824" y="2795"/>
                  </a:lnTo>
                  <a:lnTo>
                    <a:pt x="1823" y="2795"/>
                  </a:lnTo>
                  <a:lnTo>
                    <a:pt x="1808" y="2788"/>
                  </a:lnTo>
                  <a:lnTo>
                    <a:pt x="1793" y="2781"/>
                  </a:lnTo>
                  <a:lnTo>
                    <a:pt x="1794" y="2769"/>
                  </a:lnTo>
                  <a:lnTo>
                    <a:pt x="1796" y="2759"/>
                  </a:lnTo>
                  <a:lnTo>
                    <a:pt x="1797" y="2756"/>
                  </a:lnTo>
                  <a:lnTo>
                    <a:pt x="1800" y="2754"/>
                  </a:lnTo>
                  <a:lnTo>
                    <a:pt x="1802" y="2752"/>
                  </a:lnTo>
                  <a:lnTo>
                    <a:pt x="1804" y="2750"/>
                  </a:lnTo>
                  <a:lnTo>
                    <a:pt x="1809" y="2749"/>
                  </a:lnTo>
                  <a:lnTo>
                    <a:pt x="1816" y="2749"/>
                  </a:lnTo>
                  <a:lnTo>
                    <a:pt x="1826" y="2751"/>
                  </a:lnTo>
                  <a:lnTo>
                    <a:pt x="1839" y="2753"/>
                  </a:lnTo>
                  <a:close/>
                  <a:moveTo>
                    <a:pt x="2036" y="2668"/>
                  </a:moveTo>
                  <a:lnTo>
                    <a:pt x="2026" y="2677"/>
                  </a:lnTo>
                  <a:lnTo>
                    <a:pt x="2007" y="2691"/>
                  </a:lnTo>
                  <a:lnTo>
                    <a:pt x="1981" y="2708"/>
                  </a:lnTo>
                  <a:lnTo>
                    <a:pt x="1953" y="2728"/>
                  </a:lnTo>
                  <a:lnTo>
                    <a:pt x="1924" y="2745"/>
                  </a:lnTo>
                  <a:lnTo>
                    <a:pt x="1899" y="2761"/>
                  </a:lnTo>
                  <a:lnTo>
                    <a:pt x="1881" y="2773"/>
                  </a:lnTo>
                  <a:lnTo>
                    <a:pt x="1874" y="2776"/>
                  </a:lnTo>
                  <a:lnTo>
                    <a:pt x="1865" y="2761"/>
                  </a:lnTo>
                  <a:lnTo>
                    <a:pt x="1855" y="2747"/>
                  </a:lnTo>
                  <a:lnTo>
                    <a:pt x="1847" y="2732"/>
                  </a:lnTo>
                  <a:lnTo>
                    <a:pt x="1839" y="2717"/>
                  </a:lnTo>
                  <a:lnTo>
                    <a:pt x="1861" y="2703"/>
                  </a:lnTo>
                  <a:lnTo>
                    <a:pt x="1884" y="2687"/>
                  </a:lnTo>
                  <a:lnTo>
                    <a:pt x="1897" y="2680"/>
                  </a:lnTo>
                  <a:lnTo>
                    <a:pt x="1908" y="2673"/>
                  </a:lnTo>
                  <a:lnTo>
                    <a:pt x="1921" y="2666"/>
                  </a:lnTo>
                  <a:lnTo>
                    <a:pt x="1934" y="2660"/>
                  </a:lnTo>
                  <a:lnTo>
                    <a:pt x="1946" y="2655"/>
                  </a:lnTo>
                  <a:lnTo>
                    <a:pt x="1959" y="2651"/>
                  </a:lnTo>
                  <a:lnTo>
                    <a:pt x="1972" y="2649"/>
                  </a:lnTo>
                  <a:lnTo>
                    <a:pt x="1984" y="2648"/>
                  </a:lnTo>
                  <a:lnTo>
                    <a:pt x="1998" y="2650"/>
                  </a:lnTo>
                  <a:lnTo>
                    <a:pt x="2011" y="2654"/>
                  </a:lnTo>
                  <a:lnTo>
                    <a:pt x="2017" y="2656"/>
                  </a:lnTo>
                  <a:lnTo>
                    <a:pt x="2023" y="2660"/>
                  </a:lnTo>
                  <a:lnTo>
                    <a:pt x="2030" y="2663"/>
                  </a:lnTo>
                  <a:lnTo>
                    <a:pt x="2036" y="2668"/>
                  </a:lnTo>
                  <a:close/>
                  <a:moveTo>
                    <a:pt x="1897" y="2610"/>
                  </a:moveTo>
                  <a:lnTo>
                    <a:pt x="1902" y="2610"/>
                  </a:lnTo>
                  <a:lnTo>
                    <a:pt x="1907" y="2610"/>
                  </a:lnTo>
                  <a:lnTo>
                    <a:pt x="1910" y="2611"/>
                  </a:lnTo>
                  <a:lnTo>
                    <a:pt x="1914" y="2613"/>
                  </a:lnTo>
                  <a:lnTo>
                    <a:pt x="1918" y="2615"/>
                  </a:lnTo>
                  <a:lnTo>
                    <a:pt x="1923" y="2619"/>
                  </a:lnTo>
                  <a:lnTo>
                    <a:pt x="1923" y="2624"/>
                  </a:lnTo>
                  <a:lnTo>
                    <a:pt x="1918" y="2626"/>
                  </a:lnTo>
                  <a:lnTo>
                    <a:pt x="1914" y="2628"/>
                  </a:lnTo>
                  <a:lnTo>
                    <a:pt x="1908" y="2629"/>
                  </a:lnTo>
                  <a:lnTo>
                    <a:pt x="1905" y="2629"/>
                  </a:lnTo>
                  <a:lnTo>
                    <a:pt x="1900" y="2628"/>
                  </a:lnTo>
                  <a:lnTo>
                    <a:pt x="1896" y="2628"/>
                  </a:lnTo>
                  <a:lnTo>
                    <a:pt x="1896" y="2619"/>
                  </a:lnTo>
                  <a:lnTo>
                    <a:pt x="1897" y="2610"/>
                  </a:lnTo>
                  <a:close/>
                  <a:moveTo>
                    <a:pt x="1944" y="2572"/>
                  </a:moveTo>
                  <a:lnTo>
                    <a:pt x="1943" y="2579"/>
                  </a:lnTo>
                  <a:lnTo>
                    <a:pt x="1940" y="2587"/>
                  </a:lnTo>
                  <a:lnTo>
                    <a:pt x="1938" y="2590"/>
                  </a:lnTo>
                  <a:lnTo>
                    <a:pt x="1937" y="2593"/>
                  </a:lnTo>
                  <a:lnTo>
                    <a:pt x="1935" y="2594"/>
                  </a:lnTo>
                  <a:lnTo>
                    <a:pt x="1934" y="2594"/>
                  </a:lnTo>
                  <a:lnTo>
                    <a:pt x="1923" y="2591"/>
                  </a:lnTo>
                  <a:lnTo>
                    <a:pt x="1912" y="2587"/>
                  </a:lnTo>
                  <a:lnTo>
                    <a:pt x="1903" y="2584"/>
                  </a:lnTo>
                  <a:lnTo>
                    <a:pt x="1892" y="2581"/>
                  </a:lnTo>
                  <a:lnTo>
                    <a:pt x="1892" y="2573"/>
                  </a:lnTo>
                  <a:lnTo>
                    <a:pt x="1891" y="2565"/>
                  </a:lnTo>
                  <a:lnTo>
                    <a:pt x="1897" y="2562"/>
                  </a:lnTo>
                  <a:lnTo>
                    <a:pt x="1902" y="2558"/>
                  </a:lnTo>
                  <a:lnTo>
                    <a:pt x="1909" y="2556"/>
                  </a:lnTo>
                  <a:lnTo>
                    <a:pt x="1917" y="2556"/>
                  </a:lnTo>
                  <a:lnTo>
                    <a:pt x="1924" y="2557"/>
                  </a:lnTo>
                  <a:lnTo>
                    <a:pt x="1931" y="2561"/>
                  </a:lnTo>
                  <a:lnTo>
                    <a:pt x="1939" y="2566"/>
                  </a:lnTo>
                  <a:lnTo>
                    <a:pt x="1944" y="2572"/>
                  </a:lnTo>
                  <a:close/>
                  <a:moveTo>
                    <a:pt x="1941" y="2524"/>
                  </a:moveTo>
                  <a:lnTo>
                    <a:pt x="1940" y="2526"/>
                  </a:lnTo>
                  <a:lnTo>
                    <a:pt x="1939" y="2530"/>
                  </a:lnTo>
                  <a:lnTo>
                    <a:pt x="1934" y="2530"/>
                  </a:lnTo>
                  <a:lnTo>
                    <a:pt x="1924" y="2527"/>
                  </a:lnTo>
                  <a:lnTo>
                    <a:pt x="1915" y="2525"/>
                  </a:lnTo>
                  <a:lnTo>
                    <a:pt x="1906" y="2523"/>
                  </a:lnTo>
                  <a:lnTo>
                    <a:pt x="1897" y="2520"/>
                  </a:lnTo>
                  <a:lnTo>
                    <a:pt x="1902" y="2516"/>
                  </a:lnTo>
                  <a:lnTo>
                    <a:pt x="1907" y="2514"/>
                  </a:lnTo>
                  <a:lnTo>
                    <a:pt x="1912" y="2512"/>
                  </a:lnTo>
                  <a:lnTo>
                    <a:pt x="1917" y="2512"/>
                  </a:lnTo>
                  <a:lnTo>
                    <a:pt x="1922" y="2512"/>
                  </a:lnTo>
                  <a:lnTo>
                    <a:pt x="1928" y="2514"/>
                  </a:lnTo>
                  <a:lnTo>
                    <a:pt x="1935" y="2518"/>
                  </a:lnTo>
                  <a:lnTo>
                    <a:pt x="1941" y="2524"/>
                  </a:lnTo>
                  <a:close/>
                  <a:moveTo>
                    <a:pt x="1930" y="2470"/>
                  </a:moveTo>
                  <a:lnTo>
                    <a:pt x="1928" y="2476"/>
                  </a:lnTo>
                  <a:lnTo>
                    <a:pt x="1924" y="2486"/>
                  </a:lnTo>
                  <a:lnTo>
                    <a:pt x="1921" y="2490"/>
                  </a:lnTo>
                  <a:lnTo>
                    <a:pt x="1919" y="2494"/>
                  </a:lnTo>
                  <a:lnTo>
                    <a:pt x="1917" y="2496"/>
                  </a:lnTo>
                  <a:lnTo>
                    <a:pt x="1915" y="2496"/>
                  </a:lnTo>
                  <a:lnTo>
                    <a:pt x="1906" y="2493"/>
                  </a:lnTo>
                  <a:lnTo>
                    <a:pt x="1899" y="2489"/>
                  </a:lnTo>
                  <a:lnTo>
                    <a:pt x="1893" y="2484"/>
                  </a:lnTo>
                  <a:lnTo>
                    <a:pt x="1889" y="2480"/>
                  </a:lnTo>
                  <a:lnTo>
                    <a:pt x="1881" y="2471"/>
                  </a:lnTo>
                  <a:lnTo>
                    <a:pt x="1874" y="2461"/>
                  </a:lnTo>
                  <a:lnTo>
                    <a:pt x="1889" y="2458"/>
                  </a:lnTo>
                  <a:lnTo>
                    <a:pt x="1901" y="2458"/>
                  </a:lnTo>
                  <a:lnTo>
                    <a:pt x="1906" y="2459"/>
                  </a:lnTo>
                  <a:lnTo>
                    <a:pt x="1914" y="2461"/>
                  </a:lnTo>
                  <a:lnTo>
                    <a:pt x="1921" y="2464"/>
                  </a:lnTo>
                  <a:lnTo>
                    <a:pt x="1930" y="2470"/>
                  </a:lnTo>
                  <a:close/>
                  <a:moveTo>
                    <a:pt x="1895" y="2397"/>
                  </a:moveTo>
                  <a:lnTo>
                    <a:pt x="1906" y="2406"/>
                  </a:lnTo>
                  <a:lnTo>
                    <a:pt x="1919" y="2416"/>
                  </a:lnTo>
                  <a:lnTo>
                    <a:pt x="1914" y="2423"/>
                  </a:lnTo>
                  <a:lnTo>
                    <a:pt x="1909" y="2432"/>
                  </a:lnTo>
                  <a:lnTo>
                    <a:pt x="1878" y="2432"/>
                  </a:lnTo>
                  <a:lnTo>
                    <a:pt x="1870" y="2422"/>
                  </a:lnTo>
                  <a:lnTo>
                    <a:pt x="1863" y="2412"/>
                  </a:lnTo>
                  <a:lnTo>
                    <a:pt x="1870" y="2408"/>
                  </a:lnTo>
                  <a:lnTo>
                    <a:pt x="1879" y="2404"/>
                  </a:lnTo>
                  <a:lnTo>
                    <a:pt x="1887" y="2401"/>
                  </a:lnTo>
                  <a:lnTo>
                    <a:pt x="1895" y="2397"/>
                  </a:lnTo>
                  <a:close/>
                  <a:moveTo>
                    <a:pt x="1919" y="2358"/>
                  </a:moveTo>
                  <a:lnTo>
                    <a:pt x="1916" y="2362"/>
                  </a:lnTo>
                  <a:lnTo>
                    <a:pt x="1911" y="2366"/>
                  </a:lnTo>
                  <a:lnTo>
                    <a:pt x="1905" y="2370"/>
                  </a:lnTo>
                  <a:lnTo>
                    <a:pt x="1900" y="2374"/>
                  </a:lnTo>
                  <a:lnTo>
                    <a:pt x="1887" y="2371"/>
                  </a:lnTo>
                  <a:lnTo>
                    <a:pt x="1878" y="2368"/>
                  </a:lnTo>
                  <a:lnTo>
                    <a:pt x="1870" y="2364"/>
                  </a:lnTo>
                  <a:lnTo>
                    <a:pt x="1866" y="2360"/>
                  </a:lnTo>
                  <a:lnTo>
                    <a:pt x="1859" y="2347"/>
                  </a:lnTo>
                  <a:lnTo>
                    <a:pt x="1849" y="2330"/>
                  </a:lnTo>
                  <a:lnTo>
                    <a:pt x="1859" y="2330"/>
                  </a:lnTo>
                  <a:lnTo>
                    <a:pt x="1868" y="2331"/>
                  </a:lnTo>
                  <a:lnTo>
                    <a:pt x="1876" y="2332"/>
                  </a:lnTo>
                  <a:lnTo>
                    <a:pt x="1883" y="2334"/>
                  </a:lnTo>
                  <a:lnTo>
                    <a:pt x="1890" y="2338"/>
                  </a:lnTo>
                  <a:lnTo>
                    <a:pt x="1898" y="2342"/>
                  </a:lnTo>
                  <a:lnTo>
                    <a:pt x="1907" y="2349"/>
                  </a:lnTo>
                  <a:lnTo>
                    <a:pt x="1919" y="2358"/>
                  </a:lnTo>
                  <a:close/>
                  <a:moveTo>
                    <a:pt x="1905" y="1948"/>
                  </a:moveTo>
                  <a:lnTo>
                    <a:pt x="1904" y="1937"/>
                  </a:lnTo>
                  <a:lnTo>
                    <a:pt x="1903" y="1928"/>
                  </a:lnTo>
                  <a:lnTo>
                    <a:pt x="1914" y="1929"/>
                  </a:lnTo>
                  <a:lnTo>
                    <a:pt x="1924" y="1931"/>
                  </a:lnTo>
                  <a:lnTo>
                    <a:pt x="1934" y="1933"/>
                  </a:lnTo>
                  <a:lnTo>
                    <a:pt x="1943" y="1936"/>
                  </a:lnTo>
                  <a:lnTo>
                    <a:pt x="1953" y="1940"/>
                  </a:lnTo>
                  <a:lnTo>
                    <a:pt x="1961" y="1944"/>
                  </a:lnTo>
                  <a:lnTo>
                    <a:pt x="1969" y="1949"/>
                  </a:lnTo>
                  <a:lnTo>
                    <a:pt x="1978" y="1954"/>
                  </a:lnTo>
                  <a:lnTo>
                    <a:pt x="1995" y="1966"/>
                  </a:lnTo>
                  <a:lnTo>
                    <a:pt x="2012" y="1978"/>
                  </a:lnTo>
                  <a:lnTo>
                    <a:pt x="2030" y="1993"/>
                  </a:lnTo>
                  <a:lnTo>
                    <a:pt x="2048" y="2009"/>
                  </a:lnTo>
                  <a:lnTo>
                    <a:pt x="2045" y="2012"/>
                  </a:lnTo>
                  <a:lnTo>
                    <a:pt x="2042" y="2014"/>
                  </a:lnTo>
                  <a:lnTo>
                    <a:pt x="2040" y="2015"/>
                  </a:lnTo>
                  <a:lnTo>
                    <a:pt x="2036" y="2016"/>
                  </a:lnTo>
                  <a:lnTo>
                    <a:pt x="2003" y="1998"/>
                  </a:lnTo>
                  <a:lnTo>
                    <a:pt x="1971" y="1981"/>
                  </a:lnTo>
                  <a:lnTo>
                    <a:pt x="1938" y="1965"/>
                  </a:lnTo>
                  <a:lnTo>
                    <a:pt x="1905" y="1948"/>
                  </a:lnTo>
                  <a:close/>
                  <a:moveTo>
                    <a:pt x="1976" y="2015"/>
                  </a:moveTo>
                  <a:lnTo>
                    <a:pt x="1976" y="2021"/>
                  </a:lnTo>
                  <a:lnTo>
                    <a:pt x="1975" y="2026"/>
                  </a:lnTo>
                  <a:lnTo>
                    <a:pt x="1973" y="2030"/>
                  </a:lnTo>
                  <a:lnTo>
                    <a:pt x="1972" y="2034"/>
                  </a:lnTo>
                  <a:lnTo>
                    <a:pt x="1966" y="2042"/>
                  </a:lnTo>
                  <a:lnTo>
                    <a:pt x="1959" y="2049"/>
                  </a:lnTo>
                  <a:lnTo>
                    <a:pt x="1943" y="2061"/>
                  </a:lnTo>
                  <a:lnTo>
                    <a:pt x="1926" y="2073"/>
                  </a:lnTo>
                  <a:lnTo>
                    <a:pt x="1925" y="2095"/>
                  </a:lnTo>
                  <a:lnTo>
                    <a:pt x="1923" y="2117"/>
                  </a:lnTo>
                  <a:lnTo>
                    <a:pt x="1919" y="2140"/>
                  </a:lnTo>
                  <a:lnTo>
                    <a:pt x="1915" y="2164"/>
                  </a:lnTo>
                  <a:lnTo>
                    <a:pt x="1911" y="2164"/>
                  </a:lnTo>
                  <a:lnTo>
                    <a:pt x="1909" y="2165"/>
                  </a:lnTo>
                  <a:lnTo>
                    <a:pt x="1905" y="2164"/>
                  </a:lnTo>
                  <a:lnTo>
                    <a:pt x="1902" y="2163"/>
                  </a:lnTo>
                  <a:lnTo>
                    <a:pt x="1900" y="2144"/>
                  </a:lnTo>
                  <a:lnTo>
                    <a:pt x="1897" y="2121"/>
                  </a:lnTo>
                  <a:lnTo>
                    <a:pt x="1892" y="2096"/>
                  </a:lnTo>
                  <a:lnTo>
                    <a:pt x="1888" y="2068"/>
                  </a:lnTo>
                  <a:lnTo>
                    <a:pt x="1886" y="2042"/>
                  </a:lnTo>
                  <a:lnTo>
                    <a:pt x="1885" y="2017"/>
                  </a:lnTo>
                  <a:lnTo>
                    <a:pt x="1886" y="2007"/>
                  </a:lnTo>
                  <a:lnTo>
                    <a:pt x="1888" y="1997"/>
                  </a:lnTo>
                  <a:lnTo>
                    <a:pt x="1891" y="1990"/>
                  </a:lnTo>
                  <a:lnTo>
                    <a:pt x="1895" y="1984"/>
                  </a:lnTo>
                  <a:lnTo>
                    <a:pt x="1916" y="1988"/>
                  </a:lnTo>
                  <a:lnTo>
                    <a:pt x="1935" y="1993"/>
                  </a:lnTo>
                  <a:lnTo>
                    <a:pt x="1943" y="1997"/>
                  </a:lnTo>
                  <a:lnTo>
                    <a:pt x="1954" y="2002"/>
                  </a:lnTo>
                  <a:lnTo>
                    <a:pt x="1964" y="2008"/>
                  </a:lnTo>
                  <a:lnTo>
                    <a:pt x="1976" y="2015"/>
                  </a:lnTo>
                  <a:close/>
                  <a:moveTo>
                    <a:pt x="1745" y="1321"/>
                  </a:moveTo>
                  <a:lnTo>
                    <a:pt x="1749" y="1328"/>
                  </a:lnTo>
                  <a:lnTo>
                    <a:pt x="1754" y="1338"/>
                  </a:lnTo>
                  <a:lnTo>
                    <a:pt x="1759" y="1350"/>
                  </a:lnTo>
                  <a:lnTo>
                    <a:pt x="1765" y="1362"/>
                  </a:lnTo>
                  <a:lnTo>
                    <a:pt x="1776" y="1391"/>
                  </a:lnTo>
                  <a:lnTo>
                    <a:pt x="1789" y="1420"/>
                  </a:lnTo>
                  <a:lnTo>
                    <a:pt x="1801" y="1450"/>
                  </a:lnTo>
                  <a:lnTo>
                    <a:pt x="1814" y="1476"/>
                  </a:lnTo>
                  <a:lnTo>
                    <a:pt x="1821" y="1487"/>
                  </a:lnTo>
                  <a:lnTo>
                    <a:pt x="1827" y="1496"/>
                  </a:lnTo>
                  <a:lnTo>
                    <a:pt x="1833" y="1504"/>
                  </a:lnTo>
                  <a:lnTo>
                    <a:pt x="1841" y="1509"/>
                  </a:lnTo>
                  <a:lnTo>
                    <a:pt x="1843" y="1530"/>
                  </a:lnTo>
                  <a:lnTo>
                    <a:pt x="1847" y="1551"/>
                  </a:lnTo>
                  <a:lnTo>
                    <a:pt x="1852" y="1571"/>
                  </a:lnTo>
                  <a:lnTo>
                    <a:pt x="1859" y="1592"/>
                  </a:lnTo>
                  <a:lnTo>
                    <a:pt x="1866" y="1612"/>
                  </a:lnTo>
                  <a:lnTo>
                    <a:pt x="1874" y="1632"/>
                  </a:lnTo>
                  <a:lnTo>
                    <a:pt x="1883" y="1652"/>
                  </a:lnTo>
                  <a:lnTo>
                    <a:pt x="1892" y="1671"/>
                  </a:lnTo>
                  <a:lnTo>
                    <a:pt x="1911" y="1711"/>
                  </a:lnTo>
                  <a:lnTo>
                    <a:pt x="1929" y="1751"/>
                  </a:lnTo>
                  <a:lnTo>
                    <a:pt x="1939" y="1771"/>
                  </a:lnTo>
                  <a:lnTo>
                    <a:pt x="1946" y="1792"/>
                  </a:lnTo>
                  <a:lnTo>
                    <a:pt x="1954" y="1815"/>
                  </a:lnTo>
                  <a:lnTo>
                    <a:pt x="1961" y="1836"/>
                  </a:lnTo>
                  <a:lnTo>
                    <a:pt x="1938" y="1851"/>
                  </a:lnTo>
                  <a:lnTo>
                    <a:pt x="1911" y="1873"/>
                  </a:lnTo>
                  <a:lnTo>
                    <a:pt x="1899" y="1882"/>
                  </a:lnTo>
                  <a:lnTo>
                    <a:pt x="1886" y="1891"/>
                  </a:lnTo>
                  <a:lnTo>
                    <a:pt x="1877" y="1897"/>
                  </a:lnTo>
                  <a:lnTo>
                    <a:pt x="1868" y="1900"/>
                  </a:lnTo>
                  <a:lnTo>
                    <a:pt x="1866" y="1896"/>
                  </a:lnTo>
                  <a:lnTo>
                    <a:pt x="1863" y="1890"/>
                  </a:lnTo>
                  <a:lnTo>
                    <a:pt x="1860" y="1881"/>
                  </a:lnTo>
                  <a:lnTo>
                    <a:pt x="1855" y="1869"/>
                  </a:lnTo>
                  <a:lnTo>
                    <a:pt x="1848" y="1842"/>
                  </a:lnTo>
                  <a:lnTo>
                    <a:pt x="1839" y="1807"/>
                  </a:lnTo>
                  <a:lnTo>
                    <a:pt x="1820" y="1723"/>
                  </a:lnTo>
                  <a:lnTo>
                    <a:pt x="1799" y="1625"/>
                  </a:lnTo>
                  <a:lnTo>
                    <a:pt x="1780" y="1527"/>
                  </a:lnTo>
                  <a:lnTo>
                    <a:pt x="1763" y="1436"/>
                  </a:lnTo>
                  <a:lnTo>
                    <a:pt x="1750" y="1364"/>
                  </a:lnTo>
                  <a:lnTo>
                    <a:pt x="1745" y="1321"/>
                  </a:lnTo>
                  <a:close/>
                  <a:moveTo>
                    <a:pt x="1705" y="1495"/>
                  </a:moveTo>
                  <a:lnTo>
                    <a:pt x="1708" y="1492"/>
                  </a:lnTo>
                  <a:lnTo>
                    <a:pt x="1711" y="1490"/>
                  </a:lnTo>
                  <a:lnTo>
                    <a:pt x="1714" y="1489"/>
                  </a:lnTo>
                  <a:lnTo>
                    <a:pt x="1718" y="1488"/>
                  </a:lnTo>
                  <a:lnTo>
                    <a:pt x="1726" y="1488"/>
                  </a:lnTo>
                  <a:lnTo>
                    <a:pt x="1733" y="1491"/>
                  </a:lnTo>
                  <a:lnTo>
                    <a:pt x="1750" y="1501"/>
                  </a:lnTo>
                  <a:lnTo>
                    <a:pt x="1768" y="1513"/>
                  </a:lnTo>
                  <a:lnTo>
                    <a:pt x="1762" y="1520"/>
                  </a:lnTo>
                  <a:lnTo>
                    <a:pt x="1756" y="1526"/>
                  </a:lnTo>
                  <a:lnTo>
                    <a:pt x="1740" y="1525"/>
                  </a:lnTo>
                  <a:lnTo>
                    <a:pt x="1725" y="1525"/>
                  </a:lnTo>
                  <a:lnTo>
                    <a:pt x="1714" y="1510"/>
                  </a:lnTo>
                  <a:lnTo>
                    <a:pt x="1705" y="1495"/>
                  </a:lnTo>
                  <a:close/>
                  <a:moveTo>
                    <a:pt x="1709" y="1552"/>
                  </a:moveTo>
                  <a:lnTo>
                    <a:pt x="1717" y="1549"/>
                  </a:lnTo>
                  <a:lnTo>
                    <a:pt x="1725" y="1547"/>
                  </a:lnTo>
                  <a:lnTo>
                    <a:pt x="1732" y="1546"/>
                  </a:lnTo>
                  <a:lnTo>
                    <a:pt x="1740" y="1545"/>
                  </a:lnTo>
                  <a:lnTo>
                    <a:pt x="1748" y="1546"/>
                  </a:lnTo>
                  <a:lnTo>
                    <a:pt x="1756" y="1547"/>
                  </a:lnTo>
                  <a:lnTo>
                    <a:pt x="1765" y="1551"/>
                  </a:lnTo>
                  <a:lnTo>
                    <a:pt x="1774" y="1557"/>
                  </a:lnTo>
                  <a:lnTo>
                    <a:pt x="1768" y="1563"/>
                  </a:lnTo>
                  <a:lnTo>
                    <a:pt x="1762" y="1567"/>
                  </a:lnTo>
                  <a:lnTo>
                    <a:pt x="1756" y="1569"/>
                  </a:lnTo>
                  <a:lnTo>
                    <a:pt x="1751" y="1570"/>
                  </a:lnTo>
                  <a:lnTo>
                    <a:pt x="1709" y="1552"/>
                  </a:lnTo>
                  <a:close/>
                  <a:moveTo>
                    <a:pt x="1726" y="1604"/>
                  </a:moveTo>
                  <a:lnTo>
                    <a:pt x="1724" y="1595"/>
                  </a:lnTo>
                  <a:lnTo>
                    <a:pt x="1723" y="1586"/>
                  </a:lnTo>
                  <a:lnTo>
                    <a:pt x="1735" y="1586"/>
                  </a:lnTo>
                  <a:lnTo>
                    <a:pt x="1748" y="1587"/>
                  </a:lnTo>
                  <a:lnTo>
                    <a:pt x="1762" y="1587"/>
                  </a:lnTo>
                  <a:lnTo>
                    <a:pt x="1775" y="1588"/>
                  </a:lnTo>
                  <a:lnTo>
                    <a:pt x="1780" y="1598"/>
                  </a:lnTo>
                  <a:lnTo>
                    <a:pt x="1784" y="1610"/>
                  </a:lnTo>
                  <a:lnTo>
                    <a:pt x="1780" y="1610"/>
                  </a:lnTo>
                  <a:lnTo>
                    <a:pt x="1775" y="1611"/>
                  </a:lnTo>
                  <a:lnTo>
                    <a:pt x="1763" y="1608"/>
                  </a:lnTo>
                  <a:lnTo>
                    <a:pt x="1750" y="1607"/>
                  </a:lnTo>
                  <a:lnTo>
                    <a:pt x="1738" y="1605"/>
                  </a:lnTo>
                  <a:lnTo>
                    <a:pt x="1726" y="1604"/>
                  </a:lnTo>
                  <a:close/>
                  <a:moveTo>
                    <a:pt x="1736" y="1650"/>
                  </a:moveTo>
                  <a:lnTo>
                    <a:pt x="1736" y="1640"/>
                  </a:lnTo>
                  <a:lnTo>
                    <a:pt x="1738" y="1636"/>
                  </a:lnTo>
                  <a:lnTo>
                    <a:pt x="1742" y="1632"/>
                  </a:lnTo>
                  <a:lnTo>
                    <a:pt x="1745" y="1627"/>
                  </a:lnTo>
                  <a:lnTo>
                    <a:pt x="1758" y="1634"/>
                  </a:lnTo>
                  <a:lnTo>
                    <a:pt x="1772" y="1641"/>
                  </a:lnTo>
                  <a:lnTo>
                    <a:pt x="1787" y="1648"/>
                  </a:lnTo>
                  <a:lnTo>
                    <a:pt x="1801" y="1655"/>
                  </a:lnTo>
                  <a:lnTo>
                    <a:pt x="1796" y="1659"/>
                  </a:lnTo>
                  <a:lnTo>
                    <a:pt x="1792" y="1662"/>
                  </a:lnTo>
                  <a:lnTo>
                    <a:pt x="1788" y="1663"/>
                  </a:lnTo>
                  <a:lnTo>
                    <a:pt x="1783" y="1664"/>
                  </a:lnTo>
                  <a:lnTo>
                    <a:pt x="1774" y="1666"/>
                  </a:lnTo>
                  <a:lnTo>
                    <a:pt x="1765" y="1666"/>
                  </a:lnTo>
                  <a:lnTo>
                    <a:pt x="1750" y="1657"/>
                  </a:lnTo>
                  <a:lnTo>
                    <a:pt x="1736" y="1650"/>
                  </a:lnTo>
                  <a:close/>
                  <a:moveTo>
                    <a:pt x="1794" y="1717"/>
                  </a:moveTo>
                  <a:lnTo>
                    <a:pt x="1783" y="1709"/>
                  </a:lnTo>
                  <a:lnTo>
                    <a:pt x="1772" y="1700"/>
                  </a:lnTo>
                  <a:lnTo>
                    <a:pt x="1761" y="1693"/>
                  </a:lnTo>
                  <a:lnTo>
                    <a:pt x="1750" y="1685"/>
                  </a:lnTo>
                  <a:lnTo>
                    <a:pt x="1789" y="1677"/>
                  </a:lnTo>
                  <a:lnTo>
                    <a:pt x="1810" y="1697"/>
                  </a:lnTo>
                  <a:lnTo>
                    <a:pt x="1810" y="1703"/>
                  </a:lnTo>
                  <a:lnTo>
                    <a:pt x="1809" y="1707"/>
                  </a:lnTo>
                  <a:lnTo>
                    <a:pt x="1807" y="1710"/>
                  </a:lnTo>
                  <a:lnTo>
                    <a:pt x="1805" y="1712"/>
                  </a:lnTo>
                  <a:lnTo>
                    <a:pt x="1800" y="1716"/>
                  </a:lnTo>
                  <a:lnTo>
                    <a:pt x="1794" y="1717"/>
                  </a:lnTo>
                  <a:close/>
                  <a:moveTo>
                    <a:pt x="1745" y="1729"/>
                  </a:moveTo>
                  <a:lnTo>
                    <a:pt x="1749" y="1723"/>
                  </a:lnTo>
                  <a:lnTo>
                    <a:pt x="1753" y="1717"/>
                  </a:lnTo>
                  <a:lnTo>
                    <a:pt x="1767" y="1728"/>
                  </a:lnTo>
                  <a:lnTo>
                    <a:pt x="1781" y="1739"/>
                  </a:lnTo>
                  <a:lnTo>
                    <a:pt x="1794" y="1751"/>
                  </a:lnTo>
                  <a:lnTo>
                    <a:pt x="1808" y="1763"/>
                  </a:lnTo>
                  <a:lnTo>
                    <a:pt x="1802" y="1769"/>
                  </a:lnTo>
                  <a:lnTo>
                    <a:pt x="1797" y="1776"/>
                  </a:lnTo>
                  <a:lnTo>
                    <a:pt x="1791" y="1776"/>
                  </a:lnTo>
                  <a:lnTo>
                    <a:pt x="1780" y="1771"/>
                  </a:lnTo>
                  <a:lnTo>
                    <a:pt x="1771" y="1766"/>
                  </a:lnTo>
                  <a:lnTo>
                    <a:pt x="1765" y="1761"/>
                  </a:lnTo>
                  <a:lnTo>
                    <a:pt x="1759" y="1754"/>
                  </a:lnTo>
                  <a:lnTo>
                    <a:pt x="1752" y="1742"/>
                  </a:lnTo>
                  <a:lnTo>
                    <a:pt x="1745" y="1729"/>
                  </a:lnTo>
                  <a:close/>
                  <a:moveTo>
                    <a:pt x="1766" y="1800"/>
                  </a:moveTo>
                  <a:lnTo>
                    <a:pt x="1766" y="1784"/>
                  </a:lnTo>
                  <a:lnTo>
                    <a:pt x="1782" y="1787"/>
                  </a:lnTo>
                  <a:lnTo>
                    <a:pt x="1797" y="1791"/>
                  </a:lnTo>
                  <a:lnTo>
                    <a:pt x="1813" y="1795"/>
                  </a:lnTo>
                  <a:lnTo>
                    <a:pt x="1829" y="1800"/>
                  </a:lnTo>
                  <a:lnTo>
                    <a:pt x="1824" y="1806"/>
                  </a:lnTo>
                  <a:lnTo>
                    <a:pt x="1819" y="1810"/>
                  </a:lnTo>
                  <a:lnTo>
                    <a:pt x="1814" y="1812"/>
                  </a:lnTo>
                  <a:lnTo>
                    <a:pt x="1809" y="1813"/>
                  </a:lnTo>
                  <a:lnTo>
                    <a:pt x="1797" y="1809"/>
                  </a:lnTo>
                  <a:lnTo>
                    <a:pt x="1787" y="1806"/>
                  </a:lnTo>
                  <a:lnTo>
                    <a:pt x="1776" y="1803"/>
                  </a:lnTo>
                  <a:lnTo>
                    <a:pt x="1766" y="1800"/>
                  </a:lnTo>
                  <a:close/>
                  <a:moveTo>
                    <a:pt x="1790" y="1836"/>
                  </a:moveTo>
                  <a:lnTo>
                    <a:pt x="1801" y="1836"/>
                  </a:lnTo>
                  <a:lnTo>
                    <a:pt x="1811" y="1837"/>
                  </a:lnTo>
                  <a:lnTo>
                    <a:pt x="1821" y="1837"/>
                  </a:lnTo>
                  <a:lnTo>
                    <a:pt x="1831" y="1838"/>
                  </a:lnTo>
                  <a:lnTo>
                    <a:pt x="1836" y="1847"/>
                  </a:lnTo>
                  <a:lnTo>
                    <a:pt x="1842" y="1858"/>
                  </a:lnTo>
                  <a:lnTo>
                    <a:pt x="1835" y="1864"/>
                  </a:lnTo>
                  <a:lnTo>
                    <a:pt x="1829" y="1871"/>
                  </a:lnTo>
                  <a:lnTo>
                    <a:pt x="1801" y="1865"/>
                  </a:lnTo>
                  <a:lnTo>
                    <a:pt x="1795" y="1850"/>
                  </a:lnTo>
                  <a:lnTo>
                    <a:pt x="1790" y="1836"/>
                  </a:lnTo>
                  <a:close/>
                  <a:moveTo>
                    <a:pt x="1791" y="1903"/>
                  </a:moveTo>
                  <a:lnTo>
                    <a:pt x="1804" y="1898"/>
                  </a:lnTo>
                  <a:lnTo>
                    <a:pt x="1819" y="1892"/>
                  </a:lnTo>
                  <a:lnTo>
                    <a:pt x="1826" y="1890"/>
                  </a:lnTo>
                  <a:lnTo>
                    <a:pt x="1834" y="1890"/>
                  </a:lnTo>
                  <a:lnTo>
                    <a:pt x="1839" y="1891"/>
                  </a:lnTo>
                  <a:lnTo>
                    <a:pt x="1843" y="1892"/>
                  </a:lnTo>
                  <a:lnTo>
                    <a:pt x="1847" y="1894"/>
                  </a:lnTo>
                  <a:lnTo>
                    <a:pt x="1852" y="1897"/>
                  </a:lnTo>
                  <a:lnTo>
                    <a:pt x="1852" y="1910"/>
                  </a:lnTo>
                  <a:lnTo>
                    <a:pt x="1836" y="1919"/>
                  </a:lnTo>
                  <a:lnTo>
                    <a:pt x="1823" y="1918"/>
                  </a:lnTo>
                  <a:lnTo>
                    <a:pt x="1809" y="1915"/>
                  </a:lnTo>
                  <a:lnTo>
                    <a:pt x="1804" y="1913"/>
                  </a:lnTo>
                  <a:lnTo>
                    <a:pt x="1799" y="1911"/>
                  </a:lnTo>
                  <a:lnTo>
                    <a:pt x="1794" y="1908"/>
                  </a:lnTo>
                  <a:lnTo>
                    <a:pt x="1791" y="1903"/>
                  </a:lnTo>
                  <a:close/>
                  <a:moveTo>
                    <a:pt x="1799" y="1961"/>
                  </a:moveTo>
                  <a:lnTo>
                    <a:pt x="1797" y="1956"/>
                  </a:lnTo>
                  <a:lnTo>
                    <a:pt x="1797" y="1952"/>
                  </a:lnTo>
                  <a:lnTo>
                    <a:pt x="1799" y="1949"/>
                  </a:lnTo>
                  <a:lnTo>
                    <a:pt x="1801" y="1947"/>
                  </a:lnTo>
                  <a:lnTo>
                    <a:pt x="1803" y="1946"/>
                  </a:lnTo>
                  <a:lnTo>
                    <a:pt x="1806" y="1944"/>
                  </a:lnTo>
                  <a:lnTo>
                    <a:pt x="1810" y="1946"/>
                  </a:lnTo>
                  <a:lnTo>
                    <a:pt x="1814" y="1947"/>
                  </a:lnTo>
                  <a:lnTo>
                    <a:pt x="1833" y="1954"/>
                  </a:lnTo>
                  <a:lnTo>
                    <a:pt x="1848" y="1960"/>
                  </a:lnTo>
                  <a:lnTo>
                    <a:pt x="1848" y="1965"/>
                  </a:lnTo>
                  <a:lnTo>
                    <a:pt x="1848" y="1971"/>
                  </a:lnTo>
                  <a:lnTo>
                    <a:pt x="1847" y="1974"/>
                  </a:lnTo>
                  <a:lnTo>
                    <a:pt x="1846" y="1976"/>
                  </a:lnTo>
                  <a:lnTo>
                    <a:pt x="1845" y="1977"/>
                  </a:lnTo>
                  <a:lnTo>
                    <a:pt x="1843" y="1977"/>
                  </a:lnTo>
                  <a:lnTo>
                    <a:pt x="1831" y="1973"/>
                  </a:lnTo>
                  <a:lnTo>
                    <a:pt x="1821" y="1969"/>
                  </a:lnTo>
                  <a:lnTo>
                    <a:pt x="1809" y="1966"/>
                  </a:lnTo>
                  <a:lnTo>
                    <a:pt x="1799" y="1961"/>
                  </a:lnTo>
                  <a:close/>
                  <a:moveTo>
                    <a:pt x="1804" y="2021"/>
                  </a:moveTo>
                  <a:lnTo>
                    <a:pt x="1805" y="2009"/>
                  </a:lnTo>
                  <a:lnTo>
                    <a:pt x="1806" y="1998"/>
                  </a:lnTo>
                  <a:lnTo>
                    <a:pt x="1823" y="2004"/>
                  </a:lnTo>
                  <a:lnTo>
                    <a:pt x="1840" y="2008"/>
                  </a:lnTo>
                  <a:lnTo>
                    <a:pt x="1857" y="2013"/>
                  </a:lnTo>
                  <a:lnTo>
                    <a:pt x="1874" y="2018"/>
                  </a:lnTo>
                  <a:lnTo>
                    <a:pt x="1869" y="2022"/>
                  </a:lnTo>
                  <a:lnTo>
                    <a:pt x="1864" y="2025"/>
                  </a:lnTo>
                  <a:lnTo>
                    <a:pt x="1858" y="2028"/>
                  </a:lnTo>
                  <a:lnTo>
                    <a:pt x="1852" y="2029"/>
                  </a:lnTo>
                  <a:lnTo>
                    <a:pt x="1842" y="2032"/>
                  </a:lnTo>
                  <a:lnTo>
                    <a:pt x="1833" y="2033"/>
                  </a:lnTo>
                  <a:lnTo>
                    <a:pt x="1819" y="2026"/>
                  </a:lnTo>
                  <a:lnTo>
                    <a:pt x="1804" y="2021"/>
                  </a:lnTo>
                  <a:close/>
                  <a:moveTo>
                    <a:pt x="1812" y="2070"/>
                  </a:moveTo>
                  <a:lnTo>
                    <a:pt x="1811" y="2060"/>
                  </a:lnTo>
                  <a:lnTo>
                    <a:pt x="1811" y="2050"/>
                  </a:lnTo>
                  <a:lnTo>
                    <a:pt x="1820" y="2049"/>
                  </a:lnTo>
                  <a:lnTo>
                    <a:pt x="1827" y="2050"/>
                  </a:lnTo>
                  <a:lnTo>
                    <a:pt x="1835" y="2052"/>
                  </a:lnTo>
                  <a:lnTo>
                    <a:pt x="1842" y="2055"/>
                  </a:lnTo>
                  <a:lnTo>
                    <a:pt x="1857" y="2066"/>
                  </a:lnTo>
                  <a:lnTo>
                    <a:pt x="1873" y="2080"/>
                  </a:lnTo>
                  <a:lnTo>
                    <a:pt x="1863" y="2088"/>
                  </a:lnTo>
                  <a:lnTo>
                    <a:pt x="1853" y="2098"/>
                  </a:lnTo>
                  <a:lnTo>
                    <a:pt x="1843" y="2091"/>
                  </a:lnTo>
                  <a:lnTo>
                    <a:pt x="1832" y="2084"/>
                  </a:lnTo>
                  <a:lnTo>
                    <a:pt x="1823" y="2078"/>
                  </a:lnTo>
                  <a:lnTo>
                    <a:pt x="1812" y="2070"/>
                  </a:lnTo>
                  <a:close/>
                  <a:moveTo>
                    <a:pt x="1829" y="2140"/>
                  </a:moveTo>
                  <a:lnTo>
                    <a:pt x="1817" y="2115"/>
                  </a:lnTo>
                  <a:lnTo>
                    <a:pt x="1827" y="2113"/>
                  </a:lnTo>
                  <a:lnTo>
                    <a:pt x="1835" y="2113"/>
                  </a:lnTo>
                  <a:lnTo>
                    <a:pt x="1844" y="2115"/>
                  </a:lnTo>
                  <a:lnTo>
                    <a:pt x="1852" y="2118"/>
                  </a:lnTo>
                  <a:lnTo>
                    <a:pt x="1871" y="2126"/>
                  </a:lnTo>
                  <a:lnTo>
                    <a:pt x="1891" y="2137"/>
                  </a:lnTo>
                  <a:lnTo>
                    <a:pt x="1891" y="2153"/>
                  </a:lnTo>
                  <a:lnTo>
                    <a:pt x="1887" y="2153"/>
                  </a:lnTo>
                  <a:lnTo>
                    <a:pt x="1883" y="2155"/>
                  </a:lnTo>
                  <a:lnTo>
                    <a:pt x="1869" y="2151"/>
                  </a:lnTo>
                  <a:lnTo>
                    <a:pt x="1855" y="2146"/>
                  </a:lnTo>
                  <a:lnTo>
                    <a:pt x="1843" y="2143"/>
                  </a:lnTo>
                  <a:lnTo>
                    <a:pt x="1829" y="2140"/>
                  </a:lnTo>
                  <a:close/>
                  <a:moveTo>
                    <a:pt x="1831" y="2175"/>
                  </a:moveTo>
                  <a:lnTo>
                    <a:pt x="1848" y="2174"/>
                  </a:lnTo>
                  <a:lnTo>
                    <a:pt x="1862" y="2174"/>
                  </a:lnTo>
                  <a:lnTo>
                    <a:pt x="1869" y="2176"/>
                  </a:lnTo>
                  <a:lnTo>
                    <a:pt x="1878" y="2179"/>
                  </a:lnTo>
                  <a:lnTo>
                    <a:pt x="1886" y="2184"/>
                  </a:lnTo>
                  <a:lnTo>
                    <a:pt x="1897" y="2192"/>
                  </a:lnTo>
                  <a:lnTo>
                    <a:pt x="1887" y="2199"/>
                  </a:lnTo>
                  <a:lnTo>
                    <a:pt x="1880" y="2208"/>
                  </a:lnTo>
                  <a:lnTo>
                    <a:pt x="1863" y="2199"/>
                  </a:lnTo>
                  <a:lnTo>
                    <a:pt x="1849" y="2191"/>
                  </a:lnTo>
                  <a:lnTo>
                    <a:pt x="1843" y="2188"/>
                  </a:lnTo>
                  <a:lnTo>
                    <a:pt x="1839" y="2183"/>
                  </a:lnTo>
                  <a:lnTo>
                    <a:pt x="1834" y="2179"/>
                  </a:lnTo>
                  <a:lnTo>
                    <a:pt x="1831" y="2175"/>
                  </a:lnTo>
                  <a:close/>
                  <a:moveTo>
                    <a:pt x="1843" y="2274"/>
                  </a:moveTo>
                  <a:lnTo>
                    <a:pt x="1859" y="2278"/>
                  </a:lnTo>
                  <a:lnTo>
                    <a:pt x="1873" y="2284"/>
                  </a:lnTo>
                  <a:lnTo>
                    <a:pt x="1889" y="2289"/>
                  </a:lnTo>
                  <a:lnTo>
                    <a:pt x="1905" y="2294"/>
                  </a:lnTo>
                  <a:lnTo>
                    <a:pt x="1904" y="2308"/>
                  </a:lnTo>
                  <a:lnTo>
                    <a:pt x="1903" y="2322"/>
                  </a:lnTo>
                  <a:lnTo>
                    <a:pt x="1896" y="2321"/>
                  </a:lnTo>
                  <a:lnTo>
                    <a:pt x="1887" y="2321"/>
                  </a:lnTo>
                  <a:lnTo>
                    <a:pt x="1876" y="2319"/>
                  </a:lnTo>
                  <a:lnTo>
                    <a:pt x="1866" y="2314"/>
                  </a:lnTo>
                  <a:lnTo>
                    <a:pt x="1858" y="2310"/>
                  </a:lnTo>
                  <a:lnTo>
                    <a:pt x="1850" y="2304"/>
                  </a:lnTo>
                  <a:lnTo>
                    <a:pt x="1848" y="2301"/>
                  </a:lnTo>
                  <a:lnTo>
                    <a:pt x="1845" y="2297"/>
                  </a:lnTo>
                  <a:lnTo>
                    <a:pt x="1844" y="2293"/>
                  </a:lnTo>
                  <a:lnTo>
                    <a:pt x="1842" y="2290"/>
                  </a:lnTo>
                  <a:lnTo>
                    <a:pt x="1842" y="2286"/>
                  </a:lnTo>
                  <a:lnTo>
                    <a:pt x="1842" y="2282"/>
                  </a:lnTo>
                  <a:lnTo>
                    <a:pt x="1842" y="2278"/>
                  </a:lnTo>
                  <a:lnTo>
                    <a:pt x="1843" y="2274"/>
                  </a:lnTo>
                  <a:close/>
                  <a:moveTo>
                    <a:pt x="1832" y="2230"/>
                  </a:moveTo>
                  <a:lnTo>
                    <a:pt x="1832" y="2223"/>
                  </a:lnTo>
                  <a:lnTo>
                    <a:pt x="1842" y="2219"/>
                  </a:lnTo>
                  <a:lnTo>
                    <a:pt x="1850" y="2216"/>
                  </a:lnTo>
                  <a:lnTo>
                    <a:pt x="1858" y="2215"/>
                  </a:lnTo>
                  <a:lnTo>
                    <a:pt x="1864" y="2216"/>
                  </a:lnTo>
                  <a:lnTo>
                    <a:pt x="1871" y="2219"/>
                  </a:lnTo>
                  <a:lnTo>
                    <a:pt x="1880" y="2225"/>
                  </a:lnTo>
                  <a:lnTo>
                    <a:pt x="1891" y="2232"/>
                  </a:lnTo>
                  <a:lnTo>
                    <a:pt x="1905" y="2241"/>
                  </a:lnTo>
                  <a:lnTo>
                    <a:pt x="1905" y="2248"/>
                  </a:lnTo>
                  <a:lnTo>
                    <a:pt x="1891" y="2259"/>
                  </a:lnTo>
                  <a:lnTo>
                    <a:pt x="1880" y="2256"/>
                  </a:lnTo>
                  <a:lnTo>
                    <a:pt x="1870" y="2254"/>
                  </a:lnTo>
                  <a:lnTo>
                    <a:pt x="1862" y="2251"/>
                  </a:lnTo>
                  <a:lnTo>
                    <a:pt x="1854" y="2247"/>
                  </a:lnTo>
                  <a:lnTo>
                    <a:pt x="1843" y="2239"/>
                  </a:lnTo>
                  <a:lnTo>
                    <a:pt x="1832" y="2230"/>
                  </a:lnTo>
                  <a:close/>
                  <a:moveTo>
                    <a:pt x="1688" y="2963"/>
                  </a:moveTo>
                  <a:lnTo>
                    <a:pt x="1732" y="2963"/>
                  </a:lnTo>
                  <a:lnTo>
                    <a:pt x="1776" y="2962"/>
                  </a:lnTo>
                  <a:lnTo>
                    <a:pt x="1821" y="2961"/>
                  </a:lnTo>
                  <a:lnTo>
                    <a:pt x="1865" y="2961"/>
                  </a:lnTo>
                  <a:lnTo>
                    <a:pt x="1887" y="2961"/>
                  </a:lnTo>
                  <a:lnTo>
                    <a:pt x="1910" y="2962"/>
                  </a:lnTo>
                  <a:lnTo>
                    <a:pt x="1933" y="2963"/>
                  </a:lnTo>
                  <a:lnTo>
                    <a:pt x="1955" y="2965"/>
                  </a:lnTo>
                  <a:lnTo>
                    <a:pt x="1978" y="2967"/>
                  </a:lnTo>
                  <a:lnTo>
                    <a:pt x="2000" y="2972"/>
                  </a:lnTo>
                  <a:lnTo>
                    <a:pt x="2023" y="2976"/>
                  </a:lnTo>
                  <a:lnTo>
                    <a:pt x="2046" y="2981"/>
                  </a:lnTo>
                  <a:lnTo>
                    <a:pt x="2046" y="3013"/>
                  </a:lnTo>
                  <a:lnTo>
                    <a:pt x="2048" y="3046"/>
                  </a:lnTo>
                  <a:lnTo>
                    <a:pt x="2049" y="3078"/>
                  </a:lnTo>
                  <a:lnTo>
                    <a:pt x="2050" y="3111"/>
                  </a:lnTo>
                  <a:lnTo>
                    <a:pt x="2034" y="3113"/>
                  </a:lnTo>
                  <a:lnTo>
                    <a:pt x="2018" y="3116"/>
                  </a:lnTo>
                  <a:lnTo>
                    <a:pt x="2002" y="3120"/>
                  </a:lnTo>
                  <a:lnTo>
                    <a:pt x="1987" y="3123"/>
                  </a:lnTo>
                  <a:lnTo>
                    <a:pt x="1947" y="3121"/>
                  </a:lnTo>
                  <a:lnTo>
                    <a:pt x="1908" y="3120"/>
                  </a:lnTo>
                  <a:lnTo>
                    <a:pt x="1869" y="3117"/>
                  </a:lnTo>
                  <a:lnTo>
                    <a:pt x="1830" y="3116"/>
                  </a:lnTo>
                  <a:lnTo>
                    <a:pt x="1791" y="3115"/>
                  </a:lnTo>
                  <a:lnTo>
                    <a:pt x="1753" y="3113"/>
                  </a:lnTo>
                  <a:lnTo>
                    <a:pt x="1715" y="3110"/>
                  </a:lnTo>
                  <a:lnTo>
                    <a:pt x="1677" y="3107"/>
                  </a:lnTo>
                  <a:lnTo>
                    <a:pt x="1676" y="3069"/>
                  </a:lnTo>
                  <a:lnTo>
                    <a:pt x="1676" y="3029"/>
                  </a:lnTo>
                  <a:lnTo>
                    <a:pt x="1677" y="3009"/>
                  </a:lnTo>
                  <a:lnTo>
                    <a:pt x="1679" y="2991"/>
                  </a:lnTo>
                  <a:lnTo>
                    <a:pt x="1681" y="2983"/>
                  </a:lnTo>
                  <a:lnTo>
                    <a:pt x="1682" y="2976"/>
                  </a:lnTo>
                  <a:lnTo>
                    <a:pt x="1685" y="2969"/>
                  </a:lnTo>
                  <a:lnTo>
                    <a:pt x="1688" y="2963"/>
                  </a:lnTo>
                  <a:close/>
                  <a:moveTo>
                    <a:pt x="2177" y="3126"/>
                  </a:moveTo>
                  <a:lnTo>
                    <a:pt x="2113" y="3112"/>
                  </a:lnTo>
                  <a:lnTo>
                    <a:pt x="2100" y="3074"/>
                  </a:lnTo>
                  <a:lnTo>
                    <a:pt x="2087" y="3037"/>
                  </a:lnTo>
                  <a:lnTo>
                    <a:pt x="2083" y="3021"/>
                  </a:lnTo>
                  <a:lnTo>
                    <a:pt x="2081" y="3009"/>
                  </a:lnTo>
                  <a:lnTo>
                    <a:pt x="2082" y="3003"/>
                  </a:lnTo>
                  <a:lnTo>
                    <a:pt x="2083" y="2999"/>
                  </a:lnTo>
                  <a:lnTo>
                    <a:pt x="2087" y="2997"/>
                  </a:lnTo>
                  <a:lnTo>
                    <a:pt x="2091" y="2996"/>
                  </a:lnTo>
                  <a:lnTo>
                    <a:pt x="2093" y="2997"/>
                  </a:lnTo>
                  <a:lnTo>
                    <a:pt x="2097" y="2999"/>
                  </a:lnTo>
                  <a:lnTo>
                    <a:pt x="2102" y="3004"/>
                  </a:lnTo>
                  <a:lnTo>
                    <a:pt x="2108" y="3010"/>
                  </a:lnTo>
                  <a:lnTo>
                    <a:pt x="2122" y="3025"/>
                  </a:lnTo>
                  <a:lnTo>
                    <a:pt x="2138" y="3043"/>
                  </a:lnTo>
                  <a:lnTo>
                    <a:pt x="2153" y="3064"/>
                  </a:lnTo>
                  <a:lnTo>
                    <a:pt x="2168" y="3084"/>
                  </a:lnTo>
                  <a:lnTo>
                    <a:pt x="2173" y="3093"/>
                  </a:lnTo>
                  <a:lnTo>
                    <a:pt x="2178" y="3102"/>
                  </a:lnTo>
                  <a:lnTo>
                    <a:pt x="2183" y="3109"/>
                  </a:lnTo>
                  <a:lnTo>
                    <a:pt x="2185" y="3115"/>
                  </a:lnTo>
                  <a:lnTo>
                    <a:pt x="2182" y="3121"/>
                  </a:lnTo>
                  <a:lnTo>
                    <a:pt x="2177" y="3126"/>
                  </a:lnTo>
                  <a:close/>
                  <a:moveTo>
                    <a:pt x="2392" y="3388"/>
                  </a:moveTo>
                  <a:lnTo>
                    <a:pt x="2364" y="3395"/>
                  </a:lnTo>
                  <a:lnTo>
                    <a:pt x="2335" y="3402"/>
                  </a:lnTo>
                  <a:lnTo>
                    <a:pt x="2302" y="3408"/>
                  </a:lnTo>
                  <a:lnTo>
                    <a:pt x="2268" y="3414"/>
                  </a:lnTo>
                  <a:lnTo>
                    <a:pt x="2233" y="3420"/>
                  </a:lnTo>
                  <a:lnTo>
                    <a:pt x="2197" y="3424"/>
                  </a:lnTo>
                  <a:lnTo>
                    <a:pt x="2160" y="3428"/>
                  </a:lnTo>
                  <a:lnTo>
                    <a:pt x="2124" y="3431"/>
                  </a:lnTo>
                  <a:lnTo>
                    <a:pt x="2050" y="3437"/>
                  </a:lnTo>
                  <a:lnTo>
                    <a:pt x="1978" y="3441"/>
                  </a:lnTo>
                  <a:lnTo>
                    <a:pt x="1912" y="3443"/>
                  </a:lnTo>
                  <a:lnTo>
                    <a:pt x="1854" y="3443"/>
                  </a:lnTo>
                  <a:lnTo>
                    <a:pt x="1844" y="3439"/>
                  </a:lnTo>
                  <a:lnTo>
                    <a:pt x="1834" y="3434"/>
                  </a:lnTo>
                  <a:lnTo>
                    <a:pt x="1827" y="3429"/>
                  </a:lnTo>
                  <a:lnTo>
                    <a:pt x="1821" y="3424"/>
                  </a:lnTo>
                  <a:lnTo>
                    <a:pt x="1816" y="3418"/>
                  </a:lnTo>
                  <a:lnTo>
                    <a:pt x="1812" y="3411"/>
                  </a:lnTo>
                  <a:lnTo>
                    <a:pt x="1810" y="3404"/>
                  </a:lnTo>
                  <a:lnTo>
                    <a:pt x="1809" y="3396"/>
                  </a:lnTo>
                  <a:lnTo>
                    <a:pt x="1808" y="3381"/>
                  </a:lnTo>
                  <a:lnTo>
                    <a:pt x="1809" y="3363"/>
                  </a:lnTo>
                  <a:lnTo>
                    <a:pt x="1810" y="3343"/>
                  </a:lnTo>
                  <a:lnTo>
                    <a:pt x="1812" y="3322"/>
                  </a:lnTo>
                  <a:lnTo>
                    <a:pt x="1842" y="3319"/>
                  </a:lnTo>
                  <a:lnTo>
                    <a:pt x="1871" y="3316"/>
                  </a:lnTo>
                  <a:lnTo>
                    <a:pt x="1901" y="3315"/>
                  </a:lnTo>
                  <a:lnTo>
                    <a:pt x="1930" y="3313"/>
                  </a:lnTo>
                  <a:lnTo>
                    <a:pt x="1991" y="3312"/>
                  </a:lnTo>
                  <a:lnTo>
                    <a:pt x="2051" y="3311"/>
                  </a:lnTo>
                  <a:lnTo>
                    <a:pt x="2112" y="3312"/>
                  </a:lnTo>
                  <a:lnTo>
                    <a:pt x="2173" y="3314"/>
                  </a:lnTo>
                  <a:lnTo>
                    <a:pt x="2234" y="3316"/>
                  </a:lnTo>
                  <a:lnTo>
                    <a:pt x="2294" y="3318"/>
                  </a:lnTo>
                  <a:lnTo>
                    <a:pt x="2294" y="3281"/>
                  </a:lnTo>
                  <a:lnTo>
                    <a:pt x="2259" y="3283"/>
                  </a:lnTo>
                  <a:lnTo>
                    <a:pt x="2216" y="3287"/>
                  </a:lnTo>
                  <a:lnTo>
                    <a:pt x="2193" y="3289"/>
                  </a:lnTo>
                  <a:lnTo>
                    <a:pt x="2169" y="3290"/>
                  </a:lnTo>
                  <a:lnTo>
                    <a:pt x="2146" y="3291"/>
                  </a:lnTo>
                  <a:lnTo>
                    <a:pt x="2122" y="3291"/>
                  </a:lnTo>
                  <a:lnTo>
                    <a:pt x="2100" y="3289"/>
                  </a:lnTo>
                  <a:lnTo>
                    <a:pt x="2080" y="3285"/>
                  </a:lnTo>
                  <a:lnTo>
                    <a:pt x="2071" y="3282"/>
                  </a:lnTo>
                  <a:lnTo>
                    <a:pt x="2061" y="3279"/>
                  </a:lnTo>
                  <a:lnTo>
                    <a:pt x="2053" y="3276"/>
                  </a:lnTo>
                  <a:lnTo>
                    <a:pt x="2044" y="3272"/>
                  </a:lnTo>
                  <a:lnTo>
                    <a:pt x="2038" y="3266"/>
                  </a:lnTo>
                  <a:lnTo>
                    <a:pt x="2032" y="3260"/>
                  </a:lnTo>
                  <a:lnTo>
                    <a:pt x="2025" y="3254"/>
                  </a:lnTo>
                  <a:lnTo>
                    <a:pt x="2021" y="3246"/>
                  </a:lnTo>
                  <a:lnTo>
                    <a:pt x="2017" y="3239"/>
                  </a:lnTo>
                  <a:lnTo>
                    <a:pt x="2015" y="3229"/>
                  </a:lnTo>
                  <a:lnTo>
                    <a:pt x="2013" y="3220"/>
                  </a:lnTo>
                  <a:lnTo>
                    <a:pt x="2013" y="3209"/>
                  </a:lnTo>
                  <a:lnTo>
                    <a:pt x="2019" y="3205"/>
                  </a:lnTo>
                  <a:lnTo>
                    <a:pt x="2026" y="3203"/>
                  </a:lnTo>
                  <a:lnTo>
                    <a:pt x="2034" y="3202"/>
                  </a:lnTo>
                  <a:lnTo>
                    <a:pt x="2042" y="3203"/>
                  </a:lnTo>
                  <a:lnTo>
                    <a:pt x="2059" y="3205"/>
                  </a:lnTo>
                  <a:lnTo>
                    <a:pt x="2078" y="3207"/>
                  </a:lnTo>
                  <a:lnTo>
                    <a:pt x="2070" y="3222"/>
                  </a:lnTo>
                  <a:lnTo>
                    <a:pt x="2062" y="3237"/>
                  </a:lnTo>
                  <a:lnTo>
                    <a:pt x="2069" y="3246"/>
                  </a:lnTo>
                  <a:lnTo>
                    <a:pt x="2076" y="3256"/>
                  </a:lnTo>
                  <a:lnTo>
                    <a:pt x="2090" y="3256"/>
                  </a:lnTo>
                  <a:lnTo>
                    <a:pt x="2102" y="3256"/>
                  </a:lnTo>
                  <a:lnTo>
                    <a:pt x="2116" y="3257"/>
                  </a:lnTo>
                  <a:lnTo>
                    <a:pt x="2129" y="3257"/>
                  </a:lnTo>
                  <a:lnTo>
                    <a:pt x="2125" y="3209"/>
                  </a:lnTo>
                  <a:lnTo>
                    <a:pt x="2111" y="3206"/>
                  </a:lnTo>
                  <a:lnTo>
                    <a:pt x="2097" y="3205"/>
                  </a:lnTo>
                  <a:lnTo>
                    <a:pt x="2131" y="3200"/>
                  </a:lnTo>
                  <a:lnTo>
                    <a:pt x="2162" y="3196"/>
                  </a:lnTo>
                  <a:lnTo>
                    <a:pt x="2187" y="3194"/>
                  </a:lnTo>
                  <a:lnTo>
                    <a:pt x="2209" y="3192"/>
                  </a:lnTo>
                  <a:lnTo>
                    <a:pt x="2218" y="3192"/>
                  </a:lnTo>
                  <a:lnTo>
                    <a:pt x="2228" y="3194"/>
                  </a:lnTo>
                  <a:lnTo>
                    <a:pt x="2236" y="3196"/>
                  </a:lnTo>
                  <a:lnTo>
                    <a:pt x="2244" y="3197"/>
                  </a:lnTo>
                  <a:lnTo>
                    <a:pt x="2251" y="3200"/>
                  </a:lnTo>
                  <a:lnTo>
                    <a:pt x="2259" y="3203"/>
                  </a:lnTo>
                  <a:lnTo>
                    <a:pt x="2265" y="3206"/>
                  </a:lnTo>
                  <a:lnTo>
                    <a:pt x="2272" y="3210"/>
                  </a:lnTo>
                  <a:lnTo>
                    <a:pt x="2279" y="3216"/>
                  </a:lnTo>
                  <a:lnTo>
                    <a:pt x="2284" y="3222"/>
                  </a:lnTo>
                  <a:lnTo>
                    <a:pt x="2290" y="3228"/>
                  </a:lnTo>
                  <a:lnTo>
                    <a:pt x="2297" y="3236"/>
                  </a:lnTo>
                  <a:lnTo>
                    <a:pt x="2308" y="3252"/>
                  </a:lnTo>
                  <a:lnTo>
                    <a:pt x="2322" y="3272"/>
                  </a:lnTo>
                  <a:lnTo>
                    <a:pt x="2351" y="3322"/>
                  </a:lnTo>
                  <a:lnTo>
                    <a:pt x="2392" y="3388"/>
                  </a:lnTo>
                  <a:close/>
                  <a:moveTo>
                    <a:pt x="1969" y="3187"/>
                  </a:moveTo>
                  <a:lnTo>
                    <a:pt x="1972" y="3206"/>
                  </a:lnTo>
                  <a:lnTo>
                    <a:pt x="1973" y="3227"/>
                  </a:lnTo>
                  <a:lnTo>
                    <a:pt x="1973" y="3248"/>
                  </a:lnTo>
                  <a:lnTo>
                    <a:pt x="1972" y="3270"/>
                  </a:lnTo>
                  <a:lnTo>
                    <a:pt x="1943" y="3270"/>
                  </a:lnTo>
                  <a:lnTo>
                    <a:pt x="1915" y="3270"/>
                  </a:lnTo>
                  <a:lnTo>
                    <a:pt x="1887" y="3269"/>
                  </a:lnTo>
                  <a:lnTo>
                    <a:pt x="1859" y="3269"/>
                  </a:lnTo>
                  <a:lnTo>
                    <a:pt x="1817" y="3270"/>
                  </a:lnTo>
                  <a:lnTo>
                    <a:pt x="1771" y="3271"/>
                  </a:lnTo>
                  <a:lnTo>
                    <a:pt x="1723" y="3273"/>
                  </a:lnTo>
                  <a:lnTo>
                    <a:pt x="1672" y="3273"/>
                  </a:lnTo>
                  <a:lnTo>
                    <a:pt x="1647" y="3273"/>
                  </a:lnTo>
                  <a:lnTo>
                    <a:pt x="1622" y="3273"/>
                  </a:lnTo>
                  <a:lnTo>
                    <a:pt x="1599" y="3272"/>
                  </a:lnTo>
                  <a:lnTo>
                    <a:pt x="1576" y="3270"/>
                  </a:lnTo>
                  <a:lnTo>
                    <a:pt x="1554" y="3266"/>
                  </a:lnTo>
                  <a:lnTo>
                    <a:pt x="1534" y="3263"/>
                  </a:lnTo>
                  <a:lnTo>
                    <a:pt x="1515" y="3259"/>
                  </a:lnTo>
                  <a:lnTo>
                    <a:pt x="1497" y="3254"/>
                  </a:lnTo>
                  <a:lnTo>
                    <a:pt x="1500" y="3155"/>
                  </a:lnTo>
                  <a:lnTo>
                    <a:pt x="1551" y="3154"/>
                  </a:lnTo>
                  <a:lnTo>
                    <a:pt x="1610" y="3152"/>
                  </a:lnTo>
                  <a:lnTo>
                    <a:pt x="1673" y="3151"/>
                  </a:lnTo>
                  <a:lnTo>
                    <a:pt x="1739" y="3151"/>
                  </a:lnTo>
                  <a:lnTo>
                    <a:pt x="1772" y="3152"/>
                  </a:lnTo>
                  <a:lnTo>
                    <a:pt x="1805" y="3153"/>
                  </a:lnTo>
                  <a:lnTo>
                    <a:pt x="1836" y="3155"/>
                  </a:lnTo>
                  <a:lnTo>
                    <a:pt x="1867" y="3160"/>
                  </a:lnTo>
                  <a:lnTo>
                    <a:pt x="1896" y="3164"/>
                  </a:lnTo>
                  <a:lnTo>
                    <a:pt x="1922" y="3170"/>
                  </a:lnTo>
                  <a:lnTo>
                    <a:pt x="1935" y="3174"/>
                  </a:lnTo>
                  <a:lnTo>
                    <a:pt x="1947" y="3178"/>
                  </a:lnTo>
                  <a:lnTo>
                    <a:pt x="1959" y="3183"/>
                  </a:lnTo>
                  <a:lnTo>
                    <a:pt x="1969" y="3187"/>
                  </a:lnTo>
                  <a:close/>
                  <a:moveTo>
                    <a:pt x="1087" y="3052"/>
                  </a:moveTo>
                  <a:lnTo>
                    <a:pt x="1088" y="3032"/>
                  </a:lnTo>
                  <a:lnTo>
                    <a:pt x="1091" y="3012"/>
                  </a:lnTo>
                  <a:lnTo>
                    <a:pt x="1097" y="2991"/>
                  </a:lnTo>
                  <a:lnTo>
                    <a:pt x="1102" y="2969"/>
                  </a:lnTo>
                  <a:lnTo>
                    <a:pt x="1109" y="2949"/>
                  </a:lnTo>
                  <a:lnTo>
                    <a:pt x="1118" y="2929"/>
                  </a:lnTo>
                  <a:lnTo>
                    <a:pt x="1126" y="2911"/>
                  </a:lnTo>
                  <a:lnTo>
                    <a:pt x="1136" y="2894"/>
                  </a:lnTo>
                  <a:lnTo>
                    <a:pt x="1195" y="2897"/>
                  </a:lnTo>
                  <a:lnTo>
                    <a:pt x="1254" y="2901"/>
                  </a:lnTo>
                  <a:lnTo>
                    <a:pt x="1315" y="2905"/>
                  </a:lnTo>
                  <a:lnTo>
                    <a:pt x="1376" y="2910"/>
                  </a:lnTo>
                  <a:lnTo>
                    <a:pt x="1438" y="2916"/>
                  </a:lnTo>
                  <a:lnTo>
                    <a:pt x="1499" y="2923"/>
                  </a:lnTo>
                  <a:lnTo>
                    <a:pt x="1560" y="2930"/>
                  </a:lnTo>
                  <a:lnTo>
                    <a:pt x="1620" y="2939"/>
                  </a:lnTo>
                  <a:lnTo>
                    <a:pt x="1621" y="2940"/>
                  </a:lnTo>
                  <a:lnTo>
                    <a:pt x="1623" y="2942"/>
                  </a:lnTo>
                  <a:lnTo>
                    <a:pt x="1624" y="2945"/>
                  </a:lnTo>
                  <a:lnTo>
                    <a:pt x="1625" y="2949"/>
                  </a:lnTo>
                  <a:lnTo>
                    <a:pt x="1628" y="2960"/>
                  </a:lnTo>
                  <a:lnTo>
                    <a:pt x="1630" y="2973"/>
                  </a:lnTo>
                  <a:lnTo>
                    <a:pt x="1631" y="3002"/>
                  </a:lnTo>
                  <a:lnTo>
                    <a:pt x="1630" y="3036"/>
                  </a:lnTo>
                  <a:lnTo>
                    <a:pt x="1628" y="3068"/>
                  </a:lnTo>
                  <a:lnTo>
                    <a:pt x="1625" y="3096"/>
                  </a:lnTo>
                  <a:lnTo>
                    <a:pt x="1623" y="3116"/>
                  </a:lnTo>
                  <a:lnTo>
                    <a:pt x="1622" y="3123"/>
                  </a:lnTo>
                  <a:lnTo>
                    <a:pt x="1556" y="3117"/>
                  </a:lnTo>
                  <a:lnTo>
                    <a:pt x="1487" y="3112"/>
                  </a:lnTo>
                  <a:lnTo>
                    <a:pt x="1418" y="3108"/>
                  </a:lnTo>
                  <a:lnTo>
                    <a:pt x="1348" y="3103"/>
                  </a:lnTo>
                  <a:lnTo>
                    <a:pt x="1313" y="3099"/>
                  </a:lnTo>
                  <a:lnTo>
                    <a:pt x="1279" y="3096"/>
                  </a:lnTo>
                  <a:lnTo>
                    <a:pt x="1246" y="3091"/>
                  </a:lnTo>
                  <a:lnTo>
                    <a:pt x="1213" y="3086"/>
                  </a:lnTo>
                  <a:lnTo>
                    <a:pt x="1180" y="3079"/>
                  </a:lnTo>
                  <a:lnTo>
                    <a:pt x="1148" y="3072"/>
                  </a:lnTo>
                  <a:lnTo>
                    <a:pt x="1118" y="3062"/>
                  </a:lnTo>
                  <a:lnTo>
                    <a:pt x="1087" y="3052"/>
                  </a:lnTo>
                  <a:close/>
                  <a:moveTo>
                    <a:pt x="1465" y="3155"/>
                  </a:moveTo>
                  <a:lnTo>
                    <a:pt x="1466" y="3177"/>
                  </a:lnTo>
                  <a:lnTo>
                    <a:pt x="1467" y="3200"/>
                  </a:lnTo>
                  <a:lnTo>
                    <a:pt x="1468" y="3225"/>
                  </a:lnTo>
                  <a:lnTo>
                    <a:pt x="1466" y="3253"/>
                  </a:lnTo>
                  <a:lnTo>
                    <a:pt x="1463" y="3252"/>
                  </a:lnTo>
                  <a:lnTo>
                    <a:pt x="1459" y="3252"/>
                  </a:lnTo>
                  <a:lnTo>
                    <a:pt x="1423" y="3250"/>
                  </a:lnTo>
                  <a:lnTo>
                    <a:pt x="1387" y="3246"/>
                  </a:lnTo>
                  <a:lnTo>
                    <a:pt x="1352" y="3242"/>
                  </a:lnTo>
                  <a:lnTo>
                    <a:pt x="1317" y="3238"/>
                  </a:lnTo>
                  <a:lnTo>
                    <a:pt x="1249" y="3227"/>
                  </a:lnTo>
                  <a:lnTo>
                    <a:pt x="1181" y="3215"/>
                  </a:lnTo>
                  <a:lnTo>
                    <a:pt x="1115" y="3201"/>
                  </a:lnTo>
                  <a:lnTo>
                    <a:pt x="1048" y="3185"/>
                  </a:lnTo>
                  <a:lnTo>
                    <a:pt x="981" y="3168"/>
                  </a:lnTo>
                  <a:lnTo>
                    <a:pt x="911" y="3151"/>
                  </a:lnTo>
                  <a:lnTo>
                    <a:pt x="916" y="3122"/>
                  </a:lnTo>
                  <a:lnTo>
                    <a:pt x="922" y="3096"/>
                  </a:lnTo>
                  <a:lnTo>
                    <a:pt x="929" y="3073"/>
                  </a:lnTo>
                  <a:lnTo>
                    <a:pt x="937" y="3050"/>
                  </a:lnTo>
                  <a:lnTo>
                    <a:pt x="1003" y="3066"/>
                  </a:lnTo>
                  <a:lnTo>
                    <a:pt x="1068" y="3080"/>
                  </a:lnTo>
                  <a:lnTo>
                    <a:pt x="1134" y="3093"/>
                  </a:lnTo>
                  <a:lnTo>
                    <a:pt x="1200" y="3106"/>
                  </a:lnTo>
                  <a:lnTo>
                    <a:pt x="1266" y="3118"/>
                  </a:lnTo>
                  <a:lnTo>
                    <a:pt x="1331" y="3130"/>
                  </a:lnTo>
                  <a:lnTo>
                    <a:pt x="1399" y="3143"/>
                  </a:lnTo>
                  <a:lnTo>
                    <a:pt x="1465" y="3155"/>
                  </a:lnTo>
                  <a:close/>
                  <a:moveTo>
                    <a:pt x="1144" y="3353"/>
                  </a:moveTo>
                  <a:lnTo>
                    <a:pt x="1141" y="3344"/>
                  </a:lnTo>
                  <a:lnTo>
                    <a:pt x="1139" y="3333"/>
                  </a:lnTo>
                  <a:lnTo>
                    <a:pt x="1138" y="3321"/>
                  </a:lnTo>
                  <a:lnTo>
                    <a:pt x="1138" y="3309"/>
                  </a:lnTo>
                  <a:lnTo>
                    <a:pt x="1140" y="3287"/>
                  </a:lnTo>
                  <a:lnTo>
                    <a:pt x="1142" y="3270"/>
                  </a:lnTo>
                  <a:lnTo>
                    <a:pt x="1177" y="3271"/>
                  </a:lnTo>
                  <a:lnTo>
                    <a:pt x="1213" y="3272"/>
                  </a:lnTo>
                  <a:lnTo>
                    <a:pt x="1249" y="3275"/>
                  </a:lnTo>
                  <a:lnTo>
                    <a:pt x="1285" y="3278"/>
                  </a:lnTo>
                  <a:lnTo>
                    <a:pt x="1356" y="3285"/>
                  </a:lnTo>
                  <a:lnTo>
                    <a:pt x="1429" y="3295"/>
                  </a:lnTo>
                  <a:lnTo>
                    <a:pt x="1502" y="3304"/>
                  </a:lnTo>
                  <a:lnTo>
                    <a:pt x="1575" y="3313"/>
                  </a:lnTo>
                  <a:lnTo>
                    <a:pt x="1612" y="3317"/>
                  </a:lnTo>
                  <a:lnTo>
                    <a:pt x="1649" y="3320"/>
                  </a:lnTo>
                  <a:lnTo>
                    <a:pt x="1686" y="3322"/>
                  </a:lnTo>
                  <a:lnTo>
                    <a:pt x="1724" y="3323"/>
                  </a:lnTo>
                  <a:lnTo>
                    <a:pt x="1734" y="3326"/>
                  </a:lnTo>
                  <a:lnTo>
                    <a:pt x="1745" y="3327"/>
                  </a:lnTo>
                  <a:lnTo>
                    <a:pt x="1751" y="3329"/>
                  </a:lnTo>
                  <a:lnTo>
                    <a:pt x="1756" y="3331"/>
                  </a:lnTo>
                  <a:lnTo>
                    <a:pt x="1764" y="3334"/>
                  </a:lnTo>
                  <a:lnTo>
                    <a:pt x="1770" y="3338"/>
                  </a:lnTo>
                  <a:lnTo>
                    <a:pt x="1770" y="3357"/>
                  </a:lnTo>
                  <a:lnTo>
                    <a:pt x="1770" y="3377"/>
                  </a:lnTo>
                  <a:lnTo>
                    <a:pt x="1770" y="3396"/>
                  </a:lnTo>
                  <a:lnTo>
                    <a:pt x="1771" y="3416"/>
                  </a:lnTo>
                  <a:lnTo>
                    <a:pt x="1757" y="3419"/>
                  </a:lnTo>
                  <a:lnTo>
                    <a:pt x="1743" y="3422"/>
                  </a:lnTo>
                  <a:lnTo>
                    <a:pt x="1729" y="3425"/>
                  </a:lnTo>
                  <a:lnTo>
                    <a:pt x="1715" y="3428"/>
                  </a:lnTo>
                  <a:lnTo>
                    <a:pt x="1643" y="3424"/>
                  </a:lnTo>
                  <a:lnTo>
                    <a:pt x="1571" y="3420"/>
                  </a:lnTo>
                  <a:lnTo>
                    <a:pt x="1498" y="3415"/>
                  </a:lnTo>
                  <a:lnTo>
                    <a:pt x="1424" y="3410"/>
                  </a:lnTo>
                  <a:lnTo>
                    <a:pt x="1387" y="3407"/>
                  </a:lnTo>
                  <a:lnTo>
                    <a:pt x="1351" y="3402"/>
                  </a:lnTo>
                  <a:lnTo>
                    <a:pt x="1315" y="3397"/>
                  </a:lnTo>
                  <a:lnTo>
                    <a:pt x="1279" y="3391"/>
                  </a:lnTo>
                  <a:lnTo>
                    <a:pt x="1244" y="3384"/>
                  </a:lnTo>
                  <a:lnTo>
                    <a:pt x="1211" y="3375"/>
                  </a:lnTo>
                  <a:lnTo>
                    <a:pt x="1177" y="3365"/>
                  </a:lnTo>
                  <a:lnTo>
                    <a:pt x="1144" y="3353"/>
                  </a:lnTo>
                  <a:close/>
                  <a:moveTo>
                    <a:pt x="1466" y="3588"/>
                  </a:moveTo>
                  <a:lnTo>
                    <a:pt x="1462" y="3588"/>
                  </a:lnTo>
                  <a:lnTo>
                    <a:pt x="1459" y="3589"/>
                  </a:lnTo>
                  <a:lnTo>
                    <a:pt x="1388" y="3576"/>
                  </a:lnTo>
                  <a:lnTo>
                    <a:pt x="1317" y="3561"/>
                  </a:lnTo>
                  <a:lnTo>
                    <a:pt x="1248" y="3545"/>
                  </a:lnTo>
                  <a:lnTo>
                    <a:pt x="1177" y="3530"/>
                  </a:lnTo>
                  <a:lnTo>
                    <a:pt x="1107" y="3512"/>
                  </a:lnTo>
                  <a:lnTo>
                    <a:pt x="1039" y="3494"/>
                  </a:lnTo>
                  <a:lnTo>
                    <a:pt x="971" y="3475"/>
                  </a:lnTo>
                  <a:lnTo>
                    <a:pt x="905" y="3455"/>
                  </a:lnTo>
                  <a:lnTo>
                    <a:pt x="907" y="3427"/>
                  </a:lnTo>
                  <a:lnTo>
                    <a:pt x="911" y="3401"/>
                  </a:lnTo>
                  <a:lnTo>
                    <a:pt x="916" y="3375"/>
                  </a:lnTo>
                  <a:lnTo>
                    <a:pt x="924" y="3351"/>
                  </a:lnTo>
                  <a:lnTo>
                    <a:pt x="940" y="3352"/>
                  </a:lnTo>
                  <a:lnTo>
                    <a:pt x="956" y="3353"/>
                  </a:lnTo>
                  <a:lnTo>
                    <a:pt x="973" y="3356"/>
                  </a:lnTo>
                  <a:lnTo>
                    <a:pt x="991" y="3360"/>
                  </a:lnTo>
                  <a:lnTo>
                    <a:pt x="1030" y="3370"/>
                  </a:lnTo>
                  <a:lnTo>
                    <a:pt x="1070" y="3383"/>
                  </a:lnTo>
                  <a:lnTo>
                    <a:pt x="1110" y="3395"/>
                  </a:lnTo>
                  <a:lnTo>
                    <a:pt x="1150" y="3409"/>
                  </a:lnTo>
                  <a:lnTo>
                    <a:pt x="1186" y="3422"/>
                  </a:lnTo>
                  <a:lnTo>
                    <a:pt x="1220" y="3431"/>
                  </a:lnTo>
                  <a:lnTo>
                    <a:pt x="1241" y="3433"/>
                  </a:lnTo>
                  <a:lnTo>
                    <a:pt x="1265" y="3434"/>
                  </a:lnTo>
                  <a:lnTo>
                    <a:pt x="1290" y="3436"/>
                  </a:lnTo>
                  <a:lnTo>
                    <a:pt x="1314" y="3436"/>
                  </a:lnTo>
                  <a:lnTo>
                    <a:pt x="1339" y="3437"/>
                  </a:lnTo>
                  <a:lnTo>
                    <a:pt x="1365" y="3438"/>
                  </a:lnTo>
                  <a:lnTo>
                    <a:pt x="1388" y="3440"/>
                  </a:lnTo>
                  <a:lnTo>
                    <a:pt x="1410" y="3444"/>
                  </a:lnTo>
                  <a:lnTo>
                    <a:pt x="1421" y="3447"/>
                  </a:lnTo>
                  <a:lnTo>
                    <a:pt x="1430" y="3450"/>
                  </a:lnTo>
                  <a:lnTo>
                    <a:pt x="1440" y="3455"/>
                  </a:lnTo>
                  <a:lnTo>
                    <a:pt x="1448" y="3460"/>
                  </a:lnTo>
                  <a:lnTo>
                    <a:pt x="1456" y="3465"/>
                  </a:lnTo>
                  <a:lnTo>
                    <a:pt x="1462" y="3471"/>
                  </a:lnTo>
                  <a:lnTo>
                    <a:pt x="1468" y="3478"/>
                  </a:lnTo>
                  <a:lnTo>
                    <a:pt x="1472" y="3486"/>
                  </a:lnTo>
                  <a:lnTo>
                    <a:pt x="1477" y="3495"/>
                  </a:lnTo>
                  <a:lnTo>
                    <a:pt x="1479" y="3504"/>
                  </a:lnTo>
                  <a:lnTo>
                    <a:pt x="1480" y="3516"/>
                  </a:lnTo>
                  <a:lnTo>
                    <a:pt x="1480" y="3527"/>
                  </a:lnTo>
                  <a:lnTo>
                    <a:pt x="1479" y="3541"/>
                  </a:lnTo>
                  <a:lnTo>
                    <a:pt x="1477" y="3555"/>
                  </a:lnTo>
                  <a:lnTo>
                    <a:pt x="1472" y="3571"/>
                  </a:lnTo>
                  <a:lnTo>
                    <a:pt x="1466" y="3588"/>
                  </a:lnTo>
                  <a:close/>
                  <a:moveTo>
                    <a:pt x="884" y="3317"/>
                  </a:moveTo>
                  <a:lnTo>
                    <a:pt x="883" y="3328"/>
                  </a:lnTo>
                  <a:lnTo>
                    <a:pt x="880" y="3343"/>
                  </a:lnTo>
                  <a:lnTo>
                    <a:pt x="876" y="3360"/>
                  </a:lnTo>
                  <a:lnTo>
                    <a:pt x="870" y="3378"/>
                  </a:lnTo>
                  <a:lnTo>
                    <a:pt x="867" y="3387"/>
                  </a:lnTo>
                  <a:lnTo>
                    <a:pt x="862" y="3395"/>
                  </a:lnTo>
                  <a:lnTo>
                    <a:pt x="858" y="3403"/>
                  </a:lnTo>
                  <a:lnTo>
                    <a:pt x="854" y="3409"/>
                  </a:lnTo>
                  <a:lnTo>
                    <a:pt x="850" y="3415"/>
                  </a:lnTo>
                  <a:lnTo>
                    <a:pt x="845" y="3420"/>
                  </a:lnTo>
                  <a:lnTo>
                    <a:pt x="839" y="3422"/>
                  </a:lnTo>
                  <a:lnTo>
                    <a:pt x="833" y="3423"/>
                  </a:lnTo>
                  <a:lnTo>
                    <a:pt x="812" y="3416"/>
                  </a:lnTo>
                  <a:lnTo>
                    <a:pt x="790" y="3410"/>
                  </a:lnTo>
                  <a:lnTo>
                    <a:pt x="769" y="3403"/>
                  </a:lnTo>
                  <a:lnTo>
                    <a:pt x="747" y="3394"/>
                  </a:lnTo>
                  <a:lnTo>
                    <a:pt x="704" y="3376"/>
                  </a:lnTo>
                  <a:lnTo>
                    <a:pt x="663" y="3356"/>
                  </a:lnTo>
                  <a:lnTo>
                    <a:pt x="622" y="3335"/>
                  </a:lnTo>
                  <a:lnTo>
                    <a:pt x="583" y="3313"/>
                  </a:lnTo>
                  <a:lnTo>
                    <a:pt x="545" y="3291"/>
                  </a:lnTo>
                  <a:lnTo>
                    <a:pt x="509" y="3269"/>
                  </a:lnTo>
                  <a:lnTo>
                    <a:pt x="509" y="3256"/>
                  </a:lnTo>
                  <a:lnTo>
                    <a:pt x="511" y="3243"/>
                  </a:lnTo>
                  <a:lnTo>
                    <a:pt x="513" y="3229"/>
                  </a:lnTo>
                  <a:lnTo>
                    <a:pt x="517" y="3216"/>
                  </a:lnTo>
                  <a:lnTo>
                    <a:pt x="521" y="3202"/>
                  </a:lnTo>
                  <a:lnTo>
                    <a:pt x="526" y="3190"/>
                  </a:lnTo>
                  <a:lnTo>
                    <a:pt x="530" y="3179"/>
                  </a:lnTo>
                  <a:lnTo>
                    <a:pt x="535" y="3170"/>
                  </a:lnTo>
                  <a:lnTo>
                    <a:pt x="580" y="3185"/>
                  </a:lnTo>
                  <a:lnTo>
                    <a:pt x="623" y="3201"/>
                  </a:lnTo>
                  <a:lnTo>
                    <a:pt x="665" y="3218"/>
                  </a:lnTo>
                  <a:lnTo>
                    <a:pt x="708" y="3235"/>
                  </a:lnTo>
                  <a:lnTo>
                    <a:pt x="751" y="3254"/>
                  </a:lnTo>
                  <a:lnTo>
                    <a:pt x="794" y="3273"/>
                  </a:lnTo>
                  <a:lnTo>
                    <a:pt x="838" y="3294"/>
                  </a:lnTo>
                  <a:lnTo>
                    <a:pt x="884" y="3317"/>
                  </a:lnTo>
                  <a:close/>
                  <a:moveTo>
                    <a:pt x="587" y="3104"/>
                  </a:moveTo>
                  <a:lnTo>
                    <a:pt x="596" y="3099"/>
                  </a:lnTo>
                  <a:lnTo>
                    <a:pt x="605" y="3097"/>
                  </a:lnTo>
                  <a:lnTo>
                    <a:pt x="616" y="3095"/>
                  </a:lnTo>
                  <a:lnTo>
                    <a:pt x="627" y="3095"/>
                  </a:lnTo>
                  <a:lnTo>
                    <a:pt x="640" y="3095"/>
                  </a:lnTo>
                  <a:lnTo>
                    <a:pt x="652" y="3096"/>
                  </a:lnTo>
                  <a:lnTo>
                    <a:pt x="666" y="3098"/>
                  </a:lnTo>
                  <a:lnTo>
                    <a:pt x="681" y="3101"/>
                  </a:lnTo>
                  <a:lnTo>
                    <a:pt x="712" y="3108"/>
                  </a:lnTo>
                  <a:lnTo>
                    <a:pt x="744" y="3117"/>
                  </a:lnTo>
                  <a:lnTo>
                    <a:pt x="778" y="3129"/>
                  </a:lnTo>
                  <a:lnTo>
                    <a:pt x="813" y="3142"/>
                  </a:lnTo>
                  <a:lnTo>
                    <a:pt x="884" y="3170"/>
                  </a:lnTo>
                  <a:lnTo>
                    <a:pt x="951" y="3199"/>
                  </a:lnTo>
                  <a:lnTo>
                    <a:pt x="983" y="3211"/>
                  </a:lnTo>
                  <a:lnTo>
                    <a:pt x="1012" y="3224"/>
                  </a:lnTo>
                  <a:lnTo>
                    <a:pt x="1040" y="3235"/>
                  </a:lnTo>
                  <a:lnTo>
                    <a:pt x="1063" y="3243"/>
                  </a:lnTo>
                  <a:lnTo>
                    <a:pt x="1072" y="3246"/>
                  </a:lnTo>
                  <a:lnTo>
                    <a:pt x="1080" y="3251"/>
                  </a:lnTo>
                  <a:lnTo>
                    <a:pt x="1086" y="3254"/>
                  </a:lnTo>
                  <a:lnTo>
                    <a:pt x="1090" y="3258"/>
                  </a:lnTo>
                  <a:lnTo>
                    <a:pt x="1095" y="3261"/>
                  </a:lnTo>
                  <a:lnTo>
                    <a:pt x="1097" y="3265"/>
                  </a:lnTo>
                  <a:lnTo>
                    <a:pt x="1098" y="3270"/>
                  </a:lnTo>
                  <a:lnTo>
                    <a:pt x="1099" y="3274"/>
                  </a:lnTo>
                  <a:lnTo>
                    <a:pt x="1098" y="3279"/>
                  </a:lnTo>
                  <a:lnTo>
                    <a:pt x="1097" y="3283"/>
                  </a:lnTo>
                  <a:lnTo>
                    <a:pt x="1095" y="3290"/>
                  </a:lnTo>
                  <a:lnTo>
                    <a:pt x="1093" y="3296"/>
                  </a:lnTo>
                  <a:lnTo>
                    <a:pt x="1085" y="3311"/>
                  </a:lnTo>
                  <a:lnTo>
                    <a:pt x="1077" y="3328"/>
                  </a:lnTo>
                  <a:lnTo>
                    <a:pt x="1071" y="3328"/>
                  </a:lnTo>
                  <a:lnTo>
                    <a:pt x="1026" y="3314"/>
                  </a:lnTo>
                  <a:lnTo>
                    <a:pt x="963" y="3295"/>
                  </a:lnTo>
                  <a:lnTo>
                    <a:pt x="928" y="3284"/>
                  </a:lnTo>
                  <a:lnTo>
                    <a:pt x="891" y="3273"/>
                  </a:lnTo>
                  <a:lnTo>
                    <a:pt x="852" y="3260"/>
                  </a:lnTo>
                  <a:lnTo>
                    <a:pt x="814" y="3247"/>
                  </a:lnTo>
                  <a:lnTo>
                    <a:pt x="776" y="3233"/>
                  </a:lnTo>
                  <a:lnTo>
                    <a:pt x="739" y="3217"/>
                  </a:lnTo>
                  <a:lnTo>
                    <a:pt x="721" y="3209"/>
                  </a:lnTo>
                  <a:lnTo>
                    <a:pt x="704" y="3201"/>
                  </a:lnTo>
                  <a:lnTo>
                    <a:pt x="687" y="3192"/>
                  </a:lnTo>
                  <a:lnTo>
                    <a:pt x="673" y="3183"/>
                  </a:lnTo>
                  <a:lnTo>
                    <a:pt x="658" y="3174"/>
                  </a:lnTo>
                  <a:lnTo>
                    <a:pt x="644" y="3165"/>
                  </a:lnTo>
                  <a:lnTo>
                    <a:pt x="631" y="3155"/>
                  </a:lnTo>
                  <a:lnTo>
                    <a:pt x="620" y="3146"/>
                  </a:lnTo>
                  <a:lnTo>
                    <a:pt x="609" y="3135"/>
                  </a:lnTo>
                  <a:lnTo>
                    <a:pt x="600" y="3125"/>
                  </a:lnTo>
                  <a:lnTo>
                    <a:pt x="592" y="3114"/>
                  </a:lnTo>
                  <a:lnTo>
                    <a:pt x="587" y="3104"/>
                  </a:lnTo>
                  <a:close/>
                  <a:moveTo>
                    <a:pt x="409" y="2901"/>
                  </a:moveTo>
                  <a:lnTo>
                    <a:pt x="388" y="2882"/>
                  </a:lnTo>
                  <a:lnTo>
                    <a:pt x="369" y="2865"/>
                  </a:lnTo>
                  <a:lnTo>
                    <a:pt x="353" y="2848"/>
                  </a:lnTo>
                  <a:lnTo>
                    <a:pt x="338" y="2832"/>
                  </a:lnTo>
                  <a:lnTo>
                    <a:pt x="324" y="2816"/>
                  </a:lnTo>
                  <a:lnTo>
                    <a:pt x="312" y="2798"/>
                  </a:lnTo>
                  <a:lnTo>
                    <a:pt x="300" y="2778"/>
                  </a:lnTo>
                  <a:lnTo>
                    <a:pt x="288" y="2756"/>
                  </a:lnTo>
                  <a:lnTo>
                    <a:pt x="296" y="2742"/>
                  </a:lnTo>
                  <a:lnTo>
                    <a:pt x="302" y="2729"/>
                  </a:lnTo>
                  <a:lnTo>
                    <a:pt x="305" y="2716"/>
                  </a:lnTo>
                  <a:lnTo>
                    <a:pt x="308" y="2703"/>
                  </a:lnTo>
                  <a:lnTo>
                    <a:pt x="311" y="2691"/>
                  </a:lnTo>
                  <a:lnTo>
                    <a:pt x="314" y="2678"/>
                  </a:lnTo>
                  <a:lnTo>
                    <a:pt x="317" y="2665"/>
                  </a:lnTo>
                  <a:lnTo>
                    <a:pt x="323" y="2652"/>
                  </a:lnTo>
                  <a:lnTo>
                    <a:pt x="361" y="2678"/>
                  </a:lnTo>
                  <a:lnTo>
                    <a:pt x="397" y="2704"/>
                  </a:lnTo>
                  <a:lnTo>
                    <a:pt x="415" y="2718"/>
                  </a:lnTo>
                  <a:lnTo>
                    <a:pt x="433" y="2734"/>
                  </a:lnTo>
                  <a:lnTo>
                    <a:pt x="452" y="2750"/>
                  </a:lnTo>
                  <a:lnTo>
                    <a:pt x="471" y="2768"/>
                  </a:lnTo>
                  <a:lnTo>
                    <a:pt x="470" y="2774"/>
                  </a:lnTo>
                  <a:lnTo>
                    <a:pt x="468" y="2782"/>
                  </a:lnTo>
                  <a:lnTo>
                    <a:pt x="465" y="2791"/>
                  </a:lnTo>
                  <a:lnTo>
                    <a:pt x="461" y="2801"/>
                  </a:lnTo>
                  <a:lnTo>
                    <a:pt x="451" y="2823"/>
                  </a:lnTo>
                  <a:lnTo>
                    <a:pt x="439" y="2846"/>
                  </a:lnTo>
                  <a:lnTo>
                    <a:pt x="418" y="2884"/>
                  </a:lnTo>
                  <a:lnTo>
                    <a:pt x="409" y="2901"/>
                  </a:lnTo>
                  <a:close/>
                  <a:moveTo>
                    <a:pt x="497" y="2807"/>
                  </a:moveTo>
                  <a:lnTo>
                    <a:pt x="546" y="2833"/>
                  </a:lnTo>
                  <a:lnTo>
                    <a:pt x="594" y="2862"/>
                  </a:lnTo>
                  <a:lnTo>
                    <a:pt x="643" y="2891"/>
                  </a:lnTo>
                  <a:lnTo>
                    <a:pt x="693" y="2921"/>
                  </a:lnTo>
                  <a:lnTo>
                    <a:pt x="742" y="2952"/>
                  </a:lnTo>
                  <a:lnTo>
                    <a:pt x="792" y="2982"/>
                  </a:lnTo>
                  <a:lnTo>
                    <a:pt x="843" y="3012"/>
                  </a:lnTo>
                  <a:lnTo>
                    <a:pt x="894" y="3041"/>
                  </a:lnTo>
                  <a:lnTo>
                    <a:pt x="891" y="3065"/>
                  </a:lnTo>
                  <a:lnTo>
                    <a:pt x="886" y="3089"/>
                  </a:lnTo>
                  <a:lnTo>
                    <a:pt x="878" y="3114"/>
                  </a:lnTo>
                  <a:lnTo>
                    <a:pt x="870" y="3140"/>
                  </a:lnTo>
                  <a:lnTo>
                    <a:pt x="866" y="3140"/>
                  </a:lnTo>
                  <a:lnTo>
                    <a:pt x="864" y="3141"/>
                  </a:lnTo>
                  <a:lnTo>
                    <a:pt x="808" y="3116"/>
                  </a:lnTo>
                  <a:lnTo>
                    <a:pt x="753" y="3092"/>
                  </a:lnTo>
                  <a:lnTo>
                    <a:pt x="699" y="3068"/>
                  </a:lnTo>
                  <a:lnTo>
                    <a:pt x="646" y="3042"/>
                  </a:lnTo>
                  <a:lnTo>
                    <a:pt x="594" y="3016"/>
                  </a:lnTo>
                  <a:lnTo>
                    <a:pt x="543" y="2989"/>
                  </a:lnTo>
                  <a:lnTo>
                    <a:pt x="518" y="2974"/>
                  </a:lnTo>
                  <a:lnTo>
                    <a:pt x="493" y="2959"/>
                  </a:lnTo>
                  <a:lnTo>
                    <a:pt x="469" y="2944"/>
                  </a:lnTo>
                  <a:lnTo>
                    <a:pt x="444" y="2928"/>
                  </a:lnTo>
                  <a:lnTo>
                    <a:pt x="445" y="2919"/>
                  </a:lnTo>
                  <a:lnTo>
                    <a:pt x="446" y="2910"/>
                  </a:lnTo>
                  <a:lnTo>
                    <a:pt x="447" y="2902"/>
                  </a:lnTo>
                  <a:lnTo>
                    <a:pt x="449" y="2893"/>
                  </a:lnTo>
                  <a:lnTo>
                    <a:pt x="455" y="2878"/>
                  </a:lnTo>
                  <a:lnTo>
                    <a:pt x="463" y="2862"/>
                  </a:lnTo>
                  <a:lnTo>
                    <a:pt x="479" y="2833"/>
                  </a:lnTo>
                  <a:lnTo>
                    <a:pt x="497" y="2807"/>
                  </a:lnTo>
                  <a:close/>
                  <a:moveTo>
                    <a:pt x="1081" y="2887"/>
                  </a:moveTo>
                  <a:lnTo>
                    <a:pt x="1072" y="2923"/>
                  </a:lnTo>
                  <a:lnTo>
                    <a:pt x="1060" y="2975"/>
                  </a:lnTo>
                  <a:lnTo>
                    <a:pt x="1057" y="2987"/>
                  </a:lnTo>
                  <a:lnTo>
                    <a:pt x="1052" y="2999"/>
                  </a:lnTo>
                  <a:lnTo>
                    <a:pt x="1048" y="3011"/>
                  </a:lnTo>
                  <a:lnTo>
                    <a:pt x="1043" y="3020"/>
                  </a:lnTo>
                  <a:lnTo>
                    <a:pt x="1038" y="3029"/>
                  </a:lnTo>
                  <a:lnTo>
                    <a:pt x="1032" y="3035"/>
                  </a:lnTo>
                  <a:lnTo>
                    <a:pt x="1029" y="3037"/>
                  </a:lnTo>
                  <a:lnTo>
                    <a:pt x="1027" y="3039"/>
                  </a:lnTo>
                  <a:lnTo>
                    <a:pt x="1024" y="3040"/>
                  </a:lnTo>
                  <a:lnTo>
                    <a:pt x="1021" y="3040"/>
                  </a:lnTo>
                  <a:lnTo>
                    <a:pt x="990" y="3031"/>
                  </a:lnTo>
                  <a:lnTo>
                    <a:pt x="961" y="3020"/>
                  </a:lnTo>
                  <a:lnTo>
                    <a:pt x="930" y="3009"/>
                  </a:lnTo>
                  <a:lnTo>
                    <a:pt x="900" y="2996"/>
                  </a:lnTo>
                  <a:lnTo>
                    <a:pt x="871" y="2982"/>
                  </a:lnTo>
                  <a:lnTo>
                    <a:pt x="841" y="2967"/>
                  </a:lnTo>
                  <a:lnTo>
                    <a:pt x="812" y="2953"/>
                  </a:lnTo>
                  <a:lnTo>
                    <a:pt x="783" y="2937"/>
                  </a:lnTo>
                  <a:lnTo>
                    <a:pt x="755" y="2920"/>
                  </a:lnTo>
                  <a:lnTo>
                    <a:pt x="726" y="2903"/>
                  </a:lnTo>
                  <a:lnTo>
                    <a:pt x="699" y="2885"/>
                  </a:lnTo>
                  <a:lnTo>
                    <a:pt x="671" y="2868"/>
                  </a:lnTo>
                  <a:lnTo>
                    <a:pt x="619" y="2832"/>
                  </a:lnTo>
                  <a:lnTo>
                    <a:pt x="568" y="2796"/>
                  </a:lnTo>
                  <a:lnTo>
                    <a:pt x="592" y="2762"/>
                  </a:lnTo>
                  <a:lnTo>
                    <a:pt x="616" y="2730"/>
                  </a:lnTo>
                  <a:lnTo>
                    <a:pt x="641" y="2698"/>
                  </a:lnTo>
                  <a:lnTo>
                    <a:pt x="667" y="2667"/>
                  </a:lnTo>
                  <a:lnTo>
                    <a:pt x="678" y="2668"/>
                  </a:lnTo>
                  <a:lnTo>
                    <a:pt x="694" y="2674"/>
                  </a:lnTo>
                  <a:lnTo>
                    <a:pt x="715" y="2681"/>
                  </a:lnTo>
                  <a:lnTo>
                    <a:pt x="739" y="2692"/>
                  </a:lnTo>
                  <a:lnTo>
                    <a:pt x="768" y="2704"/>
                  </a:lnTo>
                  <a:lnTo>
                    <a:pt x="799" y="2718"/>
                  </a:lnTo>
                  <a:lnTo>
                    <a:pt x="832" y="2734"/>
                  </a:lnTo>
                  <a:lnTo>
                    <a:pt x="866" y="2751"/>
                  </a:lnTo>
                  <a:lnTo>
                    <a:pt x="900" y="2769"/>
                  </a:lnTo>
                  <a:lnTo>
                    <a:pt x="934" y="2787"/>
                  </a:lnTo>
                  <a:lnTo>
                    <a:pt x="967" y="2805"/>
                  </a:lnTo>
                  <a:lnTo>
                    <a:pt x="997" y="2824"/>
                  </a:lnTo>
                  <a:lnTo>
                    <a:pt x="1024" y="2841"/>
                  </a:lnTo>
                  <a:lnTo>
                    <a:pt x="1048" y="2857"/>
                  </a:lnTo>
                  <a:lnTo>
                    <a:pt x="1059" y="2866"/>
                  </a:lnTo>
                  <a:lnTo>
                    <a:pt x="1067" y="2873"/>
                  </a:lnTo>
                  <a:lnTo>
                    <a:pt x="1075" y="2881"/>
                  </a:lnTo>
                  <a:lnTo>
                    <a:pt x="1081" y="2887"/>
                  </a:lnTo>
                  <a:close/>
                  <a:moveTo>
                    <a:pt x="577" y="2200"/>
                  </a:moveTo>
                  <a:lnTo>
                    <a:pt x="572" y="2191"/>
                  </a:lnTo>
                  <a:lnTo>
                    <a:pt x="568" y="2180"/>
                  </a:lnTo>
                  <a:lnTo>
                    <a:pt x="564" y="2171"/>
                  </a:lnTo>
                  <a:lnTo>
                    <a:pt x="561" y="2160"/>
                  </a:lnTo>
                  <a:lnTo>
                    <a:pt x="566" y="2155"/>
                  </a:lnTo>
                  <a:lnTo>
                    <a:pt x="570" y="2152"/>
                  </a:lnTo>
                  <a:lnTo>
                    <a:pt x="572" y="2151"/>
                  </a:lnTo>
                  <a:lnTo>
                    <a:pt x="574" y="2151"/>
                  </a:lnTo>
                  <a:lnTo>
                    <a:pt x="578" y="2157"/>
                  </a:lnTo>
                  <a:lnTo>
                    <a:pt x="580" y="2164"/>
                  </a:lnTo>
                  <a:lnTo>
                    <a:pt x="582" y="2174"/>
                  </a:lnTo>
                  <a:lnTo>
                    <a:pt x="583" y="2183"/>
                  </a:lnTo>
                  <a:lnTo>
                    <a:pt x="582" y="2192"/>
                  </a:lnTo>
                  <a:lnTo>
                    <a:pt x="581" y="2198"/>
                  </a:lnTo>
                  <a:lnTo>
                    <a:pt x="581" y="2200"/>
                  </a:lnTo>
                  <a:lnTo>
                    <a:pt x="580" y="2201"/>
                  </a:lnTo>
                  <a:lnTo>
                    <a:pt x="578" y="2201"/>
                  </a:lnTo>
                  <a:lnTo>
                    <a:pt x="577" y="2200"/>
                  </a:lnTo>
                  <a:close/>
                  <a:moveTo>
                    <a:pt x="603" y="2165"/>
                  </a:moveTo>
                  <a:lnTo>
                    <a:pt x="597" y="2152"/>
                  </a:lnTo>
                  <a:lnTo>
                    <a:pt x="591" y="2140"/>
                  </a:lnTo>
                  <a:lnTo>
                    <a:pt x="598" y="2132"/>
                  </a:lnTo>
                  <a:lnTo>
                    <a:pt x="605" y="2123"/>
                  </a:lnTo>
                  <a:lnTo>
                    <a:pt x="607" y="2134"/>
                  </a:lnTo>
                  <a:lnTo>
                    <a:pt x="609" y="2151"/>
                  </a:lnTo>
                  <a:lnTo>
                    <a:pt x="609" y="2159"/>
                  </a:lnTo>
                  <a:lnTo>
                    <a:pt x="609" y="2165"/>
                  </a:lnTo>
                  <a:lnTo>
                    <a:pt x="608" y="2166"/>
                  </a:lnTo>
                  <a:lnTo>
                    <a:pt x="607" y="2167"/>
                  </a:lnTo>
                  <a:lnTo>
                    <a:pt x="605" y="2166"/>
                  </a:lnTo>
                  <a:lnTo>
                    <a:pt x="603" y="2165"/>
                  </a:lnTo>
                  <a:close/>
                  <a:moveTo>
                    <a:pt x="721" y="2607"/>
                  </a:moveTo>
                  <a:lnTo>
                    <a:pt x="716" y="2607"/>
                  </a:lnTo>
                  <a:lnTo>
                    <a:pt x="712" y="2608"/>
                  </a:lnTo>
                  <a:lnTo>
                    <a:pt x="699" y="2605"/>
                  </a:lnTo>
                  <a:lnTo>
                    <a:pt x="687" y="2601"/>
                  </a:lnTo>
                  <a:lnTo>
                    <a:pt x="676" y="2595"/>
                  </a:lnTo>
                  <a:lnTo>
                    <a:pt x="665" y="2589"/>
                  </a:lnTo>
                  <a:lnTo>
                    <a:pt x="655" y="2582"/>
                  </a:lnTo>
                  <a:lnTo>
                    <a:pt x="645" y="2572"/>
                  </a:lnTo>
                  <a:lnTo>
                    <a:pt x="636" y="2564"/>
                  </a:lnTo>
                  <a:lnTo>
                    <a:pt x="627" y="2553"/>
                  </a:lnTo>
                  <a:lnTo>
                    <a:pt x="619" y="2542"/>
                  </a:lnTo>
                  <a:lnTo>
                    <a:pt x="611" y="2530"/>
                  </a:lnTo>
                  <a:lnTo>
                    <a:pt x="604" y="2517"/>
                  </a:lnTo>
                  <a:lnTo>
                    <a:pt x="598" y="2505"/>
                  </a:lnTo>
                  <a:lnTo>
                    <a:pt x="591" y="2491"/>
                  </a:lnTo>
                  <a:lnTo>
                    <a:pt x="586" y="2477"/>
                  </a:lnTo>
                  <a:lnTo>
                    <a:pt x="582" y="2462"/>
                  </a:lnTo>
                  <a:lnTo>
                    <a:pt x="578" y="2447"/>
                  </a:lnTo>
                  <a:lnTo>
                    <a:pt x="573" y="2433"/>
                  </a:lnTo>
                  <a:lnTo>
                    <a:pt x="570" y="2418"/>
                  </a:lnTo>
                  <a:lnTo>
                    <a:pt x="568" y="2403"/>
                  </a:lnTo>
                  <a:lnTo>
                    <a:pt x="566" y="2387"/>
                  </a:lnTo>
                  <a:lnTo>
                    <a:pt x="565" y="2372"/>
                  </a:lnTo>
                  <a:lnTo>
                    <a:pt x="564" y="2358"/>
                  </a:lnTo>
                  <a:lnTo>
                    <a:pt x="564" y="2343"/>
                  </a:lnTo>
                  <a:lnTo>
                    <a:pt x="565" y="2329"/>
                  </a:lnTo>
                  <a:lnTo>
                    <a:pt x="566" y="2314"/>
                  </a:lnTo>
                  <a:lnTo>
                    <a:pt x="568" y="2302"/>
                  </a:lnTo>
                  <a:lnTo>
                    <a:pt x="571" y="2288"/>
                  </a:lnTo>
                  <a:lnTo>
                    <a:pt x="574" y="2275"/>
                  </a:lnTo>
                  <a:lnTo>
                    <a:pt x="579" y="2264"/>
                  </a:lnTo>
                  <a:lnTo>
                    <a:pt x="583" y="2253"/>
                  </a:lnTo>
                  <a:lnTo>
                    <a:pt x="588" y="2242"/>
                  </a:lnTo>
                  <a:lnTo>
                    <a:pt x="594" y="2233"/>
                  </a:lnTo>
                  <a:lnTo>
                    <a:pt x="605" y="2223"/>
                  </a:lnTo>
                  <a:lnTo>
                    <a:pt x="615" y="2217"/>
                  </a:lnTo>
                  <a:lnTo>
                    <a:pt x="624" y="2214"/>
                  </a:lnTo>
                  <a:lnTo>
                    <a:pt x="634" y="2213"/>
                  </a:lnTo>
                  <a:lnTo>
                    <a:pt x="643" y="2214"/>
                  </a:lnTo>
                  <a:lnTo>
                    <a:pt x="651" y="2218"/>
                  </a:lnTo>
                  <a:lnTo>
                    <a:pt x="660" y="2223"/>
                  </a:lnTo>
                  <a:lnTo>
                    <a:pt x="668" y="2231"/>
                  </a:lnTo>
                  <a:lnTo>
                    <a:pt x="676" y="2240"/>
                  </a:lnTo>
                  <a:lnTo>
                    <a:pt x="683" y="2251"/>
                  </a:lnTo>
                  <a:lnTo>
                    <a:pt x="689" y="2263"/>
                  </a:lnTo>
                  <a:lnTo>
                    <a:pt x="696" y="2276"/>
                  </a:lnTo>
                  <a:lnTo>
                    <a:pt x="702" y="2291"/>
                  </a:lnTo>
                  <a:lnTo>
                    <a:pt x="708" y="2308"/>
                  </a:lnTo>
                  <a:lnTo>
                    <a:pt x="713" y="2324"/>
                  </a:lnTo>
                  <a:lnTo>
                    <a:pt x="718" y="2342"/>
                  </a:lnTo>
                  <a:lnTo>
                    <a:pt x="722" y="2360"/>
                  </a:lnTo>
                  <a:lnTo>
                    <a:pt x="726" y="2379"/>
                  </a:lnTo>
                  <a:lnTo>
                    <a:pt x="730" y="2398"/>
                  </a:lnTo>
                  <a:lnTo>
                    <a:pt x="732" y="2417"/>
                  </a:lnTo>
                  <a:lnTo>
                    <a:pt x="736" y="2455"/>
                  </a:lnTo>
                  <a:lnTo>
                    <a:pt x="738" y="2492"/>
                  </a:lnTo>
                  <a:lnTo>
                    <a:pt x="738" y="2510"/>
                  </a:lnTo>
                  <a:lnTo>
                    <a:pt x="737" y="2527"/>
                  </a:lnTo>
                  <a:lnTo>
                    <a:pt x="736" y="2544"/>
                  </a:lnTo>
                  <a:lnTo>
                    <a:pt x="735" y="2558"/>
                  </a:lnTo>
                  <a:lnTo>
                    <a:pt x="732" y="2573"/>
                  </a:lnTo>
                  <a:lnTo>
                    <a:pt x="728" y="2586"/>
                  </a:lnTo>
                  <a:lnTo>
                    <a:pt x="725" y="2598"/>
                  </a:lnTo>
                  <a:lnTo>
                    <a:pt x="721" y="2607"/>
                  </a:lnTo>
                  <a:close/>
                  <a:moveTo>
                    <a:pt x="1337" y="2754"/>
                  </a:moveTo>
                  <a:lnTo>
                    <a:pt x="1326" y="2753"/>
                  </a:lnTo>
                  <a:lnTo>
                    <a:pt x="1314" y="2753"/>
                  </a:lnTo>
                  <a:lnTo>
                    <a:pt x="1306" y="2744"/>
                  </a:lnTo>
                  <a:lnTo>
                    <a:pt x="1297" y="2735"/>
                  </a:lnTo>
                  <a:lnTo>
                    <a:pt x="1301" y="2730"/>
                  </a:lnTo>
                  <a:lnTo>
                    <a:pt x="1306" y="2724"/>
                  </a:lnTo>
                  <a:lnTo>
                    <a:pt x="1310" y="2719"/>
                  </a:lnTo>
                  <a:lnTo>
                    <a:pt x="1315" y="2715"/>
                  </a:lnTo>
                  <a:lnTo>
                    <a:pt x="1324" y="2722"/>
                  </a:lnTo>
                  <a:lnTo>
                    <a:pt x="1330" y="2729"/>
                  </a:lnTo>
                  <a:lnTo>
                    <a:pt x="1333" y="2733"/>
                  </a:lnTo>
                  <a:lnTo>
                    <a:pt x="1335" y="2738"/>
                  </a:lnTo>
                  <a:lnTo>
                    <a:pt x="1336" y="2745"/>
                  </a:lnTo>
                  <a:lnTo>
                    <a:pt x="1337" y="2754"/>
                  </a:lnTo>
                  <a:close/>
                  <a:moveTo>
                    <a:pt x="1357" y="2702"/>
                  </a:moveTo>
                  <a:lnTo>
                    <a:pt x="1347" y="2696"/>
                  </a:lnTo>
                  <a:lnTo>
                    <a:pt x="1337" y="2688"/>
                  </a:lnTo>
                  <a:lnTo>
                    <a:pt x="1327" y="2681"/>
                  </a:lnTo>
                  <a:lnTo>
                    <a:pt x="1318" y="2674"/>
                  </a:lnTo>
                  <a:lnTo>
                    <a:pt x="1311" y="2666"/>
                  </a:lnTo>
                  <a:lnTo>
                    <a:pt x="1305" y="2658"/>
                  </a:lnTo>
                  <a:lnTo>
                    <a:pt x="1303" y="2652"/>
                  </a:lnTo>
                  <a:lnTo>
                    <a:pt x="1300" y="2648"/>
                  </a:lnTo>
                  <a:lnTo>
                    <a:pt x="1299" y="2644"/>
                  </a:lnTo>
                  <a:lnTo>
                    <a:pt x="1299" y="2639"/>
                  </a:lnTo>
                  <a:lnTo>
                    <a:pt x="1308" y="2641"/>
                  </a:lnTo>
                  <a:lnTo>
                    <a:pt x="1317" y="2644"/>
                  </a:lnTo>
                  <a:lnTo>
                    <a:pt x="1328" y="2649"/>
                  </a:lnTo>
                  <a:lnTo>
                    <a:pt x="1337" y="2657"/>
                  </a:lnTo>
                  <a:lnTo>
                    <a:pt x="1342" y="2661"/>
                  </a:lnTo>
                  <a:lnTo>
                    <a:pt x="1346" y="2665"/>
                  </a:lnTo>
                  <a:lnTo>
                    <a:pt x="1350" y="2670"/>
                  </a:lnTo>
                  <a:lnTo>
                    <a:pt x="1353" y="2676"/>
                  </a:lnTo>
                  <a:lnTo>
                    <a:pt x="1355" y="2682"/>
                  </a:lnTo>
                  <a:lnTo>
                    <a:pt x="1356" y="2688"/>
                  </a:lnTo>
                  <a:lnTo>
                    <a:pt x="1357" y="2695"/>
                  </a:lnTo>
                  <a:lnTo>
                    <a:pt x="1357" y="2702"/>
                  </a:lnTo>
                  <a:close/>
                  <a:moveTo>
                    <a:pt x="1366" y="2613"/>
                  </a:moveTo>
                  <a:lnTo>
                    <a:pt x="1364" y="2632"/>
                  </a:lnTo>
                  <a:lnTo>
                    <a:pt x="1357" y="2631"/>
                  </a:lnTo>
                  <a:lnTo>
                    <a:pt x="1351" y="2631"/>
                  </a:lnTo>
                  <a:lnTo>
                    <a:pt x="1344" y="2629"/>
                  </a:lnTo>
                  <a:lnTo>
                    <a:pt x="1338" y="2627"/>
                  </a:lnTo>
                  <a:lnTo>
                    <a:pt x="1335" y="2624"/>
                  </a:lnTo>
                  <a:lnTo>
                    <a:pt x="1333" y="2620"/>
                  </a:lnTo>
                  <a:lnTo>
                    <a:pt x="1330" y="2611"/>
                  </a:lnTo>
                  <a:lnTo>
                    <a:pt x="1328" y="2604"/>
                  </a:lnTo>
                  <a:lnTo>
                    <a:pt x="1332" y="2596"/>
                  </a:lnTo>
                  <a:lnTo>
                    <a:pt x="1336" y="2593"/>
                  </a:lnTo>
                  <a:lnTo>
                    <a:pt x="1338" y="2592"/>
                  </a:lnTo>
                  <a:lnTo>
                    <a:pt x="1341" y="2591"/>
                  </a:lnTo>
                  <a:lnTo>
                    <a:pt x="1342" y="2591"/>
                  </a:lnTo>
                  <a:lnTo>
                    <a:pt x="1344" y="2592"/>
                  </a:lnTo>
                  <a:lnTo>
                    <a:pt x="1352" y="2599"/>
                  </a:lnTo>
                  <a:lnTo>
                    <a:pt x="1366" y="2613"/>
                  </a:lnTo>
                  <a:close/>
                  <a:moveTo>
                    <a:pt x="1372" y="2553"/>
                  </a:moveTo>
                  <a:lnTo>
                    <a:pt x="1372" y="2561"/>
                  </a:lnTo>
                  <a:lnTo>
                    <a:pt x="1372" y="2568"/>
                  </a:lnTo>
                  <a:lnTo>
                    <a:pt x="1370" y="2570"/>
                  </a:lnTo>
                  <a:lnTo>
                    <a:pt x="1368" y="2571"/>
                  </a:lnTo>
                  <a:lnTo>
                    <a:pt x="1367" y="2571"/>
                  </a:lnTo>
                  <a:lnTo>
                    <a:pt x="1364" y="2571"/>
                  </a:lnTo>
                  <a:lnTo>
                    <a:pt x="1356" y="2567"/>
                  </a:lnTo>
                  <a:lnTo>
                    <a:pt x="1350" y="2563"/>
                  </a:lnTo>
                  <a:lnTo>
                    <a:pt x="1346" y="2558"/>
                  </a:lnTo>
                  <a:lnTo>
                    <a:pt x="1341" y="2554"/>
                  </a:lnTo>
                  <a:lnTo>
                    <a:pt x="1334" y="2545"/>
                  </a:lnTo>
                  <a:lnTo>
                    <a:pt x="1328" y="2535"/>
                  </a:lnTo>
                  <a:lnTo>
                    <a:pt x="1329" y="2528"/>
                  </a:lnTo>
                  <a:lnTo>
                    <a:pt x="1330" y="2521"/>
                  </a:lnTo>
                  <a:lnTo>
                    <a:pt x="1336" y="2524"/>
                  </a:lnTo>
                  <a:lnTo>
                    <a:pt x="1342" y="2527"/>
                  </a:lnTo>
                  <a:lnTo>
                    <a:pt x="1346" y="2530"/>
                  </a:lnTo>
                  <a:lnTo>
                    <a:pt x="1350" y="2534"/>
                  </a:lnTo>
                  <a:lnTo>
                    <a:pt x="1354" y="2538"/>
                  </a:lnTo>
                  <a:lnTo>
                    <a:pt x="1358" y="2544"/>
                  </a:lnTo>
                  <a:lnTo>
                    <a:pt x="1365" y="2548"/>
                  </a:lnTo>
                  <a:lnTo>
                    <a:pt x="1372" y="2553"/>
                  </a:lnTo>
                  <a:close/>
                  <a:moveTo>
                    <a:pt x="1330" y="2250"/>
                  </a:moveTo>
                  <a:lnTo>
                    <a:pt x="1332" y="2265"/>
                  </a:lnTo>
                  <a:lnTo>
                    <a:pt x="1327" y="2270"/>
                  </a:lnTo>
                  <a:lnTo>
                    <a:pt x="1322" y="2276"/>
                  </a:lnTo>
                  <a:lnTo>
                    <a:pt x="1315" y="2265"/>
                  </a:lnTo>
                  <a:lnTo>
                    <a:pt x="1309" y="2253"/>
                  </a:lnTo>
                  <a:lnTo>
                    <a:pt x="1330" y="2250"/>
                  </a:lnTo>
                  <a:close/>
                  <a:moveTo>
                    <a:pt x="1343" y="2226"/>
                  </a:moveTo>
                  <a:lnTo>
                    <a:pt x="1341" y="2226"/>
                  </a:lnTo>
                  <a:lnTo>
                    <a:pt x="1337" y="2227"/>
                  </a:lnTo>
                  <a:lnTo>
                    <a:pt x="1331" y="2221"/>
                  </a:lnTo>
                  <a:lnTo>
                    <a:pt x="1324" y="2217"/>
                  </a:lnTo>
                  <a:lnTo>
                    <a:pt x="1325" y="2209"/>
                  </a:lnTo>
                  <a:lnTo>
                    <a:pt x="1327" y="2203"/>
                  </a:lnTo>
                  <a:lnTo>
                    <a:pt x="1330" y="2199"/>
                  </a:lnTo>
                  <a:lnTo>
                    <a:pt x="1334" y="2194"/>
                  </a:lnTo>
                  <a:lnTo>
                    <a:pt x="1326" y="2193"/>
                  </a:lnTo>
                  <a:lnTo>
                    <a:pt x="1317" y="2193"/>
                  </a:lnTo>
                  <a:lnTo>
                    <a:pt x="1309" y="2192"/>
                  </a:lnTo>
                  <a:lnTo>
                    <a:pt x="1300" y="2192"/>
                  </a:lnTo>
                  <a:lnTo>
                    <a:pt x="1296" y="2176"/>
                  </a:lnTo>
                  <a:lnTo>
                    <a:pt x="1292" y="2160"/>
                  </a:lnTo>
                  <a:lnTo>
                    <a:pt x="1290" y="2146"/>
                  </a:lnTo>
                  <a:lnTo>
                    <a:pt x="1288" y="2133"/>
                  </a:lnTo>
                  <a:lnTo>
                    <a:pt x="1287" y="2120"/>
                  </a:lnTo>
                  <a:lnTo>
                    <a:pt x="1286" y="2108"/>
                  </a:lnTo>
                  <a:lnTo>
                    <a:pt x="1287" y="2097"/>
                  </a:lnTo>
                  <a:lnTo>
                    <a:pt x="1287" y="2085"/>
                  </a:lnTo>
                  <a:lnTo>
                    <a:pt x="1291" y="2062"/>
                  </a:lnTo>
                  <a:lnTo>
                    <a:pt x="1296" y="2037"/>
                  </a:lnTo>
                  <a:lnTo>
                    <a:pt x="1304" y="2012"/>
                  </a:lnTo>
                  <a:lnTo>
                    <a:pt x="1312" y="1983"/>
                  </a:lnTo>
                  <a:lnTo>
                    <a:pt x="1332" y="1975"/>
                  </a:lnTo>
                  <a:lnTo>
                    <a:pt x="1353" y="1969"/>
                  </a:lnTo>
                  <a:lnTo>
                    <a:pt x="1373" y="1962"/>
                  </a:lnTo>
                  <a:lnTo>
                    <a:pt x="1394" y="1956"/>
                  </a:lnTo>
                  <a:lnTo>
                    <a:pt x="1415" y="1952"/>
                  </a:lnTo>
                  <a:lnTo>
                    <a:pt x="1437" y="1948"/>
                  </a:lnTo>
                  <a:lnTo>
                    <a:pt x="1460" y="1946"/>
                  </a:lnTo>
                  <a:lnTo>
                    <a:pt x="1483" y="1944"/>
                  </a:lnTo>
                  <a:lnTo>
                    <a:pt x="1485" y="1948"/>
                  </a:lnTo>
                  <a:lnTo>
                    <a:pt x="1487" y="1952"/>
                  </a:lnTo>
                  <a:lnTo>
                    <a:pt x="1482" y="1959"/>
                  </a:lnTo>
                  <a:lnTo>
                    <a:pt x="1477" y="1967"/>
                  </a:lnTo>
                  <a:lnTo>
                    <a:pt x="1471" y="1972"/>
                  </a:lnTo>
                  <a:lnTo>
                    <a:pt x="1465" y="1977"/>
                  </a:lnTo>
                  <a:lnTo>
                    <a:pt x="1453" y="1987"/>
                  </a:lnTo>
                  <a:lnTo>
                    <a:pt x="1441" y="1993"/>
                  </a:lnTo>
                  <a:lnTo>
                    <a:pt x="1415" y="2002"/>
                  </a:lnTo>
                  <a:lnTo>
                    <a:pt x="1391" y="2009"/>
                  </a:lnTo>
                  <a:lnTo>
                    <a:pt x="1380" y="2013"/>
                  </a:lnTo>
                  <a:lnTo>
                    <a:pt x="1370" y="2018"/>
                  </a:lnTo>
                  <a:lnTo>
                    <a:pt x="1365" y="2022"/>
                  </a:lnTo>
                  <a:lnTo>
                    <a:pt x="1361" y="2026"/>
                  </a:lnTo>
                  <a:lnTo>
                    <a:pt x="1356" y="2030"/>
                  </a:lnTo>
                  <a:lnTo>
                    <a:pt x="1353" y="2035"/>
                  </a:lnTo>
                  <a:lnTo>
                    <a:pt x="1350" y="2041"/>
                  </a:lnTo>
                  <a:lnTo>
                    <a:pt x="1348" y="2047"/>
                  </a:lnTo>
                  <a:lnTo>
                    <a:pt x="1346" y="2054"/>
                  </a:lnTo>
                  <a:lnTo>
                    <a:pt x="1344" y="2063"/>
                  </a:lnTo>
                  <a:lnTo>
                    <a:pt x="1343" y="2071"/>
                  </a:lnTo>
                  <a:lnTo>
                    <a:pt x="1342" y="2082"/>
                  </a:lnTo>
                  <a:lnTo>
                    <a:pt x="1342" y="2093"/>
                  </a:lnTo>
                  <a:lnTo>
                    <a:pt x="1343" y="2106"/>
                  </a:lnTo>
                  <a:lnTo>
                    <a:pt x="1335" y="2130"/>
                  </a:lnTo>
                  <a:lnTo>
                    <a:pt x="1328" y="2148"/>
                  </a:lnTo>
                  <a:lnTo>
                    <a:pt x="1327" y="2152"/>
                  </a:lnTo>
                  <a:lnTo>
                    <a:pt x="1327" y="2156"/>
                  </a:lnTo>
                  <a:lnTo>
                    <a:pt x="1328" y="2159"/>
                  </a:lnTo>
                  <a:lnTo>
                    <a:pt x="1329" y="2163"/>
                  </a:lnTo>
                  <a:lnTo>
                    <a:pt x="1332" y="2167"/>
                  </a:lnTo>
                  <a:lnTo>
                    <a:pt x="1335" y="2171"/>
                  </a:lnTo>
                  <a:lnTo>
                    <a:pt x="1341" y="2175"/>
                  </a:lnTo>
                  <a:lnTo>
                    <a:pt x="1347" y="2180"/>
                  </a:lnTo>
                  <a:lnTo>
                    <a:pt x="1348" y="2191"/>
                  </a:lnTo>
                  <a:lnTo>
                    <a:pt x="1349" y="2201"/>
                  </a:lnTo>
                  <a:lnTo>
                    <a:pt x="1349" y="2207"/>
                  </a:lnTo>
                  <a:lnTo>
                    <a:pt x="1348" y="2212"/>
                  </a:lnTo>
                  <a:lnTo>
                    <a:pt x="1346" y="2218"/>
                  </a:lnTo>
                  <a:lnTo>
                    <a:pt x="1343" y="2226"/>
                  </a:lnTo>
                  <a:close/>
                  <a:moveTo>
                    <a:pt x="1383" y="2439"/>
                  </a:moveTo>
                  <a:lnTo>
                    <a:pt x="1380" y="2444"/>
                  </a:lnTo>
                  <a:lnTo>
                    <a:pt x="1377" y="2451"/>
                  </a:lnTo>
                  <a:lnTo>
                    <a:pt x="1366" y="2449"/>
                  </a:lnTo>
                  <a:lnTo>
                    <a:pt x="1354" y="2446"/>
                  </a:lnTo>
                  <a:lnTo>
                    <a:pt x="1350" y="2437"/>
                  </a:lnTo>
                  <a:lnTo>
                    <a:pt x="1346" y="2427"/>
                  </a:lnTo>
                  <a:lnTo>
                    <a:pt x="1351" y="2425"/>
                  </a:lnTo>
                  <a:lnTo>
                    <a:pt x="1355" y="2423"/>
                  </a:lnTo>
                  <a:lnTo>
                    <a:pt x="1360" y="2423"/>
                  </a:lnTo>
                  <a:lnTo>
                    <a:pt x="1363" y="2424"/>
                  </a:lnTo>
                  <a:lnTo>
                    <a:pt x="1371" y="2430"/>
                  </a:lnTo>
                  <a:lnTo>
                    <a:pt x="1383" y="2439"/>
                  </a:lnTo>
                  <a:close/>
                  <a:moveTo>
                    <a:pt x="1351" y="2338"/>
                  </a:moveTo>
                  <a:lnTo>
                    <a:pt x="1360" y="2341"/>
                  </a:lnTo>
                  <a:lnTo>
                    <a:pt x="1366" y="2345"/>
                  </a:lnTo>
                  <a:lnTo>
                    <a:pt x="1371" y="2349"/>
                  </a:lnTo>
                  <a:lnTo>
                    <a:pt x="1375" y="2353"/>
                  </a:lnTo>
                  <a:lnTo>
                    <a:pt x="1379" y="2358"/>
                  </a:lnTo>
                  <a:lnTo>
                    <a:pt x="1380" y="2361"/>
                  </a:lnTo>
                  <a:lnTo>
                    <a:pt x="1381" y="2365"/>
                  </a:lnTo>
                  <a:lnTo>
                    <a:pt x="1382" y="2369"/>
                  </a:lnTo>
                  <a:lnTo>
                    <a:pt x="1381" y="2376"/>
                  </a:lnTo>
                  <a:lnTo>
                    <a:pt x="1379" y="2380"/>
                  </a:lnTo>
                  <a:lnTo>
                    <a:pt x="1375" y="2383"/>
                  </a:lnTo>
                  <a:lnTo>
                    <a:pt x="1374" y="2383"/>
                  </a:lnTo>
                  <a:lnTo>
                    <a:pt x="1364" y="2377"/>
                  </a:lnTo>
                  <a:lnTo>
                    <a:pt x="1356" y="2371"/>
                  </a:lnTo>
                  <a:lnTo>
                    <a:pt x="1350" y="2366"/>
                  </a:lnTo>
                  <a:lnTo>
                    <a:pt x="1346" y="2362"/>
                  </a:lnTo>
                  <a:lnTo>
                    <a:pt x="1345" y="2359"/>
                  </a:lnTo>
                  <a:lnTo>
                    <a:pt x="1344" y="2357"/>
                  </a:lnTo>
                  <a:lnTo>
                    <a:pt x="1344" y="2354"/>
                  </a:lnTo>
                  <a:lnTo>
                    <a:pt x="1345" y="2351"/>
                  </a:lnTo>
                  <a:lnTo>
                    <a:pt x="1347" y="2345"/>
                  </a:lnTo>
                  <a:lnTo>
                    <a:pt x="1351" y="2338"/>
                  </a:lnTo>
                  <a:close/>
                  <a:moveTo>
                    <a:pt x="1385" y="2319"/>
                  </a:moveTo>
                  <a:lnTo>
                    <a:pt x="1380" y="2323"/>
                  </a:lnTo>
                  <a:lnTo>
                    <a:pt x="1375" y="2327"/>
                  </a:lnTo>
                  <a:lnTo>
                    <a:pt x="1367" y="2319"/>
                  </a:lnTo>
                  <a:lnTo>
                    <a:pt x="1358" y="2311"/>
                  </a:lnTo>
                  <a:lnTo>
                    <a:pt x="1358" y="2305"/>
                  </a:lnTo>
                  <a:lnTo>
                    <a:pt x="1358" y="2300"/>
                  </a:lnTo>
                  <a:lnTo>
                    <a:pt x="1371" y="2309"/>
                  </a:lnTo>
                  <a:lnTo>
                    <a:pt x="1385" y="2319"/>
                  </a:lnTo>
                  <a:close/>
                  <a:moveTo>
                    <a:pt x="1408" y="2273"/>
                  </a:moveTo>
                  <a:lnTo>
                    <a:pt x="1405" y="2276"/>
                  </a:lnTo>
                  <a:lnTo>
                    <a:pt x="1403" y="2278"/>
                  </a:lnTo>
                  <a:lnTo>
                    <a:pt x="1400" y="2279"/>
                  </a:lnTo>
                  <a:lnTo>
                    <a:pt x="1396" y="2279"/>
                  </a:lnTo>
                  <a:lnTo>
                    <a:pt x="1383" y="2271"/>
                  </a:lnTo>
                  <a:lnTo>
                    <a:pt x="1371" y="2264"/>
                  </a:lnTo>
                  <a:lnTo>
                    <a:pt x="1371" y="2249"/>
                  </a:lnTo>
                  <a:lnTo>
                    <a:pt x="1376" y="2246"/>
                  </a:lnTo>
                  <a:lnTo>
                    <a:pt x="1382" y="2245"/>
                  </a:lnTo>
                  <a:lnTo>
                    <a:pt x="1387" y="2246"/>
                  </a:lnTo>
                  <a:lnTo>
                    <a:pt x="1391" y="2249"/>
                  </a:lnTo>
                  <a:lnTo>
                    <a:pt x="1399" y="2259"/>
                  </a:lnTo>
                  <a:lnTo>
                    <a:pt x="1408" y="2273"/>
                  </a:lnTo>
                  <a:close/>
                  <a:moveTo>
                    <a:pt x="1372" y="2204"/>
                  </a:moveTo>
                  <a:lnTo>
                    <a:pt x="1376" y="2205"/>
                  </a:lnTo>
                  <a:lnTo>
                    <a:pt x="1383" y="2208"/>
                  </a:lnTo>
                  <a:lnTo>
                    <a:pt x="1389" y="2211"/>
                  </a:lnTo>
                  <a:lnTo>
                    <a:pt x="1399" y="2217"/>
                  </a:lnTo>
                  <a:lnTo>
                    <a:pt x="1396" y="2217"/>
                  </a:lnTo>
                  <a:lnTo>
                    <a:pt x="1394" y="2218"/>
                  </a:lnTo>
                  <a:lnTo>
                    <a:pt x="1370" y="2208"/>
                  </a:lnTo>
                  <a:lnTo>
                    <a:pt x="1371" y="2205"/>
                  </a:lnTo>
                  <a:lnTo>
                    <a:pt x="1372" y="2204"/>
                  </a:lnTo>
                  <a:close/>
                  <a:moveTo>
                    <a:pt x="1448" y="2134"/>
                  </a:moveTo>
                  <a:lnTo>
                    <a:pt x="1442" y="2141"/>
                  </a:lnTo>
                  <a:lnTo>
                    <a:pt x="1433" y="2148"/>
                  </a:lnTo>
                  <a:lnTo>
                    <a:pt x="1425" y="2155"/>
                  </a:lnTo>
                  <a:lnTo>
                    <a:pt x="1415" y="2160"/>
                  </a:lnTo>
                  <a:lnTo>
                    <a:pt x="1405" y="2164"/>
                  </a:lnTo>
                  <a:lnTo>
                    <a:pt x="1395" y="2167"/>
                  </a:lnTo>
                  <a:lnTo>
                    <a:pt x="1386" y="2170"/>
                  </a:lnTo>
                  <a:lnTo>
                    <a:pt x="1377" y="2171"/>
                  </a:lnTo>
                  <a:lnTo>
                    <a:pt x="1370" y="2160"/>
                  </a:lnTo>
                  <a:lnTo>
                    <a:pt x="1388" y="2144"/>
                  </a:lnTo>
                  <a:lnTo>
                    <a:pt x="1406" y="2130"/>
                  </a:lnTo>
                  <a:lnTo>
                    <a:pt x="1410" y="2128"/>
                  </a:lnTo>
                  <a:lnTo>
                    <a:pt x="1415" y="2126"/>
                  </a:lnTo>
                  <a:lnTo>
                    <a:pt x="1421" y="2125"/>
                  </a:lnTo>
                  <a:lnTo>
                    <a:pt x="1426" y="2125"/>
                  </a:lnTo>
                  <a:lnTo>
                    <a:pt x="1431" y="2125"/>
                  </a:lnTo>
                  <a:lnTo>
                    <a:pt x="1437" y="2127"/>
                  </a:lnTo>
                  <a:lnTo>
                    <a:pt x="1443" y="2129"/>
                  </a:lnTo>
                  <a:lnTo>
                    <a:pt x="1448" y="2134"/>
                  </a:lnTo>
                  <a:close/>
                  <a:moveTo>
                    <a:pt x="1440" y="2045"/>
                  </a:moveTo>
                  <a:lnTo>
                    <a:pt x="1425" y="2049"/>
                  </a:lnTo>
                  <a:lnTo>
                    <a:pt x="1407" y="2054"/>
                  </a:lnTo>
                  <a:lnTo>
                    <a:pt x="1398" y="2058"/>
                  </a:lnTo>
                  <a:lnTo>
                    <a:pt x="1389" y="2060"/>
                  </a:lnTo>
                  <a:lnTo>
                    <a:pt x="1383" y="2061"/>
                  </a:lnTo>
                  <a:lnTo>
                    <a:pt x="1379" y="2061"/>
                  </a:lnTo>
                  <a:lnTo>
                    <a:pt x="1375" y="2055"/>
                  </a:lnTo>
                  <a:lnTo>
                    <a:pt x="1373" y="2051"/>
                  </a:lnTo>
                  <a:lnTo>
                    <a:pt x="1391" y="2040"/>
                  </a:lnTo>
                  <a:lnTo>
                    <a:pt x="1407" y="2031"/>
                  </a:lnTo>
                  <a:lnTo>
                    <a:pt x="1415" y="2027"/>
                  </a:lnTo>
                  <a:lnTo>
                    <a:pt x="1424" y="2025"/>
                  </a:lnTo>
                  <a:lnTo>
                    <a:pt x="1434" y="2024"/>
                  </a:lnTo>
                  <a:lnTo>
                    <a:pt x="1447" y="2024"/>
                  </a:lnTo>
                  <a:lnTo>
                    <a:pt x="1440" y="2045"/>
                  </a:lnTo>
                  <a:close/>
                  <a:moveTo>
                    <a:pt x="1467" y="2062"/>
                  </a:moveTo>
                  <a:lnTo>
                    <a:pt x="1466" y="2067"/>
                  </a:lnTo>
                  <a:lnTo>
                    <a:pt x="1464" y="2072"/>
                  </a:lnTo>
                  <a:lnTo>
                    <a:pt x="1461" y="2078"/>
                  </a:lnTo>
                  <a:lnTo>
                    <a:pt x="1457" y="2082"/>
                  </a:lnTo>
                  <a:lnTo>
                    <a:pt x="1451" y="2086"/>
                  </a:lnTo>
                  <a:lnTo>
                    <a:pt x="1445" y="2089"/>
                  </a:lnTo>
                  <a:lnTo>
                    <a:pt x="1439" y="2093"/>
                  </a:lnTo>
                  <a:lnTo>
                    <a:pt x="1431" y="2097"/>
                  </a:lnTo>
                  <a:lnTo>
                    <a:pt x="1418" y="2102"/>
                  </a:lnTo>
                  <a:lnTo>
                    <a:pt x="1403" y="2106"/>
                  </a:lnTo>
                  <a:lnTo>
                    <a:pt x="1390" y="2109"/>
                  </a:lnTo>
                  <a:lnTo>
                    <a:pt x="1380" y="2111"/>
                  </a:lnTo>
                  <a:lnTo>
                    <a:pt x="1370" y="2104"/>
                  </a:lnTo>
                  <a:lnTo>
                    <a:pt x="1383" y="2096"/>
                  </a:lnTo>
                  <a:lnTo>
                    <a:pt x="1393" y="2088"/>
                  </a:lnTo>
                  <a:lnTo>
                    <a:pt x="1404" y="2082"/>
                  </a:lnTo>
                  <a:lnTo>
                    <a:pt x="1414" y="2078"/>
                  </a:lnTo>
                  <a:lnTo>
                    <a:pt x="1425" y="2073"/>
                  </a:lnTo>
                  <a:lnTo>
                    <a:pt x="1438" y="2069"/>
                  </a:lnTo>
                  <a:lnTo>
                    <a:pt x="1451" y="2066"/>
                  </a:lnTo>
                  <a:lnTo>
                    <a:pt x="1467" y="2062"/>
                  </a:lnTo>
                  <a:close/>
                  <a:moveTo>
                    <a:pt x="1108" y="2167"/>
                  </a:moveTo>
                  <a:lnTo>
                    <a:pt x="1121" y="2174"/>
                  </a:lnTo>
                  <a:lnTo>
                    <a:pt x="1135" y="2180"/>
                  </a:lnTo>
                  <a:lnTo>
                    <a:pt x="1132" y="2202"/>
                  </a:lnTo>
                  <a:lnTo>
                    <a:pt x="1125" y="2248"/>
                  </a:lnTo>
                  <a:lnTo>
                    <a:pt x="1121" y="2272"/>
                  </a:lnTo>
                  <a:lnTo>
                    <a:pt x="1116" y="2292"/>
                  </a:lnTo>
                  <a:lnTo>
                    <a:pt x="1114" y="2300"/>
                  </a:lnTo>
                  <a:lnTo>
                    <a:pt x="1112" y="2305"/>
                  </a:lnTo>
                  <a:lnTo>
                    <a:pt x="1110" y="2306"/>
                  </a:lnTo>
                  <a:lnTo>
                    <a:pt x="1109" y="2307"/>
                  </a:lnTo>
                  <a:lnTo>
                    <a:pt x="1108" y="2307"/>
                  </a:lnTo>
                  <a:lnTo>
                    <a:pt x="1094" y="2278"/>
                  </a:lnTo>
                  <a:lnTo>
                    <a:pt x="1084" y="2259"/>
                  </a:lnTo>
                  <a:lnTo>
                    <a:pt x="1081" y="2252"/>
                  </a:lnTo>
                  <a:lnTo>
                    <a:pt x="1078" y="2246"/>
                  </a:lnTo>
                  <a:lnTo>
                    <a:pt x="1077" y="2240"/>
                  </a:lnTo>
                  <a:lnTo>
                    <a:pt x="1077" y="2235"/>
                  </a:lnTo>
                  <a:lnTo>
                    <a:pt x="1077" y="2231"/>
                  </a:lnTo>
                  <a:lnTo>
                    <a:pt x="1079" y="2226"/>
                  </a:lnTo>
                  <a:lnTo>
                    <a:pt x="1081" y="2219"/>
                  </a:lnTo>
                  <a:lnTo>
                    <a:pt x="1085" y="2213"/>
                  </a:lnTo>
                  <a:lnTo>
                    <a:pt x="1095" y="2194"/>
                  </a:lnTo>
                  <a:lnTo>
                    <a:pt x="1108" y="2167"/>
                  </a:lnTo>
                  <a:close/>
                  <a:moveTo>
                    <a:pt x="1082" y="1993"/>
                  </a:moveTo>
                  <a:lnTo>
                    <a:pt x="1097" y="1985"/>
                  </a:lnTo>
                  <a:lnTo>
                    <a:pt x="1112" y="1976"/>
                  </a:lnTo>
                  <a:lnTo>
                    <a:pt x="1116" y="1984"/>
                  </a:lnTo>
                  <a:lnTo>
                    <a:pt x="1118" y="1989"/>
                  </a:lnTo>
                  <a:lnTo>
                    <a:pt x="1120" y="1994"/>
                  </a:lnTo>
                  <a:lnTo>
                    <a:pt x="1122" y="2004"/>
                  </a:lnTo>
                  <a:lnTo>
                    <a:pt x="1118" y="2011"/>
                  </a:lnTo>
                  <a:lnTo>
                    <a:pt x="1114" y="2018"/>
                  </a:lnTo>
                  <a:lnTo>
                    <a:pt x="1110" y="2018"/>
                  </a:lnTo>
                  <a:lnTo>
                    <a:pt x="1098" y="2016"/>
                  </a:lnTo>
                  <a:lnTo>
                    <a:pt x="1084" y="2014"/>
                  </a:lnTo>
                  <a:lnTo>
                    <a:pt x="1082" y="1993"/>
                  </a:lnTo>
                  <a:close/>
                  <a:moveTo>
                    <a:pt x="1052" y="2076"/>
                  </a:moveTo>
                  <a:lnTo>
                    <a:pt x="1067" y="2063"/>
                  </a:lnTo>
                  <a:lnTo>
                    <a:pt x="1081" y="2051"/>
                  </a:lnTo>
                  <a:lnTo>
                    <a:pt x="1089" y="2055"/>
                  </a:lnTo>
                  <a:lnTo>
                    <a:pt x="1096" y="2060"/>
                  </a:lnTo>
                  <a:lnTo>
                    <a:pt x="1098" y="2062"/>
                  </a:lnTo>
                  <a:lnTo>
                    <a:pt x="1101" y="2067"/>
                  </a:lnTo>
                  <a:lnTo>
                    <a:pt x="1104" y="2072"/>
                  </a:lnTo>
                  <a:lnTo>
                    <a:pt x="1107" y="2081"/>
                  </a:lnTo>
                  <a:lnTo>
                    <a:pt x="1098" y="2086"/>
                  </a:lnTo>
                  <a:lnTo>
                    <a:pt x="1089" y="2089"/>
                  </a:lnTo>
                  <a:lnTo>
                    <a:pt x="1082" y="2091"/>
                  </a:lnTo>
                  <a:lnTo>
                    <a:pt x="1076" y="2092"/>
                  </a:lnTo>
                  <a:lnTo>
                    <a:pt x="1063" y="2085"/>
                  </a:lnTo>
                  <a:lnTo>
                    <a:pt x="1057" y="2080"/>
                  </a:lnTo>
                  <a:lnTo>
                    <a:pt x="1055" y="2078"/>
                  </a:lnTo>
                  <a:lnTo>
                    <a:pt x="1052" y="2076"/>
                  </a:lnTo>
                  <a:close/>
                  <a:moveTo>
                    <a:pt x="909" y="2088"/>
                  </a:moveTo>
                  <a:lnTo>
                    <a:pt x="899" y="2085"/>
                  </a:lnTo>
                  <a:lnTo>
                    <a:pt x="891" y="2082"/>
                  </a:lnTo>
                  <a:lnTo>
                    <a:pt x="883" y="2079"/>
                  </a:lnTo>
                  <a:lnTo>
                    <a:pt x="876" y="2074"/>
                  </a:lnTo>
                  <a:lnTo>
                    <a:pt x="871" y="2070"/>
                  </a:lnTo>
                  <a:lnTo>
                    <a:pt x="867" y="2065"/>
                  </a:lnTo>
                  <a:lnTo>
                    <a:pt x="864" y="2061"/>
                  </a:lnTo>
                  <a:lnTo>
                    <a:pt x="862" y="2056"/>
                  </a:lnTo>
                  <a:lnTo>
                    <a:pt x="862" y="2052"/>
                  </a:lnTo>
                  <a:lnTo>
                    <a:pt x="865" y="2048"/>
                  </a:lnTo>
                  <a:lnTo>
                    <a:pt x="868" y="2045"/>
                  </a:lnTo>
                  <a:lnTo>
                    <a:pt x="874" y="2042"/>
                  </a:lnTo>
                  <a:lnTo>
                    <a:pt x="881" y="2039"/>
                  </a:lnTo>
                  <a:lnTo>
                    <a:pt x="890" y="2036"/>
                  </a:lnTo>
                  <a:lnTo>
                    <a:pt x="902" y="2035"/>
                  </a:lnTo>
                  <a:lnTo>
                    <a:pt x="915" y="2035"/>
                  </a:lnTo>
                  <a:lnTo>
                    <a:pt x="921" y="2044"/>
                  </a:lnTo>
                  <a:lnTo>
                    <a:pt x="925" y="2051"/>
                  </a:lnTo>
                  <a:lnTo>
                    <a:pt x="929" y="2060"/>
                  </a:lnTo>
                  <a:lnTo>
                    <a:pt x="931" y="2066"/>
                  </a:lnTo>
                  <a:lnTo>
                    <a:pt x="932" y="2069"/>
                  </a:lnTo>
                  <a:lnTo>
                    <a:pt x="931" y="2072"/>
                  </a:lnTo>
                  <a:lnTo>
                    <a:pt x="930" y="2076"/>
                  </a:lnTo>
                  <a:lnTo>
                    <a:pt x="928" y="2079"/>
                  </a:lnTo>
                  <a:lnTo>
                    <a:pt x="925" y="2082"/>
                  </a:lnTo>
                  <a:lnTo>
                    <a:pt x="921" y="2084"/>
                  </a:lnTo>
                  <a:lnTo>
                    <a:pt x="915" y="2086"/>
                  </a:lnTo>
                  <a:lnTo>
                    <a:pt x="909" y="2088"/>
                  </a:lnTo>
                  <a:close/>
                  <a:moveTo>
                    <a:pt x="1025" y="2098"/>
                  </a:moveTo>
                  <a:lnTo>
                    <a:pt x="1027" y="2113"/>
                  </a:lnTo>
                  <a:lnTo>
                    <a:pt x="1033" y="2108"/>
                  </a:lnTo>
                  <a:lnTo>
                    <a:pt x="1039" y="2104"/>
                  </a:lnTo>
                  <a:lnTo>
                    <a:pt x="1046" y="2114"/>
                  </a:lnTo>
                  <a:lnTo>
                    <a:pt x="1051" y="2123"/>
                  </a:lnTo>
                  <a:lnTo>
                    <a:pt x="1057" y="2135"/>
                  </a:lnTo>
                  <a:lnTo>
                    <a:pt x="1060" y="2145"/>
                  </a:lnTo>
                  <a:lnTo>
                    <a:pt x="1063" y="2158"/>
                  </a:lnTo>
                  <a:lnTo>
                    <a:pt x="1064" y="2170"/>
                  </a:lnTo>
                  <a:lnTo>
                    <a:pt x="1064" y="2182"/>
                  </a:lnTo>
                  <a:lnTo>
                    <a:pt x="1063" y="2194"/>
                  </a:lnTo>
                  <a:lnTo>
                    <a:pt x="1061" y="2204"/>
                  </a:lnTo>
                  <a:lnTo>
                    <a:pt x="1057" y="2215"/>
                  </a:lnTo>
                  <a:lnTo>
                    <a:pt x="1051" y="2225"/>
                  </a:lnTo>
                  <a:lnTo>
                    <a:pt x="1044" y="2233"/>
                  </a:lnTo>
                  <a:lnTo>
                    <a:pt x="1040" y="2236"/>
                  </a:lnTo>
                  <a:lnTo>
                    <a:pt x="1036" y="2239"/>
                  </a:lnTo>
                  <a:lnTo>
                    <a:pt x="1030" y="2242"/>
                  </a:lnTo>
                  <a:lnTo>
                    <a:pt x="1025" y="2245"/>
                  </a:lnTo>
                  <a:lnTo>
                    <a:pt x="1019" y="2247"/>
                  </a:lnTo>
                  <a:lnTo>
                    <a:pt x="1012" y="2248"/>
                  </a:lnTo>
                  <a:lnTo>
                    <a:pt x="1006" y="2249"/>
                  </a:lnTo>
                  <a:lnTo>
                    <a:pt x="999" y="2249"/>
                  </a:lnTo>
                  <a:lnTo>
                    <a:pt x="986" y="2246"/>
                  </a:lnTo>
                  <a:lnTo>
                    <a:pt x="973" y="2242"/>
                  </a:lnTo>
                  <a:lnTo>
                    <a:pt x="963" y="2238"/>
                  </a:lnTo>
                  <a:lnTo>
                    <a:pt x="953" y="2234"/>
                  </a:lnTo>
                  <a:lnTo>
                    <a:pt x="944" y="2230"/>
                  </a:lnTo>
                  <a:lnTo>
                    <a:pt x="936" y="2225"/>
                  </a:lnTo>
                  <a:lnTo>
                    <a:pt x="930" y="2219"/>
                  </a:lnTo>
                  <a:lnTo>
                    <a:pt x="924" y="2214"/>
                  </a:lnTo>
                  <a:lnTo>
                    <a:pt x="919" y="2209"/>
                  </a:lnTo>
                  <a:lnTo>
                    <a:pt x="915" y="2203"/>
                  </a:lnTo>
                  <a:lnTo>
                    <a:pt x="913" y="2197"/>
                  </a:lnTo>
                  <a:lnTo>
                    <a:pt x="911" y="2192"/>
                  </a:lnTo>
                  <a:lnTo>
                    <a:pt x="910" y="2185"/>
                  </a:lnTo>
                  <a:lnTo>
                    <a:pt x="909" y="2180"/>
                  </a:lnTo>
                  <a:lnTo>
                    <a:pt x="910" y="2174"/>
                  </a:lnTo>
                  <a:lnTo>
                    <a:pt x="911" y="2169"/>
                  </a:lnTo>
                  <a:lnTo>
                    <a:pt x="913" y="2162"/>
                  </a:lnTo>
                  <a:lnTo>
                    <a:pt x="916" y="2157"/>
                  </a:lnTo>
                  <a:lnTo>
                    <a:pt x="921" y="2151"/>
                  </a:lnTo>
                  <a:lnTo>
                    <a:pt x="925" y="2145"/>
                  </a:lnTo>
                  <a:lnTo>
                    <a:pt x="930" y="2140"/>
                  </a:lnTo>
                  <a:lnTo>
                    <a:pt x="935" y="2135"/>
                  </a:lnTo>
                  <a:lnTo>
                    <a:pt x="942" y="2129"/>
                  </a:lnTo>
                  <a:lnTo>
                    <a:pt x="949" y="2124"/>
                  </a:lnTo>
                  <a:lnTo>
                    <a:pt x="965" y="2116"/>
                  </a:lnTo>
                  <a:lnTo>
                    <a:pt x="983" y="2108"/>
                  </a:lnTo>
                  <a:lnTo>
                    <a:pt x="1003" y="2102"/>
                  </a:lnTo>
                  <a:lnTo>
                    <a:pt x="1025" y="2098"/>
                  </a:lnTo>
                  <a:close/>
                  <a:moveTo>
                    <a:pt x="1165" y="2066"/>
                  </a:moveTo>
                  <a:lnTo>
                    <a:pt x="1156" y="2058"/>
                  </a:lnTo>
                  <a:lnTo>
                    <a:pt x="1145" y="2051"/>
                  </a:lnTo>
                  <a:lnTo>
                    <a:pt x="1146" y="2045"/>
                  </a:lnTo>
                  <a:lnTo>
                    <a:pt x="1146" y="2039"/>
                  </a:lnTo>
                  <a:lnTo>
                    <a:pt x="1152" y="2041"/>
                  </a:lnTo>
                  <a:lnTo>
                    <a:pt x="1159" y="2045"/>
                  </a:lnTo>
                  <a:lnTo>
                    <a:pt x="1164" y="2048"/>
                  </a:lnTo>
                  <a:lnTo>
                    <a:pt x="1169" y="2051"/>
                  </a:lnTo>
                  <a:lnTo>
                    <a:pt x="1172" y="2055"/>
                  </a:lnTo>
                  <a:lnTo>
                    <a:pt x="1175" y="2061"/>
                  </a:lnTo>
                  <a:lnTo>
                    <a:pt x="1170" y="2063"/>
                  </a:lnTo>
                  <a:lnTo>
                    <a:pt x="1165" y="2066"/>
                  </a:lnTo>
                  <a:close/>
                  <a:moveTo>
                    <a:pt x="1196" y="2165"/>
                  </a:moveTo>
                  <a:lnTo>
                    <a:pt x="1193" y="2170"/>
                  </a:lnTo>
                  <a:lnTo>
                    <a:pt x="1190" y="2174"/>
                  </a:lnTo>
                  <a:lnTo>
                    <a:pt x="1186" y="2177"/>
                  </a:lnTo>
                  <a:lnTo>
                    <a:pt x="1183" y="2179"/>
                  </a:lnTo>
                  <a:lnTo>
                    <a:pt x="1170" y="2174"/>
                  </a:lnTo>
                  <a:lnTo>
                    <a:pt x="1157" y="2167"/>
                  </a:lnTo>
                  <a:lnTo>
                    <a:pt x="1144" y="2161"/>
                  </a:lnTo>
                  <a:lnTo>
                    <a:pt x="1134" y="2155"/>
                  </a:lnTo>
                  <a:lnTo>
                    <a:pt x="1114" y="2142"/>
                  </a:lnTo>
                  <a:lnTo>
                    <a:pt x="1095" y="2127"/>
                  </a:lnTo>
                  <a:lnTo>
                    <a:pt x="1095" y="2121"/>
                  </a:lnTo>
                  <a:lnTo>
                    <a:pt x="1095" y="2115"/>
                  </a:lnTo>
                  <a:lnTo>
                    <a:pt x="1108" y="2116"/>
                  </a:lnTo>
                  <a:lnTo>
                    <a:pt x="1122" y="2118"/>
                  </a:lnTo>
                  <a:lnTo>
                    <a:pt x="1135" y="2120"/>
                  </a:lnTo>
                  <a:lnTo>
                    <a:pt x="1147" y="2125"/>
                  </a:lnTo>
                  <a:lnTo>
                    <a:pt x="1160" y="2132"/>
                  </a:lnTo>
                  <a:lnTo>
                    <a:pt x="1172" y="2140"/>
                  </a:lnTo>
                  <a:lnTo>
                    <a:pt x="1178" y="2145"/>
                  </a:lnTo>
                  <a:lnTo>
                    <a:pt x="1184" y="2152"/>
                  </a:lnTo>
                  <a:lnTo>
                    <a:pt x="1190" y="2158"/>
                  </a:lnTo>
                  <a:lnTo>
                    <a:pt x="1196" y="2165"/>
                  </a:lnTo>
                  <a:close/>
                  <a:moveTo>
                    <a:pt x="1189" y="2468"/>
                  </a:moveTo>
                  <a:lnTo>
                    <a:pt x="1210" y="2468"/>
                  </a:lnTo>
                  <a:lnTo>
                    <a:pt x="1216" y="2441"/>
                  </a:lnTo>
                  <a:lnTo>
                    <a:pt x="1221" y="2417"/>
                  </a:lnTo>
                  <a:lnTo>
                    <a:pt x="1228" y="2394"/>
                  </a:lnTo>
                  <a:lnTo>
                    <a:pt x="1234" y="2371"/>
                  </a:lnTo>
                  <a:lnTo>
                    <a:pt x="1241" y="2350"/>
                  </a:lnTo>
                  <a:lnTo>
                    <a:pt x="1250" y="2328"/>
                  </a:lnTo>
                  <a:lnTo>
                    <a:pt x="1260" y="2306"/>
                  </a:lnTo>
                  <a:lnTo>
                    <a:pt x="1271" y="2283"/>
                  </a:lnTo>
                  <a:lnTo>
                    <a:pt x="1286" y="2284"/>
                  </a:lnTo>
                  <a:lnTo>
                    <a:pt x="1300" y="2285"/>
                  </a:lnTo>
                  <a:lnTo>
                    <a:pt x="1315" y="2286"/>
                  </a:lnTo>
                  <a:lnTo>
                    <a:pt x="1330" y="2287"/>
                  </a:lnTo>
                  <a:lnTo>
                    <a:pt x="1326" y="2325"/>
                  </a:lnTo>
                  <a:lnTo>
                    <a:pt x="1322" y="2366"/>
                  </a:lnTo>
                  <a:lnTo>
                    <a:pt x="1318" y="2387"/>
                  </a:lnTo>
                  <a:lnTo>
                    <a:pt x="1315" y="2408"/>
                  </a:lnTo>
                  <a:lnTo>
                    <a:pt x="1311" y="2428"/>
                  </a:lnTo>
                  <a:lnTo>
                    <a:pt x="1306" y="2449"/>
                  </a:lnTo>
                  <a:lnTo>
                    <a:pt x="1299" y="2469"/>
                  </a:lnTo>
                  <a:lnTo>
                    <a:pt x="1291" y="2487"/>
                  </a:lnTo>
                  <a:lnTo>
                    <a:pt x="1287" y="2495"/>
                  </a:lnTo>
                  <a:lnTo>
                    <a:pt x="1281" y="2503"/>
                  </a:lnTo>
                  <a:lnTo>
                    <a:pt x="1276" y="2512"/>
                  </a:lnTo>
                  <a:lnTo>
                    <a:pt x="1271" y="2519"/>
                  </a:lnTo>
                  <a:lnTo>
                    <a:pt x="1265" y="2526"/>
                  </a:lnTo>
                  <a:lnTo>
                    <a:pt x="1257" y="2533"/>
                  </a:lnTo>
                  <a:lnTo>
                    <a:pt x="1250" y="2538"/>
                  </a:lnTo>
                  <a:lnTo>
                    <a:pt x="1242" y="2544"/>
                  </a:lnTo>
                  <a:lnTo>
                    <a:pt x="1234" y="2549"/>
                  </a:lnTo>
                  <a:lnTo>
                    <a:pt x="1224" y="2553"/>
                  </a:lnTo>
                  <a:lnTo>
                    <a:pt x="1215" y="2557"/>
                  </a:lnTo>
                  <a:lnTo>
                    <a:pt x="1204" y="2559"/>
                  </a:lnTo>
                  <a:lnTo>
                    <a:pt x="1197" y="2557"/>
                  </a:lnTo>
                  <a:lnTo>
                    <a:pt x="1191" y="2554"/>
                  </a:lnTo>
                  <a:lnTo>
                    <a:pt x="1184" y="2549"/>
                  </a:lnTo>
                  <a:lnTo>
                    <a:pt x="1179" y="2542"/>
                  </a:lnTo>
                  <a:lnTo>
                    <a:pt x="1174" y="2534"/>
                  </a:lnTo>
                  <a:lnTo>
                    <a:pt x="1171" y="2525"/>
                  </a:lnTo>
                  <a:lnTo>
                    <a:pt x="1166" y="2515"/>
                  </a:lnTo>
                  <a:lnTo>
                    <a:pt x="1163" y="2503"/>
                  </a:lnTo>
                  <a:lnTo>
                    <a:pt x="1161" y="2492"/>
                  </a:lnTo>
                  <a:lnTo>
                    <a:pt x="1159" y="2479"/>
                  </a:lnTo>
                  <a:lnTo>
                    <a:pt x="1157" y="2465"/>
                  </a:lnTo>
                  <a:lnTo>
                    <a:pt x="1156" y="2452"/>
                  </a:lnTo>
                  <a:lnTo>
                    <a:pt x="1155" y="2422"/>
                  </a:lnTo>
                  <a:lnTo>
                    <a:pt x="1155" y="2393"/>
                  </a:lnTo>
                  <a:lnTo>
                    <a:pt x="1156" y="2362"/>
                  </a:lnTo>
                  <a:lnTo>
                    <a:pt x="1158" y="2332"/>
                  </a:lnTo>
                  <a:lnTo>
                    <a:pt x="1161" y="2304"/>
                  </a:lnTo>
                  <a:lnTo>
                    <a:pt x="1164" y="2278"/>
                  </a:lnTo>
                  <a:lnTo>
                    <a:pt x="1167" y="2256"/>
                  </a:lnTo>
                  <a:lnTo>
                    <a:pt x="1172" y="2237"/>
                  </a:lnTo>
                  <a:lnTo>
                    <a:pt x="1175" y="2223"/>
                  </a:lnTo>
                  <a:lnTo>
                    <a:pt x="1178" y="2215"/>
                  </a:lnTo>
                  <a:lnTo>
                    <a:pt x="1191" y="2223"/>
                  </a:lnTo>
                  <a:lnTo>
                    <a:pt x="1203" y="2233"/>
                  </a:lnTo>
                  <a:lnTo>
                    <a:pt x="1202" y="2260"/>
                  </a:lnTo>
                  <a:lnTo>
                    <a:pt x="1201" y="2289"/>
                  </a:lnTo>
                  <a:lnTo>
                    <a:pt x="1199" y="2318"/>
                  </a:lnTo>
                  <a:lnTo>
                    <a:pt x="1197" y="2347"/>
                  </a:lnTo>
                  <a:lnTo>
                    <a:pt x="1195" y="2377"/>
                  </a:lnTo>
                  <a:lnTo>
                    <a:pt x="1193" y="2406"/>
                  </a:lnTo>
                  <a:lnTo>
                    <a:pt x="1191" y="2437"/>
                  </a:lnTo>
                  <a:lnTo>
                    <a:pt x="1189" y="2468"/>
                  </a:lnTo>
                  <a:close/>
                  <a:moveTo>
                    <a:pt x="1491" y="1346"/>
                  </a:moveTo>
                  <a:lnTo>
                    <a:pt x="1490" y="1361"/>
                  </a:lnTo>
                  <a:lnTo>
                    <a:pt x="1489" y="1376"/>
                  </a:lnTo>
                  <a:lnTo>
                    <a:pt x="1488" y="1376"/>
                  </a:lnTo>
                  <a:lnTo>
                    <a:pt x="1487" y="1377"/>
                  </a:lnTo>
                  <a:lnTo>
                    <a:pt x="1478" y="1372"/>
                  </a:lnTo>
                  <a:lnTo>
                    <a:pt x="1469" y="1364"/>
                  </a:lnTo>
                  <a:lnTo>
                    <a:pt x="1463" y="1358"/>
                  </a:lnTo>
                  <a:lnTo>
                    <a:pt x="1457" y="1352"/>
                  </a:lnTo>
                  <a:lnTo>
                    <a:pt x="1446" y="1341"/>
                  </a:lnTo>
                  <a:lnTo>
                    <a:pt x="1437" y="1332"/>
                  </a:lnTo>
                  <a:lnTo>
                    <a:pt x="1437" y="1391"/>
                  </a:lnTo>
                  <a:lnTo>
                    <a:pt x="1451" y="1393"/>
                  </a:lnTo>
                  <a:lnTo>
                    <a:pt x="1465" y="1397"/>
                  </a:lnTo>
                  <a:lnTo>
                    <a:pt x="1468" y="1399"/>
                  </a:lnTo>
                  <a:lnTo>
                    <a:pt x="1471" y="1401"/>
                  </a:lnTo>
                  <a:lnTo>
                    <a:pt x="1473" y="1405"/>
                  </a:lnTo>
                  <a:lnTo>
                    <a:pt x="1475" y="1408"/>
                  </a:lnTo>
                  <a:lnTo>
                    <a:pt x="1477" y="1412"/>
                  </a:lnTo>
                  <a:lnTo>
                    <a:pt x="1478" y="1418"/>
                  </a:lnTo>
                  <a:lnTo>
                    <a:pt x="1478" y="1425"/>
                  </a:lnTo>
                  <a:lnTo>
                    <a:pt x="1478" y="1432"/>
                  </a:lnTo>
                  <a:lnTo>
                    <a:pt x="1475" y="1435"/>
                  </a:lnTo>
                  <a:lnTo>
                    <a:pt x="1470" y="1438"/>
                  </a:lnTo>
                  <a:lnTo>
                    <a:pt x="1428" y="1401"/>
                  </a:lnTo>
                  <a:lnTo>
                    <a:pt x="1420" y="1432"/>
                  </a:lnTo>
                  <a:lnTo>
                    <a:pt x="1412" y="1464"/>
                  </a:lnTo>
                  <a:lnTo>
                    <a:pt x="1404" y="1495"/>
                  </a:lnTo>
                  <a:lnTo>
                    <a:pt x="1398" y="1528"/>
                  </a:lnTo>
                  <a:lnTo>
                    <a:pt x="1390" y="1561"/>
                  </a:lnTo>
                  <a:lnTo>
                    <a:pt x="1385" y="1595"/>
                  </a:lnTo>
                  <a:lnTo>
                    <a:pt x="1380" y="1627"/>
                  </a:lnTo>
                  <a:lnTo>
                    <a:pt x="1374" y="1661"/>
                  </a:lnTo>
                  <a:lnTo>
                    <a:pt x="1370" y="1695"/>
                  </a:lnTo>
                  <a:lnTo>
                    <a:pt x="1367" y="1729"/>
                  </a:lnTo>
                  <a:lnTo>
                    <a:pt x="1365" y="1764"/>
                  </a:lnTo>
                  <a:lnTo>
                    <a:pt x="1363" y="1798"/>
                  </a:lnTo>
                  <a:lnTo>
                    <a:pt x="1362" y="1831"/>
                  </a:lnTo>
                  <a:lnTo>
                    <a:pt x="1361" y="1865"/>
                  </a:lnTo>
                  <a:lnTo>
                    <a:pt x="1361" y="1898"/>
                  </a:lnTo>
                  <a:lnTo>
                    <a:pt x="1363" y="1932"/>
                  </a:lnTo>
                  <a:lnTo>
                    <a:pt x="1374" y="1922"/>
                  </a:lnTo>
                  <a:lnTo>
                    <a:pt x="1384" y="1916"/>
                  </a:lnTo>
                  <a:lnTo>
                    <a:pt x="1392" y="1913"/>
                  </a:lnTo>
                  <a:lnTo>
                    <a:pt x="1401" y="1911"/>
                  </a:lnTo>
                  <a:lnTo>
                    <a:pt x="1409" y="1911"/>
                  </a:lnTo>
                  <a:lnTo>
                    <a:pt x="1420" y="1912"/>
                  </a:lnTo>
                  <a:lnTo>
                    <a:pt x="1432" y="1914"/>
                  </a:lnTo>
                  <a:lnTo>
                    <a:pt x="1448" y="1917"/>
                  </a:lnTo>
                  <a:lnTo>
                    <a:pt x="1453" y="1881"/>
                  </a:lnTo>
                  <a:lnTo>
                    <a:pt x="1458" y="1845"/>
                  </a:lnTo>
                  <a:lnTo>
                    <a:pt x="1463" y="1809"/>
                  </a:lnTo>
                  <a:lnTo>
                    <a:pt x="1468" y="1774"/>
                  </a:lnTo>
                  <a:lnTo>
                    <a:pt x="1473" y="1739"/>
                  </a:lnTo>
                  <a:lnTo>
                    <a:pt x="1481" y="1705"/>
                  </a:lnTo>
                  <a:lnTo>
                    <a:pt x="1489" y="1672"/>
                  </a:lnTo>
                  <a:lnTo>
                    <a:pt x="1500" y="1641"/>
                  </a:lnTo>
                  <a:lnTo>
                    <a:pt x="1503" y="1656"/>
                  </a:lnTo>
                  <a:lnTo>
                    <a:pt x="1506" y="1672"/>
                  </a:lnTo>
                  <a:lnTo>
                    <a:pt x="1508" y="1688"/>
                  </a:lnTo>
                  <a:lnTo>
                    <a:pt x="1510" y="1704"/>
                  </a:lnTo>
                  <a:lnTo>
                    <a:pt x="1510" y="1720"/>
                  </a:lnTo>
                  <a:lnTo>
                    <a:pt x="1510" y="1737"/>
                  </a:lnTo>
                  <a:lnTo>
                    <a:pt x="1509" y="1754"/>
                  </a:lnTo>
                  <a:lnTo>
                    <a:pt x="1508" y="1772"/>
                  </a:lnTo>
                  <a:lnTo>
                    <a:pt x="1505" y="1807"/>
                  </a:lnTo>
                  <a:lnTo>
                    <a:pt x="1501" y="1842"/>
                  </a:lnTo>
                  <a:lnTo>
                    <a:pt x="1497" y="1877"/>
                  </a:lnTo>
                  <a:lnTo>
                    <a:pt x="1492" y="1911"/>
                  </a:lnTo>
                  <a:lnTo>
                    <a:pt x="1464" y="1918"/>
                  </a:lnTo>
                  <a:lnTo>
                    <a:pt x="1440" y="1925"/>
                  </a:lnTo>
                  <a:lnTo>
                    <a:pt x="1417" y="1933"/>
                  </a:lnTo>
                  <a:lnTo>
                    <a:pt x="1394" y="1941"/>
                  </a:lnTo>
                  <a:lnTo>
                    <a:pt x="1373" y="1951"/>
                  </a:lnTo>
                  <a:lnTo>
                    <a:pt x="1352" y="1959"/>
                  </a:lnTo>
                  <a:lnTo>
                    <a:pt x="1330" y="1969"/>
                  </a:lnTo>
                  <a:lnTo>
                    <a:pt x="1307" y="1977"/>
                  </a:lnTo>
                  <a:lnTo>
                    <a:pt x="1295" y="2005"/>
                  </a:lnTo>
                  <a:lnTo>
                    <a:pt x="1284" y="2030"/>
                  </a:lnTo>
                  <a:lnTo>
                    <a:pt x="1274" y="2053"/>
                  </a:lnTo>
                  <a:lnTo>
                    <a:pt x="1267" y="2078"/>
                  </a:lnTo>
                  <a:lnTo>
                    <a:pt x="1263" y="2089"/>
                  </a:lnTo>
                  <a:lnTo>
                    <a:pt x="1260" y="2103"/>
                  </a:lnTo>
                  <a:lnTo>
                    <a:pt x="1258" y="2117"/>
                  </a:lnTo>
                  <a:lnTo>
                    <a:pt x="1257" y="2130"/>
                  </a:lnTo>
                  <a:lnTo>
                    <a:pt x="1256" y="2146"/>
                  </a:lnTo>
                  <a:lnTo>
                    <a:pt x="1255" y="2163"/>
                  </a:lnTo>
                  <a:lnTo>
                    <a:pt x="1255" y="2181"/>
                  </a:lnTo>
                  <a:lnTo>
                    <a:pt x="1256" y="2201"/>
                  </a:lnTo>
                  <a:lnTo>
                    <a:pt x="1270" y="2204"/>
                  </a:lnTo>
                  <a:lnTo>
                    <a:pt x="1282" y="2209"/>
                  </a:lnTo>
                  <a:lnTo>
                    <a:pt x="1282" y="2219"/>
                  </a:lnTo>
                  <a:lnTo>
                    <a:pt x="1276" y="2220"/>
                  </a:lnTo>
                  <a:lnTo>
                    <a:pt x="1271" y="2221"/>
                  </a:lnTo>
                  <a:lnTo>
                    <a:pt x="1266" y="2223"/>
                  </a:lnTo>
                  <a:lnTo>
                    <a:pt x="1261" y="2227"/>
                  </a:lnTo>
                  <a:lnTo>
                    <a:pt x="1257" y="2230"/>
                  </a:lnTo>
                  <a:lnTo>
                    <a:pt x="1254" y="2234"/>
                  </a:lnTo>
                  <a:lnTo>
                    <a:pt x="1251" y="2237"/>
                  </a:lnTo>
                  <a:lnTo>
                    <a:pt x="1248" y="2242"/>
                  </a:lnTo>
                  <a:lnTo>
                    <a:pt x="1242" y="2252"/>
                  </a:lnTo>
                  <a:lnTo>
                    <a:pt x="1238" y="2264"/>
                  </a:lnTo>
                  <a:lnTo>
                    <a:pt x="1235" y="2275"/>
                  </a:lnTo>
                  <a:lnTo>
                    <a:pt x="1231" y="2288"/>
                  </a:lnTo>
                  <a:lnTo>
                    <a:pt x="1228" y="2288"/>
                  </a:lnTo>
                  <a:lnTo>
                    <a:pt x="1228" y="2271"/>
                  </a:lnTo>
                  <a:lnTo>
                    <a:pt x="1229" y="2234"/>
                  </a:lnTo>
                  <a:lnTo>
                    <a:pt x="1231" y="2195"/>
                  </a:lnTo>
                  <a:lnTo>
                    <a:pt x="1231" y="2174"/>
                  </a:lnTo>
                  <a:lnTo>
                    <a:pt x="1224" y="2156"/>
                  </a:lnTo>
                  <a:lnTo>
                    <a:pt x="1219" y="2139"/>
                  </a:lnTo>
                  <a:lnTo>
                    <a:pt x="1216" y="2120"/>
                  </a:lnTo>
                  <a:lnTo>
                    <a:pt x="1213" y="2102"/>
                  </a:lnTo>
                  <a:lnTo>
                    <a:pt x="1212" y="2083"/>
                  </a:lnTo>
                  <a:lnTo>
                    <a:pt x="1212" y="2064"/>
                  </a:lnTo>
                  <a:lnTo>
                    <a:pt x="1212" y="2044"/>
                  </a:lnTo>
                  <a:lnTo>
                    <a:pt x="1214" y="2024"/>
                  </a:lnTo>
                  <a:lnTo>
                    <a:pt x="1216" y="2005"/>
                  </a:lnTo>
                  <a:lnTo>
                    <a:pt x="1220" y="1984"/>
                  </a:lnTo>
                  <a:lnTo>
                    <a:pt x="1224" y="1964"/>
                  </a:lnTo>
                  <a:lnTo>
                    <a:pt x="1229" y="1943"/>
                  </a:lnTo>
                  <a:lnTo>
                    <a:pt x="1240" y="1902"/>
                  </a:lnTo>
                  <a:lnTo>
                    <a:pt x="1254" y="1861"/>
                  </a:lnTo>
                  <a:lnTo>
                    <a:pt x="1285" y="1779"/>
                  </a:lnTo>
                  <a:lnTo>
                    <a:pt x="1315" y="1699"/>
                  </a:lnTo>
                  <a:lnTo>
                    <a:pt x="1329" y="1661"/>
                  </a:lnTo>
                  <a:lnTo>
                    <a:pt x="1343" y="1624"/>
                  </a:lnTo>
                  <a:lnTo>
                    <a:pt x="1353" y="1589"/>
                  </a:lnTo>
                  <a:lnTo>
                    <a:pt x="1362" y="1556"/>
                  </a:lnTo>
                  <a:lnTo>
                    <a:pt x="1364" y="1530"/>
                  </a:lnTo>
                  <a:lnTo>
                    <a:pt x="1368" y="1498"/>
                  </a:lnTo>
                  <a:lnTo>
                    <a:pt x="1374" y="1459"/>
                  </a:lnTo>
                  <a:lnTo>
                    <a:pt x="1382" y="1421"/>
                  </a:lnTo>
                  <a:lnTo>
                    <a:pt x="1387" y="1402"/>
                  </a:lnTo>
                  <a:lnTo>
                    <a:pt x="1391" y="1383"/>
                  </a:lnTo>
                  <a:lnTo>
                    <a:pt x="1396" y="1366"/>
                  </a:lnTo>
                  <a:lnTo>
                    <a:pt x="1403" y="1351"/>
                  </a:lnTo>
                  <a:lnTo>
                    <a:pt x="1409" y="1337"/>
                  </a:lnTo>
                  <a:lnTo>
                    <a:pt x="1415" y="1325"/>
                  </a:lnTo>
                  <a:lnTo>
                    <a:pt x="1419" y="1321"/>
                  </a:lnTo>
                  <a:lnTo>
                    <a:pt x="1422" y="1317"/>
                  </a:lnTo>
                  <a:lnTo>
                    <a:pt x="1426" y="1313"/>
                  </a:lnTo>
                  <a:lnTo>
                    <a:pt x="1429" y="1310"/>
                  </a:lnTo>
                  <a:lnTo>
                    <a:pt x="1444" y="1320"/>
                  </a:lnTo>
                  <a:lnTo>
                    <a:pt x="1460" y="1328"/>
                  </a:lnTo>
                  <a:lnTo>
                    <a:pt x="1476" y="1338"/>
                  </a:lnTo>
                  <a:lnTo>
                    <a:pt x="1491" y="1346"/>
                  </a:lnTo>
                  <a:close/>
                  <a:moveTo>
                    <a:pt x="1390" y="1159"/>
                  </a:moveTo>
                  <a:lnTo>
                    <a:pt x="1390" y="1156"/>
                  </a:lnTo>
                  <a:lnTo>
                    <a:pt x="1391" y="1152"/>
                  </a:lnTo>
                  <a:lnTo>
                    <a:pt x="1393" y="1146"/>
                  </a:lnTo>
                  <a:lnTo>
                    <a:pt x="1399" y="1135"/>
                  </a:lnTo>
                  <a:lnTo>
                    <a:pt x="1409" y="1140"/>
                  </a:lnTo>
                  <a:lnTo>
                    <a:pt x="1422" y="1148"/>
                  </a:lnTo>
                  <a:lnTo>
                    <a:pt x="1426" y="1152"/>
                  </a:lnTo>
                  <a:lnTo>
                    <a:pt x="1430" y="1158"/>
                  </a:lnTo>
                  <a:lnTo>
                    <a:pt x="1432" y="1161"/>
                  </a:lnTo>
                  <a:lnTo>
                    <a:pt x="1433" y="1166"/>
                  </a:lnTo>
                  <a:lnTo>
                    <a:pt x="1433" y="1170"/>
                  </a:lnTo>
                  <a:lnTo>
                    <a:pt x="1433" y="1174"/>
                  </a:lnTo>
                  <a:lnTo>
                    <a:pt x="1428" y="1177"/>
                  </a:lnTo>
                  <a:lnTo>
                    <a:pt x="1424" y="1180"/>
                  </a:lnTo>
                  <a:lnTo>
                    <a:pt x="1415" y="1175"/>
                  </a:lnTo>
                  <a:lnTo>
                    <a:pt x="1407" y="1170"/>
                  </a:lnTo>
                  <a:lnTo>
                    <a:pt x="1399" y="1165"/>
                  </a:lnTo>
                  <a:lnTo>
                    <a:pt x="1390" y="1159"/>
                  </a:lnTo>
                  <a:close/>
                  <a:moveTo>
                    <a:pt x="1423" y="1288"/>
                  </a:moveTo>
                  <a:lnTo>
                    <a:pt x="1418" y="1290"/>
                  </a:lnTo>
                  <a:lnTo>
                    <a:pt x="1412" y="1294"/>
                  </a:lnTo>
                  <a:lnTo>
                    <a:pt x="1400" y="1281"/>
                  </a:lnTo>
                  <a:lnTo>
                    <a:pt x="1388" y="1267"/>
                  </a:lnTo>
                  <a:lnTo>
                    <a:pt x="1375" y="1254"/>
                  </a:lnTo>
                  <a:lnTo>
                    <a:pt x="1363" y="1242"/>
                  </a:lnTo>
                  <a:lnTo>
                    <a:pt x="1367" y="1239"/>
                  </a:lnTo>
                  <a:lnTo>
                    <a:pt x="1371" y="1236"/>
                  </a:lnTo>
                  <a:lnTo>
                    <a:pt x="1375" y="1235"/>
                  </a:lnTo>
                  <a:lnTo>
                    <a:pt x="1380" y="1235"/>
                  </a:lnTo>
                  <a:lnTo>
                    <a:pt x="1384" y="1236"/>
                  </a:lnTo>
                  <a:lnTo>
                    <a:pt x="1388" y="1239"/>
                  </a:lnTo>
                  <a:lnTo>
                    <a:pt x="1392" y="1242"/>
                  </a:lnTo>
                  <a:lnTo>
                    <a:pt x="1398" y="1245"/>
                  </a:lnTo>
                  <a:lnTo>
                    <a:pt x="1405" y="1253"/>
                  </a:lnTo>
                  <a:lnTo>
                    <a:pt x="1413" y="1264"/>
                  </a:lnTo>
                  <a:lnTo>
                    <a:pt x="1419" y="1276"/>
                  </a:lnTo>
                  <a:lnTo>
                    <a:pt x="1423" y="1288"/>
                  </a:lnTo>
                  <a:close/>
                  <a:moveTo>
                    <a:pt x="1384" y="1198"/>
                  </a:moveTo>
                  <a:lnTo>
                    <a:pt x="1387" y="1194"/>
                  </a:lnTo>
                  <a:lnTo>
                    <a:pt x="1390" y="1189"/>
                  </a:lnTo>
                  <a:lnTo>
                    <a:pt x="1406" y="1197"/>
                  </a:lnTo>
                  <a:lnTo>
                    <a:pt x="1422" y="1207"/>
                  </a:lnTo>
                  <a:lnTo>
                    <a:pt x="1422" y="1210"/>
                  </a:lnTo>
                  <a:lnTo>
                    <a:pt x="1421" y="1213"/>
                  </a:lnTo>
                  <a:lnTo>
                    <a:pt x="1420" y="1215"/>
                  </a:lnTo>
                  <a:lnTo>
                    <a:pt x="1418" y="1217"/>
                  </a:lnTo>
                  <a:lnTo>
                    <a:pt x="1415" y="1220"/>
                  </a:lnTo>
                  <a:lnTo>
                    <a:pt x="1412" y="1221"/>
                  </a:lnTo>
                  <a:lnTo>
                    <a:pt x="1409" y="1222"/>
                  </a:lnTo>
                  <a:lnTo>
                    <a:pt x="1407" y="1222"/>
                  </a:lnTo>
                  <a:lnTo>
                    <a:pt x="1399" y="1215"/>
                  </a:lnTo>
                  <a:lnTo>
                    <a:pt x="1392" y="1209"/>
                  </a:lnTo>
                  <a:lnTo>
                    <a:pt x="1387" y="1203"/>
                  </a:lnTo>
                  <a:lnTo>
                    <a:pt x="1384" y="1198"/>
                  </a:lnTo>
                  <a:close/>
                  <a:moveTo>
                    <a:pt x="1534" y="918"/>
                  </a:moveTo>
                  <a:lnTo>
                    <a:pt x="1527" y="922"/>
                  </a:lnTo>
                  <a:lnTo>
                    <a:pt x="1521" y="926"/>
                  </a:lnTo>
                  <a:lnTo>
                    <a:pt x="1500" y="913"/>
                  </a:lnTo>
                  <a:lnTo>
                    <a:pt x="1500" y="906"/>
                  </a:lnTo>
                  <a:lnTo>
                    <a:pt x="1504" y="903"/>
                  </a:lnTo>
                  <a:lnTo>
                    <a:pt x="1507" y="899"/>
                  </a:lnTo>
                  <a:lnTo>
                    <a:pt x="1509" y="898"/>
                  </a:lnTo>
                  <a:lnTo>
                    <a:pt x="1513" y="897"/>
                  </a:lnTo>
                  <a:lnTo>
                    <a:pt x="1520" y="900"/>
                  </a:lnTo>
                  <a:lnTo>
                    <a:pt x="1535" y="909"/>
                  </a:lnTo>
                  <a:lnTo>
                    <a:pt x="1535" y="913"/>
                  </a:lnTo>
                  <a:lnTo>
                    <a:pt x="1534" y="918"/>
                  </a:lnTo>
                  <a:close/>
                  <a:moveTo>
                    <a:pt x="1535" y="990"/>
                  </a:moveTo>
                  <a:lnTo>
                    <a:pt x="1533" y="995"/>
                  </a:lnTo>
                  <a:lnTo>
                    <a:pt x="1529" y="999"/>
                  </a:lnTo>
                  <a:lnTo>
                    <a:pt x="1526" y="1003"/>
                  </a:lnTo>
                  <a:lnTo>
                    <a:pt x="1523" y="1005"/>
                  </a:lnTo>
                  <a:lnTo>
                    <a:pt x="1510" y="997"/>
                  </a:lnTo>
                  <a:lnTo>
                    <a:pt x="1499" y="988"/>
                  </a:lnTo>
                  <a:lnTo>
                    <a:pt x="1502" y="981"/>
                  </a:lnTo>
                  <a:lnTo>
                    <a:pt x="1506" y="973"/>
                  </a:lnTo>
                  <a:lnTo>
                    <a:pt x="1513" y="975"/>
                  </a:lnTo>
                  <a:lnTo>
                    <a:pt x="1519" y="978"/>
                  </a:lnTo>
                  <a:lnTo>
                    <a:pt x="1526" y="983"/>
                  </a:lnTo>
                  <a:lnTo>
                    <a:pt x="1535" y="990"/>
                  </a:lnTo>
                  <a:close/>
                  <a:moveTo>
                    <a:pt x="2684" y="2062"/>
                  </a:moveTo>
                  <a:lnTo>
                    <a:pt x="2682" y="2058"/>
                  </a:lnTo>
                  <a:lnTo>
                    <a:pt x="2680" y="2055"/>
                  </a:lnTo>
                  <a:lnTo>
                    <a:pt x="2691" y="2045"/>
                  </a:lnTo>
                  <a:lnTo>
                    <a:pt x="2702" y="2035"/>
                  </a:lnTo>
                  <a:lnTo>
                    <a:pt x="2712" y="2028"/>
                  </a:lnTo>
                  <a:lnTo>
                    <a:pt x="2723" y="2021"/>
                  </a:lnTo>
                  <a:lnTo>
                    <a:pt x="2745" y="2008"/>
                  </a:lnTo>
                  <a:lnTo>
                    <a:pt x="2772" y="1994"/>
                  </a:lnTo>
                  <a:lnTo>
                    <a:pt x="2782" y="2007"/>
                  </a:lnTo>
                  <a:lnTo>
                    <a:pt x="2791" y="2021"/>
                  </a:lnTo>
                  <a:lnTo>
                    <a:pt x="2788" y="2026"/>
                  </a:lnTo>
                  <a:lnTo>
                    <a:pt x="2783" y="2030"/>
                  </a:lnTo>
                  <a:lnTo>
                    <a:pt x="2778" y="2034"/>
                  </a:lnTo>
                  <a:lnTo>
                    <a:pt x="2772" y="2037"/>
                  </a:lnTo>
                  <a:lnTo>
                    <a:pt x="2758" y="2045"/>
                  </a:lnTo>
                  <a:lnTo>
                    <a:pt x="2742" y="2050"/>
                  </a:lnTo>
                  <a:lnTo>
                    <a:pt x="2710" y="2056"/>
                  </a:lnTo>
                  <a:lnTo>
                    <a:pt x="2684" y="2062"/>
                  </a:lnTo>
                  <a:close/>
                  <a:moveTo>
                    <a:pt x="2834" y="1946"/>
                  </a:moveTo>
                  <a:lnTo>
                    <a:pt x="2840" y="1961"/>
                  </a:lnTo>
                  <a:lnTo>
                    <a:pt x="2850" y="1991"/>
                  </a:lnTo>
                  <a:lnTo>
                    <a:pt x="2862" y="2028"/>
                  </a:lnTo>
                  <a:lnTo>
                    <a:pt x="2874" y="2069"/>
                  </a:lnTo>
                  <a:lnTo>
                    <a:pt x="2879" y="2088"/>
                  </a:lnTo>
                  <a:lnTo>
                    <a:pt x="2884" y="2106"/>
                  </a:lnTo>
                  <a:lnTo>
                    <a:pt x="2888" y="2122"/>
                  </a:lnTo>
                  <a:lnTo>
                    <a:pt x="2890" y="2136"/>
                  </a:lnTo>
                  <a:lnTo>
                    <a:pt x="2891" y="2145"/>
                  </a:lnTo>
                  <a:lnTo>
                    <a:pt x="2890" y="2152"/>
                  </a:lnTo>
                  <a:lnTo>
                    <a:pt x="2888" y="2153"/>
                  </a:lnTo>
                  <a:lnTo>
                    <a:pt x="2885" y="2152"/>
                  </a:lnTo>
                  <a:lnTo>
                    <a:pt x="2883" y="2151"/>
                  </a:lnTo>
                  <a:lnTo>
                    <a:pt x="2880" y="2147"/>
                  </a:lnTo>
                  <a:lnTo>
                    <a:pt x="2866" y="2117"/>
                  </a:lnTo>
                  <a:lnTo>
                    <a:pt x="2853" y="2089"/>
                  </a:lnTo>
                  <a:lnTo>
                    <a:pt x="2839" y="2064"/>
                  </a:lnTo>
                  <a:lnTo>
                    <a:pt x="2828" y="2041"/>
                  </a:lnTo>
                  <a:lnTo>
                    <a:pt x="2824" y="2030"/>
                  </a:lnTo>
                  <a:lnTo>
                    <a:pt x="2821" y="2018"/>
                  </a:lnTo>
                  <a:lnTo>
                    <a:pt x="2819" y="2007"/>
                  </a:lnTo>
                  <a:lnTo>
                    <a:pt x="2819" y="1995"/>
                  </a:lnTo>
                  <a:lnTo>
                    <a:pt x="2820" y="1984"/>
                  </a:lnTo>
                  <a:lnTo>
                    <a:pt x="2823" y="1972"/>
                  </a:lnTo>
                  <a:lnTo>
                    <a:pt x="2827" y="1959"/>
                  </a:lnTo>
                  <a:lnTo>
                    <a:pt x="2834" y="1946"/>
                  </a:lnTo>
                  <a:close/>
                  <a:moveTo>
                    <a:pt x="2667" y="2184"/>
                  </a:moveTo>
                  <a:lnTo>
                    <a:pt x="2676" y="2190"/>
                  </a:lnTo>
                  <a:lnTo>
                    <a:pt x="2686" y="2193"/>
                  </a:lnTo>
                  <a:lnTo>
                    <a:pt x="2697" y="2197"/>
                  </a:lnTo>
                  <a:lnTo>
                    <a:pt x="2707" y="2200"/>
                  </a:lnTo>
                  <a:lnTo>
                    <a:pt x="2731" y="2207"/>
                  </a:lnTo>
                  <a:lnTo>
                    <a:pt x="2758" y="2213"/>
                  </a:lnTo>
                  <a:lnTo>
                    <a:pt x="2784" y="2219"/>
                  </a:lnTo>
                  <a:lnTo>
                    <a:pt x="2812" y="2227"/>
                  </a:lnTo>
                  <a:lnTo>
                    <a:pt x="2824" y="2231"/>
                  </a:lnTo>
                  <a:lnTo>
                    <a:pt x="2838" y="2235"/>
                  </a:lnTo>
                  <a:lnTo>
                    <a:pt x="2851" y="2240"/>
                  </a:lnTo>
                  <a:lnTo>
                    <a:pt x="2863" y="2246"/>
                  </a:lnTo>
                  <a:lnTo>
                    <a:pt x="2858" y="2260"/>
                  </a:lnTo>
                  <a:lnTo>
                    <a:pt x="2851" y="2277"/>
                  </a:lnTo>
                  <a:lnTo>
                    <a:pt x="2847" y="2287"/>
                  </a:lnTo>
                  <a:lnTo>
                    <a:pt x="2843" y="2295"/>
                  </a:lnTo>
                  <a:lnTo>
                    <a:pt x="2839" y="2302"/>
                  </a:lnTo>
                  <a:lnTo>
                    <a:pt x="2835" y="2308"/>
                  </a:lnTo>
                  <a:lnTo>
                    <a:pt x="2801" y="2290"/>
                  </a:lnTo>
                  <a:lnTo>
                    <a:pt x="2767" y="2271"/>
                  </a:lnTo>
                  <a:lnTo>
                    <a:pt x="2736" y="2251"/>
                  </a:lnTo>
                  <a:lnTo>
                    <a:pt x="2704" y="2228"/>
                  </a:lnTo>
                  <a:lnTo>
                    <a:pt x="2689" y="2216"/>
                  </a:lnTo>
                  <a:lnTo>
                    <a:pt x="2674" y="2203"/>
                  </a:lnTo>
                  <a:lnTo>
                    <a:pt x="2660" y="2191"/>
                  </a:lnTo>
                  <a:lnTo>
                    <a:pt x="2646" y="2178"/>
                  </a:lnTo>
                  <a:lnTo>
                    <a:pt x="2633" y="2164"/>
                  </a:lnTo>
                  <a:lnTo>
                    <a:pt x="2621" y="2151"/>
                  </a:lnTo>
                  <a:lnTo>
                    <a:pt x="2608" y="2137"/>
                  </a:lnTo>
                  <a:lnTo>
                    <a:pt x="2597" y="2122"/>
                  </a:lnTo>
                  <a:lnTo>
                    <a:pt x="2603" y="2116"/>
                  </a:lnTo>
                  <a:lnTo>
                    <a:pt x="2608" y="2110"/>
                  </a:lnTo>
                  <a:lnTo>
                    <a:pt x="2615" y="2106"/>
                  </a:lnTo>
                  <a:lnTo>
                    <a:pt x="2623" y="2102"/>
                  </a:lnTo>
                  <a:lnTo>
                    <a:pt x="2630" y="2099"/>
                  </a:lnTo>
                  <a:lnTo>
                    <a:pt x="2638" y="2097"/>
                  </a:lnTo>
                  <a:lnTo>
                    <a:pt x="2648" y="2095"/>
                  </a:lnTo>
                  <a:lnTo>
                    <a:pt x="2656" y="2092"/>
                  </a:lnTo>
                  <a:lnTo>
                    <a:pt x="2693" y="2089"/>
                  </a:lnTo>
                  <a:lnTo>
                    <a:pt x="2728" y="2087"/>
                  </a:lnTo>
                  <a:lnTo>
                    <a:pt x="2728" y="2089"/>
                  </a:lnTo>
                  <a:lnTo>
                    <a:pt x="2729" y="2092"/>
                  </a:lnTo>
                  <a:lnTo>
                    <a:pt x="2762" y="2083"/>
                  </a:lnTo>
                  <a:lnTo>
                    <a:pt x="2786" y="2076"/>
                  </a:lnTo>
                  <a:lnTo>
                    <a:pt x="2791" y="2076"/>
                  </a:lnTo>
                  <a:lnTo>
                    <a:pt x="2797" y="2074"/>
                  </a:lnTo>
                  <a:lnTo>
                    <a:pt x="2803" y="2076"/>
                  </a:lnTo>
                  <a:lnTo>
                    <a:pt x="2808" y="2078"/>
                  </a:lnTo>
                  <a:lnTo>
                    <a:pt x="2815" y="2080"/>
                  </a:lnTo>
                  <a:lnTo>
                    <a:pt x="2821" y="2083"/>
                  </a:lnTo>
                  <a:lnTo>
                    <a:pt x="2827" y="2087"/>
                  </a:lnTo>
                  <a:lnTo>
                    <a:pt x="2835" y="2093"/>
                  </a:lnTo>
                  <a:lnTo>
                    <a:pt x="2816" y="2122"/>
                  </a:lnTo>
                  <a:lnTo>
                    <a:pt x="2791" y="2122"/>
                  </a:lnTo>
                  <a:lnTo>
                    <a:pt x="2765" y="2120"/>
                  </a:lnTo>
                  <a:lnTo>
                    <a:pt x="2738" y="2119"/>
                  </a:lnTo>
                  <a:lnTo>
                    <a:pt x="2710" y="2118"/>
                  </a:lnTo>
                  <a:lnTo>
                    <a:pt x="2697" y="2119"/>
                  </a:lnTo>
                  <a:lnTo>
                    <a:pt x="2683" y="2120"/>
                  </a:lnTo>
                  <a:lnTo>
                    <a:pt x="2670" y="2121"/>
                  </a:lnTo>
                  <a:lnTo>
                    <a:pt x="2659" y="2124"/>
                  </a:lnTo>
                  <a:lnTo>
                    <a:pt x="2647" y="2127"/>
                  </a:lnTo>
                  <a:lnTo>
                    <a:pt x="2636" y="2133"/>
                  </a:lnTo>
                  <a:lnTo>
                    <a:pt x="2627" y="2139"/>
                  </a:lnTo>
                  <a:lnTo>
                    <a:pt x="2619" y="2146"/>
                  </a:lnTo>
                  <a:lnTo>
                    <a:pt x="2650" y="2146"/>
                  </a:lnTo>
                  <a:lnTo>
                    <a:pt x="2679" y="2147"/>
                  </a:lnTo>
                  <a:lnTo>
                    <a:pt x="2707" y="2149"/>
                  </a:lnTo>
                  <a:lnTo>
                    <a:pt x="2737" y="2152"/>
                  </a:lnTo>
                  <a:lnTo>
                    <a:pt x="2765" y="2156"/>
                  </a:lnTo>
                  <a:lnTo>
                    <a:pt x="2795" y="2160"/>
                  </a:lnTo>
                  <a:lnTo>
                    <a:pt x="2825" y="2165"/>
                  </a:lnTo>
                  <a:lnTo>
                    <a:pt x="2858" y="2172"/>
                  </a:lnTo>
                  <a:lnTo>
                    <a:pt x="2856" y="2177"/>
                  </a:lnTo>
                  <a:lnTo>
                    <a:pt x="2853" y="2182"/>
                  </a:lnTo>
                  <a:lnTo>
                    <a:pt x="2850" y="2186"/>
                  </a:lnTo>
                  <a:lnTo>
                    <a:pt x="2845" y="2190"/>
                  </a:lnTo>
                  <a:lnTo>
                    <a:pt x="2841" y="2193"/>
                  </a:lnTo>
                  <a:lnTo>
                    <a:pt x="2836" y="2195"/>
                  </a:lnTo>
                  <a:lnTo>
                    <a:pt x="2831" y="2197"/>
                  </a:lnTo>
                  <a:lnTo>
                    <a:pt x="2825" y="2198"/>
                  </a:lnTo>
                  <a:lnTo>
                    <a:pt x="2813" y="2199"/>
                  </a:lnTo>
                  <a:lnTo>
                    <a:pt x="2798" y="2199"/>
                  </a:lnTo>
                  <a:lnTo>
                    <a:pt x="2783" y="2198"/>
                  </a:lnTo>
                  <a:lnTo>
                    <a:pt x="2768" y="2195"/>
                  </a:lnTo>
                  <a:lnTo>
                    <a:pt x="2738" y="2189"/>
                  </a:lnTo>
                  <a:lnTo>
                    <a:pt x="2709" y="2180"/>
                  </a:lnTo>
                  <a:lnTo>
                    <a:pt x="2685" y="2172"/>
                  </a:lnTo>
                  <a:lnTo>
                    <a:pt x="2668" y="2166"/>
                  </a:lnTo>
                  <a:lnTo>
                    <a:pt x="2667" y="2176"/>
                  </a:lnTo>
                  <a:lnTo>
                    <a:pt x="2667" y="2184"/>
                  </a:lnTo>
                  <a:close/>
                  <a:moveTo>
                    <a:pt x="2189" y="3031"/>
                  </a:moveTo>
                  <a:lnTo>
                    <a:pt x="2168" y="3005"/>
                  </a:lnTo>
                  <a:lnTo>
                    <a:pt x="2139" y="2972"/>
                  </a:lnTo>
                  <a:lnTo>
                    <a:pt x="2107" y="2933"/>
                  </a:lnTo>
                  <a:lnTo>
                    <a:pt x="2073" y="2891"/>
                  </a:lnTo>
                  <a:lnTo>
                    <a:pt x="2057" y="2869"/>
                  </a:lnTo>
                  <a:lnTo>
                    <a:pt x="2042" y="2848"/>
                  </a:lnTo>
                  <a:lnTo>
                    <a:pt x="2027" y="2828"/>
                  </a:lnTo>
                  <a:lnTo>
                    <a:pt x="2015" y="2808"/>
                  </a:lnTo>
                  <a:lnTo>
                    <a:pt x="2005" y="2789"/>
                  </a:lnTo>
                  <a:lnTo>
                    <a:pt x="1997" y="2772"/>
                  </a:lnTo>
                  <a:lnTo>
                    <a:pt x="1995" y="2763"/>
                  </a:lnTo>
                  <a:lnTo>
                    <a:pt x="1993" y="2756"/>
                  </a:lnTo>
                  <a:lnTo>
                    <a:pt x="1991" y="2749"/>
                  </a:lnTo>
                  <a:lnTo>
                    <a:pt x="1991" y="2742"/>
                  </a:lnTo>
                  <a:lnTo>
                    <a:pt x="1998" y="2738"/>
                  </a:lnTo>
                  <a:lnTo>
                    <a:pt x="2006" y="2736"/>
                  </a:lnTo>
                  <a:lnTo>
                    <a:pt x="2014" y="2735"/>
                  </a:lnTo>
                  <a:lnTo>
                    <a:pt x="2021" y="2734"/>
                  </a:lnTo>
                  <a:lnTo>
                    <a:pt x="2029" y="2734"/>
                  </a:lnTo>
                  <a:lnTo>
                    <a:pt x="2036" y="2735"/>
                  </a:lnTo>
                  <a:lnTo>
                    <a:pt x="2043" y="2737"/>
                  </a:lnTo>
                  <a:lnTo>
                    <a:pt x="2051" y="2739"/>
                  </a:lnTo>
                  <a:lnTo>
                    <a:pt x="2065" y="2745"/>
                  </a:lnTo>
                  <a:lnTo>
                    <a:pt x="2080" y="2754"/>
                  </a:lnTo>
                  <a:lnTo>
                    <a:pt x="2094" y="2764"/>
                  </a:lnTo>
                  <a:lnTo>
                    <a:pt x="2108" y="2776"/>
                  </a:lnTo>
                  <a:lnTo>
                    <a:pt x="2120" y="2789"/>
                  </a:lnTo>
                  <a:lnTo>
                    <a:pt x="2134" y="2804"/>
                  </a:lnTo>
                  <a:lnTo>
                    <a:pt x="2146" y="2817"/>
                  </a:lnTo>
                  <a:lnTo>
                    <a:pt x="2158" y="2832"/>
                  </a:lnTo>
                  <a:lnTo>
                    <a:pt x="2181" y="2862"/>
                  </a:lnTo>
                  <a:lnTo>
                    <a:pt x="2202" y="2888"/>
                  </a:lnTo>
                  <a:lnTo>
                    <a:pt x="2226" y="2911"/>
                  </a:lnTo>
                  <a:lnTo>
                    <a:pt x="2251" y="2935"/>
                  </a:lnTo>
                  <a:lnTo>
                    <a:pt x="2277" y="2956"/>
                  </a:lnTo>
                  <a:lnTo>
                    <a:pt x="2303" y="2977"/>
                  </a:lnTo>
                  <a:lnTo>
                    <a:pt x="2330" y="2996"/>
                  </a:lnTo>
                  <a:lnTo>
                    <a:pt x="2358" y="3015"/>
                  </a:lnTo>
                  <a:lnTo>
                    <a:pt x="2386" y="3033"/>
                  </a:lnTo>
                  <a:lnTo>
                    <a:pt x="2415" y="3051"/>
                  </a:lnTo>
                  <a:lnTo>
                    <a:pt x="2473" y="3085"/>
                  </a:lnTo>
                  <a:lnTo>
                    <a:pt x="2533" y="3116"/>
                  </a:lnTo>
                  <a:lnTo>
                    <a:pt x="2593" y="3148"/>
                  </a:lnTo>
                  <a:lnTo>
                    <a:pt x="2654" y="3180"/>
                  </a:lnTo>
                  <a:lnTo>
                    <a:pt x="2799" y="3251"/>
                  </a:lnTo>
                  <a:lnTo>
                    <a:pt x="2909" y="3303"/>
                  </a:lnTo>
                  <a:lnTo>
                    <a:pt x="2987" y="3341"/>
                  </a:lnTo>
                  <a:lnTo>
                    <a:pt x="3039" y="3367"/>
                  </a:lnTo>
                  <a:lnTo>
                    <a:pt x="3072" y="3384"/>
                  </a:lnTo>
                  <a:lnTo>
                    <a:pt x="3089" y="3392"/>
                  </a:lnTo>
                  <a:lnTo>
                    <a:pt x="3096" y="3396"/>
                  </a:lnTo>
                  <a:lnTo>
                    <a:pt x="3100" y="3399"/>
                  </a:lnTo>
                  <a:lnTo>
                    <a:pt x="3082" y="3423"/>
                  </a:lnTo>
                  <a:lnTo>
                    <a:pt x="3064" y="3445"/>
                  </a:lnTo>
                  <a:lnTo>
                    <a:pt x="3047" y="3465"/>
                  </a:lnTo>
                  <a:lnTo>
                    <a:pt x="3031" y="3483"/>
                  </a:lnTo>
                  <a:lnTo>
                    <a:pt x="3015" y="3500"/>
                  </a:lnTo>
                  <a:lnTo>
                    <a:pt x="2999" y="3514"/>
                  </a:lnTo>
                  <a:lnTo>
                    <a:pt x="2984" y="3526"/>
                  </a:lnTo>
                  <a:lnTo>
                    <a:pt x="2967" y="3538"/>
                  </a:lnTo>
                  <a:lnTo>
                    <a:pt x="2950" y="3548"/>
                  </a:lnTo>
                  <a:lnTo>
                    <a:pt x="2932" y="3557"/>
                  </a:lnTo>
                  <a:lnTo>
                    <a:pt x="2913" y="3564"/>
                  </a:lnTo>
                  <a:lnTo>
                    <a:pt x="2893" y="3571"/>
                  </a:lnTo>
                  <a:lnTo>
                    <a:pt x="2871" y="3577"/>
                  </a:lnTo>
                  <a:lnTo>
                    <a:pt x="2847" y="3582"/>
                  </a:lnTo>
                  <a:lnTo>
                    <a:pt x="2822" y="3587"/>
                  </a:lnTo>
                  <a:lnTo>
                    <a:pt x="2795" y="3591"/>
                  </a:lnTo>
                  <a:lnTo>
                    <a:pt x="2765" y="3583"/>
                  </a:lnTo>
                  <a:lnTo>
                    <a:pt x="2737" y="3575"/>
                  </a:lnTo>
                  <a:lnTo>
                    <a:pt x="2709" y="3565"/>
                  </a:lnTo>
                  <a:lnTo>
                    <a:pt x="2684" y="3556"/>
                  </a:lnTo>
                  <a:lnTo>
                    <a:pt x="2659" y="3545"/>
                  </a:lnTo>
                  <a:lnTo>
                    <a:pt x="2634" y="3534"/>
                  </a:lnTo>
                  <a:lnTo>
                    <a:pt x="2612" y="3521"/>
                  </a:lnTo>
                  <a:lnTo>
                    <a:pt x="2590" y="3508"/>
                  </a:lnTo>
                  <a:lnTo>
                    <a:pt x="2569" y="3496"/>
                  </a:lnTo>
                  <a:lnTo>
                    <a:pt x="2549" y="3482"/>
                  </a:lnTo>
                  <a:lnTo>
                    <a:pt x="2530" y="3467"/>
                  </a:lnTo>
                  <a:lnTo>
                    <a:pt x="2511" y="3451"/>
                  </a:lnTo>
                  <a:lnTo>
                    <a:pt x="2493" y="3436"/>
                  </a:lnTo>
                  <a:lnTo>
                    <a:pt x="2475" y="3419"/>
                  </a:lnTo>
                  <a:lnTo>
                    <a:pt x="2458" y="3402"/>
                  </a:lnTo>
                  <a:lnTo>
                    <a:pt x="2441" y="3384"/>
                  </a:lnTo>
                  <a:lnTo>
                    <a:pt x="2425" y="3366"/>
                  </a:lnTo>
                  <a:lnTo>
                    <a:pt x="2409" y="3347"/>
                  </a:lnTo>
                  <a:lnTo>
                    <a:pt x="2394" y="3328"/>
                  </a:lnTo>
                  <a:lnTo>
                    <a:pt x="2378" y="3308"/>
                  </a:lnTo>
                  <a:lnTo>
                    <a:pt x="2348" y="3266"/>
                  </a:lnTo>
                  <a:lnTo>
                    <a:pt x="2318" y="3223"/>
                  </a:lnTo>
                  <a:lnTo>
                    <a:pt x="2256" y="3130"/>
                  </a:lnTo>
                  <a:lnTo>
                    <a:pt x="2189" y="3031"/>
                  </a:lnTo>
                  <a:close/>
                  <a:moveTo>
                    <a:pt x="2687" y="3624"/>
                  </a:moveTo>
                  <a:lnTo>
                    <a:pt x="2694" y="3613"/>
                  </a:lnTo>
                  <a:lnTo>
                    <a:pt x="2703" y="3602"/>
                  </a:lnTo>
                  <a:lnTo>
                    <a:pt x="2721" y="3606"/>
                  </a:lnTo>
                  <a:lnTo>
                    <a:pt x="2738" y="3609"/>
                  </a:lnTo>
                  <a:lnTo>
                    <a:pt x="2755" y="3611"/>
                  </a:lnTo>
                  <a:lnTo>
                    <a:pt x="2769" y="3613"/>
                  </a:lnTo>
                  <a:lnTo>
                    <a:pt x="2784" y="3614"/>
                  </a:lnTo>
                  <a:lnTo>
                    <a:pt x="2798" y="3614"/>
                  </a:lnTo>
                  <a:lnTo>
                    <a:pt x="2812" y="3613"/>
                  </a:lnTo>
                  <a:lnTo>
                    <a:pt x="2824" y="3612"/>
                  </a:lnTo>
                  <a:lnTo>
                    <a:pt x="2852" y="3609"/>
                  </a:lnTo>
                  <a:lnTo>
                    <a:pt x="2881" y="3602"/>
                  </a:lnTo>
                  <a:lnTo>
                    <a:pt x="2914" y="3595"/>
                  </a:lnTo>
                  <a:lnTo>
                    <a:pt x="2951" y="3586"/>
                  </a:lnTo>
                  <a:lnTo>
                    <a:pt x="2950" y="3605"/>
                  </a:lnTo>
                  <a:lnTo>
                    <a:pt x="2950" y="3625"/>
                  </a:lnTo>
                  <a:lnTo>
                    <a:pt x="2949" y="3644"/>
                  </a:lnTo>
                  <a:lnTo>
                    <a:pt x="2949" y="3664"/>
                  </a:lnTo>
                  <a:lnTo>
                    <a:pt x="2815" y="3671"/>
                  </a:lnTo>
                  <a:lnTo>
                    <a:pt x="2743" y="3646"/>
                  </a:lnTo>
                  <a:lnTo>
                    <a:pt x="2706" y="3633"/>
                  </a:lnTo>
                  <a:lnTo>
                    <a:pt x="2691" y="3627"/>
                  </a:lnTo>
                  <a:lnTo>
                    <a:pt x="2687" y="3624"/>
                  </a:lnTo>
                  <a:close/>
                  <a:moveTo>
                    <a:pt x="1322" y="1148"/>
                  </a:moveTo>
                  <a:lnTo>
                    <a:pt x="1314" y="1133"/>
                  </a:lnTo>
                  <a:lnTo>
                    <a:pt x="1310" y="1121"/>
                  </a:lnTo>
                  <a:lnTo>
                    <a:pt x="1308" y="1110"/>
                  </a:lnTo>
                  <a:lnTo>
                    <a:pt x="1307" y="1097"/>
                  </a:lnTo>
                  <a:lnTo>
                    <a:pt x="1312" y="1091"/>
                  </a:lnTo>
                  <a:lnTo>
                    <a:pt x="1319" y="1084"/>
                  </a:lnTo>
                  <a:lnTo>
                    <a:pt x="1323" y="1086"/>
                  </a:lnTo>
                  <a:lnTo>
                    <a:pt x="1325" y="1091"/>
                  </a:lnTo>
                  <a:lnTo>
                    <a:pt x="1327" y="1095"/>
                  </a:lnTo>
                  <a:lnTo>
                    <a:pt x="1328" y="1100"/>
                  </a:lnTo>
                  <a:lnTo>
                    <a:pt x="1329" y="1112"/>
                  </a:lnTo>
                  <a:lnTo>
                    <a:pt x="1330" y="1123"/>
                  </a:lnTo>
                  <a:lnTo>
                    <a:pt x="1329" y="1134"/>
                  </a:lnTo>
                  <a:lnTo>
                    <a:pt x="1327" y="1142"/>
                  </a:lnTo>
                  <a:lnTo>
                    <a:pt x="1326" y="1146"/>
                  </a:lnTo>
                  <a:lnTo>
                    <a:pt x="1325" y="1148"/>
                  </a:lnTo>
                  <a:lnTo>
                    <a:pt x="1324" y="1149"/>
                  </a:lnTo>
                  <a:lnTo>
                    <a:pt x="1322" y="1148"/>
                  </a:lnTo>
                  <a:close/>
                  <a:moveTo>
                    <a:pt x="1309" y="1203"/>
                  </a:moveTo>
                  <a:lnTo>
                    <a:pt x="1305" y="1207"/>
                  </a:lnTo>
                  <a:lnTo>
                    <a:pt x="1300" y="1211"/>
                  </a:lnTo>
                  <a:lnTo>
                    <a:pt x="1296" y="1214"/>
                  </a:lnTo>
                  <a:lnTo>
                    <a:pt x="1292" y="1215"/>
                  </a:lnTo>
                  <a:lnTo>
                    <a:pt x="1268" y="1159"/>
                  </a:lnTo>
                  <a:lnTo>
                    <a:pt x="1272" y="1153"/>
                  </a:lnTo>
                  <a:lnTo>
                    <a:pt x="1276" y="1147"/>
                  </a:lnTo>
                  <a:lnTo>
                    <a:pt x="1284" y="1149"/>
                  </a:lnTo>
                  <a:lnTo>
                    <a:pt x="1290" y="1152"/>
                  </a:lnTo>
                  <a:lnTo>
                    <a:pt x="1295" y="1156"/>
                  </a:lnTo>
                  <a:lnTo>
                    <a:pt x="1298" y="1163"/>
                  </a:lnTo>
                  <a:lnTo>
                    <a:pt x="1301" y="1169"/>
                  </a:lnTo>
                  <a:lnTo>
                    <a:pt x="1304" y="1178"/>
                  </a:lnTo>
                  <a:lnTo>
                    <a:pt x="1306" y="1189"/>
                  </a:lnTo>
                  <a:lnTo>
                    <a:pt x="1309" y="1203"/>
                  </a:lnTo>
                  <a:close/>
                  <a:moveTo>
                    <a:pt x="1271" y="1209"/>
                  </a:moveTo>
                  <a:lnTo>
                    <a:pt x="1271" y="1219"/>
                  </a:lnTo>
                  <a:lnTo>
                    <a:pt x="1271" y="1228"/>
                  </a:lnTo>
                  <a:lnTo>
                    <a:pt x="1272" y="1238"/>
                  </a:lnTo>
                  <a:lnTo>
                    <a:pt x="1272" y="1246"/>
                  </a:lnTo>
                  <a:lnTo>
                    <a:pt x="1262" y="1252"/>
                  </a:lnTo>
                  <a:lnTo>
                    <a:pt x="1254" y="1259"/>
                  </a:lnTo>
                  <a:lnTo>
                    <a:pt x="1246" y="1245"/>
                  </a:lnTo>
                  <a:lnTo>
                    <a:pt x="1240" y="1234"/>
                  </a:lnTo>
                  <a:lnTo>
                    <a:pt x="1236" y="1226"/>
                  </a:lnTo>
                  <a:lnTo>
                    <a:pt x="1234" y="1219"/>
                  </a:lnTo>
                  <a:lnTo>
                    <a:pt x="1233" y="1205"/>
                  </a:lnTo>
                  <a:lnTo>
                    <a:pt x="1232" y="1185"/>
                  </a:lnTo>
                  <a:lnTo>
                    <a:pt x="1240" y="1186"/>
                  </a:lnTo>
                  <a:lnTo>
                    <a:pt x="1246" y="1188"/>
                  </a:lnTo>
                  <a:lnTo>
                    <a:pt x="1250" y="1191"/>
                  </a:lnTo>
                  <a:lnTo>
                    <a:pt x="1253" y="1194"/>
                  </a:lnTo>
                  <a:lnTo>
                    <a:pt x="1256" y="1198"/>
                  </a:lnTo>
                  <a:lnTo>
                    <a:pt x="1259" y="1203"/>
                  </a:lnTo>
                  <a:lnTo>
                    <a:pt x="1265" y="1207"/>
                  </a:lnTo>
                  <a:lnTo>
                    <a:pt x="1271" y="1209"/>
                  </a:lnTo>
                  <a:close/>
                  <a:moveTo>
                    <a:pt x="1210" y="1236"/>
                  </a:moveTo>
                  <a:lnTo>
                    <a:pt x="1221" y="1249"/>
                  </a:lnTo>
                  <a:lnTo>
                    <a:pt x="1232" y="1263"/>
                  </a:lnTo>
                  <a:lnTo>
                    <a:pt x="1237" y="1271"/>
                  </a:lnTo>
                  <a:lnTo>
                    <a:pt x="1240" y="1282"/>
                  </a:lnTo>
                  <a:lnTo>
                    <a:pt x="1242" y="1293"/>
                  </a:lnTo>
                  <a:lnTo>
                    <a:pt x="1242" y="1306"/>
                  </a:lnTo>
                  <a:lnTo>
                    <a:pt x="1234" y="1310"/>
                  </a:lnTo>
                  <a:lnTo>
                    <a:pt x="1227" y="1317"/>
                  </a:lnTo>
                  <a:lnTo>
                    <a:pt x="1218" y="1301"/>
                  </a:lnTo>
                  <a:lnTo>
                    <a:pt x="1210" y="1285"/>
                  </a:lnTo>
                  <a:lnTo>
                    <a:pt x="1201" y="1269"/>
                  </a:lnTo>
                  <a:lnTo>
                    <a:pt x="1192" y="1253"/>
                  </a:lnTo>
                  <a:lnTo>
                    <a:pt x="1201" y="1245"/>
                  </a:lnTo>
                  <a:lnTo>
                    <a:pt x="1210" y="1236"/>
                  </a:lnTo>
                  <a:close/>
                  <a:moveTo>
                    <a:pt x="1176" y="1288"/>
                  </a:moveTo>
                  <a:lnTo>
                    <a:pt x="1181" y="1299"/>
                  </a:lnTo>
                  <a:lnTo>
                    <a:pt x="1188" y="1310"/>
                  </a:lnTo>
                  <a:lnTo>
                    <a:pt x="1194" y="1322"/>
                  </a:lnTo>
                  <a:lnTo>
                    <a:pt x="1200" y="1334"/>
                  </a:lnTo>
                  <a:lnTo>
                    <a:pt x="1196" y="1350"/>
                  </a:lnTo>
                  <a:lnTo>
                    <a:pt x="1194" y="1358"/>
                  </a:lnTo>
                  <a:lnTo>
                    <a:pt x="1193" y="1360"/>
                  </a:lnTo>
                  <a:lnTo>
                    <a:pt x="1192" y="1360"/>
                  </a:lnTo>
                  <a:lnTo>
                    <a:pt x="1191" y="1360"/>
                  </a:lnTo>
                  <a:lnTo>
                    <a:pt x="1181" y="1346"/>
                  </a:lnTo>
                  <a:lnTo>
                    <a:pt x="1172" y="1333"/>
                  </a:lnTo>
                  <a:lnTo>
                    <a:pt x="1162" y="1320"/>
                  </a:lnTo>
                  <a:lnTo>
                    <a:pt x="1154" y="1307"/>
                  </a:lnTo>
                  <a:lnTo>
                    <a:pt x="1176" y="1288"/>
                  </a:lnTo>
                  <a:close/>
                  <a:moveTo>
                    <a:pt x="1153" y="1343"/>
                  </a:moveTo>
                  <a:lnTo>
                    <a:pt x="1160" y="1361"/>
                  </a:lnTo>
                  <a:lnTo>
                    <a:pt x="1164" y="1377"/>
                  </a:lnTo>
                  <a:lnTo>
                    <a:pt x="1166" y="1385"/>
                  </a:lnTo>
                  <a:lnTo>
                    <a:pt x="1166" y="1396"/>
                  </a:lnTo>
                  <a:lnTo>
                    <a:pt x="1166" y="1409"/>
                  </a:lnTo>
                  <a:lnTo>
                    <a:pt x="1166" y="1424"/>
                  </a:lnTo>
                  <a:lnTo>
                    <a:pt x="1157" y="1411"/>
                  </a:lnTo>
                  <a:lnTo>
                    <a:pt x="1151" y="1400"/>
                  </a:lnTo>
                  <a:lnTo>
                    <a:pt x="1145" y="1391"/>
                  </a:lnTo>
                  <a:lnTo>
                    <a:pt x="1141" y="1382"/>
                  </a:lnTo>
                  <a:lnTo>
                    <a:pt x="1139" y="1375"/>
                  </a:lnTo>
                  <a:lnTo>
                    <a:pt x="1138" y="1366"/>
                  </a:lnTo>
                  <a:lnTo>
                    <a:pt x="1137" y="1356"/>
                  </a:lnTo>
                  <a:lnTo>
                    <a:pt x="1136" y="1343"/>
                  </a:lnTo>
                  <a:lnTo>
                    <a:pt x="1153" y="1343"/>
                  </a:lnTo>
                  <a:close/>
                  <a:moveTo>
                    <a:pt x="1129" y="1462"/>
                  </a:moveTo>
                  <a:lnTo>
                    <a:pt x="1121" y="1456"/>
                  </a:lnTo>
                  <a:lnTo>
                    <a:pt x="1114" y="1450"/>
                  </a:lnTo>
                  <a:lnTo>
                    <a:pt x="1107" y="1444"/>
                  </a:lnTo>
                  <a:lnTo>
                    <a:pt x="1103" y="1436"/>
                  </a:lnTo>
                  <a:lnTo>
                    <a:pt x="1097" y="1420"/>
                  </a:lnTo>
                  <a:lnTo>
                    <a:pt x="1093" y="1407"/>
                  </a:lnTo>
                  <a:lnTo>
                    <a:pt x="1098" y="1400"/>
                  </a:lnTo>
                  <a:lnTo>
                    <a:pt x="1103" y="1394"/>
                  </a:lnTo>
                  <a:lnTo>
                    <a:pt x="1112" y="1396"/>
                  </a:lnTo>
                  <a:lnTo>
                    <a:pt x="1118" y="1399"/>
                  </a:lnTo>
                  <a:lnTo>
                    <a:pt x="1123" y="1403"/>
                  </a:lnTo>
                  <a:lnTo>
                    <a:pt x="1126" y="1408"/>
                  </a:lnTo>
                  <a:lnTo>
                    <a:pt x="1129" y="1413"/>
                  </a:lnTo>
                  <a:lnTo>
                    <a:pt x="1132" y="1419"/>
                  </a:lnTo>
                  <a:lnTo>
                    <a:pt x="1133" y="1425"/>
                  </a:lnTo>
                  <a:lnTo>
                    <a:pt x="1134" y="1431"/>
                  </a:lnTo>
                  <a:lnTo>
                    <a:pt x="1134" y="1443"/>
                  </a:lnTo>
                  <a:lnTo>
                    <a:pt x="1132" y="1452"/>
                  </a:lnTo>
                  <a:lnTo>
                    <a:pt x="1131" y="1458"/>
                  </a:lnTo>
                  <a:lnTo>
                    <a:pt x="1129" y="1462"/>
                  </a:lnTo>
                  <a:close/>
                  <a:moveTo>
                    <a:pt x="1101" y="1467"/>
                  </a:moveTo>
                  <a:lnTo>
                    <a:pt x="1105" y="1511"/>
                  </a:lnTo>
                  <a:lnTo>
                    <a:pt x="1101" y="1511"/>
                  </a:lnTo>
                  <a:lnTo>
                    <a:pt x="1098" y="1512"/>
                  </a:lnTo>
                  <a:lnTo>
                    <a:pt x="1089" y="1504"/>
                  </a:lnTo>
                  <a:lnTo>
                    <a:pt x="1083" y="1498"/>
                  </a:lnTo>
                  <a:lnTo>
                    <a:pt x="1079" y="1492"/>
                  </a:lnTo>
                  <a:lnTo>
                    <a:pt x="1077" y="1487"/>
                  </a:lnTo>
                  <a:lnTo>
                    <a:pt x="1077" y="1476"/>
                  </a:lnTo>
                  <a:lnTo>
                    <a:pt x="1078" y="1463"/>
                  </a:lnTo>
                  <a:lnTo>
                    <a:pt x="1084" y="1462"/>
                  </a:lnTo>
                  <a:lnTo>
                    <a:pt x="1088" y="1462"/>
                  </a:lnTo>
                  <a:lnTo>
                    <a:pt x="1094" y="1464"/>
                  </a:lnTo>
                  <a:lnTo>
                    <a:pt x="1101" y="1467"/>
                  </a:lnTo>
                  <a:close/>
                  <a:moveTo>
                    <a:pt x="3340" y="1844"/>
                  </a:moveTo>
                  <a:lnTo>
                    <a:pt x="3336" y="1844"/>
                  </a:lnTo>
                  <a:lnTo>
                    <a:pt x="3330" y="1846"/>
                  </a:lnTo>
                  <a:lnTo>
                    <a:pt x="3321" y="1849"/>
                  </a:lnTo>
                  <a:lnTo>
                    <a:pt x="3312" y="1854"/>
                  </a:lnTo>
                  <a:lnTo>
                    <a:pt x="3289" y="1864"/>
                  </a:lnTo>
                  <a:lnTo>
                    <a:pt x="3264" y="1876"/>
                  </a:lnTo>
                  <a:lnTo>
                    <a:pt x="3240" y="1890"/>
                  </a:lnTo>
                  <a:lnTo>
                    <a:pt x="3218" y="1902"/>
                  </a:lnTo>
                  <a:lnTo>
                    <a:pt x="3200" y="1913"/>
                  </a:lnTo>
                  <a:lnTo>
                    <a:pt x="3188" y="1920"/>
                  </a:lnTo>
                  <a:lnTo>
                    <a:pt x="3162" y="1890"/>
                  </a:lnTo>
                  <a:lnTo>
                    <a:pt x="3145" y="1869"/>
                  </a:lnTo>
                  <a:lnTo>
                    <a:pt x="3137" y="1858"/>
                  </a:lnTo>
                  <a:lnTo>
                    <a:pt x="3130" y="1853"/>
                  </a:lnTo>
                  <a:lnTo>
                    <a:pt x="3128" y="1853"/>
                  </a:lnTo>
                  <a:lnTo>
                    <a:pt x="3126" y="1854"/>
                  </a:lnTo>
                  <a:lnTo>
                    <a:pt x="3122" y="1856"/>
                  </a:lnTo>
                  <a:lnTo>
                    <a:pt x="3118" y="1859"/>
                  </a:lnTo>
                  <a:lnTo>
                    <a:pt x="3111" y="1862"/>
                  </a:lnTo>
                  <a:lnTo>
                    <a:pt x="3103" y="1866"/>
                  </a:lnTo>
                  <a:lnTo>
                    <a:pt x="3092" y="1871"/>
                  </a:lnTo>
                  <a:lnTo>
                    <a:pt x="3079" y="1874"/>
                  </a:lnTo>
                  <a:lnTo>
                    <a:pt x="3050" y="1844"/>
                  </a:lnTo>
                  <a:lnTo>
                    <a:pt x="3023" y="1813"/>
                  </a:lnTo>
                  <a:lnTo>
                    <a:pt x="2994" y="1783"/>
                  </a:lnTo>
                  <a:lnTo>
                    <a:pt x="2967" y="1752"/>
                  </a:lnTo>
                  <a:lnTo>
                    <a:pt x="2954" y="1756"/>
                  </a:lnTo>
                  <a:lnTo>
                    <a:pt x="2941" y="1762"/>
                  </a:lnTo>
                  <a:lnTo>
                    <a:pt x="2946" y="1775"/>
                  </a:lnTo>
                  <a:lnTo>
                    <a:pt x="2954" y="1797"/>
                  </a:lnTo>
                  <a:lnTo>
                    <a:pt x="2966" y="1825"/>
                  </a:lnTo>
                  <a:lnTo>
                    <a:pt x="2978" y="1855"/>
                  </a:lnTo>
                  <a:lnTo>
                    <a:pt x="2991" y="1884"/>
                  </a:lnTo>
                  <a:lnTo>
                    <a:pt x="3000" y="1911"/>
                  </a:lnTo>
                  <a:lnTo>
                    <a:pt x="3004" y="1921"/>
                  </a:lnTo>
                  <a:lnTo>
                    <a:pt x="3005" y="1931"/>
                  </a:lnTo>
                  <a:lnTo>
                    <a:pt x="3006" y="1937"/>
                  </a:lnTo>
                  <a:lnTo>
                    <a:pt x="3004" y="1940"/>
                  </a:lnTo>
                  <a:lnTo>
                    <a:pt x="2970" y="1921"/>
                  </a:lnTo>
                  <a:lnTo>
                    <a:pt x="2936" y="1901"/>
                  </a:lnTo>
                  <a:lnTo>
                    <a:pt x="2903" y="1881"/>
                  </a:lnTo>
                  <a:lnTo>
                    <a:pt x="2870" y="1862"/>
                  </a:lnTo>
                  <a:lnTo>
                    <a:pt x="2870" y="1847"/>
                  </a:lnTo>
                  <a:lnTo>
                    <a:pt x="2871" y="1834"/>
                  </a:lnTo>
                  <a:lnTo>
                    <a:pt x="2872" y="1821"/>
                  </a:lnTo>
                  <a:lnTo>
                    <a:pt x="2875" y="1809"/>
                  </a:lnTo>
                  <a:lnTo>
                    <a:pt x="2878" y="1798"/>
                  </a:lnTo>
                  <a:lnTo>
                    <a:pt x="2882" y="1787"/>
                  </a:lnTo>
                  <a:lnTo>
                    <a:pt x="2886" y="1776"/>
                  </a:lnTo>
                  <a:lnTo>
                    <a:pt x="2892" y="1767"/>
                  </a:lnTo>
                  <a:lnTo>
                    <a:pt x="2898" y="1757"/>
                  </a:lnTo>
                  <a:lnTo>
                    <a:pt x="2904" y="1748"/>
                  </a:lnTo>
                  <a:lnTo>
                    <a:pt x="2912" y="1741"/>
                  </a:lnTo>
                  <a:lnTo>
                    <a:pt x="2919" y="1732"/>
                  </a:lnTo>
                  <a:lnTo>
                    <a:pt x="2935" y="1717"/>
                  </a:lnTo>
                  <a:lnTo>
                    <a:pt x="2953" y="1703"/>
                  </a:lnTo>
                  <a:lnTo>
                    <a:pt x="2990" y="1676"/>
                  </a:lnTo>
                  <a:lnTo>
                    <a:pt x="3027" y="1649"/>
                  </a:lnTo>
                  <a:lnTo>
                    <a:pt x="3045" y="1634"/>
                  </a:lnTo>
                  <a:lnTo>
                    <a:pt x="3062" y="1618"/>
                  </a:lnTo>
                  <a:lnTo>
                    <a:pt x="3069" y="1610"/>
                  </a:lnTo>
                  <a:lnTo>
                    <a:pt x="3076" y="1601"/>
                  </a:lnTo>
                  <a:lnTo>
                    <a:pt x="3084" y="1592"/>
                  </a:lnTo>
                  <a:lnTo>
                    <a:pt x="3090" y="1582"/>
                  </a:lnTo>
                  <a:lnTo>
                    <a:pt x="3086" y="1575"/>
                  </a:lnTo>
                  <a:lnTo>
                    <a:pt x="3082" y="1568"/>
                  </a:lnTo>
                  <a:lnTo>
                    <a:pt x="2998" y="1554"/>
                  </a:lnTo>
                  <a:lnTo>
                    <a:pt x="2913" y="1539"/>
                  </a:lnTo>
                  <a:lnTo>
                    <a:pt x="2869" y="1532"/>
                  </a:lnTo>
                  <a:lnTo>
                    <a:pt x="2825" y="1526"/>
                  </a:lnTo>
                  <a:lnTo>
                    <a:pt x="2782" y="1522"/>
                  </a:lnTo>
                  <a:lnTo>
                    <a:pt x="2739" y="1518"/>
                  </a:lnTo>
                  <a:lnTo>
                    <a:pt x="2695" y="1517"/>
                  </a:lnTo>
                  <a:lnTo>
                    <a:pt x="2652" y="1517"/>
                  </a:lnTo>
                  <a:lnTo>
                    <a:pt x="2631" y="1518"/>
                  </a:lnTo>
                  <a:lnTo>
                    <a:pt x="2610" y="1520"/>
                  </a:lnTo>
                  <a:lnTo>
                    <a:pt x="2589" y="1522"/>
                  </a:lnTo>
                  <a:lnTo>
                    <a:pt x="2568" y="1525"/>
                  </a:lnTo>
                  <a:lnTo>
                    <a:pt x="2548" y="1529"/>
                  </a:lnTo>
                  <a:lnTo>
                    <a:pt x="2528" y="1533"/>
                  </a:lnTo>
                  <a:lnTo>
                    <a:pt x="2508" y="1539"/>
                  </a:lnTo>
                  <a:lnTo>
                    <a:pt x="2488" y="1545"/>
                  </a:lnTo>
                  <a:lnTo>
                    <a:pt x="2469" y="1552"/>
                  </a:lnTo>
                  <a:lnTo>
                    <a:pt x="2450" y="1561"/>
                  </a:lnTo>
                  <a:lnTo>
                    <a:pt x="2431" y="1569"/>
                  </a:lnTo>
                  <a:lnTo>
                    <a:pt x="2412" y="1580"/>
                  </a:lnTo>
                  <a:lnTo>
                    <a:pt x="2405" y="1607"/>
                  </a:lnTo>
                  <a:lnTo>
                    <a:pt x="2394" y="1648"/>
                  </a:lnTo>
                  <a:lnTo>
                    <a:pt x="2378" y="1696"/>
                  </a:lnTo>
                  <a:lnTo>
                    <a:pt x="2360" y="1747"/>
                  </a:lnTo>
                  <a:lnTo>
                    <a:pt x="2350" y="1771"/>
                  </a:lnTo>
                  <a:lnTo>
                    <a:pt x="2341" y="1794"/>
                  </a:lnTo>
                  <a:lnTo>
                    <a:pt x="2332" y="1817"/>
                  </a:lnTo>
                  <a:lnTo>
                    <a:pt x="2323" y="1836"/>
                  </a:lnTo>
                  <a:lnTo>
                    <a:pt x="2315" y="1851"/>
                  </a:lnTo>
                  <a:lnTo>
                    <a:pt x="2307" y="1863"/>
                  </a:lnTo>
                  <a:lnTo>
                    <a:pt x="2303" y="1868"/>
                  </a:lnTo>
                  <a:lnTo>
                    <a:pt x="2300" y="1872"/>
                  </a:lnTo>
                  <a:lnTo>
                    <a:pt x="2297" y="1874"/>
                  </a:lnTo>
                  <a:lnTo>
                    <a:pt x="2294" y="1874"/>
                  </a:lnTo>
                  <a:lnTo>
                    <a:pt x="2279" y="1868"/>
                  </a:lnTo>
                  <a:lnTo>
                    <a:pt x="2264" y="1863"/>
                  </a:lnTo>
                  <a:lnTo>
                    <a:pt x="2249" y="1857"/>
                  </a:lnTo>
                  <a:lnTo>
                    <a:pt x="2234" y="1851"/>
                  </a:lnTo>
                  <a:lnTo>
                    <a:pt x="2235" y="1849"/>
                  </a:lnTo>
                  <a:lnTo>
                    <a:pt x="2237" y="1847"/>
                  </a:lnTo>
                  <a:lnTo>
                    <a:pt x="2240" y="1846"/>
                  </a:lnTo>
                  <a:lnTo>
                    <a:pt x="2243" y="1844"/>
                  </a:lnTo>
                  <a:lnTo>
                    <a:pt x="2250" y="1842"/>
                  </a:lnTo>
                  <a:lnTo>
                    <a:pt x="2259" y="1841"/>
                  </a:lnTo>
                  <a:lnTo>
                    <a:pt x="2277" y="1841"/>
                  </a:lnTo>
                  <a:lnTo>
                    <a:pt x="2290" y="1840"/>
                  </a:lnTo>
                  <a:lnTo>
                    <a:pt x="2283" y="1811"/>
                  </a:lnTo>
                  <a:lnTo>
                    <a:pt x="2277" y="1786"/>
                  </a:lnTo>
                  <a:lnTo>
                    <a:pt x="2269" y="1764"/>
                  </a:lnTo>
                  <a:lnTo>
                    <a:pt x="2261" y="1745"/>
                  </a:lnTo>
                  <a:lnTo>
                    <a:pt x="2256" y="1736"/>
                  </a:lnTo>
                  <a:lnTo>
                    <a:pt x="2251" y="1728"/>
                  </a:lnTo>
                  <a:lnTo>
                    <a:pt x="2245" y="1719"/>
                  </a:lnTo>
                  <a:lnTo>
                    <a:pt x="2237" y="1712"/>
                  </a:lnTo>
                  <a:lnTo>
                    <a:pt x="2230" y="1704"/>
                  </a:lnTo>
                  <a:lnTo>
                    <a:pt x="2221" y="1695"/>
                  </a:lnTo>
                  <a:lnTo>
                    <a:pt x="2210" y="1687"/>
                  </a:lnTo>
                  <a:lnTo>
                    <a:pt x="2198" y="1677"/>
                  </a:lnTo>
                  <a:lnTo>
                    <a:pt x="2179" y="1654"/>
                  </a:lnTo>
                  <a:lnTo>
                    <a:pt x="2160" y="1629"/>
                  </a:lnTo>
                  <a:lnTo>
                    <a:pt x="2143" y="1604"/>
                  </a:lnTo>
                  <a:lnTo>
                    <a:pt x="2126" y="1579"/>
                  </a:lnTo>
                  <a:lnTo>
                    <a:pt x="2109" y="1555"/>
                  </a:lnTo>
                  <a:lnTo>
                    <a:pt x="2093" y="1528"/>
                  </a:lnTo>
                  <a:lnTo>
                    <a:pt x="2078" y="1503"/>
                  </a:lnTo>
                  <a:lnTo>
                    <a:pt x="2063" y="1477"/>
                  </a:lnTo>
                  <a:lnTo>
                    <a:pt x="2035" y="1425"/>
                  </a:lnTo>
                  <a:lnTo>
                    <a:pt x="2006" y="1373"/>
                  </a:lnTo>
                  <a:lnTo>
                    <a:pt x="1979" y="1320"/>
                  </a:lnTo>
                  <a:lnTo>
                    <a:pt x="1950" y="1267"/>
                  </a:lnTo>
                  <a:lnTo>
                    <a:pt x="1926" y="1229"/>
                  </a:lnTo>
                  <a:lnTo>
                    <a:pt x="1901" y="1191"/>
                  </a:lnTo>
                  <a:lnTo>
                    <a:pt x="1874" y="1154"/>
                  </a:lnTo>
                  <a:lnTo>
                    <a:pt x="1848" y="1117"/>
                  </a:lnTo>
                  <a:lnTo>
                    <a:pt x="1835" y="1098"/>
                  </a:lnTo>
                  <a:lnTo>
                    <a:pt x="1823" y="1080"/>
                  </a:lnTo>
                  <a:lnTo>
                    <a:pt x="1811" y="1061"/>
                  </a:lnTo>
                  <a:lnTo>
                    <a:pt x="1801" y="1043"/>
                  </a:lnTo>
                  <a:lnTo>
                    <a:pt x="1791" y="1024"/>
                  </a:lnTo>
                  <a:lnTo>
                    <a:pt x="1783" y="1006"/>
                  </a:lnTo>
                  <a:lnTo>
                    <a:pt x="1775" y="987"/>
                  </a:lnTo>
                  <a:lnTo>
                    <a:pt x="1769" y="969"/>
                  </a:lnTo>
                  <a:lnTo>
                    <a:pt x="1754" y="964"/>
                  </a:lnTo>
                  <a:lnTo>
                    <a:pt x="1739" y="960"/>
                  </a:lnTo>
                  <a:lnTo>
                    <a:pt x="1736" y="948"/>
                  </a:lnTo>
                  <a:lnTo>
                    <a:pt x="1734" y="936"/>
                  </a:lnTo>
                  <a:lnTo>
                    <a:pt x="1731" y="926"/>
                  </a:lnTo>
                  <a:lnTo>
                    <a:pt x="1729" y="914"/>
                  </a:lnTo>
                  <a:lnTo>
                    <a:pt x="1723" y="886"/>
                  </a:lnTo>
                  <a:lnTo>
                    <a:pt x="1715" y="858"/>
                  </a:lnTo>
                  <a:lnTo>
                    <a:pt x="1708" y="832"/>
                  </a:lnTo>
                  <a:lnTo>
                    <a:pt x="1698" y="806"/>
                  </a:lnTo>
                  <a:lnTo>
                    <a:pt x="1680" y="759"/>
                  </a:lnTo>
                  <a:lnTo>
                    <a:pt x="1666" y="713"/>
                  </a:lnTo>
                  <a:lnTo>
                    <a:pt x="1660" y="691"/>
                  </a:lnTo>
                  <a:lnTo>
                    <a:pt x="1657" y="668"/>
                  </a:lnTo>
                  <a:lnTo>
                    <a:pt x="1656" y="656"/>
                  </a:lnTo>
                  <a:lnTo>
                    <a:pt x="1656" y="646"/>
                  </a:lnTo>
                  <a:lnTo>
                    <a:pt x="1656" y="633"/>
                  </a:lnTo>
                  <a:lnTo>
                    <a:pt x="1657" y="621"/>
                  </a:lnTo>
                  <a:lnTo>
                    <a:pt x="1659" y="610"/>
                  </a:lnTo>
                  <a:lnTo>
                    <a:pt x="1662" y="597"/>
                  </a:lnTo>
                  <a:lnTo>
                    <a:pt x="1667" y="585"/>
                  </a:lnTo>
                  <a:lnTo>
                    <a:pt x="1672" y="572"/>
                  </a:lnTo>
                  <a:lnTo>
                    <a:pt x="1677" y="559"/>
                  </a:lnTo>
                  <a:lnTo>
                    <a:pt x="1685" y="545"/>
                  </a:lnTo>
                  <a:lnTo>
                    <a:pt x="1693" y="532"/>
                  </a:lnTo>
                  <a:lnTo>
                    <a:pt x="1702" y="518"/>
                  </a:lnTo>
                  <a:lnTo>
                    <a:pt x="1698" y="492"/>
                  </a:lnTo>
                  <a:lnTo>
                    <a:pt x="1694" y="466"/>
                  </a:lnTo>
                  <a:lnTo>
                    <a:pt x="1691" y="441"/>
                  </a:lnTo>
                  <a:lnTo>
                    <a:pt x="1687" y="415"/>
                  </a:lnTo>
                  <a:lnTo>
                    <a:pt x="1674" y="407"/>
                  </a:lnTo>
                  <a:lnTo>
                    <a:pt x="1664" y="401"/>
                  </a:lnTo>
                  <a:lnTo>
                    <a:pt x="1658" y="395"/>
                  </a:lnTo>
                  <a:lnTo>
                    <a:pt x="1653" y="391"/>
                  </a:lnTo>
                  <a:lnTo>
                    <a:pt x="1650" y="385"/>
                  </a:lnTo>
                  <a:lnTo>
                    <a:pt x="1645" y="377"/>
                  </a:lnTo>
                  <a:lnTo>
                    <a:pt x="1642" y="369"/>
                  </a:lnTo>
                  <a:lnTo>
                    <a:pt x="1638" y="356"/>
                  </a:lnTo>
                  <a:lnTo>
                    <a:pt x="1644" y="352"/>
                  </a:lnTo>
                  <a:lnTo>
                    <a:pt x="1652" y="350"/>
                  </a:lnTo>
                  <a:lnTo>
                    <a:pt x="1658" y="348"/>
                  </a:lnTo>
                  <a:lnTo>
                    <a:pt x="1664" y="348"/>
                  </a:lnTo>
                  <a:lnTo>
                    <a:pt x="1672" y="349"/>
                  </a:lnTo>
                  <a:lnTo>
                    <a:pt x="1678" y="351"/>
                  </a:lnTo>
                  <a:lnTo>
                    <a:pt x="1686" y="353"/>
                  </a:lnTo>
                  <a:lnTo>
                    <a:pt x="1692" y="357"/>
                  </a:lnTo>
                  <a:lnTo>
                    <a:pt x="1705" y="367"/>
                  </a:lnTo>
                  <a:lnTo>
                    <a:pt x="1718" y="377"/>
                  </a:lnTo>
                  <a:lnTo>
                    <a:pt x="1730" y="389"/>
                  </a:lnTo>
                  <a:lnTo>
                    <a:pt x="1742" y="401"/>
                  </a:lnTo>
                  <a:lnTo>
                    <a:pt x="1768" y="403"/>
                  </a:lnTo>
                  <a:lnTo>
                    <a:pt x="1791" y="403"/>
                  </a:lnTo>
                  <a:lnTo>
                    <a:pt x="1812" y="402"/>
                  </a:lnTo>
                  <a:lnTo>
                    <a:pt x="1830" y="397"/>
                  </a:lnTo>
                  <a:lnTo>
                    <a:pt x="1846" y="392"/>
                  </a:lnTo>
                  <a:lnTo>
                    <a:pt x="1859" y="385"/>
                  </a:lnTo>
                  <a:lnTo>
                    <a:pt x="1870" y="377"/>
                  </a:lnTo>
                  <a:lnTo>
                    <a:pt x="1879" y="368"/>
                  </a:lnTo>
                  <a:lnTo>
                    <a:pt x="1886" y="357"/>
                  </a:lnTo>
                  <a:lnTo>
                    <a:pt x="1890" y="346"/>
                  </a:lnTo>
                  <a:lnTo>
                    <a:pt x="1893" y="334"/>
                  </a:lnTo>
                  <a:lnTo>
                    <a:pt x="1895" y="322"/>
                  </a:lnTo>
                  <a:lnTo>
                    <a:pt x="1893" y="310"/>
                  </a:lnTo>
                  <a:lnTo>
                    <a:pt x="1891" y="297"/>
                  </a:lnTo>
                  <a:lnTo>
                    <a:pt x="1888" y="284"/>
                  </a:lnTo>
                  <a:lnTo>
                    <a:pt x="1883" y="273"/>
                  </a:lnTo>
                  <a:lnTo>
                    <a:pt x="1877" y="261"/>
                  </a:lnTo>
                  <a:lnTo>
                    <a:pt x="1868" y="250"/>
                  </a:lnTo>
                  <a:lnTo>
                    <a:pt x="1860" y="239"/>
                  </a:lnTo>
                  <a:lnTo>
                    <a:pt x="1849" y="231"/>
                  </a:lnTo>
                  <a:lnTo>
                    <a:pt x="1839" y="222"/>
                  </a:lnTo>
                  <a:lnTo>
                    <a:pt x="1827" y="215"/>
                  </a:lnTo>
                  <a:lnTo>
                    <a:pt x="1814" y="209"/>
                  </a:lnTo>
                  <a:lnTo>
                    <a:pt x="1801" y="206"/>
                  </a:lnTo>
                  <a:lnTo>
                    <a:pt x="1787" y="205"/>
                  </a:lnTo>
                  <a:lnTo>
                    <a:pt x="1773" y="205"/>
                  </a:lnTo>
                  <a:lnTo>
                    <a:pt x="1758" y="207"/>
                  </a:lnTo>
                  <a:lnTo>
                    <a:pt x="1743" y="213"/>
                  </a:lnTo>
                  <a:lnTo>
                    <a:pt x="1728" y="221"/>
                  </a:lnTo>
                  <a:lnTo>
                    <a:pt x="1712" y="231"/>
                  </a:lnTo>
                  <a:lnTo>
                    <a:pt x="1697" y="244"/>
                  </a:lnTo>
                  <a:lnTo>
                    <a:pt x="1681" y="261"/>
                  </a:lnTo>
                  <a:lnTo>
                    <a:pt x="1674" y="257"/>
                  </a:lnTo>
                  <a:lnTo>
                    <a:pt x="1667" y="253"/>
                  </a:lnTo>
                  <a:lnTo>
                    <a:pt x="1661" y="248"/>
                  </a:lnTo>
                  <a:lnTo>
                    <a:pt x="1656" y="244"/>
                  </a:lnTo>
                  <a:lnTo>
                    <a:pt x="1653" y="239"/>
                  </a:lnTo>
                  <a:lnTo>
                    <a:pt x="1650" y="234"/>
                  </a:lnTo>
                  <a:lnTo>
                    <a:pt x="1648" y="228"/>
                  </a:lnTo>
                  <a:lnTo>
                    <a:pt x="1647" y="223"/>
                  </a:lnTo>
                  <a:lnTo>
                    <a:pt x="1647" y="217"/>
                  </a:lnTo>
                  <a:lnTo>
                    <a:pt x="1647" y="210"/>
                  </a:lnTo>
                  <a:lnTo>
                    <a:pt x="1648" y="204"/>
                  </a:lnTo>
                  <a:lnTo>
                    <a:pt x="1650" y="198"/>
                  </a:lnTo>
                  <a:lnTo>
                    <a:pt x="1654" y="184"/>
                  </a:lnTo>
                  <a:lnTo>
                    <a:pt x="1659" y="170"/>
                  </a:lnTo>
                  <a:lnTo>
                    <a:pt x="1673" y="139"/>
                  </a:lnTo>
                  <a:lnTo>
                    <a:pt x="1686" y="105"/>
                  </a:lnTo>
                  <a:lnTo>
                    <a:pt x="1691" y="87"/>
                  </a:lnTo>
                  <a:lnTo>
                    <a:pt x="1694" y="68"/>
                  </a:lnTo>
                  <a:lnTo>
                    <a:pt x="1694" y="58"/>
                  </a:lnTo>
                  <a:lnTo>
                    <a:pt x="1694" y="49"/>
                  </a:lnTo>
                  <a:lnTo>
                    <a:pt x="1694" y="38"/>
                  </a:lnTo>
                  <a:lnTo>
                    <a:pt x="1692" y="29"/>
                  </a:lnTo>
                  <a:lnTo>
                    <a:pt x="1667" y="20"/>
                  </a:lnTo>
                  <a:lnTo>
                    <a:pt x="1642" y="12"/>
                  </a:lnTo>
                  <a:lnTo>
                    <a:pt x="1619" y="5"/>
                  </a:lnTo>
                  <a:lnTo>
                    <a:pt x="1597" y="1"/>
                  </a:lnTo>
                  <a:lnTo>
                    <a:pt x="1585" y="0"/>
                  </a:lnTo>
                  <a:lnTo>
                    <a:pt x="1575" y="0"/>
                  </a:lnTo>
                  <a:lnTo>
                    <a:pt x="1564" y="1"/>
                  </a:lnTo>
                  <a:lnTo>
                    <a:pt x="1553" y="3"/>
                  </a:lnTo>
                  <a:lnTo>
                    <a:pt x="1542" y="6"/>
                  </a:lnTo>
                  <a:lnTo>
                    <a:pt x="1532" y="11"/>
                  </a:lnTo>
                  <a:lnTo>
                    <a:pt x="1520" y="17"/>
                  </a:lnTo>
                  <a:lnTo>
                    <a:pt x="1509" y="24"/>
                  </a:lnTo>
                  <a:lnTo>
                    <a:pt x="1504" y="33"/>
                  </a:lnTo>
                  <a:lnTo>
                    <a:pt x="1500" y="40"/>
                  </a:lnTo>
                  <a:lnTo>
                    <a:pt x="1497" y="49"/>
                  </a:lnTo>
                  <a:lnTo>
                    <a:pt x="1495" y="56"/>
                  </a:lnTo>
                  <a:lnTo>
                    <a:pt x="1492" y="64"/>
                  </a:lnTo>
                  <a:lnTo>
                    <a:pt x="1491" y="71"/>
                  </a:lnTo>
                  <a:lnTo>
                    <a:pt x="1490" y="78"/>
                  </a:lnTo>
                  <a:lnTo>
                    <a:pt x="1490" y="85"/>
                  </a:lnTo>
                  <a:lnTo>
                    <a:pt x="1492" y="99"/>
                  </a:lnTo>
                  <a:lnTo>
                    <a:pt x="1496" y="112"/>
                  </a:lnTo>
                  <a:lnTo>
                    <a:pt x="1500" y="126"/>
                  </a:lnTo>
                  <a:lnTo>
                    <a:pt x="1506" y="140"/>
                  </a:lnTo>
                  <a:lnTo>
                    <a:pt x="1519" y="167"/>
                  </a:lnTo>
                  <a:lnTo>
                    <a:pt x="1530" y="195"/>
                  </a:lnTo>
                  <a:lnTo>
                    <a:pt x="1536" y="210"/>
                  </a:lnTo>
                  <a:lnTo>
                    <a:pt x="1539" y="225"/>
                  </a:lnTo>
                  <a:lnTo>
                    <a:pt x="1541" y="242"/>
                  </a:lnTo>
                  <a:lnTo>
                    <a:pt x="1541" y="259"/>
                  </a:lnTo>
                  <a:lnTo>
                    <a:pt x="1535" y="259"/>
                  </a:lnTo>
                  <a:lnTo>
                    <a:pt x="1527" y="259"/>
                  </a:lnTo>
                  <a:lnTo>
                    <a:pt x="1521" y="258"/>
                  </a:lnTo>
                  <a:lnTo>
                    <a:pt x="1515" y="256"/>
                  </a:lnTo>
                  <a:lnTo>
                    <a:pt x="1501" y="252"/>
                  </a:lnTo>
                  <a:lnTo>
                    <a:pt x="1488" y="244"/>
                  </a:lnTo>
                  <a:lnTo>
                    <a:pt x="1463" y="228"/>
                  </a:lnTo>
                  <a:lnTo>
                    <a:pt x="1438" y="211"/>
                  </a:lnTo>
                  <a:lnTo>
                    <a:pt x="1425" y="204"/>
                  </a:lnTo>
                  <a:lnTo>
                    <a:pt x="1411" y="199"/>
                  </a:lnTo>
                  <a:lnTo>
                    <a:pt x="1404" y="197"/>
                  </a:lnTo>
                  <a:lnTo>
                    <a:pt x="1398" y="195"/>
                  </a:lnTo>
                  <a:lnTo>
                    <a:pt x="1390" y="194"/>
                  </a:lnTo>
                  <a:lnTo>
                    <a:pt x="1383" y="194"/>
                  </a:lnTo>
                  <a:lnTo>
                    <a:pt x="1375" y="194"/>
                  </a:lnTo>
                  <a:lnTo>
                    <a:pt x="1368" y="195"/>
                  </a:lnTo>
                  <a:lnTo>
                    <a:pt x="1360" y="197"/>
                  </a:lnTo>
                  <a:lnTo>
                    <a:pt x="1351" y="200"/>
                  </a:lnTo>
                  <a:lnTo>
                    <a:pt x="1344" y="203"/>
                  </a:lnTo>
                  <a:lnTo>
                    <a:pt x="1335" y="208"/>
                  </a:lnTo>
                  <a:lnTo>
                    <a:pt x="1326" y="215"/>
                  </a:lnTo>
                  <a:lnTo>
                    <a:pt x="1317" y="222"/>
                  </a:lnTo>
                  <a:lnTo>
                    <a:pt x="1309" y="250"/>
                  </a:lnTo>
                  <a:lnTo>
                    <a:pt x="1303" y="274"/>
                  </a:lnTo>
                  <a:lnTo>
                    <a:pt x="1298" y="296"/>
                  </a:lnTo>
                  <a:lnTo>
                    <a:pt x="1296" y="315"/>
                  </a:lnTo>
                  <a:lnTo>
                    <a:pt x="1294" y="332"/>
                  </a:lnTo>
                  <a:lnTo>
                    <a:pt x="1294" y="347"/>
                  </a:lnTo>
                  <a:lnTo>
                    <a:pt x="1296" y="359"/>
                  </a:lnTo>
                  <a:lnTo>
                    <a:pt x="1298" y="370"/>
                  </a:lnTo>
                  <a:lnTo>
                    <a:pt x="1303" y="378"/>
                  </a:lnTo>
                  <a:lnTo>
                    <a:pt x="1308" y="385"/>
                  </a:lnTo>
                  <a:lnTo>
                    <a:pt x="1313" y="390"/>
                  </a:lnTo>
                  <a:lnTo>
                    <a:pt x="1320" y="393"/>
                  </a:lnTo>
                  <a:lnTo>
                    <a:pt x="1329" y="395"/>
                  </a:lnTo>
                  <a:lnTo>
                    <a:pt x="1337" y="396"/>
                  </a:lnTo>
                  <a:lnTo>
                    <a:pt x="1347" y="396"/>
                  </a:lnTo>
                  <a:lnTo>
                    <a:pt x="1357" y="395"/>
                  </a:lnTo>
                  <a:lnTo>
                    <a:pt x="1380" y="391"/>
                  </a:lnTo>
                  <a:lnTo>
                    <a:pt x="1404" y="384"/>
                  </a:lnTo>
                  <a:lnTo>
                    <a:pt x="1428" y="375"/>
                  </a:lnTo>
                  <a:lnTo>
                    <a:pt x="1454" y="367"/>
                  </a:lnTo>
                  <a:lnTo>
                    <a:pt x="1480" y="359"/>
                  </a:lnTo>
                  <a:lnTo>
                    <a:pt x="1505" y="354"/>
                  </a:lnTo>
                  <a:lnTo>
                    <a:pt x="1518" y="352"/>
                  </a:lnTo>
                  <a:lnTo>
                    <a:pt x="1529" y="351"/>
                  </a:lnTo>
                  <a:lnTo>
                    <a:pt x="1541" y="351"/>
                  </a:lnTo>
                  <a:lnTo>
                    <a:pt x="1552" y="352"/>
                  </a:lnTo>
                  <a:lnTo>
                    <a:pt x="1553" y="358"/>
                  </a:lnTo>
                  <a:lnTo>
                    <a:pt x="1552" y="365"/>
                  </a:lnTo>
                  <a:lnTo>
                    <a:pt x="1551" y="370"/>
                  </a:lnTo>
                  <a:lnTo>
                    <a:pt x="1549" y="375"/>
                  </a:lnTo>
                  <a:lnTo>
                    <a:pt x="1544" y="386"/>
                  </a:lnTo>
                  <a:lnTo>
                    <a:pt x="1537" y="395"/>
                  </a:lnTo>
                  <a:lnTo>
                    <a:pt x="1521" y="413"/>
                  </a:lnTo>
                  <a:lnTo>
                    <a:pt x="1505" y="432"/>
                  </a:lnTo>
                  <a:lnTo>
                    <a:pt x="1498" y="443"/>
                  </a:lnTo>
                  <a:lnTo>
                    <a:pt x="1494" y="455"/>
                  </a:lnTo>
                  <a:lnTo>
                    <a:pt x="1491" y="461"/>
                  </a:lnTo>
                  <a:lnTo>
                    <a:pt x="1490" y="468"/>
                  </a:lnTo>
                  <a:lnTo>
                    <a:pt x="1490" y="476"/>
                  </a:lnTo>
                  <a:lnTo>
                    <a:pt x="1491" y="483"/>
                  </a:lnTo>
                  <a:lnTo>
                    <a:pt x="1492" y="492"/>
                  </a:lnTo>
                  <a:lnTo>
                    <a:pt x="1495" y="500"/>
                  </a:lnTo>
                  <a:lnTo>
                    <a:pt x="1499" y="509"/>
                  </a:lnTo>
                  <a:lnTo>
                    <a:pt x="1503" y="519"/>
                  </a:lnTo>
                  <a:lnTo>
                    <a:pt x="1508" y="530"/>
                  </a:lnTo>
                  <a:lnTo>
                    <a:pt x="1516" y="541"/>
                  </a:lnTo>
                  <a:lnTo>
                    <a:pt x="1524" y="554"/>
                  </a:lnTo>
                  <a:lnTo>
                    <a:pt x="1534" y="567"/>
                  </a:lnTo>
                  <a:lnTo>
                    <a:pt x="1502" y="574"/>
                  </a:lnTo>
                  <a:lnTo>
                    <a:pt x="1471" y="581"/>
                  </a:lnTo>
                  <a:lnTo>
                    <a:pt x="1440" y="588"/>
                  </a:lnTo>
                  <a:lnTo>
                    <a:pt x="1409" y="593"/>
                  </a:lnTo>
                  <a:lnTo>
                    <a:pt x="1346" y="602"/>
                  </a:lnTo>
                  <a:lnTo>
                    <a:pt x="1282" y="611"/>
                  </a:lnTo>
                  <a:lnTo>
                    <a:pt x="1219" y="618"/>
                  </a:lnTo>
                  <a:lnTo>
                    <a:pt x="1157" y="625"/>
                  </a:lnTo>
                  <a:lnTo>
                    <a:pt x="1095" y="633"/>
                  </a:lnTo>
                  <a:lnTo>
                    <a:pt x="1032" y="642"/>
                  </a:lnTo>
                  <a:lnTo>
                    <a:pt x="1028" y="655"/>
                  </a:lnTo>
                  <a:lnTo>
                    <a:pt x="1024" y="669"/>
                  </a:lnTo>
                  <a:lnTo>
                    <a:pt x="1020" y="683"/>
                  </a:lnTo>
                  <a:lnTo>
                    <a:pt x="1016" y="697"/>
                  </a:lnTo>
                  <a:lnTo>
                    <a:pt x="1027" y="704"/>
                  </a:lnTo>
                  <a:lnTo>
                    <a:pt x="1039" y="710"/>
                  </a:lnTo>
                  <a:lnTo>
                    <a:pt x="1037" y="726"/>
                  </a:lnTo>
                  <a:lnTo>
                    <a:pt x="1034" y="744"/>
                  </a:lnTo>
                  <a:lnTo>
                    <a:pt x="1033" y="754"/>
                  </a:lnTo>
                  <a:lnTo>
                    <a:pt x="1032" y="763"/>
                  </a:lnTo>
                  <a:lnTo>
                    <a:pt x="1032" y="774"/>
                  </a:lnTo>
                  <a:lnTo>
                    <a:pt x="1032" y="784"/>
                  </a:lnTo>
                  <a:lnTo>
                    <a:pt x="1055" y="795"/>
                  </a:lnTo>
                  <a:lnTo>
                    <a:pt x="1042" y="812"/>
                  </a:lnTo>
                  <a:lnTo>
                    <a:pt x="1032" y="823"/>
                  </a:lnTo>
                  <a:lnTo>
                    <a:pt x="1031" y="825"/>
                  </a:lnTo>
                  <a:lnTo>
                    <a:pt x="1031" y="829"/>
                  </a:lnTo>
                  <a:lnTo>
                    <a:pt x="1032" y="832"/>
                  </a:lnTo>
                  <a:lnTo>
                    <a:pt x="1033" y="836"/>
                  </a:lnTo>
                  <a:lnTo>
                    <a:pt x="1041" y="847"/>
                  </a:lnTo>
                  <a:lnTo>
                    <a:pt x="1052" y="860"/>
                  </a:lnTo>
                  <a:lnTo>
                    <a:pt x="1074" y="862"/>
                  </a:lnTo>
                  <a:lnTo>
                    <a:pt x="1096" y="863"/>
                  </a:lnTo>
                  <a:lnTo>
                    <a:pt x="1119" y="863"/>
                  </a:lnTo>
                  <a:lnTo>
                    <a:pt x="1143" y="861"/>
                  </a:lnTo>
                  <a:lnTo>
                    <a:pt x="1169" y="859"/>
                  </a:lnTo>
                  <a:lnTo>
                    <a:pt x="1195" y="856"/>
                  </a:lnTo>
                  <a:lnTo>
                    <a:pt x="1221" y="852"/>
                  </a:lnTo>
                  <a:lnTo>
                    <a:pt x="1249" y="848"/>
                  </a:lnTo>
                  <a:lnTo>
                    <a:pt x="1303" y="838"/>
                  </a:lnTo>
                  <a:lnTo>
                    <a:pt x="1356" y="829"/>
                  </a:lnTo>
                  <a:lnTo>
                    <a:pt x="1407" y="820"/>
                  </a:lnTo>
                  <a:lnTo>
                    <a:pt x="1453" y="815"/>
                  </a:lnTo>
                  <a:lnTo>
                    <a:pt x="1451" y="834"/>
                  </a:lnTo>
                  <a:lnTo>
                    <a:pt x="1447" y="854"/>
                  </a:lnTo>
                  <a:lnTo>
                    <a:pt x="1441" y="875"/>
                  </a:lnTo>
                  <a:lnTo>
                    <a:pt x="1430" y="897"/>
                  </a:lnTo>
                  <a:lnTo>
                    <a:pt x="1419" y="921"/>
                  </a:lnTo>
                  <a:lnTo>
                    <a:pt x="1405" y="944"/>
                  </a:lnTo>
                  <a:lnTo>
                    <a:pt x="1389" y="968"/>
                  </a:lnTo>
                  <a:lnTo>
                    <a:pt x="1372" y="993"/>
                  </a:lnTo>
                  <a:lnTo>
                    <a:pt x="1334" y="1044"/>
                  </a:lnTo>
                  <a:lnTo>
                    <a:pt x="1293" y="1097"/>
                  </a:lnTo>
                  <a:lnTo>
                    <a:pt x="1250" y="1150"/>
                  </a:lnTo>
                  <a:lnTo>
                    <a:pt x="1208" y="1203"/>
                  </a:lnTo>
                  <a:lnTo>
                    <a:pt x="1186" y="1229"/>
                  </a:lnTo>
                  <a:lnTo>
                    <a:pt x="1166" y="1254"/>
                  </a:lnTo>
                  <a:lnTo>
                    <a:pt x="1148" y="1281"/>
                  </a:lnTo>
                  <a:lnTo>
                    <a:pt x="1131" y="1305"/>
                  </a:lnTo>
                  <a:lnTo>
                    <a:pt x="1114" y="1331"/>
                  </a:lnTo>
                  <a:lnTo>
                    <a:pt x="1100" y="1354"/>
                  </a:lnTo>
                  <a:lnTo>
                    <a:pt x="1087" y="1378"/>
                  </a:lnTo>
                  <a:lnTo>
                    <a:pt x="1077" y="1400"/>
                  </a:lnTo>
                  <a:lnTo>
                    <a:pt x="1068" y="1421"/>
                  </a:lnTo>
                  <a:lnTo>
                    <a:pt x="1063" y="1443"/>
                  </a:lnTo>
                  <a:lnTo>
                    <a:pt x="1060" y="1463"/>
                  </a:lnTo>
                  <a:lnTo>
                    <a:pt x="1060" y="1481"/>
                  </a:lnTo>
                  <a:lnTo>
                    <a:pt x="1064" y="1499"/>
                  </a:lnTo>
                  <a:lnTo>
                    <a:pt x="1070" y="1514"/>
                  </a:lnTo>
                  <a:lnTo>
                    <a:pt x="1082" y="1529"/>
                  </a:lnTo>
                  <a:lnTo>
                    <a:pt x="1097" y="1543"/>
                  </a:lnTo>
                  <a:lnTo>
                    <a:pt x="1108" y="1527"/>
                  </a:lnTo>
                  <a:lnTo>
                    <a:pt x="1120" y="1510"/>
                  </a:lnTo>
                  <a:lnTo>
                    <a:pt x="1131" y="1493"/>
                  </a:lnTo>
                  <a:lnTo>
                    <a:pt x="1140" y="1476"/>
                  </a:lnTo>
                  <a:lnTo>
                    <a:pt x="1155" y="1448"/>
                  </a:lnTo>
                  <a:lnTo>
                    <a:pt x="1165" y="1431"/>
                  </a:lnTo>
                  <a:lnTo>
                    <a:pt x="1177" y="1414"/>
                  </a:lnTo>
                  <a:lnTo>
                    <a:pt x="1197" y="1383"/>
                  </a:lnTo>
                  <a:lnTo>
                    <a:pt x="1221" y="1345"/>
                  </a:lnTo>
                  <a:lnTo>
                    <a:pt x="1250" y="1303"/>
                  </a:lnTo>
                  <a:lnTo>
                    <a:pt x="1278" y="1261"/>
                  </a:lnTo>
                  <a:lnTo>
                    <a:pt x="1304" y="1223"/>
                  </a:lnTo>
                  <a:lnTo>
                    <a:pt x="1324" y="1194"/>
                  </a:lnTo>
                  <a:lnTo>
                    <a:pt x="1337" y="1177"/>
                  </a:lnTo>
                  <a:lnTo>
                    <a:pt x="1345" y="1180"/>
                  </a:lnTo>
                  <a:lnTo>
                    <a:pt x="1352" y="1184"/>
                  </a:lnTo>
                  <a:lnTo>
                    <a:pt x="1354" y="1190"/>
                  </a:lnTo>
                  <a:lnTo>
                    <a:pt x="1355" y="1198"/>
                  </a:lnTo>
                  <a:lnTo>
                    <a:pt x="1355" y="1208"/>
                  </a:lnTo>
                  <a:lnTo>
                    <a:pt x="1355" y="1217"/>
                  </a:lnTo>
                  <a:lnTo>
                    <a:pt x="1352" y="1241"/>
                  </a:lnTo>
                  <a:lnTo>
                    <a:pt x="1348" y="1266"/>
                  </a:lnTo>
                  <a:lnTo>
                    <a:pt x="1342" y="1294"/>
                  </a:lnTo>
                  <a:lnTo>
                    <a:pt x="1334" y="1324"/>
                  </a:lnTo>
                  <a:lnTo>
                    <a:pt x="1325" y="1355"/>
                  </a:lnTo>
                  <a:lnTo>
                    <a:pt x="1315" y="1387"/>
                  </a:lnTo>
                  <a:lnTo>
                    <a:pt x="1293" y="1451"/>
                  </a:lnTo>
                  <a:lnTo>
                    <a:pt x="1272" y="1512"/>
                  </a:lnTo>
                  <a:lnTo>
                    <a:pt x="1254" y="1565"/>
                  </a:lnTo>
                  <a:lnTo>
                    <a:pt x="1240" y="1608"/>
                  </a:lnTo>
                  <a:lnTo>
                    <a:pt x="1236" y="1639"/>
                  </a:lnTo>
                  <a:lnTo>
                    <a:pt x="1232" y="1671"/>
                  </a:lnTo>
                  <a:lnTo>
                    <a:pt x="1227" y="1703"/>
                  </a:lnTo>
                  <a:lnTo>
                    <a:pt x="1221" y="1735"/>
                  </a:lnTo>
                  <a:lnTo>
                    <a:pt x="1215" y="1767"/>
                  </a:lnTo>
                  <a:lnTo>
                    <a:pt x="1205" y="1798"/>
                  </a:lnTo>
                  <a:lnTo>
                    <a:pt x="1200" y="1813"/>
                  </a:lnTo>
                  <a:lnTo>
                    <a:pt x="1194" y="1828"/>
                  </a:lnTo>
                  <a:lnTo>
                    <a:pt x="1188" y="1843"/>
                  </a:lnTo>
                  <a:lnTo>
                    <a:pt x="1180" y="1858"/>
                  </a:lnTo>
                  <a:lnTo>
                    <a:pt x="1174" y="1854"/>
                  </a:lnTo>
                  <a:lnTo>
                    <a:pt x="1171" y="1848"/>
                  </a:lnTo>
                  <a:lnTo>
                    <a:pt x="1167" y="1844"/>
                  </a:lnTo>
                  <a:lnTo>
                    <a:pt x="1166" y="1840"/>
                  </a:lnTo>
                  <a:lnTo>
                    <a:pt x="1166" y="1832"/>
                  </a:lnTo>
                  <a:lnTo>
                    <a:pt x="1166" y="1825"/>
                  </a:lnTo>
                  <a:lnTo>
                    <a:pt x="1166" y="1822"/>
                  </a:lnTo>
                  <a:lnTo>
                    <a:pt x="1166" y="1818"/>
                  </a:lnTo>
                  <a:lnTo>
                    <a:pt x="1165" y="1815"/>
                  </a:lnTo>
                  <a:lnTo>
                    <a:pt x="1162" y="1811"/>
                  </a:lnTo>
                  <a:lnTo>
                    <a:pt x="1158" y="1808"/>
                  </a:lnTo>
                  <a:lnTo>
                    <a:pt x="1153" y="1805"/>
                  </a:lnTo>
                  <a:lnTo>
                    <a:pt x="1145" y="1802"/>
                  </a:lnTo>
                  <a:lnTo>
                    <a:pt x="1135" y="1799"/>
                  </a:lnTo>
                  <a:lnTo>
                    <a:pt x="1144" y="1774"/>
                  </a:lnTo>
                  <a:lnTo>
                    <a:pt x="1150" y="1756"/>
                  </a:lnTo>
                  <a:lnTo>
                    <a:pt x="1152" y="1745"/>
                  </a:lnTo>
                  <a:lnTo>
                    <a:pt x="1154" y="1735"/>
                  </a:lnTo>
                  <a:lnTo>
                    <a:pt x="1156" y="1731"/>
                  </a:lnTo>
                  <a:lnTo>
                    <a:pt x="1158" y="1727"/>
                  </a:lnTo>
                  <a:lnTo>
                    <a:pt x="1161" y="1723"/>
                  </a:lnTo>
                  <a:lnTo>
                    <a:pt x="1166" y="1718"/>
                  </a:lnTo>
                  <a:lnTo>
                    <a:pt x="1180" y="1706"/>
                  </a:lnTo>
                  <a:lnTo>
                    <a:pt x="1201" y="1688"/>
                  </a:lnTo>
                  <a:lnTo>
                    <a:pt x="1200" y="1678"/>
                  </a:lnTo>
                  <a:lnTo>
                    <a:pt x="1199" y="1669"/>
                  </a:lnTo>
                  <a:lnTo>
                    <a:pt x="1196" y="1659"/>
                  </a:lnTo>
                  <a:lnTo>
                    <a:pt x="1193" y="1650"/>
                  </a:lnTo>
                  <a:lnTo>
                    <a:pt x="1190" y="1641"/>
                  </a:lnTo>
                  <a:lnTo>
                    <a:pt x="1185" y="1633"/>
                  </a:lnTo>
                  <a:lnTo>
                    <a:pt x="1180" y="1625"/>
                  </a:lnTo>
                  <a:lnTo>
                    <a:pt x="1175" y="1618"/>
                  </a:lnTo>
                  <a:lnTo>
                    <a:pt x="1163" y="1603"/>
                  </a:lnTo>
                  <a:lnTo>
                    <a:pt x="1150" y="1589"/>
                  </a:lnTo>
                  <a:lnTo>
                    <a:pt x="1135" y="1577"/>
                  </a:lnTo>
                  <a:lnTo>
                    <a:pt x="1119" y="1565"/>
                  </a:lnTo>
                  <a:lnTo>
                    <a:pt x="1102" y="1555"/>
                  </a:lnTo>
                  <a:lnTo>
                    <a:pt x="1085" y="1544"/>
                  </a:lnTo>
                  <a:lnTo>
                    <a:pt x="1068" y="1536"/>
                  </a:lnTo>
                  <a:lnTo>
                    <a:pt x="1050" y="1526"/>
                  </a:lnTo>
                  <a:lnTo>
                    <a:pt x="1018" y="1510"/>
                  </a:lnTo>
                  <a:lnTo>
                    <a:pt x="989" y="1494"/>
                  </a:lnTo>
                  <a:lnTo>
                    <a:pt x="989" y="1473"/>
                  </a:lnTo>
                  <a:lnTo>
                    <a:pt x="988" y="1453"/>
                  </a:lnTo>
                  <a:lnTo>
                    <a:pt x="986" y="1436"/>
                  </a:lnTo>
                  <a:lnTo>
                    <a:pt x="983" y="1422"/>
                  </a:lnTo>
                  <a:lnTo>
                    <a:pt x="979" y="1410"/>
                  </a:lnTo>
                  <a:lnTo>
                    <a:pt x="972" y="1400"/>
                  </a:lnTo>
                  <a:lnTo>
                    <a:pt x="969" y="1396"/>
                  </a:lnTo>
                  <a:lnTo>
                    <a:pt x="966" y="1393"/>
                  </a:lnTo>
                  <a:lnTo>
                    <a:pt x="962" y="1390"/>
                  </a:lnTo>
                  <a:lnTo>
                    <a:pt x="957" y="1388"/>
                  </a:lnTo>
                  <a:lnTo>
                    <a:pt x="953" y="1385"/>
                  </a:lnTo>
                  <a:lnTo>
                    <a:pt x="949" y="1384"/>
                  </a:lnTo>
                  <a:lnTo>
                    <a:pt x="944" y="1383"/>
                  </a:lnTo>
                  <a:lnTo>
                    <a:pt x="938" y="1383"/>
                  </a:lnTo>
                  <a:lnTo>
                    <a:pt x="928" y="1384"/>
                  </a:lnTo>
                  <a:lnTo>
                    <a:pt x="916" y="1387"/>
                  </a:lnTo>
                  <a:lnTo>
                    <a:pt x="904" y="1391"/>
                  </a:lnTo>
                  <a:lnTo>
                    <a:pt x="891" y="1397"/>
                  </a:lnTo>
                  <a:lnTo>
                    <a:pt x="877" y="1405"/>
                  </a:lnTo>
                  <a:lnTo>
                    <a:pt x="862" y="1414"/>
                  </a:lnTo>
                  <a:lnTo>
                    <a:pt x="874" y="1424"/>
                  </a:lnTo>
                  <a:lnTo>
                    <a:pt x="887" y="1434"/>
                  </a:lnTo>
                  <a:lnTo>
                    <a:pt x="887" y="1457"/>
                  </a:lnTo>
                  <a:lnTo>
                    <a:pt x="864" y="1474"/>
                  </a:lnTo>
                  <a:lnTo>
                    <a:pt x="840" y="1491"/>
                  </a:lnTo>
                  <a:lnTo>
                    <a:pt x="816" y="1508"/>
                  </a:lnTo>
                  <a:lnTo>
                    <a:pt x="792" y="1525"/>
                  </a:lnTo>
                  <a:lnTo>
                    <a:pt x="768" y="1541"/>
                  </a:lnTo>
                  <a:lnTo>
                    <a:pt x="744" y="1558"/>
                  </a:lnTo>
                  <a:lnTo>
                    <a:pt x="720" y="1573"/>
                  </a:lnTo>
                  <a:lnTo>
                    <a:pt x="698" y="1588"/>
                  </a:lnTo>
                  <a:lnTo>
                    <a:pt x="693" y="1584"/>
                  </a:lnTo>
                  <a:lnTo>
                    <a:pt x="688" y="1579"/>
                  </a:lnTo>
                  <a:lnTo>
                    <a:pt x="685" y="1573"/>
                  </a:lnTo>
                  <a:lnTo>
                    <a:pt x="683" y="1565"/>
                  </a:lnTo>
                  <a:lnTo>
                    <a:pt x="681" y="1557"/>
                  </a:lnTo>
                  <a:lnTo>
                    <a:pt x="680" y="1548"/>
                  </a:lnTo>
                  <a:lnTo>
                    <a:pt x="680" y="1539"/>
                  </a:lnTo>
                  <a:lnTo>
                    <a:pt x="681" y="1528"/>
                  </a:lnTo>
                  <a:lnTo>
                    <a:pt x="683" y="1506"/>
                  </a:lnTo>
                  <a:lnTo>
                    <a:pt x="688" y="1482"/>
                  </a:lnTo>
                  <a:lnTo>
                    <a:pt x="695" y="1457"/>
                  </a:lnTo>
                  <a:lnTo>
                    <a:pt x="702" y="1431"/>
                  </a:lnTo>
                  <a:lnTo>
                    <a:pt x="720" y="1379"/>
                  </a:lnTo>
                  <a:lnTo>
                    <a:pt x="737" y="1331"/>
                  </a:lnTo>
                  <a:lnTo>
                    <a:pt x="752" y="1290"/>
                  </a:lnTo>
                  <a:lnTo>
                    <a:pt x="761" y="1263"/>
                  </a:lnTo>
                  <a:lnTo>
                    <a:pt x="759" y="1190"/>
                  </a:lnTo>
                  <a:lnTo>
                    <a:pt x="756" y="1123"/>
                  </a:lnTo>
                  <a:lnTo>
                    <a:pt x="753" y="1093"/>
                  </a:lnTo>
                  <a:lnTo>
                    <a:pt x="749" y="1063"/>
                  </a:lnTo>
                  <a:lnTo>
                    <a:pt x="746" y="1049"/>
                  </a:lnTo>
                  <a:lnTo>
                    <a:pt x="743" y="1036"/>
                  </a:lnTo>
                  <a:lnTo>
                    <a:pt x="740" y="1022"/>
                  </a:lnTo>
                  <a:lnTo>
                    <a:pt x="736" y="1009"/>
                  </a:lnTo>
                  <a:lnTo>
                    <a:pt x="731" y="998"/>
                  </a:lnTo>
                  <a:lnTo>
                    <a:pt x="726" y="986"/>
                  </a:lnTo>
                  <a:lnTo>
                    <a:pt x="720" y="974"/>
                  </a:lnTo>
                  <a:lnTo>
                    <a:pt x="714" y="964"/>
                  </a:lnTo>
                  <a:lnTo>
                    <a:pt x="706" y="954"/>
                  </a:lnTo>
                  <a:lnTo>
                    <a:pt x="699" y="945"/>
                  </a:lnTo>
                  <a:lnTo>
                    <a:pt x="690" y="936"/>
                  </a:lnTo>
                  <a:lnTo>
                    <a:pt x="681" y="928"/>
                  </a:lnTo>
                  <a:lnTo>
                    <a:pt x="670" y="921"/>
                  </a:lnTo>
                  <a:lnTo>
                    <a:pt x="660" y="913"/>
                  </a:lnTo>
                  <a:lnTo>
                    <a:pt x="647" y="908"/>
                  </a:lnTo>
                  <a:lnTo>
                    <a:pt x="635" y="902"/>
                  </a:lnTo>
                  <a:lnTo>
                    <a:pt x="621" y="897"/>
                  </a:lnTo>
                  <a:lnTo>
                    <a:pt x="606" y="893"/>
                  </a:lnTo>
                  <a:lnTo>
                    <a:pt x="589" y="889"/>
                  </a:lnTo>
                  <a:lnTo>
                    <a:pt x="572" y="887"/>
                  </a:lnTo>
                  <a:lnTo>
                    <a:pt x="570" y="893"/>
                  </a:lnTo>
                  <a:lnTo>
                    <a:pt x="569" y="902"/>
                  </a:lnTo>
                  <a:lnTo>
                    <a:pt x="568" y="912"/>
                  </a:lnTo>
                  <a:lnTo>
                    <a:pt x="568" y="924"/>
                  </a:lnTo>
                  <a:lnTo>
                    <a:pt x="570" y="950"/>
                  </a:lnTo>
                  <a:lnTo>
                    <a:pt x="574" y="980"/>
                  </a:lnTo>
                  <a:lnTo>
                    <a:pt x="580" y="1010"/>
                  </a:lnTo>
                  <a:lnTo>
                    <a:pt x="585" y="1040"/>
                  </a:lnTo>
                  <a:lnTo>
                    <a:pt x="589" y="1066"/>
                  </a:lnTo>
                  <a:lnTo>
                    <a:pt x="591" y="1087"/>
                  </a:lnTo>
                  <a:lnTo>
                    <a:pt x="562" y="1122"/>
                  </a:lnTo>
                  <a:lnTo>
                    <a:pt x="533" y="1155"/>
                  </a:lnTo>
                  <a:lnTo>
                    <a:pt x="520" y="1171"/>
                  </a:lnTo>
                  <a:lnTo>
                    <a:pt x="508" y="1187"/>
                  </a:lnTo>
                  <a:lnTo>
                    <a:pt x="497" y="1203"/>
                  </a:lnTo>
                  <a:lnTo>
                    <a:pt x="488" y="1219"/>
                  </a:lnTo>
                  <a:lnTo>
                    <a:pt x="485" y="1226"/>
                  </a:lnTo>
                  <a:lnTo>
                    <a:pt x="482" y="1234"/>
                  </a:lnTo>
                  <a:lnTo>
                    <a:pt x="478" y="1243"/>
                  </a:lnTo>
                  <a:lnTo>
                    <a:pt x="476" y="1251"/>
                  </a:lnTo>
                  <a:lnTo>
                    <a:pt x="474" y="1260"/>
                  </a:lnTo>
                  <a:lnTo>
                    <a:pt x="473" y="1268"/>
                  </a:lnTo>
                  <a:lnTo>
                    <a:pt x="473" y="1277"/>
                  </a:lnTo>
                  <a:lnTo>
                    <a:pt x="473" y="1285"/>
                  </a:lnTo>
                  <a:lnTo>
                    <a:pt x="474" y="1295"/>
                  </a:lnTo>
                  <a:lnTo>
                    <a:pt x="476" y="1303"/>
                  </a:lnTo>
                  <a:lnTo>
                    <a:pt x="479" y="1313"/>
                  </a:lnTo>
                  <a:lnTo>
                    <a:pt x="483" y="1323"/>
                  </a:lnTo>
                  <a:lnTo>
                    <a:pt x="487" y="1333"/>
                  </a:lnTo>
                  <a:lnTo>
                    <a:pt x="492" y="1343"/>
                  </a:lnTo>
                  <a:lnTo>
                    <a:pt x="498" y="1354"/>
                  </a:lnTo>
                  <a:lnTo>
                    <a:pt x="506" y="1364"/>
                  </a:lnTo>
                  <a:lnTo>
                    <a:pt x="508" y="1383"/>
                  </a:lnTo>
                  <a:lnTo>
                    <a:pt x="510" y="1401"/>
                  </a:lnTo>
                  <a:lnTo>
                    <a:pt x="513" y="1416"/>
                  </a:lnTo>
                  <a:lnTo>
                    <a:pt x="517" y="1431"/>
                  </a:lnTo>
                  <a:lnTo>
                    <a:pt x="522" y="1443"/>
                  </a:lnTo>
                  <a:lnTo>
                    <a:pt x="527" y="1453"/>
                  </a:lnTo>
                  <a:lnTo>
                    <a:pt x="533" y="1463"/>
                  </a:lnTo>
                  <a:lnTo>
                    <a:pt x="541" y="1471"/>
                  </a:lnTo>
                  <a:lnTo>
                    <a:pt x="548" y="1478"/>
                  </a:lnTo>
                  <a:lnTo>
                    <a:pt x="558" y="1485"/>
                  </a:lnTo>
                  <a:lnTo>
                    <a:pt x="568" y="1491"/>
                  </a:lnTo>
                  <a:lnTo>
                    <a:pt x="581" y="1496"/>
                  </a:lnTo>
                  <a:lnTo>
                    <a:pt x="609" y="1507"/>
                  </a:lnTo>
                  <a:lnTo>
                    <a:pt x="645" y="1517"/>
                  </a:lnTo>
                  <a:lnTo>
                    <a:pt x="645" y="1526"/>
                  </a:lnTo>
                  <a:lnTo>
                    <a:pt x="646" y="1537"/>
                  </a:lnTo>
                  <a:lnTo>
                    <a:pt x="550" y="1537"/>
                  </a:lnTo>
                  <a:lnTo>
                    <a:pt x="551" y="1551"/>
                  </a:lnTo>
                  <a:lnTo>
                    <a:pt x="551" y="1567"/>
                  </a:lnTo>
                  <a:lnTo>
                    <a:pt x="555" y="1568"/>
                  </a:lnTo>
                  <a:lnTo>
                    <a:pt x="560" y="1569"/>
                  </a:lnTo>
                  <a:lnTo>
                    <a:pt x="565" y="1570"/>
                  </a:lnTo>
                  <a:lnTo>
                    <a:pt x="571" y="1570"/>
                  </a:lnTo>
                  <a:lnTo>
                    <a:pt x="585" y="1570"/>
                  </a:lnTo>
                  <a:lnTo>
                    <a:pt x="600" y="1569"/>
                  </a:lnTo>
                  <a:lnTo>
                    <a:pt x="629" y="1565"/>
                  </a:lnTo>
                  <a:lnTo>
                    <a:pt x="655" y="1562"/>
                  </a:lnTo>
                  <a:lnTo>
                    <a:pt x="655" y="1571"/>
                  </a:lnTo>
                  <a:lnTo>
                    <a:pt x="656" y="1582"/>
                  </a:lnTo>
                  <a:lnTo>
                    <a:pt x="646" y="1585"/>
                  </a:lnTo>
                  <a:lnTo>
                    <a:pt x="634" y="1587"/>
                  </a:lnTo>
                  <a:lnTo>
                    <a:pt x="619" y="1588"/>
                  </a:lnTo>
                  <a:lnTo>
                    <a:pt x="603" y="1589"/>
                  </a:lnTo>
                  <a:lnTo>
                    <a:pt x="587" y="1589"/>
                  </a:lnTo>
                  <a:lnTo>
                    <a:pt x="572" y="1590"/>
                  </a:lnTo>
                  <a:lnTo>
                    <a:pt x="559" y="1592"/>
                  </a:lnTo>
                  <a:lnTo>
                    <a:pt x="547" y="1594"/>
                  </a:lnTo>
                  <a:lnTo>
                    <a:pt x="546" y="1615"/>
                  </a:lnTo>
                  <a:lnTo>
                    <a:pt x="545" y="1635"/>
                  </a:lnTo>
                  <a:lnTo>
                    <a:pt x="543" y="1656"/>
                  </a:lnTo>
                  <a:lnTo>
                    <a:pt x="541" y="1677"/>
                  </a:lnTo>
                  <a:lnTo>
                    <a:pt x="537" y="1698"/>
                  </a:lnTo>
                  <a:lnTo>
                    <a:pt x="534" y="1718"/>
                  </a:lnTo>
                  <a:lnTo>
                    <a:pt x="531" y="1739"/>
                  </a:lnTo>
                  <a:lnTo>
                    <a:pt x="527" y="1761"/>
                  </a:lnTo>
                  <a:lnTo>
                    <a:pt x="508" y="1791"/>
                  </a:lnTo>
                  <a:lnTo>
                    <a:pt x="477" y="1839"/>
                  </a:lnTo>
                  <a:lnTo>
                    <a:pt x="461" y="1861"/>
                  </a:lnTo>
                  <a:lnTo>
                    <a:pt x="448" y="1878"/>
                  </a:lnTo>
                  <a:lnTo>
                    <a:pt x="441" y="1884"/>
                  </a:lnTo>
                  <a:lnTo>
                    <a:pt x="435" y="1888"/>
                  </a:lnTo>
                  <a:lnTo>
                    <a:pt x="433" y="1890"/>
                  </a:lnTo>
                  <a:lnTo>
                    <a:pt x="431" y="1891"/>
                  </a:lnTo>
                  <a:lnTo>
                    <a:pt x="430" y="1890"/>
                  </a:lnTo>
                  <a:lnTo>
                    <a:pt x="428" y="1888"/>
                  </a:lnTo>
                  <a:lnTo>
                    <a:pt x="451" y="1842"/>
                  </a:lnTo>
                  <a:lnTo>
                    <a:pt x="469" y="1800"/>
                  </a:lnTo>
                  <a:lnTo>
                    <a:pt x="476" y="1781"/>
                  </a:lnTo>
                  <a:lnTo>
                    <a:pt x="482" y="1764"/>
                  </a:lnTo>
                  <a:lnTo>
                    <a:pt x="485" y="1750"/>
                  </a:lnTo>
                  <a:lnTo>
                    <a:pt x="486" y="1739"/>
                  </a:lnTo>
                  <a:lnTo>
                    <a:pt x="485" y="1735"/>
                  </a:lnTo>
                  <a:lnTo>
                    <a:pt x="484" y="1731"/>
                  </a:lnTo>
                  <a:lnTo>
                    <a:pt x="483" y="1729"/>
                  </a:lnTo>
                  <a:lnTo>
                    <a:pt x="479" y="1727"/>
                  </a:lnTo>
                  <a:lnTo>
                    <a:pt x="476" y="1726"/>
                  </a:lnTo>
                  <a:lnTo>
                    <a:pt x="472" y="1726"/>
                  </a:lnTo>
                  <a:lnTo>
                    <a:pt x="468" y="1728"/>
                  </a:lnTo>
                  <a:lnTo>
                    <a:pt x="461" y="1730"/>
                  </a:lnTo>
                  <a:lnTo>
                    <a:pt x="448" y="1738"/>
                  </a:lnTo>
                  <a:lnTo>
                    <a:pt x="430" y="1751"/>
                  </a:lnTo>
                  <a:lnTo>
                    <a:pt x="408" y="1770"/>
                  </a:lnTo>
                  <a:lnTo>
                    <a:pt x="381" y="1794"/>
                  </a:lnTo>
                  <a:lnTo>
                    <a:pt x="373" y="1798"/>
                  </a:lnTo>
                  <a:lnTo>
                    <a:pt x="365" y="1800"/>
                  </a:lnTo>
                  <a:lnTo>
                    <a:pt x="358" y="1802"/>
                  </a:lnTo>
                  <a:lnTo>
                    <a:pt x="352" y="1803"/>
                  </a:lnTo>
                  <a:lnTo>
                    <a:pt x="341" y="1803"/>
                  </a:lnTo>
                  <a:lnTo>
                    <a:pt x="331" y="1802"/>
                  </a:lnTo>
                  <a:lnTo>
                    <a:pt x="315" y="1797"/>
                  </a:lnTo>
                  <a:lnTo>
                    <a:pt x="302" y="1790"/>
                  </a:lnTo>
                  <a:lnTo>
                    <a:pt x="296" y="1789"/>
                  </a:lnTo>
                  <a:lnTo>
                    <a:pt x="289" y="1789"/>
                  </a:lnTo>
                  <a:lnTo>
                    <a:pt x="286" y="1790"/>
                  </a:lnTo>
                  <a:lnTo>
                    <a:pt x="282" y="1791"/>
                  </a:lnTo>
                  <a:lnTo>
                    <a:pt x="279" y="1793"/>
                  </a:lnTo>
                  <a:lnTo>
                    <a:pt x="275" y="1797"/>
                  </a:lnTo>
                  <a:lnTo>
                    <a:pt x="265" y="1805"/>
                  </a:lnTo>
                  <a:lnTo>
                    <a:pt x="255" y="1818"/>
                  </a:lnTo>
                  <a:lnTo>
                    <a:pt x="242" y="1835"/>
                  </a:lnTo>
                  <a:lnTo>
                    <a:pt x="227" y="1857"/>
                  </a:lnTo>
                  <a:lnTo>
                    <a:pt x="206" y="1841"/>
                  </a:lnTo>
                  <a:lnTo>
                    <a:pt x="190" y="1828"/>
                  </a:lnTo>
                  <a:lnTo>
                    <a:pt x="178" y="1819"/>
                  </a:lnTo>
                  <a:lnTo>
                    <a:pt x="167" y="1812"/>
                  </a:lnTo>
                  <a:lnTo>
                    <a:pt x="161" y="1810"/>
                  </a:lnTo>
                  <a:lnTo>
                    <a:pt x="155" y="1808"/>
                  </a:lnTo>
                  <a:lnTo>
                    <a:pt x="149" y="1807"/>
                  </a:lnTo>
                  <a:lnTo>
                    <a:pt x="143" y="1806"/>
                  </a:lnTo>
                  <a:lnTo>
                    <a:pt x="127" y="1805"/>
                  </a:lnTo>
                  <a:lnTo>
                    <a:pt x="107" y="1805"/>
                  </a:lnTo>
                  <a:lnTo>
                    <a:pt x="95" y="1792"/>
                  </a:lnTo>
                  <a:lnTo>
                    <a:pt x="86" y="1780"/>
                  </a:lnTo>
                  <a:lnTo>
                    <a:pt x="69" y="1779"/>
                  </a:lnTo>
                  <a:lnTo>
                    <a:pt x="53" y="1779"/>
                  </a:lnTo>
                  <a:lnTo>
                    <a:pt x="37" y="1779"/>
                  </a:lnTo>
                  <a:lnTo>
                    <a:pt x="21" y="1779"/>
                  </a:lnTo>
                  <a:lnTo>
                    <a:pt x="16" y="1789"/>
                  </a:lnTo>
                  <a:lnTo>
                    <a:pt x="11" y="1800"/>
                  </a:lnTo>
                  <a:lnTo>
                    <a:pt x="6" y="1810"/>
                  </a:lnTo>
                  <a:lnTo>
                    <a:pt x="0" y="1821"/>
                  </a:lnTo>
                  <a:lnTo>
                    <a:pt x="5" y="1831"/>
                  </a:lnTo>
                  <a:lnTo>
                    <a:pt x="9" y="1841"/>
                  </a:lnTo>
                  <a:lnTo>
                    <a:pt x="13" y="1851"/>
                  </a:lnTo>
                  <a:lnTo>
                    <a:pt x="17" y="1862"/>
                  </a:lnTo>
                  <a:lnTo>
                    <a:pt x="16" y="1875"/>
                  </a:lnTo>
                  <a:lnTo>
                    <a:pt x="17" y="1887"/>
                  </a:lnTo>
                  <a:lnTo>
                    <a:pt x="18" y="1898"/>
                  </a:lnTo>
                  <a:lnTo>
                    <a:pt x="19" y="1910"/>
                  </a:lnTo>
                  <a:lnTo>
                    <a:pt x="21" y="1919"/>
                  </a:lnTo>
                  <a:lnTo>
                    <a:pt x="25" y="1929"/>
                  </a:lnTo>
                  <a:lnTo>
                    <a:pt x="27" y="1938"/>
                  </a:lnTo>
                  <a:lnTo>
                    <a:pt x="31" y="1947"/>
                  </a:lnTo>
                  <a:lnTo>
                    <a:pt x="35" y="1954"/>
                  </a:lnTo>
                  <a:lnTo>
                    <a:pt x="39" y="1961"/>
                  </a:lnTo>
                  <a:lnTo>
                    <a:pt x="45" y="1969"/>
                  </a:lnTo>
                  <a:lnTo>
                    <a:pt x="50" y="1975"/>
                  </a:lnTo>
                  <a:lnTo>
                    <a:pt x="62" y="1988"/>
                  </a:lnTo>
                  <a:lnTo>
                    <a:pt x="75" y="1998"/>
                  </a:lnTo>
                  <a:lnTo>
                    <a:pt x="90" y="2008"/>
                  </a:lnTo>
                  <a:lnTo>
                    <a:pt x="106" y="2017"/>
                  </a:lnTo>
                  <a:lnTo>
                    <a:pt x="123" y="2026"/>
                  </a:lnTo>
                  <a:lnTo>
                    <a:pt x="141" y="2035"/>
                  </a:lnTo>
                  <a:lnTo>
                    <a:pt x="178" y="2053"/>
                  </a:lnTo>
                  <a:lnTo>
                    <a:pt x="217" y="2074"/>
                  </a:lnTo>
                  <a:lnTo>
                    <a:pt x="215" y="2076"/>
                  </a:lnTo>
                  <a:lnTo>
                    <a:pt x="212" y="2077"/>
                  </a:lnTo>
                  <a:lnTo>
                    <a:pt x="209" y="2078"/>
                  </a:lnTo>
                  <a:lnTo>
                    <a:pt x="206" y="2078"/>
                  </a:lnTo>
                  <a:lnTo>
                    <a:pt x="198" y="2077"/>
                  </a:lnTo>
                  <a:lnTo>
                    <a:pt x="187" y="2074"/>
                  </a:lnTo>
                  <a:lnTo>
                    <a:pt x="163" y="2066"/>
                  </a:lnTo>
                  <a:lnTo>
                    <a:pt x="135" y="2055"/>
                  </a:lnTo>
                  <a:lnTo>
                    <a:pt x="107" y="2045"/>
                  </a:lnTo>
                  <a:lnTo>
                    <a:pt x="79" y="2034"/>
                  </a:lnTo>
                  <a:lnTo>
                    <a:pt x="66" y="2031"/>
                  </a:lnTo>
                  <a:lnTo>
                    <a:pt x="54" y="2028"/>
                  </a:lnTo>
                  <a:lnTo>
                    <a:pt x="45" y="2027"/>
                  </a:lnTo>
                  <a:lnTo>
                    <a:pt x="35" y="2027"/>
                  </a:lnTo>
                  <a:lnTo>
                    <a:pt x="28" y="2042"/>
                  </a:lnTo>
                  <a:lnTo>
                    <a:pt x="21" y="2056"/>
                  </a:lnTo>
                  <a:lnTo>
                    <a:pt x="53" y="2101"/>
                  </a:lnTo>
                  <a:lnTo>
                    <a:pt x="66" y="2103"/>
                  </a:lnTo>
                  <a:lnTo>
                    <a:pt x="78" y="2107"/>
                  </a:lnTo>
                  <a:lnTo>
                    <a:pt x="92" y="2113"/>
                  </a:lnTo>
                  <a:lnTo>
                    <a:pt x="107" y="2121"/>
                  </a:lnTo>
                  <a:lnTo>
                    <a:pt x="122" y="2130"/>
                  </a:lnTo>
                  <a:lnTo>
                    <a:pt x="136" y="2140"/>
                  </a:lnTo>
                  <a:lnTo>
                    <a:pt x="152" y="2152"/>
                  </a:lnTo>
                  <a:lnTo>
                    <a:pt x="168" y="2164"/>
                  </a:lnTo>
                  <a:lnTo>
                    <a:pt x="199" y="2190"/>
                  </a:lnTo>
                  <a:lnTo>
                    <a:pt x="229" y="2215"/>
                  </a:lnTo>
                  <a:lnTo>
                    <a:pt x="258" y="2238"/>
                  </a:lnTo>
                  <a:lnTo>
                    <a:pt x="282" y="2258"/>
                  </a:lnTo>
                  <a:lnTo>
                    <a:pt x="279" y="2302"/>
                  </a:lnTo>
                  <a:lnTo>
                    <a:pt x="275" y="2344"/>
                  </a:lnTo>
                  <a:lnTo>
                    <a:pt x="270" y="2386"/>
                  </a:lnTo>
                  <a:lnTo>
                    <a:pt x="267" y="2428"/>
                  </a:lnTo>
                  <a:lnTo>
                    <a:pt x="263" y="2471"/>
                  </a:lnTo>
                  <a:lnTo>
                    <a:pt x="260" y="2513"/>
                  </a:lnTo>
                  <a:lnTo>
                    <a:pt x="256" y="2556"/>
                  </a:lnTo>
                  <a:lnTo>
                    <a:pt x="253" y="2599"/>
                  </a:lnTo>
                  <a:lnTo>
                    <a:pt x="261" y="2604"/>
                  </a:lnTo>
                  <a:lnTo>
                    <a:pt x="270" y="2610"/>
                  </a:lnTo>
                  <a:lnTo>
                    <a:pt x="266" y="2631"/>
                  </a:lnTo>
                  <a:lnTo>
                    <a:pt x="260" y="2655"/>
                  </a:lnTo>
                  <a:lnTo>
                    <a:pt x="254" y="2681"/>
                  </a:lnTo>
                  <a:lnTo>
                    <a:pt x="247" y="2707"/>
                  </a:lnTo>
                  <a:lnTo>
                    <a:pt x="241" y="2734"/>
                  </a:lnTo>
                  <a:lnTo>
                    <a:pt x="237" y="2759"/>
                  </a:lnTo>
                  <a:lnTo>
                    <a:pt x="233" y="2784"/>
                  </a:lnTo>
                  <a:lnTo>
                    <a:pt x="231" y="2805"/>
                  </a:lnTo>
                  <a:lnTo>
                    <a:pt x="240" y="2813"/>
                  </a:lnTo>
                  <a:lnTo>
                    <a:pt x="247" y="2822"/>
                  </a:lnTo>
                  <a:lnTo>
                    <a:pt x="252" y="2829"/>
                  </a:lnTo>
                  <a:lnTo>
                    <a:pt x="255" y="2837"/>
                  </a:lnTo>
                  <a:lnTo>
                    <a:pt x="256" y="2845"/>
                  </a:lnTo>
                  <a:lnTo>
                    <a:pt x="256" y="2852"/>
                  </a:lnTo>
                  <a:lnTo>
                    <a:pt x="255" y="2860"/>
                  </a:lnTo>
                  <a:lnTo>
                    <a:pt x="253" y="2868"/>
                  </a:lnTo>
                  <a:lnTo>
                    <a:pt x="246" y="2886"/>
                  </a:lnTo>
                  <a:lnTo>
                    <a:pt x="240" y="2907"/>
                  </a:lnTo>
                  <a:lnTo>
                    <a:pt x="237" y="2920"/>
                  </a:lnTo>
                  <a:lnTo>
                    <a:pt x="235" y="2933"/>
                  </a:lnTo>
                  <a:lnTo>
                    <a:pt x="233" y="2947"/>
                  </a:lnTo>
                  <a:lnTo>
                    <a:pt x="231" y="2963"/>
                  </a:lnTo>
                  <a:lnTo>
                    <a:pt x="242" y="2976"/>
                  </a:lnTo>
                  <a:lnTo>
                    <a:pt x="250" y="2987"/>
                  </a:lnTo>
                  <a:lnTo>
                    <a:pt x="258" y="2998"/>
                  </a:lnTo>
                  <a:lnTo>
                    <a:pt x="263" y="3010"/>
                  </a:lnTo>
                  <a:lnTo>
                    <a:pt x="267" y="3021"/>
                  </a:lnTo>
                  <a:lnTo>
                    <a:pt x="270" y="3033"/>
                  </a:lnTo>
                  <a:lnTo>
                    <a:pt x="274" y="3045"/>
                  </a:lnTo>
                  <a:lnTo>
                    <a:pt x="275" y="3057"/>
                  </a:lnTo>
                  <a:lnTo>
                    <a:pt x="276" y="3083"/>
                  </a:lnTo>
                  <a:lnTo>
                    <a:pt x="276" y="3111"/>
                  </a:lnTo>
                  <a:lnTo>
                    <a:pt x="274" y="3142"/>
                  </a:lnTo>
                  <a:lnTo>
                    <a:pt x="273" y="3176"/>
                  </a:lnTo>
                  <a:lnTo>
                    <a:pt x="285" y="3186"/>
                  </a:lnTo>
                  <a:lnTo>
                    <a:pt x="299" y="3198"/>
                  </a:lnTo>
                  <a:lnTo>
                    <a:pt x="299" y="3218"/>
                  </a:lnTo>
                  <a:lnTo>
                    <a:pt x="299" y="3239"/>
                  </a:lnTo>
                  <a:lnTo>
                    <a:pt x="300" y="3260"/>
                  </a:lnTo>
                  <a:lnTo>
                    <a:pt x="300" y="3280"/>
                  </a:lnTo>
                  <a:lnTo>
                    <a:pt x="300" y="3301"/>
                  </a:lnTo>
                  <a:lnTo>
                    <a:pt x="301" y="3322"/>
                  </a:lnTo>
                  <a:lnTo>
                    <a:pt x="301" y="3344"/>
                  </a:lnTo>
                  <a:lnTo>
                    <a:pt x="302" y="3364"/>
                  </a:lnTo>
                  <a:lnTo>
                    <a:pt x="312" y="3372"/>
                  </a:lnTo>
                  <a:lnTo>
                    <a:pt x="321" y="3381"/>
                  </a:lnTo>
                  <a:lnTo>
                    <a:pt x="332" y="3389"/>
                  </a:lnTo>
                  <a:lnTo>
                    <a:pt x="341" y="3397"/>
                  </a:lnTo>
                  <a:lnTo>
                    <a:pt x="342" y="3423"/>
                  </a:lnTo>
                  <a:lnTo>
                    <a:pt x="343" y="3446"/>
                  </a:lnTo>
                  <a:lnTo>
                    <a:pt x="345" y="3469"/>
                  </a:lnTo>
                  <a:lnTo>
                    <a:pt x="348" y="3492"/>
                  </a:lnTo>
                  <a:lnTo>
                    <a:pt x="351" y="3515"/>
                  </a:lnTo>
                  <a:lnTo>
                    <a:pt x="354" y="3538"/>
                  </a:lnTo>
                  <a:lnTo>
                    <a:pt x="359" y="3563"/>
                  </a:lnTo>
                  <a:lnTo>
                    <a:pt x="364" y="3589"/>
                  </a:lnTo>
                  <a:lnTo>
                    <a:pt x="348" y="3597"/>
                  </a:lnTo>
                  <a:lnTo>
                    <a:pt x="331" y="3602"/>
                  </a:lnTo>
                  <a:lnTo>
                    <a:pt x="315" y="3606"/>
                  </a:lnTo>
                  <a:lnTo>
                    <a:pt x="298" y="3609"/>
                  </a:lnTo>
                  <a:lnTo>
                    <a:pt x="282" y="3612"/>
                  </a:lnTo>
                  <a:lnTo>
                    <a:pt x="265" y="3615"/>
                  </a:lnTo>
                  <a:lnTo>
                    <a:pt x="248" y="3620"/>
                  </a:lnTo>
                  <a:lnTo>
                    <a:pt x="230" y="3628"/>
                  </a:lnTo>
                  <a:lnTo>
                    <a:pt x="247" y="3649"/>
                  </a:lnTo>
                  <a:lnTo>
                    <a:pt x="275" y="3649"/>
                  </a:lnTo>
                  <a:lnTo>
                    <a:pt x="301" y="3648"/>
                  </a:lnTo>
                  <a:lnTo>
                    <a:pt x="326" y="3645"/>
                  </a:lnTo>
                  <a:lnTo>
                    <a:pt x="352" y="3642"/>
                  </a:lnTo>
                  <a:lnTo>
                    <a:pt x="376" y="3636"/>
                  </a:lnTo>
                  <a:lnTo>
                    <a:pt x="400" y="3631"/>
                  </a:lnTo>
                  <a:lnTo>
                    <a:pt x="424" y="3625"/>
                  </a:lnTo>
                  <a:lnTo>
                    <a:pt x="447" y="3617"/>
                  </a:lnTo>
                  <a:lnTo>
                    <a:pt x="493" y="3605"/>
                  </a:lnTo>
                  <a:lnTo>
                    <a:pt x="540" y="3592"/>
                  </a:lnTo>
                  <a:lnTo>
                    <a:pt x="563" y="3588"/>
                  </a:lnTo>
                  <a:lnTo>
                    <a:pt x="587" y="3583"/>
                  </a:lnTo>
                  <a:lnTo>
                    <a:pt x="611" y="3581"/>
                  </a:lnTo>
                  <a:lnTo>
                    <a:pt x="637" y="3580"/>
                  </a:lnTo>
                  <a:lnTo>
                    <a:pt x="658" y="3592"/>
                  </a:lnTo>
                  <a:lnTo>
                    <a:pt x="676" y="3604"/>
                  </a:lnTo>
                  <a:lnTo>
                    <a:pt x="694" y="3614"/>
                  </a:lnTo>
                  <a:lnTo>
                    <a:pt x="711" y="3625"/>
                  </a:lnTo>
                  <a:lnTo>
                    <a:pt x="740" y="3646"/>
                  </a:lnTo>
                  <a:lnTo>
                    <a:pt x="765" y="3665"/>
                  </a:lnTo>
                  <a:lnTo>
                    <a:pt x="789" y="3682"/>
                  </a:lnTo>
                  <a:lnTo>
                    <a:pt x="810" y="3698"/>
                  </a:lnTo>
                  <a:lnTo>
                    <a:pt x="819" y="3704"/>
                  </a:lnTo>
                  <a:lnTo>
                    <a:pt x="829" y="3710"/>
                  </a:lnTo>
                  <a:lnTo>
                    <a:pt x="838" y="3716"/>
                  </a:lnTo>
                  <a:lnTo>
                    <a:pt x="849" y="3721"/>
                  </a:lnTo>
                  <a:lnTo>
                    <a:pt x="858" y="3724"/>
                  </a:lnTo>
                  <a:lnTo>
                    <a:pt x="869" y="3727"/>
                  </a:lnTo>
                  <a:lnTo>
                    <a:pt x="878" y="3729"/>
                  </a:lnTo>
                  <a:lnTo>
                    <a:pt x="890" y="3730"/>
                  </a:lnTo>
                  <a:lnTo>
                    <a:pt x="902" y="3730"/>
                  </a:lnTo>
                  <a:lnTo>
                    <a:pt x="913" y="3729"/>
                  </a:lnTo>
                  <a:lnTo>
                    <a:pt x="926" y="3727"/>
                  </a:lnTo>
                  <a:lnTo>
                    <a:pt x="940" y="3725"/>
                  </a:lnTo>
                  <a:lnTo>
                    <a:pt x="954" y="3721"/>
                  </a:lnTo>
                  <a:lnTo>
                    <a:pt x="970" y="3714"/>
                  </a:lnTo>
                  <a:lnTo>
                    <a:pt x="987" y="3708"/>
                  </a:lnTo>
                  <a:lnTo>
                    <a:pt x="1005" y="3701"/>
                  </a:lnTo>
                  <a:lnTo>
                    <a:pt x="1025" y="3691"/>
                  </a:lnTo>
                  <a:lnTo>
                    <a:pt x="1046" y="3681"/>
                  </a:lnTo>
                  <a:lnTo>
                    <a:pt x="1069" y="3668"/>
                  </a:lnTo>
                  <a:lnTo>
                    <a:pt x="1094" y="3654"/>
                  </a:lnTo>
                  <a:lnTo>
                    <a:pt x="1105" y="3653"/>
                  </a:lnTo>
                  <a:lnTo>
                    <a:pt x="1117" y="3654"/>
                  </a:lnTo>
                  <a:lnTo>
                    <a:pt x="1127" y="3655"/>
                  </a:lnTo>
                  <a:lnTo>
                    <a:pt x="1138" y="3658"/>
                  </a:lnTo>
                  <a:lnTo>
                    <a:pt x="1148" y="3662"/>
                  </a:lnTo>
                  <a:lnTo>
                    <a:pt x="1158" y="3667"/>
                  </a:lnTo>
                  <a:lnTo>
                    <a:pt x="1167" y="3672"/>
                  </a:lnTo>
                  <a:lnTo>
                    <a:pt x="1177" y="3679"/>
                  </a:lnTo>
                  <a:lnTo>
                    <a:pt x="1195" y="3693"/>
                  </a:lnTo>
                  <a:lnTo>
                    <a:pt x="1212" y="3709"/>
                  </a:lnTo>
                  <a:lnTo>
                    <a:pt x="1230" y="3726"/>
                  </a:lnTo>
                  <a:lnTo>
                    <a:pt x="1247" y="3743"/>
                  </a:lnTo>
                  <a:lnTo>
                    <a:pt x="1265" y="3759"/>
                  </a:lnTo>
                  <a:lnTo>
                    <a:pt x="1285" y="3773"/>
                  </a:lnTo>
                  <a:lnTo>
                    <a:pt x="1294" y="3779"/>
                  </a:lnTo>
                  <a:lnTo>
                    <a:pt x="1305" y="3784"/>
                  </a:lnTo>
                  <a:lnTo>
                    <a:pt x="1315" y="3788"/>
                  </a:lnTo>
                  <a:lnTo>
                    <a:pt x="1327" y="3792"/>
                  </a:lnTo>
                  <a:lnTo>
                    <a:pt x="1338" y="3794"/>
                  </a:lnTo>
                  <a:lnTo>
                    <a:pt x="1350" y="3796"/>
                  </a:lnTo>
                  <a:lnTo>
                    <a:pt x="1364" y="3796"/>
                  </a:lnTo>
                  <a:lnTo>
                    <a:pt x="1376" y="3794"/>
                  </a:lnTo>
                  <a:lnTo>
                    <a:pt x="1391" y="3791"/>
                  </a:lnTo>
                  <a:lnTo>
                    <a:pt x="1406" y="3786"/>
                  </a:lnTo>
                  <a:lnTo>
                    <a:pt x="1422" y="3780"/>
                  </a:lnTo>
                  <a:lnTo>
                    <a:pt x="1438" y="3772"/>
                  </a:lnTo>
                  <a:lnTo>
                    <a:pt x="1485" y="3733"/>
                  </a:lnTo>
                  <a:lnTo>
                    <a:pt x="1526" y="3702"/>
                  </a:lnTo>
                  <a:lnTo>
                    <a:pt x="1543" y="3689"/>
                  </a:lnTo>
                  <a:lnTo>
                    <a:pt x="1560" y="3677"/>
                  </a:lnTo>
                  <a:lnTo>
                    <a:pt x="1575" y="3668"/>
                  </a:lnTo>
                  <a:lnTo>
                    <a:pt x="1590" y="3661"/>
                  </a:lnTo>
                  <a:lnTo>
                    <a:pt x="1602" y="3654"/>
                  </a:lnTo>
                  <a:lnTo>
                    <a:pt x="1614" y="3650"/>
                  </a:lnTo>
                  <a:lnTo>
                    <a:pt x="1625" y="3647"/>
                  </a:lnTo>
                  <a:lnTo>
                    <a:pt x="1635" y="3645"/>
                  </a:lnTo>
                  <a:lnTo>
                    <a:pt x="1645" y="3645"/>
                  </a:lnTo>
                  <a:lnTo>
                    <a:pt x="1655" y="3646"/>
                  </a:lnTo>
                  <a:lnTo>
                    <a:pt x="1663" y="3648"/>
                  </a:lnTo>
                  <a:lnTo>
                    <a:pt x="1672" y="3651"/>
                  </a:lnTo>
                  <a:lnTo>
                    <a:pt x="1681" y="3655"/>
                  </a:lnTo>
                  <a:lnTo>
                    <a:pt x="1690" y="3662"/>
                  </a:lnTo>
                  <a:lnTo>
                    <a:pt x="1698" y="3668"/>
                  </a:lnTo>
                  <a:lnTo>
                    <a:pt x="1708" y="3676"/>
                  </a:lnTo>
                  <a:lnTo>
                    <a:pt x="1727" y="3694"/>
                  </a:lnTo>
                  <a:lnTo>
                    <a:pt x="1748" y="3717"/>
                  </a:lnTo>
                  <a:lnTo>
                    <a:pt x="1773" y="3741"/>
                  </a:lnTo>
                  <a:lnTo>
                    <a:pt x="1803" y="3768"/>
                  </a:lnTo>
                  <a:lnTo>
                    <a:pt x="1820" y="3783"/>
                  </a:lnTo>
                  <a:lnTo>
                    <a:pt x="1838" y="3798"/>
                  </a:lnTo>
                  <a:lnTo>
                    <a:pt x="1857" y="3813"/>
                  </a:lnTo>
                  <a:lnTo>
                    <a:pt x="1878" y="3829"/>
                  </a:lnTo>
                  <a:lnTo>
                    <a:pt x="1901" y="3829"/>
                  </a:lnTo>
                  <a:lnTo>
                    <a:pt x="1923" y="3828"/>
                  </a:lnTo>
                  <a:lnTo>
                    <a:pt x="1945" y="3828"/>
                  </a:lnTo>
                  <a:lnTo>
                    <a:pt x="1967" y="3828"/>
                  </a:lnTo>
                  <a:lnTo>
                    <a:pt x="2008" y="3798"/>
                  </a:lnTo>
                  <a:lnTo>
                    <a:pt x="2042" y="3770"/>
                  </a:lnTo>
                  <a:lnTo>
                    <a:pt x="2071" y="3746"/>
                  </a:lnTo>
                  <a:lnTo>
                    <a:pt x="2095" y="3724"/>
                  </a:lnTo>
                  <a:lnTo>
                    <a:pt x="2115" y="3706"/>
                  </a:lnTo>
                  <a:lnTo>
                    <a:pt x="2133" y="3691"/>
                  </a:lnTo>
                  <a:lnTo>
                    <a:pt x="2140" y="3685"/>
                  </a:lnTo>
                  <a:lnTo>
                    <a:pt x="2149" y="3681"/>
                  </a:lnTo>
                  <a:lnTo>
                    <a:pt x="2156" y="3676"/>
                  </a:lnTo>
                  <a:lnTo>
                    <a:pt x="2164" y="3673"/>
                  </a:lnTo>
                  <a:lnTo>
                    <a:pt x="2172" y="3672"/>
                  </a:lnTo>
                  <a:lnTo>
                    <a:pt x="2179" y="3671"/>
                  </a:lnTo>
                  <a:lnTo>
                    <a:pt x="2188" y="3672"/>
                  </a:lnTo>
                  <a:lnTo>
                    <a:pt x="2196" y="3673"/>
                  </a:lnTo>
                  <a:lnTo>
                    <a:pt x="2206" y="3676"/>
                  </a:lnTo>
                  <a:lnTo>
                    <a:pt x="2215" y="3681"/>
                  </a:lnTo>
                  <a:lnTo>
                    <a:pt x="2226" y="3687"/>
                  </a:lnTo>
                  <a:lnTo>
                    <a:pt x="2237" y="3693"/>
                  </a:lnTo>
                  <a:lnTo>
                    <a:pt x="2264" y="3712"/>
                  </a:lnTo>
                  <a:lnTo>
                    <a:pt x="2296" y="3736"/>
                  </a:lnTo>
                  <a:lnTo>
                    <a:pt x="2334" y="3766"/>
                  </a:lnTo>
                  <a:lnTo>
                    <a:pt x="2379" y="3802"/>
                  </a:lnTo>
                  <a:lnTo>
                    <a:pt x="2390" y="3804"/>
                  </a:lnTo>
                  <a:lnTo>
                    <a:pt x="2401" y="3804"/>
                  </a:lnTo>
                  <a:lnTo>
                    <a:pt x="2413" y="3803"/>
                  </a:lnTo>
                  <a:lnTo>
                    <a:pt x="2423" y="3802"/>
                  </a:lnTo>
                  <a:lnTo>
                    <a:pt x="2434" y="3800"/>
                  </a:lnTo>
                  <a:lnTo>
                    <a:pt x="2444" y="3797"/>
                  </a:lnTo>
                  <a:lnTo>
                    <a:pt x="2455" y="3793"/>
                  </a:lnTo>
                  <a:lnTo>
                    <a:pt x="2464" y="3788"/>
                  </a:lnTo>
                  <a:lnTo>
                    <a:pt x="2484" y="3778"/>
                  </a:lnTo>
                  <a:lnTo>
                    <a:pt x="2503" y="3765"/>
                  </a:lnTo>
                  <a:lnTo>
                    <a:pt x="2521" y="3751"/>
                  </a:lnTo>
                  <a:lnTo>
                    <a:pt x="2539" y="3737"/>
                  </a:lnTo>
                  <a:lnTo>
                    <a:pt x="2573" y="3707"/>
                  </a:lnTo>
                  <a:lnTo>
                    <a:pt x="2606" y="3681"/>
                  </a:lnTo>
                  <a:lnTo>
                    <a:pt x="2621" y="3670"/>
                  </a:lnTo>
                  <a:lnTo>
                    <a:pt x="2636" y="3662"/>
                  </a:lnTo>
                  <a:lnTo>
                    <a:pt x="2644" y="3658"/>
                  </a:lnTo>
                  <a:lnTo>
                    <a:pt x="2651" y="3656"/>
                  </a:lnTo>
                  <a:lnTo>
                    <a:pt x="2659" y="3655"/>
                  </a:lnTo>
                  <a:lnTo>
                    <a:pt x="2666" y="3654"/>
                  </a:lnTo>
                  <a:lnTo>
                    <a:pt x="2702" y="3667"/>
                  </a:lnTo>
                  <a:lnTo>
                    <a:pt x="2735" y="3679"/>
                  </a:lnTo>
                  <a:lnTo>
                    <a:pt x="2764" y="3689"/>
                  </a:lnTo>
                  <a:lnTo>
                    <a:pt x="2791" y="3697"/>
                  </a:lnTo>
                  <a:lnTo>
                    <a:pt x="2818" y="3703"/>
                  </a:lnTo>
                  <a:lnTo>
                    <a:pt x="2842" y="3708"/>
                  </a:lnTo>
                  <a:lnTo>
                    <a:pt x="2866" y="3710"/>
                  </a:lnTo>
                  <a:lnTo>
                    <a:pt x="2890" y="3711"/>
                  </a:lnTo>
                  <a:lnTo>
                    <a:pt x="2901" y="3710"/>
                  </a:lnTo>
                  <a:lnTo>
                    <a:pt x="2913" y="3709"/>
                  </a:lnTo>
                  <a:lnTo>
                    <a:pt x="2924" y="3708"/>
                  </a:lnTo>
                  <a:lnTo>
                    <a:pt x="2937" y="3706"/>
                  </a:lnTo>
                  <a:lnTo>
                    <a:pt x="2962" y="3700"/>
                  </a:lnTo>
                  <a:lnTo>
                    <a:pt x="2990" y="3691"/>
                  </a:lnTo>
                  <a:lnTo>
                    <a:pt x="3018" y="3680"/>
                  </a:lnTo>
                  <a:lnTo>
                    <a:pt x="3050" y="3666"/>
                  </a:lnTo>
                  <a:lnTo>
                    <a:pt x="3086" y="3649"/>
                  </a:lnTo>
                  <a:lnTo>
                    <a:pt x="3124" y="3629"/>
                  </a:lnTo>
                  <a:lnTo>
                    <a:pt x="3118" y="3621"/>
                  </a:lnTo>
                  <a:lnTo>
                    <a:pt x="3111" y="3615"/>
                  </a:lnTo>
                  <a:lnTo>
                    <a:pt x="3106" y="3610"/>
                  </a:lnTo>
                  <a:lnTo>
                    <a:pt x="3101" y="3606"/>
                  </a:lnTo>
                  <a:lnTo>
                    <a:pt x="3095" y="3602"/>
                  </a:lnTo>
                  <a:lnTo>
                    <a:pt x="3090" y="3599"/>
                  </a:lnTo>
                  <a:lnTo>
                    <a:pt x="3086" y="3598"/>
                  </a:lnTo>
                  <a:lnTo>
                    <a:pt x="3081" y="3597"/>
                  </a:lnTo>
                  <a:lnTo>
                    <a:pt x="3076" y="3597"/>
                  </a:lnTo>
                  <a:lnTo>
                    <a:pt x="3072" y="3598"/>
                  </a:lnTo>
                  <a:lnTo>
                    <a:pt x="3068" y="3600"/>
                  </a:lnTo>
                  <a:lnTo>
                    <a:pt x="3064" y="3601"/>
                  </a:lnTo>
                  <a:lnTo>
                    <a:pt x="3056" y="3608"/>
                  </a:lnTo>
                  <a:lnTo>
                    <a:pt x="3049" y="3614"/>
                  </a:lnTo>
                  <a:lnTo>
                    <a:pt x="3033" y="3631"/>
                  </a:lnTo>
                  <a:lnTo>
                    <a:pt x="3017" y="3648"/>
                  </a:lnTo>
                  <a:lnTo>
                    <a:pt x="3009" y="3655"/>
                  </a:lnTo>
                  <a:lnTo>
                    <a:pt x="2999" y="3661"/>
                  </a:lnTo>
                  <a:lnTo>
                    <a:pt x="2994" y="3663"/>
                  </a:lnTo>
                  <a:lnTo>
                    <a:pt x="2989" y="3665"/>
                  </a:lnTo>
                  <a:lnTo>
                    <a:pt x="2984" y="3666"/>
                  </a:lnTo>
                  <a:lnTo>
                    <a:pt x="2978" y="3666"/>
                  </a:lnTo>
                  <a:lnTo>
                    <a:pt x="2976" y="3653"/>
                  </a:lnTo>
                  <a:lnTo>
                    <a:pt x="2975" y="3642"/>
                  </a:lnTo>
                  <a:lnTo>
                    <a:pt x="2976" y="3630"/>
                  </a:lnTo>
                  <a:lnTo>
                    <a:pt x="2976" y="3619"/>
                  </a:lnTo>
                  <a:lnTo>
                    <a:pt x="2979" y="3598"/>
                  </a:lnTo>
                  <a:lnTo>
                    <a:pt x="2980" y="3577"/>
                  </a:lnTo>
                  <a:lnTo>
                    <a:pt x="3004" y="3555"/>
                  </a:lnTo>
                  <a:lnTo>
                    <a:pt x="3028" y="3532"/>
                  </a:lnTo>
                  <a:lnTo>
                    <a:pt x="3051" y="3509"/>
                  </a:lnTo>
                  <a:lnTo>
                    <a:pt x="3075" y="3487"/>
                  </a:lnTo>
                  <a:lnTo>
                    <a:pt x="3099" y="3465"/>
                  </a:lnTo>
                  <a:lnTo>
                    <a:pt x="3122" y="3443"/>
                  </a:lnTo>
                  <a:lnTo>
                    <a:pt x="3146" y="3420"/>
                  </a:lnTo>
                  <a:lnTo>
                    <a:pt x="3169" y="3397"/>
                  </a:lnTo>
                  <a:lnTo>
                    <a:pt x="3169" y="3394"/>
                  </a:lnTo>
                  <a:lnTo>
                    <a:pt x="3139" y="3378"/>
                  </a:lnTo>
                  <a:lnTo>
                    <a:pt x="3109" y="3364"/>
                  </a:lnTo>
                  <a:lnTo>
                    <a:pt x="3079" y="3349"/>
                  </a:lnTo>
                  <a:lnTo>
                    <a:pt x="3049" y="3333"/>
                  </a:lnTo>
                  <a:lnTo>
                    <a:pt x="3050" y="3308"/>
                  </a:lnTo>
                  <a:lnTo>
                    <a:pt x="3050" y="3282"/>
                  </a:lnTo>
                  <a:lnTo>
                    <a:pt x="3052" y="3257"/>
                  </a:lnTo>
                  <a:lnTo>
                    <a:pt x="3054" y="3232"/>
                  </a:lnTo>
                  <a:lnTo>
                    <a:pt x="3056" y="3220"/>
                  </a:lnTo>
                  <a:lnTo>
                    <a:pt x="3058" y="3208"/>
                  </a:lnTo>
                  <a:lnTo>
                    <a:pt x="3063" y="3198"/>
                  </a:lnTo>
                  <a:lnTo>
                    <a:pt x="3067" y="3186"/>
                  </a:lnTo>
                  <a:lnTo>
                    <a:pt x="3071" y="3177"/>
                  </a:lnTo>
                  <a:lnTo>
                    <a:pt x="3077" y="3167"/>
                  </a:lnTo>
                  <a:lnTo>
                    <a:pt x="3085" y="3158"/>
                  </a:lnTo>
                  <a:lnTo>
                    <a:pt x="3093" y="3150"/>
                  </a:lnTo>
                  <a:lnTo>
                    <a:pt x="3086" y="3105"/>
                  </a:lnTo>
                  <a:lnTo>
                    <a:pt x="3080" y="3058"/>
                  </a:lnTo>
                  <a:lnTo>
                    <a:pt x="3074" y="3012"/>
                  </a:lnTo>
                  <a:lnTo>
                    <a:pt x="3071" y="2965"/>
                  </a:lnTo>
                  <a:lnTo>
                    <a:pt x="3068" y="2918"/>
                  </a:lnTo>
                  <a:lnTo>
                    <a:pt x="3066" y="2871"/>
                  </a:lnTo>
                  <a:lnTo>
                    <a:pt x="3066" y="2824"/>
                  </a:lnTo>
                  <a:lnTo>
                    <a:pt x="3066" y="2776"/>
                  </a:lnTo>
                  <a:lnTo>
                    <a:pt x="3066" y="2729"/>
                  </a:lnTo>
                  <a:lnTo>
                    <a:pt x="3068" y="2681"/>
                  </a:lnTo>
                  <a:lnTo>
                    <a:pt x="3069" y="2635"/>
                  </a:lnTo>
                  <a:lnTo>
                    <a:pt x="3071" y="2587"/>
                  </a:lnTo>
                  <a:lnTo>
                    <a:pt x="3074" y="2540"/>
                  </a:lnTo>
                  <a:lnTo>
                    <a:pt x="3077" y="2494"/>
                  </a:lnTo>
                  <a:lnTo>
                    <a:pt x="3080" y="2449"/>
                  </a:lnTo>
                  <a:lnTo>
                    <a:pt x="3083" y="2402"/>
                  </a:lnTo>
                  <a:lnTo>
                    <a:pt x="3095" y="2383"/>
                  </a:lnTo>
                  <a:lnTo>
                    <a:pt x="3108" y="2363"/>
                  </a:lnTo>
                  <a:lnTo>
                    <a:pt x="3121" y="2344"/>
                  </a:lnTo>
                  <a:lnTo>
                    <a:pt x="3133" y="2325"/>
                  </a:lnTo>
                  <a:lnTo>
                    <a:pt x="3147" y="2310"/>
                  </a:lnTo>
                  <a:lnTo>
                    <a:pt x="3160" y="2297"/>
                  </a:lnTo>
                  <a:lnTo>
                    <a:pt x="3173" y="2285"/>
                  </a:lnTo>
                  <a:lnTo>
                    <a:pt x="3187" y="2274"/>
                  </a:lnTo>
                  <a:lnTo>
                    <a:pt x="3216" y="2253"/>
                  </a:lnTo>
                  <a:lnTo>
                    <a:pt x="3245" y="2234"/>
                  </a:lnTo>
                  <a:lnTo>
                    <a:pt x="3274" y="2215"/>
                  </a:lnTo>
                  <a:lnTo>
                    <a:pt x="3303" y="2194"/>
                  </a:lnTo>
                  <a:lnTo>
                    <a:pt x="3317" y="2183"/>
                  </a:lnTo>
                  <a:lnTo>
                    <a:pt x="3331" y="2171"/>
                  </a:lnTo>
                  <a:lnTo>
                    <a:pt x="3344" y="2158"/>
                  </a:lnTo>
                  <a:lnTo>
                    <a:pt x="3358" y="2143"/>
                  </a:lnTo>
                  <a:lnTo>
                    <a:pt x="3340" y="2119"/>
                  </a:lnTo>
                  <a:lnTo>
                    <a:pt x="3316" y="2124"/>
                  </a:lnTo>
                  <a:lnTo>
                    <a:pt x="3293" y="2130"/>
                  </a:lnTo>
                  <a:lnTo>
                    <a:pt x="3272" y="2137"/>
                  </a:lnTo>
                  <a:lnTo>
                    <a:pt x="3253" y="2143"/>
                  </a:lnTo>
                  <a:lnTo>
                    <a:pt x="3233" y="2151"/>
                  </a:lnTo>
                  <a:lnTo>
                    <a:pt x="3214" y="2159"/>
                  </a:lnTo>
                  <a:lnTo>
                    <a:pt x="3194" y="2169"/>
                  </a:lnTo>
                  <a:lnTo>
                    <a:pt x="3172" y="2180"/>
                  </a:lnTo>
                  <a:lnTo>
                    <a:pt x="3171" y="2174"/>
                  </a:lnTo>
                  <a:lnTo>
                    <a:pt x="3171" y="2167"/>
                  </a:lnTo>
                  <a:lnTo>
                    <a:pt x="3173" y="2162"/>
                  </a:lnTo>
                  <a:lnTo>
                    <a:pt x="3177" y="2157"/>
                  </a:lnTo>
                  <a:lnTo>
                    <a:pt x="3182" y="2153"/>
                  </a:lnTo>
                  <a:lnTo>
                    <a:pt x="3189" y="2148"/>
                  </a:lnTo>
                  <a:lnTo>
                    <a:pt x="3197" y="2143"/>
                  </a:lnTo>
                  <a:lnTo>
                    <a:pt x="3205" y="2139"/>
                  </a:lnTo>
                  <a:lnTo>
                    <a:pt x="3225" y="2130"/>
                  </a:lnTo>
                  <a:lnTo>
                    <a:pt x="3247" y="2120"/>
                  </a:lnTo>
                  <a:lnTo>
                    <a:pt x="3272" y="2109"/>
                  </a:lnTo>
                  <a:lnTo>
                    <a:pt x="3295" y="2096"/>
                  </a:lnTo>
                  <a:lnTo>
                    <a:pt x="3306" y="2088"/>
                  </a:lnTo>
                  <a:lnTo>
                    <a:pt x="3317" y="2080"/>
                  </a:lnTo>
                  <a:lnTo>
                    <a:pt x="3328" y="2070"/>
                  </a:lnTo>
                  <a:lnTo>
                    <a:pt x="3337" y="2061"/>
                  </a:lnTo>
                  <a:lnTo>
                    <a:pt x="3345" y="2050"/>
                  </a:lnTo>
                  <a:lnTo>
                    <a:pt x="3354" y="2037"/>
                  </a:lnTo>
                  <a:lnTo>
                    <a:pt x="3360" y="2025"/>
                  </a:lnTo>
                  <a:lnTo>
                    <a:pt x="3366" y="2010"/>
                  </a:lnTo>
                  <a:lnTo>
                    <a:pt x="3369" y="1995"/>
                  </a:lnTo>
                  <a:lnTo>
                    <a:pt x="3371" y="1977"/>
                  </a:lnTo>
                  <a:lnTo>
                    <a:pt x="3371" y="1959"/>
                  </a:lnTo>
                  <a:lnTo>
                    <a:pt x="3370" y="1939"/>
                  </a:lnTo>
                  <a:lnTo>
                    <a:pt x="3366" y="1918"/>
                  </a:lnTo>
                  <a:lnTo>
                    <a:pt x="3359" y="1895"/>
                  </a:lnTo>
                  <a:lnTo>
                    <a:pt x="3352" y="1871"/>
                  </a:lnTo>
                  <a:lnTo>
                    <a:pt x="3340" y="18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dirty="0"/>
            </a:p>
          </p:txBody>
        </p:sp>
        <p:sp>
          <p:nvSpPr>
            <p:cNvPr id="5" name="Freeform 15">
              <a:extLst>
                <a:ext uri="{FF2B5EF4-FFF2-40B4-BE49-F238E27FC236}">
                  <a16:creationId xmlns:a16="http://schemas.microsoft.com/office/drawing/2014/main" id="{B95BF1EE-974D-981C-AD99-E78A2A39A628}"/>
                </a:ext>
              </a:extLst>
            </p:cNvPr>
            <p:cNvSpPr>
              <a:spLocks/>
            </p:cNvSpPr>
            <p:nvPr userDrawn="1"/>
          </p:nvSpPr>
          <p:spPr bwMode="auto">
            <a:xfrm>
              <a:off x="301427" y="6725692"/>
              <a:ext cx="33338" cy="38100"/>
            </a:xfrm>
            <a:custGeom>
              <a:avLst/>
              <a:gdLst>
                <a:gd name="T0" fmla="*/ 1 w 304"/>
                <a:gd name="T1" fmla="*/ 0 h 338"/>
                <a:gd name="T2" fmla="*/ 1 w 304"/>
                <a:gd name="T3" fmla="*/ 0 h 338"/>
                <a:gd name="T4" fmla="*/ 1 w 304"/>
                <a:gd name="T5" fmla="*/ 1 h 338"/>
                <a:gd name="T6" fmla="*/ 1 w 304"/>
                <a:gd name="T7" fmla="*/ 1 h 338"/>
                <a:gd name="T8" fmla="*/ 1 w 304"/>
                <a:gd name="T9" fmla="*/ 0 h 338"/>
                <a:gd name="T10" fmla="*/ 1 w 304"/>
                <a:gd name="T11" fmla="*/ 0 h 338"/>
                <a:gd name="T12" fmla="*/ 1 w 304"/>
                <a:gd name="T13" fmla="*/ 0 h 338"/>
                <a:gd name="T14" fmla="*/ 1 w 304"/>
                <a:gd name="T15" fmla="*/ 0 h 338"/>
                <a:gd name="T16" fmla="*/ 1 w 304"/>
                <a:gd name="T17" fmla="*/ 0 h 338"/>
                <a:gd name="T18" fmla="*/ 1 w 304"/>
                <a:gd name="T19" fmla="*/ 0 h 338"/>
                <a:gd name="T20" fmla="*/ 1 w 304"/>
                <a:gd name="T21" fmla="*/ 0 h 338"/>
                <a:gd name="T22" fmla="*/ 1 w 304"/>
                <a:gd name="T23" fmla="*/ 0 h 338"/>
                <a:gd name="T24" fmla="*/ 1 w 304"/>
                <a:gd name="T25" fmla="*/ 0 h 338"/>
                <a:gd name="T26" fmla="*/ 1 w 304"/>
                <a:gd name="T27" fmla="*/ 0 h 338"/>
                <a:gd name="T28" fmla="*/ 1 w 304"/>
                <a:gd name="T29" fmla="*/ 0 h 338"/>
                <a:gd name="T30" fmla="*/ 1 w 304"/>
                <a:gd name="T31" fmla="*/ 1 h 338"/>
                <a:gd name="T32" fmla="*/ 1 w 304"/>
                <a:gd name="T33" fmla="*/ 1 h 338"/>
                <a:gd name="T34" fmla="*/ 1 w 304"/>
                <a:gd name="T35" fmla="*/ 1 h 338"/>
                <a:gd name="T36" fmla="*/ 1 w 304"/>
                <a:gd name="T37" fmla="*/ 1 h 338"/>
                <a:gd name="T38" fmla="*/ 1 w 304"/>
                <a:gd name="T39" fmla="*/ 1 h 338"/>
                <a:gd name="T40" fmla="*/ 1 w 304"/>
                <a:gd name="T41" fmla="*/ 1 h 338"/>
                <a:gd name="T42" fmla="*/ 1 w 304"/>
                <a:gd name="T43" fmla="*/ 1 h 338"/>
                <a:gd name="T44" fmla="*/ 1 w 304"/>
                <a:gd name="T45" fmla="*/ 1 h 338"/>
                <a:gd name="T46" fmla="*/ 1 w 304"/>
                <a:gd name="T47" fmla="*/ 1 h 338"/>
                <a:gd name="T48" fmla="*/ 1 w 304"/>
                <a:gd name="T49" fmla="*/ 1 h 338"/>
                <a:gd name="T50" fmla="*/ 1 w 304"/>
                <a:gd name="T51" fmla="*/ 1 h 338"/>
                <a:gd name="T52" fmla="*/ 1 w 304"/>
                <a:gd name="T53" fmla="*/ 2 h 338"/>
                <a:gd name="T54" fmla="*/ 1 w 304"/>
                <a:gd name="T55" fmla="*/ 2 h 338"/>
                <a:gd name="T56" fmla="*/ 1 w 304"/>
                <a:gd name="T57" fmla="*/ 2 h 338"/>
                <a:gd name="T58" fmla="*/ 1 w 304"/>
                <a:gd name="T59" fmla="*/ 2 h 338"/>
                <a:gd name="T60" fmla="*/ 1 w 304"/>
                <a:gd name="T61" fmla="*/ 2 h 338"/>
                <a:gd name="T62" fmla="*/ 0 w 304"/>
                <a:gd name="T63" fmla="*/ 2 h 338"/>
                <a:gd name="T64" fmla="*/ 0 w 304"/>
                <a:gd name="T65" fmla="*/ 2 h 338"/>
                <a:gd name="T66" fmla="*/ 0 w 304"/>
                <a:gd name="T67" fmla="*/ 2 h 338"/>
                <a:gd name="T68" fmla="*/ 0 w 304"/>
                <a:gd name="T69" fmla="*/ 1 h 338"/>
                <a:gd name="T70" fmla="*/ 0 w 304"/>
                <a:gd name="T71" fmla="*/ 1 h 338"/>
                <a:gd name="T72" fmla="*/ 0 w 304"/>
                <a:gd name="T73" fmla="*/ 1 h 338"/>
                <a:gd name="T74" fmla="*/ 0 w 304"/>
                <a:gd name="T75" fmla="*/ 1 h 338"/>
                <a:gd name="T76" fmla="*/ 0 w 304"/>
                <a:gd name="T77" fmla="*/ 1 h 338"/>
                <a:gd name="T78" fmla="*/ 1 w 304"/>
                <a:gd name="T79" fmla="*/ 1 h 338"/>
                <a:gd name="T80" fmla="*/ 1 w 304"/>
                <a:gd name="T81" fmla="*/ 1 h 338"/>
                <a:gd name="T82" fmla="*/ 1 w 304"/>
                <a:gd name="T83" fmla="*/ 1 h 338"/>
                <a:gd name="T84" fmla="*/ 1 w 304"/>
                <a:gd name="T85" fmla="*/ 1 h 338"/>
                <a:gd name="T86" fmla="*/ 1 w 304"/>
                <a:gd name="T87" fmla="*/ 1 h 338"/>
                <a:gd name="T88" fmla="*/ 1 w 304"/>
                <a:gd name="T89" fmla="*/ 1 h 338"/>
                <a:gd name="T90" fmla="*/ 1 w 304"/>
                <a:gd name="T91" fmla="*/ 1 h 338"/>
                <a:gd name="T92" fmla="*/ 1 w 304"/>
                <a:gd name="T93" fmla="*/ 1 h 338"/>
                <a:gd name="T94" fmla="*/ 1 w 304"/>
                <a:gd name="T95" fmla="*/ 1 h 338"/>
                <a:gd name="T96" fmla="*/ 0 w 304"/>
                <a:gd name="T97" fmla="*/ 1 h 338"/>
                <a:gd name="T98" fmla="*/ 0 w 304"/>
                <a:gd name="T99" fmla="*/ 1 h 338"/>
                <a:gd name="T100" fmla="*/ 0 w 304"/>
                <a:gd name="T101" fmla="*/ 1 h 338"/>
                <a:gd name="T102" fmla="*/ 0 w 304"/>
                <a:gd name="T103" fmla="*/ 1 h 338"/>
                <a:gd name="T104" fmla="*/ 0 w 304"/>
                <a:gd name="T105" fmla="*/ 0 h 338"/>
                <a:gd name="T106" fmla="*/ 0 w 304"/>
                <a:gd name="T107" fmla="*/ 0 h 338"/>
                <a:gd name="T108" fmla="*/ 0 w 304"/>
                <a:gd name="T109" fmla="*/ 0 h 338"/>
                <a:gd name="T110" fmla="*/ 0 w 304"/>
                <a:gd name="T111" fmla="*/ 0 h 338"/>
                <a:gd name="T112" fmla="*/ 0 w 304"/>
                <a:gd name="T113" fmla="*/ 0 h 338"/>
                <a:gd name="T114" fmla="*/ 0 w 304"/>
                <a:gd name="T115" fmla="*/ 0 h 338"/>
                <a:gd name="T116" fmla="*/ 1 w 304"/>
                <a:gd name="T117" fmla="*/ 0 h 338"/>
                <a:gd name="T118" fmla="*/ 1 w 304"/>
                <a:gd name="T119" fmla="*/ 0 h 338"/>
                <a:gd name="T120" fmla="*/ 1 w 304"/>
                <a:gd name="T121" fmla="*/ 0 h 338"/>
                <a:gd name="T122" fmla="*/ 1 w 304"/>
                <a:gd name="T123" fmla="*/ 0 h 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4" h="338">
                  <a:moveTo>
                    <a:pt x="223" y="12"/>
                  </a:moveTo>
                  <a:lnTo>
                    <a:pt x="245" y="19"/>
                  </a:lnTo>
                  <a:lnTo>
                    <a:pt x="267" y="29"/>
                  </a:lnTo>
                  <a:lnTo>
                    <a:pt x="287" y="38"/>
                  </a:lnTo>
                  <a:lnTo>
                    <a:pt x="304" y="50"/>
                  </a:lnTo>
                  <a:lnTo>
                    <a:pt x="275" y="143"/>
                  </a:lnTo>
                  <a:lnTo>
                    <a:pt x="238" y="131"/>
                  </a:lnTo>
                  <a:lnTo>
                    <a:pt x="237" y="117"/>
                  </a:lnTo>
                  <a:lnTo>
                    <a:pt x="235" y="105"/>
                  </a:lnTo>
                  <a:lnTo>
                    <a:pt x="234" y="91"/>
                  </a:lnTo>
                  <a:lnTo>
                    <a:pt x="235" y="79"/>
                  </a:lnTo>
                  <a:lnTo>
                    <a:pt x="227" y="73"/>
                  </a:lnTo>
                  <a:lnTo>
                    <a:pt x="218" y="67"/>
                  </a:lnTo>
                  <a:lnTo>
                    <a:pt x="205" y="60"/>
                  </a:lnTo>
                  <a:lnTo>
                    <a:pt x="191" y="55"/>
                  </a:lnTo>
                  <a:lnTo>
                    <a:pt x="182" y="52"/>
                  </a:lnTo>
                  <a:lnTo>
                    <a:pt x="172" y="51"/>
                  </a:lnTo>
                  <a:lnTo>
                    <a:pt x="164" y="51"/>
                  </a:lnTo>
                  <a:lnTo>
                    <a:pt x="155" y="53"/>
                  </a:lnTo>
                  <a:lnTo>
                    <a:pt x="148" y="56"/>
                  </a:lnTo>
                  <a:lnTo>
                    <a:pt x="142" y="60"/>
                  </a:lnTo>
                  <a:lnTo>
                    <a:pt x="139" y="65"/>
                  </a:lnTo>
                  <a:lnTo>
                    <a:pt x="136" y="68"/>
                  </a:lnTo>
                  <a:lnTo>
                    <a:pt x="134" y="72"/>
                  </a:lnTo>
                  <a:lnTo>
                    <a:pt x="132" y="77"/>
                  </a:lnTo>
                  <a:lnTo>
                    <a:pt x="131" y="83"/>
                  </a:lnTo>
                  <a:lnTo>
                    <a:pt x="131" y="89"/>
                  </a:lnTo>
                  <a:lnTo>
                    <a:pt x="131" y="94"/>
                  </a:lnTo>
                  <a:lnTo>
                    <a:pt x="133" y="99"/>
                  </a:lnTo>
                  <a:lnTo>
                    <a:pt x="135" y="105"/>
                  </a:lnTo>
                  <a:lnTo>
                    <a:pt x="137" y="110"/>
                  </a:lnTo>
                  <a:lnTo>
                    <a:pt x="142" y="115"/>
                  </a:lnTo>
                  <a:lnTo>
                    <a:pt x="146" y="121"/>
                  </a:lnTo>
                  <a:lnTo>
                    <a:pt x="155" y="130"/>
                  </a:lnTo>
                  <a:lnTo>
                    <a:pt x="167" y="140"/>
                  </a:lnTo>
                  <a:lnTo>
                    <a:pt x="180" y="150"/>
                  </a:lnTo>
                  <a:lnTo>
                    <a:pt x="192" y="160"/>
                  </a:lnTo>
                  <a:lnTo>
                    <a:pt x="205" y="171"/>
                  </a:lnTo>
                  <a:lnTo>
                    <a:pt x="216" y="182"/>
                  </a:lnTo>
                  <a:lnTo>
                    <a:pt x="227" y="195"/>
                  </a:lnTo>
                  <a:lnTo>
                    <a:pt x="235" y="207"/>
                  </a:lnTo>
                  <a:lnTo>
                    <a:pt x="240" y="215"/>
                  </a:lnTo>
                  <a:lnTo>
                    <a:pt x="242" y="222"/>
                  </a:lnTo>
                  <a:lnTo>
                    <a:pt x="244" y="229"/>
                  </a:lnTo>
                  <a:lnTo>
                    <a:pt x="246" y="238"/>
                  </a:lnTo>
                  <a:lnTo>
                    <a:pt x="246" y="246"/>
                  </a:lnTo>
                  <a:lnTo>
                    <a:pt x="245" y="255"/>
                  </a:lnTo>
                  <a:lnTo>
                    <a:pt x="244" y="264"/>
                  </a:lnTo>
                  <a:lnTo>
                    <a:pt x="242" y="274"/>
                  </a:lnTo>
                  <a:lnTo>
                    <a:pt x="238" y="283"/>
                  </a:lnTo>
                  <a:lnTo>
                    <a:pt x="232" y="293"/>
                  </a:lnTo>
                  <a:lnTo>
                    <a:pt x="227" y="301"/>
                  </a:lnTo>
                  <a:lnTo>
                    <a:pt x="220" y="310"/>
                  </a:lnTo>
                  <a:lnTo>
                    <a:pt x="212" y="316"/>
                  </a:lnTo>
                  <a:lnTo>
                    <a:pt x="204" y="322"/>
                  </a:lnTo>
                  <a:lnTo>
                    <a:pt x="194" y="328"/>
                  </a:lnTo>
                  <a:lnTo>
                    <a:pt x="184" y="332"/>
                  </a:lnTo>
                  <a:lnTo>
                    <a:pt x="173" y="335"/>
                  </a:lnTo>
                  <a:lnTo>
                    <a:pt x="162" y="337"/>
                  </a:lnTo>
                  <a:lnTo>
                    <a:pt x="149" y="338"/>
                  </a:lnTo>
                  <a:lnTo>
                    <a:pt x="135" y="338"/>
                  </a:lnTo>
                  <a:lnTo>
                    <a:pt x="122" y="338"/>
                  </a:lnTo>
                  <a:lnTo>
                    <a:pt x="107" y="336"/>
                  </a:lnTo>
                  <a:lnTo>
                    <a:pt x="92" y="332"/>
                  </a:lnTo>
                  <a:lnTo>
                    <a:pt x="76" y="328"/>
                  </a:lnTo>
                  <a:lnTo>
                    <a:pt x="56" y="321"/>
                  </a:lnTo>
                  <a:lnTo>
                    <a:pt x="36" y="313"/>
                  </a:lnTo>
                  <a:lnTo>
                    <a:pt x="17" y="303"/>
                  </a:lnTo>
                  <a:lnTo>
                    <a:pt x="0" y="295"/>
                  </a:lnTo>
                  <a:lnTo>
                    <a:pt x="29" y="205"/>
                  </a:lnTo>
                  <a:lnTo>
                    <a:pt x="66" y="217"/>
                  </a:lnTo>
                  <a:lnTo>
                    <a:pt x="67" y="231"/>
                  </a:lnTo>
                  <a:lnTo>
                    <a:pt x="69" y="244"/>
                  </a:lnTo>
                  <a:lnTo>
                    <a:pt x="69" y="258"/>
                  </a:lnTo>
                  <a:lnTo>
                    <a:pt x="68" y="269"/>
                  </a:lnTo>
                  <a:lnTo>
                    <a:pt x="74" y="274"/>
                  </a:lnTo>
                  <a:lnTo>
                    <a:pt x="82" y="279"/>
                  </a:lnTo>
                  <a:lnTo>
                    <a:pt x="93" y="283"/>
                  </a:lnTo>
                  <a:lnTo>
                    <a:pt x="103" y="288"/>
                  </a:lnTo>
                  <a:lnTo>
                    <a:pt x="113" y="290"/>
                  </a:lnTo>
                  <a:lnTo>
                    <a:pt x="123" y="291"/>
                  </a:lnTo>
                  <a:lnTo>
                    <a:pt x="131" y="291"/>
                  </a:lnTo>
                  <a:lnTo>
                    <a:pt x="138" y="289"/>
                  </a:lnTo>
                  <a:lnTo>
                    <a:pt x="146" y="285"/>
                  </a:lnTo>
                  <a:lnTo>
                    <a:pt x="151" y="280"/>
                  </a:lnTo>
                  <a:lnTo>
                    <a:pt x="155" y="274"/>
                  </a:lnTo>
                  <a:lnTo>
                    <a:pt x="160" y="265"/>
                  </a:lnTo>
                  <a:lnTo>
                    <a:pt x="161" y="260"/>
                  </a:lnTo>
                  <a:lnTo>
                    <a:pt x="161" y="255"/>
                  </a:lnTo>
                  <a:lnTo>
                    <a:pt x="160" y="250"/>
                  </a:lnTo>
                  <a:lnTo>
                    <a:pt x="158" y="244"/>
                  </a:lnTo>
                  <a:lnTo>
                    <a:pt x="156" y="239"/>
                  </a:lnTo>
                  <a:lnTo>
                    <a:pt x="153" y="235"/>
                  </a:lnTo>
                  <a:lnTo>
                    <a:pt x="149" y="229"/>
                  </a:lnTo>
                  <a:lnTo>
                    <a:pt x="145" y="224"/>
                  </a:lnTo>
                  <a:lnTo>
                    <a:pt x="124" y="205"/>
                  </a:lnTo>
                  <a:lnTo>
                    <a:pt x="98" y="184"/>
                  </a:lnTo>
                  <a:lnTo>
                    <a:pt x="86" y="173"/>
                  </a:lnTo>
                  <a:lnTo>
                    <a:pt x="73" y="162"/>
                  </a:lnTo>
                  <a:lnTo>
                    <a:pt x="62" y="149"/>
                  </a:lnTo>
                  <a:lnTo>
                    <a:pt x="54" y="136"/>
                  </a:lnTo>
                  <a:lnTo>
                    <a:pt x="50" y="129"/>
                  </a:lnTo>
                  <a:lnTo>
                    <a:pt x="47" y="122"/>
                  </a:lnTo>
                  <a:lnTo>
                    <a:pt x="44" y="114"/>
                  </a:lnTo>
                  <a:lnTo>
                    <a:pt x="43" y="106"/>
                  </a:lnTo>
                  <a:lnTo>
                    <a:pt x="43" y="97"/>
                  </a:lnTo>
                  <a:lnTo>
                    <a:pt x="43" y="89"/>
                  </a:lnTo>
                  <a:lnTo>
                    <a:pt x="44" y="79"/>
                  </a:lnTo>
                  <a:lnTo>
                    <a:pt x="48" y="70"/>
                  </a:lnTo>
                  <a:lnTo>
                    <a:pt x="52" y="60"/>
                  </a:lnTo>
                  <a:lnTo>
                    <a:pt x="56" y="50"/>
                  </a:lnTo>
                  <a:lnTo>
                    <a:pt x="62" y="41"/>
                  </a:lnTo>
                  <a:lnTo>
                    <a:pt x="70" y="33"/>
                  </a:lnTo>
                  <a:lnTo>
                    <a:pt x="78" y="26"/>
                  </a:lnTo>
                  <a:lnTo>
                    <a:pt x="87" y="19"/>
                  </a:lnTo>
                  <a:lnTo>
                    <a:pt x="97" y="14"/>
                  </a:lnTo>
                  <a:lnTo>
                    <a:pt x="108" y="9"/>
                  </a:lnTo>
                  <a:lnTo>
                    <a:pt x="119" y="5"/>
                  </a:lnTo>
                  <a:lnTo>
                    <a:pt x="132" y="2"/>
                  </a:lnTo>
                  <a:lnTo>
                    <a:pt x="146" y="1"/>
                  </a:lnTo>
                  <a:lnTo>
                    <a:pt x="160" y="0"/>
                  </a:lnTo>
                  <a:lnTo>
                    <a:pt x="174" y="1"/>
                  </a:lnTo>
                  <a:lnTo>
                    <a:pt x="190" y="3"/>
                  </a:lnTo>
                  <a:lnTo>
                    <a:pt x="206" y="7"/>
                  </a:lnTo>
                  <a:lnTo>
                    <a:pt x="223"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6" name="Freeform 16">
              <a:extLst>
                <a:ext uri="{FF2B5EF4-FFF2-40B4-BE49-F238E27FC236}">
                  <a16:creationId xmlns:a16="http://schemas.microsoft.com/office/drawing/2014/main" id="{240DC327-69C5-C122-85E0-51B22D79D3EF}"/>
                </a:ext>
              </a:extLst>
            </p:cNvPr>
            <p:cNvSpPr>
              <a:spLocks/>
            </p:cNvSpPr>
            <p:nvPr userDrawn="1"/>
          </p:nvSpPr>
          <p:spPr bwMode="auto">
            <a:xfrm>
              <a:off x="260152" y="6706642"/>
              <a:ext cx="36513" cy="42863"/>
            </a:xfrm>
            <a:custGeom>
              <a:avLst/>
              <a:gdLst>
                <a:gd name="T0" fmla="*/ 2 w 311"/>
                <a:gd name="T1" fmla="*/ 0 h 374"/>
                <a:gd name="T2" fmla="*/ 2 w 311"/>
                <a:gd name="T3" fmla="*/ 1 h 374"/>
                <a:gd name="T4" fmla="*/ 2 w 311"/>
                <a:gd name="T5" fmla="*/ 1 h 374"/>
                <a:gd name="T6" fmla="*/ 1 w 311"/>
                <a:gd name="T7" fmla="*/ 1 h 374"/>
                <a:gd name="T8" fmla="*/ 1 w 311"/>
                <a:gd name="T9" fmla="*/ 1 h 374"/>
                <a:gd name="T10" fmla="*/ 1 w 311"/>
                <a:gd name="T11" fmla="*/ 1 h 374"/>
                <a:gd name="T12" fmla="*/ 1 w 311"/>
                <a:gd name="T13" fmla="*/ 2 h 374"/>
                <a:gd name="T14" fmla="*/ 1 w 311"/>
                <a:gd name="T15" fmla="*/ 2 h 374"/>
                <a:gd name="T16" fmla="*/ 1 w 311"/>
                <a:gd name="T17" fmla="*/ 2 h 374"/>
                <a:gd name="T18" fmla="*/ 1 w 311"/>
                <a:gd name="T19" fmla="*/ 2 h 374"/>
                <a:gd name="T20" fmla="*/ 1 w 311"/>
                <a:gd name="T21" fmla="*/ 2 h 374"/>
                <a:gd name="T22" fmla="*/ 1 w 311"/>
                <a:gd name="T23" fmla="*/ 2 h 374"/>
                <a:gd name="T24" fmla="*/ 0 w 311"/>
                <a:gd name="T25" fmla="*/ 2 h 374"/>
                <a:gd name="T26" fmla="*/ 0 w 311"/>
                <a:gd name="T27" fmla="*/ 1 h 374"/>
                <a:gd name="T28" fmla="*/ 0 w 311"/>
                <a:gd name="T29" fmla="*/ 1 h 374"/>
                <a:gd name="T30" fmla="*/ 0 w 311"/>
                <a:gd name="T31" fmla="*/ 1 h 374"/>
                <a:gd name="T32" fmla="*/ 0 w 311"/>
                <a:gd name="T33" fmla="*/ 1 h 374"/>
                <a:gd name="T34" fmla="*/ 0 w 311"/>
                <a:gd name="T35" fmla="*/ 1 h 374"/>
                <a:gd name="T36" fmla="*/ 1 w 311"/>
                <a:gd name="T37" fmla="*/ 0 h 374"/>
                <a:gd name="T38" fmla="*/ 1 w 311"/>
                <a:gd name="T39" fmla="*/ 0 h 374"/>
                <a:gd name="T40" fmla="*/ 1 w 311"/>
                <a:gd name="T41" fmla="*/ 0 h 374"/>
                <a:gd name="T42" fmla="*/ 1 w 311"/>
                <a:gd name="T43" fmla="*/ 0 h 374"/>
                <a:gd name="T44" fmla="*/ 1 w 311"/>
                <a:gd name="T45" fmla="*/ 0 h 374"/>
                <a:gd name="T46" fmla="*/ 1 w 311"/>
                <a:gd name="T47" fmla="*/ 0 h 374"/>
                <a:gd name="T48" fmla="*/ 2 w 311"/>
                <a:gd name="T49" fmla="*/ 0 h 3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11" h="374">
                  <a:moveTo>
                    <a:pt x="311" y="83"/>
                  </a:moveTo>
                  <a:lnTo>
                    <a:pt x="295" y="110"/>
                  </a:lnTo>
                  <a:lnTo>
                    <a:pt x="283" y="110"/>
                  </a:lnTo>
                  <a:lnTo>
                    <a:pt x="271" y="110"/>
                  </a:lnTo>
                  <a:lnTo>
                    <a:pt x="258" y="109"/>
                  </a:lnTo>
                  <a:lnTo>
                    <a:pt x="245" y="107"/>
                  </a:lnTo>
                  <a:lnTo>
                    <a:pt x="134" y="308"/>
                  </a:lnTo>
                  <a:lnTo>
                    <a:pt x="141" y="316"/>
                  </a:lnTo>
                  <a:lnTo>
                    <a:pt x="149" y="327"/>
                  </a:lnTo>
                  <a:lnTo>
                    <a:pt x="156" y="337"/>
                  </a:lnTo>
                  <a:lnTo>
                    <a:pt x="162" y="348"/>
                  </a:lnTo>
                  <a:lnTo>
                    <a:pt x="147" y="374"/>
                  </a:lnTo>
                  <a:lnTo>
                    <a:pt x="0" y="292"/>
                  </a:lnTo>
                  <a:lnTo>
                    <a:pt x="14" y="265"/>
                  </a:lnTo>
                  <a:lnTo>
                    <a:pt x="27" y="265"/>
                  </a:lnTo>
                  <a:lnTo>
                    <a:pt x="40" y="265"/>
                  </a:lnTo>
                  <a:lnTo>
                    <a:pt x="52" y="266"/>
                  </a:lnTo>
                  <a:lnTo>
                    <a:pt x="64" y="269"/>
                  </a:lnTo>
                  <a:lnTo>
                    <a:pt x="177" y="68"/>
                  </a:lnTo>
                  <a:lnTo>
                    <a:pt x="168" y="58"/>
                  </a:lnTo>
                  <a:lnTo>
                    <a:pt x="160" y="49"/>
                  </a:lnTo>
                  <a:lnTo>
                    <a:pt x="154" y="38"/>
                  </a:lnTo>
                  <a:lnTo>
                    <a:pt x="147" y="27"/>
                  </a:lnTo>
                  <a:lnTo>
                    <a:pt x="162" y="0"/>
                  </a:lnTo>
                  <a:lnTo>
                    <a:pt x="311" y="8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7" name="Freeform 17">
              <a:extLst>
                <a:ext uri="{FF2B5EF4-FFF2-40B4-BE49-F238E27FC236}">
                  <a16:creationId xmlns:a16="http://schemas.microsoft.com/office/drawing/2014/main" id="{34C35756-9F83-01F6-ECC7-0F8828320745}"/>
                </a:ext>
              </a:extLst>
            </p:cNvPr>
            <p:cNvSpPr>
              <a:spLocks/>
            </p:cNvSpPr>
            <p:nvPr userDrawn="1"/>
          </p:nvSpPr>
          <p:spPr bwMode="auto">
            <a:xfrm>
              <a:off x="215702" y="6676479"/>
              <a:ext cx="44450" cy="42863"/>
            </a:xfrm>
            <a:custGeom>
              <a:avLst/>
              <a:gdLst>
                <a:gd name="T0" fmla="*/ 1 w 387"/>
                <a:gd name="T1" fmla="*/ 0 h 371"/>
                <a:gd name="T2" fmla="*/ 1 w 387"/>
                <a:gd name="T3" fmla="*/ 0 h 371"/>
                <a:gd name="T4" fmla="*/ 1 w 387"/>
                <a:gd name="T5" fmla="*/ 0 h 371"/>
                <a:gd name="T6" fmla="*/ 2 w 387"/>
                <a:gd name="T7" fmla="*/ 0 h 371"/>
                <a:gd name="T8" fmla="*/ 2 w 387"/>
                <a:gd name="T9" fmla="*/ 0 h 371"/>
                <a:gd name="T10" fmla="*/ 2 w 387"/>
                <a:gd name="T11" fmla="*/ 1 h 371"/>
                <a:gd name="T12" fmla="*/ 2 w 387"/>
                <a:gd name="T13" fmla="*/ 1 h 371"/>
                <a:gd name="T14" fmla="*/ 2 w 387"/>
                <a:gd name="T15" fmla="*/ 1 h 371"/>
                <a:gd name="T16" fmla="*/ 2 w 387"/>
                <a:gd name="T17" fmla="*/ 1 h 371"/>
                <a:gd name="T18" fmla="*/ 2 w 387"/>
                <a:gd name="T19" fmla="*/ 1 h 371"/>
                <a:gd name="T20" fmla="*/ 2 w 387"/>
                <a:gd name="T21" fmla="*/ 1 h 371"/>
                <a:gd name="T22" fmla="*/ 2 w 387"/>
                <a:gd name="T23" fmla="*/ 2 h 371"/>
                <a:gd name="T24" fmla="*/ 2 w 387"/>
                <a:gd name="T25" fmla="*/ 2 h 371"/>
                <a:gd name="T26" fmla="*/ 2 w 387"/>
                <a:gd name="T27" fmla="*/ 2 h 371"/>
                <a:gd name="T28" fmla="*/ 1 w 387"/>
                <a:gd name="T29" fmla="*/ 2 h 371"/>
                <a:gd name="T30" fmla="*/ 1 w 387"/>
                <a:gd name="T31" fmla="*/ 2 h 371"/>
                <a:gd name="T32" fmla="*/ 1 w 387"/>
                <a:gd name="T33" fmla="*/ 2 h 371"/>
                <a:gd name="T34" fmla="*/ 1 w 387"/>
                <a:gd name="T35" fmla="*/ 2 h 371"/>
                <a:gd name="T36" fmla="*/ 1 w 387"/>
                <a:gd name="T37" fmla="*/ 2 h 371"/>
                <a:gd name="T38" fmla="*/ 1 w 387"/>
                <a:gd name="T39" fmla="*/ 2 h 371"/>
                <a:gd name="T40" fmla="*/ 0 w 387"/>
                <a:gd name="T41" fmla="*/ 2 h 371"/>
                <a:gd name="T42" fmla="*/ 0 w 387"/>
                <a:gd name="T43" fmla="*/ 1 h 371"/>
                <a:gd name="T44" fmla="*/ 0 w 387"/>
                <a:gd name="T45" fmla="*/ 1 h 371"/>
                <a:gd name="T46" fmla="*/ 1 w 387"/>
                <a:gd name="T47" fmla="*/ 1 h 371"/>
                <a:gd name="T48" fmla="*/ 0 w 387"/>
                <a:gd name="T49" fmla="*/ 1 h 371"/>
                <a:gd name="T50" fmla="*/ 0 w 387"/>
                <a:gd name="T51" fmla="*/ 1 h 371"/>
                <a:gd name="T52" fmla="*/ 1 w 387"/>
                <a:gd name="T53" fmla="*/ 1 h 371"/>
                <a:gd name="T54" fmla="*/ 1 w 387"/>
                <a:gd name="T55" fmla="*/ 1 h 371"/>
                <a:gd name="T56" fmla="*/ 1 w 387"/>
                <a:gd name="T57" fmla="*/ 2 h 371"/>
                <a:gd name="T58" fmla="*/ 1 w 387"/>
                <a:gd name="T59" fmla="*/ 2 h 371"/>
                <a:gd name="T60" fmla="*/ 1 w 387"/>
                <a:gd name="T61" fmla="*/ 2 h 371"/>
                <a:gd name="T62" fmla="*/ 1 w 387"/>
                <a:gd name="T63" fmla="*/ 2 h 371"/>
                <a:gd name="T64" fmla="*/ 1 w 387"/>
                <a:gd name="T65" fmla="*/ 2 h 371"/>
                <a:gd name="T66" fmla="*/ 1 w 387"/>
                <a:gd name="T67" fmla="*/ 2 h 371"/>
                <a:gd name="T68" fmla="*/ 1 w 387"/>
                <a:gd name="T69" fmla="*/ 1 h 371"/>
                <a:gd name="T70" fmla="*/ 1 w 387"/>
                <a:gd name="T71" fmla="*/ 1 h 371"/>
                <a:gd name="T72" fmla="*/ 2 w 387"/>
                <a:gd name="T73" fmla="*/ 1 h 371"/>
                <a:gd name="T74" fmla="*/ 2 w 387"/>
                <a:gd name="T75" fmla="*/ 1 h 371"/>
                <a:gd name="T76" fmla="*/ 2 w 387"/>
                <a:gd name="T77" fmla="*/ 1 h 371"/>
                <a:gd name="T78" fmla="*/ 2 w 387"/>
                <a:gd name="T79" fmla="*/ 1 h 371"/>
                <a:gd name="T80" fmla="*/ 2 w 387"/>
                <a:gd name="T81" fmla="*/ 1 h 371"/>
                <a:gd name="T82" fmla="*/ 2 w 387"/>
                <a:gd name="T83" fmla="*/ 1 h 371"/>
                <a:gd name="T84" fmla="*/ 2 w 387"/>
                <a:gd name="T85" fmla="*/ 1 h 371"/>
                <a:gd name="T86" fmla="*/ 1 w 387"/>
                <a:gd name="T87" fmla="*/ 1 h 371"/>
                <a:gd name="T88" fmla="*/ 1 w 387"/>
                <a:gd name="T89" fmla="*/ 0 h 371"/>
                <a:gd name="T90" fmla="*/ 1 w 387"/>
                <a:gd name="T91" fmla="*/ 0 h 371"/>
                <a:gd name="T92" fmla="*/ 1 w 387"/>
                <a:gd name="T93" fmla="*/ 1 h 371"/>
                <a:gd name="T94" fmla="*/ 1 w 387"/>
                <a:gd name="T95" fmla="*/ 1 h 371"/>
                <a:gd name="T96" fmla="*/ 1 w 387"/>
                <a:gd name="T97" fmla="*/ 1 h 371"/>
                <a:gd name="T98" fmla="*/ 1 w 387"/>
                <a:gd name="T99" fmla="*/ 0 h 371"/>
                <a:gd name="T100" fmla="*/ 1 w 387"/>
                <a:gd name="T101" fmla="*/ 0 h 371"/>
                <a:gd name="T102" fmla="*/ 1 w 387"/>
                <a:gd name="T103" fmla="*/ 0 h 3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87" h="371">
                  <a:moveTo>
                    <a:pt x="136" y="72"/>
                  </a:moveTo>
                  <a:lnTo>
                    <a:pt x="205" y="0"/>
                  </a:lnTo>
                  <a:lnTo>
                    <a:pt x="221" y="5"/>
                  </a:lnTo>
                  <a:lnTo>
                    <a:pt x="236" y="13"/>
                  </a:lnTo>
                  <a:lnTo>
                    <a:pt x="252" y="20"/>
                  </a:lnTo>
                  <a:lnTo>
                    <a:pt x="268" y="29"/>
                  </a:lnTo>
                  <a:lnTo>
                    <a:pt x="284" y="38"/>
                  </a:lnTo>
                  <a:lnTo>
                    <a:pt x="299" y="50"/>
                  </a:lnTo>
                  <a:lnTo>
                    <a:pt x="314" y="61"/>
                  </a:lnTo>
                  <a:lnTo>
                    <a:pt x="328" y="75"/>
                  </a:lnTo>
                  <a:lnTo>
                    <a:pt x="342" y="89"/>
                  </a:lnTo>
                  <a:lnTo>
                    <a:pt x="354" y="103"/>
                  </a:lnTo>
                  <a:lnTo>
                    <a:pt x="363" y="117"/>
                  </a:lnTo>
                  <a:lnTo>
                    <a:pt x="371" y="133"/>
                  </a:lnTo>
                  <a:lnTo>
                    <a:pt x="378" y="148"/>
                  </a:lnTo>
                  <a:lnTo>
                    <a:pt x="383" y="164"/>
                  </a:lnTo>
                  <a:lnTo>
                    <a:pt x="385" y="179"/>
                  </a:lnTo>
                  <a:lnTo>
                    <a:pt x="387" y="194"/>
                  </a:lnTo>
                  <a:lnTo>
                    <a:pt x="386" y="210"/>
                  </a:lnTo>
                  <a:lnTo>
                    <a:pt x="384" y="225"/>
                  </a:lnTo>
                  <a:lnTo>
                    <a:pt x="381" y="241"/>
                  </a:lnTo>
                  <a:lnTo>
                    <a:pt x="376" y="256"/>
                  </a:lnTo>
                  <a:lnTo>
                    <a:pt x="368" y="271"/>
                  </a:lnTo>
                  <a:lnTo>
                    <a:pt x="360" y="285"/>
                  </a:lnTo>
                  <a:lnTo>
                    <a:pt x="349" y="299"/>
                  </a:lnTo>
                  <a:lnTo>
                    <a:pt x="338" y="313"/>
                  </a:lnTo>
                  <a:lnTo>
                    <a:pt x="323" y="327"/>
                  </a:lnTo>
                  <a:lnTo>
                    <a:pt x="307" y="338"/>
                  </a:lnTo>
                  <a:lnTo>
                    <a:pt x="292" y="349"/>
                  </a:lnTo>
                  <a:lnTo>
                    <a:pt x="275" y="356"/>
                  </a:lnTo>
                  <a:lnTo>
                    <a:pt x="259" y="362"/>
                  </a:lnTo>
                  <a:lnTo>
                    <a:pt x="242" y="368"/>
                  </a:lnTo>
                  <a:lnTo>
                    <a:pt x="225" y="370"/>
                  </a:lnTo>
                  <a:lnTo>
                    <a:pt x="208" y="371"/>
                  </a:lnTo>
                  <a:lnTo>
                    <a:pt x="190" y="369"/>
                  </a:lnTo>
                  <a:lnTo>
                    <a:pt x="173" y="366"/>
                  </a:lnTo>
                  <a:lnTo>
                    <a:pt x="155" y="360"/>
                  </a:lnTo>
                  <a:lnTo>
                    <a:pt x="137" y="353"/>
                  </a:lnTo>
                  <a:lnTo>
                    <a:pt x="120" y="345"/>
                  </a:lnTo>
                  <a:lnTo>
                    <a:pt x="103" y="333"/>
                  </a:lnTo>
                  <a:lnTo>
                    <a:pt x="87" y="320"/>
                  </a:lnTo>
                  <a:lnTo>
                    <a:pt x="70" y="305"/>
                  </a:lnTo>
                  <a:lnTo>
                    <a:pt x="51" y="285"/>
                  </a:lnTo>
                  <a:lnTo>
                    <a:pt x="32" y="264"/>
                  </a:lnTo>
                  <a:lnTo>
                    <a:pt x="15" y="243"/>
                  </a:lnTo>
                  <a:lnTo>
                    <a:pt x="0" y="221"/>
                  </a:lnTo>
                  <a:lnTo>
                    <a:pt x="69" y="150"/>
                  </a:lnTo>
                  <a:lnTo>
                    <a:pt x="97" y="178"/>
                  </a:lnTo>
                  <a:lnTo>
                    <a:pt x="93" y="190"/>
                  </a:lnTo>
                  <a:lnTo>
                    <a:pt x="89" y="202"/>
                  </a:lnTo>
                  <a:lnTo>
                    <a:pt x="83" y="213"/>
                  </a:lnTo>
                  <a:lnTo>
                    <a:pt x="78" y="224"/>
                  </a:lnTo>
                  <a:lnTo>
                    <a:pt x="85" y="237"/>
                  </a:lnTo>
                  <a:lnTo>
                    <a:pt x="95" y="250"/>
                  </a:lnTo>
                  <a:lnTo>
                    <a:pt x="106" y="264"/>
                  </a:lnTo>
                  <a:lnTo>
                    <a:pt x="118" y="278"/>
                  </a:lnTo>
                  <a:lnTo>
                    <a:pt x="128" y="286"/>
                  </a:lnTo>
                  <a:lnTo>
                    <a:pt x="137" y="293"/>
                  </a:lnTo>
                  <a:lnTo>
                    <a:pt x="147" y="298"/>
                  </a:lnTo>
                  <a:lnTo>
                    <a:pt x="156" y="301"/>
                  </a:lnTo>
                  <a:lnTo>
                    <a:pt x="166" y="304"/>
                  </a:lnTo>
                  <a:lnTo>
                    <a:pt x="175" y="305"/>
                  </a:lnTo>
                  <a:lnTo>
                    <a:pt x="185" y="305"/>
                  </a:lnTo>
                  <a:lnTo>
                    <a:pt x="194" y="304"/>
                  </a:lnTo>
                  <a:lnTo>
                    <a:pt x="205" y="302"/>
                  </a:lnTo>
                  <a:lnTo>
                    <a:pt x="214" y="299"/>
                  </a:lnTo>
                  <a:lnTo>
                    <a:pt x="224" y="296"/>
                  </a:lnTo>
                  <a:lnTo>
                    <a:pt x="233" y="291"/>
                  </a:lnTo>
                  <a:lnTo>
                    <a:pt x="243" y="284"/>
                  </a:lnTo>
                  <a:lnTo>
                    <a:pt x="252" y="277"/>
                  </a:lnTo>
                  <a:lnTo>
                    <a:pt x="261" y="269"/>
                  </a:lnTo>
                  <a:lnTo>
                    <a:pt x="269" y="261"/>
                  </a:lnTo>
                  <a:lnTo>
                    <a:pt x="278" y="253"/>
                  </a:lnTo>
                  <a:lnTo>
                    <a:pt x="285" y="243"/>
                  </a:lnTo>
                  <a:lnTo>
                    <a:pt x="291" y="234"/>
                  </a:lnTo>
                  <a:lnTo>
                    <a:pt x="297" y="224"/>
                  </a:lnTo>
                  <a:lnTo>
                    <a:pt x="301" y="213"/>
                  </a:lnTo>
                  <a:lnTo>
                    <a:pt x="304" y="204"/>
                  </a:lnTo>
                  <a:lnTo>
                    <a:pt x="306" y="193"/>
                  </a:lnTo>
                  <a:lnTo>
                    <a:pt x="307" y="184"/>
                  </a:lnTo>
                  <a:lnTo>
                    <a:pt x="307" y="173"/>
                  </a:lnTo>
                  <a:lnTo>
                    <a:pt x="306" y="163"/>
                  </a:lnTo>
                  <a:lnTo>
                    <a:pt x="304" y="152"/>
                  </a:lnTo>
                  <a:lnTo>
                    <a:pt x="301" y="143"/>
                  </a:lnTo>
                  <a:lnTo>
                    <a:pt x="295" y="132"/>
                  </a:lnTo>
                  <a:lnTo>
                    <a:pt x="289" y="123"/>
                  </a:lnTo>
                  <a:lnTo>
                    <a:pt x="282" y="113"/>
                  </a:lnTo>
                  <a:lnTo>
                    <a:pt x="273" y="104"/>
                  </a:lnTo>
                  <a:lnTo>
                    <a:pt x="265" y="96"/>
                  </a:lnTo>
                  <a:lnTo>
                    <a:pt x="256" y="89"/>
                  </a:lnTo>
                  <a:lnTo>
                    <a:pt x="248" y="82"/>
                  </a:lnTo>
                  <a:lnTo>
                    <a:pt x="238" y="77"/>
                  </a:lnTo>
                  <a:lnTo>
                    <a:pt x="192" y="126"/>
                  </a:lnTo>
                  <a:lnTo>
                    <a:pt x="195" y="134"/>
                  </a:lnTo>
                  <a:lnTo>
                    <a:pt x="199" y="145"/>
                  </a:lnTo>
                  <a:lnTo>
                    <a:pt x="203" y="154"/>
                  </a:lnTo>
                  <a:lnTo>
                    <a:pt x="205" y="165"/>
                  </a:lnTo>
                  <a:lnTo>
                    <a:pt x="185" y="186"/>
                  </a:lnTo>
                  <a:lnTo>
                    <a:pt x="82" y="87"/>
                  </a:lnTo>
                  <a:lnTo>
                    <a:pt x="102" y="66"/>
                  </a:lnTo>
                  <a:lnTo>
                    <a:pt x="111" y="67"/>
                  </a:lnTo>
                  <a:lnTo>
                    <a:pt x="119" y="68"/>
                  </a:lnTo>
                  <a:lnTo>
                    <a:pt x="128" y="69"/>
                  </a:lnTo>
                  <a:lnTo>
                    <a:pt x="136" y="7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8" name="Freeform 18">
              <a:extLst>
                <a:ext uri="{FF2B5EF4-FFF2-40B4-BE49-F238E27FC236}">
                  <a16:creationId xmlns:a16="http://schemas.microsoft.com/office/drawing/2014/main" id="{E108F5F3-5268-6374-8F23-3B85C49B4CC8}"/>
                </a:ext>
              </a:extLst>
            </p:cNvPr>
            <p:cNvSpPr>
              <a:spLocks/>
            </p:cNvSpPr>
            <p:nvPr userDrawn="1"/>
          </p:nvSpPr>
          <p:spPr bwMode="auto">
            <a:xfrm>
              <a:off x="188715" y="6643142"/>
              <a:ext cx="42863" cy="36513"/>
            </a:xfrm>
            <a:custGeom>
              <a:avLst/>
              <a:gdLst>
                <a:gd name="T0" fmla="*/ 2 w 374"/>
                <a:gd name="T1" fmla="*/ 1 h 320"/>
                <a:gd name="T2" fmla="*/ 2 w 374"/>
                <a:gd name="T3" fmla="*/ 1 h 320"/>
                <a:gd name="T4" fmla="*/ 2 w 374"/>
                <a:gd name="T5" fmla="*/ 1 h 320"/>
                <a:gd name="T6" fmla="*/ 2 w 374"/>
                <a:gd name="T7" fmla="*/ 1 h 320"/>
                <a:gd name="T8" fmla="*/ 2 w 374"/>
                <a:gd name="T9" fmla="*/ 1 h 320"/>
                <a:gd name="T10" fmla="*/ 2 w 374"/>
                <a:gd name="T11" fmla="*/ 1 h 320"/>
                <a:gd name="T12" fmla="*/ 1 w 374"/>
                <a:gd name="T13" fmla="*/ 1 h 320"/>
                <a:gd name="T14" fmla="*/ 1 w 374"/>
                <a:gd name="T15" fmla="*/ 1 h 320"/>
                <a:gd name="T16" fmla="*/ 1 w 374"/>
                <a:gd name="T17" fmla="*/ 1 h 320"/>
                <a:gd name="T18" fmla="*/ 1 w 374"/>
                <a:gd name="T19" fmla="*/ 2 h 320"/>
                <a:gd name="T20" fmla="*/ 1 w 374"/>
                <a:gd name="T21" fmla="*/ 2 h 320"/>
                <a:gd name="T22" fmla="*/ 0 w 374"/>
                <a:gd name="T23" fmla="*/ 2 h 320"/>
                <a:gd name="T24" fmla="*/ 0 w 374"/>
                <a:gd name="T25" fmla="*/ 1 h 320"/>
                <a:gd name="T26" fmla="*/ 0 w 374"/>
                <a:gd name="T27" fmla="*/ 1 h 320"/>
                <a:gd name="T28" fmla="*/ 0 w 374"/>
                <a:gd name="T29" fmla="*/ 1 h 320"/>
                <a:gd name="T30" fmla="*/ 0 w 374"/>
                <a:gd name="T31" fmla="*/ 1 h 320"/>
                <a:gd name="T32" fmla="*/ 0 w 374"/>
                <a:gd name="T33" fmla="*/ 1 h 320"/>
                <a:gd name="T34" fmla="*/ 0 w 374"/>
                <a:gd name="T35" fmla="*/ 1 h 320"/>
                <a:gd name="T36" fmla="*/ 1 w 374"/>
                <a:gd name="T37" fmla="*/ 0 h 320"/>
                <a:gd name="T38" fmla="*/ 1 w 374"/>
                <a:gd name="T39" fmla="*/ 0 h 320"/>
                <a:gd name="T40" fmla="*/ 1 w 374"/>
                <a:gd name="T41" fmla="*/ 0 h 320"/>
                <a:gd name="T42" fmla="*/ 1 w 374"/>
                <a:gd name="T43" fmla="*/ 0 h 320"/>
                <a:gd name="T44" fmla="*/ 1 w 374"/>
                <a:gd name="T45" fmla="*/ 0 h 320"/>
                <a:gd name="T46" fmla="*/ 2 w 374"/>
                <a:gd name="T47" fmla="*/ 0 h 320"/>
                <a:gd name="T48" fmla="*/ 2 w 374"/>
                <a:gd name="T49" fmla="*/ 1 h 3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4" h="320">
                  <a:moveTo>
                    <a:pt x="374" y="145"/>
                  </a:moveTo>
                  <a:lnTo>
                    <a:pt x="348" y="161"/>
                  </a:lnTo>
                  <a:lnTo>
                    <a:pt x="336" y="156"/>
                  </a:lnTo>
                  <a:lnTo>
                    <a:pt x="325" y="149"/>
                  </a:lnTo>
                  <a:lnTo>
                    <a:pt x="315" y="142"/>
                  </a:lnTo>
                  <a:lnTo>
                    <a:pt x="305" y="135"/>
                  </a:lnTo>
                  <a:lnTo>
                    <a:pt x="109" y="255"/>
                  </a:lnTo>
                  <a:lnTo>
                    <a:pt x="112" y="267"/>
                  </a:lnTo>
                  <a:lnTo>
                    <a:pt x="113" y="279"/>
                  </a:lnTo>
                  <a:lnTo>
                    <a:pt x="114" y="292"/>
                  </a:lnTo>
                  <a:lnTo>
                    <a:pt x="114" y="305"/>
                  </a:lnTo>
                  <a:lnTo>
                    <a:pt x="89" y="320"/>
                  </a:lnTo>
                  <a:lnTo>
                    <a:pt x="0" y="176"/>
                  </a:lnTo>
                  <a:lnTo>
                    <a:pt x="27" y="160"/>
                  </a:lnTo>
                  <a:lnTo>
                    <a:pt x="37" y="165"/>
                  </a:lnTo>
                  <a:lnTo>
                    <a:pt x="48" y="173"/>
                  </a:lnTo>
                  <a:lnTo>
                    <a:pt x="58" y="179"/>
                  </a:lnTo>
                  <a:lnTo>
                    <a:pt x="68" y="187"/>
                  </a:lnTo>
                  <a:lnTo>
                    <a:pt x="264" y="67"/>
                  </a:lnTo>
                  <a:lnTo>
                    <a:pt x="261" y="54"/>
                  </a:lnTo>
                  <a:lnTo>
                    <a:pt x="260" y="42"/>
                  </a:lnTo>
                  <a:lnTo>
                    <a:pt x="259" y="29"/>
                  </a:lnTo>
                  <a:lnTo>
                    <a:pt x="259" y="17"/>
                  </a:lnTo>
                  <a:lnTo>
                    <a:pt x="285" y="0"/>
                  </a:lnTo>
                  <a:lnTo>
                    <a:pt x="374" y="1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9" name="Freeform 19">
              <a:extLst>
                <a:ext uri="{FF2B5EF4-FFF2-40B4-BE49-F238E27FC236}">
                  <a16:creationId xmlns:a16="http://schemas.microsoft.com/office/drawing/2014/main" id="{4693FCB2-0C7A-0C33-A35C-8756A44B7876}"/>
                </a:ext>
              </a:extLst>
            </p:cNvPr>
            <p:cNvSpPr>
              <a:spLocks/>
            </p:cNvSpPr>
            <p:nvPr userDrawn="1"/>
          </p:nvSpPr>
          <p:spPr bwMode="auto">
            <a:xfrm>
              <a:off x="171252" y="6601867"/>
              <a:ext cx="42863" cy="41275"/>
            </a:xfrm>
            <a:custGeom>
              <a:avLst/>
              <a:gdLst>
                <a:gd name="T0" fmla="*/ 2 w 373"/>
                <a:gd name="T1" fmla="*/ 1 h 359"/>
                <a:gd name="T2" fmla="*/ 2 w 373"/>
                <a:gd name="T3" fmla="*/ 1 h 359"/>
                <a:gd name="T4" fmla="*/ 2 w 373"/>
                <a:gd name="T5" fmla="*/ 1 h 359"/>
                <a:gd name="T6" fmla="*/ 2 w 373"/>
                <a:gd name="T7" fmla="*/ 1 h 359"/>
                <a:gd name="T8" fmla="*/ 2 w 373"/>
                <a:gd name="T9" fmla="*/ 1 h 359"/>
                <a:gd name="T10" fmla="*/ 2 w 373"/>
                <a:gd name="T11" fmla="*/ 1 h 359"/>
                <a:gd name="T12" fmla="*/ 1 w 373"/>
                <a:gd name="T13" fmla="*/ 2 h 359"/>
                <a:gd name="T14" fmla="*/ 1 w 373"/>
                <a:gd name="T15" fmla="*/ 2 h 359"/>
                <a:gd name="T16" fmla="*/ 1 w 373"/>
                <a:gd name="T17" fmla="*/ 2 h 359"/>
                <a:gd name="T18" fmla="*/ 1 w 373"/>
                <a:gd name="T19" fmla="*/ 2 h 359"/>
                <a:gd name="T20" fmla="*/ 0 w 373"/>
                <a:gd name="T21" fmla="*/ 2 h 359"/>
                <a:gd name="T22" fmla="*/ 0 w 373"/>
                <a:gd name="T23" fmla="*/ 2 h 359"/>
                <a:gd name="T24" fmla="*/ 0 w 373"/>
                <a:gd name="T25" fmla="*/ 1 h 359"/>
                <a:gd name="T26" fmla="*/ 0 w 373"/>
                <a:gd name="T27" fmla="*/ 1 h 359"/>
                <a:gd name="T28" fmla="*/ 0 w 373"/>
                <a:gd name="T29" fmla="*/ 1 h 359"/>
                <a:gd name="T30" fmla="*/ 0 w 373"/>
                <a:gd name="T31" fmla="*/ 1 h 359"/>
                <a:gd name="T32" fmla="*/ 0 w 373"/>
                <a:gd name="T33" fmla="*/ 1 h 359"/>
                <a:gd name="T34" fmla="*/ 0 w 373"/>
                <a:gd name="T35" fmla="*/ 1 h 359"/>
                <a:gd name="T36" fmla="*/ 2 w 373"/>
                <a:gd name="T37" fmla="*/ 1 h 359"/>
                <a:gd name="T38" fmla="*/ 1 w 373"/>
                <a:gd name="T39" fmla="*/ 0 h 359"/>
                <a:gd name="T40" fmla="*/ 1 w 373"/>
                <a:gd name="T41" fmla="*/ 0 h 359"/>
                <a:gd name="T42" fmla="*/ 1 w 373"/>
                <a:gd name="T43" fmla="*/ 0 h 359"/>
                <a:gd name="T44" fmla="*/ 1 w 373"/>
                <a:gd name="T45" fmla="*/ 0 h 359"/>
                <a:gd name="T46" fmla="*/ 1 w 373"/>
                <a:gd name="T47" fmla="*/ 0 h 359"/>
                <a:gd name="T48" fmla="*/ 1 w 373"/>
                <a:gd name="T49" fmla="*/ 0 h 359"/>
                <a:gd name="T50" fmla="*/ 1 w 373"/>
                <a:gd name="T51" fmla="*/ 0 h 359"/>
                <a:gd name="T52" fmla="*/ 2 w 373"/>
                <a:gd name="T53" fmla="*/ 1 h 35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73" h="359">
                  <a:moveTo>
                    <a:pt x="373" y="240"/>
                  </a:moveTo>
                  <a:lnTo>
                    <a:pt x="343" y="251"/>
                  </a:lnTo>
                  <a:lnTo>
                    <a:pt x="334" y="244"/>
                  </a:lnTo>
                  <a:lnTo>
                    <a:pt x="324" y="235"/>
                  </a:lnTo>
                  <a:lnTo>
                    <a:pt x="316" y="227"/>
                  </a:lnTo>
                  <a:lnTo>
                    <a:pt x="307" y="216"/>
                  </a:lnTo>
                  <a:lnTo>
                    <a:pt x="92" y="299"/>
                  </a:lnTo>
                  <a:lnTo>
                    <a:pt x="93" y="310"/>
                  </a:lnTo>
                  <a:lnTo>
                    <a:pt x="92" y="323"/>
                  </a:lnTo>
                  <a:lnTo>
                    <a:pt x="91" y="336"/>
                  </a:lnTo>
                  <a:lnTo>
                    <a:pt x="89" y="348"/>
                  </a:lnTo>
                  <a:lnTo>
                    <a:pt x="60" y="359"/>
                  </a:lnTo>
                  <a:lnTo>
                    <a:pt x="0" y="200"/>
                  </a:lnTo>
                  <a:lnTo>
                    <a:pt x="29" y="190"/>
                  </a:lnTo>
                  <a:lnTo>
                    <a:pt x="38" y="197"/>
                  </a:lnTo>
                  <a:lnTo>
                    <a:pt x="48" y="206"/>
                  </a:lnTo>
                  <a:lnTo>
                    <a:pt x="57" y="215"/>
                  </a:lnTo>
                  <a:lnTo>
                    <a:pt x="65" y="224"/>
                  </a:lnTo>
                  <a:lnTo>
                    <a:pt x="284" y="141"/>
                  </a:lnTo>
                  <a:lnTo>
                    <a:pt x="256" y="71"/>
                  </a:lnTo>
                  <a:lnTo>
                    <a:pt x="244" y="71"/>
                  </a:lnTo>
                  <a:lnTo>
                    <a:pt x="230" y="72"/>
                  </a:lnTo>
                  <a:lnTo>
                    <a:pt x="216" y="71"/>
                  </a:lnTo>
                  <a:lnTo>
                    <a:pt x="201" y="71"/>
                  </a:lnTo>
                  <a:lnTo>
                    <a:pt x="187" y="35"/>
                  </a:lnTo>
                  <a:lnTo>
                    <a:pt x="281" y="0"/>
                  </a:lnTo>
                  <a:lnTo>
                    <a:pt x="373"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0" name="Freeform 20">
              <a:extLst>
                <a:ext uri="{FF2B5EF4-FFF2-40B4-BE49-F238E27FC236}">
                  <a16:creationId xmlns:a16="http://schemas.microsoft.com/office/drawing/2014/main" id="{862E6D8A-6C48-F3B8-27DC-94DF462F979E}"/>
                </a:ext>
              </a:extLst>
            </p:cNvPr>
            <p:cNvSpPr>
              <a:spLocks/>
            </p:cNvSpPr>
            <p:nvPr userDrawn="1"/>
          </p:nvSpPr>
          <p:spPr bwMode="auto">
            <a:xfrm>
              <a:off x="158552" y="6557417"/>
              <a:ext cx="41275" cy="36513"/>
            </a:xfrm>
            <a:custGeom>
              <a:avLst/>
              <a:gdLst>
                <a:gd name="T0" fmla="*/ 2 w 361"/>
                <a:gd name="T1" fmla="*/ 1 h 320"/>
                <a:gd name="T2" fmla="*/ 2 w 361"/>
                <a:gd name="T3" fmla="*/ 1 h 320"/>
                <a:gd name="T4" fmla="*/ 2 w 361"/>
                <a:gd name="T5" fmla="*/ 1 h 320"/>
                <a:gd name="T6" fmla="*/ 2 w 361"/>
                <a:gd name="T7" fmla="*/ 1 h 320"/>
                <a:gd name="T8" fmla="*/ 2 w 361"/>
                <a:gd name="T9" fmla="*/ 1 h 320"/>
                <a:gd name="T10" fmla="*/ 2 w 361"/>
                <a:gd name="T11" fmla="*/ 1 h 320"/>
                <a:gd name="T12" fmla="*/ 0 w 361"/>
                <a:gd name="T13" fmla="*/ 1 h 320"/>
                <a:gd name="T14" fmla="*/ 0 w 361"/>
                <a:gd name="T15" fmla="*/ 1 h 320"/>
                <a:gd name="T16" fmla="*/ 0 w 361"/>
                <a:gd name="T17" fmla="*/ 2 h 320"/>
                <a:gd name="T18" fmla="*/ 0 w 361"/>
                <a:gd name="T19" fmla="*/ 2 h 320"/>
                <a:gd name="T20" fmla="*/ 0 w 361"/>
                <a:gd name="T21" fmla="*/ 2 h 320"/>
                <a:gd name="T22" fmla="*/ 0 w 361"/>
                <a:gd name="T23" fmla="*/ 2 h 320"/>
                <a:gd name="T24" fmla="*/ 0 w 361"/>
                <a:gd name="T25" fmla="*/ 1 h 320"/>
                <a:gd name="T26" fmla="*/ 0 w 361"/>
                <a:gd name="T27" fmla="*/ 1 h 320"/>
                <a:gd name="T28" fmla="*/ 0 w 361"/>
                <a:gd name="T29" fmla="*/ 1 h 320"/>
                <a:gd name="T30" fmla="*/ 0 w 361"/>
                <a:gd name="T31" fmla="*/ 1 h 320"/>
                <a:gd name="T32" fmla="*/ 0 w 361"/>
                <a:gd name="T33" fmla="*/ 1 h 320"/>
                <a:gd name="T34" fmla="*/ 0 w 361"/>
                <a:gd name="T35" fmla="*/ 1 h 320"/>
                <a:gd name="T36" fmla="*/ 2 w 361"/>
                <a:gd name="T37" fmla="*/ 1 h 320"/>
                <a:gd name="T38" fmla="*/ 1 w 361"/>
                <a:gd name="T39" fmla="*/ 0 h 320"/>
                <a:gd name="T40" fmla="*/ 1 w 361"/>
                <a:gd name="T41" fmla="*/ 0 h 320"/>
                <a:gd name="T42" fmla="*/ 1 w 361"/>
                <a:gd name="T43" fmla="*/ 0 h 320"/>
                <a:gd name="T44" fmla="*/ 1 w 361"/>
                <a:gd name="T45" fmla="*/ 0 h 320"/>
                <a:gd name="T46" fmla="*/ 1 w 361"/>
                <a:gd name="T47" fmla="*/ 0 h 320"/>
                <a:gd name="T48" fmla="*/ 1 w 361"/>
                <a:gd name="T49" fmla="*/ 0 h 320"/>
                <a:gd name="T50" fmla="*/ 2 w 361"/>
                <a:gd name="T51" fmla="*/ 0 h 320"/>
                <a:gd name="T52" fmla="*/ 2 w 361"/>
                <a:gd name="T53" fmla="*/ 1 h 3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1" h="320">
                  <a:moveTo>
                    <a:pt x="361" y="252"/>
                  </a:moveTo>
                  <a:lnTo>
                    <a:pt x="332" y="258"/>
                  </a:lnTo>
                  <a:lnTo>
                    <a:pt x="323" y="249"/>
                  </a:lnTo>
                  <a:lnTo>
                    <a:pt x="315" y="239"/>
                  </a:lnTo>
                  <a:lnTo>
                    <a:pt x="307" y="230"/>
                  </a:lnTo>
                  <a:lnTo>
                    <a:pt x="301" y="218"/>
                  </a:lnTo>
                  <a:lnTo>
                    <a:pt x="76" y="266"/>
                  </a:lnTo>
                  <a:lnTo>
                    <a:pt x="74" y="278"/>
                  </a:lnTo>
                  <a:lnTo>
                    <a:pt x="72" y="290"/>
                  </a:lnTo>
                  <a:lnTo>
                    <a:pt x="68" y="303"/>
                  </a:lnTo>
                  <a:lnTo>
                    <a:pt x="65" y="315"/>
                  </a:lnTo>
                  <a:lnTo>
                    <a:pt x="35" y="320"/>
                  </a:lnTo>
                  <a:lnTo>
                    <a:pt x="0" y="154"/>
                  </a:lnTo>
                  <a:lnTo>
                    <a:pt x="30" y="148"/>
                  </a:lnTo>
                  <a:lnTo>
                    <a:pt x="38" y="157"/>
                  </a:lnTo>
                  <a:lnTo>
                    <a:pt x="46" y="168"/>
                  </a:lnTo>
                  <a:lnTo>
                    <a:pt x="54" y="178"/>
                  </a:lnTo>
                  <a:lnTo>
                    <a:pt x="59" y="188"/>
                  </a:lnTo>
                  <a:lnTo>
                    <a:pt x="289" y="140"/>
                  </a:lnTo>
                  <a:lnTo>
                    <a:pt x="272" y="67"/>
                  </a:lnTo>
                  <a:lnTo>
                    <a:pt x="261" y="65"/>
                  </a:lnTo>
                  <a:lnTo>
                    <a:pt x="247" y="63"/>
                  </a:lnTo>
                  <a:lnTo>
                    <a:pt x="232" y="61"/>
                  </a:lnTo>
                  <a:lnTo>
                    <a:pt x="219" y="58"/>
                  </a:lnTo>
                  <a:lnTo>
                    <a:pt x="210" y="21"/>
                  </a:lnTo>
                  <a:lnTo>
                    <a:pt x="308" y="0"/>
                  </a:lnTo>
                  <a:lnTo>
                    <a:pt x="361" y="25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1" name="Freeform 21">
              <a:extLst>
                <a:ext uri="{FF2B5EF4-FFF2-40B4-BE49-F238E27FC236}">
                  <a16:creationId xmlns:a16="http://schemas.microsoft.com/office/drawing/2014/main" id="{65531A76-0737-9671-FD8F-3C42DFA7CEE9}"/>
                </a:ext>
              </a:extLst>
            </p:cNvPr>
            <p:cNvSpPr>
              <a:spLocks/>
            </p:cNvSpPr>
            <p:nvPr userDrawn="1"/>
          </p:nvSpPr>
          <p:spPr bwMode="auto">
            <a:xfrm>
              <a:off x="150615" y="6506617"/>
              <a:ext cx="39688" cy="39688"/>
            </a:xfrm>
            <a:custGeom>
              <a:avLst/>
              <a:gdLst>
                <a:gd name="T0" fmla="*/ 1 w 355"/>
                <a:gd name="T1" fmla="*/ 0 h 354"/>
                <a:gd name="T2" fmla="*/ 1 w 355"/>
                <a:gd name="T3" fmla="*/ 0 h 354"/>
                <a:gd name="T4" fmla="*/ 1 w 355"/>
                <a:gd name="T5" fmla="*/ 0 h 354"/>
                <a:gd name="T6" fmla="*/ 1 w 355"/>
                <a:gd name="T7" fmla="*/ 0 h 354"/>
                <a:gd name="T8" fmla="*/ 2 w 355"/>
                <a:gd name="T9" fmla="*/ 0 h 354"/>
                <a:gd name="T10" fmla="*/ 2 w 355"/>
                <a:gd name="T11" fmla="*/ 0 h 354"/>
                <a:gd name="T12" fmla="*/ 2 w 355"/>
                <a:gd name="T13" fmla="*/ 0 h 354"/>
                <a:gd name="T14" fmla="*/ 2 w 355"/>
                <a:gd name="T15" fmla="*/ 1 h 354"/>
                <a:gd name="T16" fmla="*/ 2 w 355"/>
                <a:gd name="T17" fmla="*/ 1 h 354"/>
                <a:gd name="T18" fmla="*/ 2 w 355"/>
                <a:gd name="T19" fmla="*/ 1 h 354"/>
                <a:gd name="T20" fmla="*/ 2 w 355"/>
                <a:gd name="T21" fmla="*/ 1 h 354"/>
                <a:gd name="T22" fmla="*/ 2 w 355"/>
                <a:gd name="T23" fmla="*/ 1 h 354"/>
                <a:gd name="T24" fmla="*/ 2 w 355"/>
                <a:gd name="T25" fmla="*/ 1 h 354"/>
                <a:gd name="T26" fmla="*/ 2 w 355"/>
                <a:gd name="T27" fmla="*/ 1 h 354"/>
                <a:gd name="T28" fmla="*/ 1 w 355"/>
                <a:gd name="T29" fmla="*/ 1 h 354"/>
                <a:gd name="T30" fmla="*/ 1 w 355"/>
                <a:gd name="T31" fmla="*/ 1 h 354"/>
                <a:gd name="T32" fmla="*/ 1 w 355"/>
                <a:gd name="T33" fmla="*/ 2 h 354"/>
                <a:gd name="T34" fmla="*/ 0 w 355"/>
                <a:gd name="T35" fmla="*/ 2 h 354"/>
                <a:gd name="T36" fmla="*/ 0 w 355"/>
                <a:gd name="T37" fmla="*/ 2 h 354"/>
                <a:gd name="T38" fmla="*/ 0 w 355"/>
                <a:gd name="T39" fmla="*/ 2 h 354"/>
                <a:gd name="T40" fmla="*/ 0 w 355"/>
                <a:gd name="T41" fmla="*/ 1 h 354"/>
                <a:gd name="T42" fmla="*/ 0 w 355"/>
                <a:gd name="T43" fmla="*/ 1 h 354"/>
                <a:gd name="T44" fmla="*/ 0 w 355"/>
                <a:gd name="T45" fmla="*/ 1 h 354"/>
                <a:gd name="T46" fmla="*/ 1 w 355"/>
                <a:gd name="T47" fmla="*/ 1 h 354"/>
                <a:gd name="T48" fmla="*/ 1 w 355"/>
                <a:gd name="T49" fmla="*/ 1 h 354"/>
                <a:gd name="T50" fmla="*/ 1 w 355"/>
                <a:gd name="T51" fmla="*/ 1 h 354"/>
                <a:gd name="T52" fmla="*/ 1 w 355"/>
                <a:gd name="T53" fmla="*/ 1 h 354"/>
                <a:gd name="T54" fmla="*/ 1 w 355"/>
                <a:gd name="T55" fmla="*/ 1 h 354"/>
                <a:gd name="T56" fmla="*/ 1 w 355"/>
                <a:gd name="T57" fmla="*/ 1 h 354"/>
                <a:gd name="T58" fmla="*/ 1 w 355"/>
                <a:gd name="T59" fmla="*/ 1 h 354"/>
                <a:gd name="T60" fmla="*/ 1 w 355"/>
                <a:gd name="T61" fmla="*/ 1 h 354"/>
                <a:gd name="T62" fmla="*/ 1 w 355"/>
                <a:gd name="T63" fmla="*/ 1 h 354"/>
                <a:gd name="T64" fmla="*/ 1 w 355"/>
                <a:gd name="T65" fmla="*/ 1 h 354"/>
                <a:gd name="T66" fmla="*/ 1 w 355"/>
                <a:gd name="T67" fmla="*/ 0 h 354"/>
                <a:gd name="T68" fmla="*/ 1 w 355"/>
                <a:gd name="T69" fmla="*/ 0 h 354"/>
                <a:gd name="T70" fmla="*/ 1 w 355"/>
                <a:gd name="T71" fmla="*/ 0 h 354"/>
                <a:gd name="T72" fmla="*/ 1 w 355"/>
                <a:gd name="T73" fmla="*/ 0 h 354"/>
                <a:gd name="T74" fmla="*/ 1 w 355"/>
                <a:gd name="T75" fmla="*/ 0 h 354"/>
                <a:gd name="T76" fmla="*/ 1 w 355"/>
                <a:gd name="T77" fmla="*/ 0 h 354"/>
                <a:gd name="T78" fmla="*/ 0 w 355"/>
                <a:gd name="T79" fmla="*/ 0 h 354"/>
                <a:gd name="T80" fmla="*/ 0 w 355"/>
                <a:gd name="T81" fmla="*/ 1 h 354"/>
                <a:gd name="T82" fmla="*/ 0 w 355"/>
                <a:gd name="T83" fmla="*/ 1 h 354"/>
                <a:gd name="T84" fmla="*/ 0 w 355"/>
                <a:gd name="T85" fmla="*/ 0 h 354"/>
                <a:gd name="T86" fmla="*/ 0 w 355"/>
                <a:gd name="T87" fmla="*/ 0 h 354"/>
                <a:gd name="T88" fmla="*/ 0 w 355"/>
                <a:gd name="T89" fmla="*/ 0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55" h="354">
                  <a:moveTo>
                    <a:pt x="54" y="31"/>
                  </a:moveTo>
                  <a:lnTo>
                    <a:pt x="203" y="19"/>
                  </a:lnTo>
                  <a:lnTo>
                    <a:pt x="220" y="18"/>
                  </a:lnTo>
                  <a:lnTo>
                    <a:pt x="236" y="19"/>
                  </a:lnTo>
                  <a:lnTo>
                    <a:pt x="250" y="21"/>
                  </a:lnTo>
                  <a:lnTo>
                    <a:pt x="264" y="25"/>
                  </a:lnTo>
                  <a:lnTo>
                    <a:pt x="277" y="29"/>
                  </a:lnTo>
                  <a:lnTo>
                    <a:pt x="288" y="35"/>
                  </a:lnTo>
                  <a:lnTo>
                    <a:pt x="300" y="42"/>
                  </a:lnTo>
                  <a:lnTo>
                    <a:pt x="310" y="50"/>
                  </a:lnTo>
                  <a:lnTo>
                    <a:pt x="319" y="60"/>
                  </a:lnTo>
                  <a:lnTo>
                    <a:pt x="326" y="70"/>
                  </a:lnTo>
                  <a:lnTo>
                    <a:pt x="334" y="82"/>
                  </a:lnTo>
                  <a:lnTo>
                    <a:pt x="340" y="93"/>
                  </a:lnTo>
                  <a:lnTo>
                    <a:pt x="344" y="107"/>
                  </a:lnTo>
                  <a:lnTo>
                    <a:pt x="349" y="121"/>
                  </a:lnTo>
                  <a:lnTo>
                    <a:pt x="352" y="136"/>
                  </a:lnTo>
                  <a:lnTo>
                    <a:pt x="354" y="151"/>
                  </a:lnTo>
                  <a:lnTo>
                    <a:pt x="355" y="170"/>
                  </a:lnTo>
                  <a:lnTo>
                    <a:pt x="354" y="188"/>
                  </a:lnTo>
                  <a:lnTo>
                    <a:pt x="353" y="204"/>
                  </a:lnTo>
                  <a:lnTo>
                    <a:pt x="350" y="219"/>
                  </a:lnTo>
                  <a:lnTo>
                    <a:pt x="345" y="233"/>
                  </a:lnTo>
                  <a:lnTo>
                    <a:pt x="340" y="244"/>
                  </a:lnTo>
                  <a:lnTo>
                    <a:pt x="334" y="255"/>
                  </a:lnTo>
                  <a:lnTo>
                    <a:pt x="328" y="266"/>
                  </a:lnTo>
                  <a:lnTo>
                    <a:pt x="319" y="274"/>
                  </a:lnTo>
                  <a:lnTo>
                    <a:pt x="310" y="281"/>
                  </a:lnTo>
                  <a:lnTo>
                    <a:pt x="300" y="288"/>
                  </a:lnTo>
                  <a:lnTo>
                    <a:pt x="288" y="293"/>
                  </a:lnTo>
                  <a:lnTo>
                    <a:pt x="277" y="297"/>
                  </a:lnTo>
                  <a:lnTo>
                    <a:pt x="265" y="300"/>
                  </a:lnTo>
                  <a:lnTo>
                    <a:pt x="253" y="303"/>
                  </a:lnTo>
                  <a:lnTo>
                    <a:pt x="239" y="305"/>
                  </a:lnTo>
                  <a:lnTo>
                    <a:pt x="78" y="318"/>
                  </a:lnTo>
                  <a:lnTo>
                    <a:pt x="75" y="327"/>
                  </a:lnTo>
                  <a:lnTo>
                    <a:pt x="70" y="336"/>
                  </a:lnTo>
                  <a:lnTo>
                    <a:pt x="65" y="345"/>
                  </a:lnTo>
                  <a:lnTo>
                    <a:pt x="61" y="352"/>
                  </a:lnTo>
                  <a:lnTo>
                    <a:pt x="30" y="354"/>
                  </a:lnTo>
                  <a:lnTo>
                    <a:pt x="17" y="205"/>
                  </a:lnTo>
                  <a:lnTo>
                    <a:pt x="47" y="203"/>
                  </a:lnTo>
                  <a:lnTo>
                    <a:pt x="54" y="212"/>
                  </a:lnTo>
                  <a:lnTo>
                    <a:pt x="61" y="220"/>
                  </a:lnTo>
                  <a:lnTo>
                    <a:pt x="67" y="230"/>
                  </a:lnTo>
                  <a:lnTo>
                    <a:pt x="72" y="240"/>
                  </a:lnTo>
                  <a:lnTo>
                    <a:pt x="219" y="228"/>
                  </a:lnTo>
                  <a:lnTo>
                    <a:pt x="229" y="226"/>
                  </a:lnTo>
                  <a:lnTo>
                    <a:pt x="239" y="224"/>
                  </a:lnTo>
                  <a:lnTo>
                    <a:pt x="247" y="222"/>
                  </a:lnTo>
                  <a:lnTo>
                    <a:pt x="256" y="220"/>
                  </a:lnTo>
                  <a:lnTo>
                    <a:pt x="263" y="217"/>
                  </a:lnTo>
                  <a:lnTo>
                    <a:pt x="271" y="214"/>
                  </a:lnTo>
                  <a:lnTo>
                    <a:pt x="277" y="210"/>
                  </a:lnTo>
                  <a:lnTo>
                    <a:pt x="282" y="204"/>
                  </a:lnTo>
                  <a:lnTo>
                    <a:pt x="287" y="199"/>
                  </a:lnTo>
                  <a:lnTo>
                    <a:pt x="292" y="193"/>
                  </a:lnTo>
                  <a:lnTo>
                    <a:pt x="295" y="186"/>
                  </a:lnTo>
                  <a:lnTo>
                    <a:pt x="298" y="179"/>
                  </a:lnTo>
                  <a:lnTo>
                    <a:pt x="300" y="170"/>
                  </a:lnTo>
                  <a:lnTo>
                    <a:pt x="301" y="162"/>
                  </a:lnTo>
                  <a:lnTo>
                    <a:pt x="301" y="151"/>
                  </a:lnTo>
                  <a:lnTo>
                    <a:pt x="300" y="141"/>
                  </a:lnTo>
                  <a:lnTo>
                    <a:pt x="299" y="132"/>
                  </a:lnTo>
                  <a:lnTo>
                    <a:pt x="298" y="124"/>
                  </a:lnTo>
                  <a:lnTo>
                    <a:pt x="296" y="117"/>
                  </a:lnTo>
                  <a:lnTo>
                    <a:pt x="293" y="110"/>
                  </a:lnTo>
                  <a:lnTo>
                    <a:pt x="290" y="104"/>
                  </a:lnTo>
                  <a:lnTo>
                    <a:pt x="285" y="99"/>
                  </a:lnTo>
                  <a:lnTo>
                    <a:pt x="280" y="93"/>
                  </a:lnTo>
                  <a:lnTo>
                    <a:pt x="276" y="89"/>
                  </a:lnTo>
                  <a:lnTo>
                    <a:pt x="269" y="85"/>
                  </a:lnTo>
                  <a:lnTo>
                    <a:pt x="263" y="83"/>
                  </a:lnTo>
                  <a:lnTo>
                    <a:pt x="257" y="80"/>
                  </a:lnTo>
                  <a:lnTo>
                    <a:pt x="249" y="77"/>
                  </a:lnTo>
                  <a:lnTo>
                    <a:pt x="242" y="76"/>
                  </a:lnTo>
                  <a:lnTo>
                    <a:pt x="234" y="76"/>
                  </a:lnTo>
                  <a:lnTo>
                    <a:pt x="225" y="76"/>
                  </a:lnTo>
                  <a:lnTo>
                    <a:pt x="216" y="76"/>
                  </a:lnTo>
                  <a:lnTo>
                    <a:pt x="59" y="92"/>
                  </a:lnTo>
                  <a:lnTo>
                    <a:pt x="56" y="103"/>
                  </a:lnTo>
                  <a:lnTo>
                    <a:pt x="52" y="113"/>
                  </a:lnTo>
                  <a:lnTo>
                    <a:pt x="46" y="123"/>
                  </a:lnTo>
                  <a:lnTo>
                    <a:pt x="42" y="132"/>
                  </a:lnTo>
                  <a:lnTo>
                    <a:pt x="11" y="135"/>
                  </a:lnTo>
                  <a:lnTo>
                    <a:pt x="0" y="2"/>
                  </a:lnTo>
                  <a:lnTo>
                    <a:pt x="30" y="0"/>
                  </a:lnTo>
                  <a:lnTo>
                    <a:pt x="36" y="7"/>
                  </a:lnTo>
                  <a:lnTo>
                    <a:pt x="44" y="15"/>
                  </a:lnTo>
                  <a:lnTo>
                    <a:pt x="49" y="23"/>
                  </a:lnTo>
                  <a:lnTo>
                    <a:pt x="54" y="3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2" name="Freeform 22">
              <a:extLst>
                <a:ext uri="{FF2B5EF4-FFF2-40B4-BE49-F238E27FC236}">
                  <a16:creationId xmlns:a16="http://schemas.microsoft.com/office/drawing/2014/main" id="{0869B61D-CA6E-7ED6-9727-015CC7D85CE5}"/>
                </a:ext>
              </a:extLst>
            </p:cNvPr>
            <p:cNvSpPr>
              <a:spLocks/>
            </p:cNvSpPr>
            <p:nvPr userDrawn="1"/>
          </p:nvSpPr>
          <p:spPr bwMode="auto">
            <a:xfrm>
              <a:off x="149027" y="6433592"/>
              <a:ext cx="38100" cy="53975"/>
            </a:xfrm>
            <a:custGeom>
              <a:avLst/>
              <a:gdLst>
                <a:gd name="T0" fmla="*/ 2 w 342"/>
                <a:gd name="T1" fmla="*/ 1 h 483"/>
                <a:gd name="T2" fmla="*/ 2 w 342"/>
                <a:gd name="T3" fmla="*/ 1 h 483"/>
                <a:gd name="T4" fmla="*/ 1 w 342"/>
                <a:gd name="T5" fmla="*/ 1 h 483"/>
                <a:gd name="T6" fmla="*/ 1 w 342"/>
                <a:gd name="T7" fmla="*/ 1 h 483"/>
                <a:gd name="T8" fmla="*/ 1 w 342"/>
                <a:gd name="T9" fmla="*/ 1 h 483"/>
                <a:gd name="T10" fmla="*/ 1 w 342"/>
                <a:gd name="T11" fmla="*/ 1 h 483"/>
                <a:gd name="T12" fmla="*/ 0 w 342"/>
                <a:gd name="T13" fmla="*/ 1 h 483"/>
                <a:gd name="T14" fmla="*/ 0 w 342"/>
                <a:gd name="T15" fmla="*/ 1 h 483"/>
                <a:gd name="T16" fmla="*/ 2 w 342"/>
                <a:gd name="T17" fmla="*/ 1 h 483"/>
                <a:gd name="T18" fmla="*/ 2 w 342"/>
                <a:gd name="T19" fmla="*/ 1 h 483"/>
                <a:gd name="T20" fmla="*/ 0 w 342"/>
                <a:gd name="T21" fmla="*/ 2 h 483"/>
                <a:gd name="T22" fmla="*/ 0 w 342"/>
                <a:gd name="T23" fmla="*/ 2 h 483"/>
                <a:gd name="T24" fmla="*/ 1 w 342"/>
                <a:gd name="T25" fmla="*/ 2 h 483"/>
                <a:gd name="T26" fmla="*/ 1 w 342"/>
                <a:gd name="T27" fmla="*/ 2 h 483"/>
                <a:gd name="T28" fmla="*/ 1 w 342"/>
                <a:gd name="T29" fmla="*/ 2 h 483"/>
                <a:gd name="T30" fmla="*/ 1 w 342"/>
                <a:gd name="T31" fmla="*/ 2 h 483"/>
                <a:gd name="T32" fmla="*/ 1 w 342"/>
                <a:gd name="T33" fmla="*/ 2 h 483"/>
                <a:gd name="T34" fmla="*/ 2 w 342"/>
                <a:gd name="T35" fmla="*/ 2 h 483"/>
                <a:gd name="T36" fmla="*/ 2 w 342"/>
                <a:gd name="T37" fmla="*/ 2 h 483"/>
                <a:gd name="T38" fmla="*/ 1 w 342"/>
                <a:gd name="T39" fmla="*/ 2 h 483"/>
                <a:gd name="T40" fmla="*/ 1 w 342"/>
                <a:gd name="T41" fmla="*/ 2 h 483"/>
                <a:gd name="T42" fmla="*/ 1 w 342"/>
                <a:gd name="T43" fmla="*/ 2 h 483"/>
                <a:gd name="T44" fmla="*/ 0 w 342"/>
                <a:gd name="T45" fmla="*/ 2 h 483"/>
                <a:gd name="T46" fmla="*/ 0 w 342"/>
                <a:gd name="T47" fmla="*/ 2 h 483"/>
                <a:gd name="T48" fmla="*/ 0 w 342"/>
                <a:gd name="T49" fmla="*/ 2 h 483"/>
                <a:gd name="T50" fmla="*/ 0 w 342"/>
                <a:gd name="T51" fmla="*/ 2 h 483"/>
                <a:gd name="T52" fmla="*/ 0 w 342"/>
                <a:gd name="T53" fmla="*/ 2 h 483"/>
                <a:gd name="T54" fmla="*/ 0 w 342"/>
                <a:gd name="T55" fmla="*/ 2 h 483"/>
                <a:gd name="T56" fmla="*/ 0 w 342"/>
                <a:gd name="T57" fmla="*/ 2 h 483"/>
                <a:gd name="T58" fmla="*/ 1 w 342"/>
                <a:gd name="T59" fmla="*/ 1 h 483"/>
                <a:gd name="T60" fmla="*/ 1 w 342"/>
                <a:gd name="T61" fmla="*/ 1 h 483"/>
                <a:gd name="T62" fmla="*/ 0 w 342"/>
                <a:gd name="T63" fmla="*/ 1 h 483"/>
                <a:gd name="T64" fmla="*/ 0 w 342"/>
                <a:gd name="T65" fmla="*/ 0 h 483"/>
                <a:gd name="T66" fmla="*/ 0 w 342"/>
                <a:gd name="T67" fmla="*/ 0 h 483"/>
                <a:gd name="T68" fmla="*/ 0 w 342"/>
                <a:gd name="T69" fmla="*/ 0 h 483"/>
                <a:gd name="T70" fmla="*/ 0 w 342"/>
                <a:gd name="T71" fmla="*/ 0 h 483"/>
                <a:gd name="T72" fmla="*/ 0 w 342"/>
                <a:gd name="T73" fmla="*/ 0 h 483"/>
                <a:gd name="T74" fmla="*/ 0 w 342"/>
                <a:gd name="T75" fmla="*/ 0 h 483"/>
                <a:gd name="T76" fmla="*/ 1 w 342"/>
                <a:gd name="T77" fmla="*/ 0 h 483"/>
                <a:gd name="T78" fmla="*/ 1 w 342"/>
                <a:gd name="T79" fmla="*/ 0 h 483"/>
                <a:gd name="T80" fmla="*/ 1 w 342"/>
                <a:gd name="T81" fmla="*/ 0 h 483"/>
                <a:gd name="T82" fmla="*/ 1 w 342"/>
                <a:gd name="T83" fmla="*/ 0 h 483"/>
                <a:gd name="T84" fmla="*/ 2 w 342"/>
                <a:gd name="T85" fmla="*/ 0 h 483"/>
                <a:gd name="T86" fmla="*/ 2 w 342"/>
                <a:gd name="T87" fmla="*/ 0 h 483"/>
                <a:gd name="T88" fmla="*/ 2 w 342"/>
                <a:gd name="T89" fmla="*/ 1 h 48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2" h="483">
                  <a:moveTo>
                    <a:pt x="339" y="147"/>
                  </a:moveTo>
                  <a:lnTo>
                    <a:pt x="308" y="147"/>
                  </a:lnTo>
                  <a:lnTo>
                    <a:pt x="302" y="138"/>
                  </a:lnTo>
                  <a:lnTo>
                    <a:pt x="295" y="130"/>
                  </a:lnTo>
                  <a:lnTo>
                    <a:pt x="291" y="120"/>
                  </a:lnTo>
                  <a:lnTo>
                    <a:pt x="288" y="111"/>
                  </a:lnTo>
                  <a:lnTo>
                    <a:pt x="96" y="138"/>
                  </a:lnTo>
                  <a:lnTo>
                    <a:pt x="96" y="139"/>
                  </a:lnTo>
                  <a:lnTo>
                    <a:pt x="338" y="229"/>
                  </a:lnTo>
                  <a:lnTo>
                    <a:pt x="337" y="284"/>
                  </a:lnTo>
                  <a:lnTo>
                    <a:pt x="89" y="369"/>
                  </a:lnTo>
                  <a:lnTo>
                    <a:pt x="89" y="370"/>
                  </a:lnTo>
                  <a:lnTo>
                    <a:pt x="282" y="393"/>
                  </a:lnTo>
                  <a:lnTo>
                    <a:pt x="286" y="383"/>
                  </a:lnTo>
                  <a:lnTo>
                    <a:pt x="292" y="374"/>
                  </a:lnTo>
                  <a:lnTo>
                    <a:pt x="299" y="366"/>
                  </a:lnTo>
                  <a:lnTo>
                    <a:pt x="305" y="358"/>
                  </a:lnTo>
                  <a:lnTo>
                    <a:pt x="336" y="359"/>
                  </a:lnTo>
                  <a:lnTo>
                    <a:pt x="333" y="483"/>
                  </a:lnTo>
                  <a:lnTo>
                    <a:pt x="303" y="483"/>
                  </a:lnTo>
                  <a:lnTo>
                    <a:pt x="291" y="469"/>
                  </a:lnTo>
                  <a:lnTo>
                    <a:pt x="282" y="454"/>
                  </a:lnTo>
                  <a:lnTo>
                    <a:pt x="52" y="412"/>
                  </a:lnTo>
                  <a:lnTo>
                    <a:pt x="47" y="422"/>
                  </a:lnTo>
                  <a:lnTo>
                    <a:pt x="42" y="433"/>
                  </a:lnTo>
                  <a:lnTo>
                    <a:pt x="36" y="443"/>
                  </a:lnTo>
                  <a:lnTo>
                    <a:pt x="30" y="452"/>
                  </a:lnTo>
                  <a:lnTo>
                    <a:pt x="0" y="451"/>
                  </a:lnTo>
                  <a:lnTo>
                    <a:pt x="2" y="320"/>
                  </a:lnTo>
                  <a:lnTo>
                    <a:pt x="224" y="241"/>
                  </a:lnTo>
                  <a:lnTo>
                    <a:pt x="224" y="240"/>
                  </a:lnTo>
                  <a:lnTo>
                    <a:pt x="5" y="155"/>
                  </a:lnTo>
                  <a:lnTo>
                    <a:pt x="7" y="24"/>
                  </a:lnTo>
                  <a:lnTo>
                    <a:pt x="38" y="25"/>
                  </a:lnTo>
                  <a:lnTo>
                    <a:pt x="44" y="35"/>
                  </a:lnTo>
                  <a:lnTo>
                    <a:pt x="50" y="44"/>
                  </a:lnTo>
                  <a:lnTo>
                    <a:pt x="55" y="55"/>
                  </a:lnTo>
                  <a:lnTo>
                    <a:pt x="58" y="65"/>
                  </a:lnTo>
                  <a:lnTo>
                    <a:pt x="289" y="26"/>
                  </a:lnTo>
                  <a:lnTo>
                    <a:pt x="293" y="19"/>
                  </a:lnTo>
                  <a:lnTo>
                    <a:pt x="299" y="12"/>
                  </a:lnTo>
                  <a:lnTo>
                    <a:pt x="305" y="5"/>
                  </a:lnTo>
                  <a:lnTo>
                    <a:pt x="311" y="0"/>
                  </a:lnTo>
                  <a:lnTo>
                    <a:pt x="342" y="0"/>
                  </a:lnTo>
                  <a:lnTo>
                    <a:pt x="339" y="14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3" name="Freeform 23">
              <a:extLst>
                <a:ext uri="{FF2B5EF4-FFF2-40B4-BE49-F238E27FC236}">
                  <a16:creationId xmlns:a16="http://schemas.microsoft.com/office/drawing/2014/main" id="{DC841BC6-7DF0-E737-188C-F4E0E42D77C8}"/>
                </a:ext>
              </a:extLst>
            </p:cNvPr>
            <p:cNvSpPr>
              <a:spLocks/>
            </p:cNvSpPr>
            <p:nvPr userDrawn="1"/>
          </p:nvSpPr>
          <p:spPr bwMode="auto">
            <a:xfrm>
              <a:off x="163315" y="6400254"/>
              <a:ext cx="11113" cy="9525"/>
            </a:xfrm>
            <a:custGeom>
              <a:avLst/>
              <a:gdLst>
                <a:gd name="T0" fmla="*/ 1 w 94"/>
                <a:gd name="T1" fmla="*/ 0 h 91"/>
                <a:gd name="T2" fmla="*/ 1 w 94"/>
                <a:gd name="T3" fmla="*/ 0 h 91"/>
                <a:gd name="T4" fmla="*/ 0 w 94"/>
                <a:gd name="T5" fmla="*/ 0 h 91"/>
                <a:gd name="T6" fmla="*/ 0 w 94"/>
                <a:gd name="T7" fmla="*/ 0 h 91"/>
                <a:gd name="T8" fmla="*/ 0 w 94"/>
                <a:gd name="T9" fmla="*/ 0 h 91"/>
                <a:gd name="T10" fmla="*/ 0 w 94"/>
                <a:gd name="T11" fmla="*/ 0 h 91"/>
                <a:gd name="T12" fmla="*/ 0 w 94"/>
                <a:gd name="T13" fmla="*/ 0 h 91"/>
                <a:gd name="T14" fmla="*/ 0 w 94"/>
                <a:gd name="T15" fmla="*/ 0 h 91"/>
                <a:gd name="T16" fmla="*/ 0 w 94"/>
                <a:gd name="T17" fmla="*/ 0 h 91"/>
                <a:gd name="T18" fmla="*/ 0 w 94"/>
                <a:gd name="T19" fmla="*/ 0 h 91"/>
                <a:gd name="T20" fmla="*/ 0 w 94"/>
                <a:gd name="T21" fmla="*/ 0 h 91"/>
                <a:gd name="T22" fmla="*/ 0 w 94"/>
                <a:gd name="T23" fmla="*/ 0 h 91"/>
                <a:gd name="T24" fmla="*/ 0 w 94"/>
                <a:gd name="T25" fmla="*/ 0 h 91"/>
                <a:gd name="T26" fmla="*/ 0 w 94"/>
                <a:gd name="T27" fmla="*/ 0 h 91"/>
                <a:gd name="T28" fmla="*/ 0 w 94"/>
                <a:gd name="T29" fmla="*/ 0 h 91"/>
                <a:gd name="T30" fmla="*/ 0 w 94"/>
                <a:gd name="T31" fmla="*/ 0 h 91"/>
                <a:gd name="T32" fmla="*/ 0 w 94"/>
                <a:gd name="T33" fmla="*/ 0 h 91"/>
                <a:gd name="T34" fmla="*/ 0 w 94"/>
                <a:gd name="T35" fmla="*/ 0 h 91"/>
                <a:gd name="T36" fmla="*/ 0 w 94"/>
                <a:gd name="T37" fmla="*/ 0 h 91"/>
                <a:gd name="T38" fmla="*/ 0 w 94"/>
                <a:gd name="T39" fmla="*/ 0 h 91"/>
                <a:gd name="T40" fmla="*/ 0 w 94"/>
                <a:gd name="T41" fmla="*/ 0 h 91"/>
                <a:gd name="T42" fmla="*/ 0 w 94"/>
                <a:gd name="T43" fmla="*/ 0 h 91"/>
                <a:gd name="T44" fmla="*/ 0 w 94"/>
                <a:gd name="T45" fmla="*/ 0 h 91"/>
                <a:gd name="T46" fmla="*/ 0 w 94"/>
                <a:gd name="T47" fmla="*/ 0 h 91"/>
                <a:gd name="T48" fmla="*/ 0 w 94"/>
                <a:gd name="T49" fmla="*/ 0 h 91"/>
                <a:gd name="T50" fmla="*/ 0 w 94"/>
                <a:gd name="T51" fmla="*/ 0 h 91"/>
                <a:gd name="T52" fmla="*/ 0 w 94"/>
                <a:gd name="T53" fmla="*/ 0 h 91"/>
                <a:gd name="T54" fmla="*/ 0 w 94"/>
                <a:gd name="T55" fmla="*/ 0 h 91"/>
                <a:gd name="T56" fmla="*/ 0 w 94"/>
                <a:gd name="T57" fmla="*/ 0 h 91"/>
                <a:gd name="T58" fmla="*/ 1 w 94"/>
                <a:gd name="T59" fmla="*/ 0 h 91"/>
                <a:gd name="T60" fmla="*/ 1 w 94"/>
                <a:gd name="T61" fmla="*/ 0 h 91"/>
                <a:gd name="T62" fmla="*/ 1 w 94"/>
                <a:gd name="T63" fmla="*/ 0 h 91"/>
                <a:gd name="T64" fmla="*/ 1 w 94"/>
                <a:gd name="T65" fmla="*/ 0 h 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4" h="91">
                  <a:moveTo>
                    <a:pt x="93" y="52"/>
                  </a:moveTo>
                  <a:lnTo>
                    <a:pt x="91" y="60"/>
                  </a:lnTo>
                  <a:lnTo>
                    <a:pt x="87" y="69"/>
                  </a:lnTo>
                  <a:lnTo>
                    <a:pt x="82" y="76"/>
                  </a:lnTo>
                  <a:lnTo>
                    <a:pt x="76" y="81"/>
                  </a:lnTo>
                  <a:lnTo>
                    <a:pt x="68" y="86"/>
                  </a:lnTo>
                  <a:lnTo>
                    <a:pt x="60" y="89"/>
                  </a:lnTo>
                  <a:lnTo>
                    <a:pt x="51" y="91"/>
                  </a:lnTo>
                  <a:lnTo>
                    <a:pt x="41" y="91"/>
                  </a:lnTo>
                  <a:lnTo>
                    <a:pt x="32" y="89"/>
                  </a:lnTo>
                  <a:lnTo>
                    <a:pt x="23" y="84"/>
                  </a:lnTo>
                  <a:lnTo>
                    <a:pt x="16" y="80"/>
                  </a:lnTo>
                  <a:lnTo>
                    <a:pt x="9" y="74"/>
                  </a:lnTo>
                  <a:lnTo>
                    <a:pt x="4" y="66"/>
                  </a:lnTo>
                  <a:lnTo>
                    <a:pt x="1" y="58"/>
                  </a:lnTo>
                  <a:lnTo>
                    <a:pt x="0" y="50"/>
                  </a:lnTo>
                  <a:lnTo>
                    <a:pt x="0" y="40"/>
                  </a:lnTo>
                  <a:lnTo>
                    <a:pt x="2" y="31"/>
                  </a:lnTo>
                  <a:lnTo>
                    <a:pt x="5" y="23"/>
                  </a:lnTo>
                  <a:lnTo>
                    <a:pt x="10" y="16"/>
                  </a:lnTo>
                  <a:lnTo>
                    <a:pt x="17" y="9"/>
                  </a:lnTo>
                  <a:lnTo>
                    <a:pt x="25" y="5"/>
                  </a:lnTo>
                  <a:lnTo>
                    <a:pt x="34" y="2"/>
                  </a:lnTo>
                  <a:lnTo>
                    <a:pt x="42" y="0"/>
                  </a:lnTo>
                  <a:lnTo>
                    <a:pt x="52" y="0"/>
                  </a:lnTo>
                  <a:lnTo>
                    <a:pt x="61" y="2"/>
                  </a:lnTo>
                  <a:lnTo>
                    <a:pt x="70" y="6"/>
                  </a:lnTo>
                  <a:lnTo>
                    <a:pt x="77" y="12"/>
                  </a:lnTo>
                  <a:lnTo>
                    <a:pt x="83" y="18"/>
                  </a:lnTo>
                  <a:lnTo>
                    <a:pt x="89" y="25"/>
                  </a:lnTo>
                  <a:lnTo>
                    <a:pt x="92" y="33"/>
                  </a:lnTo>
                  <a:lnTo>
                    <a:pt x="94" y="42"/>
                  </a:lnTo>
                  <a:lnTo>
                    <a:pt x="93" y="5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4" name="Freeform 24">
              <a:extLst>
                <a:ext uri="{FF2B5EF4-FFF2-40B4-BE49-F238E27FC236}">
                  <a16:creationId xmlns:a16="http://schemas.microsoft.com/office/drawing/2014/main" id="{4641C1DD-381B-9F7E-288B-62F1A50A540A}"/>
                </a:ext>
              </a:extLst>
            </p:cNvPr>
            <p:cNvSpPr>
              <a:spLocks/>
            </p:cNvSpPr>
            <p:nvPr userDrawn="1"/>
          </p:nvSpPr>
          <p:spPr bwMode="auto">
            <a:xfrm>
              <a:off x="156965" y="6335167"/>
              <a:ext cx="42863" cy="41275"/>
            </a:xfrm>
            <a:custGeom>
              <a:avLst/>
              <a:gdLst>
                <a:gd name="T0" fmla="*/ 1 w 376"/>
                <a:gd name="T1" fmla="*/ 0 h 367"/>
                <a:gd name="T2" fmla="*/ 2 w 376"/>
                <a:gd name="T3" fmla="*/ 0 h 367"/>
                <a:gd name="T4" fmla="*/ 2 w 376"/>
                <a:gd name="T5" fmla="*/ 0 h 367"/>
                <a:gd name="T6" fmla="*/ 2 w 376"/>
                <a:gd name="T7" fmla="*/ 1 h 367"/>
                <a:gd name="T8" fmla="*/ 2 w 376"/>
                <a:gd name="T9" fmla="*/ 1 h 367"/>
                <a:gd name="T10" fmla="*/ 2 w 376"/>
                <a:gd name="T11" fmla="*/ 1 h 367"/>
                <a:gd name="T12" fmla="*/ 2 w 376"/>
                <a:gd name="T13" fmla="*/ 1 h 367"/>
                <a:gd name="T14" fmla="*/ 2 w 376"/>
                <a:gd name="T15" fmla="*/ 1 h 367"/>
                <a:gd name="T16" fmla="*/ 2 w 376"/>
                <a:gd name="T17" fmla="*/ 1 h 367"/>
                <a:gd name="T18" fmla="*/ 2 w 376"/>
                <a:gd name="T19" fmla="*/ 1 h 367"/>
                <a:gd name="T20" fmla="*/ 2 w 376"/>
                <a:gd name="T21" fmla="*/ 2 h 367"/>
                <a:gd name="T22" fmla="*/ 2 w 376"/>
                <a:gd name="T23" fmla="*/ 2 h 367"/>
                <a:gd name="T24" fmla="*/ 2 w 376"/>
                <a:gd name="T25" fmla="*/ 2 h 367"/>
                <a:gd name="T26" fmla="*/ 2 w 376"/>
                <a:gd name="T27" fmla="*/ 2 h 367"/>
                <a:gd name="T28" fmla="*/ 1 w 376"/>
                <a:gd name="T29" fmla="*/ 2 h 367"/>
                <a:gd name="T30" fmla="*/ 1 w 376"/>
                <a:gd name="T31" fmla="*/ 2 h 367"/>
                <a:gd name="T32" fmla="*/ 1 w 376"/>
                <a:gd name="T33" fmla="*/ 2 h 367"/>
                <a:gd name="T34" fmla="*/ 0 w 376"/>
                <a:gd name="T35" fmla="*/ 2 h 367"/>
                <a:gd name="T36" fmla="*/ 0 w 376"/>
                <a:gd name="T37" fmla="*/ 2 h 367"/>
                <a:gd name="T38" fmla="*/ 0 w 376"/>
                <a:gd name="T39" fmla="*/ 2 h 367"/>
                <a:gd name="T40" fmla="*/ 0 w 376"/>
                <a:gd name="T41" fmla="*/ 1 h 367"/>
                <a:gd name="T42" fmla="*/ 0 w 376"/>
                <a:gd name="T43" fmla="*/ 1 h 367"/>
                <a:gd name="T44" fmla="*/ 0 w 376"/>
                <a:gd name="T45" fmla="*/ 1 h 367"/>
                <a:gd name="T46" fmla="*/ 1 w 376"/>
                <a:gd name="T47" fmla="*/ 1 h 367"/>
                <a:gd name="T48" fmla="*/ 1 w 376"/>
                <a:gd name="T49" fmla="*/ 1 h 367"/>
                <a:gd name="T50" fmla="*/ 1 w 376"/>
                <a:gd name="T51" fmla="*/ 1 h 367"/>
                <a:gd name="T52" fmla="*/ 1 w 376"/>
                <a:gd name="T53" fmla="*/ 1 h 367"/>
                <a:gd name="T54" fmla="*/ 2 w 376"/>
                <a:gd name="T55" fmla="*/ 1 h 367"/>
                <a:gd name="T56" fmla="*/ 2 w 376"/>
                <a:gd name="T57" fmla="*/ 1 h 367"/>
                <a:gd name="T58" fmla="*/ 2 w 376"/>
                <a:gd name="T59" fmla="*/ 1 h 367"/>
                <a:gd name="T60" fmla="*/ 2 w 376"/>
                <a:gd name="T61" fmla="*/ 1 h 367"/>
                <a:gd name="T62" fmla="*/ 2 w 376"/>
                <a:gd name="T63" fmla="*/ 1 h 367"/>
                <a:gd name="T64" fmla="*/ 2 w 376"/>
                <a:gd name="T65" fmla="*/ 1 h 367"/>
                <a:gd name="T66" fmla="*/ 2 w 376"/>
                <a:gd name="T67" fmla="*/ 1 h 367"/>
                <a:gd name="T68" fmla="*/ 2 w 376"/>
                <a:gd name="T69" fmla="*/ 1 h 367"/>
                <a:gd name="T70" fmla="*/ 2 w 376"/>
                <a:gd name="T71" fmla="*/ 1 h 367"/>
                <a:gd name="T72" fmla="*/ 2 w 376"/>
                <a:gd name="T73" fmla="*/ 1 h 367"/>
                <a:gd name="T74" fmla="*/ 2 w 376"/>
                <a:gd name="T75" fmla="*/ 1 h 367"/>
                <a:gd name="T76" fmla="*/ 1 w 376"/>
                <a:gd name="T77" fmla="*/ 1 h 367"/>
                <a:gd name="T78" fmla="*/ 1 w 376"/>
                <a:gd name="T79" fmla="*/ 0 h 367"/>
                <a:gd name="T80" fmla="*/ 1 w 376"/>
                <a:gd name="T81" fmla="*/ 1 h 367"/>
                <a:gd name="T82" fmla="*/ 0 w 376"/>
                <a:gd name="T83" fmla="*/ 1 h 367"/>
                <a:gd name="T84" fmla="*/ 0 w 376"/>
                <a:gd name="T85" fmla="*/ 0 h 367"/>
                <a:gd name="T86" fmla="*/ 1 w 376"/>
                <a:gd name="T87" fmla="*/ 0 h 367"/>
                <a:gd name="T88" fmla="*/ 1 w 376"/>
                <a:gd name="T89" fmla="*/ 0 h 3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76" h="367">
                  <a:moveTo>
                    <a:pt x="124" y="45"/>
                  </a:moveTo>
                  <a:lnTo>
                    <a:pt x="270" y="81"/>
                  </a:lnTo>
                  <a:lnTo>
                    <a:pt x="286" y="85"/>
                  </a:lnTo>
                  <a:lnTo>
                    <a:pt x="300" y="90"/>
                  </a:lnTo>
                  <a:lnTo>
                    <a:pt x="314" y="98"/>
                  </a:lnTo>
                  <a:lnTo>
                    <a:pt x="326" y="105"/>
                  </a:lnTo>
                  <a:lnTo>
                    <a:pt x="336" y="114"/>
                  </a:lnTo>
                  <a:lnTo>
                    <a:pt x="346" y="123"/>
                  </a:lnTo>
                  <a:lnTo>
                    <a:pt x="354" y="133"/>
                  </a:lnTo>
                  <a:lnTo>
                    <a:pt x="362" y="144"/>
                  </a:lnTo>
                  <a:lnTo>
                    <a:pt x="367" y="156"/>
                  </a:lnTo>
                  <a:lnTo>
                    <a:pt x="371" y="167"/>
                  </a:lnTo>
                  <a:lnTo>
                    <a:pt x="374" y="181"/>
                  </a:lnTo>
                  <a:lnTo>
                    <a:pt x="376" y="195"/>
                  </a:lnTo>
                  <a:lnTo>
                    <a:pt x="376" y="209"/>
                  </a:lnTo>
                  <a:lnTo>
                    <a:pt x="375" y="223"/>
                  </a:lnTo>
                  <a:lnTo>
                    <a:pt x="374" y="238"/>
                  </a:lnTo>
                  <a:lnTo>
                    <a:pt x="371" y="254"/>
                  </a:lnTo>
                  <a:lnTo>
                    <a:pt x="366" y="272"/>
                  </a:lnTo>
                  <a:lnTo>
                    <a:pt x="360" y="289"/>
                  </a:lnTo>
                  <a:lnTo>
                    <a:pt x="353" y="304"/>
                  </a:lnTo>
                  <a:lnTo>
                    <a:pt x="346" y="316"/>
                  </a:lnTo>
                  <a:lnTo>
                    <a:pt x="337" y="328"/>
                  </a:lnTo>
                  <a:lnTo>
                    <a:pt x="329" y="339"/>
                  </a:lnTo>
                  <a:lnTo>
                    <a:pt x="319" y="346"/>
                  </a:lnTo>
                  <a:lnTo>
                    <a:pt x="310" y="353"/>
                  </a:lnTo>
                  <a:lnTo>
                    <a:pt x="299" y="359"/>
                  </a:lnTo>
                  <a:lnTo>
                    <a:pt x="289" y="363"/>
                  </a:lnTo>
                  <a:lnTo>
                    <a:pt x="277" y="366"/>
                  </a:lnTo>
                  <a:lnTo>
                    <a:pt x="265" y="367"/>
                  </a:lnTo>
                  <a:lnTo>
                    <a:pt x="253" y="367"/>
                  </a:lnTo>
                  <a:lnTo>
                    <a:pt x="240" y="367"/>
                  </a:lnTo>
                  <a:lnTo>
                    <a:pt x="227" y="365"/>
                  </a:lnTo>
                  <a:lnTo>
                    <a:pt x="214" y="362"/>
                  </a:lnTo>
                  <a:lnTo>
                    <a:pt x="58" y="325"/>
                  </a:lnTo>
                  <a:lnTo>
                    <a:pt x="51" y="332"/>
                  </a:lnTo>
                  <a:lnTo>
                    <a:pt x="44" y="340"/>
                  </a:lnTo>
                  <a:lnTo>
                    <a:pt x="37" y="346"/>
                  </a:lnTo>
                  <a:lnTo>
                    <a:pt x="29" y="351"/>
                  </a:lnTo>
                  <a:lnTo>
                    <a:pt x="0" y="344"/>
                  </a:lnTo>
                  <a:lnTo>
                    <a:pt x="35" y="199"/>
                  </a:lnTo>
                  <a:lnTo>
                    <a:pt x="64" y="205"/>
                  </a:lnTo>
                  <a:lnTo>
                    <a:pt x="67" y="216"/>
                  </a:lnTo>
                  <a:lnTo>
                    <a:pt x="71" y="227"/>
                  </a:lnTo>
                  <a:lnTo>
                    <a:pt x="75" y="237"/>
                  </a:lnTo>
                  <a:lnTo>
                    <a:pt x="76" y="249"/>
                  </a:lnTo>
                  <a:lnTo>
                    <a:pt x="219" y="283"/>
                  </a:lnTo>
                  <a:lnTo>
                    <a:pt x="230" y="285"/>
                  </a:lnTo>
                  <a:lnTo>
                    <a:pt x="239" y="287"/>
                  </a:lnTo>
                  <a:lnTo>
                    <a:pt x="248" y="288"/>
                  </a:lnTo>
                  <a:lnTo>
                    <a:pt x="256" y="288"/>
                  </a:lnTo>
                  <a:lnTo>
                    <a:pt x="265" y="288"/>
                  </a:lnTo>
                  <a:lnTo>
                    <a:pt x="273" y="286"/>
                  </a:lnTo>
                  <a:lnTo>
                    <a:pt x="279" y="285"/>
                  </a:lnTo>
                  <a:lnTo>
                    <a:pt x="287" y="282"/>
                  </a:lnTo>
                  <a:lnTo>
                    <a:pt x="293" y="278"/>
                  </a:lnTo>
                  <a:lnTo>
                    <a:pt x="299" y="273"/>
                  </a:lnTo>
                  <a:lnTo>
                    <a:pt x="305" y="268"/>
                  </a:lnTo>
                  <a:lnTo>
                    <a:pt x="309" y="263"/>
                  </a:lnTo>
                  <a:lnTo>
                    <a:pt x="314" y="255"/>
                  </a:lnTo>
                  <a:lnTo>
                    <a:pt x="317" y="247"/>
                  </a:lnTo>
                  <a:lnTo>
                    <a:pt x="320" y="237"/>
                  </a:lnTo>
                  <a:lnTo>
                    <a:pt x="324" y="228"/>
                  </a:lnTo>
                  <a:lnTo>
                    <a:pt x="326" y="218"/>
                  </a:lnTo>
                  <a:lnTo>
                    <a:pt x="327" y="211"/>
                  </a:lnTo>
                  <a:lnTo>
                    <a:pt x="327" y="202"/>
                  </a:lnTo>
                  <a:lnTo>
                    <a:pt x="326" y="195"/>
                  </a:lnTo>
                  <a:lnTo>
                    <a:pt x="325" y="189"/>
                  </a:lnTo>
                  <a:lnTo>
                    <a:pt x="323" y="182"/>
                  </a:lnTo>
                  <a:lnTo>
                    <a:pt x="319" y="176"/>
                  </a:lnTo>
                  <a:lnTo>
                    <a:pt x="316" y="170"/>
                  </a:lnTo>
                  <a:lnTo>
                    <a:pt x="312" y="164"/>
                  </a:lnTo>
                  <a:lnTo>
                    <a:pt x="307" y="160"/>
                  </a:lnTo>
                  <a:lnTo>
                    <a:pt x="302" y="155"/>
                  </a:lnTo>
                  <a:lnTo>
                    <a:pt x="295" y="151"/>
                  </a:lnTo>
                  <a:lnTo>
                    <a:pt x="289" y="147"/>
                  </a:lnTo>
                  <a:lnTo>
                    <a:pt x="281" y="144"/>
                  </a:lnTo>
                  <a:lnTo>
                    <a:pt x="273" y="141"/>
                  </a:lnTo>
                  <a:lnTo>
                    <a:pt x="264" y="139"/>
                  </a:lnTo>
                  <a:lnTo>
                    <a:pt x="111" y="104"/>
                  </a:lnTo>
                  <a:lnTo>
                    <a:pt x="104" y="114"/>
                  </a:lnTo>
                  <a:lnTo>
                    <a:pt x="97" y="122"/>
                  </a:lnTo>
                  <a:lnTo>
                    <a:pt x="88" y="129"/>
                  </a:lnTo>
                  <a:lnTo>
                    <a:pt x="81" y="137"/>
                  </a:lnTo>
                  <a:lnTo>
                    <a:pt x="51" y="129"/>
                  </a:lnTo>
                  <a:lnTo>
                    <a:pt x="82" y="0"/>
                  </a:lnTo>
                  <a:lnTo>
                    <a:pt x="112" y="8"/>
                  </a:lnTo>
                  <a:lnTo>
                    <a:pt x="116" y="16"/>
                  </a:lnTo>
                  <a:lnTo>
                    <a:pt x="120" y="26"/>
                  </a:lnTo>
                  <a:lnTo>
                    <a:pt x="123" y="35"/>
                  </a:lnTo>
                  <a:lnTo>
                    <a:pt x="124" y="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5" name="Freeform 25">
              <a:extLst>
                <a:ext uri="{FF2B5EF4-FFF2-40B4-BE49-F238E27FC236}">
                  <a16:creationId xmlns:a16="http://schemas.microsoft.com/office/drawing/2014/main" id="{93ED8F07-EB8B-A1A9-5025-E5D126CB66D2}"/>
                </a:ext>
              </a:extLst>
            </p:cNvPr>
            <p:cNvSpPr>
              <a:spLocks/>
            </p:cNvSpPr>
            <p:nvPr userDrawn="1"/>
          </p:nvSpPr>
          <p:spPr bwMode="auto">
            <a:xfrm>
              <a:off x="176015" y="6271667"/>
              <a:ext cx="50800" cy="53975"/>
            </a:xfrm>
            <a:custGeom>
              <a:avLst/>
              <a:gdLst>
                <a:gd name="T0" fmla="*/ 1 w 450"/>
                <a:gd name="T1" fmla="*/ 0 h 476"/>
                <a:gd name="T2" fmla="*/ 2 w 450"/>
                <a:gd name="T3" fmla="*/ 1 h 476"/>
                <a:gd name="T4" fmla="*/ 2 w 450"/>
                <a:gd name="T5" fmla="*/ 1 h 476"/>
                <a:gd name="T6" fmla="*/ 1 w 450"/>
                <a:gd name="T7" fmla="*/ 1 h 476"/>
                <a:gd name="T8" fmla="*/ 1 w 450"/>
                <a:gd name="T9" fmla="*/ 2 h 476"/>
                <a:gd name="T10" fmla="*/ 2 w 450"/>
                <a:gd name="T11" fmla="*/ 2 h 476"/>
                <a:gd name="T12" fmla="*/ 2 w 450"/>
                <a:gd name="T13" fmla="*/ 2 h 476"/>
                <a:gd name="T14" fmla="*/ 2 w 450"/>
                <a:gd name="T15" fmla="*/ 2 h 476"/>
                <a:gd name="T16" fmla="*/ 2 w 450"/>
                <a:gd name="T17" fmla="*/ 2 h 476"/>
                <a:gd name="T18" fmla="*/ 2 w 450"/>
                <a:gd name="T19" fmla="*/ 2 h 476"/>
                <a:gd name="T20" fmla="*/ 1 w 450"/>
                <a:gd name="T21" fmla="*/ 2 h 476"/>
                <a:gd name="T22" fmla="*/ 1 w 450"/>
                <a:gd name="T23" fmla="*/ 2 h 476"/>
                <a:gd name="T24" fmla="*/ 1 w 450"/>
                <a:gd name="T25" fmla="*/ 2 h 476"/>
                <a:gd name="T26" fmla="*/ 1 w 450"/>
                <a:gd name="T27" fmla="*/ 2 h 476"/>
                <a:gd name="T28" fmla="*/ 1 w 450"/>
                <a:gd name="T29" fmla="*/ 2 h 476"/>
                <a:gd name="T30" fmla="*/ 1 w 450"/>
                <a:gd name="T31" fmla="*/ 2 h 476"/>
                <a:gd name="T32" fmla="*/ 0 w 450"/>
                <a:gd name="T33" fmla="*/ 2 h 476"/>
                <a:gd name="T34" fmla="*/ 0 w 450"/>
                <a:gd name="T35" fmla="*/ 2 h 476"/>
                <a:gd name="T36" fmla="*/ 0 w 450"/>
                <a:gd name="T37" fmla="*/ 2 h 476"/>
                <a:gd name="T38" fmla="*/ 0 w 450"/>
                <a:gd name="T39" fmla="*/ 2 h 476"/>
                <a:gd name="T40" fmla="*/ 0 w 450"/>
                <a:gd name="T41" fmla="*/ 2 h 476"/>
                <a:gd name="T42" fmla="*/ 0 w 450"/>
                <a:gd name="T43" fmla="*/ 2 h 476"/>
                <a:gd name="T44" fmla="*/ 0 w 450"/>
                <a:gd name="T45" fmla="*/ 1 h 476"/>
                <a:gd name="T46" fmla="*/ 2 w 450"/>
                <a:gd name="T47" fmla="*/ 1 h 476"/>
                <a:gd name="T48" fmla="*/ 1 w 450"/>
                <a:gd name="T49" fmla="*/ 1 h 476"/>
                <a:gd name="T50" fmla="*/ 1 w 450"/>
                <a:gd name="T51" fmla="*/ 1 h 476"/>
                <a:gd name="T52" fmla="*/ 1 w 450"/>
                <a:gd name="T53" fmla="*/ 1 h 476"/>
                <a:gd name="T54" fmla="*/ 1 w 450"/>
                <a:gd name="T55" fmla="*/ 1 h 476"/>
                <a:gd name="T56" fmla="*/ 1 w 450"/>
                <a:gd name="T57" fmla="*/ 1 h 476"/>
                <a:gd name="T58" fmla="*/ 1 w 450"/>
                <a:gd name="T59" fmla="*/ 1 h 476"/>
                <a:gd name="T60" fmla="*/ 1 w 450"/>
                <a:gd name="T61" fmla="*/ 0 h 476"/>
                <a:gd name="T62" fmla="*/ 1 w 450"/>
                <a:gd name="T63" fmla="*/ 0 h 476"/>
                <a:gd name="T64" fmla="*/ 1 w 450"/>
                <a:gd name="T65" fmla="*/ 0 h 476"/>
                <a:gd name="T66" fmla="*/ 1 w 450"/>
                <a:gd name="T67" fmla="*/ 0 h 476"/>
                <a:gd name="T68" fmla="*/ 1 w 450"/>
                <a:gd name="T69" fmla="*/ 0 h 476"/>
                <a:gd name="T70" fmla="*/ 1 w 450"/>
                <a:gd name="T71" fmla="*/ 0 h 4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50" h="476">
                  <a:moveTo>
                    <a:pt x="197" y="53"/>
                  </a:moveTo>
                  <a:lnTo>
                    <a:pt x="450" y="182"/>
                  </a:lnTo>
                  <a:lnTo>
                    <a:pt x="418" y="244"/>
                  </a:lnTo>
                  <a:lnTo>
                    <a:pt x="120" y="282"/>
                  </a:lnTo>
                  <a:lnTo>
                    <a:pt x="297" y="362"/>
                  </a:lnTo>
                  <a:lnTo>
                    <a:pt x="304" y="354"/>
                  </a:lnTo>
                  <a:lnTo>
                    <a:pt x="314" y="348"/>
                  </a:lnTo>
                  <a:lnTo>
                    <a:pt x="323" y="341"/>
                  </a:lnTo>
                  <a:lnTo>
                    <a:pt x="335" y="335"/>
                  </a:lnTo>
                  <a:lnTo>
                    <a:pt x="361" y="349"/>
                  </a:lnTo>
                  <a:lnTo>
                    <a:pt x="297" y="476"/>
                  </a:lnTo>
                  <a:lnTo>
                    <a:pt x="270" y="462"/>
                  </a:lnTo>
                  <a:lnTo>
                    <a:pt x="268" y="449"/>
                  </a:lnTo>
                  <a:lnTo>
                    <a:pt x="268" y="437"/>
                  </a:lnTo>
                  <a:lnTo>
                    <a:pt x="268" y="425"/>
                  </a:lnTo>
                  <a:lnTo>
                    <a:pt x="270" y="414"/>
                  </a:lnTo>
                  <a:lnTo>
                    <a:pt x="67" y="308"/>
                  </a:lnTo>
                  <a:lnTo>
                    <a:pt x="57" y="316"/>
                  </a:lnTo>
                  <a:lnTo>
                    <a:pt x="48" y="323"/>
                  </a:lnTo>
                  <a:lnTo>
                    <a:pt x="37" y="331"/>
                  </a:lnTo>
                  <a:lnTo>
                    <a:pt x="27" y="338"/>
                  </a:lnTo>
                  <a:lnTo>
                    <a:pt x="0" y="325"/>
                  </a:lnTo>
                  <a:lnTo>
                    <a:pt x="61" y="206"/>
                  </a:lnTo>
                  <a:lnTo>
                    <a:pt x="327" y="172"/>
                  </a:lnTo>
                  <a:lnTo>
                    <a:pt x="171" y="102"/>
                  </a:lnTo>
                  <a:lnTo>
                    <a:pt x="164" y="109"/>
                  </a:lnTo>
                  <a:lnTo>
                    <a:pt x="154" y="114"/>
                  </a:lnTo>
                  <a:lnTo>
                    <a:pt x="145" y="120"/>
                  </a:lnTo>
                  <a:lnTo>
                    <a:pt x="136" y="125"/>
                  </a:lnTo>
                  <a:lnTo>
                    <a:pt x="108" y="111"/>
                  </a:lnTo>
                  <a:lnTo>
                    <a:pt x="165" y="0"/>
                  </a:lnTo>
                  <a:lnTo>
                    <a:pt x="191" y="14"/>
                  </a:lnTo>
                  <a:lnTo>
                    <a:pt x="194" y="23"/>
                  </a:lnTo>
                  <a:lnTo>
                    <a:pt x="196" y="33"/>
                  </a:lnTo>
                  <a:lnTo>
                    <a:pt x="197" y="43"/>
                  </a:lnTo>
                  <a:lnTo>
                    <a:pt x="197" y="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6" name="Freeform 26">
              <a:extLst>
                <a:ext uri="{FF2B5EF4-FFF2-40B4-BE49-F238E27FC236}">
                  <a16:creationId xmlns:a16="http://schemas.microsoft.com/office/drawing/2014/main" id="{E4126E1F-3F3A-3D89-1011-C1AA2599A1BC}"/>
                </a:ext>
              </a:extLst>
            </p:cNvPr>
            <p:cNvSpPr>
              <a:spLocks/>
            </p:cNvSpPr>
            <p:nvPr userDrawn="1"/>
          </p:nvSpPr>
          <p:spPr bwMode="auto">
            <a:xfrm>
              <a:off x="212527" y="6233567"/>
              <a:ext cx="41275" cy="39688"/>
            </a:xfrm>
            <a:custGeom>
              <a:avLst/>
              <a:gdLst>
                <a:gd name="T0" fmla="*/ 1 w 361"/>
                <a:gd name="T1" fmla="*/ 2 h 350"/>
                <a:gd name="T2" fmla="*/ 1 w 361"/>
                <a:gd name="T3" fmla="*/ 2 h 350"/>
                <a:gd name="T4" fmla="*/ 1 w 361"/>
                <a:gd name="T5" fmla="*/ 2 h 350"/>
                <a:gd name="T6" fmla="*/ 1 w 361"/>
                <a:gd name="T7" fmla="*/ 2 h 350"/>
                <a:gd name="T8" fmla="*/ 1 w 361"/>
                <a:gd name="T9" fmla="*/ 2 h 350"/>
                <a:gd name="T10" fmla="*/ 1 w 361"/>
                <a:gd name="T11" fmla="*/ 1 h 350"/>
                <a:gd name="T12" fmla="*/ 0 w 361"/>
                <a:gd name="T13" fmla="*/ 1 h 350"/>
                <a:gd name="T14" fmla="*/ 0 w 361"/>
                <a:gd name="T15" fmla="*/ 1 h 350"/>
                <a:gd name="T16" fmla="*/ 0 w 361"/>
                <a:gd name="T17" fmla="*/ 1 h 350"/>
                <a:gd name="T18" fmla="*/ 0 w 361"/>
                <a:gd name="T19" fmla="*/ 1 h 350"/>
                <a:gd name="T20" fmla="*/ 0 w 361"/>
                <a:gd name="T21" fmla="*/ 1 h 350"/>
                <a:gd name="T22" fmla="*/ 0 w 361"/>
                <a:gd name="T23" fmla="*/ 1 h 350"/>
                <a:gd name="T24" fmla="*/ 1 w 361"/>
                <a:gd name="T25" fmla="*/ 0 h 350"/>
                <a:gd name="T26" fmla="*/ 1 w 361"/>
                <a:gd name="T27" fmla="*/ 0 h 350"/>
                <a:gd name="T28" fmla="*/ 1 w 361"/>
                <a:gd name="T29" fmla="*/ 0 h 350"/>
                <a:gd name="T30" fmla="*/ 1 w 361"/>
                <a:gd name="T31" fmla="*/ 0 h 350"/>
                <a:gd name="T32" fmla="*/ 1 w 361"/>
                <a:gd name="T33" fmla="*/ 0 h 350"/>
                <a:gd name="T34" fmla="*/ 1 w 361"/>
                <a:gd name="T35" fmla="*/ 0 h 350"/>
                <a:gd name="T36" fmla="*/ 2 w 361"/>
                <a:gd name="T37" fmla="*/ 1 h 350"/>
                <a:gd name="T38" fmla="*/ 2 w 361"/>
                <a:gd name="T39" fmla="*/ 1 h 350"/>
                <a:gd name="T40" fmla="*/ 2 w 361"/>
                <a:gd name="T41" fmla="*/ 1 h 350"/>
                <a:gd name="T42" fmla="*/ 2 w 361"/>
                <a:gd name="T43" fmla="*/ 1 h 350"/>
                <a:gd name="T44" fmla="*/ 2 w 361"/>
                <a:gd name="T45" fmla="*/ 1 h 350"/>
                <a:gd name="T46" fmla="*/ 2 w 361"/>
                <a:gd name="T47" fmla="*/ 1 h 350"/>
                <a:gd name="T48" fmla="*/ 1 w 361"/>
                <a:gd name="T49" fmla="*/ 2 h 3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1" h="350">
                  <a:moveTo>
                    <a:pt x="247" y="350"/>
                  </a:moveTo>
                  <a:lnTo>
                    <a:pt x="225" y="330"/>
                  </a:lnTo>
                  <a:lnTo>
                    <a:pt x="227" y="317"/>
                  </a:lnTo>
                  <a:lnTo>
                    <a:pt x="230" y="305"/>
                  </a:lnTo>
                  <a:lnTo>
                    <a:pt x="234" y="293"/>
                  </a:lnTo>
                  <a:lnTo>
                    <a:pt x="239" y="281"/>
                  </a:lnTo>
                  <a:lnTo>
                    <a:pt x="69" y="127"/>
                  </a:lnTo>
                  <a:lnTo>
                    <a:pt x="58" y="132"/>
                  </a:lnTo>
                  <a:lnTo>
                    <a:pt x="47" y="137"/>
                  </a:lnTo>
                  <a:lnTo>
                    <a:pt x="35" y="142"/>
                  </a:lnTo>
                  <a:lnTo>
                    <a:pt x="23" y="146"/>
                  </a:lnTo>
                  <a:lnTo>
                    <a:pt x="0" y="126"/>
                  </a:lnTo>
                  <a:lnTo>
                    <a:pt x="115" y="0"/>
                  </a:lnTo>
                  <a:lnTo>
                    <a:pt x="137" y="20"/>
                  </a:lnTo>
                  <a:lnTo>
                    <a:pt x="134" y="33"/>
                  </a:lnTo>
                  <a:lnTo>
                    <a:pt x="131" y="44"/>
                  </a:lnTo>
                  <a:lnTo>
                    <a:pt x="127" y="57"/>
                  </a:lnTo>
                  <a:lnTo>
                    <a:pt x="123" y="68"/>
                  </a:lnTo>
                  <a:lnTo>
                    <a:pt x="293" y="223"/>
                  </a:lnTo>
                  <a:lnTo>
                    <a:pt x="303" y="217"/>
                  </a:lnTo>
                  <a:lnTo>
                    <a:pt x="315" y="212"/>
                  </a:lnTo>
                  <a:lnTo>
                    <a:pt x="326" y="208"/>
                  </a:lnTo>
                  <a:lnTo>
                    <a:pt x="339" y="204"/>
                  </a:lnTo>
                  <a:lnTo>
                    <a:pt x="361" y="225"/>
                  </a:lnTo>
                  <a:lnTo>
                    <a:pt x="247" y="35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7" name="Freeform 27">
              <a:extLst>
                <a:ext uri="{FF2B5EF4-FFF2-40B4-BE49-F238E27FC236}">
                  <a16:creationId xmlns:a16="http://schemas.microsoft.com/office/drawing/2014/main" id="{D752FE4C-A94A-1791-FB4D-1490D43880D2}"/>
                </a:ext>
              </a:extLst>
            </p:cNvPr>
            <p:cNvSpPr>
              <a:spLocks/>
            </p:cNvSpPr>
            <p:nvPr userDrawn="1"/>
          </p:nvSpPr>
          <p:spPr bwMode="auto">
            <a:xfrm>
              <a:off x="247452" y="6192292"/>
              <a:ext cx="39688" cy="44450"/>
            </a:xfrm>
            <a:custGeom>
              <a:avLst/>
              <a:gdLst>
                <a:gd name="T0" fmla="*/ 1 w 353"/>
                <a:gd name="T1" fmla="*/ 0 h 395"/>
                <a:gd name="T2" fmla="*/ 2 w 353"/>
                <a:gd name="T3" fmla="*/ 2 h 395"/>
                <a:gd name="T4" fmla="*/ 1 w 353"/>
                <a:gd name="T5" fmla="*/ 2 h 395"/>
                <a:gd name="T6" fmla="*/ 0 w 353"/>
                <a:gd name="T7" fmla="*/ 1 h 395"/>
                <a:gd name="T8" fmla="*/ 0 w 353"/>
                <a:gd name="T9" fmla="*/ 1 h 395"/>
                <a:gd name="T10" fmla="*/ 0 w 353"/>
                <a:gd name="T11" fmla="*/ 1 h 395"/>
                <a:gd name="T12" fmla="*/ 0 w 353"/>
                <a:gd name="T13" fmla="*/ 1 h 395"/>
                <a:gd name="T14" fmla="*/ 0 w 353"/>
                <a:gd name="T15" fmla="*/ 1 h 395"/>
                <a:gd name="T16" fmla="*/ 0 w 353"/>
                <a:gd name="T17" fmla="*/ 1 h 395"/>
                <a:gd name="T18" fmla="*/ 1 w 353"/>
                <a:gd name="T19" fmla="*/ 0 h 395"/>
                <a:gd name="T20" fmla="*/ 1 w 353"/>
                <a:gd name="T21" fmla="*/ 1 h 395"/>
                <a:gd name="T22" fmla="*/ 1 w 353"/>
                <a:gd name="T23" fmla="*/ 1 h 395"/>
                <a:gd name="T24" fmla="*/ 1 w 353"/>
                <a:gd name="T25" fmla="*/ 1 h 395"/>
                <a:gd name="T26" fmla="*/ 1 w 353"/>
                <a:gd name="T27" fmla="*/ 1 h 395"/>
                <a:gd name="T28" fmla="*/ 1 w 353"/>
                <a:gd name="T29" fmla="*/ 1 h 395"/>
                <a:gd name="T30" fmla="*/ 1 w 353"/>
                <a:gd name="T31" fmla="*/ 1 h 395"/>
                <a:gd name="T32" fmla="*/ 1 w 353"/>
                <a:gd name="T33" fmla="*/ 1 h 395"/>
                <a:gd name="T34" fmla="*/ 1 w 353"/>
                <a:gd name="T35" fmla="*/ 0 h 395"/>
                <a:gd name="T36" fmla="*/ 1 w 353"/>
                <a:gd name="T37" fmla="*/ 0 h 395"/>
                <a:gd name="T38" fmla="*/ 1 w 353"/>
                <a:gd name="T39" fmla="*/ 0 h 395"/>
                <a:gd name="T40" fmla="*/ 1 w 353"/>
                <a:gd name="T41" fmla="*/ 0 h 395"/>
                <a:gd name="T42" fmla="*/ 1 w 353"/>
                <a:gd name="T43" fmla="*/ 0 h 395"/>
                <a:gd name="T44" fmla="*/ 1 w 353"/>
                <a:gd name="T45" fmla="*/ 0 h 395"/>
                <a:gd name="T46" fmla="*/ 1 w 353"/>
                <a:gd name="T47" fmla="*/ 0 h 395"/>
                <a:gd name="T48" fmla="*/ 2 w 353"/>
                <a:gd name="T49" fmla="*/ 0 h 395"/>
                <a:gd name="T50" fmla="*/ 2 w 353"/>
                <a:gd name="T51" fmla="*/ 0 h 395"/>
                <a:gd name="T52" fmla="*/ 2 w 353"/>
                <a:gd name="T53" fmla="*/ 0 h 395"/>
                <a:gd name="T54" fmla="*/ 1 w 353"/>
                <a:gd name="T55" fmla="*/ 0 h 395"/>
                <a:gd name="T56" fmla="*/ 1 w 353"/>
                <a:gd name="T57" fmla="*/ 0 h 3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3" h="395">
                  <a:moveTo>
                    <a:pt x="299" y="56"/>
                  </a:moveTo>
                  <a:lnTo>
                    <a:pt x="353" y="357"/>
                  </a:lnTo>
                  <a:lnTo>
                    <a:pt x="292" y="395"/>
                  </a:lnTo>
                  <a:lnTo>
                    <a:pt x="48" y="208"/>
                  </a:lnTo>
                  <a:lnTo>
                    <a:pt x="41" y="209"/>
                  </a:lnTo>
                  <a:lnTo>
                    <a:pt x="32" y="208"/>
                  </a:lnTo>
                  <a:lnTo>
                    <a:pt x="24" y="206"/>
                  </a:lnTo>
                  <a:lnTo>
                    <a:pt x="15" y="205"/>
                  </a:lnTo>
                  <a:lnTo>
                    <a:pt x="0" y="180"/>
                  </a:lnTo>
                  <a:lnTo>
                    <a:pt x="125" y="102"/>
                  </a:lnTo>
                  <a:lnTo>
                    <a:pt x="141" y="128"/>
                  </a:lnTo>
                  <a:lnTo>
                    <a:pt x="137" y="137"/>
                  </a:lnTo>
                  <a:lnTo>
                    <a:pt x="133" y="147"/>
                  </a:lnTo>
                  <a:lnTo>
                    <a:pt x="127" y="155"/>
                  </a:lnTo>
                  <a:lnTo>
                    <a:pt x="121" y="165"/>
                  </a:lnTo>
                  <a:lnTo>
                    <a:pt x="293" y="298"/>
                  </a:lnTo>
                  <a:lnTo>
                    <a:pt x="294" y="298"/>
                  </a:lnTo>
                  <a:lnTo>
                    <a:pt x="244" y="90"/>
                  </a:lnTo>
                  <a:lnTo>
                    <a:pt x="234" y="91"/>
                  </a:lnTo>
                  <a:lnTo>
                    <a:pt x="223" y="91"/>
                  </a:lnTo>
                  <a:lnTo>
                    <a:pt x="213" y="91"/>
                  </a:lnTo>
                  <a:lnTo>
                    <a:pt x="202" y="91"/>
                  </a:lnTo>
                  <a:lnTo>
                    <a:pt x="187" y="65"/>
                  </a:lnTo>
                  <a:lnTo>
                    <a:pt x="294" y="0"/>
                  </a:lnTo>
                  <a:lnTo>
                    <a:pt x="310" y="25"/>
                  </a:lnTo>
                  <a:lnTo>
                    <a:pt x="308" y="33"/>
                  </a:lnTo>
                  <a:lnTo>
                    <a:pt x="306" y="41"/>
                  </a:lnTo>
                  <a:lnTo>
                    <a:pt x="302" y="48"/>
                  </a:lnTo>
                  <a:lnTo>
                    <a:pt x="299" y="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8" name="Freeform 28">
              <a:extLst>
                <a:ext uri="{FF2B5EF4-FFF2-40B4-BE49-F238E27FC236}">
                  <a16:creationId xmlns:a16="http://schemas.microsoft.com/office/drawing/2014/main" id="{B2547CB5-BF5A-217B-F3DA-8794DA174012}"/>
                </a:ext>
              </a:extLst>
            </p:cNvPr>
            <p:cNvSpPr>
              <a:spLocks/>
            </p:cNvSpPr>
            <p:nvPr userDrawn="1"/>
          </p:nvSpPr>
          <p:spPr bwMode="auto">
            <a:xfrm>
              <a:off x="307777" y="6173242"/>
              <a:ext cx="38100" cy="44450"/>
            </a:xfrm>
            <a:custGeom>
              <a:avLst/>
              <a:gdLst>
                <a:gd name="T0" fmla="*/ 1 w 335"/>
                <a:gd name="T1" fmla="*/ 2 h 390"/>
                <a:gd name="T2" fmla="*/ 0 w 335"/>
                <a:gd name="T3" fmla="*/ 2 h 390"/>
                <a:gd name="T4" fmla="*/ 0 w 335"/>
                <a:gd name="T5" fmla="*/ 2 h 390"/>
                <a:gd name="T6" fmla="*/ 1 w 335"/>
                <a:gd name="T7" fmla="*/ 2 h 390"/>
                <a:gd name="T8" fmla="*/ 1 w 335"/>
                <a:gd name="T9" fmla="*/ 2 h 390"/>
                <a:gd name="T10" fmla="*/ 1 w 335"/>
                <a:gd name="T11" fmla="*/ 2 h 390"/>
                <a:gd name="T12" fmla="*/ 0 w 335"/>
                <a:gd name="T13" fmla="*/ 1 h 390"/>
                <a:gd name="T14" fmla="*/ 0 w 335"/>
                <a:gd name="T15" fmla="*/ 1 h 390"/>
                <a:gd name="T16" fmla="*/ 0 w 335"/>
                <a:gd name="T17" fmla="*/ 1 h 390"/>
                <a:gd name="T18" fmla="*/ 0 w 335"/>
                <a:gd name="T19" fmla="*/ 1 h 390"/>
                <a:gd name="T20" fmla="*/ 0 w 335"/>
                <a:gd name="T21" fmla="*/ 1 h 390"/>
                <a:gd name="T22" fmla="*/ 0 w 335"/>
                <a:gd name="T23" fmla="*/ 0 h 390"/>
                <a:gd name="T24" fmla="*/ 1 w 335"/>
                <a:gd name="T25" fmla="*/ 0 h 390"/>
                <a:gd name="T26" fmla="*/ 1 w 335"/>
                <a:gd name="T27" fmla="*/ 0 h 390"/>
                <a:gd name="T28" fmla="*/ 1 w 335"/>
                <a:gd name="T29" fmla="*/ 1 h 390"/>
                <a:gd name="T30" fmla="*/ 1 w 335"/>
                <a:gd name="T31" fmla="*/ 0 h 390"/>
                <a:gd name="T32" fmla="*/ 1 w 335"/>
                <a:gd name="T33" fmla="*/ 0 h 390"/>
                <a:gd name="T34" fmla="*/ 1 w 335"/>
                <a:gd name="T35" fmla="*/ 0 h 390"/>
                <a:gd name="T36" fmla="*/ 1 w 335"/>
                <a:gd name="T37" fmla="*/ 0 h 390"/>
                <a:gd name="T38" fmla="*/ 1 w 335"/>
                <a:gd name="T39" fmla="*/ 0 h 390"/>
                <a:gd name="T40" fmla="*/ 1 w 335"/>
                <a:gd name="T41" fmla="*/ 1 h 390"/>
                <a:gd name="T42" fmla="*/ 1 w 335"/>
                <a:gd name="T43" fmla="*/ 1 h 390"/>
                <a:gd name="T44" fmla="*/ 1 w 335"/>
                <a:gd name="T45" fmla="*/ 1 h 390"/>
                <a:gd name="T46" fmla="*/ 1 w 335"/>
                <a:gd name="T47" fmla="*/ 1 h 390"/>
                <a:gd name="T48" fmla="*/ 1 w 335"/>
                <a:gd name="T49" fmla="*/ 1 h 390"/>
                <a:gd name="T50" fmla="*/ 1 w 335"/>
                <a:gd name="T51" fmla="*/ 1 h 390"/>
                <a:gd name="T52" fmla="*/ 1 w 335"/>
                <a:gd name="T53" fmla="*/ 1 h 390"/>
                <a:gd name="T54" fmla="*/ 1 w 335"/>
                <a:gd name="T55" fmla="*/ 1 h 390"/>
                <a:gd name="T56" fmla="*/ 1 w 335"/>
                <a:gd name="T57" fmla="*/ 1 h 390"/>
                <a:gd name="T58" fmla="*/ 1 w 335"/>
                <a:gd name="T59" fmla="*/ 1 h 390"/>
                <a:gd name="T60" fmla="*/ 1 w 335"/>
                <a:gd name="T61" fmla="*/ 1 h 390"/>
                <a:gd name="T62" fmla="*/ 1 w 335"/>
                <a:gd name="T63" fmla="*/ 1 h 390"/>
                <a:gd name="T64" fmla="*/ 1 w 335"/>
                <a:gd name="T65" fmla="*/ 2 h 390"/>
                <a:gd name="T66" fmla="*/ 1 w 335"/>
                <a:gd name="T67" fmla="*/ 2 h 390"/>
                <a:gd name="T68" fmla="*/ 1 w 335"/>
                <a:gd name="T69" fmla="*/ 1 h 390"/>
                <a:gd name="T70" fmla="*/ 1 w 335"/>
                <a:gd name="T71" fmla="*/ 1 h 390"/>
                <a:gd name="T72" fmla="*/ 1 w 335"/>
                <a:gd name="T73" fmla="*/ 1 h 390"/>
                <a:gd name="T74" fmla="*/ 1 w 335"/>
                <a:gd name="T75" fmla="*/ 1 h 390"/>
                <a:gd name="T76" fmla="*/ 2 w 335"/>
                <a:gd name="T77" fmla="*/ 1 h 390"/>
                <a:gd name="T78" fmla="*/ 2 w 335"/>
                <a:gd name="T79" fmla="*/ 2 h 390"/>
                <a:gd name="T80" fmla="*/ 1 w 335"/>
                <a:gd name="T81" fmla="*/ 2 h 39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5" h="390">
                  <a:moveTo>
                    <a:pt x="91" y="390"/>
                  </a:moveTo>
                  <a:lnTo>
                    <a:pt x="83" y="361"/>
                  </a:lnTo>
                  <a:lnTo>
                    <a:pt x="90" y="352"/>
                  </a:lnTo>
                  <a:lnTo>
                    <a:pt x="100" y="343"/>
                  </a:lnTo>
                  <a:lnTo>
                    <a:pt x="109" y="335"/>
                  </a:lnTo>
                  <a:lnTo>
                    <a:pt x="120" y="328"/>
                  </a:lnTo>
                  <a:lnTo>
                    <a:pt x="58" y="107"/>
                  </a:lnTo>
                  <a:lnTo>
                    <a:pt x="45" y="106"/>
                  </a:lnTo>
                  <a:lnTo>
                    <a:pt x="32" y="104"/>
                  </a:lnTo>
                  <a:lnTo>
                    <a:pt x="20" y="100"/>
                  </a:lnTo>
                  <a:lnTo>
                    <a:pt x="8" y="98"/>
                  </a:lnTo>
                  <a:lnTo>
                    <a:pt x="0" y="70"/>
                  </a:lnTo>
                  <a:lnTo>
                    <a:pt x="243" y="0"/>
                  </a:lnTo>
                  <a:lnTo>
                    <a:pt x="267" y="81"/>
                  </a:lnTo>
                  <a:lnTo>
                    <a:pt x="230" y="92"/>
                  </a:lnTo>
                  <a:lnTo>
                    <a:pt x="222" y="85"/>
                  </a:lnTo>
                  <a:lnTo>
                    <a:pt x="214" y="75"/>
                  </a:lnTo>
                  <a:lnTo>
                    <a:pt x="206" y="67"/>
                  </a:lnTo>
                  <a:lnTo>
                    <a:pt x="201" y="58"/>
                  </a:lnTo>
                  <a:lnTo>
                    <a:pt x="132" y="77"/>
                  </a:lnTo>
                  <a:lnTo>
                    <a:pt x="158" y="171"/>
                  </a:lnTo>
                  <a:lnTo>
                    <a:pt x="215" y="154"/>
                  </a:lnTo>
                  <a:lnTo>
                    <a:pt x="216" y="147"/>
                  </a:lnTo>
                  <a:lnTo>
                    <a:pt x="219" y="138"/>
                  </a:lnTo>
                  <a:lnTo>
                    <a:pt x="221" y="131"/>
                  </a:lnTo>
                  <a:lnTo>
                    <a:pt x="223" y="125"/>
                  </a:lnTo>
                  <a:lnTo>
                    <a:pt x="254" y="116"/>
                  </a:lnTo>
                  <a:lnTo>
                    <a:pt x="280" y="208"/>
                  </a:lnTo>
                  <a:lnTo>
                    <a:pt x="250" y="217"/>
                  </a:lnTo>
                  <a:lnTo>
                    <a:pt x="238" y="206"/>
                  </a:lnTo>
                  <a:lnTo>
                    <a:pt x="227" y="194"/>
                  </a:lnTo>
                  <a:lnTo>
                    <a:pt x="170" y="211"/>
                  </a:lnTo>
                  <a:lnTo>
                    <a:pt x="198" y="313"/>
                  </a:lnTo>
                  <a:lnTo>
                    <a:pt x="268" y="293"/>
                  </a:lnTo>
                  <a:lnTo>
                    <a:pt x="269" y="281"/>
                  </a:lnTo>
                  <a:lnTo>
                    <a:pt x="270" y="269"/>
                  </a:lnTo>
                  <a:lnTo>
                    <a:pt x="272" y="258"/>
                  </a:lnTo>
                  <a:lnTo>
                    <a:pt x="274" y="246"/>
                  </a:lnTo>
                  <a:lnTo>
                    <a:pt x="312" y="236"/>
                  </a:lnTo>
                  <a:lnTo>
                    <a:pt x="335" y="320"/>
                  </a:lnTo>
                  <a:lnTo>
                    <a:pt x="91" y="3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19" name="Freeform 29">
              <a:extLst>
                <a:ext uri="{FF2B5EF4-FFF2-40B4-BE49-F238E27FC236}">
                  <a16:creationId xmlns:a16="http://schemas.microsoft.com/office/drawing/2014/main" id="{076EBCAA-4B5D-94AD-81CA-00AA668E5D0B}"/>
                </a:ext>
              </a:extLst>
            </p:cNvPr>
            <p:cNvSpPr>
              <a:spLocks noEditPoints="1"/>
            </p:cNvSpPr>
            <p:nvPr userDrawn="1"/>
          </p:nvSpPr>
          <p:spPr bwMode="auto">
            <a:xfrm>
              <a:off x="364927" y="6166892"/>
              <a:ext cx="38100" cy="39688"/>
            </a:xfrm>
            <a:custGeom>
              <a:avLst/>
              <a:gdLst>
                <a:gd name="T0" fmla="*/ 1 w 341"/>
                <a:gd name="T1" fmla="*/ 0 h 350"/>
                <a:gd name="T2" fmla="*/ 1 w 341"/>
                <a:gd name="T3" fmla="*/ 0 h 350"/>
                <a:gd name="T4" fmla="*/ 1 w 341"/>
                <a:gd name="T5" fmla="*/ 0 h 350"/>
                <a:gd name="T6" fmla="*/ 1 w 341"/>
                <a:gd name="T7" fmla="*/ 0 h 350"/>
                <a:gd name="T8" fmla="*/ 1 w 341"/>
                <a:gd name="T9" fmla="*/ 0 h 350"/>
                <a:gd name="T10" fmla="*/ 1 w 341"/>
                <a:gd name="T11" fmla="*/ 1 h 350"/>
                <a:gd name="T12" fmla="*/ 1 w 341"/>
                <a:gd name="T13" fmla="*/ 1 h 350"/>
                <a:gd name="T14" fmla="*/ 1 w 341"/>
                <a:gd name="T15" fmla="*/ 1 h 350"/>
                <a:gd name="T16" fmla="*/ 1 w 341"/>
                <a:gd name="T17" fmla="*/ 1 h 350"/>
                <a:gd name="T18" fmla="*/ 1 w 341"/>
                <a:gd name="T19" fmla="*/ 1 h 350"/>
                <a:gd name="T20" fmla="*/ 1 w 341"/>
                <a:gd name="T21" fmla="*/ 1 h 350"/>
                <a:gd name="T22" fmla="*/ 2 w 341"/>
                <a:gd name="T23" fmla="*/ 2 h 350"/>
                <a:gd name="T24" fmla="*/ 2 w 341"/>
                <a:gd name="T25" fmla="*/ 1 h 350"/>
                <a:gd name="T26" fmla="*/ 1 w 341"/>
                <a:gd name="T27" fmla="*/ 1 h 350"/>
                <a:gd name="T28" fmla="*/ 1 w 341"/>
                <a:gd name="T29" fmla="*/ 1 h 350"/>
                <a:gd name="T30" fmla="*/ 1 w 341"/>
                <a:gd name="T31" fmla="*/ 1 h 350"/>
                <a:gd name="T32" fmla="*/ 1 w 341"/>
                <a:gd name="T33" fmla="*/ 1 h 350"/>
                <a:gd name="T34" fmla="*/ 1 w 341"/>
                <a:gd name="T35" fmla="*/ 1 h 350"/>
                <a:gd name="T36" fmla="*/ 1 w 341"/>
                <a:gd name="T37" fmla="*/ 1 h 350"/>
                <a:gd name="T38" fmla="*/ 1 w 341"/>
                <a:gd name="T39" fmla="*/ 1 h 350"/>
                <a:gd name="T40" fmla="*/ 1 w 341"/>
                <a:gd name="T41" fmla="*/ 1 h 350"/>
                <a:gd name="T42" fmla="*/ 1 w 341"/>
                <a:gd name="T43" fmla="*/ 1 h 350"/>
                <a:gd name="T44" fmla="*/ 1 w 341"/>
                <a:gd name="T45" fmla="*/ 1 h 350"/>
                <a:gd name="T46" fmla="*/ 1 w 341"/>
                <a:gd name="T47" fmla="*/ 0 h 350"/>
                <a:gd name="T48" fmla="*/ 1 w 341"/>
                <a:gd name="T49" fmla="*/ 0 h 350"/>
                <a:gd name="T50" fmla="*/ 1 w 341"/>
                <a:gd name="T51" fmla="*/ 0 h 350"/>
                <a:gd name="T52" fmla="*/ 1 w 341"/>
                <a:gd name="T53" fmla="*/ 0 h 350"/>
                <a:gd name="T54" fmla="*/ 1 w 341"/>
                <a:gd name="T55" fmla="*/ 0 h 350"/>
                <a:gd name="T56" fmla="*/ 1 w 341"/>
                <a:gd name="T57" fmla="*/ 0 h 350"/>
                <a:gd name="T58" fmla="*/ 0 w 341"/>
                <a:gd name="T59" fmla="*/ 0 h 350"/>
                <a:gd name="T60" fmla="*/ 0 w 341"/>
                <a:gd name="T61" fmla="*/ 0 h 350"/>
                <a:gd name="T62" fmla="*/ 0 w 341"/>
                <a:gd name="T63" fmla="*/ 0 h 350"/>
                <a:gd name="T64" fmla="*/ 0 w 341"/>
                <a:gd name="T65" fmla="*/ 2 h 350"/>
                <a:gd name="T66" fmla="*/ 0 w 341"/>
                <a:gd name="T67" fmla="*/ 2 h 350"/>
                <a:gd name="T68" fmla="*/ 1 w 341"/>
                <a:gd name="T69" fmla="*/ 2 h 350"/>
                <a:gd name="T70" fmla="*/ 1 w 341"/>
                <a:gd name="T71" fmla="*/ 2 h 350"/>
                <a:gd name="T72" fmla="*/ 1 w 341"/>
                <a:gd name="T73" fmla="*/ 1 h 350"/>
                <a:gd name="T74" fmla="*/ 1 w 341"/>
                <a:gd name="T75" fmla="*/ 1 h 350"/>
                <a:gd name="T76" fmla="*/ 1 w 341"/>
                <a:gd name="T77" fmla="*/ 1 h 350"/>
                <a:gd name="T78" fmla="*/ 1 w 341"/>
                <a:gd name="T79" fmla="*/ 1 h 350"/>
                <a:gd name="T80" fmla="*/ 1 w 341"/>
                <a:gd name="T81" fmla="*/ 2 h 350"/>
                <a:gd name="T82" fmla="*/ 1 w 341"/>
                <a:gd name="T83" fmla="*/ 2 h 350"/>
                <a:gd name="T84" fmla="*/ 1 w 341"/>
                <a:gd name="T85" fmla="*/ 2 h 350"/>
                <a:gd name="T86" fmla="*/ 1 w 341"/>
                <a:gd name="T87" fmla="*/ 2 h 350"/>
                <a:gd name="T88" fmla="*/ 2 w 341"/>
                <a:gd name="T89" fmla="*/ 2 h 3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1" h="350">
                  <a:moveTo>
                    <a:pt x="161" y="154"/>
                  </a:moveTo>
                  <a:lnTo>
                    <a:pt x="135" y="156"/>
                  </a:lnTo>
                  <a:lnTo>
                    <a:pt x="125" y="53"/>
                  </a:lnTo>
                  <a:lnTo>
                    <a:pt x="136" y="51"/>
                  </a:lnTo>
                  <a:lnTo>
                    <a:pt x="146" y="50"/>
                  </a:lnTo>
                  <a:lnTo>
                    <a:pt x="162" y="49"/>
                  </a:lnTo>
                  <a:lnTo>
                    <a:pt x="175" y="51"/>
                  </a:lnTo>
                  <a:lnTo>
                    <a:pt x="181" y="52"/>
                  </a:lnTo>
                  <a:lnTo>
                    <a:pt x="186" y="54"/>
                  </a:lnTo>
                  <a:lnTo>
                    <a:pt x="192" y="57"/>
                  </a:lnTo>
                  <a:lnTo>
                    <a:pt x="196" y="60"/>
                  </a:lnTo>
                  <a:lnTo>
                    <a:pt x="200" y="63"/>
                  </a:lnTo>
                  <a:lnTo>
                    <a:pt x="204" y="66"/>
                  </a:lnTo>
                  <a:lnTo>
                    <a:pt x="207" y="70"/>
                  </a:lnTo>
                  <a:lnTo>
                    <a:pt x="210" y="76"/>
                  </a:lnTo>
                  <a:lnTo>
                    <a:pt x="212" y="81"/>
                  </a:lnTo>
                  <a:lnTo>
                    <a:pt x="214" y="86"/>
                  </a:lnTo>
                  <a:lnTo>
                    <a:pt x="215" y="91"/>
                  </a:lnTo>
                  <a:lnTo>
                    <a:pt x="216" y="98"/>
                  </a:lnTo>
                  <a:lnTo>
                    <a:pt x="216" y="108"/>
                  </a:lnTo>
                  <a:lnTo>
                    <a:pt x="214" y="118"/>
                  </a:lnTo>
                  <a:lnTo>
                    <a:pt x="213" y="123"/>
                  </a:lnTo>
                  <a:lnTo>
                    <a:pt x="211" y="127"/>
                  </a:lnTo>
                  <a:lnTo>
                    <a:pt x="208" y="132"/>
                  </a:lnTo>
                  <a:lnTo>
                    <a:pt x="205" y="135"/>
                  </a:lnTo>
                  <a:lnTo>
                    <a:pt x="201" y="139"/>
                  </a:lnTo>
                  <a:lnTo>
                    <a:pt x="198" y="142"/>
                  </a:lnTo>
                  <a:lnTo>
                    <a:pt x="193" y="145"/>
                  </a:lnTo>
                  <a:lnTo>
                    <a:pt x="187" y="147"/>
                  </a:lnTo>
                  <a:lnTo>
                    <a:pt x="182" y="150"/>
                  </a:lnTo>
                  <a:lnTo>
                    <a:pt x="176" y="152"/>
                  </a:lnTo>
                  <a:lnTo>
                    <a:pt x="168" y="153"/>
                  </a:lnTo>
                  <a:lnTo>
                    <a:pt x="161" y="154"/>
                  </a:lnTo>
                  <a:close/>
                  <a:moveTo>
                    <a:pt x="341" y="322"/>
                  </a:moveTo>
                  <a:lnTo>
                    <a:pt x="337" y="286"/>
                  </a:lnTo>
                  <a:lnTo>
                    <a:pt x="333" y="287"/>
                  </a:lnTo>
                  <a:lnTo>
                    <a:pt x="330" y="287"/>
                  </a:lnTo>
                  <a:lnTo>
                    <a:pt x="326" y="286"/>
                  </a:lnTo>
                  <a:lnTo>
                    <a:pt x="322" y="285"/>
                  </a:lnTo>
                  <a:lnTo>
                    <a:pt x="316" y="280"/>
                  </a:lnTo>
                  <a:lnTo>
                    <a:pt x="310" y="273"/>
                  </a:lnTo>
                  <a:lnTo>
                    <a:pt x="304" y="265"/>
                  </a:lnTo>
                  <a:lnTo>
                    <a:pt x="299" y="255"/>
                  </a:lnTo>
                  <a:lnTo>
                    <a:pt x="294" y="245"/>
                  </a:lnTo>
                  <a:lnTo>
                    <a:pt x="289" y="233"/>
                  </a:lnTo>
                  <a:lnTo>
                    <a:pt x="283" y="222"/>
                  </a:lnTo>
                  <a:lnTo>
                    <a:pt x="278" y="211"/>
                  </a:lnTo>
                  <a:lnTo>
                    <a:pt x="272" y="201"/>
                  </a:lnTo>
                  <a:lnTo>
                    <a:pt x="265" y="192"/>
                  </a:lnTo>
                  <a:lnTo>
                    <a:pt x="258" y="183"/>
                  </a:lnTo>
                  <a:lnTo>
                    <a:pt x="250" y="177"/>
                  </a:lnTo>
                  <a:lnTo>
                    <a:pt x="245" y="174"/>
                  </a:lnTo>
                  <a:lnTo>
                    <a:pt x="240" y="173"/>
                  </a:lnTo>
                  <a:lnTo>
                    <a:pt x="236" y="171"/>
                  </a:lnTo>
                  <a:lnTo>
                    <a:pt x="231" y="171"/>
                  </a:lnTo>
                  <a:lnTo>
                    <a:pt x="238" y="168"/>
                  </a:lnTo>
                  <a:lnTo>
                    <a:pt x="245" y="163"/>
                  </a:lnTo>
                  <a:lnTo>
                    <a:pt x="253" y="160"/>
                  </a:lnTo>
                  <a:lnTo>
                    <a:pt x="259" y="156"/>
                  </a:lnTo>
                  <a:lnTo>
                    <a:pt x="265" y="151"/>
                  </a:lnTo>
                  <a:lnTo>
                    <a:pt x="271" y="146"/>
                  </a:lnTo>
                  <a:lnTo>
                    <a:pt x="275" y="141"/>
                  </a:lnTo>
                  <a:lnTo>
                    <a:pt x="280" y="135"/>
                  </a:lnTo>
                  <a:lnTo>
                    <a:pt x="283" y="129"/>
                  </a:lnTo>
                  <a:lnTo>
                    <a:pt x="287" y="123"/>
                  </a:lnTo>
                  <a:lnTo>
                    <a:pt x="290" y="117"/>
                  </a:lnTo>
                  <a:lnTo>
                    <a:pt x="292" y="110"/>
                  </a:lnTo>
                  <a:lnTo>
                    <a:pt x="293" y="103"/>
                  </a:lnTo>
                  <a:lnTo>
                    <a:pt x="294" y="96"/>
                  </a:lnTo>
                  <a:lnTo>
                    <a:pt x="295" y="89"/>
                  </a:lnTo>
                  <a:lnTo>
                    <a:pt x="294" y="81"/>
                  </a:lnTo>
                  <a:lnTo>
                    <a:pt x="293" y="69"/>
                  </a:lnTo>
                  <a:lnTo>
                    <a:pt x="290" y="59"/>
                  </a:lnTo>
                  <a:lnTo>
                    <a:pt x="287" y="49"/>
                  </a:lnTo>
                  <a:lnTo>
                    <a:pt x="282" y="41"/>
                  </a:lnTo>
                  <a:lnTo>
                    <a:pt x="277" y="32"/>
                  </a:lnTo>
                  <a:lnTo>
                    <a:pt x="271" y="26"/>
                  </a:lnTo>
                  <a:lnTo>
                    <a:pt x="263" y="20"/>
                  </a:lnTo>
                  <a:lnTo>
                    <a:pt x="255" y="14"/>
                  </a:lnTo>
                  <a:lnTo>
                    <a:pt x="245" y="10"/>
                  </a:lnTo>
                  <a:lnTo>
                    <a:pt x="236" y="6"/>
                  </a:lnTo>
                  <a:lnTo>
                    <a:pt x="224" y="4"/>
                  </a:lnTo>
                  <a:lnTo>
                    <a:pt x="213" y="2"/>
                  </a:lnTo>
                  <a:lnTo>
                    <a:pt x="200" y="1"/>
                  </a:lnTo>
                  <a:lnTo>
                    <a:pt x="186" y="0"/>
                  </a:lnTo>
                  <a:lnTo>
                    <a:pt x="172" y="1"/>
                  </a:lnTo>
                  <a:lnTo>
                    <a:pt x="156" y="2"/>
                  </a:lnTo>
                  <a:lnTo>
                    <a:pt x="120" y="5"/>
                  </a:lnTo>
                  <a:lnTo>
                    <a:pt x="86" y="9"/>
                  </a:lnTo>
                  <a:lnTo>
                    <a:pt x="58" y="12"/>
                  </a:lnTo>
                  <a:lnTo>
                    <a:pt x="41" y="14"/>
                  </a:lnTo>
                  <a:lnTo>
                    <a:pt x="0" y="17"/>
                  </a:lnTo>
                  <a:lnTo>
                    <a:pt x="2" y="47"/>
                  </a:lnTo>
                  <a:lnTo>
                    <a:pt x="13" y="52"/>
                  </a:lnTo>
                  <a:lnTo>
                    <a:pt x="25" y="58"/>
                  </a:lnTo>
                  <a:lnTo>
                    <a:pt x="36" y="62"/>
                  </a:lnTo>
                  <a:lnTo>
                    <a:pt x="49" y="65"/>
                  </a:lnTo>
                  <a:lnTo>
                    <a:pt x="69" y="294"/>
                  </a:lnTo>
                  <a:lnTo>
                    <a:pt x="56" y="300"/>
                  </a:lnTo>
                  <a:lnTo>
                    <a:pt x="45" y="306"/>
                  </a:lnTo>
                  <a:lnTo>
                    <a:pt x="34" y="312"/>
                  </a:lnTo>
                  <a:lnTo>
                    <a:pt x="26" y="320"/>
                  </a:lnTo>
                  <a:lnTo>
                    <a:pt x="28" y="350"/>
                  </a:lnTo>
                  <a:lnTo>
                    <a:pt x="186" y="337"/>
                  </a:lnTo>
                  <a:lnTo>
                    <a:pt x="183" y="306"/>
                  </a:lnTo>
                  <a:lnTo>
                    <a:pt x="175" y="301"/>
                  </a:lnTo>
                  <a:lnTo>
                    <a:pt x="165" y="295"/>
                  </a:lnTo>
                  <a:lnTo>
                    <a:pt x="156" y="291"/>
                  </a:lnTo>
                  <a:lnTo>
                    <a:pt x="146" y="287"/>
                  </a:lnTo>
                  <a:lnTo>
                    <a:pt x="138" y="201"/>
                  </a:lnTo>
                  <a:lnTo>
                    <a:pt x="157" y="200"/>
                  </a:lnTo>
                  <a:lnTo>
                    <a:pt x="162" y="200"/>
                  </a:lnTo>
                  <a:lnTo>
                    <a:pt x="167" y="201"/>
                  </a:lnTo>
                  <a:lnTo>
                    <a:pt x="172" y="202"/>
                  </a:lnTo>
                  <a:lnTo>
                    <a:pt x="176" y="205"/>
                  </a:lnTo>
                  <a:lnTo>
                    <a:pt x="184" y="211"/>
                  </a:lnTo>
                  <a:lnTo>
                    <a:pt x="192" y="219"/>
                  </a:lnTo>
                  <a:lnTo>
                    <a:pt x="198" y="230"/>
                  </a:lnTo>
                  <a:lnTo>
                    <a:pt x="204" y="241"/>
                  </a:lnTo>
                  <a:lnTo>
                    <a:pt x="210" y="254"/>
                  </a:lnTo>
                  <a:lnTo>
                    <a:pt x="216" y="267"/>
                  </a:lnTo>
                  <a:lnTo>
                    <a:pt x="222" y="280"/>
                  </a:lnTo>
                  <a:lnTo>
                    <a:pt x="228" y="292"/>
                  </a:lnTo>
                  <a:lnTo>
                    <a:pt x="236" y="304"/>
                  </a:lnTo>
                  <a:lnTo>
                    <a:pt x="244" y="313"/>
                  </a:lnTo>
                  <a:lnTo>
                    <a:pt x="249" y="319"/>
                  </a:lnTo>
                  <a:lnTo>
                    <a:pt x="254" y="322"/>
                  </a:lnTo>
                  <a:lnTo>
                    <a:pt x="259" y="325"/>
                  </a:lnTo>
                  <a:lnTo>
                    <a:pt x="264" y="328"/>
                  </a:lnTo>
                  <a:lnTo>
                    <a:pt x="270" y="330"/>
                  </a:lnTo>
                  <a:lnTo>
                    <a:pt x="276" y="331"/>
                  </a:lnTo>
                  <a:lnTo>
                    <a:pt x="282" y="332"/>
                  </a:lnTo>
                  <a:lnTo>
                    <a:pt x="289" y="332"/>
                  </a:lnTo>
                  <a:lnTo>
                    <a:pt x="303" y="330"/>
                  </a:lnTo>
                  <a:lnTo>
                    <a:pt x="317" y="328"/>
                  </a:lnTo>
                  <a:lnTo>
                    <a:pt x="330" y="326"/>
                  </a:lnTo>
                  <a:lnTo>
                    <a:pt x="341" y="32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0" name="Freeform 30">
              <a:extLst>
                <a:ext uri="{FF2B5EF4-FFF2-40B4-BE49-F238E27FC236}">
                  <a16:creationId xmlns:a16="http://schemas.microsoft.com/office/drawing/2014/main" id="{86F97C95-4DA9-793C-83B0-36F446288CF9}"/>
                </a:ext>
              </a:extLst>
            </p:cNvPr>
            <p:cNvSpPr>
              <a:spLocks/>
            </p:cNvSpPr>
            <p:nvPr userDrawn="1"/>
          </p:nvSpPr>
          <p:spPr bwMode="auto">
            <a:xfrm>
              <a:off x="425252" y="6165304"/>
              <a:ext cx="26988" cy="39688"/>
            </a:xfrm>
            <a:custGeom>
              <a:avLst/>
              <a:gdLst>
                <a:gd name="T0" fmla="*/ 0 w 243"/>
                <a:gd name="T1" fmla="*/ 2 h 344"/>
                <a:gd name="T2" fmla="*/ 0 w 243"/>
                <a:gd name="T3" fmla="*/ 2 h 344"/>
                <a:gd name="T4" fmla="*/ 0 w 243"/>
                <a:gd name="T5" fmla="*/ 1 h 344"/>
                <a:gd name="T6" fmla="*/ 0 w 243"/>
                <a:gd name="T7" fmla="*/ 1 h 344"/>
                <a:gd name="T8" fmla="*/ 0 w 243"/>
                <a:gd name="T9" fmla="*/ 1 h 344"/>
                <a:gd name="T10" fmla="*/ 0 w 243"/>
                <a:gd name="T11" fmla="*/ 2 h 344"/>
                <a:gd name="T12" fmla="*/ 0 w 243"/>
                <a:gd name="T13" fmla="*/ 2 h 344"/>
                <a:gd name="T14" fmla="*/ 1 w 243"/>
                <a:gd name="T15" fmla="*/ 2 h 344"/>
                <a:gd name="T16" fmla="*/ 1 w 243"/>
                <a:gd name="T17" fmla="*/ 2 h 344"/>
                <a:gd name="T18" fmla="*/ 1 w 243"/>
                <a:gd name="T19" fmla="*/ 1 h 344"/>
                <a:gd name="T20" fmla="*/ 1 w 243"/>
                <a:gd name="T21" fmla="*/ 1 h 344"/>
                <a:gd name="T22" fmla="*/ 1 w 243"/>
                <a:gd name="T23" fmla="*/ 1 h 344"/>
                <a:gd name="T24" fmla="*/ 1 w 243"/>
                <a:gd name="T25" fmla="*/ 1 h 344"/>
                <a:gd name="T26" fmla="*/ 1 w 243"/>
                <a:gd name="T27" fmla="*/ 1 h 344"/>
                <a:gd name="T28" fmla="*/ 1 w 243"/>
                <a:gd name="T29" fmla="*/ 1 h 344"/>
                <a:gd name="T30" fmla="*/ 1 w 243"/>
                <a:gd name="T31" fmla="*/ 1 h 344"/>
                <a:gd name="T32" fmla="*/ 1 w 243"/>
                <a:gd name="T33" fmla="*/ 1 h 344"/>
                <a:gd name="T34" fmla="*/ 0 w 243"/>
                <a:gd name="T35" fmla="*/ 1 h 344"/>
                <a:gd name="T36" fmla="*/ 0 w 243"/>
                <a:gd name="T37" fmla="*/ 1 h 344"/>
                <a:gd name="T38" fmla="*/ 0 w 243"/>
                <a:gd name="T39" fmla="*/ 1 h 344"/>
                <a:gd name="T40" fmla="*/ 0 w 243"/>
                <a:gd name="T41" fmla="*/ 1 h 344"/>
                <a:gd name="T42" fmla="*/ 0 w 243"/>
                <a:gd name="T43" fmla="*/ 1 h 344"/>
                <a:gd name="T44" fmla="*/ 0 w 243"/>
                <a:gd name="T45" fmla="*/ 1 h 344"/>
                <a:gd name="T46" fmla="*/ 0 w 243"/>
                <a:gd name="T47" fmla="*/ 1 h 344"/>
                <a:gd name="T48" fmla="*/ 0 w 243"/>
                <a:gd name="T49" fmla="*/ 0 h 344"/>
                <a:gd name="T50" fmla="*/ 0 w 243"/>
                <a:gd name="T51" fmla="*/ 0 h 344"/>
                <a:gd name="T52" fmla="*/ 0 w 243"/>
                <a:gd name="T53" fmla="*/ 0 h 344"/>
                <a:gd name="T54" fmla="*/ 0 w 243"/>
                <a:gd name="T55" fmla="*/ 0 h 344"/>
                <a:gd name="T56" fmla="*/ 0 w 243"/>
                <a:gd name="T57" fmla="*/ 0 h 344"/>
                <a:gd name="T58" fmla="*/ 0 w 243"/>
                <a:gd name="T59" fmla="*/ 0 h 344"/>
                <a:gd name="T60" fmla="*/ 0 w 243"/>
                <a:gd name="T61" fmla="*/ 0 h 344"/>
                <a:gd name="T62" fmla="*/ 1 w 243"/>
                <a:gd name="T63" fmla="*/ 0 h 344"/>
                <a:gd name="T64" fmla="*/ 1 w 243"/>
                <a:gd name="T65" fmla="*/ 0 h 344"/>
                <a:gd name="T66" fmla="*/ 1 w 243"/>
                <a:gd name="T67" fmla="*/ 0 h 344"/>
                <a:gd name="T68" fmla="*/ 1 w 243"/>
                <a:gd name="T69" fmla="*/ 1 h 344"/>
                <a:gd name="T70" fmla="*/ 1 w 243"/>
                <a:gd name="T71" fmla="*/ 1 h 344"/>
                <a:gd name="T72" fmla="*/ 1 w 243"/>
                <a:gd name="T73" fmla="*/ 0 h 344"/>
                <a:gd name="T74" fmla="*/ 1 w 243"/>
                <a:gd name="T75" fmla="*/ 0 h 344"/>
                <a:gd name="T76" fmla="*/ 1 w 243"/>
                <a:gd name="T77" fmla="*/ 0 h 344"/>
                <a:gd name="T78" fmla="*/ 1 w 243"/>
                <a:gd name="T79" fmla="*/ 0 h 344"/>
                <a:gd name="T80" fmla="*/ 0 w 243"/>
                <a:gd name="T81" fmla="*/ 0 h 344"/>
                <a:gd name="T82" fmla="*/ 0 w 243"/>
                <a:gd name="T83" fmla="*/ 0 h 344"/>
                <a:gd name="T84" fmla="*/ 0 w 243"/>
                <a:gd name="T85" fmla="*/ 0 h 344"/>
                <a:gd name="T86" fmla="*/ 0 w 243"/>
                <a:gd name="T87" fmla="*/ 0 h 344"/>
                <a:gd name="T88" fmla="*/ 0 w 243"/>
                <a:gd name="T89" fmla="*/ 1 h 344"/>
                <a:gd name="T90" fmla="*/ 0 w 243"/>
                <a:gd name="T91" fmla="*/ 1 h 344"/>
                <a:gd name="T92" fmla="*/ 0 w 243"/>
                <a:gd name="T93" fmla="*/ 1 h 344"/>
                <a:gd name="T94" fmla="*/ 1 w 243"/>
                <a:gd name="T95" fmla="*/ 1 h 344"/>
                <a:gd name="T96" fmla="*/ 1 w 243"/>
                <a:gd name="T97" fmla="*/ 1 h 344"/>
                <a:gd name="T98" fmla="*/ 1 w 243"/>
                <a:gd name="T99" fmla="*/ 1 h 344"/>
                <a:gd name="T100" fmla="*/ 1 w 243"/>
                <a:gd name="T101" fmla="*/ 1 h 344"/>
                <a:gd name="T102" fmla="*/ 1 w 243"/>
                <a:gd name="T103" fmla="*/ 1 h 344"/>
                <a:gd name="T104" fmla="*/ 1 w 243"/>
                <a:gd name="T105" fmla="*/ 1 h 344"/>
                <a:gd name="T106" fmla="*/ 1 w 243"/>
                <a:gd name="T107" fmla="*/ 1 h 344"/>
                <a:gd name="T108" fmla="*/ 1 w 243"/>
                <a:gd name="T109" fmla="*/ 1 h 344"/>
                <a:gd name="T110" fmla="*/ 1 w 243"/>
                <a:gd name="T111" fmla="*/ 1 h 344"/>
                <a:gd name="T112" fmla="*/ 1 w 243"/>
                <a:gd name="T113" fmla="*/ 2 h 344"/>
                <a:gd name="T114" fmla="*/ 1 w 243"/>
                <a:gd name="T115" fmla="*/ 2 h 344"/>
                <a:gd name="T116" fmla="*/ 1 w 243"/>
                <a:gd name="T117" fmla="*/ 2 h 344"/>
                <a:gd name="T118" fmla="*/ 1 w 243"/>
                <a:gd name="T119" fmla="*/ 2 h 344"/>
                <a:gd name="T120" fmla="*/ 1 w 243"/>
                <a:gd name="T121" fmla="*/ 2 h 344"/>
                <a:gd name="T122" fmla="*/ 0 w 243"/>
                <a:gd name="T123" fmla="*/ 2 h 3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3" h="344">
                  <a:moveTo>
                    <a:pt x="89" y="344"/>
                  </a:moveTo>
                  <a:lnTo>
                    <a:pt x="66" y="342"/>
                  </a:lnTo>
                  <a:lnTo>
                    <a:pt x="43" y="339"/>
                  </a:lnTo>
                  <a:lnTo>
                    <a:pt x="20" y="335"/>
                  </a:lnTo>
                  <a:lnTo>
                    <a:pt x="0" y="329"/>
                  </a:lnTo>
                  <a:lnTo>
                    <a:pt x="5" y="231"/>
                  </a:lnTo>
                  <a:lnTo>
                    <a:pt x="44" y="232"/>
                  </a:lnTo>
                  <a:lnTo>
                    <a:pt x="49" y="245"/>
                  </a:lnTo>
                  <a:lnTo>
                    <a:pt x="53" y="258"/>
                  </a:lnTo>
                  <a:lnTo>
                    <a:pt x="56" y="271"/>
                  </a:lnTo>
                  <a:lnTo>
                    <a:pt x="59" y="281"/>
                  </a:lnTo>
                  <a:lnTo>
                    <a:pt x="69" y="285"/>
                  </a:lnTo>
                  <a:lnTo>
                    <a:pt x="80" y="290"/>
                  </a:lnTo>
                  <a:lnTo>
                    <a:pt x="93" y="293"/>
                  </a:lnTo>
                  <a:lnTo>
                    <a:pt x="109" y="294"/>
                  </a:lnTo>
                  <a:lnTo>
                    <a:pt x="118" y="294"/>
                  </a:lnTo>
                  <a:lnTo>
                    <a:pt x="127" y="293"/>
                  </a:lnTo>
                  <a:lnTo>
                    <a:pt x="135" y="291"/>
                  </a:lnTo>
                  <a:lnTo>
                    <a:pt x="143" y="287"/>
                  </a:lnTo>
                  <a:lnTo>
                    <a:pt x="149" y="282"/>
                  </a:lnTo>
                  <a:lnTo>
                    <a:pt x="154" y="276"/>
                  </a:lnTo>
                  <a:lnTo>
                    <a:pt x="156" y="272"/>
                  </a:lnTo>
                  <a:lnTo>
                    <a:pt x="158" y="267"/>
                  </a:lnTo>
                  <a:lnTo>
                    <a:pt x="159" y="262"/>
                  </a:lnTo>
                  <a:lnTo>
                    <a:pt x="159" y="257"/>
                  </a:lnTo>
                  <a:lnTo>
                    <a:pt x="159" y="251"/>
                  </a:lnTo>
                  <a:lnTo>
                    <a:pt x="158" y="245"/>
                  </a:lnTo>
                  <a:lnTo>
                    <a:pt x="155" y="240"/>
                  </a:lnTo>
                  <a:lnTo>
                    <a:pt x="153" y="236"/>
                  </a:lnTo>
                  <a:lnTo>
                    <a:pt x="149" y="230"/>
                  </a:lnTo>
                  <a:lnTo>
                    <a:pt x="145" y="226"/>
                  </a:lnTo>
                  <a:lnTo>
                    <a:pt x="141" y="223"/>
                  </a:lnTo>
                  <a:lnTo>
                    <a:pt x="135" y="219"/>
                  </a:lnTo>
                  <a:lnTo>
                    <a:pt x="123" y="212"/>
                  </a:lnTo>
                  <a:lnTo>
                    <a:pt x="110" y="205"/>
                  </a:lnTo>
                  <a:lnTo>
                    <a:pt x="95" y="199"/>
                  </a:lnTo>
                  <a:lnTo>
                    <a:pt x="80" y="192"/>
                  </a:lnTo>
                  <a:lnTo>
                    <a:pt x="66" y="186"/>
                  </a:lnTo>
                  <a:lnTo>
                    <a:pt x="51" y="178"/>
                  </a:lnTo>
                  <a:lnTo>
                    <a:pt x="37" y="169"/>
                  </a:lnTo>
                  <a:lnTo>
                    <a:pt x="26" y="159"/>
                  </a:lnTo>
                  <a:lnTo>
                    <a:pt x="20" y="152"/>
                  </a:lnTo>
                  <a:lnTo>
                    <a:pt x="15" y="146"/>
                  </a:lnTo>
                  <a:lnTo>
                    <a:pt x="12" y="139"/>
                  </a:lnTo>
                  <a:lnTo>
                    <a:pt x="8" y="132"/>
                  </a:lnTo>
                  <a:lnTo>
                    <a:pt x="6" y="124"/>
                  </a:lnTo>
                  <a:lnTo>
                    <a:pt x="3" y="115"/>
                  </a:lnTo>
                  <a:lnTo>
                    <a:pt x="2" y="106"/>
                  </a:lnTo>
                  <a:lnTo>
                    <a:pt x="2" y="96"/>
                  </a:lnTo>
                  <a:lnTo>
                    <a:pt x="3" y="86"/>
                  </a:lnTo>
                  <a:lnTo>
                    <a:pt x="7" y="75"/>
                  </a:lnTo>
                  <a:lnTo>
                    <a:pt x="10" y="66"/>
                  </a:lnTo>
                  <a:lnTo>
                    <a:pt x="14" y="56"/>
                  </a:lnTo>
                  <a:lnTo>
                    <a:pt x="19" y="48"/>
                  </a:lnTo>
                  <a:lnTo>
                    <a:pt x="27" y="39"/>
                  </a:lnTo>
                  <a:lnTo>
                    <a:pt x="34" y="32"/>
                  </a:lnTo>
                  <a:lnTo>
                    <a:pt x="43" y="25"/>
                  </a:lnTo>
                  <a:lnTo>
                    <a:pt x="53" y="19"/>
                  </a:lnTo>
                  <a:lnTo>
                    <a:pt x="64" y="14"/>
                  </a:lnTo>
                  <a:lnTo>
                    <a:pt x="75" y="10"/>
                  </a:lnTo>
                  <a:lnTo>
                    <a:pt x="88" y="5"/>
                  </a:lnTo>
                  <a:lnTo>
                    <a:pt x="102" y="2"/>
                  </a:lnTo>
                  <a:lnTo>
                    <a:pt x="116" y="1"/>
                  </a:lnTo>
                  <a:lnTo>
                    <a:pt x="132" y="0"/>
                  </a:lnTo>
                  <a:lnTo>
                    <a:pt x="149" y="0"/>
                  </a:lnTo>
                  <a:lnTo>
                    <a:pt x="169" y="2"/>
                  </a:lnTo>
                  <a:lnTo>
                    <a:pt x="190" y="4"/>
                  </a:lnTo>
                  <a:lnTo>
                    <a:pt x="211" y="8"/>
                  </a:lnTo>
                  <a:lnTo>
                    <a:pt x="230" y="13"/>
                  </a:lnTo>
                  <a:lnTo>
                    <a:pt x="226" y="107"/>
                  </a:lnTo>
                  <a:lnTo>
                    <a:pt x="188" y="105"/>
                  </a:lnTo>
                  <a:lnTo>
                    <a:pt x="183" y="92"/>
                  </a:lnTo>
                  <a:lnTo>
                    <a:pt x="178" y="79"/>
                  </a:lnTo>
                  <a:lnTo>
                    <a:pt x="173" y="67"/>
                  </a:lnTo>
                  <a:lnTo>
                    <a:pt x="171" y="55"/>
                  </a:lnTo>
                  <a:lnTo>
                    <a:pt x="164" y="52"/>
                  </a:lnTo>
                  <a:lnTo>
                    <a:pt x="154" y="50"/>
                  </a:lnTo>
                  <a:lnTo>
                    <a:pt x="144" y="48"/>
                  </a:lnTo>
                  <a:lnTo>
                    <a:pt x="133" y="46"/>
                  </a:lnTo>
                  <a:lnTo>
                    <a:pt x="123" y="46"/>
                  </a:lnTo>
                  <a:lnTo>
                    <a:pt x="113" y="49"/>
                  </a:lnTo>
                  <a:lnTo>
                    <a:pt x="105" y="51"/>
                  </a:lnTo>
                  <a:lnTo>
                    <a:pt x="98" y="55"/>
                  </a:lnTo>
                  <a:lnTo>
                    <a:pt x="92" y="60"/>
                  </a:lnTo>
                  <a:lnTo>
                    <a:pt x="88" y="67"/>
                  </a:lnTo>
                  <a:lnTo>
                    <a:pt x="86" y="74"/>
                  </a:lnTo>
                  <a:lnTo>
                    <a:pt x="85" y="82"/>
                  </a:lnTo>
                  <a:lnTo>
                    <a:pt x="85" y="88"/>
                  </a:lnTo>
                  <a:lnTo>
                    <a:pt x="86" y="93"/>
                  </a:lnTo>
                  <a:lnTo>
                    <a:pt x="88" y="98"/>
                  </a:lnTo>
                  <a:lnTo>
                    <a:pt x="91" y="103"/>
                  </a:lnTo>
                  <a:lnTo>
                    <a:pt x="94" y="107"/>
                  </a:lnTo>
                  <a:lnTo>
                    <a:pt x="98" y="111"/>
                  </a:lnTo>
                  <a:lnTo>
                    <a:pt x="104" y="115"/>
                  </a:lnTo>
                  <a:lnTo>
                    <a:pt x="109" y="118"/>
                  </a:lnTo>
                  <a:lnTo>
                    <a:pt x="134" y="131"/>
                  </a:lnTo>
                  <a:lnTo>
                    <a:pt x="165" y="145"/>
                  </a:lnTo>
                  <a:lnTo>
                    <a:pt x="180" y="152"/>
                  </a:lnTo>
                  <a:lnTo>
                    <a:pt x="194" y="160"/>
                  </a:lnTo>
                  <a:lnTo>
                    <a:pt x="208" y="169"/>
                  </a:lnTo>
                  <a:lnTo>
                    <a:pt x="220" y="180"/>
                  </a:lnTo>
                  <a:lnTo>
                    <a:pt x="225" y="186"/>
                  </a:lnTo>
                  <a:lnTo>
                    <a:pt x="230" y="192"/>
                  </a:lnTo>
                  <a:lnTo>
                    <a:pt x="234" y="199"/>
                  </a:lnTo>
                  <a:lnTo>
                    <a:pt x="238" y="206"/>
                  </a:lnTo>
                  <a:lnTo>
                    <a:pt x="240" y="215"/>
                  </a:lnTo>
                  <a:lnTo>
                    <a:pt x="242" y="223"/>
                  </a:lnTo>
                  <a:lnTo>
                    <a:pt x="243" y="231"/>
                  </a:lnTo>
                  <a:lnTo>
                    <a:pt x="243" y="242"/>
                  </a:lnTo>
                  <a:lnTo>
                    <a:pt x="242" y="253"/>
                  </a:lnTo>
                  <a:lnTo>
                    <a:pt x="240" y="263"/>
                  </a:lnTo>
                  <a:lnTo>
                    <a:pt x="236" y="274"/>
                  </a:lnTo>
                  <a:lnTo>
                    <a:pt x="231" y="283"/>
                  </a:lnTo>
                  <a:lnTo>
                    <a:pt x="225" y="293"/>
                  </a:lnTo>
                  <a:lnTo>
                    <a:pt x="218" y="301"/>
                  </a:lnTo>
                  <a:lnTo>
                    <a:pt x="209" y="310"/>
                  </a:lnTo>
                  <a:lnTo>
                    <a:pt x="201" y="317"/>
                  </a:lnTo>
                  <a:lnTo>
                    <a:pt x="190" y="323"/>
                  </a:lnTo>
                  <a:lnTo>
                    <a:pt x="179" y="330"/>
                  </a:lnTo>
                  <a:lnTo>
                    <a:pt x="166" y="334"/>
                  </a:lnTo>
                  <a:lnTo>
                    <a:pt x="152" y="338"/>
                  </a:lnTo>
                  <a:lnTo>
                    <a:pt x="137" y="341"/>
                  </a:lnTo>
                  <a:lnTo>
                    <a:pt x="123" y="343"/>
                  </a:lnTo>
                  <a:lnTo>
                    <a:pt x="106" y="344"/>
                  </a:lnTo>
                  <a:lnTo>
                    <a:pt x="89" y="34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1" name="Freeform 31">
              <a:extLst>
                <a:ext uri="{FF2B5EF4-FFF2-40B4-BE49-F238E27FC236}">
                  <a16:creationId xmlns:a16="http://schemas.microsoft.com/office/drawing/2014/main" id="{8C325E20-093F-0DFB-141D-EED079DB151D}"/>
                </a:ext>
              </a:extLst>
            </p:cNvPr>
            <p:cNvSpPr>
              <a:spLocks/>
            </p:cNvSpPr>
            <p:nvPr userDrawn="1"/>
          </p:nvSpPr>
          <p:spPr bwMode="auto">
            <a:xfrm>
              <a:off x="471290" y="6170067"/>
              <a:ext cx="26988" cy="39688"/>
            </a:xfrm>
            <a:custGeom>
              <a:avLst/>
              <a:gdLst>
                <a:gd name="T0" fmla="*/ 0 w 226"/>
                <a:gd name="T1" fmla="*/ 2 h 359"/>
                <a:gd name="T2" fmla="*/ 0 w 226"/>
                <a:gd name="T3" fmla="*/ 1 h 359"/>
                <a:gd name="T4" fmla="*/ 0 w 226"/>
                <a:gd name="T5" fmla="*/ 1 h 359"/>
                <a:gd name="T6" fmla="*/ 0 w 226"/>
                <a:gd name="T7" fmla="*/ 1 h 359"/>
                <a:gd name="T8" fmla="*/ 0 w 226"/>
                <a:gd name="T9" fmla="*/ 1 h 359"/>
                <a:gd name="T10" fmla="*/ 0 w 226"/>
                <a:gd name="T11" fmla="*/ 1 h 359"/>
                <a:gd name="T12" fmla="*/ 1 w 226"/>
                <a:gd name="T13" fmla="*/ 0 h 359"/>
                <a:gd name="T14" fmla="*/ 0 w 226"/>
                <a:gd name="T15" fmla="*/ 0 h 359"/>
                <a:gd name="T16" fmla="*/ 0 w 226"/>
                <a:gd name="T17" fmla="*/ 0 h 359"/>
                <a:gd name="T18" fmla="*/ 0 w 226"/>
                <a:gd name="T19" fmla="*/ 0 h 359"/>
                <a:gd name="T20" fmla="*/ 0 w 226"/>
                <a:gd name="T21" fmla="*/ 0 h 359"/>
                <a:gd name="T22" fmla="*/ 0 w 226"/>
                <a:gd name="T23" fmla="*/ 0 h 359"/>
                <a:gd name="T24" fmla="*/ 1 w 226"/>
                <a:gd name="T25" fmla="*/ 0 h 359"/>
                <a:gd name="T26" fmla="*/ 1 w 226"/>
                <a:gd name="T27" fmla="*/ 0 h 359"/>
                <a:gd name="T28" fmla="*/ 1 w 226"/>
                <a:gd name="T29" fmla="*/ 0 h 359"/>
                <a:gd name="T30" fmla="*/ 1 w 226"/>
                <a:gd name="T31" fmla="*/ 0 h 359"/>
                <a:gd name="T32" fmla="*/ 1 w 226"/>
                <a:gd name="T33" fmla="*/ 0 h 359"/>
                <a:gd name="T34" fmla="*/ 1 w 226"/>
                <a:gd name="T35" fmla="*/ 0 h 359"/>
                <a:gd name="T36" fmla="*/ 1 w 226"/>
                <a:gd name="T37" fmla="*/ 1 h 359"/>
                <a:gd name="T38" fmla="*/ 1 w 226"/>
                <a:gd name="T39" fmla="*/ 1 h 359"/>
                <a:gd name="T40" fmla="*/ 1 w 226"/>
                <a:gd name="T41" fmla="*/ 2 h 359"/>
                <a:gd name="T42" fmla="*/ 1 w 226"/>
                <a:gd name="T43" fmla="*/ 2 h 359"/>
                <a:gd name="T44" fmla="*/ 1 w 226"/>
                <a:gd name="T45" fmla="*/ 2 h 359"/>
                <a:gd name="T46" fmla="*/ 1 w 226"/>
                <a:gd name="T47" fmla="*/ 2 h 359"/>
                <a:gd name="T48" fmla="*/ 0 w 226"/>
                <a:gd name="T49" fmla="*/ 2 h 35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26" h="359">
                  <a:moveTo>
                    <a:pt x="0" y="329"/>
                  </a:moveTo>
                  <a:lnTo>
                    <a:pt x="5" y="299"/>
                  </a:lnTo>
                  <a:lnTo>
                    <a:pt x="17" y="294"/>
                  </a:lnTo>
                  <a:lnTo>
                    <a:pt x="30" y="291"/>
                  </a:lnTo>
                  <a:lnTo>
                    <a:pt x="41" y="287"/>
                  </a:lnTo>
                  <a:lnTo>
                    <a:pt x="54" y="285"/>
                  </a:lnTo>
                  <a:lnTo>
                    <a:pt x="95" y="59"/>
                  </a:lnTo>
                  <a:lnTo>
                    <a:pt x="85" y="53"/>
                  </a:lnTo>
                  <a:lnTo>
                    <a:pt x="74" y="45"/>
                  </a:lnTo>
                  <a:lnTo>
                    <a:pt x="63" y="38"/>
                  </a:lnTo>
                  <a:lnTo>
                    <a:pt x="54" y="30"/>
                  </a:lnTo>
                  <a:lnTo>
                    <a:pt x="60" y="0"/>
                  </a:lnTo>
                  <a:lnTo>
                    <a:pt x="226" y="31"/>
                  </a:lnTo>
                  <a:lnTo>
                    <a:pt x="221" y="60"/>
                  </a:lnTo>
                  <a:lnTo>
                    <a:pt x="209" y="64"/>
                  </a:lnTo>
                  <a:lnTo>
                    <a:pt x="197" y="69"/>
                  </a:lnTo>
                  <a:lnTo>
                    <a:pt x="185" y="71"/>
                  </a:lnTo>
                  <a:lnTo>
                    <a:pt x="173" y="73"/>
                  </a:lnTo>
                  <a:lnTo>
                    <a:pt x="132" y="299"/>
                  </a:lnTo>
                  <a:lnTo>
                    <a:pt x="143" y="305"/>
                  </a:lnTo>
                  <a:lnTo>
                    <a:pt x="153" y="313"/>
                  </a:lnTo>
                  <a:lnTo>
                    <a:pt x="163" y="321"/>
                  </a:lnTo>
                  <a:lnTo>
                    <a:pt x="172" y="329"/>
                  </a:lnTo>
                  <a:lnTo>
                    <a:pt x="167" y="359"/>
                  </a:lnTo>
                  <a:lnTo>
                    <a:pt x="0" y="3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2" name="Freeform 32">
              <a:extLst>
                <a:ext uri="{FF2B5EF4-FFF2-40B4-BE49-F238E27FC236}">
                  <a16:creationId xmlns:a16="http://schemas.microsoft.com/office/drawing/2014/main" id="{5C63F27C-1448-2997-7EE1-2EE1901A3D11}"/>
                </a:ext>
              </a:extLst>
            </p:cNvPr>
            <p:cNvSpPr>
              <a:spLocks/>
            </p:cNvSpPr>
            <p:nvPr userDrawn="1"/>
          </p:nvSpPr>
          <p:spPr bwMode="auto">
            <a:xfrm>
              <a:off x="517327" y="6179592"/>
              <a:ext cx="39688" cy="46038"/>
            </a:xfrm>
            <a:custGeom>
              <a:avLst/>
              <a:gdLst>
                <a:gd name="T0" fmla="*/ 1 w 345"/>
                <a:gd name="T1" fmla="*/ 1 h 398"/>
                <a:gd name="T2" fmla="*/ 1 w 345"/>
                <a:gd name="T3" fmla="*/ 1 h 398"/>
                <a:gd name="T4" fmla="*/ 1 w 345"/>
                <a:gd name="T5" fmla="*/ 1 h 398"/>
                <a:gd name="T6" fmla="*/ 1 w 345"/>
                <a:gd name="T7" fmla="*/ 1 h 398"/>
                <a:gd name="T8" fmla="*/ 1 w 345"/>
                <a:gd name="T9" fmla="*/ 1 h 398"/>
                <a:gd name="T10" fmla="*/ 1 w 345"/>
                <a:gd name="T11" fmla="*/ 1 h 398"/>
                <a:gd name="T12" fmla="*/ 1 w 345"/>
                <a:gd name="T13" fmla="*/ 2 h 398"/>
                <a:gd name="T14" fmla="*/ 1 w 345"/>
                <a:gd name="T15" fmla="*/ 2 h 398"/>
                <a:gd name="T16" fmla="*/ 1 w 345"/>
                <a:gd name="T17" fmla="*/ 2 h 398"/>
                <a:gd name="T18" fmla="*/ 1 w 345"/>
                <a:gd name="T19" fmla="*/ 2 h 398"/>
                <a:gd name="T20" fmla="*/ 1 w 345"/>
                <a:gd name="T21" fmla="*/ 2 h 398"/>
                <a:gd name="T22" fmla="*/ 1 w 345"/>
                <a:gd name="T23" fmla="*/ 2 h 398"/>
                <a:gd name="T24" fmla="*/ 0 w 345"/>
                <a:gd name="T25" fmla="*/ 2 h 398"/>
                <a:gd name="T26" fmla="*/ 0 w 345"/>
                <a:gd name="T27" fmla="*/ 2 h 398"/>
                <a:gd name="T28" fmla="*/ 0 w 345"/>
                <a:gd name="T29" fmla="*/ 2 h 398"/>
                <a:gd name="T30" fmla="*/ 0 w 345"/>
                <a:gd name="T31" fmla="*/ 2 h 398"/>
                <a:gd name="T32" fmla="*/ 0 w 345"/>
                <a:gd name="T33" fmla="*/ 2 h 398"/>
                <a:gd name="T34" fmla="*/ 0 w 345"/>
                <a:gd name="T35" fmla="*/ 2 h 398"/>
                <a:gd name="T36" fmla="*/ 1 w 345"/>
                <a:gd name="T37" fmla="*/ 0 h 398"/>
                <a:gd name="T38" fmla="*/ 1 w 345"/>
                <a:gd name="T39" fmla="*/ 0 h 398"/>
                <a:gd name="T40" fmla="*/ 0 w 345"/>
                <a:gd name="T41" fmla="*/ 0 h 398"/>
                <a:gd name="T42" fmla="*/ 0 w 345"/>
                <a:gd name="T43" fmla="*/ 0 h 398"/>
                <a:gd name="T44" fmla="*/ 0 w 345"/>
                <a:gd name="T45" fmla="*/ 1 h 398"/>
                <a:gd name="T46" fmla="*/ 0 w 345"/>
                <a:gd name="T47" fmla="*/ 1 h 398"/>
                <a:gd name="T48" fmla="*/ 0 w 345"/>
                <a:gd name="T49" fmla="*/ 1 h 398"/>
                <a:gd name="T50" fmla="*/ 0 w 345"/>
                <a:gd name="T51" fmla="*/ 0 h 398"/>
                <a:gd name="T52" fmla="*/ 2 w 345"/>
                <a:gd name="T53" fmla="*/ 1 h 398"/>
                <a:gd name="T54" fmla="*/ 2 w 345"/>
                <a:gd name="T55" fmla="*/ 1 h 398"/>
                <a:gd name="T56" fmla="*/ 1 w 345"/>
                <a:gd name="T57" fmla="*/ 1 h 39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5" h="398">
                  <a:moveTo>
                    <a:pt x="274" y="193"/>
                  </a:moveTo>
                  <a:lnTo>
                    <a:pt x="273" y="179"/>
                  </a:lnTo>
                  <a:lnTo>
                    <a:pt x="273" y="164"/>
                  </a:lnTo>
                  <a:lnTo>
                    <a:pt x="273" y="148"/>
                  </a:lnTo>
                  <a:lnTo>
                    <a:pt x="274" y="134"/>
                  </a:lnTo>
                  <a:lnTo>
                    <a:pt x="222" y="114"/>
                  </a:lnTo>
                  <a:lnTo>
                    <a:pt x="134" y="333"/>
                  </a:lnTo>
                  <a:lnTo>
                    <a:pt x="144" y="340"/>
                  </a:lnTo>
                  <a:lnTo>
                    <a:pt x="153" y="350"/>
                  </a:lnTo>
                  <a:lnTo>
                    <a:pt x="162" y="359"/>
                  </a:lnTo>
                  <a:lnTo>
                    <a:pt x="169" y="370"/>
                  </a:lnTo>
                  <a:lnTo>
                    <a:pt x="158" y="398"/>
                  </a:lnTo>
                  <a:lnTo>
                    <a:pt x="0" y="335"/>
                  </a:lnTo>
                  <a:lnTo>
                    <a:pt x="11" y="307"/>
                  </a:lnTo>
                  <a:lnTo>
                    <a:pt x="25" y="304"/>
                  </a:lnTo>
                  <a:lnTo>
                    <a:pt x="37" y="303"/>
                  </a:lnTo>
                  <a:lnTo>
                    <a:pt x="50" y="302"/>
                  </a:lnTo>
                  <a:lnTo>
                    <a:pt x="62" y="303"/>
                  </a:lnTo>
                  <a:lnTo>
                    <a:pt x="149" y="84"/>
                  </a:lnTo>
                  <a:lnTo>
                    <a:pt x="96" y="63"/>
                  </a:lnTo>
                  <a:lnTo>
                    <a:pt x="88" y="75"/>
                  </a:lnTo>
                  <a:lnTo>
                    <a:pt x="77" y="86"/>
                  </a:lnTo>
                  <a:lnTo>
                    <a:pt x="67" y="97"/>
                  </a:lnTo>
                  <a:lnTo>
                    <a:pt x="56" y="107"/>
                  </a:lnTo>
                  <a:lnTo>
                    <a:pt x="22" y="94"/>
                  </a:lnTo>
                  <a:lnTo>
                    <a:pt x="59" y="0"/>
                  </a:lnTo>
                  <a:lnTo>
                    <a:pt x="345" y="113"/>
                  </a:lnTo>
                  <a:lnTo>
                    <a:pt x="308" y="207"/>
                  </a:lnTo>
                  <a:lnTo>
                    <a:pt x="274" y="19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3" name="Freeform 33">
              <a:extLst>
                <a:ext uri="{FF2B5EF4-FFF2-40B4-BE49-F238E27FC236}">
                  <a16:creationId xmlns:a16="http://schemas.microsoft.com/office/drawing/2014/main" id="{EE1300C5-4C86-76C8-C737-A5F6E38D8FD6}"/>
                </a:ext>
              </a:extLst>
            </p:cNvPr>
            <p:cNvSpPr>
              <a:spLocks noEditPoints="1"/>
            </p:cNvSpPr>
            <p:nvPr userDrawn="1"/>
          </p:nvSpPr>
          <p:spPr bwMode="auto">
            <a:xfrm>
              <a:off x="555427" y="6214517"/>
              <a:ext cx="42863" cy="44450"/>
            </a:xfrm>
            <a:custGeom>
              <a:avLst/>
              <a:gdLst>
                <a:gd name="T0" fmla="*/ 1 w 380"/>
                <a:gd name="T1" fmla="*/ 0 h 397"/>
                <a:gd name="T2" fmla="*/ 1 w 380"/>
                <a:gd name="T3" fmla="*/ 0 h 397"/>
                <a:gd name="T4" fmla="*/ 1 w 380"/>
                <a:gd name="T5" fmla="*/ 0 h 397"/>
                <a:gd name="T6" fmla="*/ 1 w 380"/>
                <a:gd name="T7" fmla="*/ 0 h 397"/>
                <a:gd name="T8" fmla="*/ 1 w 380"/>
                <a:gd name="T9" fmla="*/ 1 h 397"/>
                <a:gd name="T10" fmla="*/ 1 w 380"/>
                <a:gd name="T11" fmla="*/ 1 h 397"/>
                <a:gd name="T12" fmla="*/ 1 w 380"/>
                <a:gd name="T13" fmla="*/ 1 h 397"/>
                <a:gd name="T14" fmla="*/ 1 w 380"/>
                <a:gd name="T15" fmla="*/ 0 h 397"/>
                <a:gd name="T16" fmla="*/ 1 w 380"/>
                <a:gd name="T17" fmla="*/ 0 h 397"/>
                <a:gd name="T18" fmla="*/ 1 w 380"/>
                <a:gd name="T19" fmla="*/ 0 h 397"/>
                <a:gd name="T20" fmla="*/ 1 w 380"/>
                <a:gd name="T21" fmla="*/ 0 h 397"/>
                <a:gd name="T22" fmla="*/ 1 w 380"/>
                <a:gd name="T23" fmla="*/ 0 h 397"/>
                <a:gd name="T24" fmla="*/ 1 w 380"/>
                <a:gd name="T25" fmla="*/ 0 h 397"/>
                <a:gd name="T26" fmla="*/ 2 w 380"/>
                <a:gd name="T27" fmla="*/ 0 h 397"/>
                <a:gd name="T28" fmla="*/ 2 w 380"/>
                <a:gd name="T29" fmla="*/ 0 h 397"/>
                <a:gd name="T30" fmla="*/ 0 w 380"/>
                <a:gd name="T31" fmla="*/ 1 h 397"/>
                <a:gd name="T32" fmla="*/ 0 w 380"/>
                <a:gd name="T33" fmla="*/ 1 h 397"/>
                <a:gd name="T34" fmla="*/ 0 w 380"/>
                <a:gd name="T35" fmla="*/ 1 h 397"/>
                <a:gd name="T36" fmla="*/ 0 w 380"/>
                <a:gd name="T37" fmla="*/ 1 h 397"/>
                <a:gd name="T38" fmla="*/ 0 w 380"/>
                <a:gd name="T39" fmla="*/ 1 h 397"/>
                <a:gd name="T40" fmla="*/ 0 w 380"/>
                <a:gd name="T41" fmla="*/ 1 h 397"/>
                <a:gd name="T42" fmla="*/ 0 w 380"/>
                <a:gd name="T43" fmla="*/ 1 h 397"/>
                <a:gd name="T44" fmla="*/ 1 w 380"/>
                <a:gd name="T45" fmla="*/ 1 h 397"/>
                <a:gd name="T46" fmla="*/ 1 w 380"/>
                <a:gd name="T47" fmla="*/ 1 h 397"/>
                <a:gd name="T48" fmla="*/ 1 w 380"/>
                <a:gd name="T49" fmla="*/ 1 h 397"/>
                <a:gd name="T50" fmla="*/ 1 w 380"/>
                <a:gd name="T51" fmla="*/ 1 h 397"/>
                <a:gd name="T52" fmla="*/ 0 w 380"/>
                <a:gd name="T53" fmla="*/ 1 h 397"/>
                <a:gd name="T54" fmla="*/ 1 w 380"/>
                <a:gd name="T55" fmla="*/ 1 h 397"/>
                <a:gd name="T56" fmla="*/ 1 w 380"/>
                <a:gd name="T57" fmla="*/ 1 h 397"/>
                <a:gd name="T58" fmla="*/ 1 w 380"/>
                <a:gd name="T59" fmla="*/ 1 h 397"/>
                <a:gd name="T60" fmla="*/ 1 w 380"/>
                <a:gd name="T61" fmla="*/ 1 h 397"/>
                <a:gd name="T62" fmla="*/ 1 w 380"/>
                <a:gd name="T63" fmla="*/ 1 h 397"/>
                <a:gd name="T64" fmla="*/ 1 w 380"/>
                <a:gd name="T65" fmla="*/ 1 h 397"/>
                <a:gd name="T66" fmla="*/ 1 w 380"/>
                <a:gd name="T67" fmla="*/ 1 h 397"/>
                <a:gd name="T68" fmla="*/ 1 w 380"/>
                <a:gd name="T69" fmla="*/ 2 h 397"/>
                <a:gd name="T70" fmla="*/ 1 w 380"/>
                <a:gd name="T71" fmla="*/ 2 h 397"/>
                <a:gd name="T72" fmla="*/ 1 w 380"/>
                <a:gd name="T73" fmla="*/ 2 h 397"/>
                <a:gd name="T74" fmla="*/ 1 w 380"/>
                <a:gd name="T75" fmla="*/ 2 h 397"/>
                <a:gd name="T76" fmla="*/ 1 w 380"/>
                <a:gd name="T77" fmla="*/ 2 h 397"/>
                <a:gd name="T78" fmla="*/ 1 w 380"/>
                <a:gd name="T79" fmla="*/ 2 h 397"/>
                <a:gd name="T80" fmla="*/ 1 w 380"/>
                <a:gd name="T81" fmla="*/ 2 h 397"/>
                <a:gd name="T82" fmla="*/ 2 w 380"/>
                <a:gd name="T83" fmla="*/ 0 h 3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80" h="397">
                  <a:moveTo>
                    <a:pt x="293" y="70"/>
                  </a:moveTo>
                  <a:lnTo>
                    <a:pt x="289" y="80"/>
                  </a:lnTo>
                  <a:lnTo>
                    <a:pt x="285" y="91"/>
                  </a:lnTo>
                  <a:lnTo>
                    <a:pt x="282" y="103"/>
                  </a:lnTo>
                  <a:lnTo>
                    <a:pt x="277" y="113"/>
                  </a:lnTo>
                  <a:lnTo>
                    <a:pt x="247" y="208"/>
                  </a:lnTo>
                  <a:lnTo>
                    <a:pt x="172" y="150"/>
                  </a:lnTo>
                  <a:lnTo>
                    <a:pt x="258" y="95"/>
                  </a:lnTo>
                  <a:lnTo>
                    <a:pt x="268" y="89"/>
                  </a:lnTo>
                  <a:lnTo>
                    <a:pt x="277" y="82"/>
                  </a:lnTo>
                  <a:lnTo>
                    <a:pt x="286" y="76"/>
                  </a:lnTo>
                  <a:lnTo>
                    <a:pt x="293" y="70"/>
                  </a:lnTo>
                  <a:close/>
                  <a:moveTo>
                    <a:pt x="380" y="52"/>
                  </a:moveTo>
                  <a:lnTo>
                    <a:pt x="312" y="0"/>
                  </a:lnTo>
                  <a:lnTo>
                    <a:pt x="54" y="160"/>
                  </a:lnTo>
                  <a:lnTo>
                    <a:pt x="45" y="159"/>
                  </a:lnTo>
                  <a:lnTo>
                    <a:pt x="37" y="157"/>
                  </a:lnTo>
                  <a:lnTo>
                    <a:pt x="27" y="156"/>
                  </a:lnTo>
                  <a:lnTo>
                    <a:pt x="19" y="156"/>
                  </a:lnTo>
                  <a:lnTo>
                    <a:pt x="0" y="181"/>
                  </a:lnTo>
                  <a:lnTo>
                    <a:pt x="97" y="257"/>
                  </a:lnTo>
                  <a:lnTo>
                    <a:pt x="116" y="232"/>
                  </a:lnTo>
                  <a:lnTo>
                    <a:pt x="113" y="224"/>
                  </a:lnTo>
                  <a:lnTo>
                    <a:pt x="110" y="215"/>
                  </a:lnTo>
                  <a:lnTo>
                    <a:pt x="106" y="206"/>
                  </a:lnTo>
                  <a:lnTo>
                    <a:pt x="101" y="197"/>
                  </a:lnTo>
                  <a:lnTo>
                    <a:pt x="136" y="175"/>
                  </a:lnTo>
                  <a:lnTo>
                    <a:pt x="231" y="249"/>
                  </a:lnTo>
                  <a:lnTo>
                    <a:pt x="218" y="289"/>
                  </a:lnTo>
                  <a:lnTo>
                    <a:pt x="209" y="286"/>
                  </a:lnTo>
                  <a:lnTo>
                    <a:pt x="199" y="284"/>
                  </a:lnTo>
                  <a:lnTo>
                    <a:pt x="189" y="283"/>
                  </a:lnTo>
                  <a:lnTo>
                    <a:pt x="179" y="283"/>
                  </a:lnTo>
                  <a:lnTo>
                    <a:pt x="160" y="306"/>
                  </a:lnTo>
                  <a:lnTo>
                    <a:pt x="276" y="397"/>
                  </a:lnTo>
                  <a:lnTo>
                    <a:pt x="295" y="373"/>
                  </a:lnTo>
                  <a:lnTo>
                    <a:pt x="294" y="366"/>
                  </a:lnTo>
                  <a:lnTo>
                    <a:pt x="292" y="358"/>
                  </a:lnTo>
                  <a:lnTo>
                    <a:pt x="289" y="350"/>
                  </a:lnTo>
                  <a:lnTo>
                    <a:pt x="286" y="341"/>
                  </a:lnTo>
                  <a:lnTo>
                    <a:pt x="380" y="5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4" name="Freeform 34">
              <a:extLst>
                <a:ext uri="{FF2B5EF4-FFF2-40B4-BE49-F238E27FC236}">
                  <a16:creationId xmlns:a16="http://schemas.microsoft.com/office/drawing/2014/main" id="{A0A2BCFD-961A-EEC7-A85B-CC2793C508C6}"/>
                </a:ext>
              </a:extLst>
            </p:cNvPr>
            <p:cNvSpPr>
              <a:spLocks/>
            </p:cNvSpPr>
            <p:nvPr userDrawn="1"/>
          </p:nvSpPr>
          <p:spPr bwMode="auto">
            <a:xfrm>
              <a:off x="601465" y="6247854"/>
              <a:ext cx="46038" cy="44450"/>
            </a:xfrm>
            <a:custGeom>
              <a:avLst/>
              <a:gdLst>
                <a:gd name="T0" fmla="*/ 2 w 410"/>
                <a:gd name="T1" fmla="*/ 1 h 386"/>
                <a:gd name="T2" fmla="*/ 2 w 410"/>
                <a:gd name="T3" fmla="*/ 1 h 386"/>
                <a:gd name="T4" fmla="*/ 2 w 410"/>
                <a:gd name="T5" fmla="*/ 1 h 386"/>
                <a:gd name="T6" fmla="*/ 2 w 410"/>
                <a:gd name="T7" fmla="*/ 1 h 386"/>
                <a:gd name="T8" fmla="*/ 2 w 410"/>
                <a:gd name="T9" fmla="*/ 1 h 386"/>
                <a:gd name="T10" fmla="*/ 2 w 410"/>
                <a:gd name="T11" fmla="*/ 1 h 386"/>
                <a:gd name="T12" fmla="*/ 1 w 410"/>
                <a:gd name="T13" fmla="*/ 2 h 386"/>
                <a:gd name="T14" fmla="*/ 1 w 410"/>
                <a:gd name="T15" fmla="*/ 2 h 386"/>
                <a:gd name="T16" fmla="*/ 1 w 410"/>
                <a:gd name="T17" fmla="*/ 2 h 386"/>
                <a:gd name="T18" fmla="*/ 1 w 410"/>
                <a:gd name="T19" fmla="*/ 2 h 386"/>
                <a:gd name="T20" fmla="*/ 1 w 410"/>
                <a:gd name="T21" fmla="*/ 2 h 386"/>
                <a:gd name="T22" fmla="*/ 0 w 410"/>
                <a:gd name="T23" fmla="*/ 2 h 386"/>
                <a:gd name="T24" fmla="*/ 0 w 410"/>
                <a:gd name="T25" fmla="*/ 1 h 386"/>
                <a:gd name="T26" fmla="*/ 0 w 410"/>
                <a:gd name="T27" fmla="*/ 1 h 386"/>
                <a:gd name="T28" fmla="*/ 0 w 410"/>
                <a:gd name="T29" fmla="*/ 1 h 386"/>
                <a:gd name="T30" fmla="*/ 0 w 410"/>
                <a:gd name="T31" fmla="*/ 1 h 386"/>
                <a:gd name="T32" fmla="*/ 0 w 410"/>
                <a:gd name="T33" fmla="*/ 1 h 386"/>
                <a:gd name="T34" fmla="*/ 0 w 410"/>
                <a:gd name="T35" fmla="*/ 1 h 386"/>
                <a:gd name="T36" fmla="*/ 1 w 410"/>
                <a:gd name="T37" fmla="*/ 1 h 386"/>
                <a:gd name="T38" fmla="*/ 1 w 410"/>
                <a:gd name="T39" fmla="*/ 0 h 386"/>
                <a:gd name="T40" fmla="*/ 1 w 410"/>
                <a:gd name="T41" fmla="*/ 0 h 386"/>
                <a:gd name="T42" fmla="*/ 1 w 410"/>
                <a:gd name="T43" fmla="*/ 0 h 386"/>
                <a:gd name="T44" fmla="*/ 1 w 410"/>
                <a:gd name="T45" fmla="*/ 0 h 386"/>
                <a:gd name="T46" fmla="*/ 1 w 410"/>
                <a:gd name="T47" fmla="*/ 0 h 386"/>
                <a:gd name="T48" fmla="*/ 1 w 410"/>
                <a:gd name="T49" fmla="*/ 0 h 386"/>
                <a:gd name="T50" fmla="*/ 1 w 410"/>
                <a:gd name="T51" fmla="*/ 0 h 386"/>
                <a:gd name="T52" fmla="*/ 2 w 410"/>
                <a:gd name="T53" fmla="*/ 1 h 386"/>
                <a:gd name="T54" fmla="*/ 2 w 410"/>
                <a:gd name="T55" fmla="*/ 2 h 386"/>
                <a:gd name="T56" fmla="*/ 2 w 410"/>
                <a:gd name="T57" fmla="*/ 1 h 3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10" h="386">
                  <a:moveTo>
                    <a:pt x="307" y="280"/>
                  </a:moveTo>
                  <a:lnTo>
                    <a:pt x="314" y="268"/>
                  </a:lnTo>
                  <a:lnTo>
                    <a:pt x="322" y="255"/>
                  </a:lnTo>
                  <a:lnTo>
                    <a:pt x="331" y="242"/>
                  </a:lnTo>
                  <a:lnTo>
                    <a:pt x="340" y="231"/>
                  </a:lnTo>
                  <a:lnTo>
                    <a:pt x="307" y="185"/>
                  </a:lnTo>
                  <a:lnTo>
                    <a:pt x="114" y="319"/>
                  </a:lnTo>
                  <a:lnTo>
                    <a:pt x="118" y="331"/>
                  </a:lnTo>
                  <a:lnTo>
                    <a:pt x="120" y="343"/>
                  </a:lnTo>
                  <a:lnTo>
                    <a:pt x="121" y="356"/>
                  </a:lnTo>
                  <a:lnTo>
                    <a:pt x="122" y="369"/>
                  </a:lnTo>
                  <a:lnTo>
                    <a:pt x="97" y="386"/>
                  </a:lnTo>
                  <a:lnTo>
                    <a:pt x="0" y="247"/>
                  </a:lnTo>
                  <a:lnTo>
                    <a:pt x="25" y="230"/>
                  </a:lnTo>
                  <a:lnTo>
                    <a:pt x="37" y="235"/>
                  </a:lnTo>
                  <a:lnTo>
                    <a:pt x="48" y="240"/>
                  </a:lnTo>
                  <a:lnTo>
                    <a:pt x="60" y="247"/>
                  </a:lnTo>
                  <a:lnTo>
                    <a:pt x="69" y="254"/>
                  </a:lnTo>
                  <a:lnTo>
                    <a:pt x="263" y="120"/>
                  </a:lnTo>
                  <a:lnTo>
                    <a:pt x="230" y="74"/>
                  </a:lnTo>
                  <a:lnTo>
                    <a:pt x="217" y="78"/>
                  </a:lnTo>
                  <a:lnTo>
                    <a:pt x="202" y="82"/>
                  </a:lnTo>
                  <a:lnTo>
                    <a:pt x="187" y="85"/>
                  </a:lnTo>
                  <a:lnTo>
                    <a:pt x="173" y="87"/>
                  </a:lnTo>
                  <a:lnTo>
                    <a:pt x="152" y="57"/>
                  </a:lnTo>
                  <a:lnTo>
                    <a:pt x="235" y="0"/>
                  </a:lnTo>
                  <a:lnTo>
                    <a:pt x="410" y="253"/>
                  </a:lnTo>
                  <a:lnTo>
                    <a:pt x="327" y="311"/>
                  </a:lnTo>
                  <a:lnTo>
                    <a:pt x="307" y="2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5" name="Freeform 35">
              <a:extLst>
                <a:ext uri="{FF2B5EF4-FFF2-40B4-BE49-F238E27FC236}">
                  <a16:creationId xmlns:a16="http://schemas.microsoft.com/office/drawing/2014/main" id="{1CB1D80F-C0BB-C564-6506-B512956EF4EC}"/>
                </a:ext>
              </a:extLst>
            </p:cNvPr>
            <p:cNvSpPr>
              <a:spLocks/>
            </p:cNvSpPr>
            <p:nvPr userDrawn="1"/>
          </p:nvSpPr>
          <p:spPr bwMode="auto">
            <a:xfrm>
              <a:off x="625277" y="6301829"/>
              <a:ext cx="42863" cy="33338"/>
            </a:xfrm>
            <a:custGeom>
              <a:avLst/>
              <a:gdLst>
                <a:gd name="T0" fmla="*/ 0 w 372"/>
                <a:gd name="T1" fmla="*/ 1 h 282"/>
                <a:gd name="T2" fmla="*/ 0 w 372"/>
                <a:gd name="T3" fmla="*/ 1 h 282"/>
                <a:gd name="T4" fmla="*/ 0 w 372"/>
                <a:gd name="T5" fmla="*/ 1 h 282"/>
                <a:gd name="T6" fmla="*/ 0 w 372"/>
                <a:gd name="T7" fmla="*/ 1 h 282"/>
                <a:gd name="T8" fmla="*/ 0 w 372"/>
                <a:gd name="T9" fmla="*/ 1 h 282"/>
                <a:gd name="T10" fmla="*/ 0 w 372"/>
                <a:gd name="T11" fmla="*/ 1 h 282"/>
                <a:gd name="T12" fmla="*/ 1 w 372"/>
                <a:gd name="T13" fmla="*/ 0 h 282"/>
                <a:gd name="T14" fmla="*/ 1 w 372"/>
                <a:gd name="T15" fmla="*/ 0 h 282"/>
                <a:gd name="T16" fmla="*/ 1 w 372"/>
                <a:gd name="T17" fmla="*/ 0 h 282"/>
                <a:gd name="T18" fmla="*/ 1 w 372"/>
                <a:gd name="T19" fmla="*/ 0 h 282"/>
                <a:gd name="T20" fmla="*/ 1 w 372"/>
                <a:gd name="T21" fmla="*/ 0 h 282"/>
                <a:gd name="T22" fmla="*/ 2 w 372"/>
                <a:gd name="T23" fmla="*/ 0 h 282"/>
                <a:gd name="T24" fmla="*/ 2 w 372"/>
                <a:gd name="T25" fmla="*/ 1 h 282"/>
                <a:gd name="T26" fmla="*/ 2 w 372"/>
                <a:gd name="T27" fmla="*/ 1 h 282"/>
                <a:gd name="T28" fmla="*/ 2 w 372"/>
                <a:gd name="T29" fmla="*/ 1 h 282"/>
                <a:gd name="T30" fmla="*/ 2 w 372"/>
                <a:gd name="T31" fmla="*/ 1 h 282"/>
                <a:gd name="T32" fmla="*/ 2 w 372"/>
                <a:gd name="T33" fmla="*/ 1 h 282"/>
                <a:gd name="T34" fmla="*/ 2 w 372"/>
                <a:gd name="T35" fmla="*/ 1 h 282"/>
                <a:gd name="T36" fmla="*/ 1 w 372"/>
                <a:gd name="T37" fmla="*/ 1 h 282"/>
                <a:gd name="T38" fmla="*/ 1 w 372"/>
                <a:gd name="T39" fmla="*/ 1 h 282"/>
                <a:gd name="T40" fmla="*/ 1 w 372"/>
                <a:gd name="T41" fmla="*/ 1 h 282"/>
                <a:gd name="T42" fmla="*/ 1 w 372"/>
                <a:gd name="T43" fmla="*/ 1 h 282"/>
                <a:gd name="T44" fmla="*/ 1 w 372"/>
                <a:gd name="T45" fmla="*/ 1 h 282"/>
                <a:gd name="T46" fmla="*/ 0 w 372"/>
                <a:gd name="T47" fmla="*/ 2 h 282"/>
                <a:gd name="T48" fmla="*/ 0 w 372"/>
                <a:gd name="T49" fmla="*/ 1 h 28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2" h="282">
                  <a:moveTo>
                    <a:pt x="0" y="125"/>
                  </a:moveTo>
                  <a:lnTo>
                    <a:pt x="28" y="113"/>
                  </a:lnTo>
                  <a:lnTo>
                    <a:pt x="38" y="120"/>
                  </a:lnTo>
                  <a:lnTo>
                    <a:pt x="48" y="129"/>
                  </a:lnTo>
                  <a:lnTo>
                    <a:pt x="57" y="137"/>
                  </a:lnTo>
                  <a:lnTo>
                    <a:pt x="65" y="147"/>
                  </a:lnTo>
                  <a:lnTo>
                    <a:pt x="278" y="61"/>
                  </a:lnTo>
                  <a:lnTo>
                    <a:pt x="278" y="50"/>
                  </a:lnTo>
                  <a:lnTo>
                    <a:pt x="278" y="37"/>
                  </a:lnTo>
                  <a:lnTo>
                    <a:pt x="280" y="24"/>
                  </a:lnTo>
                  <a:lnTo>
                    <a:pt x="282" y="12"/>
                  </a:lnTo>
                  <a:lnTo>
                    <a:pt x="309" y="0"/>
                  </a:lnTo>
                  <a:lnTo>
                    <a:pt x="372" y="157"/>
                  </a:lnTo>
                  <a:lnTo>
                    <a:pt x="345" y="169"/>
                  </a:lnTo>
                  <a:lnTo>
                    <a:pt x="334" y="162"/>
                  </a:lnTo>
                  <a:lnTo>
                    <a:pt x="325" y="153"/>
                  </a:lnTo>
                  <a:lnTo>
                    <a:pt x="315" y="144"/>
                  </a:lnTo>
                  <a:lnTo>
                    <a:pt x="308" y="135"/>
                  </a:lnTo>
                  <a:lnTo>
                    <a:pt x="95" y="221"/>
                  </a:lnTo>
                  <a:lnTo>
                    <a:pt x="95" y="232"/>
                  </a:lnTo>
                  <a:lnTo>
                    <a:pt x="95" y="245"/>
                  </a:lnTo>
                  <a:lnTo>
                    <a:pt x="94" y="258"/>
                  </a:lnTo>
                  <a:lnTo>
                    <a:pt x="91" y="271"/>
                  </a:lnTo>
                  <a:lnTo>
                    <a:pt x="63" y="282"/>
                  </a:lnTo>
                  <a:lnTo>
                    <a:pt x="0" y="1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6" name="Freeform 36">
              <a:extLst>
                <a:ext uri="{FF2B5EF4-FFF2-40B4-BE49-F238E27FC236}">
                  <a16:creationId xmlns:a16="http://schemas.microsoft.com/office/drawing/2014/main" id="{DC6313B1-F4A5-739B-1D1F-8648E8FBD8AE}"/>
                </a:ext>
              </a:extLst>
            </p:cNvPr>
            <p:cNvSpPr>
              <a:spLocks/>
            </p:cNvSpPr>
            <p:nvPr userDrawn="1"/>
          </p:nvSpPr>
          <p:spPr bwMode="auto">
            <a:xfrm>
              <a:off x="639565" y="6347867"/>
              <a:ext cx="41275" cy="31750"/>
            </a:xfrm>
            <a:custGeom>
              <a:avLst/>
              <a:gdLst>
                <a:gd name="T0" fmla="*/ 0 w 367"/>
                <a:gd name="T1" fmla="*/ 1 h 274"/>
                <a:gd name="T2" fmla="*/ 0 w 367"/>
                <a:gd name="T3" fmla="*/ 0 h 274"/>
                <a:gd name="T4" fmla="*/ 0 w 367"/>
                <a:gd name="T5" fmla="*/ 0 h 274"/>
                <a:gd name="T6" fmla="*/ 0 w 367"/>
                <a:gd name="T7" fmla="*/ 0 h 274"/>
                <a:gd name="T8" fmla="*/ 0 w 367"/>
                <a:gd name="T9" fmla="*/ 1 h 274"/>
                <a:gd name="T10" fmla="*/ 0 w 367"/>
                <a:gd name="T11" fmla="*/ 1 h 274"/>
                <a:gd name="T12" fmla="*/ 0 w 367"/>
                <a:gd name="T13" fmla="*/ 1 h 274"/>
                <a:gd name="T14" fmla="*/ 0 w 367"/>
                <a:gd name="T15" fmla="*/ 1 h 274"/>
                <a:gd name="T16" fmla="*/ 0 w 367"/>
                <a:gd name="T17" fmla="*/ 1 h 274"/>
                <a:gd name="T18" fmla="*/ 0 w 367"/>
                <a:gd name="T19" fmla="*/ 1 h 274"/>
                <a:gd name="T20" fmla="*/ 0 w 367"/>
                <a:gd name="T21" fmla="*/ 1 h 274"/>
                <a:gd name="T22" fmla="*/ 1 w 367"/>
                <a:gd name="T23" fmla="*/ 1 h 274"/>
                <a:gd name="T24" fmla="*/ 1 w 367"/>
                <a:gd name="T25" fmla="*/ 1 h 274"/>
                <a:gd name="T26" fmla="*/ 1 w 367"/>
                <a:gd name="T27" fmla="*/ 1 h 274"/>
                <a:gd name="T28" fmla="*/ 1 w 367"/>
                <a:gd name="T29" fmla="*/ 1 h 274"/>
                <a:gd name="T30" fmla="*/ 1 w 367"/>
                <a:gd name="T31" fmla="*/ 1 h 274"/>
                <a:gd name="T32" fmla="*/ 1 w 367"/>
                <a:gd name="T33" fmla="*/ 1 h 274"/>
                <a:gd name="T34" fmla="*/ 1 w 367"/>
                <a:gd name="T35" fmla="*/ 1 h 274"/>
                <a:gd name="T36" fmla="*/ 1 w 367"/>
                <a:gd name="T37" fmla="*/ 0 h 274"/>
                <a:gd name="T38" fmla="*/ 1 w 367"/>
                <a:gd name="T39" fmla="*/ 0 h 274"/>
                <a:gd name="T40" fmla="*/ 1 w 367"/>
                <a:gd name="T41" fmla="*/ 0 h 274"/>
                <a:gd name="T42" fmla="*/ 1 w 367"/>
                <a:gd name="T43" fmla="*/ 0 h 274"/>
                <a:gd name="T44" fmla="*/ 1 w 367"/>
                <a:gd name="T45" fmla="*/ 0 h 274"/>
                <a:gd name="T46" fmla="*/ 1 w 367"/>
                <a:gd name="T47" fmla="*/ 0 h 274"/>
                <a:gd name="T48" fmla="*/ 1 w 367"/>
                <a:gd name="T49" fmla="*/ 0 h 274"/>
                <a:gd name="T50" fmla="*/ 1 w 367"/>
                <a:gd name="T51" fmla="*/ 0 h 274"/>
                <a:gd name="T52" fmla="*/ 1 w 367"/>
                <a:gd name="T53" fmla="*/ 0 h 274"/>
                <a:gd name="T54" fmla="*/ 1 w 367"/>
                <a:gd name="T55" fmla="*/ 0 h 274"/>
                <a:gd name="T56" fmla="*/ 2 w 367"/>
                <a:gd name="T57" fmla="*/ 0 h 274"/>
                <a:gd name="T58" fmla="*/ 2 w 367"/>
                <a:gd name="T59" fmla="*/ 0 h 274"/>
                <a:gd name="T60" fmla="*/ 2 w 367"/>
                <a:gd name="T61" fmla="*/ 0 h 274"/>
                <a:gd name="T62" fmla="*/ 2 w 367"/>
                <a:gd name="T63" fmla="*/ 1 h 274"/>
                <a:gd name="T64" fmla="*/ 2 w 367"/>
                <a:gd name="T65" fmla="*/ 1 h 274"/>
                <a:gd name="T66" fmla="*/ 2 w 367"/>
                <a:gd name="T67" fmla="*/ 1 h 274"/>
                <a:gd name="T68" fmla="*/ 1 w 367"/>
                <a:gd name="T69" fmla="*/ 1 h 274"/>
                <a:gd name="T70" fmla="*/ 1 w 367"/>
                <a:gd name="T71" fmla="*/ 1 h 274"/>
                <a:gd name="T72" fmla="*/ 1 w 367"/>
                <a:gd name="T73" fmla="*/ 1 h 274"/>
                <a:gd name="T74" fmla="*/ 2 w 367"/>
                <a:gd name="T75" fmla="*/ 1 h 274"/>
                <a:gd name="T76" fmla="*/ 2 w 367"/>
                <a:gd name="T77" fmla="*/ 1 h 274"/>
                <a:gd name="T78" fmla="*/ 2 w 367"/>
                <a:gd name="T79" fmla="*/ 1 h 274"/>
                <a:gd name="T80" fmla="*/ 1 w 367"/>
                <a:gd name="T81" fmla="*/ 0 h 274"/>
                <a:gd name="T82" fmla="*/ 1 w 367"/>
                <a:gd name="T83" fmla="*/ 0 h 274"/>
                <a:gd name="T84" fmla="*/ 1 w 367"/>
                <a:gd name="T85" fmla="*/ 0 h 274"/>
                <a:gd name="T86" fmla="*/ 1 w 367"/>
                <a:gd name="T87" fmla="*/ 0 h 274"/>
                <a:gd name="T88" fmla="*/ 1 w 367"/>
                <a:gd name="T89" fmla="*/ 0 h 274"/>
                <a:gd name="T90" fmla="*/ 1 w 367"/>
                <a:gd name="T91" fmla="*/ 1 h 274"/>
                <a:gd name="T92" fmla="*/ 1 w 367"/>
                <a:gd name="T93" fmla="*/ 1 h 274"/>
                <a:gd name="T94" fmla="*/ 1 w 367"/>
                <a:gd name="T95" fmla="*/ 1 h 274"/>
                <a:gd name="T96" fmla="*/ 1 w 367"/>
                <a:gd name="T97" fmla="*/ 1 h 274"/>
                <a:gd name="T98" fmla="*/ 1 w 367"/>
                <a:gd name="T99" fmla="*/ 1 h 274"/>
                <a:gd name="T100" fmla="*/ 1 w 367"/>
                <a:gd name="T101" fmla="*/ 1 h 274"/>
                <a:gd name="T102" fmla="*/ 1 w 367"/>
                <a:gd name="T103" fmla="*/ 1 h 274"/>
                <a:gd name="T104" fmla="*/ 1 w 367"/>
                <a:gd name="T105" fmla="*/ 1 h 274"/>
                <a:gd name="T106" fmla="*/ 1 w 367"/>
                <a:gd name="T107" fmla="*/ 1 h 274"/>
                <a:gd name="T108" fmla="*/ 1 w 367"/>
                <a:gd name="T109" fmla="*/ 1 h 274"/>
                <a:gd name="T110" fmla="*/ 1 w 367"/>
                <a:gd name="T111" fmla="*/ 1 h 274"/>
                <a:gd name="T112" fmla="*/ 0 w 367"/>
                <a:gd name="T113" fmla="*/ 1 h 274"/>
                <a:gd name="T114" fmla="*/ 0 w 367"/>
                <a:gd name="T115" fmla="*/ 1 h 274"/>
                <a:gd name="T116" fmla="*/ 0 w 367"/>
                <a:gd name="T117" fmla="*/ 1 h 274"/>
                <a:gd name="T118" fmla="*/ 0 w 367"/>
                <a:gd name="T119" fmla="*/ 1 h 274"/>
                <a:gd name="T120" fmla="*/ 0 w 367"/>
                <a:gd name="T121" fmla="*/ 1 h 274"/>
                <a:gd name="T122" fmla="*/ 0 w 367"/>
                <a:gd name="T123" fmla="*/ 1 h 2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67" h="274">
                  <a:moveTo>
                    <a:pt x="10" y="151"/>
                  </a:moveTo>
                  <a:lnTo>
                    <a:pt x="6" y="127"/>
                  </a:lnTo>
                  <a:lnTo>
                    <a:pt x="3" y="104"/>
                  </a:lnTo>
                  <a:lnTo>
                    <a:pt x="0" y="82"/>
                  </a:lnTo>
                  <a:lnTo>
                    <a:pt x="0" y="61"/>
                  </a:lnTo>
                  <a:lnTo>
                    <a:pt x="96" y="40"/>
                  </a:lnTo>
                  <a:lnTo>
                    <a:pt x="105" y="77"/>
                  </a:lnTo>
                  <a:lnTo>
                    <a:pt x="94" y="85"/>
                  </a:lnTo>
                  <a:lnTo>
                    <a:pt x="84" y="93"/>
                  </a:lnTo>
                  <a:lnTo>
                    <a:pt x="72" y="100"/>
                  </a:lnTo>
                  <a:lnTo>
                    <a:pt x="63" y="105"/>
                  </a:lnTo>
                  <a:lnTo>
                    <a:pt x="61" y="116"/>
                  </a:lnTo>
                  <a:lnTo>
                    <a:pt x="60" y="127"/>
                  </a:lnTo>
                  <a:lnTo>
                    <a:pt x="61" y="141"/>
                  </a:lnTo>
                  <a:lnTo>
                    <a:pt x="63" y="156"/>
                  </a:lnTo>
                  <a:lnTo>
                    <a:pt x="66" y="165"/>
                  </a:lnTo>
                  <a:lnTo>
                    <a:pt x="69" y="174"/>
                  </a:lnTo>
                  <a:lnTo>
                    <a:pt x="73" y="181"/>
                  </a:lnTo>
                  <a:lnTo>
                    <a:pt x="80" y="188"/>
                  </a:lnTo>
                  <a:lnTo>
                    <a:pt x="86" y="193"/>
                  </a:lnTo>
                  <a:lnTo>
                    <a:pt x="93" y="195"/>
                  </a:lnTo>
                  <a:lnTo>
                    <a:pt x="97" y="196"/>
                  </a:lnTo>
                  <a:lnTo>
                    <a:pt x="102" y="196"/>
                  </a:lnTo>
                  <a:lnTo>
                    <a:pt x="107" y="196"/>
                  </a:lnTo>
                  <a:lnTo>
                    <a:pt x="112" y="195"/>
                  </a:lnTo>
                  <a:lnTo>
                    <a:pt x="118" y="193"/>
                  </a:lnTo>
                  <a:lnTo>
                    <a:pt x="123" y="191"/>
                  </a:lnTo>
                  <a:lnTo>
                    <a:pt x="128" y="188"/>
                  </a:lnTo>
                  <a:lnTo>
                    <a:pt x="131" y="183"/>
                  </a:lnTo>
                  <a:lnTo>
                    <a:pt x="135" y="179"/>
                  </a:lnTo>
                  <a:lnTo>
                    <a:pt x="138" y="174"/>
                  </a:lnTo>
                  <a:lnTo>
                    <a:pt x="141" y="169"/>
                  </a:lnTo>
                  <a:lnTo>
                    <a:pt x="143" y="162"/>
                  </a:lnTo>
                  <a:lnTo>
                    <a:pt x="146" y="149"/>
                  </a:lnTo>
                  <a:lnTo>
                    <a:pt x="149" y="134"/>
                  </a:lnTo>
                  <a:lnTo>
                    <a:pt x="151" y="118"/>
                  </a:lnTo>
                  <a:lnTo>
                    <a:pt x="153" y="102"/>
                  </a:lnTo>
                  <a:lnTo>
                    <a:pt x="156" y="85"/>
                  </a:lnTo>
                  <a:lnTo>
                    <a:pt x="160" y="69"/>
                  </a:lnTo>
                  <a:lnTo>
                    <a:pt x="165" y="55"/>
                  </a:lnTo>
                  <a:lnTo>
                    <a:pt x="171" y="40"/>
                  </a:lnTo>
                  <a:lnTo>
                    <a:pt x="176" y="33"/>
                  </a:lnTo>
                  <a:lnTo>
                    <a:pt x="181" y="27"/>
                  </a:lnTo>
                  <a:lnTo>
                    <a:pt x="186" y="22"/>
                  </a:lnTo>
                  <a:lnTo>
                    <a:pt x="192" y="16"/>
                  </a:lnTo>
                  <a:lnTo>
                    <a:pt x="200" y="11"/>
                  </a:lnTo>
                  <a:lnTo>
                    <a:pt x="207" y="8"/>
                  </a:lnTo>
                  <a:lnTo>
                    <a:pt x="216" y="4"/>
                  </a:lnTo>
                  <a:lnTo>
                    <a:pt x="226" y="2"/>
                  </a:lnTo>
                  <a:lnTo>
                    <a:pt x="237" y="0"/>
                  </a:lnTo>
                  <a:lnTo>
                    <a:pt x="246" y="0"/>
                  </a:lnTo>
                  <a:lnTo>
                    <a:pt x="257" y="0"/>
                  </a:lnTo>
                  <a:lnTo>
                    <a:pt x="267" y="2"/>
                  </a:lnTo>
                  <a:lnTo>
                    <a:pt x="277" y="5"/>
                  </a:lnTo>
                  <a:lnTo>
                    <a:pt x="286" y="9"/>
                  </a:lnTo>
                  <a:lnTo>
                    <a:pt x="296" y="14"/>
                  </a:lnTo>
                  <a:lnTo>
                    <a:pt x="304" y="22"/>
                  </a:lnTo>
                  <a:lnTo>
                    <a:pt x="313" y="29"/>
                  </a:lnTo>
                  <a:lnTo>
                    <a:pt x="321" y="38"/>
                  </a:lnTo>
                  <a:lnTo>
                    <a:pt x="329" y="48"/>
                  </a:lnTo>
                  <a:lnTo>
                    <a:pt x="336" y="60"/>
                  </a:lnTo>
                  <a:lnTo>
                    <a:pt x="342" y="73"/>
                  </a:lnTo>
                  <a:lnTo>
                    <a:pt x="348" y="86"/>
                  </a:lnTo>
                  <a:lnTo>
                    <a:pt x="353" y="101"/>
                  </a:lnTo>
                  <a:lnTo>
                    <a:pt x="357" y="117"/>
                  </a:lnTo>
                  <a:lnTo>
                    <a:pt x="360" y="137"/>
                  </a:lnTo>
                  <a:lnTo>
                    <a:pt x="363" y="158"/>
                  </a:lnTo>
                  <a:lnTo>
                    <a:pt x="366" y="179"/>
                  </a:lnTo>
                  <a:lnTo>
                    <a:pt x="367" y="198"/>
                  </a:lnTo>
                  <a:lnTo>
                    <a:pt x="275" y="219"/>
                  </a:lnTo>
                  <a:lnTo>
                    <a:pt x="266" y="182"/>
                  </a:lnTo>
                  <a:lnTo>
                    <a:pt x="277" y="174"/>
                  </a:lnTo>
                  <a:lnTo>
                    <a:pt x="288" y="165"/>
                  </a:lnTo>
                  <a:lnTo>
                    <a:pt x="300" y="158"/>
                  </a:lnTo>
                  <a:lnTo>
                    <a:pt x="310" y="153"/>
                  </a:lnTo>
                  <a:lnTo>
                    <a:pt x="311" y="145"/>
                  </a:lnTo>
                  <a:lnTo>
                    <a:pt x="311" y="136"/>
                  </a:lnTo>
                  <a:lnTo>
                    <a:pt x="310" y="124"/>
                  </a:lnTo>
                  <a:lnTo>
                    <a:pt x="307" y="114"/>
                  </a:lnTo>
                  <a:lnTo>
                    <a:pt x="305" y="104"/>
                  </a:lnTo>
                  <a:lnTo>
                    <a:pt x="301" y="96"/>
                  </a:lnTo>
                  <a:lnTo>
                    <a:pt x="296" y="88"/>
                  </a:lnTo>
                  <a:lnTo>
                    <a:pt x="291" y="82"/>
                  </a:lnTo>
                  <a:lnTo>
                    <a:pt x="284" y="79"/>
                  </a:lnTo>
                  <a:lnTo>
                    <a:pt x="277" y="76"/>
                  </a:lnTo>
                  <a:lnTo>
                    <a:pt x="270" y="76"/>
                  </a:lnTo>
                  <a:lnTo>
                    <a:pt x="260" y="77"/>
                  </a:lnTo>
                  <a:lnTo>
                    <a:pt x="255" y="78"/>
                  </a:lnTo>
                  <a:lnTo>
                    <a:pt x="251" y="81"/>
                  </a:lnTo>
                  <a:lnTo>
                    <a:pt x="246" y="84"/>
                  </a:lnTo>
                  <a:lnTo>
                    <a:pt x="242" y="88"/>
                  </a:lnTo>
                  <a:lnTo>
                    <a:pt x="239" y="93"/>
                  </a:lnTo>
                  <a:lnTo>
                    <a:pt x="237" y="98"/>
                  </a:lnTo>
                  <a:lnTo>
                    <a:pt x="235" y="103"/>
                  </a:lnTo>
                  <a:lnTo>
                    <a:pt x="233" y="109"/>
                  </a:lnTo>
                  <a:lnTo>
                    <a:pt x="226" y="138"/>
                  </a:lnTo>
                  <a:lnTo>
                    <a:pt x="222" y="171"/>
                  </a:lnTo>
                  <a:lnTo>
                    <a:pt x="219" y="187"/>
                  </a:lnTo>
                  <a:lnTo>
                    <a:pt x="216" y="204"/>
                  </a:lnTo>
                  <a:lnTo>
                    <a:pt x="210" y="219"/>
                  </a:lnTo>
                  <a:lnTo>
                    <a:pt x="203" y="233"/>
                  </a:lnTo>
                  <a:lnTo>
                    <a:pt x="199" y="241"/>
                  </a:lnTo>
                  <a:lnTo>
                    <a:pt x="194" y="246"/>
                  </a:lnTo>
                  <a:lnTo>
                    <a:pt x="188" y="252"/>
                  </a:lnTo>
                  <a:lnTo>
                    <a:pt x="182" y="257"/>
                  </a:lnTo>
                  <a:lnTo>
                    <a:pt x="176" y="262"/>
                  </a:lnTo>
                  <a:lnTo>
                    <a:pt x="167" y="266"/>
                  </a:lnTo>
                  <a:lnTo>
                    <a:pt x="159" y="269"/>
                  </a:lnTo>
                  <a:lnTo>
                    <a:pt x="149" y="272"/>
                  </a:lnTo>
                  <a:lnTo>
                    <a:pt x="139" y="274"/>
                  </a:lnTo>
                  <a:lnTo>
                    <a:pt x="128" y="274"/>
                  </a:lnTo>
                  <a:lnTo>
                    <a:pt x="116" y="273"/>
                  </a:lnTo>
                  <a:lnTo>
                    <a:pt x="106" y="272"/>
                  </a:lnTo>
                  <a:lnTo>
                    <a:pt x="95" y="268"/>
                  </a:lnTo>
                  <a:lnTo>
                    <a:pt x="85" y="264"/>
                  </a:lnTo>
                  <a:lnTo>
                    <a:pt x="75" y="258"/>
                  </a:lnTo>
                  <a:lnTo>
                    <a:pt x="66" y="251"/>
                  </a:lnTo>
                  <a:lnTo>
                    <a:pt x="56" y="243"/>
                  </a:lnTo>
                  <a:lnTo>
                    <a:pt x="48" y="233"/>
                  </a:lnTo>
                  <a:lnTo>
                    <a:pt x="39" y="223"/>
                  </a:lnTo>
                  <a:lnTo>
                    <a:pt x="32" y="211"/>
                  </a:lnTo>
                  <a:lnTo>
                    <a:pt x="26" y="197"/>
                  </a:lnTo>
                  <a:lnTo>
                    <a:pt x="19" y="182"/>
                  </a:lnTo>
                  <a:lnTo>
                    <a:pt x="14" y="168"/>
                  </a:lnTo>
                  <a:lnTo>
                    <a:pt x="10" y="1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7" name="Freeform 37">
              <a:extLst>
                <a:ext uri="{FF2B5EF4-FFF2-40B4-BE49-F238E27FC236}">
                  <a16:creationId xmlns:a16="http://schemas.microsoft.com/office/drawing/2014/main" id="{77C02BA5-F241-131C-5989-4E90E4D28A25}"/>
                </a:ext>
              </a:extLst>
            </p:cNvPr>
            <p:cNvSpPr>
              <a:spLocks/>
            </p:cNvSpPr>
            <p:nvPr userDrawn="1"/>
          </p:nvSpPr>
          <p:spPr bwMode="auto">
            <a:xfrm>
              <a:off x="664965" y="6400254"/>
              <a:ext cx="11113" cy="9525"/>
            </a:xfrm>
            <a:custGeom>
              <a:avLst/>
              <a:gdLst>
                <a:gd name="T0" fmla="*/ 0 w 94"/>
                <a:gd name="T1" fmla="*/ 0 h 90"/>
                <a:gd name="T2" fmla="*/ 0 w 94"/>
                <a:gd name="T3" fmla="*/ 0 h 90"/>
                <a:gd name="T4" fmla="*/ 0 w 94"/>
                <a:gd name="T5" fmla="*/ 0 h 90"/>
                <a:gd name="T6" fmla="*/ 0 w 94"/>
                <a:gd name="T7" fmla="*/ 0 h 90"/>
                <a:gd name="T8" fmla="*/ 0 w 94"/>
                <a:gd name="T9" fmla="*/ 0 h 90"/>
                <a:gd name="T10" fmla="*/ 0 w 94"/>
                <a:gd name="T11" fmla="*/ 0 h 90"/>
                <a:gd name="T12" fmla="*/ 0 w 94"/>
                <a:gd name="T13" fmla="*/ 0 h 90"/>
                <a:gd name="T14" fmla="*/ 0 w 94"/>
                <a:gd name="T15" fmla="*/ 0 h 90"/>
                <a:gd name="T16" fmla="*/ 0 w 94"/>
                <a:gd name="T17" fmla="*/ 0 h 90"/>
                <a:gd name="T18" fmla="*/ 0 w 94"/>
                <a:gd name="T19" fmla="*/ 0 h 90"/>
                <a:gd name="T20" fmla="*/ 0 w 94"/>
                <a:gd name="T21" fmla="*/ 0 h 90"/>
                <a:gd name="T22" fmla="*/ 0 w 94"/>
                <a:gd name="T23" fmla="*/ 0 h 90"/>
                <a:gd name="T24" fmla="*/ 0 w 94"/>
                <a:gd name="T25" fmla="*/ 0 h 90"/>
                <a:gd name="T26" fmla="*/ 0 w 94"/>
                <a:gd name="T27" fmla="*/ 0 h 90"/>
                <a:gd name="T28" fmla="*/ 1 w 94"/>
                <a:gd name="T29" fmla="*/ 0 h 90"/>
                <a:gd name="T30" fmla="*/ 1 w 94"/>
                <a:gd name="T31" fmla="*/ 0 h 90"/>
                <a:gd name="T32" fmla="*/ 1 w 94"/>
                <a:gd name="T33" fmla="*/ 0 h 90"/>
                <a:gd name="T34" fmla="*/ 1 w 94"/>
                <a:gd name="T35" fmla="*/ 0 h 90"/>
                <a:gd name="T36" fmla="*/ 1 w 94"/>
                <a:gd name="T37" fmla="*/ 0 h 90"/>
                <a:gd name="T38" fmla="*/ 1 w 94"/>
                <a:gd name="T39" fmla="*/ 0 h 90"/>
                <a:gd name="T40" fmla="*/ 0 w 94"/>
                <a:gd name="T41" fmla="*/ 0 h 90"/>
                <a:gd name="T42" fmla="*/ 0 w 94"/>
                <a:gd name="T43" fmla="*/ 0 h 90"/>
                <a:gd name="T44" fmla="*/ 0 w 94"/>
                <a:gd name="T45" fmla="*/ 0 h 90"/>
                <a:gd name="T46" fmla="*/ 0 w 94"/>
                <a:gd name="T47" fmla="*/ 0 h 90"/>
                <a:gd name="T48" fmla="*/ 0 w 94"/>
                <a:gd name="T49" fmla="*/ 0 h 90"/>
                <a:gd name="T50" fmla="*/ 0 w 94"/>
                <a:gd name="T51" fmla="*/ 0 h 90"/>
                <a:gd name="T52" fmla="*/ 0 w 94"/>
                <a:gd name="T53" fmla="*/ 0 h 90"/>
                <a:gd name="T54" fmla="*/ 0 w 94"/>
                <a:gd name="T55" fmla="*/ 0 h 90"/>
                <a:gd name="T56" fmla="*/ 0 w 94"/>
                <a:gd name="T57" fmla="*/ 0 h 90"/>
                <a:gd name="T58" fmla="*/ 0 w 94"/>
                <a:gd name="T59" fmla="*/ 0 h 90"/>
                <a:gd name="T60" fmla="*/ 0 w 94"/>
                <a:gd name="T61" fmla="*/ 0 h 90"/>
                <a:gd name="T62" fmla="*/ 0 w 94"/>
                <a:gd name="T63" fmla="*/ 0 h 90"/>
                <a:gd name="T64" fmla="*/ 0 w 94"/>
                <a:gd name="T65" fmla="*/ 0 h 9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4" h="90">
                  <a:moveTo>
                    <a:pt x="0" y="51"/>
                  </a:moveTo>
                  <a:lnTo>
                    <a:pt x="0" y="41"/>
                  </a:lnTo>
                  <a:lnTo>
                    <a:pt x="2" y="33"/>
                  </a:lnTo>
                  <a:lnTo>
                    <a:pt x="5" y="24"/>
                  </a:lnTo>
                  <a:lnTo>
                    <a:pt x="10" y="17"/>
                  </a:lnTo>
                  <a:lnTo>
                    <a:pt x="16" y="11"/>
                  </a:lnTo>
                  <a:lnTo>
                    <a:pt x="23" y="5"/>
                  </a:lnTo>
                  <a:lnTo>
                    <a:pt x="32" y="2"/>
                  </a:lnTo>
                  <a:lnTo>
                    <a:pt x="41" y="0"/>
                  </a:lnTo>
                  <a:lnTo>
                    <a:pt x="51" y="0"/>
                  </a:lnTo>
                  <a:lnTo>
                    <a:pt x="60" y="1"/>
                  </a:lnTo>
                  <a:lnTo>
                    <a:pt x="69" y="4"/>
                  </a:lnTo>
                  <a:lnTo>
                    <a:pt x="76" y="8"/>
                  </a:lnTo>
                  <a:lnTo>
                    <a:pt x="82" y="15"/>
                  </a:lnTo>
                  <a:lnTo>
                    <a:pt x="88" y="22"/>
                  </a:lnTo>
                  <a:lnTo>
                    <a:pt x="92" y="30"/>
                  </a:lnTo>
                  <a:lnTo>
                    <a:pt x="94" y="39"/>
                  </a:lnTo>
                  <a:lnTo>
                    <a:pt x="94" y="49"/>
                  </a:lnTo>
                  <a:lnTo>
                    <a:pt x="92" y="57"/>
                  </a:lnTo>
                  <a:lnTo>
                    <a:pt x="89" y="65"/>
                  </a:lnTo>
                  <a:lnTo>
                    <a:pt x="83" y="73"/>
                  </a:lnTo>
                  <a:lnTo>
                    <a:pt x="77" y="79"/>
                  </a:lnTo>
                  <a:lnTo>
                    <a:pt x="70" y="85"/>
                  </a:lnTo>
                  <a:lnTo>
                    <a:pt x="61" y="88"/>
                  </a:lnTo>
                  <a:lnTo>
                    <a:pt x="53" y="90"/>
                  </a:lnTo>
                  <a:lnTo>
                    <a:pt x="42" y="90"/>
                  </a:lnTo>
                  <a:lnTo>
                    <a:pt x="34" y="89"/>
                  </a:lnTo>
                  <a:lnTo>
                    <a:pt x="25" y="86"/>
                  </a:lnTo>
                  <a:lnTo>
                    <a:pt x="18" y="80"/>
                  </a:lnTo>
                  <a:lnTo>
                    <a:pt x="11" y="75"/>
                  </a:lnTo>
                  <a:lnTo>
                    <a:pt x="6" y="68"/>
                  </a:lnTo>
                  <a:lnTo>
                    <a:pt x="2" y="59"/>
                  </a:lnTo>
                  <a:lnTo>
                    <a:pt x="0" y="5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8" name="Freeform 38">
              <a:extLst>
                <a:ext uri="{FF2B5EF4-FFF2-40B4-BE49-F238E27FC236}">
                  <a16:creationId xmlns:a16="http://schemas.microsoft.com/office/drawing/2014/main" id="{B1112872-0B51-F879-26ED-572B05B027BF}"/>
                </a:ext>
              </a:extLst>
            </p:cNvPr>
            <p:cNvSpPr>
              <a:spLocks/>
            </p:cNvSpPr>
            <p:nvPr userDrawn="1"/>
          </p:nvSpPr>
          <p:spPr bwMode="auto">
            <a:xfrm>
              <a:off x="650677" y="6430417"/>
              <a:ext cx="39688" cy="31750"/>
            </a:xfrm>
            <a:custGeom>
              <a:avLst/>
              <a:gdLst>
                <a:gd name="T0" fmla="*/ 0 w 341"/>
                <a:gd name="T1" fmla="*/ 0 h 271"/>
                <a:gd name="T2" fmla="*/ 0 w 341"/>
                <a:gd name="T3" fmla="*/ 0 h 271"/>
                <a:gd name="T4" fmla="*/ 0 w 341"/>
                <a:gd name="T5" fmla="*/ 0 h 271"/>
                <a:gd name="T6" fmla="*/ 0 w 341"/>
                <a:gd name="T7" fmla="*/ 0 h 271"/>
                <a:gd name="T8" fmla="*/ 0 w 341"/>
                <a:gd name="T9" fmla="*/ 0 h 271"/>
                <a:gd name="T10" fmla="*/ 0 w 341"/>
                <a:gd name="T11" fmla="*/ 0 h 271"/>
                <a:gd name="T12" fmla="*/ 2 w 341"/>
                <a:gd name="T13" fmla="*/ 0 h 271"/>
                <a:gd name="T14" fmla="*/ 2 w 341"/>
                <a:gd name="T15" fmla="*/ 0 h 271"/>
                <a:gd name="T16" fmla="*/ 2 w 341"/>
                <a:gd name="T17" fmla="*/ 0 h 271"/>
                <a:gd name="T18" fmla="*/ 2 w 341"/>
                <a:gd name="T19" fmla="*/ 0 h 271"/>
                <a:gd name="T20" fmla="*/ 2 w 341"/>
                <a:gd name="T21" fmla="*/ 0 h 271"/>
                <a:gd name="T22" fmla="*/ 2 w 341"/>
                <a:gd name="T23" fmla="*/ 0 h 271"/>
                <a:gd name="T24" fmla="*/ 2 w 341"/>
                <a:gd name="T25" fmla="*/ 1 h 271"/>
                <a:gd name="T26" fmla="*/ 2 w 341"/>
                <a:gd name="T27" fmla="*/ 1 h 271"/>
                <a:gd name="T28" fmla="*/ 2 w 341"/>
                <a:gd name="T29" fmla="*/ 1 h 271"/>
                <a:gd name="T30" fmla="*/ 2 w 341"/>
                <a:gd name="T31" fmla="*/ 1 h 271"/>
                <a:gd name="T32" fmla="*/ 2 w 341"/>
                <a:gd name="T33" fmla="*/ 1 h 271"/>
                <a:gd name="T34" fmla="*/ 2 w 341"/>
                <a:gd name="T35" fmla="*/ 1 h 271"/>
                <a:gd name="T36" fmla="*/ 0 w 341"/>
                <a:gd name="T37" fmla="*/ 1 h 271"/>
                <a:gd name="T38" fmla="*/ 0 w 341"/>
                <a:gd name="T39" fmla="*/ 1 h 271"/>
                <a:gd name="T40" fmla="*/ 0 w 341"/>
                <a:gd name="T41" fmla="*/ 1 h 271"/>
                <a:gd name="T42" fmla="*/ 0 w 341"/>
                <a:gd name="T43" fmla="*/ 1 h 271"/>
                <a:gd name="T44" fmla="*/ 1 w 341"/>
                <a:gd name="T45" fmla="*/ 1 h 271"/>
                <a:gd name="T46" fmla="*/ 1 w 341"/>
                <a:gd name="T47" fmla="*/ 1 h 271"/>
                <a:gd name="T48" fmla="*/ 1 w 341"/>
                <a:gd name="T49" fmla="*/ 1 h 271"/>
                <a:gd name="T50" fmla="*/ 0 w 341"/>
                <a:gd name="T51" fmla="*/ 1 h 271"/>
                <a:gd name="T52" fmla="*/ 0 w 341"/>
                <a:gd name="T53" fmla="*/ 0 h 27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1" h="271">
                  <a:moveTo>
                    <a:pt x="0" y="14"/>
                  </a:moveTo>
                  <a:lnTo>
                    <a:pt x="30" y="13"/>
                  </a:lnTo>
                  <a:lnTo>
                    <a:pt x="38" y="23"/>
                  </a:lnTo>
                  <a:lnTo>
                    <a:pt x="44" y="33"/>
                  </a:lnTo>
                  <a:lnTo>
                    <a:pt x="49" y="45"/>
                  </a:lnTo>
                  <a:lnTo>
                    <a:pt x="55" y="57"/>
                  </a:lnTo>
                  <a:lnTo>
                    <a:pt x="284" y="47"/>
                  </a:lnTo>
                  <a:lnTo>
                    <a:pt x="287" y="36"/>
                  </a:lnTo>
                  <a:lnTo>
                    <a:pt x="292" y="24"/>
                  </a:lnTo>
                  <a:lnTo>
                    <a:pt x="297" y="12"/>
                  </a:lnTo>
                  <a:lnTo>
                    <a:pt x="304" y="2"/>
                  </a:lnTo>
                  <a:lnTo>
                    <a:pt x="333" y="0"/>
                  </a:lnTo>
                  <a:lnTo>
                    <a:pt x="341" y="170"/>
                  </a:lnTo>
                  <a:lnTo>
                    <a:pt x="310" y="171"/>
                  </a:lnTo>
                  <a:lnTo>
                    <a:pt x="304" y="160"/>
                  </a:lnTo>
                  <a:lnTo>
                    <a:pt x="297" y="149"/>
                  </a:lnTo>
                  <a:lnTo>
                    <a:pt x="291" y="138"/>
                  </a:lnTo>
                  <a:lnTo>
                    <a:pt x="287" y="126"/>
                  </a:lnTo>
                  <a:lnTo>
                    <a:pt x="53" y="137"/>
                  </a:lnTo>
                  <a:lnTo>
                    <a:pt x="58" y="211"/>
                  </a:lnTo>
                  <a:lnTo>
                    <a:pt x="69" y="214"/>
                  </a:lnTo>
                  <a:lnTo>
                    <a:pt x="82" y="218"/>
                  </a:lnTo>
                  <a:lnTo>
                    <a:pt x="96" y="224"/>
                  </a:lnTo>
                  <a:lnTo>
                    <a:pt x="110" y="229"/>
                  </a:lnTo>
                  <a:lnTo>
                    <a:pt x="111" y="267"/>
                  </a:lnTo>
                  <a:lnTo>
                    <a:pt x="11" y="271"/>
                  </a:lnTo>
                  <a:lnTo>
                    <a:pt x="0" y="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29" name="Freeform 39">
              <a:extLst>
                <a:ext uri="{FF2B5EF4-FFF2-40B4-BE49-F238E27FC236}">
                  <a16:creationId xmlns:a16="http://schemas.microsoft.com/office/drawing/2014/main" id="{AF433570-D713-374B-7AD5-6A4CD08AE489}"/>
                </a:ext>
              </a:extLst>
            </p:cNvPr>
            <p:cNvSpPr>
              <a:spLocks/>
            </p:cNvSpPr>
            <p:nvPr userDrawn="1"/>
          </p:nvSpPr>
          <p:spPr bwMode="auto">
            <a:xfrm>
              <a:off x="650677" y="6479629"/>
              <a:ext cx="39688" cy="39688"/>
            </a:xfrm>
            <a:custGeom>
              <a:avLst/>
              <a:gdLst>
                <a:gd name="T0" fmla="*/ 1 w 347"/>
                <a:gd name="T1" fmla="*/ 2 h 354"/>
                <a:gd name="T2" fmla="*/ 1 w 347"/>
                <a:gd name="T3" fmla="*/ 2 h 354"/>
                <a:gd name="T4" fmla="*/ 0 w 347"/>
                <a:gd name="T5" fmla="*/ 1 h 354"/>
                <a:gd name="T6" fmla="*/ 0 w 347"/>
                <a:gd name="T7" fmla="*/ 1 h 354"/>
                <a:gd name="T8" fmla="*/ 0 w 347"/>
                <a:gd name="T9" fmla="*/ 1 h 354"/>
                <a:gd name="T10" fmla="*/ 0 w 347"/>
                <a:gd name="T11" fmla="*/ 1 h 354"/>
                <a:gd name="T12" fmla="*/ 0 w 347"/>
                <a:gd name="T13" fmla="*/ 1 h 354"/>
                <a:gd name="T14" fmla="*/ 0 w 347"/>
                <a:gd name="T15" fmla="*/ 1 h 354"/>
                <a:gd name="T16" fmla="*/ 0 w 347"/>
                <a:gd name="T17" fmla="*/ 1 h 354"/>
                <a:gd name="T18" fmla="*/ 0 w 347"/>
                <a:gd name="T19" fmla="*/ 1 h 354"/>
                <a:gd name="T20" fmla="*/ 0 w 347"/>
                <a:gd name="T21" fmla="*/ 0 h 354"/>
                <a:gd name="T22" fmla="*/ 0 w 347"/>
                <a:gd name="T23" fmla="*/ 0 h 354"/>
                <a:gd name="T24" fmla="*/ 0 w 347"/>
                <a:gd name="T25" fmla="*/ 0 h 354"/>
                <a:gd name="T26" fmla="*/ 0 w 347"/>
                <a:gd name="T27" fmla="*/ 0 h 354"/>
                <a:gd name="T28" fmla="*/ 0 w 347"/>
                <a:gd name="T29" fmla="*/ 0 h 354"/>
                <a:gd name="T30" fmla="*/ 1 w 347"/>
                <a:gd name="T31" fmla="*/ 0 h 354"/>
                <a:gd name="T32" fmla="*/ 1 w 347"/>
                <a:gd name="T33" fmla="*/ 0 h 354"/>
                <a:gd name="T34" fmla="*/ 2 w 347"/>
                <a:gd name="T35" fmla="*/ 0 h 354"/>
                <a:gd name="T36" fmla="*/ 2 w 347"/>
                <a:gd name="T37" fmla="*/ 0 h 354"/>
                <a:gd name="T38" fmla="*/ 2 w 347"/>
                <a:gd name="T39" fmla="*/ 0 h 354"/>
                <a:gd name="T40" fmla="*/ 2 w 347"/>
                <a:gd name="T41" fmla="*/ 1 h 354"/>
                <a:gd name="T42" fmla="*/ 2 w 347"/>
                <a:gd name="T43" fmla="*/ 1 h 354"/>
                <a:gd name="T44" fmla="*/ 2 w 347"/>
                <a:gd name="T45" fmla="*/ 1 h 354"/>
                <a:gd name="T46" fmla="*/ 1 w 347"/>
                <a:gd name="T47" fmla="*/ 0 h 354"/>
                <a:gd name="T48" fmla="*/ 1 w 347"/>
                <a:gd name="T49" fmla="*/ 0 h 354"/>
                <a:gd name="T50" fmla="*/ 1 w 347"/>
                <a:gd name="T51" fmla="*/ 1 h 354"/>
                <a:gd name="T52" fmla="*/ 0 w 347"/>
                <a:gd name="T53" fmla="*/ 1 h 354"/>
                <a:gd name="T54" fmla="*/ 0 w 347"/>
                <a:gd name="T55" fmla="*/ 1 h 354"/>
                <a:gd name="T56" fmla="*/ 0 w 347"/>
                <a:gd name="T57" fmla="*/ 1 h 354"/>
                <a:gd name="T58" fmla="*/ 0 w 347"/>
                <a:gd name="T59" fmla="*/ 1 h 354"/>
                <a:gd name="T60" fmla="*/ 0 w 347"/>
                <a:gd name="T61" fmla="*/ 1 h 354"/>
                <a:gd name="T62" fmla="*/ 0 w 347"/>
                <a:gd name="T63" fmla="*/ 1 h 354"/>
                <a:gd name="T64" fmla="*/ 0 w 347"/>
                <a:gd name="T65" fmla="*/ 1 h 354"/>
                <a:gd name="T66" fmla="*/ 0 w 347"/>
                <a:gd name="T67" fmla="*/ 1 h 354"/>
                <a:gd name="T68" fmla="*/ 0 w 347"/>
                <a:gd name="T69" fmla="*/ 1 h 354"/>
                <a:gd name="T70" fmla="*/ 0 w 347"/>
                <a:gd name="T71" fmla="*/ 1 h 354"/>
                <a:gd name="T72" fmla="*/ 0 w 347"/>
                <a:gd name="T73" fmla="*/ 1 h 354"/>
                <a:gd name="T74" fmla="*/ 1 w 347"/>
                <a:gd name="T75" fmla="*/ 1 h 354"/>
                <a:gd name="T76" fmla="*/ 1 w 347"/>
                <a:gd name="T77" fmla="*/ 1 h 354"/>
                <a:gd name="T78" fmla="*/ 2 w 347"/>
                <a:gd name="T79" fmla="*/ 1 h 354"/>
                <a:gd name="T80" fmla="*/ 2 w 347"/>
                <a:gd name="T81" fmla="*/ 1 h 354"/>
                <a:gd name="T82" fmla="*/ 2 w 347"/>
                <a:gd name="T83" fmla="*/ 1 h 354"/>
                <a:gd name="T84" fmla="*/ 2 w 347"/>
                <a:gd name="T85" fmla="*/ 2 h 354"/>
                <a:gd name="T86" fmla="*/ 2 w 347"/>
                <a:gd name="T87" fmla="*/ 2 h 354"/>
                <a:gd name="T88" fmla="*/ 2 w 347"/>
                <a:gd name="T89" fmla="*/ 2 h 3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7" h="354">
                  <a:moveTo>
                    <a:pt x="283" y="319"/>
                  </a:moveTo>
                  <a:lnTo>
                    <a:pt x="133" y="312"/>
                  </a:lnTo>
                  <a:lnTo>
                    <a:pt x="116" y="311"/>
                  </a:lnTo>
                  <a:lnTo>
                    <a:pt x="101" y="307"/>
                  </a:lnTo>
                  <a:lnTo>
                    <a:pt x="86" y="304"/>
                  </a:lnTo>
                  <a:lnTo>
                    <a:pt x="73" y="299"/>
                  </a:lnTo>
                  <a:lnTo>
                    <a:pt x="61" y="293"/>
                  </a:lnTo>
                  <a:lnTo>
                    <a:pt x="49" y="285"/>
                  </a:lnTo>
                  <a:lnTo>
                    <a:pt x="40" y="277"/>
                  </a:lnTo>
                  <a:lnTo>
                    <a:pt x="30" y="267"/>
                  </a:lnTo>
                  <a:lnTo>
                    <a:pt x="23" y="257"/>
                  </a:lnTo>
                  <a:lnTo>
                    <a:pt x="17" y="245"/>
                  </a:lnTo>
                  <a:lnTo>
                    <a:pt x="11" y="233"/>
                  </a:lnTo>
                  <a:lnTo>
                    <a:pt x="6" y="221"/>
                  </a:lnTo>
                  <a:lnTo>
                    <a:pt x="3" y="207"/>
                  </a:lnTo>
                  <a:lnTo>
                    <a:pt x="1" y="192"/>
                  </a:lnTo>
                  <a:lnTo>
                    <a:pt x="0" y="176"/>
                  </a:lnTo>
                  <a:lnTo>
                    <a:pt x="1" y="161"/>
                  </a:lnTo>
                  <a:lnTo>
                    <a:pt x="2" y="142"/>
                  </a:lnTo>
                  <a:lnTo>
                    <a:pt x="4" y="125"/>
                  </a:lnTo>
                  <a:lnTo>
                    <a:pt x="8" y="109"/>
                  </a:lnTo>
                  <a:lnTo>
                    <a:pt x="12" y="95"/>
                  </a:lnTo>
                  <a:lnTo>
                    <a:pt x="19" y="81"/>
                  </a:lnTo>
                  <a:lnTo>
                    <a:pt x="25" y="71"/>
                  </a:lnTo>
                  <a:lnTo>
                    <a:pt x="32" y="60"/>
                  </a:lnTo>
                  <a:lnTo>
                    <a:pt x="41" y="52"/>
                  </a:lnTo>
                  <a:lnTo>
                    <a:pt x="50" y="44"/>
                  </a:lnTo>
                  <a:lnTo>
                    <a:pt x="60" y="38"/>
                  </a:lnTo>
                  <a:lnTo>
                    <a:pt x="70" y="34"/>
                  </a:lnTo>
                  <a:lnTo>
                    <a:pt x="82" y="30"/>
                  </a:lnTo>
                  <a:lnTo>
                    <a:pt x="95" y="26"/>
                  </a:lnTo>
                  <a:lnTo>
                    <a:pt x="107" y="25"/>
                  </a:lnTo>
                  <a:lnTo>
                    <a:pt x="120" y="24"/>
                  </a:lnTo>
                  <a:lnTo>
                    <a:pt x="134" y="24"/>
                  </a:lnTo>
                  <a:lnTo>
                    <a:pt x="294" y="31"/>
                  </a:lnTo>
                  <a:lnTo>
                    <a:pt x="298" y="23"/>
                  </a:lnTo>
                  <a:lnTo>
                    <a:pt x="305" y="15"/>
                  </a:lnTo>
                  <a:lnTo>
                    <a:pt x="311" y="6"/>
                  </a:lnTo>
                  <a:lnTo>
                    <a:pt x="317" y="0"/>
                  </a:lnTo>
                  <a:lnTo>
                    <a:pt x="347" y="1"/>
                  </a:lnTo>
                  <a:lnTo>
                    <a:pt x="341" y="150"/>
                  </a:lnTo>
                  <a:lnTo>
                    <a:pt x="311" y="149"/>
                  </a:lnTo>
                  <a:lnTo>
                    <a:pt x="305" y="139"/>
                  </a:lnTo>
                  <a:lnTo>
                    <a:pt x="299" y="130"/>
                  </a:lnTo>
                  <a:lnTo>
                    <a:pt x="294" y="120"/>
                  </a:lnTo>
                  <a:lnTo>
                    <a:pt x="291" y="110"/>
                  </a:lnTo>
                  <a:lnTo>
                    <a:pt x="143" y="103"/>
                  </a:lnTo>
                  <a:lnTo>
                    <a:pt x="133" y="103"/>
                  </a:lnTo>
                  <a:lnTo>
                    <a:pt x="123" y="103"/>
                  </a:lnTo>
                  <a:lnTo>
                    <a:pt x="115" y="105"/>
                  </a:lnTo>
                  <a:lnTo>
                    <a:pt x="106" y="106"/>
                  </a:lnTo>
                  <a:lnTo>
                    <a:pt x="98" y="108"/>
                  </a:lnTo>
                  <a:lnTo>
                    <a:pt x="90" y="111"/>
                  </a:lnTo>
                  <a:lnTo>
                    <a:pt x="84" y="114"/>
                  </a:lnTo>
                  <a:lnTo>
                    <a:pt x="78" y="117"/>
                  </a:lnTo>
                  <a:lnTo>
                    <a:pt x="71" y="122"/>
                  </a:lnTo>
                  <a:lnTo>
                    <a:pt x="67" y="128"/>
                  </a:lnTo>
                  <a:lnTo>
                    <a:pt x="63" y="134"/>
                  </a:lnTo>
                  <a:lnTo>
                    <a:pt x="59" y="142"/>
                  </a:lnTo>
                  <a:lnTo>
                    <a:pt x="56" y="149"/>
                  </a:lnTo>
                  <a:lnTo>
                    <a:pt x="54" y="158"/>
                  </a:lnTo>
                  <a:lnTo>
                    <a:pt x="52" y="168"/>
                  </a:lnTo>
                  <a:lnTo>
                    <a:pt x="51" y="178"/>
                  </a:lnTo>
                  <a:lnTo>
                    <a:pt x="51" y="187"/>
                  </a:lnTo>
                  <a:lnTo>
                    <a:pt x="52" y="195"/>
                  </a:lnTo>
                  <a:lnTo>
                    <a:pt x="54" y="203"/>
                  </a:lnTo>
                  <a:lnTo>
                    <a:pt x="56" y="210"/>
                  </a:lnTo>
                  <a:lnTo>
                    <a:pt x="58" y="217"/>
                  </a:lnTo>
                  <a:lnTo>
                    <a:pt x="61" y="223"/>
                  </a:lnTo>
                  <a:lnTo>
                    <a:pt x="65" y="228"/>
                  </a:lnTo>
                  <a:lnTo>
                    <a:pt x="69" y="233"/>
                  </a:lnTo>
                  <a:lnTo>
                    <a:pt x="75" y="238"/>
                  </a:lnTo>
                  <a:lnTo>
                    <a:pt x="81" y="241"/>
                  </a:lnTo>
                  <a:lnTo>
                    <a:pt x="87" y="245"/>
                  </a:lnTo>
                  <a:lnTo>
                    <a:pt x="94" y="247"/>
                  </a:lnTo>
                  <a:lnTo>
                    <a:pt x="101" y="249"/>
                  </a:lnTo>
                  <a:lnTo>
                    <a:pt x="109" y="251"/>
                  </a:lnTo>
                  <a:lnTo>
                    <a:pt x="118" y="252"/>
                  </a:lnTo>
                  <a:lnTo>
                    <a:pt x="127" y="254"/>
                  </a:lnTo>
                  <a:lnTo>
                    <a:pt x="285" y="258"/>
                  </a:lnTo>
                  <a:lnTo>
                    <a:pt x="289" y="248"/>
                  </a:lnTo>
                  <a:lnTo>
                    <a:pt x="295" y="238"/>
                  </a:lnTo>
                  <a:lnTo>
                    <a:pt x="302" y="229"/>
                  </a:lnTo>
                  <a:lnTo>
                    <a:pt x="308" y="220"/>
                  </a:lnTo>
                  <a:lnTo>
                    <a:pt x="337" y="222"/>
                  </a:lnTo>
                  <a:lnTo>
                    <a:pt x="332" y="354"/>
                  </a:lnTo>
                  <a:lnTo>
                    <a:pt x="303" y="353"/>
                  </a:lnTo>
                  <a:lnTo>
                    <a:pt x="296" y="345"/>
                  </a:lnTo>
                  <a:lnTo>
                    <a:pt x="291" y="337"/>
                  </a:lnTo>
                  <a:lnTo>
                    <a:pt x="286" y="327"/>
                  </a:lnTo>
                  <a:lnTo>
                    <a:pt x="283" y="31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0" name="Freeform 40">
              <a:extLst>
                <a:ext uri="{FF2B5EF4-FFF2-40B4-BE49-F238E27FC236}">
                  <a16:creationId xmlns:a16="http://schemas.microsoft.com/office/drawing/2014/main" id="{A005CB5F-D7DB-AC89-193A-56A58FD36500}"/>
                </a:ext>
              </a:extLst>
            </p:cNvPr>
            <p:cNvSpPr>
              <a:spLocks noEditPoints="1"/>
            </p:cNvSpPr>
            <p:nvPr userDrawn="1"/>
          </p:nvSpPr>
          <p:spPr bwMode="auto">
            <a:xfrm>
              <a:off x="645915" y="6536779"/>
              <a:ext cx="39688" cy="39688"/>
            </a:xfrm>
            <a:custGeom>
              <a:avLst/>
              <a:gdLst>
                <a:gd name="T0" fmla="*/ 1 w 361"/>
                <a:gd name="T1" fmla="*/ 1 h 338"/>
                <a:gd name="T2" fmla="*/ 1 w 361"/>
                <a:gd name="T3" fmla="*/ 1 h 338"/>
                <a:gd name="T4" fmla="*/ 1 w 361"/>
                <a:gd name="T5" fmla="*/ 1 h 338"/>
                <a:gd name="T6" fmla="*/ 1 w 361"/>
                <a:gd name="T7" fmla="*/ 1 h 338"/>
                <a:gd name="T8" fmla="*/ 1 w 361"/>
                <a:gd name="T9" fmla="*/ 1 h 338"/>
                <a:gd name="T10" fmla="*/ 1 w 361"/>
                <a:gd name="T11" fmla="*/ 1 h 338"/>
                <a:gd name="T12" fmla="*/ 1 w 361"/>
                <a:gd name="T13" fmla="*/ 1 h 338"/>
                <a:gd name="T14" fmla="*/ 1 w 361"/>
                <a:gd name="T15" fmla="*/ 1 h 338"/>
                <a:gd name="T16" fmla="*/ 1 w 361"/>
                <a:gd name="T17" fmla="*/ 1 h 338"/>
                <a:gd name="T18" fmla="*/ 1 w 361"/>
                <a:gd name="T19" fmla="*/ 1 h 338"/>
                <a:gd name="T20" fmla="*/ 1 w 361"/>
                <a:gd name="T21" fmla="*/ 1 h 338"/>
                <a:gd name="T22" fmla="*/ 1 w 361"/>
                <a:gd name="T23" fmla="*/ 1 h 338"/>
                <a:gd name="T24" fmla="*/ 1 w 361"/>
                <a:gd name="T25" fmla="*/ 1 h 338"/>
                <a:gd name="T26" fmla="*/ 1 w 361"/>
                <a:gd name="T27" fmla="*/ 1 h 338"/>
                <a:gd name="T28" fmla="*/ 1 w 361"/>
                <a:gd name="T29" fmla="*/ 1 h 338"/>
                <a:gd name="T30" fmla="*/ 1 w 361"/>
                <a:gd name="T31" fmla="*/ 1 h 338"/>
                <a:gd name="T32" fmla="*/ 0 w 361"/>
                <a:gd name="T33" fmla="*/ 1 h 338"/>
                <a:gd name="T34" fmla="*/ 0 w 361"/>
                <a:gd name="T35" fmla="*/ 1 h 338"/>
                <a:gd name="T36" fmla="*/ 0 w 361"/>
                <a:gd name="T37" fmla="*/ 1 h 338"/>
                <a:gd name="T38" fmla="*/ 0 w 361"/>
                <a:gd name="T39" fmla="*/ 1 h 338"/>
                <a:gd name="T40" fmla="*/ 0 w 361"/>
                <a:gd name="T41" fmla="*/ 1 h 338"/>
                <a:gd name="T42" fmla="*/ 0 w 361"/>
                <a:gd name="T43" fmla="*/ 1 h 338"/>
                <a:gd name="T44" fmla="*/ 0 w 361"/>
                <a:gd name="T45" fmla="*/ 1 h 338"/>
                <a:gd name="T46" fmla="*/ 2 w 361"/>
                <a:gd name="T47" fmla="*/ 0 h 338"/>
                <a:gd name="T48" fmla="*/ 2 w 361"/>
                <a:gd name="T49" fmla="*/ 0 h 338"/>
                <a:gd name="T50" fmla="*/ 0 w 361"/>
                <a:gd name="T51" fmla="*/ 0 h 338"/>
                <a:gd name="T52" fmla="*/ 0 w 361"/>
                <a:gd name="T53" fmla="*/ 0 h 338"/>
                <a:gd name="T54" fmla="*/ 0 w 361"/>
                <a:gd name="T55" fmla="*/ 0 h 338"/>
                <a:gd name="T56" fmla="*/ 0 w 361"/>
                <a:gd name="T57" fmla="*/ 1 h 338"/>
                <a:gd name="T58" fmla="*/ 0 w 361"/>
                <a:gd name="T59" fmla="*/ 1 h 338"/>
                <a:gd name="T60" fmla="*/ 0 w 361"/>
                <a:gd name="T61" fmla="*/ 1 h 338"/>
                <a:gd name="T62" fmla="*/ 0 w 361"/>
                <a:gd name="T63" fmla="*/ 2 h 338"/>
                <a:gd name="T64" fmla="*/ 0 w 361"/>
                <a:gd name="T65" fmla="*/ 2 h 338"/>
                <a:gd name="T66" fmla="*/ 0 w 361"/>
                <a:gd name="T67" fmla="*/ 2 h 338"/>
                <a:gd name="T68" fmla="*/ 0 w 361"/>
                <a:gd name="T69" fmla="*/ 2 h 338"/>
                <a:gd name="T70" fmla="*/ 1 w 361"/>
                <a:gd name="T71" fmla="*/ 2 h 338"/>
                <a:gd name="T72" fmla="*/ 1 w 361"/>
                <a:gd name="T73" fmla="*/ 2 h 338"/>
                <a:gd name="T74" fmla="*/ 1 w 361"/>
                <a:gd name="T75" fmla="*/ 2 h 338"/>
                <a:gd name="T76" fmla="*/ 1 w 361"/>
                <a:gd name="T77" fmla="*/ 2 h 338"/>
                <a:gd name="T78" fmla="*/ 1 w 361"/>
                <a:gd name="T79" fmla="*/ 1 h 338"/>
                <a:gd name="T80" fmla="*/ 1 w 361"/>
                <a:gd name="T81" fmla="*/ 2 h 338"/>
                <a:gd name="T82" fmla="*/ 1 w 361"/>
                <a:gd name="T83" fmla="*/ 2 h 338"/>
                <a:gd name="T84" fmla="*/ 1 w 361"/>
                <a:gd name="T85" fmla="*/ 2 h 338"/>
                <a:gd name="T86" fmla="*/ 1 w 361"/>
                <a:gd name="T87" fmla="*/ 2 h 338"/>
                <a:gd name="T88" fmla="*/ 1 w 361"/>
                <a:gd name="T89" fmla="*/ 2 h 338"/>
                <a:gd name="T90" fmla="*/ 1 w 361"/>
                <a:gd name="T91" fmla="*/ 2 h 338"/>
                <a:gd name="T92" fmla="*/ 1 w 361"/>
                <a:gd name="T93" fmla="*/ 2 h 338"/>
                <a:gd name="T94" fmla="*/ 2 w 361"/>
                <a:gd name="T95" fmla="*/ 2 h 338"/>
                <a:gd name="T96" fmla="*/ 2 w 361"/>
                <a:gd name="T97" fmla="*/ 1 h 338"/>
                <a:gd name="T98" fmla="*/ 2 w 361"/>
                <a:gd name="T99" fmla="*/ 1 h 338"/>
                <a:gd name="T100" fmla="*/ 2 w 361"/>
                <a:gd name="T101" fmla="*/ 0 h 3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1" h="338">
                  <a:moveTo>
                    <a:pt x="297" y="169"/>
                  </a:moveTo>
                  <a:lnTo>
                    <a:pt x="296" y="178"/>
                  </a:lnTo>
                  <a:lnTo>
                    <a:pt x="295" y="186"/>
                  </a:lnTo>
                  <a:lnTo>
                    <a:pt x="293" y="196"/>
                  </a:lnTo>
                  <a:lnTo>
                    <a:pt x="291" y="206"/>
                  </a:lnTo>
                  <a:lnTo>
                    <a:pt x="290" y="214"/>
                  </a:lnTo>
                  <a:lnTo>
                    <a:pt x="288" y="221"/>
                  </a:lnTo>
                  <a:lnTo>
                    <a:pt x="286" y="227"/>
                  </a:lnTo>
                  <a:lnTo>
                    <a:pt x="284" y="233"/>
                  </a:lnTo>
                  <a:lnTo>
                    <a:pt x="281" y="238"/>
                  </a:lnTo>
                  <a:lnTo>
                    <a:pt x="278" y="242"/>
                  </a:lnTo>
                  <a:lnTo>
                    <a:pt x="273" y="246"/>
                  </a:lnTo>
                  <a:lnTo>
                    <a:pt x="270" y="249"/>
                  </a:lnTo>
                  <a:lnTo>
                    <a:pt x="266" y="252"/>
                  </a:lnTo>
                  <a:lnTo>
                    <a:pt x="262" y="254"/>
                  </a:lnTo>
                  <a:lnTo>
                    <a:pt x="258" y="256"/>
                  </a:lnTo>
                  <a:lnTo>
                    <a:pt x="253" y="257"/>
                  </a:lnTo>
                  <a:lnTo>
                    <a:pt x="243" y="258"/>
                  </a:lnTo>
                  <a:lnTo>
                    <a:pt x="233" y="257"/>
                  </a:lnTo>
                  <a:lnTo>
                    <a:pt x="223" y="254"/>
                  </a:lnTo>
                  <a:lnTo>
                    <a:pt x="214" y="251"/>
                  </a:lnTo>
                  <a:lnTo>
                    <a:pt x="210" y="247"/>
                  </a:lnTo>
                  <a:lnTo>
                    <a:pt x="207" y="245"/>
                  </a:lnTo>
                  <a:lnTo>
                    <a:pt x="204" y="241"/>
                  </a:lnTo>
                  <a:lnTo>
                    <a:pt x="201" y="237"/>
                  </a:lnTo>
                  <a:lnTo>
                    <a:pt x="199" y="233"/>
                  </a:lnTo>
                  <a:lnTo>
                    <a:pt x="196" y="227"/>
                  </a:lnTo>
                  <a:lnTo>
                    <a:pt x="195" y="222"/>
                  </a:lnTo>
                  <a:lnTo>
                    <a:pt x="194" y="216"/>
                  </a:lnTo>
                  <a:lnTo>
                    <a:pt x="193" y="209"/>
                  </a:lnTo>
                  <a:lnTo>
                    <a:pt x="193" y="202"/>
                  </a:lnTo>
                  <a:lnTo>
                    <a:pt x="194" y="193"/>
                  </a:lnTo>
                  <a:lnTo>
                    <a:pt x="195" y="185"/>
                  </a:lnTo>
                  <a:lnTo>
                    <a:pt x="199" y="168"/>
                  </a:lnTo>
                  <a:lnTo>
                    <a:pt x="202" y="153"/>
                  </a:lnTo>
                  <a:lnTo>
                    <a:pt x="297" y="169"/>
                  </a:lnTo>
                  <a:close/>
                  <a:moveTo>
                    <a:pt x="159" y="146"/>
                  </a:moveTo>
                  <a:lnTo>
                    <a:pt x="155" y="175"/>
                  </a:lnTo>
                  <a:lnTo>
                    <a:pt x="151" y="193"/>
                  </a:lnTo>
                  <a:lnTo>
                    <a:pt x="146" y="208"/>
                  </a:lnTo>
                  <a:lnTo>
                    <a:pt x="144" y="216"/>
                  </a:lnTo>
                  <a:lnTo>
                    <a:pt x="140" y="222"/>
                  </a:lnTo>
                  <a:lnTo>
                    <a:pt x="136" y="228"/>
                  </a:lnTo>
                  <a:lnTo>
                    <a:pt x="132" y="233"/>
                  </a:lnTo>
                  <a:lnTo>
                    <a:pt x="128" y="238"/>
                  </a:lnTo>
                  <a:lnTo>
                    <a:pt x="124" y="241"/>
                  </a:lnTo>
                  <a:lnTo>
                    <a:pt x="119" y="244"/>
                  </a:lnTo>
                  <a:lnTo>
                    <a:pt x="114" y="246"/>
                  </a:lnTo>
                  <a:lnTo>
                    <a:pt x="109" y="248"/>
                  </a:lnTo>
                  <a:lnTo>
                    <a:pt x="102" y="249"/>
                  </a:lnTo>
                  <a:lnTo>
                    <a:pt x="97" y="249"/>
                  </a:lnTo>
                  <a:lnTo>
                    <a:pt x="91" y="248"/>
                  </a:lnTo>
                  <a:lnTo>
                    <a:pt x="80" y="246"/>
                  </a:lnTo>
                  <a:lnTo>
                    <a:pt x="71" y="242"/>
                  </a:lnTo>
                  <a:lnTo>
                    <a:pt x="67" y="239"/>
                  </a:lnTo>
                  <a:lnTo>
                    <a:pt x="63" y="236"/>
                  </a:lnTo>
                  <a:lnTo>
                    <a:pt x="59" y="231"/>
                  </a:lnTo>
                  <a:lnTo>
                    <a:pt x="56" y="227"/>
                  </a:lnTo>
                  <a:lnTo>
                    <a:pt x="53" y="223"/>
                  </a:lnTo>
                  <a:lnTo>
                    <a:pt x="51" y="218"/>
                  </a:lnTo>
                  <a:lnTo>
                    <a:pt x="50" y="211"/>
                  </a:lnTo>
                  <a:lnTo>
                    <a:pt x="48" y="206"/>
                  </a:lnTo>
                  <a:lnTo>
                    <a:pt x="48" y="199"/>
                  </a:lnTo>
                  <a:lnTo>
                    <a:pt x="47" y="192"/>
                  </a:lnTo>
                  <a:lnTo>
                    <a:pt x="48" y="184"/>
                  </a:lnTo>
                  <a:lnTo>
                    <a:pt x="49" y="177"/>
                  </a:lnTo>
                  <a:lnTo>
                    <a:pt x="51" y="162"/>
                  </a:lnTo>
                  <a:lnTo>
                    <a:pt x="55" y="149"/>
                  </a:lnTo>
                  <a:lnTo>
                    <a:pt x="58" y="139"/>
                  </a:lnTo>
                  <a:lnTo>
                    <a:pt x="62" y="130"/>
                  </a:lnTo>
                  <a:lnTo>
                    <a:pt x="159" y="146"/>
                  </a:lnTo>
                  <a:close/>
                  <a:moveTo>
                    <a:pt x="361" y="56"/>
                  </a:moveTo>
                  <a:lnTo>
                    <a:pt x="331" y="51"/>
                  </a:lnTo>
                  <a:lnTo>
                    <a:pt x="323" y="60"/>
                  </a:lnTo>
                  <a:lnTo>
                    <a:pt x="316" y="71"/>
                  </a:lnTo>
                  <a:lnTo>
                    <a:pt x="308" y="81"/>
                  </a:lnTo>
                  <a:lnTo>
                    <a:pt x="303" y="92"/>
                  </a:lnTo>
                  <a:lnTo>
                    <a:pt x="76" y="54"/>
                  </a:lnTo>
                  <a:lnTo>
                    <a:pt x="74" y="41"/>
                  </a:lnTo>
                  <a:lnTo>
                    <a:pt x="71" y="29"/>
                  </a:lnTo>
                  <a:lnTo>
                    <a:pt x="67" y="17"/>
                  </a:lnTo>
                  <a:lnTo>
                    <a:pt x="62" y="5"/>
                  </a:lnTo>
                  <a:lnTo>
                    <a:pt x="32" y="0"/>
                  </a:lnTo>
                  <a:lnTo>
                    <a:pt x="24" y="46"/>
                  </a:lnTo>
                  <a:lnTo>
                    <a:pt x="19" y="78"/>
                  </a:lnTo>
                  <a:lnTo>
                    <a:pt x="14" y="108"/>
                  </a:lnTo>
                  <a:lnTo>
                    <a:pt x="9" y="134"/>
                  </a:lnTo>
                  <a:lnTo>
                    <a:pt x="4" y="158"/>
                  </a:lnTo>
                  <a:lnTo>
                    <a:pt x="1" y="179"/>
                  </a:lnTo>
                  <a:lnTo>
                    <a:pt x="0" y="198"/>
                  </a:lnTo>
                  <a:lnTo>
                    <a:pt x="0" y="216"/>
                  </a:lnTo>
                  <a:lnTo>
                    <a:pt x="1" y="231"/>
                  </a:lnTo>
                  <a:lnTo>
                    <a:pt x="4" y="246"/>
                  </a:lnTo>
                  <a:lnTo>
                    <a:pt x="8" y="260"/>
                  </a:lnTo>
                  <a:lnTo>
                    <a:pt x="13" y="273"/>
                  </a:lnTo>
                  <a:lnTo>
                    <a:pt x="18" y="284"/>
                  </a:lnTo>
                  <a:lnTo>
                    <a:pt x="24" y="294"/>
                  </a:lnTo>
                  <a:lnTo>
                    <a:pt x="32" y="302"/>
                  </a:lnTo>
                  <a:lnTo>
                    <a:pt x="39" y="311"/>
                  </a:lnTo>
                  <a:lnTo>
                    <a:pt x="48" y="317"/>
                  </a:lnTo>
                  <a:lnTo>
                    <a:pt x="56" y="322"/>
                  </a:lnTo>
                  <a:lnTo>
                    <a:pt x="66" y="327"/>
                  </a:lnTo>
                  <a:lnTo>
                    <a:pt x="74" y="330"/>
                  </a:lnTo>
                  <a:lnTo>
                    <a:pt x="83" y="332"/>
                  </a:lnTo>
                  <a:lnTo>
                    <a:pt x="91" y="332"/>
                  </a:lnTo>
                  <a:lnTo>
                    <a:pt x="97" y="333"/>
                  </a:lnTo>
                  <a:lnTo>
                    <a:pt x="105" y="332"/>
                  </a:lnTo>
                  <a:lnTo>
                    <a:pt x="111" y="331"/>
                  </a:lnTo>
                  <a:lnTo>
                    <a:pt x="117" y="330"/>
                  </a:lnTo>
                  <a:lnTo>
                    <a:pt x="124" y="328"/>
                  </a:lnTo>
                  <a:lnTo>
                    <a:pt x="130" y="324"/>
                  </a:lnTo>
                  <a:lnTo>
                    <a:pt x="136" y="321"/>
                  </a:lnTo>
                  <a:lnTo>
                    <a:pt x="143" y="317"/>
                  </a:lnTo>
                  <a:lnTo>
                    <a:pt x="148" y="312"/>
                  </a:lnTo>
                  <a:lnTo>
                    <a:pt x="153" y="307"/>
                  </a:lnTo>
                  <a:lnTo>
                    <a:pt x="158" y="300"/>
                  </a:lnTo>
                  <a:lnTo>
                    <a:pt x="163" y="294"/>
                  </a:lnTo>
                  <a:lnTo>
                    <a:pt x="167" y="285"/>
                  </a:lnTo>
                  <a:lnTo>
                    <a:pt x="170" y="278"/>
                  </a:lnTo>
                  <a:lnTo>
                    <a:pt x="173" y="268"/>
                  </a:lnTo>
                  <a:lnTo>
                    <a:pt x="174" y="276"/>
                  </a:lnTo>
                  <a:lnTo>
                    <a:pt x="175" y="283"/>
                  </a:lnTo>
                  <a:lnTo>
                    <a:pt x="177" y="290"/>
                  </a:lnTo>
                  <a:lnTo>
                    <a:pt x="180" y="296"/>
                  </a:lnTo>
                  <a:lnTo>
                    <a:pt x="183" y="302"/>
                  </a:lnTo>
                  <a:lnTo>
                    <a:pt x="185" y="308"/>
                  </a:lnTo>
                  <a:lnTo>
                    <a:pt x="189" y="312"/>
                  </a:lnTo>
                  <a:lnTo>
                    <a:pt x="192" y="317"/>
                  </a:lnTo>
                  <a:lnTo>
                    <a:pt x="202" y="324"/>
                  </a:lnTo>
                  <a:lnTo>
                    <a:pt x="211" y="331"/>
                  </a:lnTo>
                  <a:lnTo>
                    <a:pt x="222" y="335"/>
                  </a:lnTo>
                  <a:lnTo>
                    <a:pt x="232" y="337"/>
                  </a:lnTo>
                  <a:lnTo>
                    <a:pt x="243" y="338"/>
                  </a:lnTo>
                  <a:lnTo>
                    <a:pt x="252" y="338"/>
                  </a:lnTo>
                  <a:lnTo>
                    <a:pt x="261" y="338"/>
                  </a:lnTo>
                  <a:lnTo>
                    <a:pt x="269" y="336"/>
                  </a:lnTo>
                  <a:lnTo>
                    <a:pt x="278" y="333"/>
                  </a:lnTo>
                  <a:lnTo>
                    <a:pt x="285" y="329"/>
                  </a:lnTo>
                  <a:lnTo>
                    <a:pt x="292" y="323"/>
                  </a:lnTo>
                  <a:lnTo>
                    <a:pt x="299" y="317"/>
                  </a:lnTo>
                  <a:lnTo>
                    <a:pt x="305" y="309"/>
                  </a:lnTo>
                  <a:lnTo>
                    <a:pt x="310" y="300"/>
                  </a:lnTo>
                  <a:lnTo>
                    <a:pt x="316" y="291"/>
                  </a:lnTo>
                  <a:lnTo>
                    <a:pt x="321" y="280"/>
                  </a:lnTo>
                  <a:lnTo>
                    <a:pt x="325" y="267"/>
                  </a:lnTo>
                  <a:lnTo>
                    <a:pt x="329" y="255"/>
                  </a:lnTo>
                  <a:lnTo>
                    <a:pt x="333" y="240"/>
                  </a:lnTo>
                  <a:lnTo>
                    <a:pt x="336" y="224"/>
                  </a:lnTo>
                  <a:lnTo>
                    <a:pt x="340" y="190"/>
                  </a:lnTo>
                  <a:lnTo>
                    <a:pt x="345" y="156"/>
                  </a:lnTo>
                  <a:lnTo>
                    <a:pt x="349" y="125"/>
                  </a:lnTo>
                  <a:lnTo>
                    <a:pt x="354" y="99"/>
                  </a:lnTo>
                  <a:lnTo>
                    <a:pt x="361" y="5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1" name="Freeform 41">
              <a:extLst>
                <a:ext uri="{FF2B5EF4-FFF2-40B4-BE49-F238E27FC236}">
                  <a16:creationId xmlns:a16="http://schemas.microsoft.com/office/drawing/2014/main" id="{8DCD6CBB-ABDA-59A8-B1B1-98E8A8072D07}"/>
                </a:ext>
              </a:extLst>
            </p:cNvPr>
            <p:cNvSpPr>
              <a:spLocks/>
            </p:cNvSpPr>
            <p:nvPr userDrawn="1"/>
          </p:nvSpPr>
          <p:spPr bwMode="auto">
            <a:xfrm>
              <a:off x="630040" y="6590754"/>
              <a:ext cx="44450" cy="38100"/>
            </a:xfrm>
            <a:custGeom>
              <a:avLst/>
              <a:gdLst>
                <a:gd name="T0" fmla="*/ 0 w 398"/>
                <a:gd name="T1" fmla="*/ 0 h 347"/>
                <a:gd name="T2" fmla="*/ 1 w 398"/>
                <a:gd name="T3" fmla="*/ 0 h 347"/>
                <a:gd name="T4" fmla="*/ 1 w 398"/>
                <a:gd name="T5" fmla="*/ 0 h 347"/>
                <a:gd name="T6" fmla="*/ 1 w 398"/>
                <a:gd name="T7" fmla="*/ 0 h 347"/>
                <a:gd name="T8" fmla="*/ 1 w 398"/>
                <a:gd name="T9" fmla="*/ 0 h 347"/>
                <a:gd name="T10" fmla="*/ 1 w 398"/>
                <a:gd name="T11" fmla="*/ 0 h 347"/>
                <a:gd name="T12" fmla="*/ 2 w 398"/>
                <a:gd name="T13" fmla="*/ 1 h 347"/>
                <a:gd name="T14" fmla="*/ 2 w 398"/>
                <a:gd name="T15" fmla="*/ 1 h 347"/>
                <a:gd name="T16" fmla="*/ 2 w 398"/>
                <a:gd name="T17" fmla="*/ 1 h 347"/>
                <a:gd name="T18" fmla="*/ 2 w 398"/>
                <a:gd name="T19" fmla="*/ 0 h 347"/>
                <a:gd name="T20" fmla="*/ 2 w 398"/>
                <a:gd name="T21" fmla="*/ 0 h 347"/>
                <a:gd name="T22" fmla="*/ 2 w 398"/>
                <a:gd name="T23" fmla="*/ 0 h 347"/>
                <a:gd name="T24" fmla="*/ 2 w 398"/>
                <a:gd name="T25" fmla="*/ 2 h 347"/>
                <a:gd name="T26" fmla="*/ 1 w 398"/>
                <a:gd name="T27" fmla="*/ 2 h 347"/>
                <a:gd name="T28" fmla="*/ 1 w 398"/>
                <a:gd name="T29" fmla="*/ 1 h 347"/>
                <a:gd name="T30" fmla="*/ 1 w 398"/>
                <a:gd name="T31" fmla="*/ 1 h 347"/>
                <a:gd name="T32" fmla="*/ 1 w 398"/>
                <a:gd name="T33" fmla="*/ 1 h 347"/>
                <a:gd name="T34" fmla="*/ 1 w 398"/>
                <a:gd name="T35" fmla="*/ 1 h 347"/>
                <a:gd name="T36" fmla="*/ 1 w 398"/>
                <a:gd name="T37" fmla="*/ 1 h 347"/>
                <a:gd name="T38" fmla="*/ 2 w 398"/>
                <a:gd name="T39" fmla="*/ 1 h 347"/>
                <a:gd name="T40" fmla="*/ 1 w 398"/>
                <a:gd name="T41" fmla="*/ 1 h 347"/>
                <a:gd name="T42" fmla="*/ 1 w 398"/>
                <a:gd name="T43" fmla="*/ 1 h 347"/>
                <a:gd name="T44" fmla="*/ 1 w 398"/>
                <a:gd name="T45" fmla="*/ 1 h 347"/>
                <a:gd name="T46" fmla="*/ 1 w 398"/>
                <a:gd name="T47" fmla="*/ 1 h 347"/>
                <a:gd name="T48" fmla="*/ 1 w 398"/>
                <a:gd name="T49" fmla="*/ 1 h 347"/>
                <a:gd name="T50" fmla="*/ 1 w 398"/>
                <a:gd name="T51" fmla="*/ 1 h 347"/>
                <a:gd name="T52" fmla="*/ 1 w 398"/>
                <a:gd name="T53" fmla="*/ 1 h 347"/>
                <a:gd name="T54" fmla="*/ 1 w 398"/>
                <a:gd name="T55" fmla="*/ 1 h 347"/>
                <a:gd name="T56" fmla="*/ 1 w 398"/>
                <a:gd name="T57" fmla="*/ 1 h 347"/>
                <a:gd name="T58" fmla="*/ 1 w 398"/>
                <a:gd name="T59" fmla="*/ 1 h 347"/>
                <a:gd name="T60" fmla="*/ 1 w 398"/>
                <a:gd name="T61" fmla="*/ 1 h 347"/>
                <a:gd name="T62" fmla="*/ 1 w 398"/>
                <a:gd name="T63" fmla="*/ 1 h 347"/>
                <a:gd name="T64" fmla="*/ 0 w 398"/>
                <a:gd name="T65" fmla="*/ 1 h 347"/>
                <a:gd name="T66" fmla="*/ 0 w 398"/>
                <a:gd name="T67" fmla="*/ 1 h 347"/>
                <a:gd name="T68" fmla="*/ 0 w 398"/>
                <a:gd name="T69" fmla="*/ 1 h 347"/>
                <a:gd name="T70" fmla="*/ 0 w 398"/>
                <a:gd name="T71" fmla="*/ 1 h 347"/>
                <a:gd name="T72" fmla="*/ 0 w 398"/>
                <a:gd name="T73" fmla="*/ 1 h 347"/>
                <a:gd name="T74" fmla="*/ 0 w 398"/>
                <a:gd name="T75" fmla="*/ 1 h 347"/>
                <a:gd name="T76" fmla="*/ 0 w 398"/>
                <a:gd name="T77" fmla="*/ 1 h 347"/>
                <a:gd name="T78" fmla="*/ 0 w 398"/>
                <a:gd name="T79" fmla="*/ 1 h 347"/>
                <a:gd name="T80" fmla="*/ 0 w 398"/>
                <a:gd name="T81" fmla="*/ 0 h 3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98" h="347">
                  <a:moveTo>
                    <a:pt x="81" y="0"/>
                  </a:moveTo>
                  <a:lnTo>
                    <a:pt x="111" y="10"/>
                  </a:lnTo>
                  <a:lnTo>
                    <a:pt x="113" y="21"/>
                  </a:lnTo>
                  <a:lnTo>
                    <a:pt x="115" y="34"/>
                  </a:lnTo>
                  <a:lnTo>
                    <a:pt x="117" y="47"/>
                  </a:lnTo>
                  <a:lnTo>
                    <a:pt x="117" y="59"/>
                  </a:lnTo>
                  <a:lnTo>
                    <a:pt x="333" y="133"/>
                  </a:lnTo>
                  <a:lnTo>
                    <a:pt x="342" y="124"/>
                  </a:lnTo>
                  <a:lnTo>
                    <a:pt x="351" y="114"/>
                  </a:lnTo>
                  <a:lnTo>
                    <a:pt x="360" y="106"/>
                  </a:lnTo>
                  <a:lnTo>
                    <a:pt x="369" y="97"/>
                  </a:lnTo>
                  <a:lnTo>
                    <a:pt x="398" y="107"/>
                  </a:lnTo>
                  <a:lnTo>
                    <a:pt x="316" y="347"/>
                  </a:lnTo>
                  <a:lnTo>
                    <a:pt x="236" y="320"/>
                  </a:lnTo>
                  <a:lnTo>
                    <a:pt x="249" y="284"/>
                  </a:lnTo>
                  <a:lnTo>
                    <a:pt x="258" y="282"/>
                  </a:lnTo>
                  <a:lnTo>
                    <a:pt x="270" y="280"/>
                  </a:lnTo>
                  <a:lnTo>
                    <a:pt x="282" y="279"/>
                  </a:lnTo>
                  <a:lnTo>
                    <a:pt x="292" y="280"/>
                  </a:lnTo>
                  <a:lnTo>
                    <a:pt x="315" y="210"/>
                  </a:lnTo>
                  <a:lnTo>
                    <a:pt x="223" y="180"/>
                  </a:lnTo>
                  <a:lnTo>
                    <a:pt x="204" y="237"/>
                  </a:lnTo>
                  <a:lnTo>
                    <a:pt x="211" y="242"/>
                  </a:lnTo>
                  <a:lnTo>
                    <a:pt x="216" y="248"/>
                  </a:lnTo>
                  <a:lnTo>
                    <a:pt x="220" y="255"/>
                  </a:lnTo>
                  <a:lnTo>
                    <a:pt x="225" y="260"/>
                  </a:lnTo>
                  <a:lnTo>
                    <a:pt x="214" y="291"/>
                  </a:lnTo>
                  <a:lnTo>
                    <a:pt x="124" y="260"/>
                  </a:lnTo>
                  <a:lnTo>
                    <a:pt x="134" y="229"/>
                  </a:lnTo>
                  <a:lnTo>
                    <a:pt x="150" y="225"/>
                  </a:lnTo>
                  <a:lnTo>
                    <a:pt x="165" y="223"/>
                  </a:lnTo>
                  <a:lnTo>
                    <a:pt x="184" y="166"/>
                  </a:lnTo>
                  <a:lnTo>
                    <a:pt x="84" y="132"/>
                  </a:lnTo>
                  <a:lnTo>
                    <a:pt x="61" y="201"/>
                  </a:lnTo>
                  <a:lnTo>
                    <a:pt x="70" y="208"/>
                  </a:lnTo>
                  <a:lnTo>
                    <a:pt x="79" y="216"/>
                  </a:lnTo>
                  <a:lnTo>
                    <a:pt x="88" y="224"/>
                  </a:lnTo>
                  <a:lnTo>
                    <a:pt x="96" y="233"/>
                  </a:lnTo>
                  <a:lnTo>
                    <a:pt x="83" y="269"/>
                  </a:lnTo>
                  <a:lnTo>
                    <a:pt x="0" y="241"/>
                  </a:lnTo>
                  <a:lnTo>
                    <a:pt x="8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2" name="Freeform 42">
              <a:extLst>
                <a:ext uri="{FF2B5EF4-FFF2-40B4-BE49-F238E27FC236}">
                  <a16:creationId xmlns:a16="http://schemas.microsoft.com/office/drawing/2014/main" id="{22E9CA4E-C422-4E6C-889A-767D7F28131E}"/>
                </a:ext>
              </a:extLst>
            </p:cNvPr>
            <p:cNvSpPr>
              <a:spLocks/>
            </p:cNvSpPr>
            <p:nvPr userDrawn="1"/>
          </p:nvSpPr>
          <p:spPr bwMode="auto">
            <a:xfrm>
              <a:off x="607815" y="6639967"/>
              <a:ext cx="39688" cy="39688"/>
            </a:xfrm>
            <a:custGeom>
              <a:avLst/>
              <a:gdLst>
                <a:gd name="T0" fmla="*/ 0 w 352"/>
                <a:gd name="T1" fmla="*/ 0 h 352"/>
                <a:gd name="T2" fmla="*/ 0 w 352"/>
                <a:gd name="T3" fmla="*/ 0 h 352"/>
                <a:gd name="T4" fmla="*/ 0 w 352"/>
                <a:gd name="T5" fmla="*/ 0 h 352"/>
                <a:gd name="T6" fmla="*/ 1 w 352"/>
                <a:gd name="T7" fmla="*/ 0 h 352"/>
                <a:gd name="T8" fmla="*/ 1 w 352"/>
                <a:gd name="T9" fmla="*/ 0 h 352"/>
                <a:gd name="T10" fmla="*/ 1 w 352"/>
                <a:gd name="T11" fmla="*/ 0 h 352"/>
                <a:gd name="T12" fmla="*/ 1 w 352"/>
                <a:gd name="T13" fmla="*/ 0 h 352"/>
                <a:gd name="T14" fmla="*/ 1 w 352"/>
                <a:gd name="T15" fmla="*/ 0 h 352"/>
                <a:gd name="T16" fmla="*/ 1 w 352"/>
                <a:gd name="T17" fmla="*/ 0 h 352"/>
                <a:gd name="T18" fmla="*/ 2 w 352"/>
                <a:gd name="T19" fmla="*/ 0 h 352"/>
                <a:gd name="T20" fmla="*/ 2 w 352"/>
                <a:gd name="T21" fmla="*/ 0 h 352"/>
                <a:gd name="T22" fmla="*/ 2 w 352"/>
                <a:gd name="T23" fmla="*/ 1 h 352"/>
                <a:gd name="T24" fmla="*/ 2 w 352"/>
                <a:gd name="T25" fmla="*/ 1 h 352"/>
                <a:gd name="T26" fmla="*/ 2 w 352"/>
                <a:gd name="T27" fmla="*/ 1 h 352"/>
                <a:gd name="T28" fmla="*/ 2 w 352"/>
                <a:gd name="T29" fmla="*/ 1 h 352"/>
                <a:gd name="T30" fmla="*/ 2 w 352"/>
                <a:gd name="T31" fmla="*/ 1 h 352"/>
                <a:gd name="T32" fmla="*/ 2 w 352"/>
                <a:gd name="T33" fmla="*/ 1 h 352"/>
                <a:gd name="T34" fmla="*/ 1 w 352"/>
                <a:gd name="T35" fmla="*/ 2 h 352"/>
                <a:gd name="T36" fmla="*/ 1 w 352"/>
                <a:gd name="T37" fmla="*/ 1 h 352"/>
                <a:gd name="T38" fmla="*/ 1 w 352"/>
                <a:gd name="T39" fmla="*/ 1 h 352"/>
                <a:gd name="T40" fmla="*/ 1 w 352"/>
                <a:gd name="T41" fmla="*/ 1 h 352"/>
                <a:gd name="T42" fmla="*/ 1 w 352"/>
                <a:gd name="T43" fmla="*/ 1 h 352"/>
                <a:gd name="T44" fmla="*/ 1 w 352"/>
                <a:gd name="T45" fmla="*/ 1 h 352"/>
                <a:gd name="T46" fmla="*/ 1 w 352"/>
                <a:gd name="T47" fmla="*/ 1 h 352"/>
                <a:gd name="T48" fmla="*/ 1 w 352"/>
                <a:gd name="T49" fmla="*/ 1 h 352"/>
                <a:gd name="T50" fmla="*/ 1 w 352"/>
                <a:gd name="T51" fmla="*/ 1 h 352"/>
                <a:gd name="T52" fmla="*/ 1 w 352"/>
                <a:gd name="T53" fmla="*/ 1 h 352"/>
                <a:gd name="T54" fmla="*/ 1 w 352"/>
                <a:gd name="T55" fmla="*/ 1 h 352"/>
                <a:gd name="T56" fmla="*/ 1 w 352"/>
                <a:gd name="T57" fmla="*/ 1 h 352"/>
                <a:gd name="T58" fmla="*/ 1 w 352"/>
                <a:gd name="T59" fmla="*/ 1 h 352"/>
                <a:gd name="T60" fmla="*/ 1 w 352"/>
                <a:gd name="T61" fmla="*/ 1 h 352"/>
                <a:gd name="T62" fmla="*/ 1 w 352"/>
                <a:gd name="T63" fmla="*/ 0 h 352"/>
                <a:gd name="T64" fmla="*/ 1 w 352"/>
                <a:gd name="T65" fmla="*/ 0 h 352"/>
                <a:gd name="T66" fmla="*/ 1 w 352"/>
                <a:gd name="T67" fmla="*/ 0 h 352"/>
                <a:gd name="T68" fmla="*/ 1 w 352"/>
                <a:gd name="T69" fmla="*/ 0 h 352"/>
                <a:gd name="T70" fmla="*/ 1 w 352"/>
                <a:gd name="T71" fmla="*/ 0 h 352"/>
                <a:gd name="T72" fmla="*/ 1 w 352"/>
                <a:gd name="T73" fmla="*/ 0 h 352"/>
                <a:gd name="T74" fmla="*/ 0 w 352"/>
                <a:gd name="T75" fmla="*/ 1 h 352"/>
                <a:gd name="T76" fmla="*/ 0 w 352"/>
                <a:gd name="T77" fmla="*/ 1 h 352"/>
                <a:gd name="T78" fmla="*/ 0 w 352"/>
                <a:gd name="T79" fmla="*/ 1 h 352"/>
                <a:gd name="T80" fmla="*/ 0 w 352"/>
                <a:gd name="T81" fmla="*/ 1 h 352"/>
                <a:gd name="T82" fmla="*/ 0 w 352"/>
                <a:gd name="T83" fmla="*/ 1 h 352"/>
                <a:gd name="T84" fmla="*/ 0 w 352"/>
                <a:gd name="T85" fmla="*/ 1 h 352"/>
                <a:gd name="T86" fmla="*/ 0 w 352"/>
                <a:gd name="T87" fmla="*/ 1 h 352"/>
                <a:gd name="T88" fmla="*/ 0 w 352"/>
                <a:gd name="T89" fmla="*/ 1 h 352"/>
                <a:gd name="T90" fmla="*/ 0 w 352"/>
                <a:gd name="T91" fmla="*/ 1 h 352"/>
                <a:gd name="T92" fmla="*/ 0 w 352"/>
                <a:gd name="T93" fmla="*/ 0 h 3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52" h="352">
                  <a:moveTo>
                    <a:pt x="31" y="92"/>
                  </a:moveTo>
                  <a:lnTo>
                    <a:pt x="43" y="75"/>
                  </a:lnTo>
                  <a:lnTo>
                    <a:pt x="55" y="59"/>
                  </a:lnTo>
                  <a:lnTo>
                    <a:pt x="66" y="45"/>
                  </a:lnTo>
                  <a:lnTo>
                    <a:pt x="79" y="34"/>
                  </a:lnTo>
                  <a:lnTo>
                    <a:pt x="92" y="24"/>
                  </a:lnTo>
                  <a:lnTo>
                    <a:pt x="105" y="16"/>
                  </a:lnTo>
                  <a:lnTo>
                    <a:pt x="119" y="9"/>
                  </a:lnTo>
                  <a:lnTo>
                    <a:pt x="133" y="4"/>
                  </a:lnTo>
                  <a:lnTo>
                    <a:pt x="148" y="1"/>
                  </a:lnTo>
                  <a:lnTo>
                    <a:pt x="162" y="0"/>
                  </a:lnTo>
                  <a:lnTo>
                    <a:pt x="177" y="0"/>
                  </a:lnTo>
                  <a:lnTo>
                    <a:pt x="192" y="2"/>
                  </a:lnTo>
                  <a:lnTo>
                    <a:pt x="208" y="6"/>
                  </a:lnTo>
                  <a:lnTo>
                    <a:pt x="224" y="11"/>
                  </a:lnTo>
                  <a:lnTo>
                    <a:pt x="239" y="19"/>
                  </a:lnTo>
                  <a:lnTo>
                    <a:pt x="256" y="28"/>
                  </a:lnTo>
                  <a:lnTo>
                    <a:pt x="274" y="40"/>
                  </a:lnTo>
                  <a:lnTo>
                    <a:pt x="291" y="54"/>
                  </a:lnTo>
                  <a:lnTo>
                    <a:pt x="305" y="66"/>
                  </a:lnTo>
                  <a:lnTo>
                    <a:pt x="317" y="81"/>
                  </a:lnTo>
                  <a:lnTo>
                    <a:pt x="328" y="96"/>
                  </a:lnTo>
                  <a:lnTo>
                    <a:pt x="336" y="111"/>
                  </a:lnTo>
                  <a:lnTo>
                    <a:pt x="343" y="127"/>
                  </a:lnTo>
                  <a:lnTo>
                    <a:pt x="348" y="142"/>
                  </a:lnTo>
                  <a:lnTo>
                    <a:pt x="351" y="159"/>
                  </a:lnTo>
                  <a:lnTo>
                    <a:pt x="352" y="175"/>
                  </a:lnTo>
                  <a:lnTo>
                    <a:pt x="351" y="192"/>
                  </a:lnTo>
                  <a:lnTo>
                    <a:pt x="349" y="209"/>
                  </a:lnTo>
                  <a:lnTo>
                    <a:pt x="345" y="226"/>
                  </a:lnTo>
                  <a:lnTo>
                    <a:pt x="340" y="243"/>
                  </a:lnTo>
                  <a:lnTo>
                    <a:pt x="332" y="260"/>
                  </a:lnTo>
                  <a:lnTo>
                    <a:pt x="323" y="277"/>
                  </a:lnTo>
                  <a:lnTo>
                    <a:pt x="308" y="300"/>
                  </a:lnTo>
                  <a:lnTo>
                    <a:pt x="293" y="320"/>
                  </a:lnTo>
                  <a:lnTo>
                    <a:pt x="278" y="337"/>
                  </a:lnTo>
                  <a:lnTo>
                    <a:pt x="265" y="352"/>
                  </a:lnTo>
                  <a:lnTo>
                    <a:pt x="171" y="295"/>
                  </a:lnTo>
                  <a:lnTo>
                    <a:pt x="191" y="261"/>
                  </a:lnTo>
                  <a:lnTo>
                    <a:pt x="206" y="262"/>
                  </a:lnTo>
                  <a:lnTo>
                    <a:pt x="220" y="265"/>
                  </a:lnTo>
                  <a:lnTo>
                    <a:pt x="234" y="269"/>
                  </a:lnTo>
                  <a:lnTo>
                    <a:pt x="247" y="274"/>
                  </a:lnTo>
                  <a:lnTo>
                    <a:pt x="254" y="267"/>
                  </a:lnTo>
                  <a:lnTo>
                    <a:pt x="263" y="260"/>
                  </a:lnTo>
                  <a:lnTo>
                    <a:pt x="271" y="250"/>
                  </a:lnTo>
                  <a:lnTo>
                    <a:pt x="278" y="239"/>
                  </a:lnTo>
                  <a:lnTo>
                    <a:pt x="283" y="231"/>
                  </a:lnTo>
                  <a:lnTo>
                    <a:pt x="286" y="223"/>
                  </a:lnTo>
                  <a:lnTo>
                    <a:pt x="288" y="214"/>
                  </a:lnTo>
                  <a:lnTo>
                    <a:pt x="290" y="206"/>
                  </a:lnTo>
                  <a:lnTo>
                    <a:pt x="290" y="197"/>
                  </a:lnTo>
                  <a:lnTo>
                    <a:pt x="289" y="189"/>
                  </a:lnTo>
                  <a:lnTo>
                    <a:pt x="287" y="181"/>
                  </a:lnTo>
                  <a:lnTo>
                    <a:pt x="284" y="172"/>
                  </a:lnTo>
                  <a:lnTo>
                    <a:pt x="279" y="164"/>
                  </a:lnTo>
                  <a:lnTo>
                    <a:pt x="275" y="155"/>
                  </a:lnTo>
                  <a:lnTo>
                    <a:pt x="269" y="148"/>
                  </a:lnTo>
                  <a:lnTo>
                    <a:pt x="262" y="139"/>
                  </a:lnTo>
                  <a:lnTo>
                    <a:pt x="253" y="132"/>
                  </a:lnTo>
                  <a:lnTo>
                    <a:pt x="244" y="125"/>
                  </a:lnTo>
                  <a:lnTo>
                    <a:pt x="234" y="116"/>
                  </a:lnTo>
                  <a:lnTo>
                    <a:pt x="222" y="110"/>
                  </a:lnTo>
                  <a:lnTo>
                    <a:pt x="211" y="103"/>
                  </a:lnTo>
                  <a:lnTo>
                    <a:pt x="200" y="98"/>
                  </a:lnTo>
                  <a:lnTo>
                    <a:pt x="190" y="94"/>
                  </a:lnTo>
                  <a:lnTo>
                    <a:pt x="179" y="91"/>
                  </a:lnTo>
                  <a:lnTo>
                    <a:pt x="169" y="90"/>
                  </a:lnTo>
                  <a:lnTo>
                    <a:pt x="158" y="89"/>
                  </a:lnTo>
                  <a:lnTo>
                    <a:pt x="149" y="90"/>
                  </a:lnTo>
                  <a:lnTo>
                    <a:pt x="139" y="91"/>
                  </a:lnTo>
                  <a:lnTo>
                    <a:pt x="130" y="94"/>
                  </a:lnTo>
                  <a:lnTo>
                    <a:pt x="120" y="98"/>
                  </a:lnTo>
                  <a:lnTo>
                    <a:pt x="112" y="103"/>
                  </a:lnTo>
                  <a:lnTo>
                    <a:pt x="102" y="110"/>
                  </a:lnTo>
                  <a:lnTo>
                    <a:pt x="95" y="118"/>
                  </a:lnTo>
                  <a:lnTo>
                    <a:pt x="86" y="127"/>
                  </a:lnTo>
                  <a:lnTo>
                    <a:pt x="78" y="137"/>
                  </a:lnTo>
                  <a:lnTo>
                    <a:pt x="71" y="149"/>
                  </a:lnTo>
                  <a:lnTo>
                    <a:pt x="62" y="165"/>
                  </a:lnTo>
                  <a:lnTo>
                    <a:pt x="55" y="183"/>
                  </a:lnTo>
                  <a:lnTo>
                    <a:pt x="52" y="192"/>
                  </a:lnTo>
                  <a:lnTo>
                    <a:pt x="49" y="202"/>
                  </a:lnTo>
                  <a:lnTo>
                    <a:pt x="47" y="211"/>
                  </a:lnTo>
                  <a:lnTo>
                    <a:pt x="45" y="221"/>
                  </a:lnTo>
                  <a:lnTo>
                    <a:pt x="0" y="205"/>
                  </a:lnTo>
                  <a:lnTo>
                    <a:pt x="0" y="191"/>
                  </a:lnTo>
                  <a:lnTo>
                    <a:pt x="1" y="177"/>
                  </a:lnTo>
                  <a:lnTo>
                    <a:pt x="4" y="164"/>
                  </a:lnTo>
                  <a:lnTo>
                    <a:pt x="7" y="149"/>
                  </a:lnTo>
                  <a:lnTo>
                    <a:pt x="11" y="134"/>
                  </a:lnTo>
                  <a:lnTo>
                    <a:pt x="17" y="120"/>
                  </a:lnTo>
                  <a:lnTo>
                    <a:pt x="24" y="106"/>
                  </a:lnTo>
                  <a:lnTo>
                    <a:pt x="31" y="9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3" name="Freeform 43">
              <a:extLst>
                <a:ext uri="{FF2B5EF4-FFF2-40B4-BE49-F238E27FC236}">
                  <a16:creationId xmlns:a16="http://schemas.microsoft.com/office/drawing/2014/main" id="{159A6DF1-5594-4103-4619-BA5D1F54994F}"/>
                </a:ext>
              </a:extLst>
            </p:cNvPr>
            <p:cNvSpPr>
              <a:spLocks/>
            </p:cNvSpPr>
            <p:nvPr userDrawn="1"/>
          </p:nvSpPr>
          <p:spPr bwMode="auto">
            <a:xfrm>
              <a:off x="572890" y="6676479"/>
              <a:ext cx="47625" cy="46038"/>
            </a:xfrm>
            <a:custGeom>
              <a:avLst/>
              <a:gdLst>
                <a:gd name="T0" fmla="*/ 1 w 415"/>
                <a:gd name="T1" fmla="*/ 0 h 416"/>
                <a:gd name="T2" fmla="*/ 1 w 415"/>
                <a:gd name="T3" fmla="*/ 0 h 416"/>
                <a:gd name="T4" fmla="*/ 1 w 415"/>
                <a:gd name="T5" fmla="*/ 0 h 416"/>
                <a:gd name="T6" fmla="*/ 1 w 415"/>
                <a:gd name="T7" fmla="*/ 0 h 416"/>
                <a:gd name="T8" fmla="*/ 1 w 415"/>
                <a:gd name="T9" fmla="*/ 0 h 416"/>
                <a:gd name="T10" fmla="*/ 1 w 415"/>
                <a:gd name="T11" fmla="*/ 0 h 416"/>
                <a:gd name="T12" fmla="*/ 2 w 415"/>
                <a:gd name="T13" fmla="*/ 1 h 416"/>
                <a:gd name="T14" fmla="*/ 2 w 415"/>
                <a:gd name="T15" fmla="*/ 1 h 416"/>
                <a:gd name="T16" fmla="*/ 2 w 415"/>
                <a:gd name="T17" fmla="*/ 1 h 416"/>
                <a:gd name="T18" fmla="*/ 2 w 415"/>
                <a:gd name="T19" fmla="*/ 1 h 416"/>
                <a:gd name="T20" fmla="*/ 2 w 415"/>
                <a:gd name="T21" fmla="*/ 1 h 416"/>
                <a:gd name="T22" fmla="*/ 2 w 415"/>
                <a:gd name="T23" fmla="*/ 1 h 416"/>
                <a:gd name="T24" fmla="*/ 1 w 415"/>
                <a:gd name="T25" fmla="*/ 2 h 416"/>
                <a:gd name="T26" fmla="*/ 1 w 415"/>
                <a:gd name="T27" fmla="*/ 2 h 416"/>
                <a:gd name="T28" fmla="*/ 1 w 415"/>
                <a:gd name="T29" fmla="*/ 2 h 416"/>
                <a:gd name="T30" fmla="*/ 1 w 415"/>
                <a:gd name="T31" fmla="*/ 2 h 416"/>
                <a:gd name="T32" fmla="*/ 1 w 415"/>
                <a:gd name="T33" fmla="*/ 2 h 416"/>
                <a:gd name="T34" fmla="*/ 1 w 415"/>
                <a:gd name="T35" fmla="*/ 2 h 416"/>
                <a:gd name="T36" fmla="*/ 1 w 415"/>
                <a:gd name="T37" fmla="*/ 2 h 416"/>
                <a:gd name="T38" fmla="*/ 2 w 415"/>
                <a:gd name="T39" fmla="*/ 1 h 416"/>
                <a:gd name="T40" fmla="*/ 1 w 415"/>
                <a:gd name="T41" fmla="*/ 1 h 416"/>
                <a:gd name="T42" fmla="*/ 1 w 415"/>
                <a:gd name="T43" fmla="*/ 1 h 416"/>
                <a:gd name="T44" fmla="*/ 1 w 415"/>
                <a:gd name="T45" fmla="*/ 1 h 416"/>
                <a:gd name="T46" fmla="*/ 1 w 415"/>
                <a:gd name="T47" fmla="*/ 1 h 416"/>
                <a:gd name="T48" fmla="*/ 1 w 415"/>
                <a:gd name="T49" fmla="*/ 1 h 416"/>
                <a:gd name="T50" fmla="*/ 1 w 415"/>
                <a:gd name="T51" fmla="*/ 1 h 416"/>
                <a:gd name="T52" fmla="*/ 1 w 415"/>
                <a:gd name="T53" fmla="*/ 2 h 416"/>
                <a:gd name="T54" fmla="*/ 1 w 415"/>
                <a:gd name="T55" fmla="*/ 1 h 416"/>
                <a:gd name="T56" fmla="*/ 1 w 415"/>
                <a:gd name="T57" fmla="*/ 1 h 416"/>
                <a:gd name="T58" fmla="*/ 1 w 415"/>
                <a:gd name="T59" fmla="*/ 1 h 416"/>
                <a:gd name="T60" fmla="*/ 1 w 415"/>
                <a:gd name="T61" fmla="*/ 1 h 416"/>
                <a:gd name="T62" fmla="*/ 1 w 415"/>
                <a:gd name="T63" fmla="*/ 1 h 416"/>
                <a:gd name="T64" fmla="*/ 1 w 415"/>
                <a:gd name="T65" fmla="*/ 1 h 416"/>
                <a:gd name="T66" fmla="*/ 0 w 415"/>
                <a:gd name="T67" fmla="*/ 1 h 416"/>
                <a:gd name="T68" fmla="*/ 0 w 415"/>
                <a:gd name="T69" fmla="*/ 1 h 416"/>
                <a:gd name="T70" fmla="*/ 0 w 415"/>
                <a:gd name="T71" fmla="*/ 1 h 416"/>
                <a:gd name="T72" fmla="*/ 0 w 415"/>
                <a:gd name="T73" fmla="*/ 1 h 416"/>
                <a:gd name="T74" fmla="*/ 0 w 415"/>
                <a:gd name="T75" fmla="*/ 1 h 416"/>
                <a:gd name="T76" fmla="*/ 0 w 415"/>
                <a:gd name="T77" fmla="*/ 1 h 416"/>
                <a:gd name="T78" fmla="*/ 0 w 415"/>
                <a:gd name="T79" fmla="*/ 1 h 416"/>
                <a:gd name="T80" fmla="*/ 1 w 415"/>
                <a:gd name="T81" fmla="*/ 0 h 4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15" h="416">
                  <a:moveTo>
                    <a:pt x="186" y="0"/>
                  </a:moveTo>
                  <a:lnTo>
                    <a:pt x="207" y="22"/>
                  </a:lnTo>
                  <a:lnTo>
                    <a:pt x="204" y="33"/>
                  </a:lnTo>
                  <a:lnTo>
                    <a:pt x="199" y="45"/>
                  </a:lnTo>
                  <a:lnTo>
                    <a:pt x="194" y="57"/>
                  </a:lnTo>
                  <a:lnTo>
                    <a:pt x="189" y="68"/>
                  </a:lnTo>
                  <a:lnTo>
                    <a:pt x="346" y="235"/>
                  </a:lnTo>
                  <a:lnTo>
                    <a:pt x="357" y="231"/>
                  </a:lnTo>
                  <a:lnTo>
                    <a:pt x="369" y="227"/>
                  </a:lnTo>
                  <a:lnTo>
                    <a:pt x="382" y="224"/>
                  </a:lnTo>
                  <a:lnTo>
                    <a:pt x="394" y="220"/>
                  </a:lnTo>
                  <a:lnTo>
                    <a:pt x="415" y="243"/>
                  </a:lnTo>
                  <a:lnTo>
                    <a:pt x="230" y="416"/>
                  </a:lnTo>
                  <a:lnTo>
                    <a:pt x="172" y="355"/>
                  </a:lnTo>
                  <a:lnTo>
                    <a:pt x="199" y="328"/>
                  </a:lnTo>
                  <a:lnTo>
                    <a:pt x="210" y="331"/>
                  </a:lnTo>
                  <a:lnTo>
                    <a:pt x="220" y="336"/>
                  </a:lnTo>
                  <a:lnTo>
                    <a:pt x="232" y="341"/>
                  </a:lnTo>
                  <a:lnTo>
                    <a:pt x="241" y="345"/>
                  </a:lnTo>
                  <a:lnTo>
                    <a:pt x="293" y="295"/>
                  </a:lnTo>
                  <a:lnTo>
                    <a:pt x="227" y="225"/>
                  </a:lnTo>
                  <a:lnTo>
                    <a:pt x="184" y="266"/>
                  </a:lnTo>
                  <a:lnTo>
                    <a:pt x="186" y="273"/>
                  </a:lnTo>
                  <a:lnTo>
                    <a:pt x="188" y="282"/>
                  </a:lnTo>
                  <a:lnTo>
                    <a:pt x="189" y="289"/>
                  </a:lnTo>
                  <a:lnTo>
                    <a:pt x="190" y="297"/>
                  </a:lnTo>
                  <a:lnTo>
                    <a:pt x="167" y="318"/>
                  </a:lnTo>
                  <a:lnTo>
                    <a:pt x="101" y="249"/>
                  </a:lnTo>
                  <a:lnTo>
                    <a:pt x="124" y="227"/>
                  </a:lnTo>
                  <a:lnTo>
                    <a:pt x="139" y="230"/>
                  </a:lnTo>
                  <a:lnTo>
                    <a:pt x="155" y="235"/>
                  </a:lnTo>
                  <a:lnTo>
                    <a:pt x="198" y="195"/>
                  </a:lnTo>
                  <a:lnTo>
                    <a:pt x="125" y="118"/>
                  </a:lnTo>
                  <a:lnTo>
                    <a:pt x="73" y="168"/>
                  </a:lnTo>
                  <a:lnTo>
                    <a:pt x="78" y="178"/>
                  </a:lnTo>
                  <a:lnTo>
                    <a:pt x="82" y="189"/>
                  </a:lnTo>
                  <a:lnTo>
                    <a:pt x="86" y="200"/>
                  </a:lnTo>
                  <a:lnTo>
                    <a:pt x="89" y="212"/>
                  </a:lnTo>
                  <a:lnTo>
                    <a:pt x="61" y="238"/>
                  </a:lnTo>
                  <a:lnTo>
                    <a:pt x="0" y="174"/>
                  </a:lnTo>
                  <a:lnTo>
                    <a:pt x="1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4" name="Freeform 44">
              <a:extLst>
                <a:ext uri="{FF2B5EF4-FFF2-40B4-BE49-F238E27FC236}">
                  <a16:creationId xmlns:a16="http://schemas.microsoft.com/office/drawing/2014/main" id="{140E731F-A8B3-B5A2-37F5-0B57D9C564BD}"/>
                </a:ext>
              </a:extLst>
            </p:cNvPr>
            <p:cNvSpPr>
              <a:spLocks/>
            </p:cNvSpPr>
            <p:nvPr userDrawn="1"/>
          </p:nvSpPr>
          <p:spPr bwMode="auto">
            <a:xfrm>
              <a:off x="525265" y="6706642"/>
              <a:ext cx="50800" cy="52388"/>
            </a:xfrm>
            <a:custGeom>
              <a:avLst/>
              <a:gdLst>
                <a:gd name="T0" fmla="*/ 1 w 444"/>
                <a:gd name="T1" fmla="*/ 2 h 460"/>
                <a:gd name="T2" fmla="*/ 0 w 444"/>
                <a:gd name="T3" fmla="*/ 1 h 460"/>
                <a:gd name="T4" fmla="*/ 0 w 444"/>
                <a:gd name="T5" fmla="*/ 1 h 460"/>
                <a:gd name="T6" fmla="*/ 2 w 444"/>
                <a:gd name="T7" fmla="*/ 1 h 460"/>
                <a:gd name="T8" fmla="*/ 1 w 444"/>
                <a:gd name="T9" fmla="*/ 1 h 460"/>
                <a:gd name="T10" fmla="*/ 1 w 444"/>
                <a:gd name="T11" fmla="*/ 1 h 460"/>
                <a:gd name="T12" fmla="*/ 1 w 444"/>
                <a:gd name="T13" fmla="*/ 1 h 460"/>
                <a:gd name="T14" fmla="*/ 1 w 444"/>
                <a:gd name="T15" fmla="*/ 1 h 460"/>
                <a:gd name="T16" fmla="*/ 1 w 444"/>
                <a:gd name="T17" fmla="*/ 0 h 460"/>
                <a:gd name="T18" fmla="*/ 1 w 444"/>
                <a:gd name="T19" fmla="*/ 0 h 460"/>
                <a:gd name="T20" fmla="*/ 2 w 444"/>
                <a:gd name="T21" fmla="*/ 0 h 460"/>
                <a:gd name="T22" fmla="*/ 2 w 444"/>
                <a:gd name="T23" fmla="*/ 0 h 460"/>
                <a:gd name="T24" fmla="*/ 2 w 444"/>
                <a:gd name="T25" fmla="*/ 0 h 460"/>
                <a:gd name="T26" fmla="*/ 2 w 444"/>
                <a:gd name="T27" fmla="*/ 0 h 460"/>
                <a:gd name="T28" fmla="*/ 2 w 444"/>
                <a:gd name="T29" fmla="*/ 0 h 460"/>
                <a:gd name="T30" fmla="*/ 1 w 444"/>
                <a:gd name="T31" fmla="*/ 0 h 460"/>
                <a:gd name="T32" fmla="*/ 2 w 444"/>
                <a:gd name="T33" fmla="*/ 1 h 460"/>
                <a:gd name="T34" fmla="*/ 2 w 444"/>
                <a:gd name="T35" fmla="*/ 1 h 460"/>
                <a:gd name="T36" fmla="*/ 2 w 444"/>
                <a:gd name="T37" fmla="*/ 1 h 460"/>
                <a:gd name="T38" fmla="*/ 2 w 444"/>
                <a:gd name="T39" fmla="*/ 1 h 460"/>
                <a:gd name="T40" fmla="*/ 2 w 444"/>
                <a:gd name="T41" fmla="*/ 1 h 460"/>
                <a:gd name="T42" fmla="*/ 2 w 444"/>
                <a:gd name="T43" fmla="*/ 2 h 460"/>
                <a:gd name="T44" fmla="*/ 2 w 444"/>
                <a:gd name="T45" fmla="*/ 2 h 460"/>
                <a:gd name="T46" fmla="*/ 1 w 444"/>
                <a:gd name="T47" fmla="*/ 1 h 460"/>
                <a:gd name="T48" fmla="*/ 1 w 444"/>
                <a:gd name="T49" fmla="*/ 2 h 460"/>
                <a:gd name="T50" fmla="*/ 1 w 444"/>
                <a:gd name="T51" fmla="*/ 2 h 460"/>
                <a:gd name="T52" fmla="*/ 1 w 444"/>
                <a:gd name="T53" fmla="*/ 2 h 460"/>
                <a:gd name="T54" fmla="*/ 1 w 444"/>
                <a:gd name="T55" fmla="*/ 2 h 460"/>
                <a:gd name="T56" fmla="*/ 1 w 444"/>
                <a:gd name="T57" fmla="*/ 2 h 460"/>
                <a:gd name="T58" fmla="*/ 1 w 444"/>
                <a:gd name="T59" fmla="*/ 2 h 460"/>
                <a:gd name="T60" fmla="*/ 1 w 444"/>
                <a:gd name="T61" fmla="*/ 2 h 460"/>
                <a:gd name="T62" fmla="*/ 1 w 444"/>
                <a:gd name="T63" fmla="*/ 2 h 460"/>
                <a:gd name="T64" fmla="*/ 1 w 444"/>
                <a:gd name="T65" fmla="*/ 2 h 460"/>
                <a:gd name="T66" fmla="*/ 1 w 444"/>
                <a:gd name="T67" fmla="*/ 2 h 460"/>
                <a:gd name="T68" fmla="*/ 1 w 444"/>
                <a:gd name="T69" fmla="*/ 2 h 460"/>
                <a:gd name="T70" fmla="*/ 1 w 444"/>
                <a:gd name="T71" fmla="*/ 2 h 46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44" h="460">
                  <a:moveTo>
                    <a:pt x="124" y="399"/>
                  </a:moveTo>
                  <a:lnTo>
                    <a:pt x="0" y="144"/>
                  </a:lnTo>
                  <a:lnTo>
                    <a:pt x="62" y="113"/>
                  </a:lnTo>
                  <a:lnTo>
                    <a:pt x="324" y="262"/>
                  </a:lnTo>
                  <a:lnTo>
                    <a:pt x="230" y="92"/>
                  </a:lnTo>
                  <a:lnTo>
                    <a:pt x="218" y="92"/>
                  </a:lnTo>
                  <a:lnTo>
                    <a:pt x="208" y="92"/>
                  </a:lnTo>
                  <a:lnTo>
                    <a:pt x="196" y="91"/>
                  </a:lnTo>
                  <a:lnTo>
                    <a:pt x="183" y="90"/>
                  </a:lnTo>
                  <a:lnTo>
                    <a:pt x="170" y="62"/>
                  </a:lnTo>
                  <a:lnTo>
                    <a:pt x="297" y="0"/>
                  </a:lnTo>
                  <a:lnTo>
                    <a:pt x="311" y="28"/>
                  </a:lnTo>
                  <a:lnTo>
                    <a:pt x="305" y="38"/>
                  </a:lnTo>
                  <a:lnTo>
                    <a:pt x="297" y="49"/>
                  </a:lnTo>
                  <a:lnTo>
                    <a:pt x="290" y="58"/>
                  </a:lnTo>
                  <a:lnTo>
                    <a:pt x="283" y="66"/>
                  </a:lnTo>
                  <a:lnTo>
                    <a:pt x="381" y="273"/>
                  </a:lnTo>
                  <a:lnTo>
                    <a:pt x="393" y="272"/>
                  </a:lnTo>
                  <a:lnTo>
                    <a:pt x="406" y="272"/>
                  </a:lnTo>
                  <a:lnTo>
                    <a:pt x="419" y="272"/>
                  </a:lnTo>
                  <a:lnTo>
                    <a:pt x="431" y="273"/>
                  </a:lnTo>
                  <a:lnTo>
                    <a:pt x="444" y="300"/>
                  </a:lnTo>
                  <a:lnTo>
                    <a:pt x="326" y="358"/>
                  </a:lnTo>
                  <a:lnTo>
                    <a:pt x="93" y="225"/>
                  </a:lnTo>
                  <a:lnTo>
                    <a:pt x="174" y="374"/>
                  </a:lnTo>
                  <a:lnTo>
                    <a:pt x="184" y="374"/>
                  </a:lnTo>
                  <a:lnTo>
                    <a:pt x="195" y="374"/>
                  </a:lnTo>
                  <a:lnTo>
                    <a:pt x="205" y="376"/>
                  </a:lnTo>
                  <a:lnTo>
                    <a:pt x="216" y="378"/>
                  </a:lnTo>
                  <a:lnTo>
                    <a:pt x="230" y="405"/>
                  </a:lnTo>
                  <a:lnTo>
                    <a:pt x="118" y="460"/>
                  </a:lnTo>
                  <a:lnTo>
                    <a:pt x="104" y="433"/>
                  </a:lnTo>
                  <a:lnTo>
                    <a:pt x="108" y="424"/>
                  </a:lnTo>
                  <a:lnTo>
                    <a:pt x="114" y="415"/>
                  </a:lnTo>
                  <a:lnTo>
                    <a:pt x="119" y="407"/>
                  </a:lnTo>
                  <a:lnTo>
                    <a:pt x="124" y="39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5" name="Freeform 45">
              <a:extLst>
                <a:ext uri="{FF2B5EF4-FFF2-40B4-BE49-F238E27FC236}">
                  <a16:creationId xmlns:a16="http://schemas.microsoft.com/office/drawing/2014/main" id="{50C21E28-5989-4CA8-6973-043D812112FD}"/>
                </a:ext>
              </a:extLst>
            </p:cNvPr>
            <p:cNvSpPr>
              <a:spLocks/>
            </p:cNvSpPr>
            <p:nvPr userDrawn="1"/>
          </p:nvSpPr>
          <p:spPr bwMode="auto">
            <a:xfrm>
              <a:off x="479227" y="6730454"/>
              <a:ext cx="31750" cy="41275"/>
            </a:xfrm>
            <a:custGeom>
              <a:avLst/>
              <a:gdLst>
                <a:gd name="T0" fmla="*/ 1 w 274"/>
                <a:gd name="T1" fmla="*/ 0 h 366"/>
                <a:gd name="T2" fmla="*/ 1 w 274"/>
                <a:gd name="T3" fmla="*/ 0 h 366"/>
                <a:gd name="T4" fmla="*/ 1 w 274"/>
                <a:gd name="T5" fmla="*/ 0 h 366"/>
                <a:gd name="T6" fmla="*/ 1 w 274"/>
                <a:gd name="T7" fmla="*/ 0 h 366"/>
                <a:gd name="T8" fmla="*/ 1 w 274"/>
                <a:gd name="T9" fmla="*/ 0 h 366"/>
                <a:gd name="T10" fmla="*/ 1 w 274"/>
                <a:gd name="T11" fmla="*/ 0 h 366"/>
                <a:gd name="T12" fmla="*/ 1 w 274"/>
                <a:gd name="T13" fmla="*/ 0 h 366"/>
                <a:gd name="T14" fmla="*/ 1 w 274"/>
                <a:gd name="T15" fmla="*/ 0 h 366"/>
                <a:gd name="T16" fmla="*/ 1 w 274"/>
                <a:gd name="T17" fmla="*/ 0 h 366"/>
                <a:gd name="T18" fmla="*/ 0 w 274"/>
                <a:gd name="T19" fmla="*/ 0 h 366"/>
                <a:gd name="T20" fmla="*/ 0 w 274"/>
                <a:gd name="T21" fmla="*/ 0 h 366"/>
                <a:gd name="T22" fmla="*/ 0 w 274"/>
                <a:gd name="T23" fmla="*/ 1 h 366"/>
                <a:gd name="T24" fmla="*/ 0 w 274"/>
                <a:gd name="T25" fmla="*/ 1 h 366"/>
                <a:gd name="T26" fmla="*/ 0 w 274"/>
                <a:gd name="T27" fmla="*/ 1 h 366"/>
                <a:gd name="T28" fmla="*/ 1 w 274"/>
                <a:gd name="T29" fmla="*/ 1 h 366"/>
                <a:gd name="T30" fmla="*/ 1 w 274"/>
                <a:gd name="T31" fmla="*/ 1 h 366"/>
                <a:gd name="T32" fmla="*/ 1 w 274"/>
                <a:gd name="T33" fmla="*/ 1 h 366"/>
                <a:gd name="T34" fmla="*/ 1 w 274"/>
                <a:gd name="T35" fmla="*/ 1 h 366"/>
                <a:gd name="T36" fmla="*/ 1 w 274"/>
                <a:gd name="T37" fmla="*/ 1 h 366"/>
                <a:gd name="T38" fmla="*/ 1 w 274"/>
                <a:gd name="T39" fmla="*/ 1 h 366"/>
                <a:gd name="T40" fmla="*/ 1 w 274"/>
                <a:gd name="T41" fmla="*/ 1 h 366"/>
                <a:gd name="T42" fmla="*/ 1 w 274"/>
                <a:gd name="T43" fmla="*/ 1 h 366"/>
                <a:gd name="T44" fmla="*/ 1 w 274"/>
                <a:gd name="T45" fmla="*/ 1 h 366"/>
                <a:gd name="T46" fmla="*/ 1 w 274"/>
                <a:gd name="T47" fmla="*/ 1 h 366"/>
                <a:gd name="T48" fmla="*/ 1 w 274"/>
                <a:gd name="T49" fmla="*/ 1 h 366"/>
                <a:gd name="T50" fmla="*/ 1 w 274"/>
                <a:gd name="T51" fmla="*/ 1 h 366"/>
                <a:gd name="T52" fmla="*/ 1 w 274"/>
                <a:gd name="T53" fmla="*/ 1 h 366"/>
                <a:gd name="T54" fmla="*/ 1 w 274"/>
                <a:gd name="T55" fmla="*/ 1 h 366"/>
                <a:gd name="T56" fmla="*/ 1 w 274"/>
                <a:gd name="T57" fmla="*/ 2 h 366"/>
                <a:gd name="T58" fmla="*/ 1 w 274"/>
                <a:gd name="T59" fmla="*/ 2 h 366"/>
                <a:gd name="T60" fmla="*/ 1 w 274"/>
                <a:gd name="T61" fmla="*/ 2 h 366"/>
                <a:gd name="T62" fmla="*/ 1 w 274"/>
                <a:gd name="T63" fmla="*/ 2 h 366"/>
                <a:gd name="T64" fmla="*/ 1 w 274"/>
                <a:gd name="T65" fmla="*/ 2 h 366"/>
                <a:gd name="T66" fmla="*/ 1 w 274"/>
                <a:gd name="T67" fmla="*/ 2 h 366"/>
                <a:gd name="T68" fmla="*/ 0 w 274"/>
                <a:gd name="T69" fmla="*/ 1 h 366"/>
                <a:gd name="T70" fmla="*/ 1 w 274"/>
                <a:gd name="T71" fmla="*/ 1 h 366"/>
                <a:gd name="T72" fmla="*/ 1 w 274"/>
                <a:gd name="T73" fmla="*/ 1 h 366"/>
                <a:gd name="T74" fmla="*/ 1 w 274"/>
                <a:gd name="T75" fmla="*/ 2 h 366"/>
                <a:gd name="T76" fmla="*/ 1 w 274"/>
                <a:gd name="T77" fmla="*/ 2 h 366"/>
                <a:gd name="T78" fmla="*/ 1 w 274"/>
                <a:gd name="T79" fmla="*/ 2 h 366"/>
                <a:gd name="T80" fmla="*/ 1 w 274"/>
                <a:gd name="T81" fmla="*/ 1 h 366"/>
                <a:gd name="T82" fmla="*/ 1 w 274"/>
                <a:gd name="T83" fmla="*/ 1 h 366"/>
                <a:gd name="T84" fmla="*/ 1 w 274"/>
                <a:gd name="T85" fmla="*/ 1 h 366"/>
                <a:gd name="T86" fmla="*/ 1 w 274"/>
                <a:gd name="T87" fmla="*/ 1 h 366"/>
                <a:gd name="T88" fmla="*/ 1 w 274"/>
                <a:gd name="T89" fmla="*/ 1 h 366"/>
                <a:gd name="T90" fmla="*/ 1 w 274"/>
                <a:gd name="T91" fmla="*/ 1 h 366"/>
                <a:gd name="T92" fmla="*/ 1 w 274"/>
                <a:gd name="T93" fmla="*/ 1 h 366"/>
                <a:gd name="T94" fmla="*/ 1 w 274"/>
                <a:gd name="T95" fmla="*/ 1 h 366"/>
                <a:gd name="T96" fmla="*/ 0 w 274"/>
                <a:gd name="T97" fmla="*/ 1 h 366"/>
                <a:gd name="T98" fmla="*/ 0 w 274"/>
                <a:gd name="T99" fmla="*/ 1 h 366"/>
                <a:gd name="T100" fmla="*/ 0 w 274"/>
                <a:gd name="T101" fmla="*/ 1 h 366"/>
                <a:gd name="T102" fmla="*/ 0 w 274"/>
                <a:gd name="T103" fmla="*/ 1 h 366"/>
                <a:gd name="T104" fmla="*/ 0 w 274"/>
                <a:gd name="T105" fmla="*/ 1 h 366"/>
                <a:gd name="T106" fmla="*/ 0 w 274"/>
                <a:gd name="T107" fmla="*/ 1 h 366"/>
                <a:gd name="T108" fmla="*/ 0 w 274"/>
                <a:gd name="T109" fmla="*/ 1 h 366"/>
                <a:gd name="T110" fmla="*/ 0 w 274"/>
                <a:gd name="T111" fmla="*/ 1 h 366"/>
                <a:gd name="T112" fmla="*/ 0 w 274"/>
                <a:gd name="T113" fmla="*/ 0 h 366"/>
                <a:gd name="T114" fmla="*/ 0 w 274"/>
                <a:gd name="T115" fmla="*/ 0 h 366"/>
                <a:gd name="T116" fmla="*/ 0 w 274"/>
                <a:gd name="T117" fmla="*/ 0 h 366"/>
                <a:gd name="T118" fmla="*/ 0 w 274"/>
                <a:gd name="T119" fmla="*/ 0 h 366"/>
                <a:gd name="T120" fmla="*/ 0 w 274"/>
                <a:gd name="T121" fmla="*/ 0 h 366"/>
                <a:gd name="T122" fmla="*/ 1 w 274"/>
                <a:gd name="T123" fmla="*/ 0 h 3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74" h="366">
                  <a:moveTo>
                    <a:pt x="124" y="9"/>
                  </a:moveTo>
                  <a:lnTo>
                    <a:pt x="146" y="5"/>
                  </a:lnTo>
                  <a:lnTo>
                    <a:pt x="170" y="1"/>
                  </a:lnTo>
                  <a:lnTo>
                    <a:pt x="193" y="0"/>
                  </a:lnTo>
                  <a:lnTo>
                    <a:pt x="213" y="0"/>
                  </a:lnTo>
                  <a:lnTo>
                    <a:pt x="234" y="95"/>
                  </a:lnTo>
                  <a:lnTo>
                    <a:pt x="196" y="104"/>
                  </a:lnTo>
                  <a:lnTo>
                    <a:pt x="189" y="93"/>
                  </a:lnTo>
                  <a:lnTo>
                    <a:pt x="181" y="83"/>
                  </a:lnTo>
                  <a:lnTo>
                    <a:pt x="174" y="72"/>
                  </a:lnTo>
                  <a:lnTo>
                    <a:pt x="169" y="62"/>
                  </a:lnTo>
                  <a:lnTo>
                    <a:pt x="158" y="59"/>
                  </a:lnTo>
                  <a:lnTo>
                    <a:pt x="146" y="59"/>
                  </a:lnTo>
                  <a:lnTo>
                    <a:pt x="133" y="59"/>
                  </a:lnTo>
                  <a:lnTo>
                    <a:pt x="118" y="63"/>
                  </a:lnTo>
                  <a:lnTo>
                    <a:pt x="108" y="65"/>
                  </a:lnTo>
                  <a:lnTo>
                    <a:pt x="100" y="68"/>
                  </a:lnTo>
                  <a:lnTo>
                    <a:pt x="93" y="73"/>
                  </a:lnTo>
                  <a:lnTo>
                    <a:pt x="86" y="79"/>
                  </a:lnTo>
                  <a:lnTo>
                    <a:pt x="81" y="85"/>
                  </a:lnTo>
                  <a:lnTo>
                    <a:pt x="79" y="92"/>
                  </a:lnTo>
                  <a:lnTo>
                    <a:pt x="78" y="96"/>
                  </a:lnTo>
                  <a:lnTo>
                    <a:pt x="78" y="101"/>
                  </a:lnTo>
                  <a:lnTo>
                    <a:pt x="78" y="106"/>
                  </a:lnTo>
                  <a:lnTo>
                    <a:pt x="79" y="111"/>
                  </a:lnTo>
                  <a:lnTo>
                    <a:pt x="80" y="117"/>
                  </a:lnTo>
                  <a:lnTo>
                    <a:pt x="83" y="122"/>
                  </a:lnTo>
                  <a:lnTo>
                    <a:pt x="86" y="127"/>
                  </a:lnTo>
                  <a:lnTo>
                    <a:pt x="91" y="130"/>
                  </a:lnTo>
                  <a:lnTo>
                    <a:pt x="95" y="135"/>
                  </a:lnTo>
                  <a:lnTo>
                    <a:pt x="100" y="137"/>
                  </a:lnTo>
                  <a:lnTo>
                    <a:pt x="105" y="140"/>
                  </a:lnTo>
                  <a:lnTo>
                    <a:pt x="112" y="142"/>
                  </a:lnTo>
                  <a:lnTo>
                    <a:pt x="125" y="145"/>
                  </a:lnTo>
                  <a:lnTo>
                    <a:pt x="140" y="148"/>
                  </a:lnTo>
                  <a:lnTo>
                    <a:pt x="156" y="150"/>
                  </a:lnTo>
                  <a:lnTo>
                    <a:pt x="172" y="152"/>
                  </a:lnTo>
                  <a:lnTo>
                    <a:pt x="188" y="156"/>
                  </a:lnTo>
                  <a:lnTo>
                    <a:pt x="203" y="160"/>
                  </a:lnTo>
                  <a:lnTo>
                    <a:pt x="219" y="165"/>
                  </a:lnTo>
                  <a:lnTo>
                    <a:pt x="233" y="172"/>
                  </a:lnTo>
                  <a:lnTo>
                    <a:pt x="240" y="176"/>
                  </a:lnTo>
                  <a:lnTo>
                    <a:pt x="246" y="181"/>
                  </a:lnTo>
                  <a:lnTo>
                    <a:pt x="252" y="186"/>
                  </a:lnTo>
                  <a:lnTo>
                    <a:pt x="257" y="193"/>
                  </a:lnTo>
                  <a:lnTo>
                    <a:pt x="261" y="200"/>
                  </a:lnTo>
                  <a:lnTo>
                    <a:pt x="266" y="207"/>
                  </a:lnTo>
                  <a:lnTo>
                    <a:pt x="269" y="216"/>
                  </a:lnTo>
                  <a:lnTo>
                    <a:pt x="271" y="226"/>
                  </a:lnTo>
                  <a:lnTo>
                    <a:pt x="273" y="237"/>
                  </a:lnTo>
                  <a:lnTo>
                    <a:pt x="274" y="247"/>
                  </a:lnTo>
                  <a:lnTo>
                    <a:pt x="273" y="257"/>
                  </a:lnTo>
                  <a:lnTo>
                    <a:pt x="271" y="268"/>
                  </a:lnTo>
                  <a:lnTo>
                    <a:pt x="268" y="277"/>
                  </a:lnTo>
                  <a:lnTo>
                    <a:pt x="264" y="287"/>
                  </a:lnTo>
                  <a:lnTo>
                    <a:pt x="258" y="296"/>
                  </a:lnTo>
                  <a:lnTo>
                    <a:pt x="251" y="305"/>
                  </a:lnTo>
                  <a:lnTo>
                    <a:pt x="244" y="313"/>
                  </a:lnTo>
                  <a:lnTo>
                    <a:pt x="234" y="322"/>
                  </a:lnTo>
                  <a:lnTo>
                    <a:pt x="225" y="329"/>
                  </a:lnTo>
                  <a:lnTo>
                    <a:pt x="213" y="335"/>
                  </a:lnTo>
                  <a:lnTo>
                    <a:pt x="200" y="342"/>
                  </a:lnTo>
                  <a:lnTo>
                    <a:pt x="187" y="347"/>
                  </a:lnTo>
                  <a:lnTo>
                    <a:pt x="172" y="352"/>
                  </a:lnTo>
                  <a:lnTo>
                    <a:pt x="156" y="356"/>
                  </a:lnTo>
                  <a:lnTo>
                    <a:pt x="136" y="361"/>
                  </a:lnTo>
                  <a:lnTo>
                    <a:pt x="114" y="363"/>
                  </a:lnTo>
                  <a:lnTo>
                    <a:pt x="93" y="365"/>
                  </a:lnTo>
                  <a:lnTo>
                    <a:pt x="74" y="366"/>
                  </a:lnTo>
                  <a:lnTo>
                    <a:pt x="54" y="274"/>
                  </a:lnTo>
                  <a:lnTo>
                    <a:pt x="91" y="266"/>
                  </a:lnTo>
                  <a:lnTo>
                    <a:pt x="99" y="276"/>
                  </a:lnTo>
                  <a:lnTo>
                    <a:pt x="107" y="288"/>
                  </a:lnTo>
                  <a:lnTo>
                    <a:pt x="114" y="299"/>
                  </a:lnTo>
                  <a:lnTo>
                    <a:pt x="119" y="309"/>
                  </a:lnTo>
                  <a:lnTo>
                    <a:pt x="127" y="310"/>
                  </a:lnTo>
                  <a:lnTo>
                    <a:pt x="137" y="310"/>
                  </a:lnTo>
                  <a:lnTo>
                    <a:pt x="148" y="309"/>
                  </a:lnTo>
                  <a:lnTo>
                    <a:pt x="159" y="308"/>
                  </a:lnTo>
                  <a:lnTo>
                    <a:pt x="169" y="305"/>
                  </a:lnTo>
                  <a:lnTo>
                    <a:pt x="177" y="300"/>
                  </a:lnTo>
                  <a:lnTo>
                    <a:pt x="184" y="296"/>
                  </a:lnTo>
                  <a:lnTo>
                    <a:pt x="190" y="291"/>
                  </a:lnTo>
                  <a:lnTo>
                    <a:pt x="194" y="285"/>
                  </a:lnTo>
                  <a:lnTo>
                    <a:pt x="197" y="277"/>
                  </a:lnTo>
                  <a:lnTo>
                    <a:pt x="197" y="269"/>
                  </a:lnTo>
                  <a:lnTo>
                    <a:pt x="196" y="260"/>
                  </a:lnTo>
                  <a:lnTo>
                    <a:pt x="195" y="255"/>
                  </a:lnTo>
                  <a:lnTo>
                    <a:pt x="192" y="250"/>
                  </a:lnTo>
                  <a:lnTo>
                    <a:pt x="189" y="245"/>
                  </a:lnTo>
                  <a:lnTo>
                    <a:pt x="184" y="242"/>
                  </a:lnTo>
                  <a:lnTo>
                    <a:pt x="180" y="239"/>
                  </a:lnTo>
                  <a:lnTo>
                    <a:pt x="175" y="236"/>
                  </a:lnTo>
                  <a:lnTo>
                    <a:pt x="170" y="234"/>
                  </a:lnTo>
                  <a:lnTo>
                    <a:pt x="163" y="232"/>
                  </a:lnTo>
                  <a:lnTo>
                    <a:pt x="135" y="226"/>
                  </a:lnTo>
                  <a:lnTo>
                    <a:pt x="103" y="221"/>
                  </a:lnTo>
                  <a:lnTo>
                    <a:pt x="86" y="218"/>
                  </a:lnTo>
                  <a:lnTo>
                    <a:pt x="70" y="214"/>
                  </a:lnTo>
                  <a:lnTo>
                    <a:pt x="55" y="208"/>
                  </a:lnTo>
                  <a:lnTo>
                    <a:pt x="40" y="202"/>
                  </a:lnTo>
                  <a:lnTo>
                    <a:pt x="34" y="198"/>
                  </a:lnTo>
                  <a:lnTo>
                    <a:pt x="27" y="193"/>
                  </a:lnTo>
                  <a:lnTo>
                    <a:pt x="21" y="187"/>
                  </a:lnTo>
                  <a:lnTo>
                    <a:pt x="17" y="181"/>
                  </a:lnTo>
                  <a:lnTo>
                    <a:pt x="11" y="174"/>
                  </a:lnTo>
                  <a:lnTo>
                    <a:pt x="7" y="166"/>
                  </a:lnTo>
                  <a:lnTo>
                    <a:pt x="4" y="158"/>
                  </a:lnTo>
                  <a:lnTo>
                    <a:pt x="2" y="148"/>
                  </a:lnTo>
                  <a:lnTo>
                    <a:pt x="0" y="138"/>
                  </a:lnTo>
                  <a:lnTo>
                    <a:pt x="0" y="126"/>
                  </a:lnTo>
                  <a:lnTo>
                    <a:pt x="0" y="115"/>
                  </a:lnTo>
                  <a:lnTo>
                    <a:pt x="2" y="105"/>
                  </a:lnTo>
                  <a:lnTo>
                    <a:pt x="5" y="94"/>
                  </a:lnTo>
                  <a:lnTo>
                    <a:pt x="10" y="84"/>
                  </a:lnTo>
                  <a:lnTo>
                    <a:pt x="16" y="74"/>
                  </a:lnTo>
                  <a:lnTo>
                    <a:pt x="23" y="65"/>
                  </a:lnTo>
                  <a:lnTo>
                    <a:pt x="31" y="55"/>
                  </a:lnTo>
                  <a:lnTo>
                    <a:pt x="41" y="47"/>
                  </a:lnTo>
                  <a:lnTo>
                    <a:pt x="51" y="38"/>
                  </a:lnTo>
                  <a:lnTo>
                    <a:pt x="64" y="31"/>
                  </a:lnTo>
                  <a:lnTo>
                    <a:pt x="77" y="25"/>
                  </a:lnTo>
                  <a:lnTo>
                    <a:pt x="92" y="18"/>
                  </a:lnTo>
                  <a:lnTo>
                    <a:pt x="107" y="13"/>
                  </a:lnTo>
                  <a:lnTo>
                    <a:pt x="124"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6" name="Freeform 46">
              <a:extLst>
                <a:ext uri="{FF2B5EF4-FFF2-40B4-BE49-F238E27FC236}">
                  <a16:creationId xmlns:a16="http://schemas.microsoft.com/office/drawing/2014/main" id="{354FA760-0956-DA3D-FD56-5F1A980421CE}"/>
                </a:ext>
              </a:extLst>
            </p:cNvPr>
            <p:cNvSpPr>
              <a:spLocks/>
            </p:cNvSpPr>
            <p:nvPr userDrawn="1"/>
          </p:nvSpPr>
          <p:spPr bwMode="auto">
            <a:xfrm>
              <a:off x="441127" y="6738392"/>
              <a:ext cx="22225" cy="38100"/>
            </a:xfrm>
            <a:custGeom>
              <a:avLst/>
              <a:gdLst>
                <a:gd name="T0" fmla="*/ 1 w 195"/>
                <a:gd name="T1" fmla="*/ 0 h 347"/>
                <a:gd name="T2" fmla="*/ 1 w 195"/>
                <a:gd name="T3" fmla="*/ 0 h 347"/>
                <a:gd name="T4" fmla="*/ 1 w 195"/>
                <a:gd name="T5" fmla="*/ 0 h 347"/>
                <a:gd name="T6" fmla="*/ 1 w 195"/>
                <a:gd name="T7" fmla="*/ 0 h 347"/>
                <a:gd name="T8" fmla="*/ 1 w 195"/>
                <a:gd name="T9" fmla="*/ 0 h 347"/>
                <a:gd name="T10" fmla="*/ 1 w 195"/>
                <a:gd name="T11" fmla="*/ 0 h 347"/>
                <a:gd name="T12" fmla="*/ 1 w 195"/>
                <a:gd name="T13" fmla="*/ 1 h 347"/>
                <a:gd name="T14" fmla="*/ 1 w 195"/>
                <a:gd name="T15" fmla="*/ 1 h 347"/>
                <a:gd name="T16" fmla="*/ 1 w 195"/>
                <a:gd name="T17" fmla="*/ 1 h 347"/>
                <a:gd name="T18" fmla="*/ 1 w 195"/>
                <a:gd name="T19" fmla="*/ 1 h 347"/>
                <a:gd name="T20" fmla="*/ 1 w 195"/>
                <a:gd name="T21" fmla="*/ 1 h 347"/>
                <a:gd name="T22" fmla="*/ 1 w 195"/>
                <a:gd name="T23" fmla="*/ 2 h 347"/>
                <a:gd name="T24" fmla="*/ 0 w 195"/>
                <a:gd name="T25" fmla="*/ 2 h 347"/>
                <a:gd name="T26" fmla="*/ 0 w 195"/>
                <a:gd name="T27" fmla="*/ 2 h 347"/>
                <a:gd name="T28" fmla="*/ 0 w 195"/>
                <a:gd name="T29" fmla="*/ 1 h 347"/>
                <a:gd name="T30" fmla="*/ 0 w 195"/>
                <a:gd name="T31" fmla="*/ 1 h 347"/>
                <a:gd name="T32" fmla="*/ 0 w 195"/>
                <a:gd name="T33" fmla="*/ 1 h 347"/>
                <a:gd name="T34" fmla="*/ 0 w 195"/>
                <a:gd name="T35" fmla="*/ 1 h 347"/>
                <a:gd name="T36" fmla="*/ 0 w 195"/>
                <a:gd name="T37" fmla="*/ 0 h 347"/>
                <a:gd name="T38" fmla="*/ 0 w 195"/>
                <a:gd name="T39" fmla="*/ 0 h 347"/>
                <a:gd name="T40" fmla="*/ 0 w 195"/>
                <a:gd name="T41" fmla="*/ 0 h 347"/>
                <a:gd name="T42" fmla="*/ 0 w 195"/>
                <a:gd name="T43" fmla="*/ 0 h 347"/>
                <a:gd name="T44" fmla="*/ 0 w 195"/>
                <a:gd name="T45" fmla="*/ 0 h 347"/>
                <a:gd name="T46" fmla="*/ 0 w 195"/>
                <a:gd name="T47" fmla="*/ 0 h 347"/>
                <a:gd name="T48" fmla="*/ 1 w 195"/>
                <a:gd name="T49" fmla="*/ 0 h 3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5" h="347">
                  <a:moveTo>
                    <a:pt x="168" y="0"/>
                  </a:moveTo>
                  <a:lnTo>
                    <a:pt x="171" y="31"/>
                  </a:lnTo>
                  <a:lnTo>
                    <a:pt x="161" y="38"/>
                  </a:lnTo>
                  <a:lnTo>
                    <a:pt x="150" y="44"/>
                  </a:lnTo>
                  <a:lnTo>
                    <a:pt x="139" y="51"/>
                  </a:lnTo>
                  <a:lnTo>
                    <a:pt x="127" y="56"/>
                  </a:lnTo>
                  <a:lnTo>
                    <a:pt x="146" y="285"/>
                  </a:lnTo>
                  <a:lnTo>
                    <a:pt x="158" y="287"/>
                  </a:lnTo>
                  <a:lnTo>
                    <a:pt x="169" y="292"/>
                  </a:lnTo>
                  <a:lnTo>
                    <a:pt x="181" y="297"/>
                  </a:lnTo>
                  <a:lnTo>
                    <a:pt x="193" y="302"/>
                  </a:lnTo>
                  <a:lnTo>
                    <a:pt x="195" y="333"/>
                  </a:lnTo>
                  <a:lnTo>
                    <a:pt x="26" y="347"/>
                  </a:lnTo>
                  <a:lnTo>
                    <a:pt x="24" y="316"/>
                  </a:lnTo>
                  <a:lnTo>
                    <a:pt x="34" y="309"/>
                  </a:lnTo>
                  <a:lnTo>
                    <a:pt x="45" y="302"/>
                  </a:lnTo>
                  <a:lnTo>
                    <a:pt x="57" y="296"/>
                  </a:lnTo>
                  <a:lnTo>
                    <a:pt x="67" y="292"/>
                  </a:lnTo>
                  <a:lnTo>
                    <a:pt x="48" y="62"/>
                  </a:lnTo>
                  <a:lnTo>
                    <a:pt x="37" y="59"/>
                  </a:lnTo>
                  <a:lnTo>
                    <a:pt x="25" y="55"/>
                  </a:lnTo>
                  <a:lnTo>
                    <a:pt x="13" y="50"/>
                  </a:lnTo>
                  <a:lnTo>
                    <a:pt x="2" y="43"/>
                  </a:lnTo>
                  <a:lnTo>
                    <a:pt x="0" y="14"/>
                  </a:lnTo>
                  <a:lnTo>
                    <a:pt x="16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7" name="Freeform 47">
              <a:extLst>
                <a:ext uri="{FF2B5EF4-FFF2-40B4-BE49-F238E27FC236}">
                  <a16:creationId xmlns:a16="http://schemas.microsoft.com/office/drawing/2014/main" id="{5F20CE22-F0D1-BEE7-671E-BFE02684D767}"/>
                </a:ext>
              </a:extLst>
            </p:cNvPr>
            <p:cNvSpPr>
              <a:spLocks/>
            </p:cNvSpPr>
            <p:nvPr userDrawn="1"/>
          </p:nvSpPr>
          <p:spPr bwMode="auto">
            <a:xfrm>
              <a:off x="393502" y="6738392"/>
              <a:ext cx="26988" cy="39688"/>
            </a:xfrm>
            <a:custGeom>
              <a:avLst/>
              <a:gdLst>
                <a:gd name="T0" fmla="*/ 1 w 243"/>
                <a:gd name="T1" fmla="*/ 0 h 344"/>
                <a:gd name="T2" fmla="*/ 1 w 243"/>
                <a:gd name="T3" fmla="*/ 0 h 344"/>
                <a:gd name="T4" fmla="*/ 1 w 243"/>
                <a:gd name="T5" fmla="*/ 1 h 344"/>
                <a:gd name="T6" fmla="*/ 1 w 243"/>
                <a:gd name="T7" fmla="*/ 1 h 344"/>
                <a:gd name="T8" fmla="*/ 1 w 243"/>
                <a:gd name="T9" fmla="*/ 0 h 344"/>
                <a:gd name="T10" fmla="*/ 1 w 243"/>
                <a:gd name="T11" fmla="*/ 0 h 344"/>
                <a:gd name="T12" fmla="*/ 1 w 243"/>
                <a:gd name="T13" fmla="*/ 0 h 344"/>
                <a:gd name="T14" fmla="*/ 1 w 243"/>
                <a:gd name="T15" fmla="*/ 0 h 344"/>
                <a:gd name="T16" fmla="*/ 0 w 243"/>
                <a:gd name="T17" fmla="*/ 0 h 344"/>
                <a:gd name="T18" fmla="*/ 0 w 243"/>
                <a:gd name="T19" fmla="*/ 0 h 344"/>
                <a:gd name="T20" fmla="*/ 0 w 243"/>
                <a:gd name="T21" fmla="*/ 0 h 344"/>
                <a:gd name="T22" fmla="*/ 0 w 243"/>
                <a:gd name="T23" fmla="*/ 0 h 344"/>
                <a:gd name="T24" fmla="*/ 0 w 243"/>
                <a:gd name="T25" fmla="*/ 1 h 344"/>
                <a:gd name="T26" fmla="*/ 0 w 243"/>
                <a:gd name="T27" fmla="*/ 1 h 344"/>
                <a:gd name="T28" fmla="*/ 0 w 243"/>
                <a:gd name="T29" fmla="*/ 1 h 344"/>
                <a:gd name="T30" fmla="*/ 0 w 243"/>
                <a:gd name="T31" fmla="*/ 1 h 344"/>
                <a:gd name="T32" fmla="*/ 1 w 243"/>
                <a:gd name="T33" fmla="*/ 1 h 344"/>
                <a:gd name="T34" fmla="*/ 1 w 243"/>
                <a:gd name="T35" fmla="*/ 1 h 344"/>
                <a:gd name="T36" fmla="*/ 1 w 243"/>
                <a:gd name="T37" fmla="*/ 1 h 344"/>
                <a:gd name="T38" fmla="*/ 1 w 243"/>
                <a:gd name="T39" fmla="*/ 1 h 344"/>
                <a:gd name="T40" fmla="*/ 1 w 243"/>
                <a:gd name="T41" fmla="*/ 1 h 344"/>
                <a:gd name="T42" fmla="*/ 1 w 243"/>
                <a:gd name="T43" fmla="*/ 1 h 344"/>
                <a:gd name="T44" fmla="*/ 1 w 243"/>
                <a:gd name="T45" fmla="*/ 1 h 344"/>
                <a:gd name="T46" fmla="*/ 1 w 243"/>
                <a:gd name="T47" fmla="*/ 1 h 344"/>
                <a:gd name="T48" fmla="*/ 1 w 243"/>
                <a:gd name="T49" fmla="*/ 1 h 344"/>
                <a:gd name="T50" fmla="*/ 1 w 243"/>
                <a:gd name="T51" fmla="*/ 1 h 344"/>
                <a:gd name="T52" fmla="*/ 1 w 243"/>
                <a:gd name="T53" fmla="*/ 2 h 344"/>
                <a:gd name="T54" fmla="*/ 1 w 243"/>
                <a:gd name="T55" fmla="*/ 2 h 344"/>
                <a:gd name="T56" fmla="*/ 1 w 243"/>
                <a:gd name="T57" fmla="*/ 2 h 344"/>
                <a:gd name="T58" fmla="*/ 1 w 243"/>
                <a:gd name="T59" fmla="*/ 2 h 344"/>
                <a:gd name="T60" fmla="*/ 1 w 243"/>
                <a:gd name="T61" fmla="*/ 2 h 344"/>
                <a:gd name="T62" fmla="*/ 1 w 243"/>
                <a:gd name="T63" fmla="*/ 2 h 344"/>
                <a:gd name="T64" fmla="*/ 0 w 243"/>
                <a:gd name="T65" fmla="*/ 2 h 344"/>
                <a:gd name="T66" fmla="*/ 0 w 243"/>
                <a:gd name="T67" fmla="*/ 2 h 344"/>
                <a:gd name="T68" fmla="*/ 0 w 243"/>
                <a:gd name="T69" fmla="*/ 1 h 344"/>
                <a:gd name="T70" fmla="*/ 0 w 243"/>
                <a:gd name="T71" fmla="*/ 1 h 344"/>
                <a:gd name="T72" fmla="*/ 0 w 243"/>
                <a:gd name="T73" fmla="*/ 1 h 344"/>
                <a:gd name="T74" fmla="*/ 0 w 243"/>
                <a:gd name="T75" fmla="*/ 2 h 344"/>
                <a:gd name="T76" fmla="*/ 0 w 243"/>
                <a:gd name="T77" fmla="*/ 2 h 344"/>
                <a:gd name="T78" fmla="*/ 1 w 243"/>
                <a:gd name="T79" fmla="*/ 2 h 344"/>
                <a:gd name="T80" fmla="*/ 1 w 243"/>
                <a:gd name="T81" fmla="*/ 2 h 344"/>
                <a:gd name="T82" fmla="*/ 1 w 243"/>
                <a:gd name="T83" fmla="*/ 2 h 344"/>
                <a:gd name="T84" fmla="*/ 1 w 243"/>
                <a:gd name="T85" fmla="*/ 1 h 344"/>
                <a:gd name="T86" fmla="*/ 1 w 243"/>
                <a:gd name="T87" fmla="*/ 1 h 344"/>
                <a:gd name="T88" fmla="*/ 1 w 243"/>
                <a:gd name="T89" fmla="*/ 1 h 344"/>
                <a:gd name="T90" fmla="*/ 1 w 243"/>
                <a:gd name="T91" fmla="*/ 1 h 344"/>
                <a:gd name="T92" fmla="*/ 1 w 243"/>
                <a:gd name="T93" fmla="*/ 1 h 344"/>
                <a:gd name="T94" fmla="*/ 1 w 243"/>
                <a:gd name="T95" fmla="*/ 1 h 344"/>
                <a:gd name="T96" fmla="*/ 0 w 243"/>
                <a:gd name="T97" fmla="*/ 1 h 344"/>
                <a:gd name="T98" fmla="*/ 0 w 243"/>
                <a:gd name="T99" fmla="*/ 1 h 344"/>
                <a:gd name="T100" fmla="*/ 0 w 243"/>
                <a:gd name="T101" fmla="*/ 1 h 344"/>
                <a:gd name="T102" fmla="*/ 0 w 243"/>
                <a:gd name="T103" fmla="*/ 1 h 344"/>
                <a:gd name="T104" fmla="*/ 0 w 243"/>
                <a:gd name="T105" fmla="*/ 1 h 344"/>
                <a:gd name="T106" fmla="*/ 0 w 243"/>
                <a:gd name="T107" fmla="*/ 1 h 344"/>
                <a:gd name="T108" fmla="*/ 0 w 243"/>
                <a:gd name="T109" fmla="*/ 1 h 344"/>
                <a:gd name="T110" fmla="*/ 0 w 243"/>
                <a:gd name="T111" fmla="*/ 0 h 344"/>
                <a:gd name="T112" fmla="*/ 0 w 243"/>
                <a:gd name="T113" fmla="*/ 0 h 344"/>
                <a:gd name="T114" fmla="*/ 0 w 243"/>
                <a:gd name="T115" fmla="*/ 0 h 344"/>
                <a:gd name="T116" fmla="*/ 0 w 243"/>
                <a:gd name="T117" fmla="*/ 0 h 344"/>
                <a:gd name="T118" fmla="*/ 0 w 243"/>
                <a:gd name="T119" fmla="*/ 0 h 344"/>
                <a:gd name="T120" fmla="*/ 0 w 243"/>
                <a:gd name="T121" fmla="*/ 0 h 344"/>
                <a:gd name="T122" fmla="*/ 1 w 243"/>
                <a:gd name="T123" fmla="*/ 0 h 3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43" h="344">
                  <a:moveTo>
                    <a:pt x="152" y="0"/>
                  </a:moveTo>
                  <a:lnTo>
                    <a:pt x="176" y="1"/>
                  </a:lnTo>
                  <a:lnTo>
                    <a:pt x="199" y="3"/>
                  </a:lnTo>
                  <a:lnTo>
                    <a:pt x="220" y="7"/>
                  </a:lnTo>
                  <a:lnTo>
                    <a:pt x="240" y="12"/>
                  </a:lnTo>
                  <a:lnTo>
                    <a:pt x="238" y="110"/>
                  </a:lnTo>
                  <a:lnTo>
                    <a:pt x="200" y="109"/>
                  </a:lnTo>
                  <a:lnTo>
                    <a:pt x="195" y="97"/>
                  </a:lnTo>
                  <a:lnTo>
                    <a:pt x="190" y="84"/>
                  </a:lnTo>
                  <a:lnTo>
                    <a:pt x="185" y="72"/>
                  </a:lnTo>
                  <a:lnTo>
                    <a:pt x="182" y="61"/>
                  </a:lnTo>
                  <a:lnTo>
                    <a:pt x="173" y="57"/>
                  </a:lnTo>
                  <a:lnTo>
                    <a:pt x="162" y="53"/>
                  </a:lnTo>
                  <a:lnTo>
                    <a:pt x="149" y="50"/>
                  </a:lnTo>
                  <a:lnTo>
                    <a:pt x="133" y="49"/>
                  </a:lnTo>
                  <a:lnTo>
                    <a:pt x="123" y="49"/>
                  </a:lnTo>
                  <a:lnTo>
                    <a:pt x="115" y="51"/>
                  </a:lnTo>
                  <a:lnTo>
                    <a:pt x="106" y="53"/>
                  </a:lnTo>
                  <a:lnTo>
                    <a:pt x="99" y="58"/>
                  </a:lnTo>
                  <a:lnTo>
                    <a:pt x="93" y="63"/>
                  </a:lnTo>
                  <a:lnTo>
                    <a:pt x="88" y="69"/>
                  </a:lnTo>
                  <a:lnTo>
                    <a:pt x="86" y="73"/>
                  </a:lnTo>
                  <a:lnTo>
                    <a:pt x="85" y="78"/>
                  </a:lnTo>
                  <a:lnTo>
                    <a:pt x="84" y="82"/>
                  </a:lnTo>
                  <a:lnTo>
                    <a:pt x="84" y="87"/>
                  </a:lnTo>
                  <a:lnTo>
                    <a:pt x="84" y="94"/>
                  </a:lnTo>
                  <a:lnTo>
                    <a:pt x="85" y="99"/>
                  </a:lnTo>
                  <a:lnTo>
                    <a:pt x="87" y="104"/>
                  </a:lnTo>
                  <a:lnTo>
                    <a:pt x="90" y="109"/>
                  </a:lnTo>
                  <a:lnTo>
                    <a:pt x="94" y="114"/>
                  </a:lnTo>
                  <a:lnTo>
                    <a:pt x="98" y="118"/>
                  </a:lnTo>
                  <a:lnTo>
                    <a:pt x="103" y="122"/>
                  </a:lnTo>
                  <a:lnTo>
                    <a:pt x="108" y="125"/>
                  </a:lnTo>
                  <a:lnTo>
                    <a:pt x="120" y="132"/>
                  </a:lnTo>
                  <a:lnTo>
                    <a:pt x="134" y="138"/>
                  </a:lnTo>
                  <a:lnTo>
                    <a:pt x="149" y="144"/>
                  </a:lnTo>
                  <a:lnTo>
                    <a:pt x="164" y="151"/>
                  </a:lnTo>
                  <a:lnTo>
                    <a:pt x="179" y="157"/>
                  </a:lnTo>
                  <a:lnTo>
                    <a:pt x="194" y="164"/>
                  </a:lnTo>
                  <a:lnTo>
                    <a:pt x="208" y="173"/>
                  </a:lnTo>
                  <a:lnTo>
                    <a:pt x="219" y="183"/>
                  </a:lnTo>
                  <a:lnTo>
                    <a:pt x="224" y="189"/>
                  </a:lnTo>
                  <a:lnTo>
                    <a:pt x="230" y="195"/>
                  </a:lnTo>
                  <a:lnTo>
                    <a:pt x="234" y="202"/>
                  </a:lnTo>
                  <a:lnTo>
                    <a:pt x="237" y="210"/>
                  </a:lnTo>
                  <a:lnTo>
                    <a:pt x="240" y="217"/>
                  </a:lnTo>
                  <a:lnTo>
                    <a:pt x="242" y="226"/>
                  </a:lnTo>
                  <a:lnTo>
                    <a:pt x="243" y="235"/>
                  </a:lnTo>
                  <a:lnTo>
                    <a:pt x="243" y="246"/>
                  </a:lnTo>
                  <a:lnTo>
                    <a:pt x="242" y="256"/>
                  </a:lnTo>
                  <a:lnTo>
                    <a:pt x="240" y="266"/>
                  </a:lnTo>
                  <a:lnTo>
                    <a:pt x="237" y="276"/>
                  </a:lnTo>
                  <a:lnTo>
                    <a:pt x="233" y="285"/>
                  </a:lnTo>
                  <a:lnTo>
                    <a:pt x="228" y="294"/>
                  </a:lnTo>
                  <a:lnTo>
                    <a:pt x="221" y="303"/>
                  </a:lnTo>
                  <a:lnTo>
                    <a:pt x="213" y="310"/>
                  </a:lnTo>
                  <a:lnTo>
                    <a:pt x="204" y="317"/>
                  </a:lnTo>
                  <a:lnTo>
                    <a:pt x="195" y="323"/>
                  </a:lnTo>
                  <a:lnTo>
                    <a:pt x="184" y="329"/>
                  </a:lnTo>
                  <a:lnTo>
                    <a:pt x="173" y="333"/>
                  </a:lnTo>
                  <a:lnTo>
                    <a:pt x="160" y="338"/>
                  </a:lnTo>
                  <a:lnTo>
                    <a:pt x="146" y="341"/>
                  </a:lnTo>
                  <a:lnTo>
                    <a:pt x="132" y="343"/>
                  </a:lnTo>
                  <a:lnTo>
                    <a:pt x="116" y="344"/>
                  </a:lnTo>
                  <a:lnTo>
                    <a:pt x="100" y="344"/>
                  </a:lnTo>
                  <a:lnTo>
                    <a:pt x="79" y="343"/>
                  </a:lnTo>
                  <a:lnTo>
                    <a:pt x="58" y="341"/>
                  </a:lnTo>
                  <a:lnTo>
                    <a:pt x="37" y="338"/>
                  </a:lnTo>
                  <a:lnTo>
                    <a:pt x="18" y="333"/>
                  </a:lnTo>
                  <a:lnTo>
                    <a:pt x="20" y="239"/>
                  </a:lnTo>
                  <a:lnTo>
                    <a:pt x="58" y="240"/>
                  </a:lnTo>
                  <a:lnTo>
                    <a:pt x="64" y="253"/>
                  </a:lnTo>
                  <a:lnTo>
                    <a:pt x="69" y="266"/>
                  </a:lnTo>
                  <a:lnTo>
                    <a:pt x="73" y="278"/>
                  </a:lnTo>
                  <a:lnTo>
                    <a:pt x="76" y="289"/>
                  </a:lnTo>
                  <a:lnTo>
                    <a:pt x="83" y="292"/>
                  </a:lnTo>
                  <a:lnTo>
                    <a:pt x="93" y="294"/>
                  </a:lnTo>
                  <a:lnTo>
                    <a:pt x="103" y="296"/>
                  </a:lnTo>
                  <a:lnTo>
                    <a:pt x="115" y="298"/>
                  </a:lnTo>
                  <a:lnTo>
                    <a:pt x="124" y="296"/>
                  </a:lnTo>
                  <a:lnTo>
                    <a:pt x="134" y="295"/>
                  </a:lnTo>
                  <a:lnTo>
                    <a:pt x="142" y="292"/>
                  </a:lnTo>
                  <a:lnTo>
                    <a:pt x="149" y="288"/>
                  </a:lnTo>
                  <a:lnTo>
                    <a:pt x="155" y="284"/>
                  </a:lnTo>
                  <a:lnTo>
                    <a:pt x="158" y="276"/>
                  </a:lnTo>
                  <a:lnTo>
                    <a:pt x="161" y="269"/>
                  </a:lnTo>
                  <a:lnTo>
                    <a:pt x="162" y="261"/>
                  </a:lnTo>
                  <a:lnTo>
                    <a:pt x="162" y="255"/>
                  </a:lnTo>
                  <a:lnTo>
                    <a:pt x="160" y="250"/>
                  </a:lnTo>
                  <a:lnTo>
                    <a:pt x="158" y="245"/>
                  </a:lnTo>
                  <a:lnTo>
                    <a:pt x="156" y="240"/>
                  </a:lnTo>
                  <a:lnTo>
                    <a:pt x="152" y="236"/>
                  </a:lnTo>
                  <a:lnTo>
                    <a:pt x="147" y="232"/>
                  </a:lnTo>
                  <a:lnTo>
                    <a:pt x="142" y="229"/>
                  </a:lnTo>
                  <a:lnTo>
                    <a:pt x="137" y="225"/>
                  </a:lnTo>
                  <a:lnTo>
                    <a:pt x="111" y="213"/>
                  </a:lnTo>
                  <a:lnTo>
                    <a:pt x="81" y="200"/>
                  </a:lnTo>
                  <a:lnTo>
                    <a:pt x="65" y="193"/>
                  </a:lnTo>
                  <a:lnTo>
                    <a:pt x="50" y="185"/>
                  </a:lnTo>
                  <a:lnTo>
                    <a:pt x="37" y="177"/>
                  </a:lnTo>
                  <a:lnTo>
                    <a:pt x="24" y="166"/>
                  </a:lnTo>
                  <a:lnTo>
                    <a:pt x="19" y="160"/>
                  </a:lnTo>
                  <a:lnTo>
                    <a:pt x="14" y="154"/>
                  </a:lnTo>
                  <a:lnTo>
                    <a:pt x="10" y="147"/>
                  </a:lnTo>
                  <a:lnTo>
                    <a:pt x="6" y="140"/>
                  </a:lnTo>
                  <a:lnTo>
                    <a:pt x="3" y="133"/>
                  </a:lnTo>
                  <a:lnTo>
                    <a:pt x="2" y="124"/>
                  </a:lnTo>
                  <a:lnTo>
                    <a:pt x="0" y="115"/>
                  </a:lnTo>
                  <a:lnTo>
                    <a:pt x="0" y="105"/>
                  </a:lnTo>
                  <a:lnTo>
                    <a:pt x="1" y="94"/>
                  </a:lnTo>
                  <a:lnTo>
                    <a:pt x="3" y="83"/>
                  </a:lnTo>
                  <a:lnTo>
                    <a:pt x="6" y="72"/>
                  </a:lnTo>
                  <a:lnTo>
                    <a:pt x="11" y="63"/>
                  </a:lnTo>
                  <a:lnTo>
                    <a:pt x="17" y="53"/>
                  </a:lnTo>
                  <a:lnTo>
                    <a:pt x="24" y="44"/>
                  </a:lnTo>
                  <a:lnTo>
                    <a:pt x="31" y="36"/>
                  </a:lnTo>
                  <a:lnTo>
                    <a:pt x="41" y="28"/>
                  </a:lnTo>
                  <a:lnTo>
                    <a:pt x="51" y="22"/>
                  </a:lnTo>
                  <a:lnTo>
                    <a:pt x="63" y="15"/>
                  </a:lnTo>
                  <a:lnTo>
                    <a:pt x="75" y="10"/>
                  </a:lnTo>
                  <a:lnTo>
                    <a:pt x="88" y="6"/>
                  </a:lnTo>
                  <a:lnTo>
                    <a:pt x="103" y="3"/>
                  </a:lnTo>
                  <a:lnTo>
                    <a:pt x="118" y="1"/>
                  </a:lnTo>
                  <a:lnTo>
                    <a:pt x="135" y="0"/>
                  </a:lnTo>
                  <a:lnTo>
                    <a:pt x="15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sp>
          <p:nvSpPr>
            <p:cNvPr id="38" name="Freeform 48">
              <a:extLst>
                <a:ext uri="{FF2B5EF4-FFF2-40B4-BE49-F238E27FC236}">
                  <a16:creationId xmlns:a16="http://schemas.microsoft.com/office/drawing/2014/main" id="{9D9A4982-8059-9BB5-D508-E00AA9346733}"/>
                </a:ext>
              </a:extLst>
            </p:cNvPr>
            <p:cNvSpPr>
              <a:spLocks/>
            </p:cNvSpPr>
            <p:nvPr userDrawn="1"/>
          </p:nvSpPr>
          <p:spPr bwMode="auto">
            <a:xfrm>
              <a:off x="356990" y="6752679"/>
              <a:ext cx="9525" cy="11113"/>
            </a:xfrm>
            <a:custGeom>
              <a:avLst/>
              <a:gdLst>
                <a:gd name="T0" fmla="*/ 0 w 91"/>
                <a:gd name="T1" fmla="*/ 0 h 94"/>
                <a:gd name="T2" fmla="*/ 0 w 91"/>
                <a:gd name="T3" fmla="*/ 0 h 94"/>
                <a:gd name="T4" fmla="*/ 0 w 91"/>
                <a:gd name="T5" fmla="*/ 0 h 94"/>
                <a:gd name="T6" fmla="*/ 0 w 91"/>
                <a:gd name="T7" fmla="*/ 0 h 94"/>
                <a:gd name="T8" fmla="*/ 0 w 91"/>
                <a:gd name="T9" fmla="*/ 0 h 94"/>
                <a:gd name="T10" fmla="*/ 0 w 91"/>
                <a:gd name="T11" fmla="*/ 0 h 94"/>
                <a:gd name="T12" fmla="*/ 0 w 91"/>
                <a:gd name="T13" fmla="*/ 0 h 94"/>
                <a:gd name="T14" fmla="*/ 0 w 91"/>
                <a:gd name="T15" fmla="*/ 0 h 94"/>
                <a:gd name="T16" fmla="*/ 0 w 91"/>
                <a:gd name="T17" fmla="*/ 0 h 94"/>
                <a:gd name="T18" fmla="*/ 0 w 91"/>
                <a:gd name="T19" fmla="*/ 0 h 94"/>
                <a:gd name="T20" fmla="*/ 0 w 91"/>
                <a:gd name="T21" fmla="*/ 0 h 94"/>
                <a:gd name="T22" fmla="*/ 0 w 91"/>
                <a:gd name="T23" fmla="*/ 0 h 94"/>
                <a:gd name="T24" fmla="*/ 0 w 91"/>
                <a:gd name="T25" fmla="*/ 0 h 94"/>
                <a:gd name="T26" fmla="*/ 0 w 91"/>
                <a:gd name="T27" fmla="*/ 1 h 94"/>
                <a:gd name="T28" fmla="*/ 0 w 91"/>
                <a:gd name="T29" fmla="*/ 1 h 94"/>
                <a:gd name="T30" fmla="*/ 0 w 91"/>
                <a:gd name="T31" fmla="*/ 1 h 94"/>
                <a:gd name="T32" fmla="*/ 0 w 91"/>
                <a:gd name="T33" fmla="*/ 1 h 94"/>
                <a:gd name="T34" fmla="*/ 0 w 91"/>
                <a:gd name="T35" fmla="*/ 1 h 94"/>
                <a:gd name="T36" fmla="*/ 0 w 91"/>
                <a:gd name="T37" fmla="*/ 0 h 94"/>
                <a:gd name="T38" fmla="*/ 0 w 91"/>
                <a:gd name="T39" fmla="*/ 0 h 94"/>
                <a:gd name="T40" fmla="*/ 0 w 91"/>
                <a:gd name="T41" fmla="*/ 0 h 94"/>
                <a:gd name="T42" fmla="*/ 0 w 91"/>
                <a:gd name="T43" fmla="*/ 0 h 94"/>
                <a:gd name="T44" fmla="*/ 0 w 91"/>
                <a:gd name="T45" fmla="*/ 0 h 94"/>
                <a:gd name="T46" fmla="*/ 0 w 91"/>
                <a:gd name="T47" fmla="*/ 0 h 94"/>
                <a:gd name="T48" fmla="*/ 0 w 91"/>
                <a:gd name="T49" fmla="*/ 0 h 94"/>
                <a:gd name="T50" fmla="*/ 0 w 91"/>
                <a:gd name="T51" fmla="*/ 0 h 94"/>
                <a:gd name="T52" fmla="*/ 0 w 91"/>
                <a:gd name="T53" fmla="*/ 0 h 94"/>
                <a:gd name="T54" fmla="*/ 0 w 91"/>
                <a:gd name="T55" fmla="*/ 0 h 94"/>
                <a:gd name="T56" fmla="*/ 0 w 91"/>
                <a:gd name="T57" fmla="*/ 0 h 94"/>
                <a:gd name="T58" fmla="*/ 0 w 91"/>
                <a:gd name="T59" fmla="*/ 0 h 94"/>
                <a:gd name="T60" fmla="*/ 0 w 91"/>
                <a:gd name="T61" fmla="*/ 0 h 94"/>
                <a:gd name="T62" fmla="*/ 0 w 91"/>
                <a:gd name="T63" fmla="*/ 0 h 94"/>
                <a:gd name="T64" fmla="*/ 0 w 91"/>
                <a:gd name="T65" fmla="*/ 0 h 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1" h="94">
                  <a:moveTo>
                    <a:pt x="52" y="0"/>
                  </a:moveTo>
                  <a:lnTo>
                    <a:pt x="61" y="2"/>
                  </a:lnTo>
                  <a:lnTo>
                    <a:pt x="69" y="6"/>
                  </a:lnTo>
                  <a:lnTo>
                    <a:pt x="76" y="11"/>
                  </a:lnTo>
                  <a:lnTo>
                    <a:pt x="81" y="18"/>
                  </a:lnTo>
                  <a:lnTo>
                    <a:pt x="87" y="25"/>
                  </a:lnTo>
                  <a:lnTo>
                    <a:pt x="89" y="34"/>
                  </a:lnTo>
                  <a:lnTo>
                    <a:pt x="91" y="43"/>
                  </a:lnTo>
                  <a:lnTo>
                    <a:pt x="90" y="53"/>
                  </a:lnTo>
                  <a:lnTo>
                    <a:pt x="88" y="62"/>
                  </a:lnTo>
                  <a:lnTo>
                    <a:pt x="83" y="71"/>
                  </a:lnTo>
                  <a:lnTo>
                    <a:pt x="79" y="78"/>
                  </a:lnTo>
                  <a:lnTo>
                    <a:pt x="72" y="84"/>
                  </a:lnTo>
                  <a:lnTo>
                    <a:pt x="64" y="89"/>
                  </a:lnTo>
                  <a:lnTo>
                    <a:pt x="57" y="92"/>
                  </a:lnTo>
                  <a:lnTo>
                    <a:pt x="48" y="94"/>
                  </a:lnTo>
                  <a:lnTo>
                    <a:pt x="39" y="93"/>
                  </a:lnTo>
                  <a:lnTo>
                    <a:pt x="30" y="91"/>
                  </a:lnTo>
                  <a:lnTo>
                    <a:pt x="21" y="87"/>
                  </a:lnTo>
                  <a:lnTo>
                    <a:pt x="15" y="81"/>
                  </a:lnTo>
                  <a:lnTo>
                    <a:pt x="8" y="75"/>
                  </a:lnTo>
                  <a:lnTo>
                    <a:pt x="4" y="67"/>
                  </a:lnTo>
                  <a:lnTo>
                    <a:pt x="1" y="59"/>
                  </a:lnTo>
                  <a:lnTo>
                    <a:pt x="0" y="50"/>
                  </a:lnTo>
                  <a:lnTo>
                    <a:pt x="0" y="40"/>
                  </a:lnTo>
                  <a:lnTo>
                    <a:pt x="2" y="31"/>
                  </a:lnTo>
                  <a:lnTo>
                    <a:pt x="6" y="22"/>
                  </a:lnTo>
                  <a:lnTo>
                    <a:pt x="12" y="15"/>
                  </a:lnTo>
                  <a:lnTo>
                    <a:pt x="18" y="8"/>
                  </a:lnTo>
                  <a:lnTo>
                    <a:pt x="25" y="4"/>
                  </a:lnTo>
                  <a:lnTo>
                    <a:pt x="34" y="1"/>
                  </a:lnTo>
                  <a:lnTo>
                    <a:pt x="43" y="0"/>
                  </a:lnTo>
                  <a:lnTo>
                    <a:pt x="5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de-DE"/>
            </a:p>
          </p:txBody>
        </p:sp>
      </p:grpSp>
      <p:sp>
        <p:nvSpPr>
          <p:cNvPr id="39" name="Datumsplatzhalter 38">
            <a:extLst>
              <a:ext uri="{FF2B5EF4-FFF2-40B4-BE49-F238E27FC236}">
                <a16:creationId xmlns:a16="http://schemas.microsoft.com/office/drawing/2014/main" id="{C955AF7F-FD80-8190-D371-4F5DC3334444}"/>
              </a:ext>
            </a:extLst>
          </p:cNvPr>
          <p:cNvSpPr>
            <a:spLocks noGrp="1"/>
          </p:cNvSpPr>
          <p:nvPr>
            <p:ph type="dt" sz="half" idx="2"/>
          </p:nvPr>
        </p:nvSpPr>
        <p:spPr>
          <a:xfrm>
            <a:off x="10985648" y="6543971"/>
            <a:ext cx="2743200" cy="197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lang="de-DE" sz="1100" baseline="0" smtClean="0">
                <a:solidFill>
                  <a:schemeClr val="bg1"/>
                </a:solidFill>
              </a:defRPr>
            </a:lvl1pPr>
          </a:lstStyle>
          <a:p>
            <a:pPr eaLnBrk="1" hangingPunct="1"/>
            <a:r>
              <a:rPr lang="de-DE"/>
              <a:t>Decision</a:t>
            </a:r>
            <a:endParaRPr lang="de-DE" dirty="0"/>
          </a:p>
        </p:txBody>
      </p:sp>
      <p:sp>
        <p:nvSpPr>
          <p:cNvPr id="41" name="Rectangle 2">
            <a:extLst>
              <a:ext uri="{FF2B5EF4-FFF2-40B4-BE49-F238E27FC236}">
                <a16:creationId xmlns:a16="http://schemas.microsoft.com/office/drawing/2014/main" id="{5BB1C125-AE0A-B69F-8053-F813CF808F29}"/>
              </a:ext>
            </a:extLst>
          </p:cNvPr>
          <p:cNvSpPr>
            <a:spLocks noChangeArrowheads="1"/>
          </p:cNvSpPr>
          <p:nvPr userDrawn="1"/>
        </p:nvSpPr>
        <p:spPr bwMode="auto">
          <a:xfrm>
            <a:off x="572890" y="1052164"/>
            <a:ext cx="11123810" cy="129317"/>
          </a:xfrm>
          <a:prstGeom prst="rect">
            <a:avLst/>
          </a:prstGeom>
          <a:solidFill>
            <a:srgbClr val="004B5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Myriad Pro" pitchFamily="34" charset="0"/>
              </a:defRPr>
            </a:lvl1pPr>
            <a:lvl2pPr marL="742950" indent="-285750" eaLnBrk="0" hangingPunct="0">
              <a:defRPr>
                <a:solidFill>
                  <a:schemeClr val="tx1"/>
                </a:solidFill>
                <a:latin typeface="Myriad Pro" pitchFamily="34" charset="0"/>
              </a:defRPr>
            </a:lvl2pPr>
            <a:lvl3pPr marL="1143000" indent="-228600" eaLnBrk="0" hangingPunct="0">
              <a:defRPr>
                <a:solidFill>
                  <a:schemeClr val="tx1"/>
                </a:solidFill>
                <a:latin typeface="Myriad Pro" pitchFamily="34" charset="0"/>
              </a:defRPr>
            </a:lvl3pPr>
            <a:lvl4pPr marL="1600200" indent="-228600" eaLnBrk="0" hangingPunct="0">
              <a:defRPr>
                <a:solidFill>
                  <a:schemeClr val="tx1"/>
                </a:solidFill>
                <a:latin typeface="Myriad Pro" pitchFamily="34" charset="0"/>
              </a:defRPr>
            </a:lvl4pPr>
            <a:lvl5pPr marL="2057400" indent="-228600" eaLnBrk="0" hangingPunct="0">
              <a:defRPr>
                <a:solidFill>
                  <a:schemeClr val="tx1"/>
                </a:solidFill>
                <a:latin typeface="Myriad Pro" pitchFamily="34" charset="0"/>
              </a:defRPr>
            </a:lvl5pPr>
            <a:lvl6pPr marL="2514600" indent="-228600" eaLnBrk="0" fontAlgn="base" hangingPunct="0">
              <a:spcBef>
                <a:spcPct val="0"/>
              </a:spcBef>
              <a:spcAft>
                <a:spcPct val="0"/>
              </a:spcAft>
              <a:defRPr>
                <a:solidFill>
                  <a:schemeClr val="tx1"/>
                </a:solidFill>
                <a:latin typeface="Myriad Pro" pitchFamily="34" charset="0"/>
              </a:defRPr>
            </a:lvl6pPr>
            <a:lvl7pPr marL="2971800" indent="-228600" eaLnBrk="0" fontAlgn="base" hangingPunct="0">
              <a:spcBef>
                <a:spcPct val="0"/>
              </a:spcBef>
              <a:spcAft>
                <a:spcPct val="0"/>
              </a:spcAft>
              <a:defRPr>
                <a:solidFill>
                  <a:schemeClr val="tx1"/>
                </a:solidFill>
                <a:latin typeface="Myriad Pro" pitchFamily="34" charset="0"/>
              </a:defRPr>
            </a:lvl7pPr>
            <a:lvl8pPr marL="3429000" indent="-228600" eaLnBrk="0" fontAlgn="base" hangingPunct="0">
              <a:spcBef>
                <a:spcPct val="0"/>
              </a:spcBef>
              <a:spcAft>
                <a:spcPct val="0"/>
              </a:spcAft>
              <a:defRPr>
                <a:solidFill>
                  <a:schemeClr val="tx1"/>
                </a:solidFill>
                <a:latin typeface="Myriad Pro" pitchFamily="34" charset="0"/>
              </a:defRPr>
            </a:lvl8pPr>
            <a:lvl9pPr marL="3886200" indent="-228600" eaLnBrk="0" fontAlgn="base" hangingPunct="0">
              <a:spcBef>
                <a:spcPct val="0"/>
              </a:spcBef>
              <a:spcAft>
                <a:spcPct val="0"/>
              </a:spcAft>
              <a:defRPr>
                <a:solidFill>
                  <a:schemeClr val="tx1"/>
                </a:solidFill>
                <a:latin typeface="Myriad Pro" pitchFamily="34" charset="0"/>
              </a:defRPr>
            </a:lvl9pPr>
          </a:lstStyle>
          <a:p>
            <a:pPr eaLnBrk="1" hangingPunct="1">
              <a:defRPr/>
            </a:pPr>
            <a:endParaRPr lang="de-DE" altLang="de-DE" dirty="0"/>
          </a:p>
        </p:txBody>
      </p:sp>
    </p:spTree>
    <p:extLst>
      <p:ext uri="{BB962C8B-B14F-4D97-AF65-F5344CB8AC3E}">
        <p14:creationId xmlns:p14="http://schemas.microsoft.com/office/powerpoint/2010/main" val="2889357341"/>
      </p:ext>
    </p:extLst>
  </p:cSld>
  <p:clrMap bg1="lt1" tx1="dk1" bg2="lt2" tx2="dk2" accent1="accent1" accent2="accent2" accent3="accent3" accent4="accent4" accent5="accent5" accent6="accent6" hlink="hlink" folHlink="folHlink"/>
  <p:sldLayoutIdLst>
    <p:sldLayoutId id="2147483698" r:id="rId1"/>
    <p:sldLayoutId id="2147483708"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9" r:id="rId11"/>
    <p:sldLayoutId id="2147483710" r:id="rId12"/>
    <p:sldLayoutId id="2147483711" r:id="rId13"/>
    <p:sldLayoutId id="2147483712" r:id="rId14"/>
    <p:sldLayoutId id="2147483715" r:id="rId15"/>
  </p:sldLayoutIdLst>
  <p:hf hdr="0"/>
  <p:txStyles>
    <p:titleStyle>
      <a:lvl1pPr algn="ctr" rtl="0" eaLnBrk="0" fontAlgn="base" hangingPunct="0">
        <a:spcBef>
          <a:spcPct val="0"/>
        </a:spcBef>
        <a:spcAft>
          <a:spcPct val="0"/>
        </a:spcAft>
        <a:defRPr sz="3600">
          <a:solidFill>
            <a:srgbClr val="003949"/>
          </a:solidFill>
          <a:latin typeface="+mj-lt"/>
          <a:ea typeface="+mj-ea"/>
          <a:cs typeface="+mj-cs"/>
        </a:defRPr>
      </a:lvl1pPr>
      <a:lvl2pPr algn="l" rtl="0" eaLnBrk="0" fontAlgn="base" hangingPunct="0">
        <a:spcBef>
          <a:spcPct val="0"/>
        </a:spcBef>
        <a:spcAft>
          <a:spcPct val="0"/>
        </a:spcAft>
        <a:defRPr sz="3600">
          <a:solidFill>
            <a:schemeClr val="tx2"/>
          </a:solidFill>
          <a:latin typeface="Myriad Pro" pitchFamily="34" charset="0"/>
        </a:defRPr>
      </a:lvl2pPr>
      <a:lvl3pPr algn="l" rtl="0" eaLnBrk="0" fontAlgn="base" hangingPunct="0">
        <a:spcBef>
          <a:spcPct val="0"/>
        </a:spcBef>
        <a:spcAft>
          <a:spcPct val="0"/>
        </a:spcAft>
        <a:defRPr sz="3600">
          <a:solidFill>
            <a:schemeClr val="tx2"/>
          </a:solidFill>
          <a:latin typeface="Myriad Pro" pitchFamily="34" charset="0"/>
        </a:defRPr>
      </a:lvl3pPr>
      <a:lvl4pPr algn="l" rtl="0" eaLnBrk="0" fontAlgn="base" hangingPunct="0">
        <a:spcBef>
          <a:spcPct val="0"/>
        </a:spcBef>
        <a:spcAft>
          <a:spcPct val="0"/>
        </a:spcAft>
        <a:defRPr sz="3600">
          <a:solidFill>
            <a:schemeClr val="tx2"/>
          </a:solidFill>
          <a:latin typeface="Myriad Pro" pitchFamily="34" charset="0"/>
        </a:defRPr>
      </a:lvl4pPr>
      <a:lvl5pPr algn="l" rtl="0" eaLnBrk="0" fontAlgn="base" hangingPunct="0">
        <a:spcBef>
          <a:spcPct val="0"/>
        </a:spcBef>
        <a:spcAft>
          <a:spcPct val="0"/>
        </a:spcAft>
        <a:defRPr sz="3600">
          <a:solidFill>
            <a:schemeClr val="tx2"/>
          </a:solidFill>
          <a:latin typeface="Myriad Pro" pitchFamily="34" charset="0"/>
        </a:defRPr>
      </a:lvl5pPr>
      <a:lvl6pPr marL="457200" algn="l" rtl="0" fontAlgn="base">
        <a:spcBef>
          <a:spcPct val="0"/>
        </a:spcBef>
        <a:spcAft>
          <a:spcPct val="0"/>
        </a:spcAft>
        <a:defRPr sz="3600">
          <a:solidFill>
            <a:schemeClr val="tx2"/>
          </a:solidFill>
          <a:latin typeface="Myriad Pro" pitchFamily="34" charset="0"/>
        </a:defRPr>
      </a:lvl6pPr>
      <a:lvl7pPr marL="914400" algn="l" rtl="0" fontAlgn="base">
        <a:spcBef>
          <a:spcPct val="0"/>
        </a:spcBef>
        <a:spcAft>
          <a:spcPct val="0"/>
        </a:spcAft>
        <a:defRPr sz="3600">
          <a:solidFill>
            <a:schemeClr val="tx2"/>
          </a:solidFill>
          <a:latin typeface="Myriad Pro" pitchFamily="34" charset="0"/>
        </a:defRPr>
      </a:lvl7pPr>
      <a:lvl8pPr marL="1371600" algn="l" rtl="0" fontAlgn="base">
        <a:spcBef>
          <a:spcPct val="0"/>
        </a:spcBef>
        <a:spcAft>
          <a:spcPct val="0"/>
        </a:spcAft>
        <a:defRPr sz="3600">
          <a:solidFill>
            <a:schemeClr val="tx2"/>
          </a:solidFill>
          <a:latin typeface="Myriad Pro" pitchFamily="34" charset="0"/>
        </a:defRPr>
      </a:lvl8pPr>
      <a:lvl9pPr marL="1828800" algn="l" rtl="0" fontAlgn="base">
        <a:spcBef>
          <a:spcPct val="0"/>
        </a:spcBef>
        <a:spcAft>
          <a:spcPct val="0"/>
        </a:spcAft>
        <a:defRPr sz="3600">
          <a:solidFill>
            <a:schemeClr val="tx2"/>
          </a:solidFill>
          <a:latin typeface="Myriad Pro"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8" Type="http://schemas.openxmlformats.org/officeDocument/2006/relationships/image" Target="../media/image323.png"/><Relationship Id="rId13" Type="http://schemas.openxmlformats.org/officeDocument/2006/relationships/image" Target="../media/image32.png"/><Relationship Id="rId26" Type="http://schemas.openxmlformats.org/officeDocument/2006/relationships/image" Target="../media/image332.png"/><Relationship Id="rId21" Type="http://schemas.openxmlformats.org/officeDocument/2006/relationships/image" Target="../media/image326.png"/><Relationship Id="rId17" Type="http://schemas.openxmlformats.org/officeDocument/2006/relationships/image" Target="../media/image322.png"/><Relationship Id="rId12" Type="http://schemas.openxmlformats.org/officeDocument/2006/relationships/image" Target="../media/image160.png"/><Relationship Id="rId25" Type="http://schemas.openxmlformats.org/officeDocument/2006/relationships/image" Target="../media/image331.png"/><Relationship Id="rId2" Type="http://schemas.openxmlformats.org/officeDocument/2006/relationships/image" Target="../media/image31.png"/><Relationship Id="rId20" Type="http://schemas.openxmlformats.org/officeDocument/2006/relationships/image" Target="../media/image325.png"/><Relationship Id="rId1" Type="http://schemas.openxmlformats.org/officeDocument/2006/relationships/slideLayout" Target="../slideLayouts/slideLayout8.xml"/><Relationship Id="rId24" Type="http://schemas.openxmlformats.org/officeDocument/2006/relationships/image" Target="../media/image329.png"/><Relationship Id="rId11" Type="http://schemas.openxmlformats.org/officeDocument/2006/relationships/image" Target="../media/image151.png"/><Relationship Id="rId23" Type="http://schemas.openxmlformats.org/officeDocument/2006/relationships/image" Target="../media/image328.png"/><Relationship Id="rId19" Type="http://schemas.openxmlformats.org/officeDocument/2006/relationships/image" Target="../media/image324.png"/><Relationship Id="rId22" Type="http://schemas.openxmlformats.org/officeDocument/2006/relationships/image" Target="../media/image327.png"/><Relationship Id="rId14" Type="http://schemas.openxmlformats.org/officeDocument/2006/relationships/image" Target="../media/image33.png"/><Relationship Id="rId27" Type="http://schemas.openxmlformats.org/officeDocument/2006/relationships/image" Target="../media/image333.png"/></Relationships>
</file>

<file path=ppt/slides/_rels/slide21.xml.rels><?xml version="1.0" encoding="UTF-8" standalone="yes"?>
<Relationships xmlns="http://schemas.openxmlformats.org/package/2006/relationships"><Relationship Id="rId18" Type="http://schemas.openxmlformats.org/officeDocument/2006/relationships/image" Target="../media/image324.png"/><Relationship Id="rId26" Type="http://schemas.openxmlformats.org/officeDocument/2006/relationships/image" Target="../media/image3210.png"/><Relationship Id="rId21" Type="http://schemas.openxmlformats.org/officeDocument/2006/relationships/image" Target="../media/image327.png"/><Relationship Id="rId17" Type="http://schemas.openxmlformats.org/officeDocument/2006/relationships/image" Target="../media/image323.png"/><Relationship Id="rId25" Type="http://schemas.openxmlformats.org/officeDocument/2006/relationships/image" Target="../media/image1602.png"/><Relationship Id="rId2" Type="http://schemas.openxmlformats.org/officeDocument/2006/relationships/image" Target="../media/image34.png"/><Relationship Id="rId16" Type="http://schemas.openxmlformats.org/officeDocument/2006/relationships/image" Target="../media/image335.png"/><Relationship Id="rId20" Type="http://schemas.openxmlformats.org/officeDocument/2006/relationships/image" Target="../media/image326.png"/><Relationship Id="rId29" Type="http://schemas.openxmlformats.org/officeDocument/2006/relationships/image" Target="../media/image332.png"/><Relationship Id="rId1" Type="http://schemas.openxmlformats.org/officeDocument/2006/relationships/slideLayout" Target="../slideLayouts/slideLayout8.xml"/><Relationship Id="rId24" Type="http://schemas.openxmlformats.org/officeDocument/2006/relationships/image" Target="../media/image1512.png"/><Relationship Id="rId23" Type="http://schemas.openxmlformats.org/officeDocument/2006/relationships/image" Target="../media/image329.png"/><Relationship Id="rId28" Type="http://schemas.openxmlformats.org/officeDocument/2006/relationships/image" Target="../media/image331.png"/><Relationship Id="rId19" Type="http://schemas.openxmlformats.org/officeDocument/2006/relationships/image" Target="../media/image325.png"/><Relationship Id="rId22" Type="http://schemas.openxmlformats.org/officeDocument/2006/relationships/image" Target="../media/image328.png"/><Relationship Id="rId27" Type="http://schemas.openxmlformats.org/officeDocument/2006/relationships/image" Target="../media/image336.png"/></Relationships>
</file>

<file path=ppt/slides/_rels/slide22.xml.rels><?xml version="1.0" encoding="UTF-8" standalone="yes"?>
<Relationships xmlns="http://schemas.openxmlformats.org/package/2006/relationships"><Relationship Id="rId18" Type="http://schemas.openxmlformats.org/officeDocument/2006/relationships/image" Target="../media/image325.png"/><Relationship Id="rId26" Type="http://schemas.openxmlformats.org/officeDocument/2006/relationships/image" Target="../media/image3310.png"/><Relationship Id="rId3" Type="http://schemas.openxmlformats.org/officeDocument/2006/relationships/image" Target="../media/image35.png"/><Relationship Id="rId21" Type="http://schemas.openxmlformats.org/officeDocument/2006/relationships/image" Target="../media/image328.png"/><Relationship Id="rId17" Type="http://schemas.openxmlformats.org/officeDocument/2006/relationships/image" Target="../media/image324.png"/><Relationship Id="rId25" Type="http://schemas.openxmlformats.org/officeDocument/2006/relationships/image" Target="../media/image3211.png"/><Relationship Id="rId2" Type="http://schemas.openxmlformats.org/officeDocument/2006/relationships/notesSlide" Target="../notesSlides/notesSlide14.xml"/><Relationship Id="rId16" Type="http://schemas.openxmlformats.org/officeDocument/2006/relationships/image" Target="../media/image323.png"/><Relationship Id="rId20" Type="http://schemas.openxmlformats.org/officeDocument/2006/relationships/image" Target="../media/image327.png"/><Relationship Id="rId1" Type="http://schemas.openxmlformats.org/officeDocument/2006/relationships/slideLayout" Target="../slideLayouts/slideLayout8.xml"/><Relationship Id="rId24" Type="http://schemas.openxmlformats.org/officeDocument/2006/relationships/image" Target="../media/image1603.png"/><Relationship Id="rId23" Type="http://schemas.openxmlformats.org/officeDocument/2006/relationships/image" Target="../media/image1513.png"/><Relationship Id="rId28" Type="http://schemas.openxmlformats.org/officeDocument/2006/relationships/image" Target="../media/image332.png"/><Relationship Id="rId19" Type="http://schemas.openxmlformats.org/officeDocument/2006/relationships/image" Target="../media/image326.png"/><Relationship Id="rId22" Type="http://schemas.openxmlformats.org/officeDocument/2006/relationships/image" Target="../media/image329.png"/><Relationship Id="rId27" Type="http://schemas.openxmlformats.org/officeDocument/2006/relationships/image" Target="../media/image331.png"/></Relationships>
</file>

<file path=ppt/slides/_rels/slide23.xml.rels><?xml version="1.0" encoding="UTF-8" standalone="yes"?>
<Relationships xmlns="http://schemas.openxmlformats.org/package/2006/relationships"><Relationship Id="rId18" Type="http://schemas.openxmlformats.org/officeDocument/2006/relationships/image" Target="../media/image326.png"/><Relationship Id="rId26" Type="http://schemas.openxmlformats.org/officeDocument/2006/relationships/image" Target="../media/image331.png"/><Relationship Id="rId3" Type="http://schemas.openxmlformats.org/officeDocument/2006/relationships/image" Target="../media/image37.png"/><Relationship Id="rId21" Type="http://schemas.openxmlformats.org/officeDocument/2006/relationships/image" Target="../media/image329.png"/><Relationship Id="rId17" Type="http://schemas.openxmlformats.org/officeDocument/2006/relationships/image" Target="../media/image325.png"/><Relationship Id="rId25" Type="http://schemas.openxmlformats.org/officeDocument/2006/relationships/image" Target="../media/image3310.png"/><Relationship Id="rId2" Type="http://schemas.openxmlformats.org/officeDocument/2006/relationships/image" Target="../media/image36.png"/><Relationship Id="rId16" Type="http://schemas.openxmlformats.org/officeDocument/2006/relationships/image" Target="../media/image324.png"/><Relationship Id="rId20" Type="http://schemas.openxmlformats.org/officeDocument/2006/relationships/image" Target="../media/image328.png"/><Relationship Id="rId1" Type="http://schemas.openxmlformats.org/officeDocument/2006/relationships/slideLayout" Target="../slideLayouts/slideLayout8.xml"/><Relationship Id="rId24" Type="http://schemas.openxmlformats.org/officeDocument/2006/relationships/image" Target="../media/image3211.png"/><Relationship Id="rId15" Type="http://schemas.openxmlformats.org/officeDocument/2006/relationships/image" Target="../media/image323.png"/><Relationship Id="rId23" Type="http://schemas.openxmlformats.org/officeDocument/2006/relationships/image" Target="../media/image1603.png"/><Relationship Id="rId19" Type="http://schemas.openxmlformats.org/officeDocument/2006/relationships/image" Target="../media/image327.png"/><Relationship Id="rId22" Type="http://schemas.openxmlformats.org/officeDocument/2006/relationships/image" Target="../media/image1513.png"/><Relationship Id="rId27" Type="http://schemas.openxmlformats.org/officeDocument/2006/relationships/image" Target="../media/image332.png"/></Relationships>
</file>

<file path=ppt/slides/_rels/slide24.xml.rels><?xml version="1.0" encoding="UTF-8" standalone="yes"?>
<Relationships xmlns="http://schemas.openxmlformats.org/package/2006/relationships"><Relationship Id="rId26" Type="http://schemas.openxmlformats.org/officeDocument/2006/relationships/image" Target="../media/image1513.png"/><Relationship Id="rId39" Type="http://schemas.openxmlformats.org/officeDocument/2006/relationships/image" Target="../media/image391.png"/><Relationship Id="rId3" Type="http://schemas.openxmlformats.org/officeDocument/2006/relationships/image" Target="../media/image39.png"/><Relationship Id="rId34" Type="http://schemas.openxmlformats.org/officeDocument/2006/relationships/image" Target="../media/image301.png"/><Relationship Id="rId33" Type="http://schemas.openxmlformats.org/officeDocument/2006/relationships/image" Target="../media/image291.png"/><Relationship Id="rId38" Type="http://schemas.openxmlformats.org/officeDocument/2006/relationships/image" Target="../media/image361.png"/><Relationship Id="rId2" Type="http://schemas.openxmlformats.org/officeDocument/2006/relationships/image" Target="../media/image373.png"/><Relationship Id="rId29" Type="http://schemas.openxmlformats.org/officeDocument/2006/relationships/image" Target="../media/image3310.png"/><Relationship Id="rId1" Type="http://schemas.openxmlformats.org/officeDocument/2006/relationships/slideLayout" Target="../slideLayouts/slideLayout8.xml"/><Relationship Id="rId37" Type="http://schemas.openxmlformats.org/officeDocument/2006/relationships/image" Target="../media/image351.png"/><Relationship Id="rId36" Type="http://schemas.openxmlformats.org/officeDocument/2006/relationships/image" Target="../media/image341.png"/><Relationship Id="rId28" Type="http://schemas.openxmlformats.org/officeDocument/2006/relationships/image" Target="../media/image3211.png"/><Relationship Id="rId19" Type="http://schemas.openxmlformats.org/officeDocument/2006/relationships/image" Target="../media/image323.png"/><Relationship Id="rId31" Type="http://schemas.openxmlformats.org/officeDocument/2006/relationships/image" Target="../media/image332.png"/><Relationship Id="rId4" Type="http://schemas.openxmlformats.org/officeDocument/2006/relationships/image" Target="../media/image40.png"/><Relationship Id="rId35" Type="http://schemas.openxmlformats.org/officeDocument/2006/relationships/image" Target="../media/image311.png"/><Relationship Id="rId27" Type="http://schemas.openxmlformats.org/officeDocument/2006/relationships/image" Target="../media/image1603.png"/></Relationships>
</file>

<file path=ppt/slides/_rels/slide25.xml.rels><?xml version="1.0" encoding="UTF-8" standalone="yes"?>
<Relationships xmlns="http://schemas.openxmlformats.org/package/2006/relationships"><Relationship Id="rId3" Type="http://schemas.openxmlformats.org/officeDocument/2006/relationships/image" Target="../media/image2111.png"/><Relationship Id="rId2" Type="http://schemas.openxmlformats.org/officeDocument/2006/relationships/image" Target="../media/image40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09" Type="http://schemas.openxmlformats.org/officeDocument/2006/relationships/image" Target="../media/image428.png"/><Relationship Id="rId117" Type="http://schemas.openxmlformats.org/officeDocument/2006/relationships/image" Target="../media/image436.png"/><Relationship Id="rId3" Type="http://schemas.openxmlformats.org/officeDocument/2006/relationships/image" Target="../media/image41.png"/><Relationship Id="rId104" Type="http://schemas.openxmlformats.org/officeDocument/2006/relationships/image" Target="../media/image423.png"/><Relationship Id="rId112" Type="http://schemas.openxmlformats.org/officeDocument/2006/relationships/image" Target="../media/image431.png"/><Relationship Id="rId120" Type="http://schemas.openxmlformats.org/officeDocument/2006/relationships/image" Target="../media/image439.png"/><Relationship Id="rId103" Type="http://schemas.openxmlformats.org/officeDocument/2006/relationships/image" Target="../media/image422.png"/><Relationship Id="rId108" Type="http://schemas.openxmlformats.org/officeDocument/2006/relationships/image" Target="../media/image427.png"/><Relationship Id="rId46" Type="http://schemas.openxmlformats.org/officeDocument/2006/relationships/image" Target="../media/image352.png"/><Relationship Id="rId59" Type="http://schemas.openxmlformats.org/officeDocument/2006/relationships/image" Target="../media/image365.png"/><Relationship Id="rId116" Type="http://schemas.openxmlformats.org/officeDocument/2006/relationships/image" Target="../media/image435.png"/><Relationship Id="rId124" Type="http://schemas.openxmlformats.org/officeDocument/2006/relationships/image" Target="../media/image443.png"/><Relationship Id="rId2" Type="http://schemas.openxmlformats.org/officeDocument/2006/relationships/notesSlide" Target="../notesSlides/notesSlide15.xml"/><Relationship Id="rId107" Type="http://schemas.openxmlformats.org/officeDocument/2006/relationships/image" Target="../media/image426.png"/><Relationship Id="rId111" Type="http://schemas.openxmlformats.org/officeDocument/2006/relationships/image" Target="../media/image430.png"/><Relationship Id="rId1" Type="http://schemas.openxmlformats.org/officeDocument/2006/relationships/slideLayout" Target="../slideLayouts/slideLayout8.xml"/><Relationship Id="rId102" Type="http://schemas.openxmlformats.org/officeDocument/2006/relationships/image" Target="../media/image421.png"/><Relationship Id="rId66" Type="http://schemas.openxmlformats.org/officeDocument/2006/relationships/image" Target="../media/image372.png"/><Relationship Id="rId110" Type="http://schemas.openxmlformats.org/officeDocument/2006/relationships/image" Target="../media/image429.png"/><Relationship Id="rId74" Type="http://schemas.openxmlformats.org/officeDocument/2006/relationships/image" Target="../media/image380.png"/><Relationship Id="rId115" Type="http://schemas.openxmlformats.org/officeDocument/2006/relationships/image" Target="../media/image434.png"/><Relationship Id="rId123" Type="http://schemas.openxmlformats.org/officeDocument/2006/relationships/image" Target="../media/image442.png"/><Relationship Id="rId106" Type="http://schemas.openxmlformats.org/officeDocument/2006/relationships/image" Target="../media/image425.png"/><Relationship Id="rId90" Type="http://schemas.openxmlformats.org/officeDocument/2006/relationships/image" Target="../media/image397.png"/><Relationship Id="rId114" Type="http://schemas.openxmlformats.org/officeDocument/2006/relationships/image" Target="../media/image433.png"/><Relationship Id="rId119" Type="http://schemas.openxmlformats.org/officeDocument/2006/relationships/image" Target="../media/image438.png"/><Relationship Id="rId65" Type="http://schemas.openxmlformats.org/officeDocument/2006/relationships/image" Target="../media/image371.png"/><Relationship Id="rId122" Type="http://schemas.openxmlformats.org/officeDocument/2006/relationships/image" Target="../media/image441.png"/><Relationship Id="rId105" Type="http://schemas.openxmlformats.org/officeDocument/2006/relationships/image" Target="../media/image424.png"/><Relationship Id="rId64" Type="http://schemas.openxmlformats.org/officeDocument/2006/relationships/image" Target="../media/image370.png"/><Relationship Id="rId113" Type="http://schemas.openxmlformats.org/officeDocument/2006/relationships/image" Target="../media/image432.png"/><Relationship Id="rId69" Type="http://schemas.openxmlformats.org/officeDocument/2006/relationships/image" Target="../media/image375.png"/><Relationship Id="rId118" Type="http://schemas.openxmlformats.org/officeDocument/2006/relationships/image" Target="../media/image437.png"/><Relationship Id="rId98" Type="http://schemas.openxmlformats.org/officeDocument/2006/relationships/image" Target="../media/image405.png"/><Relationship Id="rId121" Type="http://schemas.openxmlformats.org/officeDocument/2006/relationships/image" Target="../media/image440.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4" Type="http://schemas.openxmlformats.org/officeDocument/2006/relationships/image" Target="../media/image450.png"/><Relationship Id="rId33" Type="http://schemas.openxmlformats.org/officeDocument/2006/relationships/image" Target="../media/image346.png"/><Relationship Id="rId2" Type="http://schemas.openxmlformats.org/officeDocument/2006/relationships/image" Target="../media/image43.png"/><Relationship Id="rId29" Type="http://schemas.openxmlformats.org/officeDocument/2006/relationships/image" Target="../media/image447.png"/><Relationship Id="rId20" Type="http://schemas.openxmlformats.org/officeDocument/2006/relationships/image" Target="../media/image370.png"/><Relationship Id="rId1" Type="http://schemas.openxmlformats.org/officeDocument/2006/relationships/slideLayout" Target="../slideLayouts/slideLayout8.xml"/><Relationship Id="rId32" Type="http://schemas.openxmlformats.org/officeDocument/2006/relationships/image" Target="../media/image449.png"/><Relationship Id="rId37" Type="http://schemas.openxmlformats.org/officeDocument/2006/relationships/image" Target="../media/image453.png"/><Relationship Id="rId28" Type="http://schemas.openxmlformats.org/officeDocument/2006/relationships/image" Target="../media/image446.png"/><Relationship Id="rId36" Type="http://schemas.openxmlformats.org/officeDocument/2006/relationships/image" Target="../media/image452.png"/><Relationship Id="rId31" Type="http://schemas.openxmlformats.org/officeDocument/2006/relationships/image" Target="../media/image439.png"/><Relationship Id="rId27" Type="http://schemas.openxmlformats.org/officeDocument/2006/relationships/image" Target="../media/image445.png"/><Relationship Id="rId30" Type="http://schemas.openxmlformats.org/officeDocument/2006/relationships/image" Target="../media/image448.png"/><Relationship Id="rId35" Type="http://schemas.openxmlformats.org/officeDocument/2006/relationships/image" Target="../media/image451.png"/></Relationships>
</file>

<file path=ppt/slides/_rels/slide29.xml.rels><?xml version="1.0" encoding="UTF-8" standalone="yes"?>
<Relationships xmlns="http://schemas.openxmlformats.org/package/2006/relationships"><Relationship Id="rId39" Type="http://schemas.openxmlformats.org/officeDocument/2006/relationships/image" Target="../media/image439.png"/><Relationship Id="rId26" Type="http://schemas.openxmlformats.org/officeDocument/2006/relationships/image" Target="../media/image370.png"/><Relationship Id="rId34" Type="http://schemas.openxmlformats.org/officeDocument/2006/relationships/image" Target="../media/image45.png"/><Relationship Id="rId42" Type="http://schemas.openxmlformats.org/officeDocument/2006/relationships/image" Target="../media/image450.png"/><Relationship Id="rId33" Type="http://schemas.openxmlformats.org/officeDocument/2006/relationships/image" Target="../media/image455.png"/><Relationship Id="rId38" Type="http://schemas.openxmlformats.org/officeDocument/2006/relationships/image" Target="../media/image448.png"/><Relationship Id="rId46" Type="http://schemas.openxmlformats.org/officeDocument/2006/relationships/image" Target="../media/image457.png"/><Relationship Id="rId2" Type="http://schemas.openxmlformats.org/officeDocument/2006/relationships/image" Target="../media/image44.png"/><Relationship Id="rId41" Type="http://schemas.openxmlformats.org/officeDocument/2006/relationships/image" Target="../media/image346.png"/><Relationship Id="rId1" Type="http://schemas.openxmlformats.org/officeDocument/2006/relationships/slideLayout" Target="../slideLayouts/slideLayout8.xml"/><Relationship Id="rId37" Type="http://schemas.openxmlformats.org/officeDocument/2006/relationships/image" Target="../media/image447.png"/><Relationship Id="rId40" Type="http://schemas.openxmlformats.org/officeDocument/2006/relationships/image" Target="../media/image449.png"/><Relationship Id="rId45" Type="http://schemas.openxmlformats.org/officeDocument/2006/relationships/image" Target="../media/image453.png"/><Relationship Id="rId36" Type="http://schemas.openxmlformats.org/officeDocument/2006/relationships/image" Target="../media/image446.png"/><Relationship Id="rId44" Type="http://schemas.openxmlformats.org/officeDocument/2006/relationships/image" Target="../media/image452.png"/><Relationship Id="rId35" Type="http://schemas.openxmlformats.org/officeDocument/2006/relationships/image" Target="../media/image445.png"/><Relationship Id="rId43" Type="http://schemas.openxmlformats.org/officeDocument/2006/relationships/image" Target="../media/image451.png"/></Relationships>
</file>

<file path=ppt/slides/_rels/slide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8" Type="http://schemas.openxmlformats.org/officeDocument/2006/relationships/image" Target="../media/image447.png"/><Relationship Id="rId26" Type="http://schemas.openxmlformats.org/officeDocument/2006/relationships/image" Target="../media/image452.png"/><Relationship Id="rId3" Type="http://schemas.openxmlformats.org/officeDocument/2006/relationships/image" Target="../media/image85.png"/><Relationship Id="rId21" Type="http://schemas.openxmlformats.org/officeDocument/2006/relationships/image" Target="../media/image449.png"/><Relationship Id="rId17" Type="http://schemas.openxmlformats.org/officeDocument/2006/relationships/image" Target="../media/image446.png"/><Relationship Id="rId25" Type="http://schemas.openxmlformats.org/officeDocument/2006/relationships/image" Target="../media/image451.png"/><Relationship Id="rId2" Type="http://schemas.openxmlformats.org/officeDocument/2006/relationships/image" Target="../media/image456.png"/><Relationship Id="rId16" Type="http://schemas.openxmlformats.org/officeDocument/2006/relationships/image" Target="../media/image445.png"/><Relationship Id="rId20" Type="http://schemas.openxmlformats.org/officeDocument/2006/relationships/image" Target="../media/image439.png"/><Relationship Id="rId1" Type="http://schemas.openxmlformats.org/officeDocument/2006/relationships/slideLayout" Target="../slideLayouts/slideLayout8.xml"/><Relationship Id="rId24" Type="http://schemas.openxmlformats.org/officeDocument/2006/relationships/image" Target="../media/image450.png"/><Relationship Id="rId23" Type="http://schemas.openxmlformats.org/officeDocument/2006/relationships/image" Target="../media/image346.png"/><Relationship Id="rId19" Type="http://schemas.openxmlformats.org/officeDocument/2006/relationships/image" Target="../media/image448.png"/><Relationship Id="rId4" Type="http://schemas.openxmlformats.org/officeDocument/2006/relationships/image" Target="../media/image86.png"/><Relationship Id="rId22" Type="http://schemas.openxmlformats.org/officeDocument/2006/relationships/image" Target="../media/image370.png"/><Relationship Id="rId27" Type="http://schemas.openxmlformats.org/officeDocument/2006/relationships/image" Target="../media/image453.png"/></Relationships>
</file>

<file path=ppt/slides/_rels/slide31.xml.rels><?xml version="1.0" encoding="UTF-8" standalone="yes"?>
<Relationships xmlns="http://schemas.openxmlformats.org/package/2006/relationships"><Relationship Id="rId18" Type="http://schemas.openxmlformats.org/officeDocument/2006/relationships/image" Target="../media/image446.png"/><Relationship Id="rId26" Type="http://schemas.openxmlformats.org/officeDocument/2006/relationships/image" Target="../media/image452.png"/><Relationship Id="rId3" Type="http://schemas.openxmlformats.org/officeDocument/2006/relationships/image" Target="../media/image46.png"/><Relationship Id="rId21" Type="http://schemas.openxmlformats.org/officeDocument/2006/relationships/image" Target="../media/image439.png"/><Relationship Id="rId17" Type="http://schemas.openxmlformats.org/officeDocument/2006/relationships/image" Target="../media/image445.png"/><Relationship Id="rId25" Type="http://schemas.openxmlformats.org/officeDocument/2006/relationships/image" Target="../media/image451.png"/><Relationship Id="rId2" Type="http://schemas.openxmlformats.org/officeDocument/2006/relationships/notesSlide" Target="../notesSlides/notesSlide16.xml"/><Relationship Id="rId20" Type="http://schemas.openxmlformats.org/officeDocument/2006/relationships/image" Target="../media/image448.png"/><Relationship Id="rId1" Type="http://schemas.openxmlformats.org/officeDocument/2006/relationships/slideLayout" Target="../slideLayouts/slideLayout8.xml"/><Relationship Id="rId6" Type="http://schemas.openxmlformats.org/officeDocument/2006/relationships/image" Target="../media/image90.png"/><Relationship Id="rId24" Type="http://schemas.openxmlformats.org/officeDocument/2006/relationships/image" Target="../media/image450.png"/><Relationship Id="rId5" Type="http://schemas.openxmlformats.org/officeDocument/2006/relationships/image" Target="../media/image1711.png"/><Relationship Id="rId23" Type="http://schemas.openxmlformats.org/officeDocument/2006/relationships/image" Target="../media/image458.png"/><Relationship Id="rId19" Type="http://schemas.openxmlformats.org/officeDocument/2006/relationships/image" Target="../media/image447.png"/><Relationship Id="rId4" Type="http://schemas.openxmlformats.org/officeDocument/2006/relationships/image" Target="../media/image1611.png"/><Relationship Id="rId22" Type="http://schemas.openxmlformats.org/officeDocument/2006/relationships/image" Target="../media/image370.png"/><Relationship Id="rId27" Type="http://schemas.openxmlformats.org/officeDocument/2006/relationships/image" Target="../media/image453.png"/></Relationships>
</file>

<file path=ppt/slides/_rels/slide32.xml.rels><?xml version="1.0" encoding="UTF-8" standalone="yes"?>
<Relationships xmlns="http://schemas.openxmlformats.org/package/2006/relationships"><Relationship Id="rId18" Type="http://schemas.openxmlformats.org/officeDocument/2006/relationships/image" Target="../media/image459.png"/><Relationship Id="rId3" Type="http://schemas.openxmlformats.org/officeDocument/2006/relationships/image" Target="../media/image47.png"/><Relationship Id="rId21" Type="http://schemas.openxmlformats.org/officeDocument/2006/relationships/image" Target="../media/image452.png"/><Relationship Id="rId17" Type="http://schemas.openxmlformats.org/officeDocument/2006/relationships/image" Target="../media/image439.png"/><Relationship Id="rId25" Type="http://schemas.openxmlformats.org/officeDocument/2006/relationships/image" Target="../media/image460.png"/><Relationship Id="rId2" Type="http://schemas.openxmlformats.org/officeDocument/2006/relationships/notesSlide" Target="../notesSlides/notesSlide17.xml"/><Relationship Id="rId16" Type="http://schemas.openxmlformats.org/officeDocument/2006/relationships/image" Target="../media/image447.png"/><Relationship Id="rId20" Type="http://schemas.openxmlformats.org/officeDocument/2006/relationships/image" Target="../media/image450.png"/><Relationship Id="rId1" Type="http://schemas.openxmlformats.org/officeDocument/2006/relationships/slideLayout" Target="../slideLayouts/slideLayout8.xml"/><Relationship Id="rId24" Type="http://schemas.openxmlformats.org/officeDocument/2006/relationships/image" Target="../media/image454.png"/><Relationship Id="rId15" Type="http://schemas.openxmlformats.org/officeDocument/2006/relationships/image" Target="../media/image446.png"/><Relationship Id="rId23" Type="http://schemas.openxmlformats.org/officeDocument/2006/relationships/image" Target="../media/image444.png"/><Relationship Id="rId19" Type="http://schemas.openxmlformats.org/officeDocument/2006/relationships/image" Target="../media/image458.png"/><Relationship Id="rId4" Type="http://schemas.openxmlformats.org/officeDocument/2006/relationships/image" Target="../media/image4210.png"/><Relationship Id="rId14" Type="http://schemas.openxmlformats.org/officeDocument/2006/relationships/image" Target="../media/image445.png"/><Relationship Id="rId22" Type="http://schemas.openxmlformats.org/officeDocument/2006/relationships/image" Target="../media/image453.png"/></Relationships>
</file>

<file path=ppt/slides/_rels/slide33.xml.rels><?xml version="1.0" encoding="UTF-8" standalone="yes"?>
<Relationships xmlns="http://schemas.openxmlformats.org/package/2006/relationships"><Relationship Id="rId26" Type="http://schemas.openxmlformats.org/officeDocument/2006/relationships/image" Target="../media/image461.png"/><Relationship Id="rId3" Type="http://schemas.openxmlformats.org/officeDocument/2006/relationships/image" Target="../media/image48.png"/><Relationship Id="rId21" Type="http://schemas.openxmlformats.org/officeDocument/2006/relationships/image" Target="../media/image2211.png"/><Relationship Id="rId34" Type="http://schemas.openxmlformats.org/officeDocument/2006/relationships/image" Target="../media/image1911.png"/><Relationship Id="rId25" Type="http://schemas.openxmlformats.org/officeDocument/2006/relationships/image" Target="../media/image439.png"/><Relationship Id="rId38" Type="http://schemas.openxmlformats.org/officeDocument/2006/relationships/image" Target="../media/image51.png"/><Relationship Id="rId2" Type="http://schemas.openxmlformats.org/officeDocument/2006/relationships/notesSlide" Target="../notesSlides/notesSlide18.xml"/><Relationship Id="rId20" Type="http://schemas.openxmlformats.org/officeDocument/2006/relationships/image" Target="../media/image472.png"/><Relationship Id="rId29" Type="http://schemas.openxmlformats.org/officeDocument/2006/relationships/image" Target="../media/image453.png"/><Relationship Id="rId1" Type="http://schemas.openxmlformats.org/officeDocument/2006/relationships/slideLayout" Target="../slideLayouts/slideLayout8.xml"/><Relationship Id="rId24" Type="http://schemas.openxmlformats.org/officeDocument/2006/relationships/image" Target="../media/image446.png"/><Relationship Id="rId37" Type="http://schemas.openxmlformats.org/officeDocument/2006/relationships/image" Target="../media/image2310.png"/><Relationship Id="rId23" Type="http://schemas.openxmlformats.org/officeDocument/2006/relationships/image" Target="../media/image445.png"/><Relationship Id="rId28" Type="http://schemas.openxmlformats.org/officeDocument/2006/relationships/image" Target="../media/image452.png"/><Relationship Id="rId36" Type="http://schemas.openxmlformats.org/officeDocument/2006/relationships/image" Target="../media/image2710.png"/><Relationship Id="rId31" Type="http://schemas.openxmlformats.org/officeDocument/2006/relationships/image" Target="../media/image50.png"/><Relationship Id="rId22" Type="http://schemas.openxmlformats.org/officeDocument/2006/relationships/image" Target="../media/image482.png"/><Relationship Id="rId27" Type="http://schemas.openxmlformats.org/officeDocument/2006/relationships/image" Target="../media/image450.png"/><Relationship Id="rId30" Type="http://schemas.openxmlformats.org/officeDocument/2006/relationships/image" Target="../media/image49.png"/><Relationship Id="rId35" Type="http://schemas.openxmlformats.org/officeDocument/2006/relationships/image" Target="../media/image2612.png"/></Relationships>
</file>

<file path=ppt/slides/_rels/slide34.xml.rels><?xml version="1.0" encoding="UTF-8" standalone="yes"?>
<Relationships xmlns="http://schemas.openxmlformats.org/package/2006/relationships"><Relationship Id="rId8" Type="http://schemas.openxmlformats.org/officeDocument/2006/relationships/image" Target="../media/image350.png"/><Relationship Id="rId18" Type="http://schemas.openxmlformats.org/officeDocument/2006/relationships/image" Target="../media/image491.png"/><Relationship Id="rId26" Type="http://schemas.openxmlformats.org/officeDocument/2006/relationships/image" Target="../media/image4510.png"/><Relationship Id="rId3" Type="http://schemas.openxmlformats.org/officeDocument/2006/relationships/image" Target="../media/image52.png"/><Relationship Id="rId21" Type="http://schemas.openxmlformats.org/officeDocument/2006/relationships/image" Target="../media/image446.png"/><Relationship Id="rId7" Type="http://schemas.openxmlformats.org/officeDocument/2006/relationships/image" Target="../media/image340.png"/><Relationship Id="rId25" Type="http://schemas.openxmlformats.org/officeDocument/2006/relationships/image" Target="../media/image4410.png"/><Relationship Id="rId33" Type="http://schemas.openxmlformats.org/officeDocument/2006/relationships/image" Target="../media/image56.png"/><Relationship Id="rId2" Type="http://schemas.openxmlformats.org/officeDocument/2006/relationships/notesSlide" Target="../notesSlides/notesSlide19.xml"/><Relationship Id="rId20" Type="http://schemas.openxmlformats.org/officeDocument/2006/relationships/image" Target="../media/image390.png"/><Relationship Id="rId29" Type="http://schemas.openxmlformats.org/officeDocument/2006/relationships/image" Target="../media/image481.png"/><Relationship Id="rId1" Type="http://schemas.openxmlformats.org/officeDocument/2006/relationships/slideLayout" Target="../slideLayouts/slideLayout8.xml"/><Relationship Id="rId6" Type="http://schemas.openxmlformats.org/officeDocument/2006/relationships/image" Target="../media/image310.png"/><Relationship Id="rId24" Type="http://schemas.openxmlformats.org/officeDocument/2006/relationships/image" Target="../media/image420.png"/><Relationship Id="rId32" Type="http://schemas.openxmlformats.org/officeDocument/2006/relationships/image" Target="../media/image55.png"/><Relationship Id="rId5" Type="http://schemas.openxmlformats.org/officeDocument/2006/relationships/image" Target="../media/image300.png"/><Relationship Id="rId23" Type="http://schemas.openxmlformats.org/officeDocument/2006/relationships/image" Target="../media/image411.png"/><Relationship Id="rId28" Type="http://schemas.openxmlformats.org/officeDocument/2006/relationships/image" Target="../media/image471.png"/><Relationship Id="rId19" Type="http://schemas.openxmlformats.org/officeDocument/2006/relationships/image" Target="../media/image38.png"/><Relationship Id="rId31" Type="http://schemas.openxmlformats.org/officeDocument/2006/relationships/image" Target="../media/image510.png"/><Relationship Id="rId4" Type="http://schemas.openxmlformats.org/officeDocument/2006/relationships/image" Target="../media/image290.png"/><Relationship Id="rId22" Type="http://schemas.openxmlformats.org/officeDocument/2006/relationships/image" Target="../media/image400.png"/><Relationship Id="rId27" Type="http://schemas.openxmlformats.org/officeDocument/2006/relationships/image" Target="../media/image462.png"/><Relationship Id="rId30" Type="http://schemas.openxmlformats.org/officeDocument/2006/relationships/image" Target="../media/image501.png"/></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4" Type="http://schemas.openxmlformats.org/officeDocument/2006/relationships/image" Target="../media/image580.png"/></Relationships>
</file>

<file path=ppt/slides/_rels/slide37.xml.rels><?xml version="1.0" encoding="UTF-8" standalone="yes"?>
<Relationships xmlns="http://schemas.openxmlformats.org/package/2006/relationships"><Relationship Id="rId18" Type="http://schemas.openxmlformats.org/officeDocument/2006/relationships/image" Target="../media/image326.png"/><Relationship Id="rId26" Type="http://schemas.openxmlformats.org/officeDocument/2006/relationships/image" Target="../media/image331.png"/><Relationship Id="rId21" Type="http://schemas.openxmlformats.org/officeDocument/2006/relationships/image" Target="../media/image329.png"/><Relationship Id="rId17" Type="http://schemas.openxmlformats.org/officeDocument/2006/relationships/image" Target="../media/image325.png"/><Relationship Id="rId25" Type="http://schemas.openxmlformats.org/officeDocument/2006/relationships/image" Target="../media/image3310.png"/><Relationship Id="rId2" Type="http://schemas.openxmlformats.org/officeDocument/2006/relationships/image" Target="../media/image60.png"/><Relationship Id="rId16" Type="http://schemas.openxmlformats.org/officeDocument/2006/relationships/image" Target="../media/image324.png"/><Relationship Id="rId20" Type="http://schemas.openxmlformats.org/officeDocument/2006/relationships/image" Target="../media/image328.png"/><Relationship Id="rId1" Type="http://schemas.openxmlformats.org/officeDocument/2006/relationships/slideLayout" Target="../slideLayouts/slideLayout8.xml"/><Relationship Id="rId24" Type="http://schemas.openxmlformats.org/officeDocument/2006/relationships/image" Target="../media/image3211.png"/><Relationship Id="rId15" Type="http://schemas.openxmlformats.org/officeDocument/2006/relationships/image" Target="../media/image323.png"/><Relationship Id="rId23" Type="http://schemas.openxmlformats.org/officeDocument/2006/relationships/image" Target="../media/image1603.png"/><Relationship Id="rId19" Type="http://schemas.openxmlformats.org/officeDocument/2006/relationships/image" Target="../media/image327.png"/><Relationship Id="rId22" Type="http://schemas.openxmlformats.org/officeDocument/2006/relationships/image" Target="../media/image1513.png"/><Relationship Id="rId27" Type="http://schemas.openxmlformats.org/officeDocument/2006/relationships/image" Target="../media/image332.png"/></Relationships>
</file>

<file path=ppt/slides/_rels/slide38.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601.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8" Type="http://schemas.openxmlformats.org/officeDocument/2006/relationships/image" Target="../media/image326.png"/><Relationship Id="rId26" Type="http://schemas.openxmlformats.org/officeDocument/2006/relationships/image" Target="../media/image331.png"/><Relationship Id="rId3" Type="http://schemas.openxmlformats.org/officeDocument/2006/relationships/image" Target="../media/image600.png"/><Relationship Id="rId21" Type="http://schemas.openxmlformats.org/officeDocument/2006/relationships/image" Target="../media/image329.png"/><Relationship Id="rId17" Type="http://schemas.openxmlformats.org/officeDocument/2006/relationships/image" Target="../media/image325.png"/><Relationship Id="rId25" Type="http://schemas.openxmlformats.org/officeDocument/2006/relationships/image" Target="../media/image3310.png"/><Relationship Id="rId2" Type="http://schemas.openxmlformats.org/officeDocument/2006/relationships/image" Target="../media/image61.png"/><Relationship Id="rId16" Type="http://schemas.openxmlformats.org/officeDocument/2006/relationships/image" Target="../media/image324.png"/><Relationship Id="rId20" Type="http://schemas.openxmlformats.org/officeDocument/2006/relationships/image" Target="../media/image328.png"/><Relationship Id="rId1" Type="http://schemas.openxmlformats.org/officeDocument/2006/relationships/slideLayout" Target="../slideLayouts/slideLayout8.xml"/><Relationship Id="rId24" Type="http://schemas.openxmlformats.org/officeDocument/2006/relationships/image" Target="../media/image3211.png"/><Relationship Id="rId15" Type="http://schemas.openxmlformats.org/officeDocument/2006/relationships/image" Target="../media/image323.png"/><Relationship Id="rId23" Type="http://schemas.openxmlformats.org/officeDocument/2006/relationships/image" Target="../media/image1603.png"/><Relationship Id="rId19" Type="http://schemas.openxmlformats.org/officeDocument/2006/relationships/image" Target="../media/image327.png"/><Relationship Id="rId22" Type="http://schemas.openxmlformats.org/officeDocument/2006/relationships/image" Target="../media/image1513.png"/><Relationship Id="rId27" Type="http://schemas.openxmlformats.org/officeDocument/2006/relationships/image" Target="../media/image3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8" Type="http://schemas.openxmlformats.org/officeDocument/2006/relationships/image" Target="../media/image326.png"/><Relationship Id="rId26" Type="http://schemas.openxmlformats.org/officeDocument/2006/relationships/image" Target="../media/image331.png"/><Relationship Id="rId3" Type="http://schemas.openxmlformats.org/officeDocument/2006/relationships/image" Target="../media/image63.png"/><Relationship Id="rId21" Type="http://schemas.openxmlformats.org/officeDocument/2006/relationships/image" Target="../media/image329.png"/><Relationship Id="rId17" Type="http://schemas.openxmlformats.org/officeDocument/2006/relationships/image" Target="../media/image325.png"/><Relationship Id="rId25" Type="http://schemas.openxmlformats.org/officeDocument/2006/relationships/image" Target="../media/image3310.png"/><Relationship Id="rId2" Type="http://schemas.openxmlformats.org/officeDocument/2006/relationships/image" Target="../media/image62.png"/><Relationship Id="rId16" Type="http://schemas.openxmlformats.org/officeDocument/2006/relationships/image" Target="../media/image324.png"/><Relationship Id="rId20" Type="http://schemas.openxmlformats.org/officeDocument/2006/relationships/image" Target="../media/image328.png"/><Relationship Id="rId1" Type="http://schemas.openxmlformats.org/officeDocument/2006/relationships/slideLayout" Target="../slideLayouts/slideLayout8.xml"/><Relationship Id="rId24" Type="http://schemas.openxmlformats.org/officeDocument/2006/relationships/image" Target="../media/image3211.png"/><Relationship Id="rId15" Type="http://schemas.openxmlformats.org/officeDocument/2006/relationships/image" Target="../media/image323.png"/><Relationship Id="rId23" Type="http://schemas.openxmlformats.org/officeDocument/2006/relationships/image" Target="../media/image1603.png"/><Relationship Id="rId19" Type="http://schemas.openxmlformats.org/officeDocument/2006/relationships/image" Target="../media/image327.png"/><Relationship Id="rId22" Type="http://schemas.openxmlformats.org/officeDocument/2006/relationships/image" Target="../media/image1513.png"/><Relationship Id="rId27" Type="http://schemas.openxmlformats.org/officeDocument/2006/relationships/image" Target="../media/image332.png"/></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09" Type="http://schemas.openxmlformats.org/officeDocument/2006/relationships/image" Target="../media/image428.png"/><Relationship Id="rId104" Type="http://schemas.openxmlformats.org/officeDocument/2006/relationships/image" Target="../media/image423.png"/><Relationship Id="rId103" Type="http://schemas.openxmlformats.org/officeDocument/2006/relationships/image" Target="../media/image422.png"/><Relationship Id="rId108" Type="http://schemas.openxmlformats.org/officeDocument/2006/relationships/image" Target="../media/image427.png"/><Relationship Id="rId2" Type="http://schemas.openxmlformats.org/officeDocument/2006/relationships/image" Target="../media/image66.png"/><Relationship Id="rId107" Type="http://schemas.openxmlformats.org/officeDocument/2006/relationships/image" Target="../media/image426.png"/><Relationship Id="rId1" Type="http://schemas.openxmlformats.org/officeDocument/2006/relationships/slideLayout" Target="../slideLayouts/slideLayout8.xml"/><Relationship Id="rId102" Type="http://schemas.openxmlformats.org/officeDocument/2006/relationships/image" Target="../media/image421.png"/><Relationship Id="rId66" Type="http://schemas.openxmlformats.org/officeDocument/2006/relationships/image" Target="../media/image372.png"/><Relationship Id="rId110" Type="http://schemas.openxmlformats.org/officeDocument/2006/relationships/image" Target="../media/image429.png"/><Relationship Id="rId106" Type="http://schemas.openxmlformats.org/officeDocument/2006/relationships/image" Target="../media/image425.png"/><Relationship Id="rId90" Type="http://schemas.openxmlformats.org/officeDocument/2006/relationships/image" Target="../media/image397.png"/><Relationship Id="rId65" Type="http://schemas.openxmlformats.org/officeDocument/2006/relationships/image" Target="../media/image371.png"/><Relationship Id="rId105" Type="http://schemas.openxmlformats.org/officeDocument/2006/relationships/image" Target="../media/image424.png"/><Relationship Id="rId64" Type="http://schemas.openxmlformats.org/officeDocument/2006/relationships/image" Target="../media/image370.png"/></Relationships>
</file>

<file path=ppt/slides/_rels/slide44.xml.rels><?xml version="1.0" encoding="UTF-8" standalone="yes"?>
<Relationships xmlns="http://schemas.openxmlformats.org/package/2006/relationships"><Relationship Id="rId2" Type="http://schemas.openxmlformats.org/officeDocument/2006/relationships/image" Target="../media/image661.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109" Type="http://schemas.openxmlformats.org/officeDocument/2006/relationships/image" Target="../media/image428.png"/><Relationship Id="rId117" Type="http://schemas.openxmlformats.org/officeDocument/2006/relationships/image" Target="../media/image80.png"/><Relationship Id="rId121" Type="http://schemas.openxmlformats.org/officeDocument/2006/relationships/image" Target="../media/image88.png"/><Relationship Id="rId3" Type="http://schemas.openxmlformats.org/officeDocument/2006/relationships/image" Target="../media/image67.png"/><Relationship Id="rId112" Type="http://schemas.openxmlformats.org/officeDocument/2006/relationships/image" Target="../media/image74.png"/><Relationship Id="rId120" Type="http://schemas.openxmlformats.org/officeDocument/2006/relationships/image" Target="../media/image83.png"/><Relationship Id="rId125" Type="http://schemas.openxmlformats.org/officeDocument/2006/relationships/image" Target="../media/image94.png"/><Relationship Id="rId7" Type="http://schemas.openxmlformats.org/officeDocument/2006/relationships/image" Target="../media/image68.png"/><Relationship Id="rId116" Type="http://schemas.openxmlformats.org/officeDocument/2006/relationships/image" Target="../media/image79.png"/><Relationship Id="rId124" Type="http://schemas.openxmlformats.org/officeDocument/2006/relationships/image" Target="../media/image93.png"/><Relationship Id="rId2" Type="http://schemas.openxmlformats.org/officeDocument/2006/relationships/notesSlide" Target="../notesSlides/notesSlide21.xml"/><Relationship Id="rId111" Type="http://schemas.openxmlformats.org/officeDocument/2006/relationships/image" Target="../media/image73.png"/><Relationship Id="rId1" Type="http://schemas.openxmlformats.org/officeDocument/2006/relationships/slideLayout" Target="../slideLayouts/slideLayout8.xml"/><Relationship Id="rId6" Type="http://schemas.openxmlformats.org/officeDocument/2006/relationships/image" Target="../media/image671.png"/><Relationship Id="rId66" Type="http://schemas.openxmlformats.org/officeDocument/2006/relationships/image" Target="../media/image372.png"/><Relationship Id="rId110" Type="http://schemas.openxmlformats.org/officeDocument/2006/relationships/image" Target="../media/image72.png"/><Relationship Id="rId115" Type="http://schemas.openxmlformats.org/officeDocument/2006/relationships/image" Target="../media/image78.png"/><Relationship Id="rId123" Type="http://schemas.openxmlformats.org/officeDocument/2006/relationships/image" Target="../media/image91.png"/><Relationship Id="rId5" Type="http://schemas.openxmlformats.org/officeDocument/2006/relationships/image" Target="../media/image660.png"/><Relationship Id="rId90" Type="http://schemas.openxmlformats.org/officeDocument/2006/relationships/image" Target="../media/image397.png"/><Relationship Id="rId114" Type="http://schemas.openxmlformats.org/officeDocument/2006/relationships/image" Target="../media/image77.png"/><Relationship Id="rId119" Type="http://schemas.openxmlformats.org/officeDocument/2006/relationships/image" Target="../media/image82.png"/><Relationship Id="rId10" Type="http://schemas.openxmlformats.org/officeDocument/2006/relationships/image" Target="../media/image71.png"/><Relationship Id="rId65" Type="http://schemas.openxmlformats.org/officeDocument/2006/relationships/image" Target="../media/image371.png"/><Relationship Id="rId122" Type="http://schemas.openxmlformats.org/officeDocument/2006/relationships/image" Target="../media/image89.png"/><Relationship Id="rId4" Type="http://schemas.openxmlformats.org/officeDocument/2006/relationships/image" Target="../media/image651.png"/><Relationship Id="rId9" Type="http://schemas.openxmlformats.org/officeDocument/2006/relationships/image" Target="../media/image70.png"/><Relationship Id="rId64" Type="http://schemas.openxmlformats.org/officeDocument/2006/relationships/image" Target="../media/image370.png"/><Relationship Id="rId113" Type="http://schemas.openxmlformats.org/officeDocument/2006/relationships/image" Target="../media/image75.png"/><Relationship Id="rId118" Type="http://schemas.openxmlformats.org/officeDocument/2006/relationships/image" Target="../media/image81.png"/><Relationship Id="rId126" Type="http://schemas.openxmlformats.org/officeDocument/2006/relationships/image" Target="../media/image95.png"/></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109" Type="http://schemas.openxmlformats.org/officeDocument/2006/relationships/image" Target="../media/image428.png"/><Relationship Id="rId3" Type="http://schemas.openxmlformats.org/officeDocument/2006/relationships/image" Target="../media/image84.png"/><Relationship Id="rId112" Type="http://schemas.openxmlformats.org/officeDocument/2006/relationships/image" Target="../media/image740.png"/><Relationship Id="rId7" Type="http://schemas.openxmlformats.org/officeDocument/2006/relationships/image" Target="../media/image68.png"/><Relationship Id="rId116" Type="http://schemas.openxmlformats.org/officeDocument/2006/relationships/image" Target="../media/image79.png"/><Relationship Id="rId2" Type="http://schemas.openxmlformats.org/officeDocument/2006/relationships/notesSlide" Target="../notesSlides/notesSlide22.xml"/><Relationship Id="rId111" Type="http://schemas.openxmlformats.org/officeDocument/2006/relationships/image" Target="../media/image73.png"/><Relationship Id="rId1" Type="http://schemas.openxmlformats.org/officeDocument/2006/relationships/slideLayout" Target="../slideLayouts/slideLayout8.xml"/><Relationship Id="rId6" Type="http://schemas.openxmlformats.org/officeDocument/2006/relationships/image" Target="../media/image671.png"/><Relationship Id="rId66" Type="http://schemas.openxmlformats.org/officeDocument/2006/relationships/image" Target="../media/image372.png"/><Relationship Id="rId110" Type="http://schemas.openxmlformats.org/officeDocument/2006/relationships/image" Target="../media/image72.png"/><Relationship Id="rId115" Type="http://schemas.openxmlformats.org/officeDocument/2006/relationships/image" Target="../media/image78.png"/><Relationship Id="rId5" Type="http://schemas.openxmlformats.org/officeDocument/2006/relationships/image" Target="../media/image660.png"/><Relationship Id="rId90" Type="http://schemas.openxmlformats.org/officeDocument/2006/relationships/image" Target="../media/image397.png"/><Relationship Id="rId114" Type="http://schemas.openxmlformats.org/officeDocument/2006/relationships/image" Target="../media/image77.png"/><Relationship Id="rId10" Type="http://schemas.openxmlformats.org/officeDocument/2006/relationships/image" Target="../media/image71.png"/><Relationship Id="rId65" Type="http://schemas.openxmlformats.org/officeDocument/2006/relationships/image" Target="../media/image371.png"/><Relationship Id="rId4" Type="http://schemas.openxmlformats.org/officeDocument/2006/relationships/image" Target="../media/image651.png"/><Relationship Id="rId9" Type="http://schemas.openxmlformats.org/officeDocument/2006/relationships/image" Target="../media/image70.png"/><Relationship Id="rId64" Type="http://schemas.openxmlformats.org/officeDocument/2006/relationships/image" Target="../media/image370.png"/><Relationship Id="rId113" Type="http://schemas.openxmlformats.org/officeDocument/2006/relationships/image" Target="../media/image75.png"/></Relationships>
</file>

<file path=ppt/slides/_rels/slide47.xml.rels><?xml version="1.0" encoding="UTF-8" standalone="yes"?>
<Relationships xmlns="http://schemas.openxmlformats.org/package/2006/relationships"><Relationship Id="rId121" Type="http://schemas.openxmlformats.org/officeDocument/2006/relationships/image" Target="../media/image651.png"/><Relationship Id="rId8" Type="http://schemas.openxmlformats.org/officeDocument/2006/relationships/image" Target="../media/image69.png"/><Relationship Id="rId109" Type="http://schemas.openxmlformats.org/officeDocument/2006/relationships/image" Target="../media/image428.png"/><Relationship Id="rId3" Type="http://schemas.openxmlformats.org/officeDocument/2006/relationships/image" Target="../media/image63.emf"/><Relationship Id="rId120" Type="http://schemas.openxmlformats.org/officeDocument/2006/relationships/image" Target="../media/image100.png"/><Relationship Id="rId112" Type="http://schemas.openxmlformats.org/officeDocument/2006/relationships/image" Target="../media/image740.png"/><Relationship Id="rId125" Type="http://schemas.openxmlformats.org/officeDocument/2006/relationships/image" Target="../media/image77.png"/><Relationship Id="rId7" Type="http://schemas.openxmlformats.org/officeDocument/2006/relationships/image" Target="../media/image68.png"/><Relationship Id="rId124" Type="http://schemas.openxmlformats.org/officeDocument/2006/relationships/image" Target="../media/image75.png"/><Relationship Id="rId116" Type="http://schemas.openxmlformats.org/officeDocument/2006/relationships/image" Target="../media/image79.png"/><Relationship Id="rId2" Type="http://schemas.openxmlformats.org/officeDocument/2006/relationships/notesSlide" Target="../notesSlides/notesSlide23.xml"/><Relationship Id="rId111" Type="http://schemas.openxmlformats.org/officeDocument/2006/relationships/image" Target="../media/image73.png"/><Relationship Id="rId1" Type="http://schemas.openxmlformats.org/officeDocument/2006/relationships/slideLayout" Target="../slideLayouts/slideLayout8.xml"/><Relationship Id="rId123" Type="http://schemas.openxmlformats.org/officeDocument/2006/relationships/image" Target="../media/image71.png"/><Relationship Id="rId66" Type="http://schemas.openxmlformats.org/officeDocument/2006/relationships/image" Target="../media/image372.png"/><Relationship Id="rId110" Type="http://schemas.openxmlformats.org/officeDocument/2006/relationships/image" Target="../media/image72.png"/><Relationship Id="rId115" Type="http://schemas.openxmlformats.org/officeDocument/2006/relationships/image" Target="../media/image78.png"/><Relationship Id="rId119" Type="http://schemas.openxmlformats.org/officeDocument/2006/relationships/image" Target="../media/image99.png"/><Relationship Id="rId5" Type="http://schemas.openxmlformats.org/officeDocument/2006/relationships/image" Target="../media/image660.png"/><Relationship Id="rId90" Type="http://schemas.openxmlformats.org/officeDocument/2006/relationships/image" Target="../media/image397.png"/><Relationship Id="rId122" Type="http://schemas.openxmlformats.org/officeDocument/2006/relationships/image" Target="../media/image671.png"/><Relationship Id="rId65" Type="http://schemas.openxmlformats.org/officeDocument/2006/relationships/image" Target="../media/image371.png"/><Relationship Id="rId4" Type="http://schemas.openxmlformats.org/officeDocument/2006/relationships/image" Target="../media/image87.png"/><Relationship Id="rId9" Type="http://schemas.openxmlformats.org/officeDocument/2006/relationships/image" Target="../media/image70.png"/><Relationship Id="rId64" Type="http://schemas.openxmlformats.org/officeDocument/2006/relationships/image" Target="../media/image370.png"/><Relationship Id="rId126" Type="http://schemas.openxmlformats.org/officeDocument/2006/relationships/image" Target="../media/image101.png"/></Relationships>
</file>

<file path=ppt/slides/_rels/slide48.xml.rels><?xml version="1.0" encoding="UTF-8" standalone="yes"?>
<Relationships xmlns="http://schemas.openxmlformats.org/package/2006/relationships"><Relationship Id="rId8" Type="http://schemas.openxmlformats.org/officeDocument/2006/relationships/image" Target="../media/image671.png"/><Relationship Id="rId109" Type="http://schemas.openxmlformats.org/officeDocument/2006/relationships/image" Target="../media/image428.png"/><Relationship Id="rId3" Type="http://schemas.openxmlformats.org/officeDocument/2006/relationships/image" Target="../media/image92.png"/><Relationship Id="rId112" Type="http://schemas.openxmlformats.org/officeDocument/2006/relationships/image" Target="../media/image740.png"/><Relationship Id="rId7" Type="http://schemas.openxmlformats.org/officeDocument/2006/relationships/image" Target="../media/image660.png"/><Relationship Id="rId12" Type="http://schemas.openxmlformats.org/officeDocument/2006/relationships/image" Target="../media/image71.png"/><Relationship Id="rId116" Type="http://schemas.openxmlformats.org/officeDocument/2006/relationships/image" Target="../media/image79.png"/><Relationship Id="rId2" Type="http://schemas.openxmlformats.org/officeDocument/2006/relationships/notesSlide" Target="../notesSlides/notesSlide24.xml"/><Relationship Id="rId111" Type="http://schemas.openxmlformats.org/officeDocument/2006/relationships/image" Target="../media/image73.png"/><Relationship Id="rId1" Type="http://schemas.openxmlformats.org/officeDocument/2006/relationships/slideLayout" Target="../slideLayouts/slideLayout8.xml"/><Relationship Id="rId6" Type="http://schemas.openxmlformats.org/officeDocument/2006/relationships/image" Target="../media/image651.png"/><Relationship Id="rId11" Type="http://schemas.openxmlformats.org/officeDocument/2006/relationships/image" Target="../media/image70.png"/><Relationship Id="rId66" Type="http://schemas.openxmlformats.org/officeDocument/2006/relationships/image" Target="../media/image372.png"/><Relationship Id="rId110" Type="http://schemas.openxmlformats.org/officeDocument/2006/relationships/image" Target="../media/image72.png"/><Relationship Id="rId115" Type="http://schemas.openxmlformats.org/officeDocument/2006/relationships/image" Target="../media/image78.png"/><Relationship Id="rId5" Type="http://schemas.openxmlformats.org/officeDocument/2006/relationships/image" Target="../media/image96.png"/><Relationship Id="rId90" Type="http://schemas.openxmlformats.org/officeDocument/2006/relationships/image" Target="../media/image397.png"/><Relationship Id="rId114" Type="http://schemas.openxmlformats.org/officeDocument/2006/relationships/image" Target="../media/image77.png"/><Relationship Id="rId10" Type="http://schemas.openxmlformats.org/officeDocument/2006/relationships/image" Target="../media/image69.png"/><Relationship Id="rId65" Type="http://schemas.openxmlformats.org/officeDocument/2006/relationships/image" Target="../media/image371.png"/><Relationship Id="rId4" Type="http://schemas.openxmlformats.org/officeDocument/2006/relationships/image" Target="../media/image103.png"/><Relationship Id="rId9" Type="http://schemas.openxmlformats.org/officeDocument/2006/relationships/image" Target="../media/image68.png"/><Relationship Id="rId64" Type="http://schemas.openxmlformats.org/officeDocument/2006/relationships/image" Target="../media/image370.png"/><Relationship Id="rId113" Type="http://schemas.openxmlformats.org/officeDocument/2006/relationships/image" Target="../media/image75.png"/></Relationships>
</file>

<file path=ppt/slides/_rels/slide49.xml.rels><?xml version="1.0" encoding="UTF-8" standalone="yes"?>
<Relationships xmlns="http://schemas.openxmlformats.org/package/2006/relationships"><Relationship Id="rId8" Type="http://schemas.openxmlformats.org/officeDocument/2006/relationships/image" Target="../media/image69.png"/><Relationship Id="rId109" Type="http://schemas.openxmlformats.org/officeDocument/2006/relationships/image" Target="../media/image428.png"/><Relationship Id="rId3" Type="http://schemas.openxmlformats.org/officeDocument/2006/relationships/image" Target="../media/image97.png"/><Relationship Id="rId112" Type="http://schemas.openxmlformats.org/officeDocument/2006/relationships/image" Target="../media/image740.png"/><Relationship Id="rId133" Type="http://schemas.openxmlformats.org/officeDocument/2006/relationships/image" Target="../media/image75.png"/><Relationship Id="rId129" Type="http://schemas.openxmlformats.org/officeDocument/2006/relationships/image" Target="../media/image651.png"/><Relationship Id="rId7" Type="http://schemas.openxmlformats.org/officeDocument/2006/relationships/image" Target="../media/image68.png"/><Relationship Id="rId116" Type="http://schemas.openxmlformats.org/officeDocument/2006/relationships/image" Target="../media/image79.png"/><Relationship Id="rId2" Type="http://schemas.openxmlformats.org/officeDocument/2006/relationships/notesSlide" Target="../notesSlides/notesSlide25.xml"/><Relationship Id="rId132" Type="http://schemas.openxmlformats.org/officeDocument/2006/relationships/image" Target="../media/image71.png"/><Relationship Id="rId111" Type="http://schemas.openxmlformats.org/officeDocument/2006/relationships/image" Target="../media/image73.png"/><Relationship Id="rId1" Type="http://schemas.openxmlformats.org/officeDocument/2006/relationships/slideLayout" Target="../slideLayouts/slideLayout8.xml"/><Relationship Id="rId131" Type="http://schemas.openxmlformats.org/officeDocument/2006/relationships/image" Target="../media/image671.png"/><Relationship Id="rId66" Type="http://schemas.openxmlformats.org/officeDocument/2006/relationships/image" Target="../media/image372.png"/><Relationship Id="rId110" Type="http://schemas.openxmlformats.org/officeDocument/2006/relationships/image" Target="../media/image72.png"/><Relationship Id="rId115" Type="http://schemas.openxmlformats.org/officeDocument/2006/relationships/image" Target="../media/image78.png"/><Relationship Id="rId90" Type="http://schemas.openxmlformats.org/officeDocument/2006/relationships/image" Target="../media/image397.png"/><Relationship Id="rId130" Type="http://schemas.openxmlformats.org/officeDocument/2006/relationships/image" Target="../media/image660.png"/><Relationship Id="rId65" Type="http://schemas.openxmlformats.org/officeDocument/2006/relationships/image" Target="../media/image371.png"/><Relationship Id="rId4" Type="http://schemas.openxmlformats.org/officeDocument/2006/relationships/image" Target="../media/image98.png"/><Relationship Id="rId9" Type="http://schemas.openxmlformats.org/officeDocument/2006/relationships/image" Target="../media/image70.png"/><Relationship Id="rId64" Type="http://schemas.openxmlformats.org/officeDocument/2006/relationships/image" Target="../media/image370.png"/><Relationship Id="rId134" Type="http://schemas.openxmlformats.org/officeDocument/2006/relationships/image" Target="../media/image7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02.png"/><Relationship Id="rId112" Type="http://schemas.openxmlformats.org/officeDocument/2006/relationships/image" Target="../media/image740.png"/><Relationship Id="rId133" Type="http://schemas.openxmlformats.org/officeDocument/2006/relationships/image" Target="../media/image77.png"/><Relationship Id="rId7" Type="http://schemas.openxmlformats.org/officeDocument/2006/relationships/image" Target="../media/image68.png"/><Relationship Id="rId129" Type="http://schemas.openxmlformats.org/officeDocument/2006/relationships/image" Target="../media/image71.png"/><Relationship Id="rId116" Type="http://schemas.openxmlformats.org/officeDocument/2006/relationships/image" Target="../media/image79.png"/><Relationship Id="rId2" Type="http://schemas.openxmlformats.org/officeDocument/2006/relationships/notesSlide" Target="../notesSlides/notesSlide27.xml"/><Relationship Id="rId111" Type="http://schemas.openxmlformats.org/officeDocument/2006/relationships/image" Target="../media/image73.png"/><Relationship Id="rId132" Type="http://schemas.openxmlformats.org/officeDocument/2006/relationships/image" Target="../media/image75.png"/><Relationship Id="rId1" Type="http://schemas.openxmlformats.org/officeDocument/2006/relationships/slideLayout" Target="../slideLayouts/slideLayout8.xml"/><Relationship Id="rId128" Type="http://schemas.openxmlformats.org/officeDocument/2006/relationships/image" Target="../media/image671.png"/><Relationship Id="rId66" Type="http://schemas.openxmlformats.org/officeDocument/2006/relationships/image" Target="../media/image372.png"/><Relationship Id="rId110" Type="http://schemas.openxmlformats.org/officeDocument/2006/relationships/image" Target="../media/image72.png"/><Relationship Id="rId131" Type="http://schemas.openxmlformats.org/officeDocument/2006/relationships/image" Target="../media/image111.png"/><Relationship Id="rId65" Type="http://schemas.openxmlformats.org/officeDocument/2006/relationships/image" Target="../media/image371.png"/><Relationship Id="rId130" Type="http://schemas.openxmlformats.org/officeDocument/2006/relationships/image" Target="../media/image110.png"/><Relationship Id="rId135" Type="http://schemas.openxmlformats.org/officeDocument/2006/relationships/image" Target="../media/image113.png"/><Relationship Id="rId4" Type="http://schemas.openxmlformats.org/officeDocument/2006/relationships/image" Target="../media/image651.png"/><Relationship Id="rId9" Type="http://schemas.openxmlformats.org/officeDocument/2006/relationships/image" Target="../media/image70.png"/><Relationship Id="rId64" Type="http://schemas.openxmlformats.org/officeDocument/2006/relationships/image" Target="../media/image370.png"/><Relationship Id="rId134" Type="http://schemas.openxmlformats.org/officeDocument/2006/relationships/image" Target="../media/image112.png"/></Relationships>
</file>

<file path=ppt/slides/_rels/slide52.xml.rels><?xml version="1.0" encoding="UTF-8" standalone="yes"?>
<Relationships xmlns="http://schemas.openxmlformats.org/package/2006/relationships"><Relationship Id="rId109" Type="http://schemas.openxmlformats.org/officeDocument/2006/relationships/image" Target="../media/image428.png"/><Relationship Id="rId104" Type="http://schemas.openxmlformats.org/officeDocument/2006/relationships/image" Target="../media/image423.png"/><Relationship Id="rId103" Type="http://schemas.openxmlformats.org/officeDocument/2006/relationships/image" Target="../media/image422.png"/><Relationship Id="rId108" Type="http://schemas.openxmlformats.org/officeDocument/2006/relationships/image" Target="../media/image427.png"/><Relationship Id="rId2" Type="http://schemas.openxmlformats.org/officeDocument/2006/relationships/image" Target="../media/image104.png"/><Relationship Id="rId107" Type="http://schemas.openxmlformats.org/officeDocument/2006/relationships/image" Target="../media/image426.png"/><Relationship Id="rId1" Type="http://schemas.openxmlformats.org/officeDocument/2006/relationships/slideLayout" Target="../slideLayouts/slideLayout8.xml"/><Relationship Id="rId102" Type="http://schemas.openxmlformats.org/officeDocument/2006/relationships/image" Target="../media/image421.png"/><Relationship Id="rId66" Type="http://schemas.openxmlformats.org/officeDocument/2006/relationships/image" Target="../media/image372.png"/><Relationship Id="rId110" Type="http://schemas.openxmlformats.org/officeDocument/2006/relationships/image" Target="../media/image429.png"/><Relationship Id="rId106" Type="http://schemas.openxmlformats.org/officeDocument/2006/relationships/image" Target="../media/image425.png"/><Relationship Id="rId90" Type="http://schemas.openxmlformats.org/officeDocument/2006/relationships/image" Target="../media/image397.png"/><Relationship Id="rId65" Type="http://schemas.openxmlformats.org/officeDocument/2006/relationships/image" Target="../media/image371.png"/><Relationship Id="rId105" Type="http://schemas.openxmlformats.org/officeDocument/2006/relationships/image" Target="../media/image424.png"/><Relationship Id="rId64" Type="http://schemas.openxmlformats.org/officeDocument/2006/relationships/image" Target="../media/image370.png"/></Relationships>
</file>

<file path=ppt/slides/_rels/slide53.xml.rels><?xml version="1.0" encoding="UTF-8" standalone="yes"?>
<Relationships xmlns="http://schemas.openxmlformats.org/package/2006/relationships"><Relationship Id="rId8" Type="http://schemas.openxmlformats.org/officeDocument/2006/relationships/image" Target="../media/image120.png"/><Relationship Id="rId109" Type="http://schemas.openxmlformats.org/officeDocument/2006/relationships/image" Target="../media/image428.png"/><Relationship Id="rId117" Type="http://schemas.openxmlformats.org/officeDocument/2006/relationships/image" Target="../media/image130.png"/><Relationship Id="rId3" Type="http://schemas.openxmlformats.org/officeDocument/2006/relationships/image" Target="../media/image115.png"/><Relationship Id="rId112" Type="http://schemas.openxmlformats.org/officeDocument/2006/relationships/image" Target="../media/image122.png"/><Relationship Id="rId120" Type="http://schemas.openxmlformats.org/officeDocument/2006/relationships/image" Target="../media/image134.png"/><Relationship Id="rId7" Type="http://schemas.openxmlformats.org/officeDocument/2006/relationships/image" Target="../media/image119.png"/><Relationship Id="rId116" Type="http://schemas.openxmlformats.org/officeDocument/2006/relationships/image" Target="../media/image127.png"/><Relationship Id="rId2" Type="http://schemas.openxmlformats.org/officeDocument/2006/relationships/image" Target="../media/image105.png"/><Relationship Id="rId111" Type="http://schemas.openxmlformats.org/officeDocument/2006/relationships/image" Target="../media/image74.png"/><Relationship Id="rId1" Type="http://schemas.openxmlformats.org/officeDocument/2006/relationships/slideLayout" Target="../slideLayouts/slideLayout8.xml"/><Relationship Id="rId6" Type="http://schemas.openxmlformats.org/officeDocument/2006/relationships/image" Target="../media/image118.png"/><Relationship Id="rId66" Type="http://schemas.openxmlformats.org/officeDocument/2006/relationships/image" Target="../media/image372.png"/><Relationship Id="rId110" Type="http://schemas.openxmlformats.org/officeDocument/2006/relationships/image" Target="../media/image121.png"/><Relationship Id="rId115" Type="http://schemas.openxmlformats.org/officeDocument/2006/relationships/image" Target="../media/image78.png"/><Relationship Id="rId5" Type="http://schemas.openxmlformats.org/officeDocument/2006/relationships/image" Target="../media/image117.png"/><Relationship Id="rId119" Type="http://schemas.openxmlformats.org/officeDocument/2006/relationships/image" Target="../media/image131.png"/><Relationship Id="rId65" Type="http://schemas.openxmlformats.org/officeDocument/2006/relationships/image" Target="../media/image371.png"/><Relationship Id="rId4" Type="http://schemas.openxmlformats.org/officeDocument/2006/relationships/image" Target="../media/image116.png"/><Relationship Id="rId64" Type="http://schemas.openxmlformats.org/officeDocument/2006/relationships/image" Target="../media/image370.png"/><Relationship Id="rId118" Type="http://schemas.openxmlformats.org/officeDocument/2006/relationships/image" Target="../media/image129.png"/></Relationships>
</file>

<file path=ppt/slides/_rels/slide54.xml.rels><?xml version="1.0" encoding="UTF-8" standalone="yes"?>
<Relationships xmlns="http://schemas.openxmlformats.org/package/2006/relationships"><Relationship Id="rId8" Type="http://schemas.openxmlformats.org/officeDocument/2006/relationships/image" Target="../media/image120.png"/><Relationship Id="rId109" Type="http://schemas.openxmlformats.org/officeDocument/2006/relationships/image" Target="../media/image428.png"/><Relationship Id="rId117" Type="http://schemas.openxmlformats.org/officeDocument/2006/relationships/image" Target="../media/image130.png"/><Relationship Id="rId121" Type="http://schemas.openxmlformats.org/officeDocument/2006/relationships/image" Target="../media/image136.png"/><Relationship Id="rId3" Type="http://schemas.openxmlformats.org/officeDocument/2006/relationships/image" Target="../media/image115.png"/><Relationship Id="rId112" Type="http://schemas.openxmlformats.org/officeDocument/2006/relationships/image" Target="../media/image122.png"/><Relationship Id="rId120" Type="http://schemas.openxmlformats.org/officeDocument/2006/relationships/image" Target="../media/image134.png"/><Relationship Id="rId125" Type="http://schemas.openxmlformats.org/officeDocument/2006/relationships/image" Target="../media/image140.png"/><Relationship Id="rId7" Type="http://schemas.openxmlformats.org/officeDocument/2006/relationships/image" Target="../media/image119.png"/><Relationship Id="rId116" Type="http://schemas.openxmlformats.org/officeDocument/2006/relationships/image" Target="../media/image127.png"/><Relationship Id="rId124" Type="http://schemas.openxmlformats.org/officeDocument/2006/relationships/image" Target="../media/image139.png"/><Relationship Id="rId2" Type="http://schemas.openxmlformats.org/officeDocument/2006/relationships/image" Target="../media/image106.png"/><Relationship Id="rId111" Type="http://schemas.openxmlformats.org/officeDocument/2006/relationships/image" Target="../media/image74.png"/><Relationship Id="rId1" Type="http://schemas.openxmlformats.org/officeDocument/2006/relationships/slideLayout" Target="../slideLayouts/slideLayout8.xml"/><Relationship Id="rId6" Type="http://schemas.openxmlformats.org/officeDocument/2006/relationships/image" Target="../media/image118.png"/><Relationship Id="rId66" Type="http://schemas.openxmlformats.org/officeDocument/2006/relationships/image" Target="../media/image372.png"/><Relationship Id="rId110" Type="http://schemas.openxmlformats.org/officeDocument/2006/relationships/image" Target="../media/image121.png"/><Relationship Id="rId115" Type="http://schemas.openxmlformats.org/officeDocument/2006/relationships/image" Target="../media/image78.png"/><Relationship Id="rId123" Type="http://schemas.openxmlformats.org/officeDocument/2006/relationships/image" Target="../media/image138.png"/><Relationship Id="rId128" Type="http://schemas.openxmlformats.org/officeDocument/2006/relationships/image" Target="../media/image143.png"/><Relationship Id="rId5" Type="http://schemas.openxmlformats.org/officeDocument/2006/relationships/image" Target="../media/image117.png"/><Relationship Id="rId119" Type="http://schemas.openxmlformats.org/officeDocument/2006/relationships/image" Target="../media/image131.png"/><Relationship Id="rId127" Type="http://schemas.openxmlformats.org/officeDocument/2006/relationships/image" Target="../media/image142.png"/><Relationship Id="rId65" Type="http://schemas.openxmlformats.org/officeDocument/2006/relationships/image" Target="../media/image371.png"/><Relationship Id="rId122" Type="http://schemas.openxmlformats.org/officeDocument/2006/relationships/image" Target="../media/image137.png"/><Relationship Id="rId4" Type="http://schemas.openxmlformats.org/officeDocument/2006/relationships/image" Target="../media/image116.png"/><Relationship Id="rId64" Type="http://schemas.openxmlformats.org/officeDocument/2006/relationships/image" Target="../media/image370.png"/><Relationship Id="rId118" Type="http://schemas.openxmlformats.org/officeDocument/2006/relationships/image" Target="../media/image129.png"/><Relationship Id="rId126" Type="http://schemas.openxmlformats.org/officeDocument/2006/relationships/image" Target="../media/image141.png"/></Relationships>
</file>

<file path=ppt/slides/_rels/slide55.xml.rels><?xml version="1.0" encoding="UTF-8" standalone="yes"?>
<Relationships xmlns="http://schemas.openxmlformats.org/package/2006/relationships"><Relationship Id="rId8" Type="http://schemas.openxmlformats.org/officeDocument/2006/relationships/image" Target="../media/image120.png"/><Relationship Id="rId109" Type="http://schemas.openxmlformats.org/officeDocument/2006/relationships/image" Target="../media/image428.png"/><Relationship Id="rId117" Type="http://schemas.openxmlformats.org/officeDocument/2006/relationships/image" Target="../media/image130.png"/><Relationship Id="rId121" Type="http://schemas.openxmlformats.org/officeDocument/2006/relationships/image" Target="../media/image136.png"/><Relationship Id="rId3" Type="http://schemas.openxmlformats.org/officeDocument/2006/relationships/image" Target="../media/image115.png"/><Relationship Id="rId112" Type="http://schemas.openxmlformats.org/officeDocument/2006/relationships/image" Target="../media/image122.png"/><Relationship Id="rId120" Type="http://schemas.openxmlformats.org/officeDocument/2006/relationships/image" Target="../media/image134.png"/><Relationship Id="rId125" Type="http://schemas.openxmlformats.org/officeDocument/2006/relationships/image" Target="../media/image140.png"/><Relationship Id="rId7" Type="http://schemas.openxmlformats.org/officeDocument/2006/relationships/image" Target="../media/image119.png"/><Relationship Id="rId116" Type="http://schemas.openxmlformats.org/officeDocument/2006/relationships/image" Target="../media/image127.png"/><Relationship Id="rId124" Type="http://schemas.openxmlformats.org/officeDocument/2006/relationships/image" Target="../media/image139.png"/><Relationship Id="rId2" Type="http://schemas.openxmlformats.org/officeDocument/2006/relationships/image" Target="../media/image109.png"/><Relationship Id="rId111" Type="http://schemas.openxmlformats.org/officeDocument/2006/relationships/image" Target="../media/image74.png"/><Relationship Id="rId1" Type="http://schemas.openxmlformats.org/officeDocument/2006/relationships/slideLayout" Target="../slideLayouts/slideLayout8.xml"/><Relationship Id="rId6" Type="http://schemas.openxmlformats.org/officeDocument/2006/relationships/image" Target="../media/image118.png"/><Relationship Id="rId66" Type="http://schemas.openxmlformats.org/officeDocument/2006/relationships/image" Target="../media/image372.png"/><Relationship Id="rId110" Type="http://schemas.openxmlformats.org/officeDocument/2006/relationships/image" Target="../media/image121.png"/><Relationship Id="rId115" Type="http://schemas.openxmlformats.org/officeDocument/2006/relationships/image" Target="../media/image78.png"/><Relationship Id="rId123" Type="http://schemas.openxmlformats.org/officeDocument/2006/relationships/image" Target="../media/image138.png"/><Relationship Id="rId128" Type="http://schemas.openxmlformats.org/officeDocument/2006/relationships/image" Target="../media/image143.png"/><Relationship Id="rId5" Type="http://schemas.openxmlformats.org/officeDocument/2006/relationships/image" Target="../media/image117.png"/><Relationship Id="rId119" Type="http://schemas.openxmlformats.org/officeDocument/2006/relationships/image" Target="../media/image131.png"/><Relationship Id="rId127" Type="http://schemas.openxmlformats.org/officeDocument/2006/relationships/image" Target="../media/image142.png"/><Relationship Id="rId65" Type="http://schemas.openxmlformats.org/officeDocument/2006/relationships/image" Target="../media/image371.png"/><Relationship Id="rId122" Type="http://schemas.openxmlformats.org/officeDocument/2006/relationships/image" Target="../media/image137.png"/><Relationship Id="rId4" Type="http://schemas.openxmlformats.org/officeDocument/2006/relationships/image" Target="../media/image116.png"/><Relationship Id="rId64" Type="http://schemas.openxmlformats.org/officeDocument/2006/relationships/image" Target="../media/image370.png"/><Relationship Id="rId118" Type="http://schemas.openxmlformats.org/officeDocument/2006/relationships/image" Target="../media/image129.png"/><Relationship Id="rId126" Type="http://schemas.openxmlformats.org/officeDocument/2006/relationships/image" Target="../media/image141.png"/></Relationships>
</file>

<file path=ppt/slides/_rels/slide56.xml.rels><?xml version="1.0" encoding="UTF-8" standalone="yes"?>
<Relationships xmlns="http://schemas.openxmlformats.org/package/2006/relationships"><Relationship Id="rId8" Type="http://schemas.openxmlformats.org/officeDocument/2006/relationships/image" Target="../media/image120.png"/><Relationship Id="rId109" Type="http://schemas.openxmlformats.org/officeDocument/2006/relationships/image" Target="../media/image428.png"/><Relationship Id="rId3" Type="http://schemas.openxmlformats.org/officeDocument/2006/relationships/image" Target="../media/image146.png"/><Relationship Id="rId112" Type="http://schemas.openxmlformats.org/officeDocument/2006/relationships/image" Target="../media/image152.png"/><Relationship Id="rId7" Type="http://schemas.openxmlformats.org/officeDocument/2006/relationships/image" Target="../media/image149.png"/><Relationship Id="rId116" Type="http://schemas.openxmlformats.org/officeDocument/2006/relationships/image" Target="../media/image143.png"/><Relationship Id="rId2" Type="http://schemas.openxmlformats.org/officeDocument/2006/relationships/image" Target="../media/image114.png"/><Relationship Id="rId111" Type="http://schemas.openxmlformats.org/officeDocument/2006/relationships/image" Target="../media/image150.png"/><Relationship Id="rId1" Type="http://schemas.openxmlformats.org/officeDocument/2006/relationships/slideLayout" Target="../slideLayouts/slideLayout8.xml"/><Relationship Id="rId6" Type="http://schemas.openxmlformats.org/officeDocument/2006/relationships/image" Target="../media/image148.png"/><Relationship Id="rId66" Type="http://schemas.openxmlformats.org/officeDocument/2006/relationships/image" Target="../media/image372.png"/><Relationship Id="rId110" Type="http://schemas.openxmlformats.org/officeDocument/2006/relationships/image" Target="../media/image127.png"/><Relationship Id="rId115" Type="http://schemas.openxmlformats.org/officeDocument/2006/relationships/image" Target="../media/image78.png"/><Relationship Id="rId5" Type="http://schemas.openxmlformats.org/officeDocument/2006/relationships/image" Target="../media/image147.png"/><Relationship Id="rId65" Type="http://schemas.openxmlformats.org/officeDocument/2006/relationships/image" Target="../media/image371.png"/><Relationship Id="rId4" Type="http://schemas.openxmlformats.org/officeDocument/2006/relationships/image" Target="../media/image116.png"/><Relationship Id="rId64" Type="http://schemas.openxmlformats.org/officeDocument/2006/relationships/image" Target="../media/image370.png"/></Relationships>
</file>

<file path=ppt/slides/_rels/slide57.xml.rels><?xml version="1.0" encoding="UTF-8" standalone="yes"?>
<Relationships xmlns="http://schemas.openxmlformats.org/package/2006/relationships"><Relationship Id="rId8" Type="http://schemas.openxmlformats.org/officeDocument/2006/relationships/image" Target="../media/image120.png"/><Relationship Id="rId109" Type="http://schemas.openxmlformats.org/officeDocument/2006/relationships/image" Target="../media/image428.png"/><Relationship Id="rId3" Type="http://schemas.openxmlformats.org/officeDocument/2006/relationships/image" Target="../media/image146.png"/><Relationship Id="rId112" Type="http://schemas.openxmlformats.org/officeDocument/2006/relationships/image" Target="../media/image152.png"/><Relationship Id="rId7" Type="http://schemas.openxmlformats.org/officeDocument/2006/relationships/image" Target="../media/image149.png"/><Relationship Id="rId116" Type="http://schemas.openxmlformats.org/officeDocument/2006/relationships/image" Target="../media/image143.png"/><Relationship Id="rId2" Type="http://schemas.openxmlformats.org/officeDocument/2006/relationships/image" Target="../media/image123.png"/><Relationship Id="rId111" Type="http://schemas.openxmlformats.org/officeDocument/2006/relationships/image" Target="../media/image150.png"/><Relationship Id="rId1" Type="http://schemas.openxmlformats.org/officeDocument/2006/relationships/slideLayout" Target="../slideLayouts/slideLayout8.xml"/><Relationship Id="rId6" Type="http://schemas.openxmlformats.org/officeDocument/2006/relationships/image" Target="../media/image148.png"/><Relationship Id="rId66" Type="http://schemas.openxmlformats.org/officeDocument/2006/relationships/image" Target="../media/image372.png"/><Relationship Id="rId110" Type="http://schemas.openxmlformats.org/officeDocument/2006/relationships/image" Target="../media/image127.png"/><Relationship Id="rId115" Type="http://schemas.openxmlformats.org/officeDocument/2006/relationships/image" Target="../media/image78.png"/><Relationship Id="rId5" Type="http://schemas.openxmlformats.org/officeDocument/2006/relationships/image" Target="../media/image147.png"/><Relationship Id="rId65" Type="http://schemas.openxmlformats.org/officeDocument/2006/relationships/image" Target="../media/image371.png"/><Relationship Id="rId4" Type="http://schemas.openxmlformats.org/officeDocument/2006/relationships/image" Target="../media/image116.png"/><Relationship Id="rId64" Type="http://schemas.openxmlformats.org/officeDocument/2006/relationships/image" Target="../media/image370.png"/></Relationships>
</file>

<file path=ppt/slides/_rels/slide58.xml.rels><?xml version="1.0" encoding="UTF-8" standalone="yes"?>
<Relationships xmlns="http://schemas.openxmlformats.org/package/2006/relationships"><Relationship Id="rId8" Type="http://schemas.openxmlformats.org/officeDocument/2006/relationships/image" Target="../media/image149.png"/><Relationship Id="rId109" Type="http://schemas.openxmlformats.org/officeDocument/2006/relationships/image" Target="../media/image428.png"/><Relationship Id="rId3" Type="http://schemas.openxmlformats.org/officeDocument/2006/relationships/image" Target="../media/image125.png"/><Relationship Id="rId112" Type="http://schemas.openxmlformats.org/officeDocument/2006/relationships/image" Target="../media/image152.png"/><Relationship Id="rId7" Type="http://schemas.openxmlformats.org/officeDocument/2006/relationships/image" Target="../media/image148.png"/><Relationship Id="rId116" Type="http://schemas.openxmlformats.org/officeDocument/2006/relationships/image" Target="../media/image143.png"/><Relationship Id="rId2" Type="http://schemas.openxmlformats.org/officeDocument/2006/relationships/image" Target="../media/image64.emf"/><Relationship Id="rId111" Type="http://schemas.openxmlformats.org/officeDocument/2006/relationships/image" Target="../media/image150.png"/><Relationship Id="rId1" Type="http://schemas.openxmlformats.org/officeDocument/2006/relationships/slideLayout" Target="../slideLayouts/slideLayout8.xml"/><Relationship Id="rId6" Type="http://schemas.openxmlformats.org/officeDocument/2006/relationships/image" Target="../media/image147.png"/><Relationship Id="rId66" Type="http://schemas.openxmlformats.org/officeDocument/2006/relationships/image" Target="../media/image372.png"/><Relationship Id="rId110" Type="http://schemas.openxmlformats.org/officeDocument/2006/relationships/image" Target="../media/image127.png"/><Relationship Id="rId115" Type="http://schemas.openxmlformats.org/officeDocument/2006/relationships/image" Target="../media/image78.png"/><Relationship Id="rId5" Type="http://schemas.openxmlformats.org/officeDocument/2006/relationships/image" Target="../media/image116.png"/><Relationship Id="rId65" Type="http://schemas.openxmlformats.org/officeDocument/2006/relationships/image" Target="../media/image371.png"/><Relationship Id="rId4" Type="http://schemas.openxmlformats.org/officeDocument/2006/relationships/image" Target="../media/image146.png"/><Relationship Id="rId9" Type="http://schemas.openxmlformats.org/officeDocument/2006/relationships/image" Target="../media/image120.png"/><Relationship Id="rId64" Type="http://schemas.openxmlformats.org/officeDocument/2006/relationships/image" Target="../media/image370.png"/></Relationships>
</file>

<file path=ppt/slides/_rels/slide59.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168.png"/><Relationship Id="rId109" Type="http://schemas.openxmlformats.org/officeDocument/2006/relationships/image" Target="../media/image428.png"/><Relationship Id="rId117" Type="http://schemas.openxmlformats.org/officeDocument/2006/relationships/image" Target="../media/image173.png"/><Relationship Id="rId3" Type="http://schemas.openxmlformats.org/officeDocument/2006/relationships/image" Target="../media/image157.png"/><Relationship Id="rId112" Type="http://schemas.openxmlformats.org/officeDocument/2006/relationships/image" Target="../media/image171.png"/><Relationship Id="rId7" Type="http://schemas.openxmlformats.org/officeDocument/2006/relationships/image" Target="../media/image162.png"/><Relationship Id="rId12" Type="http://schemas.openxmlformats.org/officeDocument/2006/relationships/image" Target="../media/image167.png"/><Relationship Id="rId116" Type="http://schemas.openxmlformats.org/officeDocument/2006/relationships/image" Target="../media/image172.png"/><Relationship Id="rId2" Type="http://schemas.openxmlformats.org/officeDocument/2006/relationships/image" Target="../media/image156.png"/><Relationship Id="rId111" Type="http://schemas.openxmlformats.org/officeDocument/2006/relationships/image" Target="../media/image170.png"/><Relationship Id="rId1" Type="http://schemas.openxmlformats.org/officeDocument/2006/relationships/slideLayout" Target="../slideLayouts/slideLayout8.xml"/><Relationship Id="rId6" Type="http://schemas.openxmlformats.org/officeDocument/2006/relationships/image" Target="../media/image126.png"/><Relationship Id="rId11" Type="http://schemas.openxmlformats.org/officeDocument/2006/relationships/image" Target="../media/image166.png"/><Relationship Id="rId66" Type="http://schemas.openxmlformats.org/officeDocument/2006/relationships/image" Target="../media/image372.png"/><Relationship Id="rId110" Type="http://schemas.openxmlformats.org/officeDocument/2006/relationships/image" Target="../media/image169.png"/><Relationship Id="rId115" Type="http://schemas.openxmlformats.org/officeDocument/2006/relationships/image" Target="../media/image78.png"/><Relationship Id="rId5" Type="http://schemas.openxmlformats.org/officeDocument/2006/relationships/image" Target="../media/image159.png"/><Relationship Id="rId10" Type="http://schemas.openxmlformats.org/officeDocument/2006/relationships/image" Target="../media/image165.png"/><Relationship Id="rId65" Type="http://schemas.openxmlformats.org/officeDocument/2006/relationships/image" Target="../media/image371.png"/><Relationship Id="rId4" Type="http://schemas.openxmlformats.org/officeDocument/2006/relationships/image" Target="../media/image158.png"/><Relationship Id="rId9" Type="http://schemas.openxmlformats.org/officeDocument/2006/relationships/image" Target="../media/image164.png"/><Relationship Id="rId64" Type="http://schemas.openxmlformats.org/officeDocument/2006/relationships/image" Target="../media/image37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149.png"/><Relationship Id="rId109" Type="http://schemas.openxmlformats.org/officeDocument/2006/relationships/image" Target="../media/image428.png"/><Relationship Id="rId117" Type="http://schemas.openxmlformats.org/officeDocument/2006/relationships/image" Target="../media/image133.png"/><Relationship Id="rId3" Type="http://schemas.openxmlformats.org/officeDocument/2006/relationships/image" Target="../media/image132.png"/><Relationship Id="rId112" Type="http://schemas.openxmlformats.org/officeDocument/2006/relationships/image" Target="../media/image152.png"/><Relationship Id="rId7" Type="http://schemas.openxmlformats.org/officeDocument/2006/relationships/image" Target="../media/image148.png"/><Relationship Id="rId116" Type="http://schemas.openxmlformats.org/officeDocument/2006/relationships/image" Target="../media/image143.png"/><Relationship Id="rId2" Type="http://schemas.openxmlformats.org/officeDocument/2006/relationships/image" Target="../media/image128.png"/><Relationship Id="rId111" Type="http://schemas.openxmlformats.org/officeDocument/2006/relationships/image" Target="../media/image150.png"/><Relationship Id="rId1" Type="http://schemas.openxmlformats.org/officeDocument/2006/relationships/slideLayout" Target="../slideLayouts/slideLayout8.xml"/><Relationship Id="rId6" Type="http://schemas.openxmlformats.org/officeDocument/2006/relationships/image" Target="../media/image147.png"/><Relationship Id="rId66" Type="http://schemas.openxmlformats.org/officeDocument/2006/relationships/image" Target="../media/image372.png"/><Relationship Id="rId110" Type="http://schemas.openxmlformats.org/officeDocument/2006/relationships/image" Target="../media/image127.png"/><Relationship Id="rId115" Type="http://schemas.openxmlformats.org/officeDocument/2006/relationships/image" Target="../media/image78.png"/><Relationship Id="rId5" Type="http://schemas.openxmlformats.org/officeDocument/2006/relationships/image" Target="../media/image116.png"/><Relationship Id="rId65" Type="http://schemas.openxmlformats.org/officeDocument/2006/relationships/image" Target="../media/image371.png"/><Relationship Id="rId4" Type="http://schemas.openxmlformats.org/officeDocument/2006/relationships/image" Target="../media/image146.png"/><Relationship Id="rId9" Type="http://schemas.openxmlformats.org/officeDocument/2006/relationships/image" Target="../media/image120.png"/><Relationship Id="rId64" Type="http://schemas.openxmlformats.org/officeDocument/2006/relationships/image" Target="../media/image370.png"/></Relationships>
</file>

<file path=ppt/slides/_rels/slide61.xml.rels><?xml version="1.0" encoding="UTF-8" standalone="yes"?>
<Relationships xmlns="http://schemas.openxmlformats.org/package/2006/relationships"><Relationship Id="rId8" Type="http://schemas.openxmlformats.org/officeDocument/2006/relationships/image" Target="../media/image147.png"/><Relationship Id="rId109" Type="http://schemas.openxmlformats.org/officeDocument/2006/relationships/image" Target="../media/image428.png"/><Relationship Id="rId3" Type="http://schemas.openxmlformats.org/officeDocument/2006/relationships/image" Target="../media/image135.png"/><Relationship Id="rId112" Type="http://schemas.openxmlformats.org/officeDocument/2006/relationships/image" Target="../media/image152.png"/><Relationship Id="rId7" Type="http://schemas.openxmlformats.org/officeDocument/2006/relationships/image" Target="../media/image116.png"/><Relationship Id="rId116" Type="http://schemas.openxmlformats.org/officeDocument/2006/relationships/image" Target="../media/image143.png"/><Relationship Id="rId2" Type="http://schemas.openxmlformats.org/officeDocument/2006/relationships/notesSlide" Target="../notesSlides/notesSlide28.xml"/><Relationship Id="rId111" Type="http://schemas.openxmlformats.org/officeDocument/2006/relationships/image" Target="../media/image150.png"/><Relationship Id="rId1" Type="http://schemas.openxmlformats.org/officeDocument/2006/relationships/slideLayout" Target="../slideLayouts/slideLayout8.xml"/><Relationship Id="rId6" Type="http://schemas.openxmlformats.org/officeDocument/2006/relationships/image" Target="../media/image146.png"/><Relationship Id="rId11" Type="http://schemas.openxmlformats.org/officeDocument/2006/relationships/image" Target="../media/image120.png"/><Relationship Id="rId66" Type="http://schemas.openxmlformats.org/officeDocument/2006/relationships/image" Target="../media/image372.png"/><Relationship Id="rId110" Type="http://schemas.openxmlformats.org/officeDocument/2006/relationships/image" Target="../media/image127.png"/><Relationship Id="rId115" Type="http://schemas.openxmlformats.org/officeDocument/2006/relationships/image" Target="../media/image78.png"/><Relationship Id="rId5" Type="http://schemas.openxmlformats.org/officeDocument/2006/relationships/image" Target="../media/image145.png"/><Relationship Id="rId10" Type="http://schemas.openxmlformats.org/officeDocument/2006/relationships/image" Target="../media/image149.png"/><Relationship Id="rId65" Type="http://schemas.openxmlformats.org/officeDocument/2006/relationships/image" Target="../media/image371.png"/><Relationship Id="rId4" Type="http://schemas.openxmlformats.org/officeDocument/2006/relationships/image" Target="../media/image144.png"/><Relationship Id="rId9" Type="http://schemas.openxmlformats.org/officeDocument/2006/relationships/image" Target="../media/image148.png"/><Relationship Id="rId64" Type="http://schemas.openxmlformats.org/officeDocument/2006/relationships/image" Target="../media/image370.png"/></Relationships>
</file>

<file path=ppt/slides/_rels/slide62.xml.rels><?xml version="1.0" encoding="UTF-8" standalone="yes"?>
<Relationships xmlns="http://schemas.openxmlformats.org/package/2006/relationships"><Relationship Id="rId3" Type="http://schemas.openxmlformats.org/officeDocument/2006/relationships/image" Target="../media/image1280.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8" Type="http://schemas.openxmlformats.org/officeDocument/2006/relationships/image" Target="../media/image148.png"/><Relationship Id="rId109" Type="http://schemas.openxmlformats.org/officeDocument/2006/relationships/image" Target="../media/image428.png"/><Relationship Id="rId3" Type="http://schemas.openxmlformats.org/officeDocument/2006/relationships/image" Target="../media/image153.png"/><Relationship Id="rId112" Type="http://schemas.openxmlformats.org/officeDocument/2006/relationships/image" Target="../media/image152.png"/><Relationship Id="rId7" Type="http://schemas.openxmlformats.org/officeDocument/2006/relationships/image" Target="../media/image147.png"/><Relationship Id="rId116" Type="http://schemas.openxmlformats.org/officeDocument/2006/relationships/image" Target="../media/image143.png"/><Relationship Id="rId2" Type="http://schemas.openxmlformats.org/officeDocument/2006/relationships/notesSlide" Target="../notesSlides/notesSlide30.xml"/><Relationship Id="rId111" Type="http://schemas.openxmlformats.org/officeDocument/2006/relationships/image" Target="../media/image150.png"/><Relationship Id="rId1" Type="http://schemas.openxmlformats.org/officeDocument/2006/relationships/slideLayout" Target="../slideLayouts/slideLayout8.xml"/><Relationship Id="rId6" Type="http://schemas.openxmlformats.org/officeDocument/2006/relationships/image" Target="../media/image116.png"/><Relationship Id="rId66" Type="http://schemas.openxmlformats.org/officeDocument/2006/relationships/image" Target="../media/image372.png"/><Relationship Id="rId110" Type="http://schemas.openxmlformats.org/officeDocument/2006/relationships/image" Target="../media/image127.png"/><Relationship Id="rId115" Type="http://schemas.openxmlformats.org/officeDocument/2006/relationships/image" Target="../media/image78.png"/><Relationship Id="rId5" Type="http://schemas.openxmlformats.org/officeDocument/2006/relationships/image" Target="../media/image146.png"/><Relationship Id="rId10" Type="http://schemas.openxmlformats.org/officeDocument/2006/relationships/image" Target="../media/image120.png"/><Relationship Id="rId65" Type="http://schemas.openxmlformats.org/officeDocument/2006/relationships/image" Target="../media/image371.png"/><Relationship Id="rId4" Type="http://schemas.openxmlformats.org/officeDocument/2006/relationships/image" Target="../media/image65.emf"/><Relationship Id="rId9" Type="http://schemas.openxmlformats.org/officeDocument/2006/relationships/image" Target="../media/image149.png"/><Relationship Id="rId64" Type="http://schemas.openxmlformats.org/officeDocument/2006/relationships/image" Target="../media/image370.png"/></Relationships>
</file>

<file path=ppt/slides/_rels/slide64.xml.rels><?xml version="1.0" encoding="UTF-8" standalone="yes"?>
<Relationships xmlns="http://schemas.openxmlformats.org/package/2006/relationships"><Relationship Id="rId8" Type="http://schemas.openxmlformats.org/officeDocument/2006/relationships/image" Target="../media/image148.png"/><Relationship Id="rId109" Type="http://schemas.openxmlformats.org/officeDocument/2006/relationships/image" Target="../media/image428.png"/><Relationship Id="rId117" Type="http://schemas.openxmlformats.org/officeDocument/2006/relationships/image" Target="../media/image1320.png"/><Relationship Id="rId3" Type="http://schemas.openxmlformats.org/officeDocument/2006/relationships/image" Target="../media/image155.png"/><Relationship Id="rId112" Type="http://schemas.openxmlformats.org/officeDocument/2006/relationships/image" Target="../media/image152.png"/><Relationship Id="rId7" Type="http://schemas.openxmlformats.org/officeDocument/2006/relationships/image" Target="../media/image147.png"/><Relationship Id="rId116" Type="http://schemas.openxmlformats.org/officeDocument/2006/relationships/image" Target="../media/image143.png"/><Relationship Id="rId2" Type="http://schemas.openxmlformats.org/officeDocument/2006/relationships/notesSlide" Target="../notesSlides/notesSlide31.xml"/><Relationship Id="rId111" Type="http://schemas.openxmlformats.org/officeDocument/2006/relationships/image" Target="../media/image150.png"/><Relationship Id="rId1" Type="http://schemas.openxmlformats.org/officeDocument/2006/relationships/slideLayout" Target="../slideLayouts/slideLayout8.xml"/><Relationship Id="rId6" Type="http://schemas.openxmlformats.org/officeDocument/2006/relationships/image" Target="../media/image116.png"/><Relationship Id="rId66" Type="http://schemas.openxmlformats.org/officeDocument/2006/relationships/image" Target="../media/image372.png"/><Relationship Id="rId110" Type="http://schemas.openxmlformats.org/officeDocument/2006/relationships/image" Target="../media/image127.png"/><Relationship Id="rId115" Type="http://schemas.openxmlformats.org/officeDocument/2006/relationships/image" Target="../media/image78.png"/><Relationship Id="rId5" Type="http://schemas.openxmlformats.org/officeDocument/2006/relationships/image" Target="../media/image146.png"/><Relationship Id="rId10" Type="http://schemas.openxmlformats.org/officeDocument/2006/relationships/image" Target="../media/image120.png"/><Relationship Id="rId65" Type="http://schemas.openxmlformats.org/officeDocument/2006/relationships/image" Target="../media/image371.png"/><Relationship Id="rId4" Type="http://schemas.openxmlformats.org/officeDocument/2006/relationships/image" Target="../media/image161.png"/><Relationship Id="rId9" Type="http://schemas.openxmlformats.org/officeDocument/2006/relationships/image" Target="../media/image149.png"/><Relationship Id="rId64" Type="http://schemas.openxmlformats.org/officeDocument/2006/relationships/image" Target="../media/image370.png"/></Relationships>
</file>

<file path=ppt/slides/_rels/slide65.xml.rels><?xml version="1.0" encoding="UTF-8" standalone="yes"?>
<Relationships xmlns="http://schemas.openxmlformats.org/package/2006/relationships"><Relationship Id="rId109" Type="http://schemas.openxmlformats.org/officeDocument/2006/relationships/image" Target="../media/image428.png"/><Relationship Id="rId104" Type="http://schemas.openxmlformats.org/officeDocument/2006/relationships/image" Target="../media/image423.png"/><Relationship Id="rId103" Type="http://schemas.openxmlformats.org/officeDocument/2006/relationships/image" Target="../media/image422.png"/><Relationship Id="rId108" Type="http://schemas.openxmlformats.org/officeDocument/2006/relationships/image" Target="../media/image427.png"/><Relationship Id="rId2" Type="http://schemas.openxmlformats.org/officeDocument/2006/relationships/image" Target="../media/image174.png"/><Relationship Id="rId107" Type="http://schemas.openxmlformats.org/officeDocument/2006/relationships/image" Target="../media/image426.png"/><Relationship Id="rId1" Type="http://schemas.openxmlformats.org/officeDocument/2006/relationships/slideLayout" Target="../slideLayouts/slideLayout8.xml"/><Relationship Id="rId102" Type="http://schemas.openxmlformats.org/officeDocument/2006/relationships/image" Target="../media/image421.png"/><Relationship Id="rId66" Type="http://schemas.openxmlformats.org/officeDocument/2006/relationships/image" Target="../media/image372.png"/><Relationship Id="rId110" Type="http://schemas.openxmlformats.org/officeDocument/2006/relationships/image" Target="../media/image429.png"/><Relationship Id="rId106" Type="http://schemas.openxmlformats.org/officeDocument/2006/relationships/image" Target="../media/image425.png"/><Relationship Id="rId90" Type="http://schemas.openxmlformats.org/officeDocument/2006/relationships/image" Target="../media/image397.png"/><Relationship Id="rId65" Type="http://schemas.openxmlformats.org/officeDocument/2006/relationships/image" Target="../media/image371.png"/><Relationship Id="rId105" Type="http://schemas.openxmlformats.org/officeDocument/2006/relationships/image" Target="../media/image424.png"/><Relationship Id="rId64" Type="http://schemas.openxmlformats.org/officeDocument/2006/relationships/image" Target="../media/image370.png"/></Relationships>
</file>

<file path=ppt/slides/_rels/slide66.xml.rels><?xml version="1.0" encoding="UTF-8" standalone="yes"?>
<Relationships xmlns="http://schemas.openxmlformats.org/package/2006/relationships"><Relationship Id="rId2" Type="http://schemas.openxmlformats.org/officeDocument/2006/relationships/image" Target="../media/image1450.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8" Type="http://schemas.openxmlformats.org/officeDocument/2006/relationships/image" Target="../media/image190.png"/><Relationship Id="rId109" Type="http://schemas.openxmlformats.org/officeDocument/2006/relationships/image" Target="../media/image428.png"/><Relationship Id="rId117" Type="http://schemas.openxmlformats.org/officeDocument/2006/relationships/image" Target="../media/image198.png"/><Relationship Id="rId3" Type="http://schemas.openxmlformats.org/officeDocument/2006/relationships/image" Target="../media/image175.png"/><Relationship Id="rId112" Type="http://schemas.openxmlformats.org/officeDocument/2006/relationships/image" Target="../media/image196.png"/><Relationship Id="rId7" Type="http://schemas.openxmlformats.org/officeDocument/2006/relationships/image" Target="../media/image189.png"/><Relationship Id="rId116" Type="http://schemas.openxmlformats.org/officeDocument/2006/relationships/image" Target="../media/image127.png"/><Relationship Id="rId2" Type="http://schemas.openxmlformats.org/officeDocument/2006/relationships/notesSlide" Target="../notesSlides/notesSlide32.xml"/><Relationship Id="rId111" Type="http://schemas.openxmlformats.org/officeDocument/2006/relationships/image" Target="../media/image195.png"/><Relationship Id="rId1" Type="http://schemas.openxmlformats.org/officeDocument/2006/relationships/slideLayout" Target="../slideLayouts/slideLayout11.xml"/><Relationship Id="rId6" Type="http://schemas.openxmlformats.org/officeDocument/2006/relationships/image" Target="../media/image116.png"/><Relationship Id="rId66" Type="http://schemas.openxmlformats.org/officeDocument/2006/relationships/image" Target="../media/image193.png"/><Relationship Id="rId110" Type="http://schemas.openxmlformats.org/officeDocument/2006/relationships/image" Target="../media/image194.png"/><Relationship Id="rId115" Type="http://schemas.openxmlformats.org/officeDocument/2006/relationships/image" Target="../media/image78.png"/><Relationship Id="rId5" Type="http://schemas.openxmlformats.org/officeDocument/2006/relationships/image" Target="../media/image188.png"/><Relationship Id="rId90" Type="http://schemas.openxmlformats.org/officeDocument/2006/relationships/image" Target="../media/image397.png"/><Relationship Id="rId10" Type="http://schemas.openxmlformats.org/officeDocument/2006/relationships/image" Target="../media/image192.png"/><Relationship Id="rId65" Type="http://schemas.openxmlformats.org/officeDocument/2006/relationships/image" Target="../media/image371.png"/><Relationship Id="rId4" Type="http://schemas.openxmlformats.org/officeDocument/2006/relationships/image" Target="../media/image176.png"/><Relationship Id="rId9" Type="http://schemas.openxmlformats.org/officeDocument/2006/relationships/image" Target="../media/image191.png"/><Relationship Id="rId64" Type="http://schemas.openxmlformats.org/officeDocument/2006/relationships/image" Target="../media/image370.png"/><Relationship Id="rId113" Type="http://schemas.openxmlformats.org/officeDocument/2006/relationships/image" Target="../media/image197.png"/><Relationship Id="rId118" Type="http://schemas.openxmlformats.org/officeDocument/2006/relationships/image" Target="../media/image199.png"/></Relationships>
</file>

<file path=ppt/slides/_rels/slide68.xml.rels><?xml version="1.0" encoding="UTF-8" standalone="yes"?>
<Relationships xmlns="http://schemas.openxmlformats.org/package/2006/relationships"><Relationship Id="rId2" Type="http://schemas.openxmlformats.org/officeDocument/2006/relationships/image" Target="../media/image1740.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image" Target="../media/image670.png"/><Relationship Id="rId18" Type="http://schemas.openxmlformats.org/officeDocument/2006/relationships/image" Target="../media/image720.png"/><Relationship Id="rId3" Type="http://schemas.openxmlformats.org/officeDocument/2006/relationships/image" Target="../media/image178.png"/><Relationship Id="rId7" Type="http://schemas.openxmlformats.org/officeDocument/2006/relationships/image" Target="../media/image500.png"/><Relationship Id="rId12" Type="http://schemas.openxmlformats.org/officeDocument/2006/relationships/image" Target="../media/image570.png"/><Relationship Id="rId17" Type="http://schemas.openxmlformats.org/officeDocument/2006/relationships/image" Target="../media/image710.png"/><Relationship Id="rId2" Type="http://schemas.openxmlformats.org/officeDocument/2006/relationships/image" Target="../media/image177.png"/><Relationship Id="rId16" Type="http://schemas.openxmlformats.org/officeDocument/2006/relationships/image" Target="../media/image700.png"/><Relationship Id="rId1" Type="http://schemas.openxmlformats.org/officeDocument/2006/relationships/slideLayout" Target="../slideLayouts/slideLayout8.xml"/><Relationship Id="rId6" Type="http://schemas.openxmlformats.org/officeDocument/2006/relationships/image" Target="../media/image490.png"/><Relationship Id="rId11" Type="http://schemas.openxmlformats.org/officeDocument/2006/relationships/image" Target="../media/image560.png"/><Relationship Id="rId5" Type="http://schemas.openxmlformats.org/officeDocument/2006/relationships/image" Target="../media/image480.png"/><Relationship Id="rId15" Type="http://schemas.openxmlformats.org/officeDocument/2006/relationships/image" Target="../media/image690.png"/><Relationship Id="rId10" Type="http://schemas.openxmlformats.org/officeDocument/2006/relationships/image" Target="../media/image550.png"/><Relationship Id="rId19" Type="http://schemas.openxmlformats.org/officeDocument/2006/relationships/image" Target="../media/image730.png"/><Relationship Id="rId4" Type="http://schemas.openxmlformats.org/officeDocument/2006/relationships/image" Target="../media/image470.png"/><Relationship Id="rId9" Type="http://schemas.openxmlformats.org/officeDocument/2006/relationships/image" Target="../media/image620.png"/><Relationship Id="rId14" Type="http://schemas.openxmlformats.org/officeDocument/2006/relationships/image" Target="../media/image680.png"/></Relationships>
</file>

<file path=ppt/slides/_rels/slide74.xml.rels><?xml version="1.0" encoding="UTF-8" standalone="yes"?>
<Relationships xmlns="http://schemas.openxmlformats.org/package/2006/relationships"><Relationship Id="rId8" Type="http://schemas.openxmlformats.org/officeDocument/2006/relationships/image" Target="../media/image2620.png"/><Relationship Id="rId3" Type="http://schemas.openxmlformats.org/officeDocument/2006/relationships/image" Target="../media/image180.png"/><Relationship Id="rId7" Type="http://schemas.openxmlformats.org/officeDocument/2006/relationships/image" Target="../media/image2611.png"/><Relationship Id="rId2" Type="http://schemas.openxmlformats.org/officeDocument/2006/relationships/image" Target="../media/image179.png"/><Relationship Id="rId1" Type="http://schemas.openxmlformats.org/officeDocument/2006/relationships/slideLayout" Target="../slideLayouts/slideLayout12.xml"/><Relationship Id="rId6" Type="http://schemas.openxmlformats.org/officeDocument/2006/relationships/image" Target="../media/image303.png"/><Relationship Id="rId5" Type="http://schemas.openxmlformats.org/officeDocument/2006/relationships/image" Target="../media/image2590.png"/><Relationship Id="rId4" Type="http://schemas.openxmlformats.org/officeDocument/2006/relationships/image" Target="../media/image302.png"/></Relationships>
</file>

<file path=ppt/slides/_rels/slide75.xml.rels><?xml version="1.0" encoding="UTF-8" standalone="yes"?>
<Relationships xmlns="http://schemas.openxmlformats.org/package/2006/relationships"><Relationship Id="rId8" Type="http://schemas.openxmlformats.org/officeDocument/2006/relationships/image" Target="../media/image208.png"/><Relationship Id="rId13" Type="http://schemas.openxmlformats.org/officeDocument/2006/relationships/image" Target="../media/image213.png"/><Relationship Id="rId18" Type="http://schemas.openxmlformats.org/officeDocument/2006/relationships/image" Target="../media/image218.png"/><Relationship Id="rId26" Type="http://schemas.openxmlformats.org/officeDocument/2006/relationships/image" Target="../media/image226.png"/><Relationship Id="rId3" Type="http://schemas.openxmlformats.org/officeDocument/2006/relationships/image" Target="../media/image181.png"/><Relationship Id="rId21" Type="http://schemas.openxmlformats.org/officeDocument/2006/relationships/image" Target="../media/image217.png"/><Relationship Id="rId7" Type="http://schemas.openxmlformats.org/officeDocument/2006/relationships/image" Target="../media/image202.png"/><Relationship Id="rId12" Type="http://schemas.openxmlformats.org/officeDocument/2006/relationships/image" Target="../media/image212.png"/><Relationship Id="rId17" Type="http://schemas.openxmlformats.org/officeDocument/2006/relationships/image" Target="../media/image203.png"/><Relationship Id="rId25" Type="http://schemas.openxmlformats.org/officeDocument/2006/relationships/image" Target="../media/image225.png"/><Relationship Id="rId2" Type="http://schemas.openxmlformats.org/officeDocument/2006/relationships/notesSlide" Target="../notesSlides/notesSlide34.xml"/><Relationship Id="rId16" Type="http://schemas.openxmlformats.org/officeDocument/2006/relationships/image" Target="../media/image216.png"/><Relationship Id="rId20" Type="http://schemas.openxmlformats.org/officeDocument/2006/relationships/image" Target="../media/image207.png"/><Relationship Id="rId29" Type="http://schemas.openxmlformats.org/officeDocument/2006/relationships/image" Target="../media/image229.png"/><Relationship Id="rId1" Type="http://schemas.openxmlformats.org/officeDocument/2006/relationships/slideLayout" Target="../slideLayouts/slideLayout8.xml"/><Relationship Id="rId6" Type="http://schemas.openxmlformats.org/officeDocument/2006/relationships/image" Target="../media/image206.png"/><Relationship Id="rId11" Type="http://schemas.openxmlformats.org/officeDocument/2006/relationships/image" Target="../media/image211.png"/><Relationship Id="rId24" Type="http://schemas.openxmlformats.org/officeDocument/2006/relationships/image" Target="../media/image221.png"/><Relationship Id="rId32" Type="http://schemas.openxmlformats.org/officeDocument/2006/relationships/image" Target="../media/image232.png"/><Relationship Id="rId5" Type="http://schemas.openxmlformats.org/officeDocument/2006/relationships/image" Target="../media/image205.png"/><Relationship Id="rId15" Type="http://schemas.openxmlformats.org/officeDocument/2006/relationships/image" Target="../media/image215.png"/><Relationship Id="rId23" Type="http://schemas.openxmlformats.org/officeDocument/2006/relationships/image" Target="../media/image220.png"/><Relationship Id="rId28" Type="http://schemas.openxmlformats.org/officeDocument/2006/relationships/image" Target="../media/image222.png"/><Relationship Id="rId10" Type="http://schemas.openxmlformats.org/officeDocument/2006/relationships/image" Target="../media/image210.png"/><Relationship Id="rId19" Type="http://schemas.openxmlformats.org/officeDocument/2006/relationships/image" Target="../media/image204.png"/><Relationship Id="rId31" Type="http://schemas.openxmlformats.org/officeDocument/2006/relationships/image" Target="../media/image224.png"/><Relationship Id="rId4" Type="http://schemas.openxmlformats.org/officeDocument/2006/relationships/image" Target="../media/image1820.png"/><Relationship Id="rId9" Type="http://schemas.openxmlformats.org/officeDocument/2006/relationships/image" Target="../media/image209.png"/><Relationship Id="rId14" Type="http://schemas.openxmlformats.org/officeDocument/2006/relationships/image" Target="../media/image214.png"/><Relationship Id="rId22" Type="http://schemas.openxmlformats.org/officeDocument/2006/relationships/image" Target="../media/image219.png"/><Relationship Id="rId27" Type="http://schemas.openxmlformats.org/officeDocument/2006/relationships/image" Target="../media/image227.png"/><Relationship Id="rId30" Type="http://schemas.openxmlformats.org/officeDocument/2006/relationships/image" Target="../media/image223.png"/></Relationships>
</file>

<file path=ppt/slides/_rels/slide76.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4.png"/><Relationship Id="rId18" Type="http://schemas.openxmlformats.org/officeDocument/2006/relationships/image" Target="../media/image236.png"/><Relationship Id="rId3" Type="http://schemas.openxmlformats.org/officeDocument/2006/relationships/image" Target="../media/image1820.png"/><Relationship Id="rId7" Type="http://schemas.openxmlformats.org/officeDocument/2006/relationships/image" Target="../media/image230.png"/><Relationship Id="rId12" Type="http://schemas.openxmlformats.org/officeDocument/2006/relationships/image" Target="../media/image213.png"/><Relationship Id="rId17" Type="http://schemas.openxmlformats.org/officeDocument/2006/relationships/image" Target="../media/image235.png"/><Relationship Id="rId2" Type="http://schemas.openxmlformats.org/officeDocument/2006/relationships/image" Target="../media/image182.png"/><Relationship Id="rId16" Type="http://schemas.openxmlformats.org/officeDocument/2006/relationships/image" Target="../media/image231.png"/><Relationship Id="rId1" Type="http://schemas.openxmlformats.org/officeDocument/2006/relationships/slideLayout" Target="../slideLayouts/slideLayout8.xml"/><Relationship Id="rId6" Type="http://schemas.openxmlformats.org/officeDocument/2006/relationships/image" Target="../media/image202.png"/><Relationship Id="rId11" Type="http://schemas.openxmlformats.org/officeDocument/2006/relationships/image" Target="../media/image212.png"/><Relationship Id="rId5" Type="http://schemas.openxmlformats.org/officeDocument/2006/relationships/image" Target="../media/image206.png"/><Relationship Id="rId15" Type="http://schemas.openxmlformats.org/officeDocument/2006/relationships/image" Target="../media/image216.png"/><Relationship Id="rId10" Type="http://schemas.openxmlformats.org/officeDocument/2006/relationships/image" Target="../media/image211.png"/><Relationship Id="rId19" Type="http://schemas.openxmlformats.org/officeDocument/2006/relationships/image" Target="../media/image218.png"/><Relationship Id="rId4" Type="http://schemas.openxmlformats.org/officeDocument/2006/relationships/image" Target="../media/image205.png"/><Relationship Id="rId9" Type="http://schemas.openxmlformats.org/officeDocument/2006/relationships/image" Target="../media/image210.png"/><Relationship Id="rId14" Type="http://schemas.openxmlformats.org/officeDocument/2006/relationships/image" Target="../media/image21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910.png"/><Relationship Id="rId13" Type="http://schemas.openxmlformats.org/officeDocument/2006/relationships/image" Target="../media/image2411.png"/><Relationship Id="rId3" Type="http://schemas.openxmlformats.org/officeDocument/2006/relationships/image" Target="../media/image3.png"/><Relationship Id="rId7" Type="http://schemas.openxmlformats.org/officeDocument/2006/relationships/image" Target="../media/image1810.png"/><Relationship Id="rId12" Type="http://schemas.openxmlformats.org/officeDocument/2006/relationships/image" Target="../media/image2311.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710.png"/><Relationship Id="rId11" Type="http://schemas.openxmlformats.org/officeDocument/2006/relationships/image" Target="../media/image2210.png"/><Relationship Id="rId5" Type="http://schemas.openxmlformats.org/officeDocument/2006/relationships/image" Target="../media/image1610.png"/><Relationship Id="rId15" Type="http://schemas.openxmlformats.org/officeDocument/2006/relationships/image" Target="../media/image2610.png"/><Relationship Id="rId10" Type="http://schemas.openxmlformats.org/officeDocument/2006/relationships/image" Target="../media/image2110.png"/><Relationship Id="rId4" Type="http://schemas.openxmlformats.org/officeDocument/2006/relationships/image" Target="../media/image1510.png"/><Relationship Id="rId9" Type="http://schemas.openxmlformats.org/officeDocument/2006/relationships/image" Target="../media/image2010.png"/><Relationship Id="rId14" Type="http://schemas.openxmlformats.org/officeDocument/2006/relationships/image" Target="../media/image2510.png"/></Relationships>
</file>

<file path=ppt/slides/_rels/slide8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4.png"/><Relationship Id="rId18" Type="http://schemas.openxmlformats.org/officeDocument/2006/relationships/image" Target="../media/image236.png"/><Relationship Id="rId3" Type="http://schemas.openxmlformats.org/officeDocument/2006/relationships/image" Target="../media/image1820.png"/><Relationship Id="rId21" Type="http://schemas.openxmlformats.org/officeDocument/2006/relationships/image" Target="../media/image240.png"/><Relationship Id="rId7" Type="http://schemas.openxmlformats.org/officeDocument/2006/relationships/image" Target="../media/image230.png"/><Relationship Id="rId12" Type="http://schemas.openxmlformats.org/officeDocument/2006/relationships/image" Target="../media/image213.png"/><Relationship Id="rId17" Type="http://schemas.openxmlformats.org/officeDocument/2006/relationships/image" Target="../media/image235.png"/><Relationship Id="rId2" Type="http://schemas.openxmlformats.org/officeDocument/2006/relationships/image" Target="../media/image186.png"/><Relationship Id="rId16" Type="http://schemas.openxmlformats.org/officeDocument/2006/relationships/image" Target="../media/image231.png"/><Relationship Id="rId20" Type="http://schemas.openxmlformats.org/officeDocument/2006/relationships/image" Target="../media/image239.png"/><Relationship Id="rId1" Type="http://schemas.openxmlformats.org/officeDocument/2006/relationships/slideLayout" Target="../slideLayouts/slideLayout8.xml"/><Relationship Id="rId6" Type="http://schemas.openxmlformats.org/officeDocument/2006/relationships/image" Target="../media/image202.png"/><Relationship Id="rId11" Type="http://schemas.openxmlformats.org/officeDocument/2006/relationships/image" Target="../media/image212.png"/><Relationship Id="rId5" Type="http://schemas.openxmlformats.org/officeDocument/2006/relationships/image" Target="../media/image206.png"/><Relationship Id="rId15" Type="http://schemas.openxmlformats.org/officeDocument/2006/relationships/image" Target="../media/image216.png"/><Relationship Id="rId10" Type="http://schemas.openxmlformats.org/officeDocument/2006/relationships/image" Target="../media/image211.png"/><Relationship Id="rId19" Type="http://schemas.openxmlformats.org/officeDocument/2006/relationships/image" Target="../media/image218.png"/><Relationship Id="rId4" Type="http://schemas.openxmlformats.org/officeDocument/2006/relationships/image" Target="../media/image205.png"/><Relationship Id="rId9" Type="http://schemas.openxmlformats.org/officeDocument/2006/relationships/image" Target="../media/image210.png"/><Relationship Id="rId14" Type="http://schemas.openxmlformats.org/officeDocument/2006/relationships/image" Target="../media/image215.png"/></Relationships>
</file>

<file path=ppt/slides/_rels/slide82.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13.png"/><Relationship Id="rId18" Type="http://schemas.openxmlformats.org/officeDocument/2006/relationships/image" Target="../media/image235.png"/><Relationship Id="rId3" Type="http://schemas.openxmlformats.org/officeDocument/2006/relationships/image" Target="../media/image187.png"/><Relationship Id="rId21" Type="http://schemas.openxmlformats.org/officeDocument/2006/relationships/image" Target="../media/image239.png"/><Relationship Id="rId7" Type="http://schemas.openxmlformats.org/officeDocument/2006/relationships/image" Target="../media/image202.png"/><Relationship Id="rId12" Type="http://schemas.openxmlformats.org/officeDocument/2006/relationships/image" Target="../media/image212.png"/><Relationship Id="rId17" Type="http://schemas.openxmlformats.org/officeDocument/2006/relationships/image" Target="../media/image231.png"/><Relationship Id="rId2" Type="http://schemas.openxmlformats.org/officeDocument/2006/relationships/notesSlide" Target="../notesSlides/notesSlide35.xml"/><Relationship Id="rId16" Type="http://schemas.openxmlformats.org/officeDocument/2006/relationships/image" Target="../media/image216.png"/><Relationship Id="rId20" Type="http://schemas.openxmlformats.org/officeDocument/2006/relationships/image" Target="../media/image218.png"/><Relationship Id="rId1" Type="http://schemas.openxmlformats.org/officeDocument/2006/relationships/slideLayout" Target="../slideLayouts/slideLayout8.x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205.png"/><Relationship Id="rId15" Type="http://schemas.openxmlformats.org/officeDocument/2006/relationships/image" Target="../media/image215.png"/><Relationship Id="rId10" Type="http://schemas.openxmlformats.org/officeDocument/2006/relationships/image" Target="../media/image210.png"/><Relationship Id="rId19" Type="http://schemas.openxmlformats.org/officeDocument/2006/relationships/image" Target="../media/image236.png"/><Relationship Id="rId4" Type="http://schemas.openxmlformats.org/officeDocument/2006/relationships/image" Target="../media/image1820.png"/><Relationship Id="rId9" Type="http://schemas.openxmlformats.org/officeDocument/2006/relationships/image" Target="../media/image209.png"/><Relationship Id="rId14" Type="http://schemas.openxmlformats.org/officeDocument/2006/relationships/image" Target="../media/image214.png"/><Relationship Id="rId22" Type="http://schemas.openxmlformats.org/officeDocument/2006/relationships/image" Target="../media/image240.png"/></Relationships>
</file>

<file path=ppt/slides/_rels/slide83.xml.rels><?xml version="1.0" encoding="UTF-8" standalone="yes"?>
<Relationships xmlns="http://schemas.openxmlformats.org/package/2006/relationships"><Relationship Id="rId8" Type="http://schemas.openxmlformats.org/officeDocument/2006/relationships/image" Target="../media/image247.png"/><Relationship Id="rId13" Type="http://schemas.openxmlformats.org/officeDocument/2006/relationships/image" Target="../media/image252.png"/><Relationship Id="rId18" Type="http://schemas.openxmlformats.org/officeDocument/2006/relationships/image" Target="../media/image257.png"/><Relationship Id="rId26" Type="http://schemas.openxmlformats.org/officeDocument/2006/relationships/image" Target="../media/image265.png"/><Relationship Id="rId3" Type="http://schemas.openxmlformats.org/officeDocument/2006/relationships/image" Target="../media/image200.png"/><Relationship Id="rId21" Type="http://schemas.openxmlformats.org/officeDocument/2006/relationships/image" Target="../media/image260.png"/><Relationship Id="rId7" Type="http://schemas.openxmlformats.org/officeDocument/2006/relationships/image" Target="../media/image246.png"/><Relationship Id="rId12" Type="http://schemas.openxmlformats.org/officeDocument/2006/relationships/image" Target="../media/image251.png"/><Relationship Id="rId17" Type="http://schemas.openxmlformats.org/officeDocument/2006/relationships/image" Target="../media/image256.png"/><Relationship Id="rId25" Type="http://schemas.openxmlformats.org/officeDocument/2006/relationships/image" Target="../media/image264.png"/><Relationship Id="rId2" Type="http://schemas.openxmlformats.org/officeDocument/2006/relationships/notesSlide" Target="../notesSlides/notesSlide36.xml"/><Relationship Id="rId16" Type="http://schemas.openxmlformats.org/officeDocument/2006/relationships/image" Target="../media/image255.png"/><Relationship Id="rId20" Type="http://schemas.openxmlformats.org/officeDocument/2006/relationships/image" Target="../media/image259.png"/><Relationship Id="rId29" Type="http://schemas.openxmlformats.org/officeDocument/2006/relationships/image" Target="../media/image268.png"/><Relationship Id="rId1" Type="http://schemas.openxmlformats.org/officeDocument/2006/relationships/slideLayout" Target="../slideLayouts/slideLayout8.xml"/><Relationship Id="rId6" Type="http://schemas.openxmlformats.org/officeDocument/2006/relationships/image" Target="../media/image245.png"/><Relationship Id="rId11" Type="http://schemas.openxmlformats.org/officeDocument/2006/relationships/image" Target="../media/image250.png"/><Relationship Id="rId24" Type="http://schemas.openxmlformats.org/officeDocument/2006/relationships/image" Target="../media/image263.png"/><Relationship Id="rId5" Type="http://schemas.openxmlformats.org/officeDocument/2006/relationships/image" Target="../media/image244.png"/><Relationship Id="rId15" Type="http://schemas.openxmlformats.org/officeDocument/2006/relationships/image" Target="../media/image254.png"/><Relationship Id="rId23" Type="http://schemas.openxmlformats.org/officeDocument/2006/relationships/image" Target="../media/image262.png"/><Relationship Id="rId28" Type="http://schemas.openxmlformats.org/officeDocument/2006/relationships/image" Target="../media/image267.png"/><Relationship Id="rId10" Type="http://schemas.openxmlformats.org/officeDocument/2006/relationships/image" Target="../media/image249.png"/><Relationship Id="rId19" Type="http://schemas.openxmlformats.org/officeDocument/2006/relationships/image" Target="../media/image258.png"/><Relationship Id="rId31" Type="http://schemas.openxmlformats.org/officeDocument/2006/relationships/image" Target="../media/image270.png"/><Relationship Id="rId4" Type="http://schemas.openxmlformats.org/officeDocument/2006/relationships/image" Target="../media/image243.png"/><Relationship Id="rId9" Type="http://schemas.openxmlformats.org/officeDocument/2006/relationships/image" Target="../media/image248.png"/><Relationship Id="rId14" Type="http://schemas.openxmlformats.org/officeDocument/2006/relationships/image" Target="../media/image253.png"/><Relationship Id="rId22" Type="http://schemas.openxmlformats.org/officeDocument/2006/relationships/image" Target="../media/image261.png"/><Relationship Id="rId27" Type="http://schemas.openxmlformats.org/officeDocument/2006/relationships/image" Target="../media/image266.png"/><Relationship Id="rId30" Type="http://schemas.openxmlformats.org/officeDocument/2006/relationships/image" Target="../media/image269.png"/></Relationships>
</file>

<file path=ppt/slides/_rels/slide84.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272.png"/><Relationship Id="rId4" Type="http://schemas.openxmlformats.org/officeDocument/2006/relationships/image" Target="../media/image1811.png"/></Relationships>
</file>

<file path=ppt/slides/_rels/slide8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228.png"/><Relationship Id="rId4" Type="http://schemas.openxmlformats.org/officeDocument/2006/relationships/image" Target="../media/image275.png"/></Relationships>
</file>

<file path=ppt/slides/_rels/slide87.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3.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8" Type="http://schemas.openxmlformats.org/officeDocument/2006/relationships/image" Target="../media/image230.png"/><Relationship Id="rId13" Type="http://schemas.openxmlformats.org/officeDocument/2006/relationships/image" Target="../media/image213.png"/><Relationship Id="rId18" Type="http://schemas.openxmlformats.org/officeDocument/2006/relationships/image" Target="../media/image235.png"/><Relationship Id="rId21" Type="http://schemas.openxmlformats.org/officeDocument/2006/relationships/image" Target="../media/image239.png"/><Relationship Id="rId7" Type="http://schemas.openxmlformats.org/officeDocument/2006/relationships/image" Target="../media/image202.png"/><Relationship Id="rId12" Type="http://schemas.openxmlformats.org/officeDocument/2006/relationships/image" Target="../media/image212.png"/><Relationship Id="rId17" Type="http://schemas.openxmlformats.org/officeDocument/2006/relationships/image" Target="../media/image231.png"/><Relationship Id="rId2" Type="http://schemas.openxmlformats.org/officeDocument/2006/relationships/image" Target="../media/image271.png"/><Relationship Id="rId16" Type="http://schemas.openxmlformats.org/officeDocument/2006/relationships/image" Target="../media/image216.png"/><Relationship Id="rId20" Type="http://schemas.openxmlformats.org/officeDocument/2006/relationships/image" Target="../media/image218.png"/><Relationship Id="rId1" Type="http://schemas.openxmlformats.org/officeDocument/2006/relationships/slideLayout" Target="../slideLayouts/slideLayout8.x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205.png"/><Relationship Id="rId15" Type="http://schemas.openxmlformats.org/officeDocument/2006/relationships/image" Target="../media/image215.png"/><Relationship Id="rId23" Type="http://schemas.openxmlformats.org/officeDocument/2006/relationships/image" Target="../media/image273.png"/><Relationship Id="rId10" Type="http://schemas.openxmlformats.org/officeDocument/2006/relationships/image" Target="../media/image210.png"/><Relationship Id="rId19" Type="http://schemas.openxmlformats.org/officeDocument/2006/relationships/image" Target="../media/image236.png"/><Relationship Id="rId4" Type="http://schemas.openxmlformats.org/officeDocument/2006/relationships/image" Target="../media/image1820.png"/><Relationship Id="rId9" Type="http://schemas.openxmlformats.org/officeDocument/2006/relationships/image" Target="../media/image209.png"/><Relationship Id="rId14" Type="http://schemas.openxmlformats.org/officeDocument/2006/relationships/image" Target="../media/image214.png"/><Relationship Id="rId22" Type="http://schemas.openxmlformats.org/officeDocument/2006/relationships/image" Target="../media/image240.png"/></Relationships>
</file>

<file path=ppt/slides/_rels/slide91.xml.rels><?xml version="1.0" encoding="UTF-8" standalone="yes"?>
<Relationships xmlns="http://schemas.openxmlformats.org/package/2006/relationships"><Relationship Id="rId3" Type="http://schemas.openxmlformats.org/officeDocument/2006/relationships/hyperlink" Target="http://www.laas.fr/planning" TargetMode="External"/><Relationship Id="rId2" Type="http://schemas.openxmlformats.org/officeDocument/2006/relationships/image" Target="../media/image274.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6D834-5605-6A41-B05B-EAAFE4BBC46A}"/>
              </a:ext>
            </a:extLst>
          </p:cNvPr>
          <p:cNvSpPr>
            <a:spLocks noGrp="1"/>
          </p:cNvSpPr>
          <p:nvPr>
            <p:ph type="ctrTitle"/>
          </p:nvPr>
        </p:nvSpPr>
        <p:spPr/>
        <p:txBody>
          <a:bodyPr/>
          <a:lstStyle/>
          <a:p>
            <a:r>
              <a:rPr lang="en-DE" dirty="0"/>
              <a:t>Dynamic Probabilistic Relational Models</a:t>
            </a:r>
          </a:p>
        </p:txBody>
      </p:sp>
      <p:sp>
        <p:nvSpPr>
          <p:cNvPr id="6" name="Subtitle 5">
            <a:extLst>
              <a:ext uri="{FF2B5EF4-FFF2-40B4-BE49-F238E27FC236}">
                <a16:creationId xmlns:a16="http://schemas.microsoft.com/office/drawing/2014/main" id="{CAABFBC7-B07A-B627-22DD-79D863BEBB91}"/>
              </a:ext>
            </a:extLst>
          </p:cNvPr>
          <p:cNvSpPr>
            <a:spLocks noGrp="1"/>
          </p:cNvSpPr>
          <p:nvPr>
            <p:ph type="subTitle" idx="1"/>
          </p:nvPr>
        </p:nvSpPr>
        <p:spPr/>
        <p:txBody>
          <a:bodyPr/>
          <a:lstStyle/>
          <a:p>
            <a:r>
              <a:rPr lang="en-GB" dirty="0"/>
              <a:t>Lifted Decision Making</a:t>
            </a:r>
            <a:endParaRPr lang="en-DE" dirty="0"/>
          </a:p>
        </p:txBody>
      </p:sp>
      <p:sp>
        <p:nvSpPr>
          <p:cNvPr id="5" name="Footer Placeholder 4">
            <a:extLst>
              <a:ext uri="{FF2B5EF4-FFF2-40B4-BE49-F238E27FC236}">
                <a16:creationId xmlns:a16="http://schemas.microsoft.com/office/drawing/2014/main" id="{65E0FEC4-994B-4180-97FD-3AEA642ADF92}"/>
              </a:ext>
            </a:extLst>
          </p:cNvPr>
          <p:cNvSpPr>
            <a:spLocks noGrp="1"/>
          </p:cNvSpPr>
          <p:nvPr>
            <p:ph type="ftr" sz="quarter" idx="11"/>
          </p:nvPr>
        </p:nvSpPr>
        <p:spPr/>
        <p:txBody>
          <a:bodyPr/>
          <a:lstStyle/>
          <a:p>
            <a:pPr>
              <a:defRPr/>
            </a:pPr>
            <a:r>
              <a:rPr lang="de-DE" altLang="de-DE"/>
              <a:t>Marcel Gehrke</a:t>
            </a:r>
            <a:endParaRPr lang="de-DE" altLang="de-DE" dirty="0"/>
          </a:p>
        </p:txBody>
      </p:sp>
      <p:grpSp>
        <p:nvGrpSpPr>
          <p:cNvPr id="7" name="Group 6">
            <a:extLst>
              <a:ext uri="{FF2B5EF4-FFF2-40B4-BE49-F238E27FC236}">
                <a16:creationId xmlns:a16="http://schemas.microsoft.com/office/drawing/2014/main" id="{12D20623-06EF-3565-2773-3F9663FD20CF}"/>
              </a:ext>
            </a:extLst>
          </p:cNvPr>
          <p:cNvGrpSpPr/>
          <p:nvPr/>
        </p:nvGrpSpPr>
        <p:grpSpPr>
          <a:xfrm>
            <a:off x="3441160" y="4362455"/>
            <a:ext cx="5335080" cy="2012852"/>
            <a:chOff x="5318736" y="3445642"/>
            <a:chExt cx="6512939" cy="2457242"/>
          </a:xfrm>
        </p:grpSpPr>
        <p:grpSp>
          <p:nvGrpSpPr>
            <p:cNvPr id="8" name="Group 7">
              <a:extLst>
                <a:ext uri="{FF2B5EF4-FFF2-40B4-BE49-F238E27FC236}">
                  <a16:creationId xmlns:a16="http://schemas.microsoft.com/office/drawing/2014/main" id="{83A5E914-54E9-C317-3C54-E9B05AA6062C}"/>
                </a:ext>
              </a:extLst>
            </p:cNvPr>
            <p:cNvGrpSpPr/>
            <p:nvPr/>
          </p:nvGrpSpPr>
          <p:grpSpPr>
            <a:xfrm>
              <a:off x="5318736" y="3878885"/>
              <a:ext cx="6512939" cy="2023999"/>
              <a:chOff x="5318736" y="3878885"/>
              <a:chExt cx="6512939" cy="2023999"/>
            </a:xfrm>
          </p:grpSpPr>
          <p:sp>
            <p:nvSpPr>
              <p:cNvPr id="70" name="Rectangle 69">
                <a:extLst>
                  <a:ext uri="{FF2B5EF4-FFF2-40B4-BE49-F238E27FC236}">
                    <a16:creationId xmlns:a16="http://schemas.microsoft.com/office/drawing/2014/main" id="{9BABD542-4D67-9049-27E8-1CCF0C75CC3B}"/>
                  </a:ext>
                </a:extLst>
              </p:cNvPr>
              <p:cNvSpPr/>
              <p:nvPr/>
            </p:nvSpPr>
            <p:spPr>
              <a:xfrm>
                <a:off x="5318736" y="3878885"/>
                <a:ext cx="1520504" cy="202399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1" name="Rectangle 70">
                <a:extLst>
                  <a:ext uri="{FF2B5EF4-FFF2-40B4-BE49-F238E27FC236}">
                    <a16:creationId xmlns:a16="http://schemas.microsoft.com/office/drawing/2014/main" id="{9ED8436A-C636-9B68-77CA-F43086788842}"/>
                  </a:ext>
                </a:extLst>
              </p:cNvPr>
              <p:cNvSpPr/>
              <p:nvPr/>
            </p:nvSpPr>
            <p:spPr>
              <a:xfrm>
                <a:off x="6838866" y="3878885"/>
                <a:ext cx="4992809" cy="20239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72" name="Group 71">
                <a:extLst>
                  <a:ext uri="{FF2B5EF4-FFF2-40B4-BE49-F238E27FC236}">
                    <a16:creationId xmlns:a16="http://schemas.microsoft.com/office/drawing/2014/main" id="{98109BC9-8C5F-1351-D992-1A0FE21B6D70}"/>
                  </a:ext>
                </a:extLst>
              </p:cNvPr>
              <p:cNvGrpSpPr/>
              <p:nvPr/>
            </p:nvGrpSpPr>
            <p:grpSpPr>
              <a:xfrm>
                <a:off x="5324622" y="3885957"/>
                <a:ext cx="6349044" cy="1989253"/>
                <a:chOff x="5324622" y="3885957"/>
                <a:chExt cx="6349044" cy="1989253"/>
              </a:xfrm>
            </p:grpSpPr>
            <p:cxnSp>
              <p:nvCxnSpPr>
                <p:cNvPr id="73" name="Straight Connector 72">
                  <a:extLst>
                    <a:ext uri="{FF2B5EF4-FFF2-40B4-BE49-F238E27FC236}">
                      <a16:creationId xmlns:a16="http://schemas.microsoft.com/office/drawing/2014/main" id="{8C2AE3F4-AADF-3AFD-67F1-1EF4622EBAC9}"/>
                    </a:ext>
                  </a:extLst>
                </p:cNvPr>
                <p:cNvCxnSpPr>
                  <a:cxnSpLocks/>
                  <a:stCxn id="95" idx="1"/>
                  <a:endCxn id="113" idx="3"/>
                </p:cNvCxnSpPr>
                <p:nvPr/>
              </p:nvCxnSpPr>
              <p:spPr>
                <a:xfrm flipH="1" flipV="1">
                  <a:off x="9389324" y="4555736"/>
                  <a:ext cx="356509" cy="30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B3AC28E-D0DB-BE18-8570-53ED4028DD3D}"/>
                    </a:ext>
                  </a:extLst>
                </p:cNvPr>
                <p:cNvCxnSpPr>
                  <a:cxnSpLocks/>
                  <a:stCxn id="79" idx="0"/>
                  <a:endCxn id="113" idx="2"/>
                </p:cNvCxnSpPr>
                <p:nvPr/>
              </p:nvCxnSpPr>
              <p:spPr>
                <a:xfrm flipH="1" flipV="1">
                  <a:off x="9329775" y="4615284"/>
                  <a:ext cx="19456" cy="1757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5" name="Rectangle 74">
                      <a:extLst>
                        <a:ext uri="{FF2B5EF4-FFF2-40B4-BE49-F238E27FC236}">
                          <a16:creationId xmlns:a16="http://schemas.microsoft.com/office/drawing/2014/main" id="{401A34D4-2A4A-07F9-4CEE-659F4CA05AFE}"/>
                        </a:ext>
                      </a:extLst>
                    </p:cNvPr>
                    <p:cNvSpPr/>
                    <p:nvPr/>
                  </p:nvSpPr>
                  <p:spPr>
                    <a:xfrm>
                      <a:off x="7217244" y="4400757"/>
                      <a:ext cx="1279632" cy="32602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sSup>
                              <m:sSupPr>
                                <m:ctrlPr>
                                  <a:rPr lang="en-GB" sz="1050" i="1">
                                    <a:latin typeface="Cambria Math" panose="02040503050406030204" pitchFamily="18" charset="0"/>
                                  </a:rPr>
                                </m:ctrlPr>
                              </m:sSupPr>
                              <m:e>
                                <m:r>
                                  <a:rPr lang="en-GB" sz="1050" i="1">
                                    <a:latin typeface="Cambria Math" panose="02040503050406030204" pitchFamily="18" charset="0"/>
                                  </a:rPr>
                                  <m:t>𝑅𝑒𝑠𝑡𝑟𝑖𝑐𝑡</m:t>
                                </m:r>
                                <m:d>
                                  <m:dPr>
                                    <m:ctrlPr>
                                      <a:rPr lang="en-GB" sz="1050" i="1">
                                        <a:latin typeface="Cambria Math" panose="02040503050406030204" pitchFamily="18" charset="0"/>
                                      </a:rPr>
                                    </m:ctrlPr>
                                  </m:dPr>
                                  <m:e>
                                    <m:r>
                                      <a:rPr lang="en-GB" sz="1050" b="0" i="1" smtClean="0">
                                        <a:latin typeface="Cambria Math" panose="02040503050406030204" pitchFamily="18" charset="0"/>
                                      </a:rPr>
                                      <m:t>𝑋</m:t>
                                    </m:r>
                                  </m:e>
                                </m:d>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12" name="Rectangle 11">
                      <a:extLst>
                        <a:ext uri="{FF2B5EF4-FFF2-40B4-BE49-F238E27FC236}">
                          <a16:creationId xmlns:a16="http://schemas.microsoft.com/office/drawing/2014/main" id="{EB0BA8FD-7A66-9B47-9144-C1C571C80B98}"/>
                        </a:ext>
                      </a:extLst>
                    </p:cNvPr>
                    <p:cNvSpPr>
                      <a:spLocks noRot="1" noChangeAspect="1" noMove="1" noResize="1" noEditPoints="1" noAdjustHandles="1" noChangeArrowheads="1" noChangeShapeType="1" noTextEdit="1"/>
                    </p:cNvSpPr>
                    <p:nvPr/>
                  </p:nvSpPr>
                  <p:spPr>
                    <a:xfrm>
                      <a:off x="7217244" y="4400757"/>
                      <a:ext cx="1279632" cy="326023"/>
                    </a:xfrm>
                    <a:prstGeom prst="rect">
                      <a:avLst/>
                    </a:prstGeom>
                    <a:blipFill>
                      <a:blip r:embed="rId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Diamond 75">
                      <a:extLst>
                        <a:ext uri="{FF2B5EF4-FFF2-40B4-BE49-F238E27FC236}">
                          <a16:creationId xmlns:a16="http://schemas.microsoft.com/office/drawing/2014/main" id="{F48AC7AE-052F-2859-F34C-AB1BE67ABF71}"/>
                        </a:ext>
                      </a:extLst>
                    </p:cNvPr>
                    <p:cNvSpPr/>
                    <p:nvPr/>
                  </p:nvSpPr>
                  <p:spPr>
                    <a:xfrm>
                      <a:off x="10688774" y="3885957"/>
                      <a:ext cx="984892" cy="418432"/>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050" b="0" i="1" smtClean="0">
                                    <a:latin typeface="Cambria Math" panose="02040503050406030204" pitchFamily="18" charset="0"/>
                                  </a:rPr>
                                </m:ctrlPr>
                              </m:sSupPr>
                              <m:e>
                                <m:r>
                                  <a:rPr lang="en-GB" sz="1050" i="1">
                                    <a:latin typeface="Cambria Math" panose="02040503050406030204" pitchFamily="18" charset="0"/>
                                  </a:rPr>
                                  <m:t>𝑈𝑡𝑖</m:t>
                                </m:r>
                                <m:r>
                                  <a:rPr lang="en-GB" sz="1050" b="0" i="1" smtClean="0">
                                    <a:latin typeface="Cambria Math" panose="02040503050406030204" pitchFamily="18" charset="0"/>
                                  </a:rPr>
                                  <m:t>𝑙</m:t>
                                </m:r>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13" name="Diamond 12">
                      <a:extLst>
                        <a:ext uri="{FF2B5EF4-FFF2-40B4-BE49-F238E27FC236}">
                          <a16:creationId xmlns:a16="http://schemas.microsoft.com/office/drawing/2014/main" id="{9CF0D322-01A0-4C48-A14F-A2C0938E191D}"/>
                        </a:ext>
                      </a:extLst>
                    </p:cNvPr>
                    <p:cNvSpPr>
                      <a:spLocks noRot="1" noChangeAspect="1" noMove="1" noResize="1" noEditPoints="1" noAdjustHandles="1" noChangeArrowheads="1" noChangeShapeType="1" noTextEdit="1"/>
                    </p:cNvSpPr>
                    <p:nvPr/>
                  </p:nvSpPr>
                  <p:spPr>
                    <a:xfrm>
                      <a:off x="10688774" y="3885957"/>
                      <a:ext cx="984892" cy="418432"/>
                    </a:xfrm>
                    <a:prstGeom prst="diamond">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Oval 76">
                      <a:extLst>
                        <a:ext uri="{FF2B5EF4-FFF2-40B4-BE49-F238E27FC236}">
                          <a16:creationId xmlns:a16="http://schemas.microsoft.com/office/drawing/2014/main" id="{039ED35C-1221-96D6-8D51-DB43E9BB383D}"/>
                        </a:ext>
                      </a:extLst>
                    </p:cNvPr>
                    <p:cNvSpPr/>
                    <p:nvPr/>
                  </p:nvSpPr>
                  <p:spPr>
                    <a:xfrm>
                      <a:off x="8798864" y="5579007"/>
                      <a:ext cx="1073087" cy="29620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de-DE" sz="1050" b="0" i="1" smtClean="0">
                                    <a:latin typeface="Cambria Math" panose="02040503050406030204" pitchFamily="18" charset="0"/>
                                  </a:rPr>
                                  <m:t>𝑆𝑖𝑐𝑘</m:t>
                                </m:r>
                                <m:d>
                                  <m:dPr>
                                    <m:ctrlPr>
                                      <a:rPr lang="en-GB" sz="1050" i="1">
                                        <a:latin typeface="Cambria Math" panose="02040503050406030204" pitchFamily="18" charset="0"/>
                                      </a:rPr>
                                    </m:ctrlPr>
                                  </m:dPr>
                                  <m:e>
                                    <m:r>
                                      <a:rPr lang="en-GB" sz="1050" b="0" i="1" smtClean="0">
                                        <a:latin typeface="Cambria Math" panose="02040503050406030204" pitchFamily="18" charset="0"/>
                                      </a:rPr>
                                      <m:t>𝑋</m:t>
                                    </m:r>
                                  </m:e>
                                </m:d>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14" name="Oval 13">
                      <a:extLst>
                        <a:ext uri="{FF2B5EF4-FFF2-40B4-BE49-F238E27FC236}">
                          <a16:creationId xmlns:a16="http://schemas.microsoft.com/office/drawing/2014/main" id="{2BFB0E5F-BCBF-5D40-ABD2-85D9AD0C112D}"/>
                        </a:ext>
                      </a:extLst>
                    </p:cNvPr>
                    <p:cNvSpPr>
                      <a:spLocks noRot="1" noChangeAspect="1" noMove="1" noResize="1" noEditPoints="1" noAdjustHandles="1" noChangeArrowheads="1" noChangeShapeType="1" noTextEdit="1"/>
                    </p:cNvSpPr>
                    <p:nvPr/>
                  </p:nvSpPr>
                  <p:spPr>
                    <a:xfrm>
                      <a:off x="8798864" y="5579007"/>
                      <a:ext cx="1073087" cy="296203"/>
                    </a:xfrm>
                    <a:prstGeom prst="ellipse">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8" name="Oval 77">
                      <a:extLst>
                        <a:ext uri="{FF2B5EF4-FFF2-40B4-BE49-F238E27FC236}">
                          <a16:creationId xmlns:a16="http://schemas.microsoft.com/office/drawing/2014/main" id="{269C5C45-EBCC-509E-1209-36C8CB900F90}"/>
                        </a:ext>
                      </a:extLst>
                    </p:cNvPr>
                    <p:cNvSpPr/>
                    <p:nvPr/>
                  </p:nvSpPr>
                  <p:spPr>
                    <a:xfrm>
                      <a:off x="7186909" y="5170376"/>
                      <a:ext cx="1337807" cy="29620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050" i="1">
                                    <a:latin typeface="Cambria Math" panose="02040503050406030204" pitchFamily="18" charset="0"/>
                                  </a:rPr>
                                </m:ctrlPr>
                              </m:sSupPr>
                              <m:e>
                                <m:r>
                                  <a:rPr lang="en-GB" sz="1050" i="1">
                                    <a:latin typeface="Cambria Math" panose="02040503050406030204" pitchFamily="18" charset="0"/>
                                  </a:rPr>
                                  <m:t>𝑇𝑟𝑎𝑣𝑒𝑙</m:t>
                                </m:r>
                                <m:d>
                                  <m:dPr>
                                    <m:ctrlPr>
                                      <a:rPr lang="en-GB" sz="1050" i="1">
                                        <a:latin typeface="Cambria Math" panose="02040503050406030204" pitchFamily="18" charset="0"/>
                                      </a:rPr>
                                    </m:ctrlPr>
                                  </m:dPr>
                                  <m:e>
                                    <m:r>
                                      <a:rPr lang="en-GB" sz="1050" b="0" i="1" smtClean="0">
                                        <a:latin typeface="Cambria Math" panose="02040503050406030204" pitchFamily="18" charset="0"/>
                                      </a:rPr>
                                      <m:t>𝑋</m:t>
                                    </m:r>
                                  </m:e>
                                </m:d>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15" name="Oval 14">
                      <a:extLst>
                        <a:ext uri="{FF2B5EF4-FFF2-40B4-BE49-F238E27FC236}">
                          <a16:creationId xmlns:a16="http://schemas.microsoft.com/office/drawing/2014/main" id="{BCC6161C-4569-C247-A29C-929BF522DA9A}"/>
                        </a:ext>
                      </a:extLst>
                    </p:cNvPr>
                    <p:cNvSpPr>
                      <a:spLocks noRot="1" noChangeAspect="1" noMove="1" noResize="1" noEditPoints="1" noAdjustHandles="1" noChangeArrowheads="1" noChangeShapeType="1" noTextEdit="1"/>
                    </p:cNvSpPr>
                    <p:nvPr/>
                  </p:nvSpPr>
                  <p:spPr>
                    <a:xfrm>
                      <a:off x="7186909" y="5170376"/>
                      <a:ext cx="1337807" cy="296203"/>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9" name="Oval 78">
                      <a:extLst>
                        <a:ext uri="{FF2B5EF4-FFF2-40B4-BE49-F238E27FC236}">
                          <a16:creationId xmlns:a16="http://schemas.microsoft.com/office/drawing/2014/main" id="{D4078965-EBED-E0D9-9923-D52D1F52834E}"/>
                        </a:ext>
                      </a:extLst>
                    </p:cNvPr>
                    <p:cNvSpPr/>
                    <p:nvPr/>
                  </p:nvSpPr>
                  <p:spPr>
                    <a:xfrm>
                      <a:off x="8959358" y="4791011"/>
                      <a:ext cx="779745" cy="29620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𝐸𝑝𝑖</m:t>
                                </m:r>
                                <m:r>
                                  <a:rPr lang="en-GB" sz="1050" b="0" i="1" smtClean="0">
                                    <a:latin typeface="Cambria Math" panose="02040503050406030204" pitchFamily="18" charset="0"/>
                                  </a:rPr>
                                  <m:t>𝑑</m:t>
                                </m:r>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16" name="Oval 15">
                      <a:extLst>
                        <a:ext uri="{FF2B5EF4-FFF2-40B4-BE49-F238E27FC236}">
                          <a16:creationId xmlns:a16="http://schemas.microsoft.com/office/drawing/2014/main" id="{89E3CED5-E0A5-DC4C-B56D-93922D3A379E}"/>
                        </a:ext>
                      </a:extLst>
                    </p:cNvPr>
                    <p:cNvSpPr>
                      <a:spLocks noRot="1" noChangeAspect="1" noMove="1" noResize="1" noEditPoints="1" noAdjustHandles="1" noChangeArrowheads="1" noChangeShapeType="1" noTextEdit="1"/>
                    </p:cNvSpPr>
                    <p:nvPr/>
                  </p:nvSpPr>
                  <p:spPr>
                    <a:xfrm>
                      <a:off x="8959358" y="4791011"/>
                      <a:ext cx="779745" cy="296203"/>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0" name="Oval 79">
                      <a:extLst>
                        <a:ext uri="{FF2B5EF4-FFF2-40B4-BE49-F238E27FC236}">
                          <a16:creationId xmlns:a16="http://schemas.microsoft.com/office/drawing/2014/main" id="{9A1312C2-61FA-7C20-670F-08C9D6940F89}"/>
                        </a:ext>
                      </a:extLst>
                    </p:cNvPr>
                    <p:cNvSpPr/>
                    <p:nvPr/>
                  </p:nvSpPr>
                  <p:spPr>
                    <a:xfrm>
                      <a:off x="10108890" y="5166911"/>
                      <a:ext cx="1512270" cy="29620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050" i="1">
                                    <a:latin typeface="Cambria Math" panose="02040503050406030204" pitchFamily="18" charset="0"/>
                                  </a:rPr>
                                </m:ctrlPr>
                              </m:sSupPr>
                              <m:e>
                                <m:r>
                                  <a:rPr lang="en-GB" sz="1050" i="1">
                                    <a:latin typeface="Cambria Math" panose="02040503050406030204" pitchFamily="18" charset="0"/>
                                  </a:rPr>
                                  <m:t>𝑇𝑟𝑒𝑎𝑡</m:t>
                                </m:r>
                                <m:d>
                                  <m:dPr>
                                    <m:ctrlPr>
                                      <a:rPr lang="en-GB" sz="1050" i="1">
                                        <a:latin typeface="Cambria Math" panose="02040503050406030204" pitchFamily="18" charset="0"/>
                                      </a:rPr>
                                    </m:ctrlPr>
                                  </m:dPr>
                                  <m:e>
                                    <m:r>
                                      <a:rPr lang="en-GB" sz="1050" b="0" i="1" smtClean="0">
                                        <a:latin typeface="Cambria Math" panose="02040503050406030204" pitchFamily="18" charset="0"/>
                                      </a:rPr>
                                      <m:t>𝑋</m:t>
                                    </m:r>
                                    <m:r>
                                      <a:rPr lang="en-GB" sz="1050" b="0" i="1" smtClean="0">
                                        <a:latin typeface="Cambria Math" panose="02040503050406030204" pitchFamily="18" charset="0"/>
                                      </a:rPr>
                                      <m:t>,</m:t>
                                    </m:r>
                                    <m:r>
                                      <a:rPr lang="en-GB" sz="1050" b="0" i="1" smtClean="0">
                                        <a:latin typeface="Cambria Math" panose="02040503050406030204" pitchFamily="18" charset="0"/>
                                      </a:rPr>
                                      <m:t>𝑀</m:t>
                                    </m:r>
                                  </m:e>
                                </m:d>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17" name="Oval 16">
                      <a:extLst>
                        <a:ext uri="{FF2B5EF4-FFF2-40B4-BE49-F238E27FC236}">
                          <a16:creationId xmlns:a16="http://schemas.microsoft.com/office/drawing/2014/main" id="{FF4BBC0E-1D9A-544D-98FD-5B686BAA136B}"/>
                        </a:ext>
                      </a:extLst>
                    </p:cNvPr>
                    <p:cNvSpPr>
                      <a:spLocks noRot="1" noChangeAspect="1" noMove="1" noResize="1" noEditPoints="1" noAdjustHandles="1" noChangeArrowheads="1" noChangeShapeType="1" noTextEdit="1"/>
                    </p:cNvSpPr>
                    <p:nvPr/>
                  </p:nvSpPr>
                  <p:spPr>
                    <a:xfrm>
                      <a:off x="10108890" y="5166911"/>
                      <a:ext cx="1512270" cy="296203"/>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81" name="Straight Connector 80">
                  <a:extLst>
                    <a:ext uri="{FF2B5EF4-FFF2-40B4-BE49-F238E27FC236}">
                      <a16:creationId xmlns:a16="http://schemas.microsoft.com/office/drawing/2014/main" id="{07465D2A-3728-C76C-EBDA-F9A4C2944B1C}"/>
                    </a:ext>
                  </a:extLst>
                </p:cNvPr>
                <p:cNvCxnSpPr>
                  <a:cxnSpLocks/>
                  <a:stCxn id="78" idx="6"/>
                  <a:endCxn id="131" idx="1"/>
                </p:cNvCxnSpPr>
                <p:nvPr/>
              </p:nvCxnSpPr>
              <p:spPr>
                <a:xfrm>
                  <a:off x="8524716" y="5318478"/>
                  <a:ext cx="416275" cy="126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9BC3613-EE24-1163-6E12-843F749E1816}"/>
                    </a:ext>
                  </a:extLst>
                </p:cNvPr>
                <p:cNvCxnSpPr>
                  <a:cxnSpLocks/>
                  <a:stCxn id="79" idx="4"/>
                  <a:endCxn id="131" idx="0"/>
                </p:cNvCxnSpPr>
                <p:nvPr/>
              </p:nvCxnSpPr>
              <p:spPr>
                <a:xfrm flipH="1">
                  <a:off x="9000539" y="5087214"/>
                  <a:ext cx="348692" cy="1843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07ACC8E-2D02-C95E-DCC3-A8E4C76E8835}"/>
                    </a:ext>
                  </a:extLst>
                </p:cNvPr>
                <p:cNvCxnSpPr>
                  <a:cxnSpLocks/>
                  <a:stCxn id="77" idx="0"/>
                  <a:endCxn id="131" idx="2"/>
                </p:cNvCxnSpPr>
                <p:nvPr/>
              </p:nvCxnSpPr>
              <p:spPr>
                <a:xfrm flipH="1" flipV="1">
                  <a:off x="9000539" y="5390645"/>
                  <a:ext cx="334867" cy="1883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89EE6735-07DA-3932-F4BE-E88C6460F4EE}"/>
                    </a:ext>
                  </a:extLst>
                </p:cNvPr>
                <p:cNvGrpSpPr/>
                <p:nvPr/>
              </p:nvGrpSpPr>
              <p:grpSpPr>
                <a:xfrm>
                  <a:off x="8624982" y="5243186"/>
                  <a:ext cx="458362" cy="349945"/>
                  <a:chOff x="9195596" y="2889291"/>
                  <a:chExt cx="554207" cy="423114"/>
                </a:xfrm>
              </p:grpSpPr>
              <p:sp>
                <p:nvSpPr>
                  <p:cNvPr id="130" name="Rectangle 129">
                    <a:extLst>
                      <a:ext uri="{FF2B5EF4-FFF2-40B4-BE49-F238E27FC236}">
                        <a16:creationId xmlns:a16="http://schemas.microsoft.com/office/drawing/2014/main" id="{3371C167-69B9-05F0-520E-45A7A510F068}"/>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31" name="Rectangle 130">
                    <a:extLst>
                      <a:ext uri="{FF2B5EF4-FFF2-40B4-BE49-F238E27FC236}">
                        <a16:creationId xmlns:a16="http://schemas.microsoft.com/office/drawing/2014/main" id="{7A32B68A-92F6-43E2-8AF3-7DCFC2460AD5}"/>
                      </a:ext>
                    </a:extLst>
                  </p:cNvPr>
                  <p:cNvSpPr/>
                  <p:nvPr/>
                </p:nvSpPr>
                <p:spPr>
                  <a:xfrm>
                    <a:off x="9577683" y="2923580"/>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32" name="Rectangle 131">
                    <a:extLst>
                      <a:ext uri="{FF2B5EF4-FFF2-40B4-BE49-F238E27FC236}">
                        <a16:creationId xmlns:a16="http://schemas.microsoft.com/office/drawing/2014/main" id="{FA6BE129-8C03-A987-BB07-D192B152F6FB}"/>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4070C7CD-3B55-07EB-53A2-F726CD2EBAC0}"/>
                          </a:ext>
                        </a:extLst>
                      </p:cNvPr>
                      <p:cNvSpPr txBox="1"/>
                      <p:nvPr/>
                    </p:nvSpPr>
                    <p:spPr>
                      <a:xfrm>
                        <a:off x="9195596" y="3017402"/>
                        <a:ext cx="374127" cy="29500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050" i="1" smtClean="0">
                                      <a:latin typeface="Cambria Math" panose="02040503050406030204" pitchFamily="18" charset="0"/>
                                    </a:rPr>
                                  </m:ctrlPr>
                                </m:sSubSupPr>
                                <m:e>
                                  <m:r>
                                    <a:rPr lang="en-GB" sz="1050" i="1">
                                      <a:latin typeface="Cambria Math" charset="0"/>
                                    </a:rPr>
                                    <m:t>𝑔</m:t>
                                  </m:r>
                                </m:e>
                                <m:sub>
                                  <m:r>
                                    <a:rPr lang="en-GB" sz="1050" b="0" i="1" smtClean="0">
                                      <a:latin typeface="Cambria Math" panose="02040503050406030204" pitchFamily="18" charset="0"/>
                                    </a:rPr>
                                    <m:t>2</m:t>
                                  </m:r>
                                </m:sub>
                                <m:sup>
                                  <m:d>
                                    <m:dPr>
                                      <m:ctrlPr>
                                        <a:rPr lang="de-DE" sz="1050" i="1">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bSup>
                            </m:oMath>
                          </m:oMathPara>
                        </a14:m>
                        <a:endParaRPr lang="en-GB" sz="1050" dirty="0"/>
                      </a:p>
                    </p:txBody>
                  </p:sp>
                </mc:Choice>
                <mc:Fallback xmlns="">
                  <p:sp>
                    <p:nvSpPr>
                      <p:cNvPr id="70" name="TextBox 69">
                        <a:extLst>
                          <a:ext uri="{FF2B5EF4-FFF2-40B4-BE49-F238E27FC236}">
                            <a16:creationId xmlns:a16="http://schemas.microsoft.com/office/drawing/2014/main" id="{B186C135-9218-5F4D-9031-F63500074877}"/>
                          </a:ext>
                        </a:extLst>
                      </p:cNvPr>
                      <p:cNvSpPr txBox="1">
                        <a:spLocks noRot="1" noChangeAspect="1" noMove="1" noResize="1" noEditPoints="1" noAdjustHandles="1" noChangeArrowheads="1" noChangeShapeType="1" noTextEdit="1"/>
                      </p:cNvSpPr>
                      <p:nvPr/>
                    </p:nvSpPr>
                    <p:spPr>
                      <a:xfrm>
                        <a:off x="9195596" y="3017402"/>
                        <a:ext cx="374127" cy="295003"/>
                      </a:xfrm>
                      <a:prstGeom prst="rect">
                        <a:avLst/>
                      </a:prstGeom>
                      <a:blipFill>
                        <a:blip r:embed="rId8"/>
                        <a:stretch>
                          <a:fillRect l="-15000" b="-17647"/>
                        </a:stretch>
                      </a:blipFill>
                    </p:spPr>
                    <p:txBody>
                      <a:bodyPr/>
                      <a:lstStyle/>
                      <a:p>
                        <a:r>
                          <a:rPr lang="en-GB">
                            <a:noFill/>
                          </a:rPr>
                          <a:t> </a:t>
                        </a:r>
                      </a:p>
                    </p:txBody>
                  </p:sp>
                </mc:Fallback>
              </mc:AlternateContent>
            </p:grpSp>
            <p:cxnSp>
              <p:nvCxnSpPr>
                <p:cNvPr id="85" name="Straight Connector 84">
                  <a:extLst>
                    <a:ext uri="{FF2B5EF4-FFF2-40B4-BE49-F238E27FC236}">
                      <a16:creationId xmlns:a16="http://schemas.microsoft.com/office/drawing/2014/main" id="{662319CD-7F3A-F509-EE9D-295F80BC35A0}"/>
                    </a:ext>
                  </a:extLst>
                </p:cNvPr>
                <p:cNvCxnSpPr>
                  <a:cxnSpLocks/>
                  <a:stCxn id="79" idx="4"/>
                  <a:endCxn id="127" idx="0"/>
                </p:cNvCxnSpPr>
                <p:nvPr/>
              </p:nvCxnSpPr>
              <p:spPr>
                <a:xfrm>
                  <a:off x="9349231" y="5087214"/>
                  <a:ext cx="319019" cy="1843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44A0219-80DE-37EB-36A2-BD41DD0D6A6C}"/>
                    </a:ext>
                  </a:extLst>
                </p:cNvPr>
                <p:cNvCxnSpPr>
                  <a:cxnSpLocks/>
                  <a:stCxn id="80" idx="2"/>
                  <a:endCxn id="127" idx="3"/>
                </p:cNvCxnSpPr>
                <p:nvPr/>
              </p:nvCxnSpPr>
              <p:spPr>
                <a:xfrm flipH="1">
                  <a:off x="9727793" y="5315013"/>
                  <a:ext cx="381097" cy="160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D39807F0-9E52-0770-0907-D5DC4B59BBA2}"/>
                    </a:ext>
                  </a:extLst>
                </p:cNvPr>
                <p:cNvCxnSpPr>
                  <a:cxnSpLocks/>
                  <a:stCxn id="77" idx="0"/>
                  <a:endCxn id="127" idx="2"/>
                </p:cNvCxnSpPr>
                <p:nvPr/>
              </p:nvCxnSpPr>
              <p:spPr>
                <a:xfrm flipV="1">
                  <a:off x="9335407" y="5390643"/>
                  <a:ext cx="332843" cy="1883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BD300E7E-9820-585B-4CD2-E07292FC4FEF}"/>
                    </a:ext>
                  </a:extLst>
                </p:cNvPr>
                <p:cNvGrpSpPr/>
                <p:nvPr/>
              </p:nvGrpSpPr>
              <p:grpSpPr>
                <a:xfrm>
                  <a:off x="9583569" y="5243184"/>
                  <a:ext cx="495940" cy="351374"/>
                  <a:chOff x="9547296" y="2889291"/>
                  <a:chExt cx="599638" cy="424842"/>
                </a:xfrm>
              </p:grpSpPr>
              <p:sp>
                <p:nvSpPr>
                  <p:cNvPr id="126" name="Rectangle 125">
                    <a:extLst>
                      <a:ext uri="{FF2B5EF4-FFF2-40B4-BE49-F238E27FC236}">
                        <a16:creationId xmlns:a16="http://schemas.microsoft.com/office/drawing/2014/main" id="{69530F50-2330-5259-1D57-5578A95AC037}"/>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27" name="Rectangle 126">
                    <a:extLst>
                      <a:ext uri="{FF2B5EF4-FFF2-40B4-BE49-F238E27FC236}">
                        <a16:creationId xmlns:a16="http://schemas.microsoft.com/office/drawing/2014/main" id="{2778EAF5-7DD9-C09F-AC57-227F4B9EEB4C}"/>
                      </a:ext>
                    </a:extLst>
                  </p:cNvPr>
                  <p:cNvSpPr/>
                  <p:nvPr/>
                </p:nvSpPr>
                <p:spPr>
                  <a:xfrm>
                    <a:off x="9577684" y="2923580"/>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28" name="Rectangle 127">
                    <a:extLst>
                      <a:ext uri="{FF2B5EF4-FFF2-40B4-BE49-F238E27FC236}">
                        <a16:creationId xmlns:a16="http://schemas.microsoft.com/office/drawing/2014/main" id="{D9DF3419-375D-8972-C5AE-2884AE3E06EF}"/>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F3D626BC-D497-8A11-FE8E-8FFAF6ED80B5}"/>
                          </a:ext>
                        </a:extLst>
                      </p:cNvPr>
                      <p:cNvSpPr txBox="1"/>
                      <p:nvPr/>
                    </p:nvSpPr>
                    <p:spPr>
                      <a:xfrm>
                        <a:off x="9772809" y="3017900"/>
                        <a:ext cx="374125" cy="29623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050" i="1" smtClean="0">
                                      <a:latin typeface="Cambria Math" panose="02040503050406030204" pitchFamily="18" charset="0"/>
                                    </a:rPr>
                                  </m:ctrlPr>
                                </m:sSubSupPr>
                                <m:e>
                                  <m:r>
                                    <a:rPr lang="en-GB" sz="1050" i="1">
                                      <a:latin typeface="Cambria Math" charset="0"/>
                                    </a:rPr>
                                    <m:t>𝑔</m:t>
                                  </m:r>
                                </m:e>
                                <m:sub>
                                  <m:r>
                                    <a:rPr lang="en-GB" sz="1050" b="0" i="1" smtClean="0">
                                      <a:latin typeface="Cambria Math" panose="02040503050406030204" pitchFamily="18" charset="0"/>
                                    </a:rPr>
                                    <m:t>3</m:t>
                                  </m:r>
                                </m:sub>
                                <m:sup>
                                  <m:d>
                                    <m:dPr>
                                      <m:ctrlPr>
                                        <a:rPr lang="de-DE" sz="1050" i="1">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bSup>
                            </m:oMath>
                          </m:oMathPara>
                        </a14:m>
                        <a:endParaRPr lang="en-GB" sz="1050" dirty="0"/>
                      </a:p>
                    </p:txBody>
                  </p:sp>
                </mc:Choice>
                <mc:Fallback xmlns="">
                  <p:sp>
                    <p:nvSpPr>
                      <p:cNvPr id="66" name="TextBox 65">
                        <a:extLst>
                          <a:ext uri="{FF2B5EF4-FFF2-40B4-BE49-F238E27FC236}">
                            <a16:creationId xmlns:a16="http://schemas.microsoft.com/office/drawing/2014/main" id="{4E0174B3-C7DE-3947-BA4F-E5DC9BC3925B}"/>
                          </a:ext>
                        </a:extLst>
                      </p:cNvPr>
                      <p:cNvSpPr txBox="1">
                        <a:spLocks noRot="1" noChangeAspect="1" noMove="1" noResize="1" noEditPoints="1" noAdjustHandles="1" noChangeArrowheads="1" noChangeShapeType="1" noTextEdit="1"/>
                      </p:cNvSpPr>
                      <p:nvPr/>
                    </p:nvSpPr>
                    <p:spPr>
                      <a:xfrm>
                        <a:off x="9772809" y="3017900"/>
                        <a:ext cx="374125" cy="296233"/>
                      </a:xfrm>
                      <a:prstGeom prst="rect">
                        <a:avLst/>
                      </a:prstGeom>
                      <a:blipFill>
                        <a:blip r:embed="rId9"/>
                        <a:stretch>
                          <a:fillRect l="-9524" b="-17647"/>
                        </a:stretch>
                      </a:blipFill>
                    </p:spPr>
                    <p:txBody>
                      <a:bodyPr/>
                      <a:lstStyle/>
                      <a:p>
                        <a:r>
                          <a:rPr lang="en-GB">
                            <a:noFill/>
                          </a:rPr>
                          <a:t> </a:t>
                        </a:r>
                      </a:p>
                    </p:txBody>
                  </p:sp>
                </mc:Fallback>
              </mc:AlternateContent>
            </p:grpSp>
            <p:grpSp>
              <p:nvGrpSpPr>
                <p:cNvPr id="89" name="Group 88">
                  <a:extLst>
                    <a:ext uri="{FF2B5EF4-FFF2-40B4-BE49-F238E27FC236}">
                      <a16:creationId xmlns:a16="http://schemas.microsoft.com/office/drawing/2014/main" id="{BDE00618-0D57-11B1-69D5-E4222A72E2A3}"/>
                    </a:ext>
                  </a:extLst>
                </p:cNvPr>
                <p:cNvGrpSpPr/>
                <p:nvPr/>
              </p:nvGrpSpPr>
              <p:grpSpPr>
                <a:xfrm>
                  <a:off x="7758313" y="4726775"/>
                  <a:ext cx="505883" cy="443601"/>
                  <a:chOff x="9535279" y="2831967"/>
                  <a:chExt cx="611661" cy="536367"/>
                </a:xfrm>
              </p:grpSpPr>
              <p:cxnSp>
                <p:nvCxnSpPr>
                  <p:cNvPr id="119" name="Straight Connector 118">
                    <a:extLst>
                      <a:ext uri="{FF2B5EF4-FFF2-40B4-BE49-F238E27FC236}">
                        <a16:creationId xmlns:a16="http://schemas.microsoft.com/office/drawing/2014/main" id="{CD941AB6-5FF8-D7BF-CD0A-1FF92FF3F981}"/>
                      </a:ext>
                    </a:extLst>
                  </p:cNvPr>
                  <p:cNvCxnSpPr>
                    <a:cxnSpLocks/>
                    <a:stCxn id="75" idx="2"/>
                    <a:endCxn id="123" idx="0"/>
                  </p:cNvCxnSpPr>
                  <p:nvPr/>
                </p:nvCxnSpPr>
                <p:spPr>
                  <a:xfrm flipH="1">
                    <a:off x="9646880" y="2831967"/>
                    <a:ext cx="7793" cy="1785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A19B7F4-E3A2-9F95-6EA4-AAF54EAEB736}"/>
                      </a:ext>
                    </a:extLst>
                  </p:cNvPr>
                  <p:cNvCxnSpPr>
                    <a:cxnSpLocks/>
                    <a:stCxn id="78" idx="0"/>
                    <a:endCxn id="123" idx="2"/>
                  </p:cNvCxnSpPr>
                  <p:nvPr/>
                </p:nvCxnSpPr>
                <p:spPr>
                  <a:xfrm flipH="1" flipV="1">
                    <a:off x="9646880" y="3154477"/>
                    <a:ext cx="6285" cy="2138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1" name="Group 120">
                    <a:extLst>
                      <a:ext uri="{FF2B5EF4-FFF2-40B4-BE49-F238E27FC236}">
                        <a16:creationId xmlns:a16="http://schemas.microsoft.com/office/drawing/2014/main" id="{6CFC68C1-8E03-95D4-3EE6-7855CFA15362}"/>
                      </a:ext>
                    </a:extLst>
                  </p:cNvPr>
                  <p:cNvGrpSpPr/>
                  <p:nvPr/>
                </p:nvGrpSpPr>
                <p:grpSpPr>
                  <a:xfrm>
                    <a:off x="9535279" y="2971566"/>
                    <a:ext cx="611661" cy="351831"/>
                    <a:chOff x="9535279" y="2971566"/>
                    <a:chExt cx="611661" cy="351831"/>
                  </a:xfrm>
                </p:grpSpPr>
                <p:sp>
                  <p:nvSpPr>
                    <p:cNvPr id="122" name="Rectangle 121">
                      <a:extLst>
                        <a:ext uri="{FF2B5EF4-FFF2-40B4-BE49-F238E27FC236}">
                          <a16:creationId xmlns:a16="http://schemas.microsoft.com/office/drawing/2014/main" id="{87C3F91D-AF41-FD1D-2451-6325DD056161}"/>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23" name="Rectangle 122">
                      <a:extLst>
                        <a:ext uri="{FF2B5EF4-FFF2-40B4-BE49-F238E27FC236}">
                          <a16:creationId xmlns:a16="http://schemas.microsoft.com/office/drawing/2014/main" id="{A718137A-9417-461E-3025-1DF7A7AE5686}"/>
                        </a:ext>
                      </a:extLst>
                    </p:cNvPr>
                    <p:cNvSpPr/>
                    <p:nvPr/>
                  </p:nvSpPr>
                  <p:spPr>
                    <a:xfrm>
                      <a:off x="9574879"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24" name="Rectangle 123">
                      <a:extLst>
                        <a:ext uri="{FF2B5EF4-FFF2-40B4-BE49-F238E27FC236}">
                          <a16:creationId xmlns:a16="http://schemas.microsoft.com/office/drawing/2014/main" id="{5EDFC94C-50D5-9671-A94F-B47524A28619}"/>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979E9902-8491-83E4-DCBA-ECD856340FF5}"/>
                            </a:ext>
                          </a:extLst>
                        </p:cNvPr>
                        <p:cNvSpPr txBox="1"/>
                        <p:nvPr/>
                      </p:nvSpPr>
                      <p:spPr>
                        <a:xfrm>
                          <a:off x="9772815" y="3028576"/>
                          <a:ext cx="374125" cy="294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050" i="1" smtClean="0">
                                        <a:latin typeface="Cambria Math" panose="02040503050406030204" pitchFamily="18" charset="0"/>
                                      </a:rPr>
                                    </m:ctrlPr>
                                  </m:sSubSupPr>
                                  <m:e>
                                    <m:r>
                                      <a:rPr lang="en-GB" sz="1050" i="1">
                                        <a:latin typeface="Cambria Math" charset="0"/>
                                      </a:rPr>
                                      <m:t>𝑔</m:t>
                                    </m:r>
                                  </m:e>
                                  <m:sub>
                                    <m:r>
                                      <a:rPr lang="en-GB" sz="1050" b="0" i="1" smtClean="0">
                                        <a:latin typeface="Cambria Math" panose="02040503050406030204" pitchFamily="18" charset="0"/>
                                      </a:rPr>
                                      <m:t>1</m:t>
                                    </m:r>
                                  </m:sub>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bSup>
                              </m:oMath>
                            </m:oMathPara>
                          </a14:m>
                          <a:endParaRPr lang="en-GB" sz="1050" dirty="0"/>
                        </a:p>
                      </p:txBody>
                    </p:sp>
                  </mc:Choice>
                  <mc:Fallback xmlns="">
                    <p:sp>
                      <p:nvSpPr>
                        <p:cNvPr id="62" name="TextBox 61">
                          <a:extLst>
                            <a:ext uri="{FF2B5EF4-FFF2-40B4-BE49-F238E27FC236}">
                              <a16:creationId xmlns:a16="http://schemas.microsoft.com/office/drawing/2014/main" id="{8A0122D4-C360-304D-87F4-218F173F65A7}"/>
                            </a:ext>
                          </a:extLst>
                        </p:cNvPr>
                        <p:cNvSpPr txBox="1">
                          <a:spLocks noRot="1" noChangeAspect="1" noMove="1" noResize="1" noEditPoints="1" noAdjustHandles="1" noChangeArrowheads="1" noChangeShapeType="1" noTextEdit="1"/>
                        </p:cNvSpPr>
                        <p:nvPr/>
                      </p:nvSpPr>
                      <p:spPr>
                        <a:xfrm>
                          <a:off x="9772815" y="3028576"/>
                          <a:ext cx="374125" cy="294821"/>
                        </a:xfrm>
                        <a:prstGeom prst="rect">
                          <a:avLst/>
                        </a:prstGeom>
                        <a:blipFill>
                          <a:blip r:embed="rId10"/>
                          <a:stretch>
                            <a:fillRect l="-15000" b="-11765"/>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90" name="Oval 89">
                      <a:extLst>
                        <a:ext uri="{FF2B5EF4-FFF2-40B4-BE49-F238E27FC236}">
                          <a16:creationId xmlns:a16="http://schemas.microsoft.com/office/drawing/2014/main" id="{70590784-9A56-EB6F-C29C-47B2F6158F66}"/>
                        </a:ext>
                      </a:extLst>
                    </p:cNvPr>
                    <p:cNvSpPr/>
                    <p:nvPr/>
                  </p:nvSpPr>
                  <p:spPr>
                    <a:xfrm>
                      <a:off x="8334108" y="3961858"/>
                      <a:ext cx="2001429" cy="29620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en-GB" sz="1050" i="1">
                                    <a:latin typeface="Cambria Math" panose="02040503050406030204" pitchFamily="18" charset="0"/>
                                  </a:rPr>
                                  <m:t>𝐼𝑛𝑡𝑒𝑟𝑓𝑒𝑟𝑒𝑛𝑐𝑒</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27" name="Oval 26">
                      <a:extLst>
                        <a:ext uri="{FF2B5EF4-FFF2-40B4-BE49-F238E27FC236}">
                          <a16:creationId xmlns:a16="http://schemas.microsoft.com/office/drawing/2014/main" id="{0CDA1446-7390-5E40-98EA-0849EE596F46}"/>
                        </a:ext>
                      </a:extLst>
                    </p:cNvPr>
                    <p:cNvSpPr>
                      <a:spLocks noRot="1" noChangeAspect="1" noMove="1" noResize="1" noEditPoints="1" noAdjustHandles="1" noChangeArrowheads="1" noChangeShapeType="1" noTextEdit="1"/>
                    </p:cNvSpPr>
                    <p:nvPr/>
                  </p:nvSpPr>
                  <p:spPr>
                    <a:xfrm>
                      <a:off x="8334108" y="3961858"/>
                      <a:ext cx="2001429" cy="296203"/>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91" name="Straight Connector 90">
                  <a:extLst>
                    <a:ext uri="{FF2B5EF4-FFF2-40B4-BE49-F238E27FC236}">
                      <a16:creationId xmlns:a16="http://schemas.microsoft.com/office/drawing/2014/main" id="{63321C8A-FA41-A034-702B-708917CBD66A}"/>
                    </a:ext>
                  </a:extLst>
                </p:cNvPr>
                <p:cNvCxnSpPr>
                  <a:cxnSpLocks/>
                  <a:stCxn id="113" idx="0"/>
                  <a:endCxn id="90" idx="4"/>
                </p:cNvCxnSpPr>
                <p:nvPr/>
              </p:nvCxnSpPr>
              <p:spPr>
                <a:xfrm flipV="1">
                  <a:off x="9329775" y="4258060"/>
                  <a:ext cx="5047" cy="238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CFBEFEB-0C08-B435-BEB9-E5502E78C532}"/>
                    </a:ext>
                  </a:extLst>
                </p:cNvPr>
                <p:cNvCxnSpPr>
                  <a:cxnSpLocks/>
                  <a:stCxn id="90" idx="2"/>
                  <a:endCxn id="116" idx="3"/>
                </p:cNvCxnSpPr>
                <p:nvPr/>
              </p:nvCxnSpPr>
              <p:spPr>
                <a:xfrm flipH="1">
                  <a:off x="7910160" y="4109960"/>
                  <a:ext cx="423948" cy="31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B5E061EE-0BC8-EB3C-E0D6-13510968B3E6}"/>
                    </a:ext>
                  </a:extLst>
                </p:cNvPr>
                <p:cNvCxnSpPr>
                  <a:cxnSpLocks/>
                  <a:stCxn id="75" idx="0"/>
                  <a:endCxn id="116" idx="2"/>
                </p:cNvCxnSpPr>
                <p:nvPr/>
              </p:nvCxnSpPr>
              <p:spPr>
                <a:xfrm flipH="1" flipV="1">
                  <a:off x="7850612" y="4172629"/>
                  <a:ext cx="6448" cy="22812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71712E53-13D6-42A4-9796-384C5C9E9DD7}"/>
                    </a:ext>
                  </a:extLst>
                </p:cNvPr>
                <p:cNvGrpSpPr/>
                <p:nvPr/>
              </p:nvGrpSpPr>
              <p:grpSpPr>
                <a:xfrm>
                  <a:off x="7758903" y="4021355"/>
                  <a:ext cx="505879" cy="338873"/>
                  <a:chOff x="9535279" y="3009909"/>
                  <a:chExt cx="611655" cy="409728"/>
                </a:xfrm>
              </p:grpSpPr>
              <p:sp>
                <p:nvSpPr>
                  <p:cNvPr id="115" name="Rectangle 114">
                    <a:extLst>
                      <a:ext uri="{FF2B5EF4-FFF2-40B4-BE49-F238E27FC236}">
                        <a16:creationId xmlns:a16="http://schemas.microsoft.com/office/drawing/2014/main" id="{E1D3030D-7A09-0D01-7218-BD85E96112D2}"/>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16" name="Rectangle 115">
                    <a:extLst>
                      <a:ext uri="{FF2B5EF4-FFF2-40B4-BE49-F238E27FC236}">
                        <a16:creationId xmlns:a16="http://schemas.microsoft.com/office/drawing/2014/main" id="{5D465FFA-5A49-D0A8-2FC0-A721B6C654DC}"/>
                      </a:ext>
                    </a:extLst>
                  </p:cNvPr>
                  <p:cNvSpPr/>
                  <p:nvPr/>
                </p:nvSpPr>
                <p:spPr>
                  <a:xfrm>
                    <a:off x="9574165" y="3048814"/>
                    <a:ext cx="143999"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17" name="Rectangle 116">
                    <a:extLst>
                      <a:ext uri="{FF2B5EF4-FFF2-40B4-BE49-F238E27FC236}">
                        <a16:creationId xmlns:a16="http://schemas.microsoft.com/office/drawing/2014/main" id="{F7BE46C8-2CBA-ABA5-CA17-2452FC6C3FBC}"/>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18FF56FB-5AC8-CF5A-D44B-B7F3AEF27537}"/>
                          </a:ext>
                        </a:extLst>
                      </p:cNvPr>
                      <p:cNvSpPr txBox="1"/>
                      <p:nvPr/>
                    </p:nvSpPr>
                    <p:spPr>
                      <a:xfrm>
                        <a:off x="9772810" y="3125107"/>
                        <a:ext cx="374124" cy="2945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050" i="1" smtClean="0">
                                      <a:latin typeface="Cambria Math" panose="02040503050406030204" pitchFamily="18" charset="0"/>
                                    </a:rPr>
                                  </m:ctrlPr>
                                </m:sSubSupPr>
                                <m:e>
                                  <m:r>
                                    <a:rPr lang="en-GB" sz="1050" i="1">
                                      <a:latin typeface="Cambria Math" charset="0"/>
                                    </a:rPr>
                                    <m:t>𝑔</m:t>
                                  </m:r>
                                </m:e>
                                <m:sub>
                                  <m:r>
                                    <a:rPr lang="en-GB" sz="1050" b="0" i="1" smtClean="0">
                                      <a:latin typeface="Cambria Math" panose="02040503050406030204" pitchFamily="18" charset="0"/>
                                    </a:rPr>
                                    <m:t>4</m:t>
                                  </m:r>
                                </m:sub>
                                <m:sup>
                                  <m:d>
                                    <m:dPr>
                                      <m:ctrlPr>
                                        <a:rPr lang="de-DE" sz="1050" i="1">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bSup>
                            </m:oMath>
                          </m:oMathPara>
                        </a14:m>
                        <a:endParaRPr lang="en-GB" sz="1050" dirty="0"/>
                      </a:p>
                    </p:txBody>
                  </p:sp>
                </mc:Choice>
                <mc:Fallback xmlns="">
                  <p:sp>
                    <p:nvSpPr>
                      <p:cNvPr id="55" name="TextBox 54">
                        <a:extLst>
                          <a:ext uri="{FF2B5EF4-FFF2-40B4-BE49-F238E27FC236}">
                            <a16:creationId xmlns:a16="http://schemas.microsoft.com/office/drawing/2014/main" id="{90EB5B53-DB22-F54C-8C7C-F4116C26DADF}"/>
                          </a:ext>
                        </a:extLst>
                      </p:cNvPr>
                      <p:cNvSpPr txBox="1">
                        <a:spLocks noRot="1" noChangeAspect="1" noMove="1" noResize="1" noEditPoints="1" noAdjustHandles="1" noChangeArrowheads="1" noChangeShapeType="1" noTextEdit="1"/>
                      </p:cNvSpPr>
                      <p:nvPr/>
                    </p:nvSpPr>
                    <p:spPr>
                      <a:xfrm>
                        <a:off x="9772810" y="3125107"/>
                        <a:ext cx="374124" cy="294530"/>
                      </a:xfrm>
                      <a:prstGeom prst="rect">
                        <a:avLst/>
                      </a:prstGeom>
                      <a:blipFill>
                        <a:blip r:embed="rId12"/>
                        <a:stretch>
                          <a:fillRect l="-15000" b="-11765"/>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95" name="Diamond 94">
                      <a:extLst>
                        <a:ext uri="{FF2B5EF4-FFF2-40B4-BE49-F238E27FC236}">
                          <a16:creationId xmlns:a16="http://schemas.microsoft.com/office/drawing/2014/main" id="{38F8C4CB-A863-9D10-8775-7B751F955435}"/>
                        </a:ext>
                      </a:extLst>
                    </p:cNvPr>
                    <p:cNvSpPr/>
                    <p:nvPr/>
                  </p:nvSpPr>
                  <p:spPr>
                    <a:xfrm>
                      <a:off x="9745833" y="4349566"/>
                      <a:ext cx="1131677" cy="418432"/>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𝑈</m:t>
                                </m:r>
                                <m:d>
                                  <m:dPr>
                                    <m:ctrlPr>
                                      <a:rPr lang="de-DE" sz="1050" b="0" i="1" smtClean="0">
                                        <a:latin typeface="Cambria Math" panose="02040503050406030204" pitchFamily="18" charset="0"/>
                                      </a:rPr>
                                    </m:ctrlPr>
                                  </m:dPr>
                                  <m:e>
                                    <m:r>
                                      <a:rPr lang="de-DE" sz="1050" b="0" i="1" smtClean="0">
                                        <a:latin typeface="Cambria Math" panose="02040503050406030204" pitchFamily="18" charset="0"/>
                                      </a:rPr>
                                      <m:t>𝑋</m:t>
                                    </m:r>
                                  </m:e>
                                </m:d>
                              </m:e>
                              <m:sup>
                                <m:d>
                                  <m:dPr>
                                    <m:ctrlPr>
                                      <a:rPr lang="de-DE" sz="1050" b="0" i="1" smtClean="0">
                                        <a:latin typeface="Cambria Math" panose="02040503050406030204" pitchFamily="18" charset="0"/>
                                        <a:ea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32" name="Diamond 31">
                      <a:extLst>
                        <a:ext uri="{FF2B5EF4-FFF2-40B4-BE49-F238E27FC236}">
                          <a16:creationId xmlns:a16="http://schemas.microsoft.com/office/drawing/2014/main" id="{BDE5A12D-717C-D24B-BE73-919FEE972FA8}"/>
                        </a:ext>
                      </a:extLst>
                    </p:cNvPr>
                    <p:cNvSpPr>
                      <a:spLocks noRot="1" noChangeAspect="1" noMove="1" noResize="1" noEditPoints="1" noAdjustHandles="1" noChangeArrowheads="1" noChangeShapeType="1" noTextEdit="1"/>
                    </p:cNvSpPr>
                    <p:nvPr/>
                  </p:nvSpPr>
                  <p:spPr>
                    <a:xfrm>
                      <a:off x="9745833" y="4349566"/>
                      <a:ext cx="1131677" cy="418432"/>
                    </a:xfrm>
                    <a:prstGeom prst="diamond">
                      <a:avLst/>
                    </a:prstGeom>
                    <a:blipFill>
                      <a:blip r:embed="rId13"/>
                      <a:stretch>
                        <a:fillRect/>
                      </a:stretch>
                    </a:blipFill>
                    <a:ln>
                      <a:solidFill>
                        <a:schemeClr val="tx1"/>
                      </a:solidFill>
                    </a:ln>
                  </p:spPr>
                  <p:txBody>
                    <a:bodyPr/>
                    <a:lstStyle/>
                    <a:p>
                      <a:r>
                        <a:rPr lang="en-GB">
                          <a:noFill/>
                        </a:rPr>
                        <a:t> </a:t>
                      </a:r>
                    </a:p>
                  </p:txBody>
                </p:sp>
              </mc:Fallback>
            </mc:AlternateContent>
            <p:cxnSp>
              <p:nvCxnSpPr>
                <p:cNvPr id="96" name="Straight Connector 95">
                  <a:extLst>
                    <a:ext uri="{FF2B5EF4-FFF2-40B4-BE49-F238E27FC236}">
                      <a16:creationId xmlns:a16="http://schemas.microsoft.com/office/drawing/2014/main" id="{7444F382-F5FB-CD96-1714-AD7A9187B053}"/>
                    </a:ext>
                  </a:extLst>
                </p:cNvPr>
                <p:cNvCxnSpPr>
                  <a:cxnSpLocks/>
                  <a:stCxn id="76" idx="2"/>
                  <a:endCxn id="98" idx="0"/>
                </p:cNvCxnSpPr>
                <p:nvPr/>
              </p:nvCxnSpPr>
              <p:spPr>
                <a:xfrm flipH="1">
                  <a:off x="11179299" y="4304389"/>
                  <a:ext cx="1922" cy="1917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841707D-595A-DBDF-5D0A-8BD167B73568}"/>
                    </a:ext>
                  </a:extLst>
                </p:cNvPr>
                <p:cNvCxnSpPr>
                  <a:cxnSpLocks/>
                  <a:stCxn id="95" idx="3"/>
                  <a:endCxn id="98" idx="1"/>
                </p:cNvCxnSpPr>
                <p:nvPr/>
              </p:nvCxnSpPr>
              <p:spPr>
                <a:xfrm flipV="1">
                  <a:off x="10877510" y="4555737"/>
                  <a:ext cx="242241" cy="30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id="{EEFD06E9-D506-46A8-3B65-C744DEFC08DE}"/>
                    </a:ext>
                  </a:extLst>
                </p:cNvPr>
                <p:cNvSpPr/>
                <p:nvPr/>
              </p:nvSpPr>
              <p:spPr>
                <a:xfrm>
                  <a:off x="11119751" y="44961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8594D615-F90E-9803-E170-D49F630904E4}"/>
                        </a:ext>
                      </a:extLst>
                    </p:cNvPr>
                    <p:cNvSpPr txBox="1"/>
                    <p:nvPr/>
                  </p:nvSpPr>
                  <p:spPr>
                    <a:xfrm>
                      <a:off x="11238848" y="4618495"/>
                      <a:ext cx="311462" cy="210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ea typeface="Cambria Math" panose="02040503050406030204" pitchFamily="18" charset="0"/>
                                  </a:rPr>
                                </m:ctrlPr>
                              </m:sSupPr>
                              <m:e>
                                <m:r>
                                  <a:rPr lang="en-GB" sz="1050" i="1">
                                    <a:latin typeface="Cambria Math" panose="02040503050406030204" pitchFamily="18" charset="0"/>
                                    <a:ea typeface="Cambria Math" panose="02040503050406030204" pitchFamily="18" charset="0"/>
                                  </a:rPr>
                                  <m:t>𝛯</m:t>
                                </m:r>
                              </m:e>
                              <m:sup>
                                <m:d>
                                  <m:dPr>
                                    <m:ctrlPr>
                                      <a:rPr lang="de-DE" sz="1050" i="1">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p>
                          </m:oMath>
                        </m:oMathPara>
                      </a14:m>
                      <a:endParaRPr lang="en-GB" sz="1050" dirty="0"/>
                    </a:p>
                  </p:txBody>
                </p:sp>
              </mc:Choice>
              <mc:Fallback xmlns="">
                <p:sp>
                  <p:nvSpPr>
                    <p:cNvPr id="36" name="TextBox 35">
                      <a:extLst>
                        <a:ext uri="{FF2B5EF4-FFF2-40B4-BE49-F238E27FC236}">
                          <a16:creationId xmlns:a16="http://schemas.microsoft.com/office/drawing/2014/main" id="{14CACAA7-6893-2A48-BAD6-F8289EE09B01}"/>
                        </a:ext>
                      </a:extLst>
                    </p:cNvPr>
                    <p:cNvSpPr txBox="1">
                      <a:spLocks noRot="1" noChangeAspect="1" noMove="1" noResize="1" noEditPoints="1" noAdjustHandles="1" noChangeArrowheads="1" noChangeShapeType="1" noTextEdit="1"/>
                    </p:cNvSpPr>
                    <p:nvPr/>
                  </p:nvSpPr>
                  <p:spPr>
                    <a:xfrm>
                      <a:off x="11238848" y="4618495"/>
                      <a:ext cx="311462" cy="210642"/>
                    </a:xfrm>
                    <a:prstGeom prst="rect">
                      <a:avLst/>
                    </a:prstGeom>
                    <a:blipFill>
                      <a:blip r:embed="rId14"/>
                      <a:stretch>
                        <a:fillRect l="-9524"/>
                      </a:stretch>
                    </a:blipFill>
                  </p:spPr>
                  <p:txBody>
                    <a:bodyPr/>
                    <a:lstStyle/>
                    <a:p>
                      <a:r>
                        <a:rPr lang="en-GB">
                          <a:noFill/>
                        </a:rPr>
                        <a:t> </a:t>
                      </a:r>
                    </a:p>
                  </p:txBody>
                </p:sp>
              </mc:Fallback>
            </mc:AlternateContent>
            <p:grpSp>
              <p:nvGrpSpPr>
                <p:cNvPr id="100" name="Group 99">
                  <a:extLst>
                    <a:ext uri="{FF2B5EF4-FFF2-40B4-BE49-F238E27FC236}">
                      <a16:creationId xmlns:a16="http://schemas.microsoft.com/office/drawing/2014/main" id="{D6729CDF-A4FD-AEA4-E93F-6578AD00BDF0}"/>
                    </a:ext>
                  </a:extLst>
                </p:cNvPr>
                <p:cNvGrpSpPr/>
                <p:nvPr/>
              </p:nvGrpSpPr>
              <p:grpSpPr>
                <a:xfrm>
                  <a:off x="8796495" y="4411660"/>
                  <a:ext cx="622892" cy="268487"/>
                  <a:chOff x="9243375" y="4435612"/>
                  <a:chExt cx="622892" cy="268487"/>
                </a:xfrm>
              </p:grpSpPr>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B8C9ADE0-BE02-8C8E-462C-A5FE32CFD8BD}"/>
                          </a:ext>
                        </a:extLst>
                      </p:cNvPr>
                      <p:cNvSpPr txBox="1"/>
                      <p:nvPr/>
                    </p:nvSpPr>
                    <p:spPr>
                      <a:xfrm>
                        <a:off x="9243375" y="4435612"/>
                        <a:ext cx="340815" cy="2684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050" i="1" smtClean="0">
                                      <a:latin typeface="Cambria Math" panose="02040503050406030204" pitchFamily="18" charset="0"/>
                                    </a:rPr>
                                  </m:ctrlPr>
                                </m:sSubSupPr>
                                <m:e>
                                  <m:r>
                                    <a:rPr lang="en-GB" sz="1050" i="1">
                                      <a:latin typeface="Cambria Math" charset="0"/>
                                    </a:rPr>
                                    <m:t>𝑔</m:t>
                                  </m:r>
                                </m:e>
                                <m:sub>
                                  <m:sSub>
                                    <m:sSubPr>
                                      <m:ctrlPr>
                                        <a:rPr lang="de-DE" sz="1050" b="0" i="1" smtClean="0">
                                          <a:latin typeface="Cambria Math" panose="02040503050406030204" pitchFamily="18" charset="0"/>
                                        </a:rPr>
                                      </m:ctrlPr>
                                    </m:sSubPr>
                                    <m:e>
                                      <m:r>
                                        <a:rPr lang="en-GB" sz="1050" b="0" i="1" smtClean="0">
                                          <a:latin typeface="Cambria Math" panose="02040503050406030204" pitchFamily="18" charset="0"/>
                                        </a:rPr>
                                        <m:t>𝑈</m:t>
                                      </m:r>
                                    </m:e>
                                    <m:sub>
                                      <m:r>
                                        <a:rPr lang="de-DE" sz="1050" b="0" i="1" smtClean="0">
                                          <a:latin typeface="Cambria Math" panose="02040503050406030204" pitchFamily="18" charset="0"/>
                                        </a:rPr>
                                        <m:t>𝐼𝐸</m:t>
                                      </m:r>
                                    </m:sub>
                                  </m:sSub>
                                </m:sub>
                                <m:sup>
                                  <m:d>
                                    <m:dPr>
                                      <m:ctrlPr>
                                        <a:rPr lang="de-DE" sz="1050" i="1">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e>
                                  </m:d>
                                </m:sup>
                              </m:sSubSup>
                            </m:oMath>
                          </m:oMathPara>
                        </a14:m>
                        <a:endParaRPr lang="en-GB" sz="1050" dirty="0"/>
                      </a:p>
                    </p:txBody>
                  </p:sp>
                </mc:Choice>
                <mc:Fallback xmlns="">
                  <p:sp>
                    <p:nvSpPr>
                      <p:cNvPr id="48" name="TextBox 47">
                        <a:extLst>
                          <a:ext uri="{FF2B5EF4-FFF2-40B4-BE49-F238E27FC236}">
                            <a16:creationId xmlns:a16="http://schemas.microsoft.com/office/drawing/2014/main" id="{9400A0FF-C5CE-FB40-B01F-8E30914EC1F4}"/>
                          </a:ext>
                        </a:extLst>
                      </p:cNvPr>
                      <p:cNvSpPr txBox="1">
                        <a:spLocks noRot="1" noChangeAspect="1" noMove="1" noResize="1" noEditPoints="1" noAdjustHandles="1" noChangeArrowheads="1" noChangeShapeType="1" noTextEdit="1"/>
                      </p:cNvSpPr>
                      <p:nvPr/>
                    </p:nvSpPr>
                    <p:spPr>
                      <a:xfrm>
                        <a:off x="9243375" y="4435612"/>
                        <a:ext cx="340815" cy="268487"/>
                      </a:xfrm>
                      <a:prstGeom prst="rect">
                        <a:avLst/>
                      </a:prstGeom>
                      <a:blipFill>
                        <a:blip r:embed="rId15"/>
                        <a:stretch>
                          <a:fillRect l="-13043" b="-11111"/>
                        </a:stretch>
                      </a:blipFill>
                    </p:spPr>
                    <p:txBody>
                      <a:bodyPr/>
                      <a:lstStyle/>
                      <a:p>
                        <a:r>
                          <a:rPr lang="en-GB">
                            <a:noFill/>
                          </a:rPr>
                          <a:t> </a:t>
                        </a:r>
                      </a:p>
                    </p:txBody>
                  </p:sp>
                </mc:Fallback>
              </mc:AlternateContent>
              <p:sp>
                <p:nvSpPr>
                  <p:cNvPr id="112" name="Rectangle 111">
                    <a:extLst>
                      <a:ext uri="{FF2B5EF4-FFF2-40B4-BE49-F238E27FC236}">
                        <a16:creationId xmlns:a16="http://schemas.microsoft.com/office/drawing/2014/main" id="{E9A5B1AB-3168-5CC5-E3FA-3FA915251E9C}"/>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13" name="Rectangle 112">
                    <a:extLst>
                      <a:ext uri="{FF2B5EF4-FFF2-40B4-BE49-F238E27FC236}">
                        <a16:creationId xmlns:a16="http://schemas.microsoft.com/office/drawing/2014/main" id="{F5B964B0-05C6-395E-E190-780D4EB34891}"/>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14" name="Rectangle 113">
                    <a:extLst>
                      <a:ext uri="{FF2B5EF4-FFF2-40B4-BE49-F238E27FC236}">
                        <a16:creationId xmlns:a16="http://schemas.microsoft.com/office/drawing/2014/main" id="{C62D70BE-5547-BBE7-5EC0-90525BF61118}"/>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cxnSp>
              <p:nvCxnSpPr>
                <p:cNvPr id="101" name="Straight Connector 290">
                  <a:extLst>
                    <a:ext uri="{FF2B5EF4-FFF2-40B4-BE49-F238E27FC236}">
                      <a16:creationId xmlns:a16="http://schemas.microsoft.com/office/drawing/2014/main" id="{0083C6C9-ADE9-B600-B1F3-E791F43F8CDF}"/>
                    </a:ext>
                  </a:extLst>
                </p:cNvPr>
                <p:cNvCxnSpPr>
                  <a:cxnSpLocks/>
                  <a:stCxn id="79" idx="1"/>
                  <a:endCxn id="109" idx="0"/>
                </p:cNvCxnSpPr>
                <p:nvPr/>
              </p:nvCxnSpPr>
              <p:spPr>
                <a:xfrm rot="16200000" flipH="1" flipV="1">
                  <a:off x="7925888" y="3747367"/>
                  <a:ext cx="60641" cy="2234684"/>
                </a:xfrm>
                <a:prstGeom prst="curvedConnector3">
                  <a:avLst>
                    <a:gd name="adj1" fmla="val -110978"/>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EF507EE-1626-93A2-77AF-E659290B9C2D}"/>
                    </a:ext>
                  </a:extLst>
                </p:cNvPr>
                <p:cNvCxnSpPr>
                  <a:cxnSpLocks/>
                  <a:stCxn id="104" idx="6"/>
                  <a:endCxn id="109" idx="1"/>
                </p:cNvCxnSpPr>
                <p:nvPr/>
              </p:nvCxnSpPr>
              <p:spPr>
                <a:xfrm>
                  <a:off x="6485004" y="4939113"/>
                  <a:ext cx="294313" cy="154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 name="Oval 102">
                      <a:extLst>
                        <a:ext uri="{FF2B5EF4-FFF2-40B4-BE49-F238E27FC236}">
                          <a16:creationId xmlns:a16="http://schemas.microsoft.com/office/drawing/2014/main" id="{8269401F-8599-5A88-ECAF-FA4F23AC7337}"/>
                        </a:ext>
                      </a:extLst>
                    </p:cNvPr>
                    <p:cNvSpPr/>
                    <p:nvPr/>
                  </p:nvSpPr>
                  <p:spPr>
                    <a:xfrm>
                      <a:off x="5324622" y="5579007"/>
                      <a:ext cx="1293227" cy="29620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050" i="1" smtClean="0">
                                    <a:latin typeface="Cambria Math" panose="02040503050406030204" pitchFamily="18" charset="0"/>
                                  </a:rPr>
                                </m:ctrlPr>
                              </m:sSupPr>
                              <m:e>
                                <m:r>
                                  <a:rPr lang="de-DE" sz="1050" b="0" i="1" smtClean="0">
                                    <a:latin typeface="Cambria Math" panose="02040503050406030204" pitchFamily="18" charset="0"/>
                                  </a:rPr>
                                  <m:t>𝑆𝑖𝑐𝑘</m:t>
                                </m:r>
                                <m:d>
                                  <m:dPr>
                                    <m:ctrlPr>
                                      <a:rPr lang="en-GB" sz="1050" i="1">
                                        <a:latin typeface="Cambria Math" panose="02040503050406030204" pitchFamily="18" charset="0"/>
                                      </a:rPr>
                                    </m:ctrlPr>
                                  </m:dPr>
                                  <m:e>
                                    <m:r>
                                      <a:rPr lang="en-GB" sz="1050" b="0" i="1" smtClean="0">
                                        <a:latin typeface="Cambria Math" panose="02040503050406030204" pitchFamily="18" charset="0"/>
                                      </a:rPr>
                                      <m:t>𝑋</m:t>
                                    </m:r>
                                  </m:e>
                                </m:d>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0" name="Oval 39">
                      <a:extLst>
                        <a:ext uri="{FF2B5EF4-FFF2-40B4-BE49-F238E27FC236}">
                          <a16:creationId xmlns:a16="http://schemas.microsoft.com/office/drawing/2014/main" id="{41F11297-1D09-EE46-819C-762D944C8641}"/>
                        </a:ext>
                      </a:extLst>
                    </p:cNvPr>
                    <p:cNvSpPr>
                      <a:spLocks noRot="1" noChangeAspect="1" noMove="1" noResize="1" noEditPoints="1" noAdjustHandles="1" noChangeArrowheads="1" noChangeShapeType="1" noTextEdit="1"/>
                    </p:cNvSpPr>
                    <p:nvPr/>
                  </p:nvSpPr>
                  <p:spPr>
                    <a:xfrm>
                      <a:off x="5324622" y="5579007"/>
                      <a:ext cx="1293227" cy="296203"/>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Oval 103">
                      <a:extLst>
                        <a:ext uri="{FF2B5EF4-FFF2-40B4-BE49-F238E27FC236}">
                          <a16:creationId xmlns:a16="http://schemas.microsoft.com/office/drawing/2014/main" id="{EC1F75AD-2255-354E-DB08-1AF1583C8800}"/>
                        </a:ext>
                      </a:extLst>
                    </p:cNvPr>
                    <p:cNvSpPr/>
                    <p:nvPr/>
                  </p:nvSpPr>
                  <p:spPr>
                    <a:xfrm>
                      <a:off x="5485116" y="4791011"/>
                      <a:ext cx="999888" cy="29620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050" b="0" i="1" smtClean="0">
                                    <a:latin typeface="Cambria Math" panose="02040503050406030204" pitchFamily="18" charset="0"/>
                                  </a:rPr>
                                </m:ctrlPr>
                              </m:sSupPr>
                              <m:e>
                                <m:r>
                                  <a:rPr lang="de-DE" sz="1050" b="0" i="1" smtClean="0">
                                    <a:latin typeface="Cambria Math" panose="02040503050406030204" pitchFamily="18" charset="0"/>
                                  </a:rPr>
                                  <m:t>𝐸𝑝𝑖</m:t>
                                </m:r>
                                <m:r>
                                  <a:rPr lang="en-GB" sz="1050" b="0" i="1" smtClean="0">
                                    <a:latin typeface="Cambria Math" panose="02040503050406030204" pitchFamily="18" charset="0"/>
                                  </a:rPr>
                                  <m:t>𝑑</m:t>
                                </m:r>
                              </m:e>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r>
                                      <a:rPr lang="de-DE" sz="1050" b="0" i="1" smtClean="0">
                                        <a:latin typeface="Cambria Math" panose="02040503050406030204" pitchFamily="18" charset="0"/>
                                        <a:ea typeface="Cambria Math" panose="02040503050406030204" pitchFamily="18" charset="0"/>
                                      </a:rPr>
                                      <m:t>−1</m:t>
                                    </m:r>
                                  </m:e>
                                </m:d>
                              </m:sup>
                            </m:sSup>
                          </m:oMath>
                        </m:oMathPara>
                      </a14:m>
                      <a:endParaRPr lang="en-GB" sz="1050" dirty="0"/>
                    </a:p>
                  </p:txBody>
                </p:sp>
              </mc:Choice>
              <mc:Fallback xmlns="">
                <p:sp>
                  <p:nvSpPr>
                    <p:cNvPr id="41" name="Oval 40">
                      <a:extLst>
                        <a:ext uri="{FF2B5EF4-FFF2-40B4-BE49-F238E27FC236}">
                          <a16:creationId xmlns:a16="http://schemas.microsoft.com/office/drawing/2014/main" id="{C05D2D37-321C-C047-9B40-A67F561BDCC8}"/>
                        </a:ext>
                      </a:extLst>
                    </p:cNvPr>
                    <p:cNvSpPr>
                      <a:spLocks noRot="1" noChangeAspect="1" noMove="1" noResize="1" noEditPoints="1" noAdjustHandles="1" noChangeArrowheads="1" noChangeShapeType="1" noTextEdit="1"/>
                    </p:cNvSpPr>
                    <p:nvPr/>
                  </p:nvSpPr>
                  <p:spPr>
                    <a:xfrm>
                      <a:off x="5485116" y="4791011"/>
                      <a:ext cx="999888" cy="296203"/>
                    </a:xfrm>
                    <a:prstGeom prst="ellipse">
                      <a:avLst/>
                    </a:prstGeom>
                    <a:blipFill>
                      <a:blip r:embed="rId17"/>
                      <a:stretch>
                        <a:fillRect/>
                      </a:stretch>
                    </a:blipFill>
                    <a:ln>
                      <a:solidFill>
                        <a:schemeClr val="tx1"/>
                      </a:solidFill>
                    </a:ln>
                  </p:spPr>
                  <p:txBody>
                    <a:bodyPr/>
                    <a:lstStyle/>
                    <a:p>
                      <a:r>
                        <a:rPr lang="en-GB">
                          <a:noFill/>
                        </a:rPr>
                        <a:t> </a:t>
                      </a:r>
                    </a:p>
                  </p:txBody>
                </p:sp>
              </mc:Fallback>
            </mc:AlternateContent>
            <p:cxnSp>
              <p:nvCxnSpPr>
                <p:cNvPr id="105" name="Straight Connector 309">
                  <a:extLst>
                    <a:ext uri="{FF2B5EF4-FFF2-40B4-BE49-F238E27FC236}">
                      <a16:creationId xmlns:a16="http://schemas.microsoft.com/office/drawing/2014/main" id="{CAD55EC9-5521-DBF6-89FF-89B9A39D9862}"/>
                    </a:ext>
                  </a:extLst>
                </p:cNvPr>
                <p:cNvCxnSpPr>
                  <a:cxnSpLocks/>
                  <a:stCxn id="103" idx="6"/>
                  <a:endCxn id="109" idx="2"/>
                </p:cNvCxnSpPr>
                <p:nvPr/>
              </p:nvCxnSpPr>
              <p:spPr>
                <a:xfrm flipV="1">
                  <a:off x="6617849" y="5014127"/>
                  <a:ext cx="221017" cy="712982"/>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6E3C3C84-4F04-5E21-91C0-9D0CCEF1C5C0}"/>
                    </a:ext>
                  </a:extLst>
                </p:cNvPr>
                <p:cNvGrpSpPr/>
                <p:nvPr/>
              </p:nvGrpSpPr>
              <p:grpSpPr>
                <a:xfrm>
                  <a:off x="6751782" y="4863862"/>
                  <a:ext cx="743956" cy="351071"/>
                  <a:chOff x="9689571" y="4488971"/>
                  <a:chExt cx="743956" cy="351071"/>
                </a:xfrm>
              </p:grpSpPr>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F6CD61ED-2A31-6B76-06AD-68EB1350AEA3}"/>
                          </a:ext>
                        </a:extLst>
                      </p:cNvPr>
                      <p:cNvSpPr txBox="1"/>
                      <p:nvPr/>
                    </p:nvSpPr>
                    <p:spPr>
                      <a:xfrm>
                        <a:off x="9878861" y="4595976"/>
                        <a:ext cx="554666" cy="244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050" i="1" smtClean="0">
                                      <a:latin typeface="Cambria Math" panose="02040503050406030204" pitchFamily="18" charset="0"/>
                                    </a:rPr>
                                  </m:ctrlPr>
                                </m:sSubSupPr>
                                <m:e>
                                  <m:r>
                                    <a:rPr lang="en-GB" sz="1050" i="1">
                                      <a:latin typeface="Cambria Math" charset="0"/>
                                    </a:rPr>
                                    <m:t>𝑔</m:t>
                                  </m:r>
                                </m:e>
                                <m:sub>
                                  <m:r>
                                    <a:rPr lang="de-DE" sz="1050" b="0" i="1" smtClean="0">
                                      <a:latin typeface="Cambria Math" panose="02040503050406030204" pitchFamily="18" charset="0"/>
                                    </a:rPr>
                                    <m:t>𝐸</m:t>
                                  </m:r>
                                </m:sub>
                                <m:sup>
                                  <m:d>
                                    <m:dPr>
                                      <m:ctrlPr>
                                        <a:rPr lang="de-DE" sz="1050" b="0" i="1" smtClean="0">
                                          <a:latin typeface="Cambria Math" panose="02040503050406030204" pitchFamily="18" charset="0"/>
                                        </a:rPr>
                                      </m:ctrlPr>
                                    </m:dPr>
                                    <m:e>
                                      <m:r>
                                        <a:rPr lang="en-GB" sz="1050" i="1">
                                          <a:latin typeface="Cambria Math" panose="02040503050406030204" pitchFamily="18" charset="0"/>
                                          <a:ea typeface="Cambria Math" panose="02040503050406030204" pitchFamily="18" charset="0"/>
                                        </a:rPr>
                                        <m:t>𝜏</m:t>
                                      </m:r>
                                      <m:r>
                                        <a:rPr lang="de-DE" sz="1050" b="0" i="1" smtClean="0">
                                          <a:latin typeface="Cambria Math" panose="02040503050406030204" pitchFamily="18" charset="0"/>
                                          <a:ea typeface="Cambria Math" panose="02040503050406030204" pitchFamily="18" charset="0"/>
                                        </a:rPr>
                                        <m:t>−1,</m:t>
                                      </m:r>
                                      <m:r>
                                        <a:rPr lang="en-GB" sz="1050" i="1">
                                          <a:latin typeface="Cambria Math" panose="02040503050406030204" pitchFamily="18" charset="0"/>
                                          <a:ea typeface="Cambria Math" panose="02040503050406030204" pitchFamily="18" charset="0"/>
                                        </a:rPr>
                                        <m:t>𝜏</m:t>
                                      </m:r>
                                    </m:e>
                                  </m:d>
                                </m:sup>
                              </m:sSubSup>
                            </m:oMath>
                          </m:oMathPara>
                        </a14:m>
                        <a:endParaRPr lang="en-GB" sz="1050" dirty="0"/>
                      </a:p>
                    </p:txBody>
                  </p:sp>
                </mc:Choice>
                <mc:Fallback xmlns="">
                  <p:sp>
                    <p:nvSpPr>
                      <p:cNvPr id="44" name="TextBox 43">
                        <a:extLst>
                          <a:ext uri="{FF2B5EF4-FFF2-40B4-BE49-F238E27FC236}">
                            <a16:creationId xmlns:a16="http://schemas.microsoft.com/office/drawing/2014/main" id="{D8693312-CBE2-3043-B4CB-B4980D81D437}"/>
                          </a:ext>
                        </a:extLst>
                      </p:cNvPr>
                      <p:cNvSpPr txBox="1">
                        <a:spLocks noRot="1" noChangeAspect="1" noMove="1" noResize="1" noEditPoints="1" noAdjustHandles="1" noChangeArrowheads="1" noChangeShapeType="1" noTextEdit="1"/>
                      </p:cNvSpPr>
                      <p:nvPr/>
                    </p:nvSpPr>
                    <p:spPr>
                      <a:xfrm>
                        <a:off x="9878861" y="4595976"/>
                        <a:ext cx="554666" cy="244066"/>
                      </a:xfrm>
                      <a:prstGeom prst="rect">
                        <a:avLst/>
                      </a:prstGeom>
                      <a:blipFill>
                        <a:blip r:embed="rId18"/>
                        <a:stretch>
                          <a:fillRect l="-5405" b="-11765"/>
                        </a:stretch>
                      </a:blipFill>
                    </p:spPr>
                    <p:txBody>
                      <a:bodyPr/>
                      <a:lstStyle/>
                      <a:p>
                        <a:r>
                          <a:rPr lang="en-GB">
                            <a:noFill/>
                          </a:rPr>
                          <a:t> </a:t>
                        </a:r>
                      </a:p>
                    </p:txBody>
                  </p:sp>
                </mc:Fallback>
              </mc:AlternateContent>
              <p:sp>
                <p:nvSpPr>
                  <p:cNvPr id="108" name="Rectangle 107">
                    <a:extLst>
                      <a:ext uri="{FF2B5EF4-FFF2-40B4-BE49-F238E27FC236}">
                        <a16:creationId xmlns:a16="http://schemas.microsoft.com/office/drawing/2014/main" id="{08C91EFA-F7EF-4C98-8F53-0C76D2D35B2C}"/>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09" name="Rectangle 108">
                    <a:extLst>
                      <a:ext uri="{FF2B5EF4-FFF2-40B4-BE49-F238E27FC236}">
                        <a16:creationId xmlns:a16="http://schemas.microsoft.com/office/drawing/2014/main" id="{66C6BCB2-670F-999C-209A-447079D40DE1}"/>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sp>
                <p:nvSpPr>
                  <p:cNvPr id="110" name="Rectangle 109">
                    <a:extLst>
                      <a:ext uri="{FF2B5EF4-FFF2-40B4-BE49-F238E27FC236}">
                        <a16:creationId xmlns:a16="http://schemas.microsoft.com/office/drawing/2014/main" id="{ABA0CB88-BCB6-9452-52B2-BEEBDC5349C2}"/>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dirty="0"/>
                  </a:p>
                </p:txBody>
              </p:sp>
            </p:grpSp>
          </p:grpSp>
        </p:grpSp>
        <p:sp>
          <p:nvSpPr>
            <p:cNvPr id="63" name="Rectangle 62">
              <a:extLst>
                <a:ext uri="{FF2B5EF4-FFF2-40B4-BE49-F238E27FC236}">
                  <a16:creationId xmlns:a16="http://schemas.microsoft.com/office/drawing/2014/main" id="{90ABD0F3-4934-97F2-6D9D-9FE33A9A27EA}"/>
                </a:ext>
              </a:extLst>
            </p:cNvPr>
            <p:cNvSpPr/>
            <p:nvPr/>
          </p:nvSpPr>
          <p:spPr>
            <a:xfrm>
              <a:off x="5318736" y="3445642"/>
              <a:ext cx="6512939" cy="434363"/>
            </a:xfrm>
            <a:prstGeom prst="rect">
              <a:avLst/>
            </a:prstGeom>
            <a:solidFill>
              <a:schemeClr val="tx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64" name="Group 63">
              <a:extLst>
                <a:ext uri="{FF2B5EF4-FFF2-40B4-BE49-F238E27FC236}">
                  <a16:creationId xmlns:a16="http://schemas.microsoft.com/office/drawing/2014/main" id="{4802656C-4D50-D1AD-2CD7-FAC75F20CF9A}"/>
                </a:ext>
              </a:extLst>
            </p:cNvPr>
            <p:cNvGrpSpPr/>
            <p:nvPr/>
          </p:nvGrpSpPr>
          <p:grpSpPr>
            <a:xfrm>
              <a:off x="10950783" y="3450915"/>
              <a:ext cx="854788" cy="435042"/>
              <a:chOff x="10950783" y="3450915"/>
              <a:chExt cx="854788" cy="435042"/>
            </a:xfrm>
          </p:grpSpPr>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C8D53E1D-ACAE-88B9-4362-10C57CF2DA5B}"/>
                      </a:ext>
                    </a:extLst>
                  </p:cNvPr>
                  <p:cNvSpPr txBox="1"/>
                  <p:nvPr/>
                </p:nvSpPr>
                <p:spPr>
                  <a:xfrm>
                    <a:off x="11499873" y="3450915"/>
                    <a:ext cx="305698" cy="391842"/>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050" b="0" i="1" smtClean="0">
                              <a:latin typeface="Cambria Math" panose="02040503050406030204" pitchFamily="18" charset="0"/>
                            </a:rPr>
                            <m:t>𝑈</m:t>
                          </m:r>
                        </m:oMath>
                      </m:oMathPara>
                    </a14:m>
                    <a:endParaRPr lang="de-DE" sz="1050" dirty="0"/>
                  </a:p>
                </p:txBody>
              </p:sp>
            </mc:Choice>
            <mc:Fallback xmlns="">
              <p:sp>
                <p:nvSpPr>
                  <p:cNvPr id="73" name="TextBox 72">
                    <a:extLst>
                      <a:ext uri="{FF2B5EF4-FFF2-40B4-BE49-F238E27FC236}">
                        <a16:creationId xmlns:a16="http://schemas.microsoft.com/office/drawing/2014/main" id="{00DA5B65-FB7C-6E44-8707-533F70DB8723}"/>
                      </a:ext>
                    </a:extLst>
                  </p:cNvPr>
                  <p:cNvSpPr txBox="1">
                    <a:spLocks noRot="1" noChangeAspect="1" noMove="1" noResize="1" noEditPoints="1" noAdjustHandles="1" noChangeArrowheads="1" noChangeShapeType="1" noTextEdit="1"/>
                  </p:cNvSpPr>
                  <p:nvPr/>
                </p:nvSpPr>
                <p:spPr>
                  <a:xfrm>
                    <a:off x="11499873" y="3450915"/>
                    <a:ext cx="305698" cy="391842"/>
                  </a:xfrm>
                  <a:prstGeom prst="diamond">
                    <a:avLst/>
                  </a:prstGeom>
                  <a:blipFill>
                    <a:blip r:embed="rId19"/>
                    <a:stretch>
                      <a:fillRect/>
                    </a:stretch>
                  </a:blipFill>
                  <a:ln>
                    <a:solidFill>
                      <a:schemeClr val="tx1"/>
                    </a:solidFill>
                  </a:ln>
                </p:spPr>
                <p:txBody>
                  <a:bodyPr/>
                  <a:lstStyle/>
                  <a:p>
                    <a:r>
                      <a:rPr lang="en-GB">
                        <a:noFill/>
                      </a:rPr>
                      <a:t> </a:t>
                    </a:r>
                  </a:p>
                </p:txBody>
              </p:sp>
            </mc:Fallback>
          </mc:AlternateContent>
          <p:cxnSp>
            <p:nvCxnSpPr>
              <p:cNvPr id="66" name="Straight Connector 65">
                <a:extLst>
                  <a:ext uri="{FF2B5EF4-FFF2-40B4-BE49-F238E27FC236}">
                    <a16:creationId xmlns:a16="http://schemas.microsoft.com/office/drawing/2014/main" id="{319A209D-072F-1D21-585D-332E70F73BFD}"/>
                  </a:ext>
                </a:extLst>
              </p:cNvPr>
              <p:cNvCxnSpPr>
                <a:cxnSpLocks/>
                <a:stCxn id="76" idx="0"/>
                <a:endCxn id="68" idx="2"/>
              </p:cNvCxnSpPr>
              <p:nvPr/>
            </p:nvCxnSpPr>
            <p:spPr>
              <a:xfrm flipH="1" flipV="1">
                <a:off x="11178972" y="3703036"/>
                <a:ext cx="2249" cy="1829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D39BCF4-726A-C2B8-856F-B7E7C8372C39}"/>
                  </a:ext>
                </a:extLst>
              </p:cNvPr>
              <p:cNvCxnSpPr>
                <a:cxnSpLocks/>
                <a:stCxn id="68" idx="3"/>
                <a:endCxn id="65" idx="1"/>
              </p:cNvCxnSpPr>
              <p:nvPr/>
            </p:nvCxnSpPr>
            <p:spPr>
              <a:xfrm>
                <a:off x="11238371" y="3643637"/>
                <a:ext cx="261501" cy="3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a:extLst>
                  <a:ext uri="{FF2B5EF4-FFF2-40B4-BE49-F238E27FC236}">
                    <a16:creationId xmlns:a16="http://schemas.microsoft.com/office/drawing/2014/main" id="{0302949C-E1AE-4244-A554-B10EF06F1A07}"/>
                  </a:ext>
                </a:extLst>
              </p:cNvPr>
              <p:cNvSpPr/>
              <p:nvPr/>
            </p:nvSpPr>
            <p:spPr>
              <a:xfrm>
                <a:off x="11119571" y="3584236"/>
                <a:ext cx="118800" cy="1188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00"/>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DA52FC65-7DAB-D9E9-BEAD-44F8DA2B9FC6}"/>
                      </a:ext>
                    </a:extLst>
                  </p:cNvPr>
                  <p:cNvSpPr txBox="1"/>
                  <p:nvPr/>
                </p:nvSpPr>
                <p:spPr>
                  <a:xfrm>
                    <a:off x="10950783" y="3557177"/>
                    <a:ext cx="143090" cy="1972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1050" i="1" smtClean="0">
                              <a:solidFill>
                                <a:schemeClr val="accent1"/>
                              </a:solidFill>
                              <a:latin typeface="Cambria Math" panose="02040503050406030204" pitchFamily="18" charset="0"/>
                              <a:ea typeface="Cambria Math" panose="02040503050406030204" pitchFamily="18" charset="0"/>
                            </a:rPr>
                            <m:t>𝛶</m:t>
                          </m:r>
                        </m:oMath>
                      </m:oMathPara>
                    </a14:m>
                    <a:endParaRPr lang="de-DE" sz="1050" i="1" dirty="0">
                      <a:solidFill>
                        <a:schemeClr val="accent1"/>
                      </a:solidFill>
                    </a:endParaRPr>
                  </a:p>
                </p:txBody>
              </p:sp>
            </mc:Choice>
            <mc:Fallback xmlns="">
              <p:sp>
                <p:nvSpPr>
                  <p:cNvPr id="77" name="TextBox 76">
                    <a:extLst>
                      <a:ext uri="{FF2B5EF4-FFF2-40B4-BE49-F238E27FC236}">
                        <a16:creationId xmlns:a16="http://schemas.microsoft.com/office/drawing/2014/main" id="{2D19982C-FFCF-494A-9550-0DD4CC1AB899}"/>
                      </a:ext>
                    </a:extLst>
                  </p:cNvPr>
                  <p:cNvSpPr txBox="1">
                    <a:spLocks noRot="1" noChangeAspect="1" noMove="1" noResize="1" noEditPoints="1" noAdjustHandles="1" noChangeArrowheads="1" noChangeShapeType="1" noTextEdit="1"/>
                  </p:cNvSpPr>
                  <p:nvPr/>
                </p:nvSpPr>
                <p:spPr>
                  <a:xfrm>
                    <a:off x="10950783" y="3557177"/>
                    <a:ext cx="143090" cy="197257"/>
                  </a:xfrm>
                  <a:prstGeom prst="rect">
                    <a:avLst/>
                  </a:prstGeom>
                  <a:blipFill>
                    <a:blip r:embed="rId20"/>
                    <a:stretch>
                      <a:fillRect l="-20000" r="-10000"/>
                    </a:stretch>
                  </a:blipFill>
                </p:spPr>
                <p:txBody>
                  <a:bodyPr/>
                  <a:lstStyle/>
                  <a:p>
                    <a:r>
                      <a:rPr lang="en-GB">
                        <a:noFill/>
                      </a:rPr>
                      <a:t> </a:t>
                    </a:r>
                  </a:p>
                </p:txBody>
              </p:sp>
            </mc:Fallback>
          </mc:AlternateContent>
        </p:grpSp>
      </p:grpSp>
    </p:spTree>
    <p:extLst>
      <p:ext uri="{BB962C8B-B14F-4D97-AF65-F5344CB8AC3E}">
        <p14:creationId xmlns:p14="http://schemas.microsoft.com/office/powerpoint/2010/main" val="4123578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de-DE"/>
              <a:t>Utilities</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8AAAF02-9586-FE48-A6DC-38ABA9636887}"/>
                  </a:ext>
                </a:extLst>
              </p:cNvPr>
              <p:cNvSpPr>
                <a:spLocks noGrp="1"/>
              </p:cNvSpPr>
              <p:nvPr>
                <p:ph type="body" sz="quarter" idx="13"/>
              </p:nvPr>
            </p:nvSpPr>
            <p:spPr/>
            <p:txBody>
              <a:bodyPr/>
              <a:lstStyle/>
              <a:p>
                <a:r>
                  <a:rPr lang="en-GB" dirty="0"/>
                  <a:t>Utilities map states to real numbers. </a:t>
                </a:r>
                <a:br>
                  <a:rPr lang="en-GB" dirty="0"/>
                </a:br>
                <a:r>
                  <a:rPr lang="en-GB" dirty="0"/>
                  <a:t>Which numbers?</a:t>
                </a:r>
              </a:p>
              <a:p>
                <a:endParaRPr lang="en-GB" dirty="0"/>
              </a:p>
              <a:p>
                <a:r>
                  <a:rPr lang="en-GB" dirty="0"/>
                  <a:t>Standard approach to assessment of human utilities:</a:t>
                </a:r>
              </a:p>
              <a:p>
                <a:pPr lvl="1"/>
                <a:r>
                  <a:rPr lang="en-GB" dirty="0"/>
                  <a:t>Compare a given state </a:t>
                </a:r>
                <a14:m>
                  <m:oMath xmlns:m="http://schemas.openxmlformats.org/officeDocument/2006/math">
                    <m:r>
                      <a:rPr lang="en-GB" smtClean="0">
                        <a:latin typeface="Cambria Math" panose="02040503050406030204" pitchFamily="18" charset="0"/>
                      </a:rPr>
                      <m:t>𝐴</m:t>
                    </m:r>
                  </m:oMath>
                </a14:m>
                <a:r>
                  <a:rPr lang="en-GB" dirty="0"/>
                  <a:t> to a standard lottery </a:t>
                </a:r>
                <a14:m>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𝐿</m:t>
                        </m:r>
                      </m:e>
                      <m:sub>
                        <m:r>
                          <a:rPr lang="de-DE" smtClean="0">
                            <a:latin typeface="Cambria Math" panose="02040503050406030204" pitchFamily="18" charset="0"/>
                          </a:rPr>
                          <m:t>𝑝</m:t>
                        </m:r>
                      </m:sub>
                    </m:sSub>
                  </m:oMath>
                </a14:m>
                <a:r>
                  <a:rPr lang="en-GB" dirty="0"/>
                  <a:t> that has </a:t>
                </a:r>
              </a:p>
              <a:p>
                <a:pPr lvl="2"/>
                <a:r>
                  <a:rPr lang="en-GB" dirty="0"/>
                  <a:t>“best possible outcome” </a:t>
                </a:r>
                <a14:m>
                  <m:oMath xmlns:m="http://schemas.openxmlformats.org/officeDocument/2006/math">
                    <m:r>
                      <a:rPr lang="en-GB">
                        <a:latin typeface="Cambria Math" panose="02040503050406030204" pitchFamily="18" charset="0"/>
                      </a:rPr>
                      <m:t>⊤</m:t>
                    </m:r>
                  </m:oMath>
                </a14:m>
                <a:r>
                  <a:rPr lang="en-GB" dirty="0"/>
                  <a:t> with probability </a:t>
                </a:r>
                <a14:m>
                  <m:oMath xmlns:m="http://schemas.openxmlformats.org/officeDocument/2006/math">
                    <m:r>
                      <a:rPr lang="en-GB" smtClean="0">
                        <a:latin typeface="Cambria Math" panose="02040503050406030204" pitchFamily="18" charset="0"/>
                      </a:rPr>
                      <m:t>𝑝</m:t>
                    </m:r>
                  </m:oMath>
                </a14:m>
                <a:r>
                  <a:rPr lang="en-GB" dirty="0"/>
                  <a:t> </a:t>
                </a:r>
              </a:p>
              <a:p>
                <a:pPr lvl="2"/>
                <a:r>
                  <a:rPr lang="en-GB" dirty="0"/>
                  <a:t>”worst possible catastrophe” </a:t>
                </a:r>
                <a14:m>
                  <m:oMath xmlns:m="http://schemas.openxmlformats.org/officeDocument/2006/math">
                    <m:r>
                      <a:rPr lang="en-GB" smtClean="0">
                        <a:latin typeface="Cambria Math" panose="02040503050406030204" pitchFamily="18" charset="0"/>
                      </a:rPr>
                      <m:t>⊥</m:t>
                    </m:r>
                  </m:oMath>
                </a14:m>
                <a:r>
                  <a:rPr lang="en-GB" dirty="0"/>
                  <a:t> with probability </a:t>
                </a:r>
                <a14:m>
                  <m:oMath xmlns:m="http://schemas.openxmlformats.org/officeDocument/2006/math">
                    <m:d>
                      <m:dPr>
                        <m:ctrlPr>
                          <a:rPr lang="de-DE" i="1" smtClean="0">
                            <a:latin typeface="Cambria Math" panose="02040503050406030204" pitchFamily="18" charset="0"/>
                          </a:rPr>
                        </m:ctrlPr>
                      </m:dPr>
                      <m:e>
                        <m:r>
                          <a:rPr lang="de-DE" smtClean="0">
                            <a:latin typeface="Cambria Math" panose="02040503050406030204" pitchFamily="18" charset="0"/>
                          </a:rPr>
                          <m:t>1−</m:t>
                        </m:r>
                        <m:r>
                          <a:rPr lang="en-GB">
                            <a:latin typeface="Cambria Math" panose="02040503050406030204" pitchFamily="18" charset="0"/>
                          </a:rPr>
                          <m:t>𝑝</m:t>
                        </m:r>
                      </m:e>
                    </m:d>
                  </m:oMath>
                </a14:m>
                <a:endParaRPr lang="de-DE" dirty="0"/>
              </a:p>
              <a:p>
                <a:pPr lvl="1"/>
                <a:r>
                  <a:rPr lang="en-GB" dirty="0"/>
                  <a:t>Adjust lottery probability </a:t>
                </a:r>
                <a14:m>
                  <m:oMath xmlns:m="http://schemas.openxmlformats.org/officeDocument/2006/math">
                    <m:r>
                      <a:rPr lang="en-GB">
                        <a:latin typeface="Cambria Math" panose="02040503050406030204" pitchFamily="18" charset="0"/>
                      </a:rPr>
                      <m:t>𝑝</m:t>
                    </m:r>
                  </m:oMath>
                </a14:m>
                <a:r>
                  <a:rPr lang="en-GB" dirty="0"/>
                  <a:t> until </a:t>
                </a:r>
                <a14:m>
                  <m:oMath xmlns:m="http://schemas.openxmlformats.org/officeDocument/2006/math">
                    <m:r>
                      <a:rPr lang="en-GB">
                        <a:latin typeface="Cambria Math" panose="02040503050406030204" pitchFamily="18" charset="0"/>
                      </a:rPr>
                      <m:t>𝐴</m:t>
                    </m:r>
                    <m:r>
                      <a:rPr lang="en-GB" i="1">
                        <a:latin typeface="Cambria Math" panose="02040503050406030204" pitchFamily="18" charset="0"/>
                        <a:ea typeface="Cambria Math" panose="02040503050406030204" pitchFamily="18" charset="0"/>
                        <a:sym typeface="Symbol" charset="0"/>
                      </a:rPr>
                      <m:t>∼</m:t>
                    </m:r>
                    <m:sSub>
                      <m:sSubPr>
                        <m:ctrlPr>
                          <a:rPr lang="de-DE" i="1" smtClean="0">
                            <a:latin typeface="Cambria Math" panose="02040503050406030204" pitchFamily="18" charset="0"/>
                          </a:rPr>
                        </m:ctrlPr>
                      </m:sSubPr>
                      <m:e>
                        <m:r>
                          <a:rPr lang="de-DE" smtClean="0">
                            <a:latin typeface="Cambria Math" panose="02040503050406030204" pitchFamily="18" charset="0"/>
                          </a:rPr>
                          <m:t>𝐿</m:t>
                        </m:r>
                      </m:e>
                      <m:sub>
                        <m:r>
                          <a:rPr lang="de-DE" smtClean="0">
                            <a:latin typeface="Cambria Math" panose="02040503050406030204" pitchFamily="18" charset="0"/>
                          </a:rPr>
                          <m:t>𝑝</m:t>
                        </m:r>
                      </m:sub>
                    </m:sSub>
                  </m:oMath>
                </a14:m>
                <a:endParaRPr lang="en-GB" dirty="0"/>
              </a:p>
              <a:p>
                <a:pPr lvl="1"/>
                <a:endParaRPr lang="en-GB" dirty="0"/>
              </a:p>
            </p:txBody>
          </p:sp>
        </mc:Choice>
        <mc:Fallback xmlns="">
          <p:sp>
            <p:nvSpPr>
              <p:cNvPr id="6" name="Content Placeholder 5">
                <a:extLst>
                  <a:ext uri="{FF2B5EF4-FFF2-40B4-BE49-F238E27FC236}">
                    <a16:creationId xmlns:a16="http://schemas.microsoft.com/office/drawing/2014/main" id="{28AAAF02-9586-FE48-A6DC-38ABA9636887}"/>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829" t="-2210"/>
                </a:stretch>
              </a:blipFill>
            </p:spPr>
            <p:txBody>
              <a:bodyPr/>
              <a:lstStyle/>
              <a:p>
                <a:r>
                  <a:rPr lang="en-DE">
                    <a:noFill/>
                  </a:rPr>
                  <a:t> </a:t>
                </a:r>
              </a:p>
            </p:txBody>
          </p:sp>
        </mc:Fallback>
      </mc:AlternateContent>
      <p:grpSp>
        <p:nvGrpSpPr>
          <p:cNvPr id="18" name="Group 17">
            <a:extLst>
              <a:ext uri="{FF2B5EF4-FFF2-40B4-BE49-F238E27FC236}">
                <a16:creationId xmlns:a16="http://schemas.microsoft.com/office/drawing/2014/main" id="{6604E4F4-7B2D-9E47-A2AC-95763955E731}"/>
              </a:ext>
            </a:extLst>
          </p:cNvPr>
          <p:cNvGrpSpPr/>
          <p:nvPr/>
        </p:nvGrpSpPr>
        <p:grpSpPr>
          <a:xfrm>
            <a:off x="3334493" y="4732704"/>
            <a:ext cx="5522313" cy="1198610"/>
            <a:chOff x="1709903" y="5126963"/>
            <a:chExt cx="5522313" cy="1198610"/>
          </a:xfrm>
        </p:grpSpPr>
        <p:grpSp>
          <p:nvGrpSpPr>
            <p:cNvPr id="13" name="Group 12">
              <a:extLst>
                <a:ext uri="{FF2B5EF4-FFF2-40B4-BE49-F238E27FC236}">
                  <a16:creationId xmlns:a16="http://schemas.microsoft.com/office/drawing/2014/main" id="{4C039A0B-DD44-DE4C-85FB-543A4C6CFBF7}"/>
                </a:ext>
              </a:extLst>
            </p:cNvPr>
            <p:cNvGrpSpPr/>
            <p:nvPr/>
          </p:nvGrpSpPr>
          <p:grpSpPr>
            <a:xfrm>
              <a:off x="1709903" y="5126963"/>
              <a:ext cx="5522313" cy="1198610"/>
              <a:chOff x="1584941" y="4891903"/>
              <a:chExt cx="5522313" cy="119861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D76C800-D576-6A41-B075-13294AB4A8C8}"/>
                      </a:ext>
                    </a:extLst>
                  </p:cNvPr>
                  <p:cNvSpPr txBox="1"/>
                  <p:nvPr/>
                </p:nvSpPr>
                <p:spPr>
                  <a:xfrm>
                    <a:off x="3067050" y="5308601"/>
                    <a:ext cx="5472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a:latin typeface="Cambria Math" panose="02040503050406030204" pitchFamily="18" charset="0"/>
                              <a:ea typeface="Cambria Math" panose="02040503050406030204" pitchFamily="18" charset="0"/>
                              <a:sym typeface="Symbol" charset="0"/>
                            </a:rPr>
                            <m:t>∼</m:t>
                          </m:r>
                          <m:r>
                            <a:rPr lang="de-DE" sz="1600" i="1">
                              <a:latin typeface="Cambria Math" panose="02040503050406030204" pitchFamily="18" charset="0"/>
                            </a:rPr>
                            <m:t>𝐿</m:t>
                          </m:r>
                        </m:oMath>
                      </m:oMathPara>
                    </a14:m>
                    <a:endParaRPr lang="en-GB" sz="1600" dirty="0"/>
                  </a:p>
                </p:txBody>
              </p:sp>
            </mc:Choice>
            <mc:Fallback xmlns="">
              <p:sp>
                <p:nvSpPr>
                  <p:cNvPr id="8" name="TextBox 7">
                    <a:extLst>
                      <a:ext uri="{FF2B5EF4-FFF2-40B4-BE49-F238E27FC236}">
                        <a16:creationId xmlns:a16="http://schemas.microsoft.com/office/drawing/2014/main" id="{4D76C800-D576-6A41-B075-13294AB4A8C8}"/>
                      </a:ext>
                    </a:extLst>
                  </p:cNvPr>
                  <p:cNvSpPr txBox="1">
                    <a:spLocks noRot="1" noChangeAspect="1" noMove="1" noResize="1" noEditPoints="1" noAdjustHandles="1" noChangeArrowheads="1" noChangeShapeType="1" noTextEdit="1"/>
                  </p:cNvSpPr>
                  <p:nvPr/>
                </p:nvSpPr>
                <p:spPr>
                  <a:xfrm>
                    <a:off x="3067050" y="5308601"/>
                    <a:ext cx="547266" cy="338554"/>
                  </a:xfrm>
                  <a:prstGeom prst="rect">
                    <a:avLst/>
                  </a:prstGeom>
                  <a:blipFill>
                    <a:blip r:embed="rId4"/>
                    <a:stretch>
                      <a:fillRect/>
                    </a:stretch>
                  </a:blipFill>
                </p:spPr>
                <p:txBody>
                  <a:bodyPr/>
                  <a:lstStyle/>
                  <a:p>
                    <a:r>
                      <a:rPr lang="en-GB">
                        <a:noFill/>
                      </a:rPr>
                      <a:t> </a:t>
                    </a:r>
                  </a:p>
                </p:txBody>
              </p:sp>
            </mc:Fallback>
          </mc:AlternateContent>
          <p:cxnSp>
            <p:nvCxnSpPr>
              <p:cNvPr id="10" name="Straight Arrow Connector 9">
                <a:extLst>
                  <a:ext uri="{FF2B5EF4-FFF2-40B4-BE49-F238E27FC236}">
                    <a16:creationId xmlns:a16="http://schemas.microsoft.com/office/drawing/2014/main" id="{0F9E9970-55BA-D948-A79F-FB4B540F2650}"/>
                  </a:ext>
                </a:extLst>
              </p:cNvPr>
              <p:cNvCxnSpPr>
                <a:cxnSpLocks/>
                <a:stCxn id="8" idx="3"/>
                <a:endCxn id="12" idx="1"/>
              </p:cNvCxnSpPr>
              <p:nvPr/>
            </p:nvCxnSpPr>
            <p:spPr>
              <a:xfrm flipV="1">
                <a:off x="3614316" y="5061180"/>
                <a:ext cx="1757783" cy="4166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F14A1D5-53C9-134C-8588-F662582C6CB8}"/>
                  </a:ext>
                </a:extLst>
              </p:cNvPr>
              <p:cNvCxnSpPr>
                <a:cxnSpLocks/>
                <a:stCxn id="8" idx="3"/>
                <a:endCxn id="19" idx="1"/>
              </p:cNvCxnSpPr>
              <p:nvPr/>
            </p:nvCxnSpPr>
            <p:spPr>
              <a:xfrm>
                <a:off x="3614316" y="5477878"/>
                <a:ext cx="1757783" cy="4433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576A848-2A99-5046-B7F9-93A74645F2D1}"/>
                  </a:ext>
                </a:extLst>
              </p:cNvPr>
              <p:cNvSpPr txBox="1"/>
              <p:nvPr/>
            </p:nvSpPr>
            <p:spPr>
              <a:xfrm>
                <a:off x="5372099" y="4891903"/>
                <a:ext cx="1735155" cy="338554"/>
              </a:xfrm>
              <a:prstGeom prst="rect">
                <a:avLst/>
              </a:prstGeom>
              <a:noFill/>
            </p:spPr>
            <p:txBody>
              <a:bodyPr wrap="none" rtlCol="0">
                <a:spAutoFit/>
              </a:bodyPr>
              <a:lstStyle/>
              <a:p>
                <a:r>
                  <a:rPr lang="en-GB" sz="1600"/>
                  <a:t>continue as before</a:t>
                </a:r>
              </a:p>
            </p:txBody>
          </p:sp>
          <p:sp>
            <p:nvSpPr>
              <p:cNvPr id="19" name="TextBox 18">
                <a:extLst>
                  <a:ext uri="{FF2B5EF4-FFF2-40B4-BE49-F238E27FC236}">
                    <a16:creationId xmlns:a16="http://schemas.microsoft.com/office/drawing/2014/main" id="{EBAF468F-C615-154A-B9D8-399BD6715AAF}"/>
                  </a:ext>
                </a:extLst>
              </p:cNvPr>
              <p:cNvSpPr txBox="1"/>
              <p:nvPr/>
            </p:nvSpPr>
            <p:spPr>
              <a:xfrm>
                <a:off x="5372099" y="5751959"/>
                <a:ext cx="1283685" cy="338554"/>
              </a:xfrm>
              <a:prstGeom prst="rect">
                <a:avLst/>
              </a:prstGeom>
              <a:noFill/>
            </p:spPr>
            <p:txBody>
              <a:bodyPr wrap="none" rtlCol="0">
                <a:spAutoFit/>
              </a:bodyPr>
              <a:lstStyle/>
              <a:p>
                <a:r>
                  <a:rPr lang="en-GB" sz="1600"/>
                  <a:t>instant death</a:t>
                </a:r>
              </a:p>
            </p:txBody>
          </p:sp>
          <p:sp>
            <p:nvSpPr>
              <p:cNvPr id="20" name="TextBox 19">
                <a:extLst>
                  <a:ext uri="{FF2B5EF4-FFF2-40B4-BE49-F238E27FC236}">
                    <a16:creationId xmlns:a16="http://schemas.microsoft.com/office/drawing/2014/main" id="{DA9ED871-5A3C-7045-9523-B99C26FA91DD}"/>
                  </a:ext>
                </a:extLst>
              </p:cNvPr>
              <p:cNvSpPr txBox="1"/>
              <p:nvPr/>
            </p:nvSpPr>
            <p:spPr>
              <a:xfrm>
                <a:off x="1584941" y="5031602"/>
                <a:ext cx="1421497" cy="830997"/>
              </a:xfrm>
              <a:prstGeom prst="rect">
                <a:avLst/>
              </a:prstGeom>
              <a:noFill/>
            </p:spPr>
            <p:txBody>
              <a:bodyPr wrap="square" rtlCol="0">
                <a:spAutoFit/>
              </a:bodyPr>
              <a:lstStyle/>
              <a:p>
                <a:r>
                  <a:rPr lang="en-GB" sz="1600"/>
                  <a:t>pay-$30-and-continue-as-before</a:t>
                </a:r>
              </a:p>
            </p:txBody>
          </p: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B8D1FD4B-0241-9745-BE4E-6A7E516C4741}"/>
                    </a:ext>
                  </a:extLst>
                </p:cNvPr>
                <p:cNvSpPr/>
                <p:nvPr/>
              </p:nvSpPr>
              <p:spPr>
                <a:xfrm>
                  <a:off x="3980331" y="5126963"/>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i="1">
                            <a:latin typeface="Cambria Math" panose="02040503050406030204" pitchFamily="18" charset="0"/>
                          </a:rPr>
                          <m:t>0.999999</m:t>
                        </m:r>
                      </m:oMath>
                    </m:oMathPara>
                  </a14:m>
                  <a:endParaRPr lang="en-GB" sz="1600"/>
                </a:p>
              </p:txBody>
            </p:sp>
          </mc:Choice>
          <mc:Fallback xmlns="">
            <p:sp>
              <p:nvSpPr>
                <p:cNvPr id="17" name="Rectangle 16">
                  <a:extLst>
                    <a:ext uri="{FF2B5EF4-FFF2-40B4-BE49-F238E27FC236}">
                      <a16:creationId xmlns:a16="http://schemas.microsoft.com/office/drawing/2014/main" id="{B8D1FD4B-0241-9745-BE4E-6A7E516C4741}"/>
                    </a:ext>
                  </a:extLst>
                </p:cNvPr>
                <p:cNvSpPr>
                  <a:spLocks noRot="1" noChangeAspect="1" noMove="1" noResize="1" noEditPoints="1" noAdjustHandles="1" noChangeArrowheads="1" noChangeShapeType="1" noTextEdit="1"/>
                </p:cNvSpPr>
                <p:nvPr/>
              </p:nvSpPr>
              <p:spPr>
                <a:xfrm>
                  <a:off x="3980331" y="5126963"/>
                  <a:ext cx="1069524" cy="338554"/>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D5F6509C-E8D1-0A44-8A52-D88E8985FAB8}"/>
                    </a:ext>
                  </a:extLst>
                </p:cNvPr>
                <p:cNvSpPr/>
                <p:nvPr/>
              </p:nvSpPr>
              <p:spPr>
                <a:xfrm>
                  <a:off x="3980331" y="5983126"/>
                  <a:ext cx="106952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600" i="1">
                            <a:latin typeface="Cambria Math" panose="02040503050406030204" pitchFamily="18" charset="0"/>
                          </a:rPr>
                          <m:t>0.000001</m:t>
                        </m:r>
                      </m:oMath>
                    </m:oMathPara>
                  </a14:m>
                  <a:endParaRPr lang="en-GB" sz="1600"/>
                </a:p>
              </p:txBody>
            </p:sp>
          </mc:Choice>
          <mc:Fallback xmlns="">
            <p:sp>
              <p:nvSpPr>
                <p:cNvPr id="25" name="Rectangle 24">
                  <a:extLst>
                    <a:ext uri="{FF2B5EF4-FFF2-40B4-BE49-F238E27FC236}">
                      <a16:creationId xmlns:a16="http://schemas.microsoft.com/office/drawing/2014/main" id="{D5F6509C-E8D1-0A44-8A52-D88E8985FAB8}"/>
                    </a:ext>
                  </a:extLst>
                </p:cNvPr>
                <p:cNvSpPr>
                  <a:spLocks noRot="1" noChangeAspect="1" noMove="1" noResize="1" noEditPoints="1" noAdjustHandles="1" noChangeArrowheads="1" noChangeShapeType="1" noTextEdit="1"/>
                </p:cNvSpPr>
                <p:nvPr/>
              </p:nvSpPr>
              <p:spPr>
                <a:xfrm>
                  <a:off x="3980331" y="5983126"/>
                  <a:ext cx="1069524" cy="338554"/>
                </a:xfrm>
                <a:prstGeom prst="rect">
                  <a:avLst/>
                </a:prstGeom>
                <a:blipFill>
                  <a:blip r:embed="rId6"/>
                  <a:stretch>
                    <a:fillRect/>
                  </a:stretch>
                </a:blipFill>
              </p:spPr>
              <p:txBody>
                <a:bodyPr/>
                <a:lstStyle/>
                <a:p>
                  <a:r>
                    <a:rPr lang="en-GB">
                      <a:noFill/>
                    </a:rPr>
                    <a:t> </a:t>
                  </a:r>
                </a:p>
              </p:txBody>
            </p:sp>
          </mc:Fallback>
        </mc:AlternateContent>
      </p:grpSp>
      <p:sp>
        <p:nvSpPr>
          <p:cNvPr id="2" name="Date Placeholder 1">
            <a:extLst>
              <a:ext uri="{FF2B5EF4-FFF2-40B4-BE49-F238E27FC236}">
                <a16:creationId xmlns:a16="http://schemas.microsoft.com/office/drawing/2014/main" id="{B2983395-6B22-02B7-1F9D-00A7DD0A68F5}"/>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3" name="Footer Placeholder 2">
            <a:extLst>
              <a:ext uri="{FF2B5EF4-FFF2-40B4-BE49-F238E27FC236}">
                <a16:creationId xmlns:a16="http://schemas.microsoft.com/office/drawing/2014/main" id="{982270C8-61FB-175E-1C0C-AD857FEAC05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A6FC531E-D9E9-E2D7-E5A2-8F7E33C392E7}"/>
              </a:ext>
            </a:extLst>
          </p:cNvPr>
          <p:cNvSpPr>
            <a:spLocks noGrp="1"/>
          </p:cNvSpPr>
          <p:nvPr>
            <p:ph type="sldNum" sz="quarter" idx="11"/>
          </p:nvPr>
        </p:nvSpPr>
        <p:spPr/>
        <p:txBody>
          <a:bodyPr/>
          <a:lstStyle/>
          <a:p>
            <a:fld id="{EB1502E6-D9AE-3544-B6D5-378AAA0B915F}" type="slidenum">
              <a:rPr lang="de-DE" altLang="de-DE" smtClean="0"/>
              <a:pPr/>
              <a:t>10</a:t>
            </a:fld>
            <a:endParaRPr lang="de-DE" altLang="de-DE" dirty="0"/>
          </a:p>
        </p:txBody>
      </p:sp>
    </p:spTree>
    <p:extLst>
      <p:ext uri="{BB962C8B-B14F-4D97-AF65-F5344CB8AC3E}">
        <p14:creationId xmlns:p14="http://schemas.microsoft.com/office/powerpoint/2010/main" val="4177430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GB" dirty="0"/>
              <a:t>Utility Scales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8118B20-302F-EE47-A076-69555C4D6B5D}"/>
                  </a:ext>
                </a:extLst>
              </p:cNvPr>
              <p:cNvSpPr>
                <a:spLocks noGrp="1"/>
              </p:cNvSpPr>
              <p:nvPr>
                <p:ph type="body" sz="quarter" idx="13"/>
              </p:nvPr>
            </p:nvSpPr>
            <p:spPr/>
            <p:txBody>
              <a:bodyPr>
                <a:normAutofit fontScale="92500" lnSpcReduction="20000"/>
              </a:bodyPr>
              <a:lstStyle/>
              <a:p>
                <a:r>
                  <a:rPr lang="en-GB" dirty="0">
                    <a:solidFill>
                      <a:schemeClr val="accent1"/>
                    </a:solidFill>
                  </a:rPr>
                  <a:t>Normalised</a:t>
                </a:r>
                <a:r>
                  <a:rPr lang="en-GB" dirty="0"/>
                  <a:t> utilities: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𝑢</m:t>
                        </m:r>
                      </m:e>
                      <m:sub>
                        <m:r>
                          <a:rPr lang="en-GB" i="1">
                            <a:latin typeface="Cambria Math" panose="02040503050406030204" pitchFamily="18" charset="0"/>
                          </a:rPr>
                          <m:t>⊤</m:t>
                        </m:r>
                      </m:sub>
                    </m:sSub>
                    <m:r>
                      <a:rPr lang="de-DE" b="0" i="1" smtClean="0">
                        <a:latin typeface="Cambria Math" panose="02040503050406030204" pitchFamily="18" charset="0"/>
                      </a:rPr>
                      <m:t>=1.0</m:t>
                    </m:r>
                    <m:r>
                      <a:rPr lang="de-DE" b="0" i="0"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smtClean="0">
                            <a:latin typeface="Cambria Math" panose="02040503050406030204" pitchFamily="18" charset="0"/>
                            <a:ea typeface="Cambria Math" panose="02040503050406030204" pitchFamily="18" charset="0"/>
                          </a:rPr>
                          <m:t>⊥</m:t>
                        </m:r>
                      </m:sub>
                    </m:sSub>
                    <m:r>
                      <a:rPr lang="de-DE" i="1">
                        <a:latin typeface="Cambria Math" panose="02040503050406030204" pitchFamily="18" charset="0"/>
                      </a:rPr>
                      <m:t>=</m:t>
                    </m:r>
                    <m:r>
                      <a:rPr lang="de-DE" b="0" i="1" smtClean="0">
                        <a:latin typeface="Cambria Math" panose="02040503050406030204" pitchFamily="18" charset="0"/>
                      </a:rPr>
                      <m:t>0</m:t>
                    </m:r>
                    <m:r>
                      <a:rPr lang="de-DE" i="1">
                        <a:latin typeface="Cambria Math" panose="02040503050406030204" pitchFamily="18" charset="0"/>
                      </a:rPr>
                      <m:t>.0</m:t>
                    </m:r>
                  </m:oMath>
                </a14:m>
                <a:endParaRPr lang="en-GB" dirty="0"/>
              </a:p>
              <a:p>
                <a:pPr lvl="1"/>
                <a:r>
                  <a:rPr lang="en-GB" dirty="0"/>
                  <a:t>Utility of lottery </a:t>
                </a:r>
                <a14:m>
                  <m:oMath xmlns:m="http://schemas.openxmlformats.org/officeDocument/2006/math">
                    <m:r>
                      <a:rPr lang="en-GB" i="1" smtClean="0">
                        <a:latin typeface="Cambria Math" panose="02040503050406030204" pitchFamily="18" charset="0"/>
                      </a:rPr>
                      <m:t>𝐿</m:t>
                    </m:r>
                    <m:r>
                      <a:rPr lang="en-GB" i="1">
                        <a:latin typeface="Cambria Math" panose="02040503050406030204" pitchFamily="18" charset="0"/>
                        <a:ea typeface="Cambria Math" panose="02040503050406030204" pitchFamily="18" charset="0"/>
                        <a:sym typeface="Symbol" charset="0"/>
                      </a:rPr>
                      <m:t>∼</m:t>
                    </m:r>
                  </m:oMath>
                </a14:m>
                <a:r>
                  <a:rPr lang="en-GB" dirty="0"/>
                  <a:t> (pay-$30-and-continue-as-before): </a:t>
                </a:r>
                <a14:m>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𝐿</m:t>
                        </m:r>
                      </m:e>
                    </m:d>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a:latin typeface="Cambria Math" panose="02040503050406030204" pitchFamily="18" charset="0"/>
                          </a:rPr>
                          <m:t>⊤</m:t>
                        </m:r>
                      </m:sub>
                    </m:sSub>
                    <m:r>
                      <a:rPr lang="en-GB"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0.999999+</m:t>
                    </m:r>
                    <m:sSub>
                      <m:sSubPr>
                        <m:ctrlPr>
                          <a:rPr lang="de-DE" i="1">
                            <a:latin typeface="Cambria Math" panose="02040503050406030204" pitchFamily="18" charset="0"/>
                          </a:rPr>
                        </m:ctrlPr>
                      </m:sSubPr>
                      <m:e>
                        <m:r>
                          <a:rPr lang="de-DE" i="1">
                            <a:latin typeface="Cambria Math" panose="02040503050406030204" pitchFamily="18" charset="0"/>
                          </a:rPr>
                          <m:t>𝑢</m:t>
                        </m:r>
                      </m:e>
                      <m:sub>
                        <m:r>
                          <a:rPr lang="en-GB" i="1">
                            <a:latin typeface="Cambria Math" panose="02040503050406030204" pitchFamily="18" charset="0"/>
                            <a:ea typeface="Cambria Math" panose="02040503050406030204" pitchFamily="18" charset="0"/>
                          </a:rPr>
                          <m:t>⊥</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0.000001=0.999999</m:t>
                    </m:r>
                  </m:oMath>
                </a14:m>
                <a:endParaRPr lang="en-GB" b="0" dirty="0">
                  <a:ea typeface="Cambria Math" panose="02040503050406030204" pitchFamily="18" charset="0"/>
                </a:endParaRPr>
              </a:p>
              <a:p>
                <a:r>
                  <a:rPr lang="en-GB" dirty="0">
                    <a:solidFill>
                      <a:schemeClr val="accent1"/>
                    </a:solidFill>
                    <a:ea typeface="Cambria Math" panose="02040503050406030204" pitchFamily="18" charset="0"/>
                  </a:rPr>
                  <a:t>Micromorts</a:t>
                </a:r>
                <a:r>
                  <a:rPr lang="en-GB" dirty="0">
                    <a:ea typeface="Cambria Math" panose="02040503050406030204" pitchFamily="18" charset="0"/>
                  </a:rPr>
                  <a:t>: one-millionth chance of death</a:t>
                </a:r>
              </a:p>
              <a:p>
                <a:pPr lvl="1"/>
                <a:r>
                  <a:rPr lang="en-GB" b="0" dirty="0">
                    <a:ea typeface="Cambria Math" panose="02040503050406030204" pitchFamily="18" charset="0"/>
                  </a:rPr>
                  <a:t>Useful for Russian roulette, paying to reduce product risks, etc.</a:t>
                </a:r>
              </a:p>
              <a:p>
                <a:pPr lvl="1"/>
                <a:r>
                  <a:rPr lang="en-GB" b="0" dirty="0">
                    <a:ea typeface="Cambria Math" panose="02040503050406030204" pitchFamily="18" charset="0"/>
                  </a:rPr>
                  <a:t>Example for low risk</a:t>
                </a:r>
              </a:p>
              <a:p>
                <a:pPr lvl="2"/>
                <a:r>
                  <a:rPr lang="en-GB" b="0" dirty="0">
                    <a:ea typeface="Cambria Math" panose="02040503050406030204" pitchFamily="18" charset="0"/>
                  </a:rPr>
                  <a:t>Drive a car for 370km ≈ 1 micromort ➝ lifespan of a car: </a:t>
                </a:r>
                <a:r>
                  <a:rPr lang="en-GB" dirty="0">
                    <a:ea typeface="Cambria Math" panose="02040503050406030204" pitchFamily="18" charset="0"/>
                  </a:rPr>
                  <a:t>150,000km ≈ 400 micromorts</a:t>
                </a:r>
              </a:p>
              <a:p>
                <a:pPr lvl="2"/>
                <a:r>
                  <a:rPr lang="en-GB" b="0" dirty="0">
                    <a:ea typeface="Cambria Math" panose="02040503050406030204" pitchFamily="18" charset="0"/>
                  </a:rPr>
                  <a:t>Studies showed that many people appear to be willing to pay US$10,</a:t>
                </a:r>
                <a:r>
                  <a:rPr lang="en-GB" dirty="0">
                    <a:ea typeface="Cambria Math" panose="02040503050406030204" pitchFamily="18" charset="0"/>
                  </a:rPr>
                  <a:t>000 for a safer car that halves the risk of death ➝ US$50/micromort</a:t>
                </a:r>
                <a:endParaRPr lang="en-GB" b="0" dirty="0">
                  <a:ea typeface="Cambria Math" panose="02040503050406030204" pitchFamily="18" charset="0"/>
                </a:endParaRPr>
              </a:p>
              <a:p>
                <a:r>
                  <a:rPr lang="en-GB" dirty="0">
                    <a:solidFill>
                      <a:schemeClr val="accent1"/>
                    </a:solidFill>
                    <a:ea typeface="Cambria Math" panose="02040503050406030204" pitchFamily="18" charset="0"/>
                  </a:rPr>
                  <a:t>QALYs</a:t>
                </a:r>
                <a:r>
                  <a:rPr lang="en-GB" dirty="0">
                    <a:ea typeface="Cambria Math" panose="02040503050406030204" pitchFamily="18" charset="0"/>
                  </a:rPr>
                  <a:t>: quality-adjusted life years</a:t>
                </a:r>
              </a:p>
              <a:p>
                <a:pPr lvl="1"/>
                <a:r>
                  <a:rPr lang="en-GB" b="0" dirty="0">
                    <a:ea typeface="Cambria Math" panose="02040503050406030204" pitchFamily="18" charset="0"/>
                  </a:rPr>
                  <a:t>Useful for medical decisions involving substantial risk</a:t>
                </a:r>
              </a:p>
              <a:p>
                <a:r>
                  <a:rPr lang="en-GB" dirty="0">
                    <a:ea typeface="Cambria Math" panose="02040503050406030204" pitchFamily="18" charset="0"/>
                  </a:rPr>
                  <a:t>In planning: task becomes minimisation of </a:t>
                </a:r>
                <a:r>
                  <a:rPr lang="en-GB" dirty="0">
                    <a:solidFill>
                      <a:srgbClr val="FFC000"/>
                    </a:solidFill>
                    <a:ea typeface="Cambria Math" panose="02040503050406030204" pitchFamily="18" charset="0"/>
                  </a:rPr>
                  <a:t>cost</a:t>
                </a:r>
                <a:r>
                  <a:rPr lang="en-GB" dirty="0">
                    <a:ea typeface="Cambria Math" panose="02040503050406030204" pitchFamily="18" charset="0"/>
                  </a:rPr>
                  <a:t> instead of maximisation of utility</a:t>
                </a:r>
              </a:p>
            </p:txBody>
          </p:sp>
        </mc:Choice>
        <mc:Fallback xmlns="">
          <p:sp>
            <p:nvSpPr>
              <p:cNvPr id="5" name="Content Placeholder 4">
                <a:extLst>
                  <a:ext uri="{FF2B5EF4-FFF2-40B4-BE49-F238E27FC236}">
                    <a16:creationId xmlns:a16="http://schemas.microsoft.com/office/drawing/2014/main" id="{E8118B20-302F-EE47-A076-69555C4D6B5D}"/>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600" t="-3315"/>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1CA8E6DB-9330-BB71-E7DF-193C42585FED}"/>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3" name="Footer Placeholder 2">
            <a:extLst>
              <a:ext uri="{FF2B5EF4-FFF2-40B4-BE49-F238E27FC236}">
                <a16:creationId xmlns:a16="http://schemas.microsoft.com/office/drawing/2014/main" id="{11739511-BB8F-C443-4E0A-0E91156EF81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B17B7809-DA13-6F61-50A9-AF30F8F7248A}"/>
              </a:ext>
            </a:extLst>
          </p:cNvPr>
          <p:cNvSpPr>
            <a:spLocks noGrp="1"/>
          </p:cNvSpPr>
          <p:nvPr>
            <p:ph type="sldNum" sz="quarter" idx="11"/>
          </p:nvPr>
        </p:nvSpPr>
        <p:spPr/>
        <p:txBody>
          <a:bodyPr/>
          <a:lstStyle/>
          <a:p>
            <a:fld id="{EB1502E6-D9AE-3544-B6D5-378AAA0B915F}" type="slidenum">
              <a:rPr lang="de-DE" altLang="de-DE" smtClean="0"/>
              <a:pPr/>
              <a:t>11</a:t>
            </a:fld>
            <a:endParaRPr lang="de-DE" altLang="de-DE" dirty="0"/>
          </a:p>
        </p:txBody>
      </p:sp>
    </p:spTree>
    <p:extLst>
      <p:ext uri="{BB962C8B-B14F-4D97-AF65-F5344CB8AC3E}">
        <p14:creationId xmlns:p14="http://schemas.microsoft.com/office/powerpoint/2010/main" val="3161280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p:txBody>
          <a:bodyPr/>
          <a:lstStyle/>
          <a:p>
            <a:r>
              <a:rPr lang="en-GB"/>
              <a:t>Utility Scales</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E8118B20-302F-EE47-A076-69555C4D6B5D}"/>
                  </a:ext>
                </a:extLst>
              </p:cNvPr>
              <p:cNvSpPr>
                <a:spLocks noGrp="1"/>
              </p:cNvSpPr>
              <p:nvPr>
                <p:ph type="body" sz="quarter" idx="13"/>
              </p:nvPr>
            </p:nvSpPr>
            <p:spPr/>
            <p:txBody>
              <a:bodyPr>
                <a:normAutofit lnSpcReduction="10000"/>
              </a:bodyPr>
              <a:lstStyle/>
              <a:p>
                <a:r>
                  <a:rPr lang="en-GB">
                    <a:ea typeface="Cambria Math" panose="02040503050406030204" pitchFamily="18" charset="0"/>
                  </a:rPr>
                  <a:t>Behaviour is </a:t>
                </a:r>
                <a:r>
                  <a:rPr lang="en-GB">
                    <a:solidFill>
                      <a:schemeClr val="accent1"/>
                    </a:solidFill>
                    <a:ea typeface="Cambria Math" panose="02040503050406030204" pitchFamily="18" charset="0"/>
                  </a:rPr>
                  <a:t>invariant</a:t>
                </a:r>
                <a:r>
                  <a:rPr lang="en-GB">
                    <a:ea typeface="Cambria Math" panose="02040503050406030204" pitchFamily="18" charset="0"/>
                  </a:rPr>
                  <a:t> w.r.t. positive linear transformation</a:t>
                </a:r>
              </a:p>
              <a:p>
                <a:pPr marL="0"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m:t>
                          </m:r>
                        </m:sup>
                      </m:s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𝑘</m:t>
                          </m:r>
                        </m:e>
                        <m:sub>
                          <m:r>
                            <a:rPr lang="en-GB" i="1" smtClean="0">
                              <a:latin typeface="Cambria Math" panose="02040503050406030204" pitchFamily="18" charset="0"/>
                              <a:ea typeface="Cambria Math" panose="02040503050406030204" pitchFamily="18" charset="0"/>
                            </a:rPr>
                            <m:t>1</m:t>
                          </m:r>
                        </m:sub>
                      </m:sSub>
                      <m:r>
                        <a:rPr lang="en-GB" i="1" smtClean="0">
                          <a:latin typeface="Cambria Math" panose="02040503050406030204" pitchFamily="18" charset="0"/>
                          <a:ea typeface="Cambria Math" panose="02040503050406030204" pitchFamily="18" charset="0"/>
                        </a:rPr>
                        <m:t>𝑈</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𝑘</m:t>
                          </m:r>
                        </m:e>
                        <m:sub>
                          <m:r>
                            <a:rPr lang="en-GB" i="1" smtClean="0">
                              <a:latin typeface="Cambria Math" panose="02040503050406030204" pitchFamily="18" charset="0"/>
                              <a:ea typeface="Cambria Math" panose="02040503050406030204" pitchFamily="18" charset="0"/>
                            </a:rPr>
                            <m:t>2</m:t>
                          </m:r>
                        </m:sub>
                      </m:sSub>
                    </m:oMath>
                  </m:oMathPara>
                </a14:m>
                <a:endParaRPr lang="en-GB">
                  <a:ea typeface="Cambria Math" panose="02040503050406030204" pitchFamily="18" charset="0"/>
                </a:endParaRPr>
              </a:p>
              <a:p>
                <a:pPr lvl="1"/>
                <a:r>
                  <a:rPr lang="en-GB">
                    <a:ea typeface="Cambria Math" panose="02040503050406030204" pitchFamily="18" charset="0"/>
                  </a:rPr>
                  <a:t>No unique utility function;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m:t>
                        </m:r>
                      </m:sup>
                    </m:sSup>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oMath>
                </a14:m>
                <a:r>
                  <a:rPr lang="en-GB">
                    <a:ea typeface="Cambria Math" panose="02040503050406030204" pitchFamily="18" charset="0"/>
                  </a:rPr>
                  <a:t> and </a:t>
                </a:r>
                <a14:m>
                  <m:oMath xmlns:m="http://schemas.openxmlformats.org/officeDocument/2006/math">
                    <m:r>
                      <a:rPr lang="en-GB" i="1" smtClean="0">
                        <a:latin typeface="Cambria Math" panose="02040503050406030204" pitchFamily="18" charset="0"/>
                        <a:ea typeface="Cambria Math" panose="02040503050406030204" pitchFamily="18" charset="0"/>
                      </a:rPr>
                      <m:t>𝑈</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𝑟</m:t>
                        </m:r>
                      </m:e>
                    </m:d>
                  </m:oMath>
                </a14:m>
                <a:r>
                  <a:rPr lang="en-GB">
                    <a:ea typeface="Cambria Math" panose="02040503050406030204" pitchFamily="18" charset="0"/>
                  </a:rPr>
                  <a:t> yield same behaviour</a:t>
                </a:r>
              </a:p>
              <a:p>
                <a:r>
                  <a:rPr lang="en-GB">
                    <a:ea typeface="Cambria Math" panose="02040503050406030204" pitchFamily="18" charset="0"/>
                  </a:rPr>
                  <a:t>With deterministic prizes only (no lottery choices), only </a:t>
                </a:r>
                <a:r>
                  <a:rPr lang="en-GB">
                    <a:solidFill>
                      <a:schemeClr val="accent1"/>
                    </a:solidFill>
                    <a:ea typeface="Cambria Math" panose="02040503050406030204" pitchFamily="18" charset="0"/>
                  </a:rPr>
                  <a:t>ordinal</a:t>
                </a:r>
                <a:r>
                  <a:rPr lang="en-GB">
                    <a:ea typeface="Cambria Math" panose="02040503050406030204" pitchFamily="18" charset="0"/>
                  </a:rPr>
                  <a:t> utility can be determined, i.e., total order on prizes </a:t>
                </a:r>
              </a:p>
              <a:p>
                <a:pPr lvl="1"/>
                <a:r>
                  <a:rPr lang="en-GB">
                    <a:ea typeface="Cambria Math" panose="02040503050406030204" pitchFamily="18" charset="0"/>
                  </a:rPr>
                  <a:t>Ordinal utility function also called </a:t>
                </a:r>
                <a:r>
                  <a:rPr lang="en-GB">
                    <a:solidFill>
                      <a:schemeClr val="accent1"/>
                    </a:solidFill>
                    <a:ea typeface="Cambria Math" panose="02040503050406030204" pitchFamily="18" charset="0"/>
                  </a:rPr>
                  <a:t>value function </a:t>
                </a:r>
              </a:p>
              <a:p>
                <a:pPr lvl="1"/>
                <a:r>
                  <a:rPr lang="en-GB">
                    <a:ea typeface="Cambria Math" panose="02040503050406030204" pitchFamily="18" charset="0"/>
                  </a:rPr>
                  <a:t>Provides a ranking of alternatives (states), but not a meaningful metric scale (numbers do not matter) </a:t>
                </a:r>
              </a:p>
              <a:p>
                <a:r>
                  <a:rPr lang="en-GB">
                    <a:ea typeface="Cambria Math" panose="02040503050406030204" pitchFamily="18" charset="0"/>
                  </a:rPr>
                  <a:t>Note:</a:t>
                </a:r>
                <a:br>
                  <a:rPr lang="en-GB">
                    <a:ea typeface="Cambria Math" panose="02040503050406030204" pitchFamily="18" charset="0"/>
                  </a:rPr>
                </a:br>
                <a:r>
                  <a:rPr lang="en-GB">
                    <a:ea typeface="Cambria Math" panose="02040503050406030204" pitchFamily="18" charset="0"/>
                  </a:rPr>
                  <a:t>An agent can be entirely rational (consistent with MEU) without ever representing or manipulating utilities and probabilities</a:t>
                </a:r>
              </a:p>
              <a:p>
                <a:pPr lvl="1"/>
                <a:r>
                  <a:rPr lang="en-GB">
                    <a:ea typeface="Cambria Math" panose="02040503050406030204" pitchFamily="18" charset="0"/>
                  </a:rPr>
                  <a:t>E.g., a lookup table for perfect tic-tac-toe</a:t>
                </a:r>
              </a:p>
              <a:p>
                <a:endParaRPr lang="en-GB">
                  <a:ea typeface="Cambria Math" panose="02040503050406030204" pitchFamily="18" charset="0"/>
                </a:endParaRPr>
              </a:p>
              <a:p>
                <a:pPr lvl="1"/>
                <a:endParaRPr lang="en-GB" b="0">
                  <a:solidFill>
                    <a:schemeClr val="accent1"/>
                  </a:solidFill>
                  <a:ea typeface="Cambria Math" panose="02040503050406030204" pitchFamily="18" charset="0"/>
                </a:endParaRPr>
              </a:p>
            </p:txBody>
          </p:sp>
        </mc:Choice>
        <mc:Fallback xmlns="">
          <p:sp>
            <p:nvSpPr>
              <p:cNvPr id="5" name="Content Placeholder 4">
                <a:extLst>
                  <a:ext uri="{FF2B5EF4-FFF2-40B4-BE49-F238E27FC236}">
                    <a16:creationId xmlns:a16="http://schemas.microsoft.com/office/drawing/2014/main" id="{E8118B20-302F-EE47-A076-69555C4D6B5D}"/>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829" t="-3039" r="-800" b="-1934"/>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4DF5C986-1EEB-2847-DE0F-3306C9834BEB}"/>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3" name="Footer Placeholder 2">
            <a:extLst>
              <a:ext uri="{FF2B5EF4-FFF2-40B4-BE49-F238E27FC236}">
                <a16:creationId xmlns:a16="http://schemas.microsoft.com/office/drawing/2014/main" id="{FDBF8B43-7690-BEA1-C057-1787067D56B1}"/>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E1D2CBE0-586B-7D4A-9E5B-52131895A0CD}"/>
              </a:ext>
            </a:extLst>
          </p:cNvPr>
          <p:cNvSpPr>
            <a:spLocks noGrp="1"/>
          </p:cNvSpPr>
          <p:nvPr>
            <p:ph type="sldNum" sz="quarter" idx="11"/>
          </p:nvPr>
        </p:nvSpPr>
        <p:spPr/>
        <p:txBody>
          <a:bodyPr/>
          <a:lstStyle/>
          <a:p>
            <a:fld id="{EB1502E6-D9AE-3544-B6D5-378AAA0B915F}" type="slidenum">
              <a:rPr lang="de-DE" altLang="de-DE" smtClean="0"/>
              <a:pPr/>
              <a:t>12</a:t>
            </a:fld>
            <a:endParaRPr lang="de-DE" altLang="de-DE" dirty="0"/>
          </a:p>
        </p:txBody>
      </p:sp>
    </p:spTree>
    <p:extLst>
      <p:ext uri="{BB962C8B-B14F-4D97-AF65-F5344CB8AC3E}">
        <p14:creationId xmlns:p14="http://schemas.microsoft.com/office/powerpoint/2010/main" val="3177523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p:txBody>
          <a:bodyPr/>
          <a:lstStyle/>
          <a:p>
            <a:r>
              <a:rPr lang="en-US"/>
              <a:t>Multi-attribute Utility Theory</a:t>
            </a:r>
          </a:p>
        </p:txBody>
      </p:sp>
      <p:sp>
        <p:nvSpPr>
          <p:cNvPr id="57346" name="Rectangle 3"/>
          <p:cNvSpPr>
            <a:spLocks noGrp="1" noChangeArrowheads="1"/>
          </p:cNvSpPr>
          <p:nvPr>
            <p:ph type="body" sz="quarter" idx="13"/>
          </p:nvPr>
        </p:nvSpPr>
        <p:spPr/>
        <p:txBody>
          <a:bodyPr>
            <a:normAutofit fontScale="92500"/>
          </a:bodyPr>
          <a:lstStyle/>
          <a:p>
            <a:r>
              <a:rPr lang="en-US"/>
              <a:t>A given state may have multiple utilities</a:t>
            </a:r>
          </a:p>
          <a:p>
            <a:pPr lvl="1"/>
            <a:r>
              <a:rPr lang="en-US"/>
              <a:t>...because of multiple evaluation criteria</a:t>
            </a:r>
          </a:p>
          <a:p>
            <a:pPr lvl="1"/>
            <a:r>
              <a:rPr lang="en-US"/>
              <a:t>...because of multiple agents (interested parties) with different utility functions</a:t>
            </a:r>
          </a:p>
          <a:p>
            <a:endParaRPr lang="en-US"/>
          </a:p>
          <a:p>
            <a:r>
              <a:rPr lang="en-US"/>
              <a:t>There are:</a:t>
            </a:r>
          </a:p>
          <a:p>
            <a:pPr lvl="1"/>
            <a:r>
              <a:rPr lang="en-GB"/>
              <a:t>Cases in which decisions can be made </a:t>
            </a:r>
            <a:r>
              <a:rPr lang="en-GB" i="1"/>
              <a:t>without </a:t>
            </a:r>
            <a:r>
              <a:rPr lang="en-GB"/>
              <a:t>combining the attribute values into a single utility value</a:t>
            </a:r>
          </a:p>
          <a:p>
            <a:pPr lvl="2"/>
            <a:r>
              <a:rPr lang="en-GB">
                <a:solidFill>
                  <a:schemeClr val="accent2"/>
                </a:solidFill>
              </a:rPr>
              <a:t>Strict dominance</a:t>
            </a:r>
          </a:p>
          <a:p>
            <a:pPr lvl="2"/>
            <a:r>
              <a:rPr lang="en-GB"/>
              <a:t>Not this lecture</a:t>
            </a:r>
          </a:p>
          <a:p>
            <a:pPr lvl="1"/>
            <a:r>
              <a:rPr lang="en-GB"/>
              <a:t>Cases in which the utilities of attribute combinations can be specified very concisely</a:t>
            </a:r>
          </a:p>
          <a:p>
            <a:pPr lvl="2"/>
            <a:r>
              <a:rPr lang="en-GB"/>
              <a:t>This lecture!</a:t>
            </a:r>
          </a:p>
          <a:p>
            <a:pPr lvl="2"/>
            <a:endParaRPr lang="en-US"/>
          </a:p>
        </p:txBody>
      </p:sp>
      <p:sp>
        <p:nvSpPr>
          <p:cNvPr id="2" name="Date Placeholder 1">
            <a:extLst>
              <a:ext uri="{FF2B5EF4-FFF2-40B4-BE49-F238E27FC236}">
                <a16:creationId xmlns:a16="http://schemas.microsoft.com/office/drawing/2014/main" id="{6CA3CF2E-7759-1E08-36F2-B8120752408A}"/>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3" name="Footer Placeholder 2">
            <a:extLst>
              <a:ext uri="{FF2B5EF4-FFF2-40B4-BE49-F238E27FC236}">
                <a16:creationId xmlns:a16="http://schemas.microsoft.com/office/drawing/2014/main" id="{BE1CED2C-C403-270D-FE43-5952DA02C83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B8B23688-4478-33F0-0B66-EEF2BAA99C2E}"/>
              </a:ext>
            </a:extLst>
          </p:cNvPr>
          <p:cNvSpPr>
            <a:spLocks noGrp="1"/>
          </p:cNvSpPr>
          <p:nvPr>
            <p:ph type="sldNum" sz="quarter" idx="11"/>
          </p:nvPr>
        </p:nvSpPr>
        <p:spPr/>
        <p:txBody>
          <a:bodyPr/>
          <a:lstStyle/>
          <a:p>
            <a:fld id="{EB1502E6-D9AE-3544-B6D5-378AAA0B915F}" type="slidenum">
              <a:rPr lang="de-DE" altLang="de-DE" smtClean="0"/>
              <a:pPr/>
              <a:t>13</a:t>
            </a:fld>
            <a:endParaRPr lang="de-DE" altLang="de-DE" dirty="0"/>
          </a:p>
        </p:txBody>
      </p:sp>
    </p:spTree>
    <p:extLst>
      <p:ext uri="{BB962C8B-B14F-4D97-AF65-F5344CB8AC3E}">
        <p14:creationId xmlns:p14="http://schemas.microsoft.com/office/powerpoint/2010/main" val="4027867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4333-F685-B840-8E23-64FC0C01B89B}"/>
              </a:ext>
            </a:extLst>
          </p:cNvPr>
          <p:cNvSpPr>
            <a:spLocks noGrp="1"/>
          </p:cNvSpPr>
          <p:nvPr>
            <p:ph type="title"/>
          </p:nvPr>
        </p:nvSpPr>
        <p:spPr/>
        <p:txBody>
          <a:bodyPr/>
          <a:lstStyle/>
          <a:p>
            <a:r>
              <a:rPr lang="en-GB"/>
              <a:t>Preference Structure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4FECEF1-A497-4F47-9E14-C3C14314CCAB}"/>
                  </a:ext>
                </a:extLst>
              </p:cNvPr>
              <p:cNvSpPr>
                <a:spLocks noGrp="1"/>
              </p:cNvSpPr>
              <p:nvPr>
                <p:ph type="body" sz="quarter" idx="13"/>
              </p:nvPr>
            </p:nvSpPr>
            <p:spPr/>
            <p:txBody>
              <a:bodyPr>
                <a:normAutofit fontScale="92500" lnSpcReduction="20000"/>
              </a:bodyPr>
              <a:lstStyle/>
              <a:p>
                <a:r>
                  <a:rPr lang="en-GB" dirty="0"/>
                  <a:t>To specify the complete utility function </a:t>
                </a:r>
                <a14:m>
                  <m:oMath xmlns:m="http://schemas.openxmlformats.org/officeDocument/2006/math">
                    <m:r>
                      <a:rPr lang="en-GB" i="1" smtClean="0">
                        <a:latin typeface="Cambria Math" panose="02040503050406030204" pitchFamily="18" charset="0"/>
                      </a:rPr>
                      <m:t>𝑈</m:t>
                    </m:r>
                    <m:d>
                      <m:dPr>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de-DE" b="0" i="1" smtClean="0">
                                <a:latin typeface="Cambria Math" panose="02040503050406030204" pitchFamily="18" charset="0"/>
                              </a:rPr>
                              <m:t>𝑟</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oMath>
                </a14:m>
                <a:r>
                  <a:rPr lang="en-GB" dirty="0"/>
                  <a:t>, we need </a:t>
                </a:r>
                <a14:m>
                  <m:oMath xmlns:m="http://schemas.openxmlformats.org/officeDocument/2006/math">
                    <m:sSup>
                      <m:sSupPr>
                        <m:ctrlPr>
                          <a:rPr lang="en-GB" b="0" i="1" smtClean="0">
                            <a:solidFill>
                              <a:srgbClr val="FFC000"/>
                            </a:solidFill>
                            <a:latin typeface="Cambria Math" panose="02040503050406030204" pitchFamily="18" charset="0"/>
                          </a:rPr>
                        </m:ctrlPr>
                      </m:sSupPr>
                      <m:e>
                        <m:r>
                          <a:rPr lang="en-GB" b="0" i="1" smtClean="0">
                            <a:solidFill>
                              <a:srgbClr val="FFC000"/>
                            </a:solidFill>
                            <a:latin typeface="Cambria Math" panose="02040503050406030204" pitchFamily="18" charset="0"/>
                          </a:rPr>
                          <m:t>𝑑</m:t>
                        </m:r>
                      </m:e>
                      <m:sup>
                        <m:r>
                          <a:rPr lang="de-DE" b="0" i="1" smtClean="0">
                            <a:solidFill>
                              <a:srgbClr val="FFC000"/>
                            </a:solidFill>
                            <a:latin typeface="Cambria Math" panose="02040503050406030204" pitchFamily="18" charset="0"/>
                          </a:rPr>
                          <m:t>𝑀</m:t>
                        </m:r>
                      </m:sup>
                    </m:sSup>
                  </m:oMath>
                </a14:m>
                <a:r>
                  <a:rPr lang="en-GB" dirty="0">
                    <a:solidFill>
                      <a:srgbClr val="C00000"/>
                    </a:solidFill>
                  </a:rPr>
                  <a:t> </a:t>
                </a:r>
                <a:r>
                  <a:rPr lang="en-GB" dirty="0"/>
                  <a:t>values in the worst case</a:t>
                </a:r>
              </a:p>
              <a:p>
                <a:pPr lvl="1"/>
                <a14:m>
                  <m:oMath xmlns:m="http://schemas.openxmlformats.org/officeDocument/2006/math">
                    <m:r>
                      <a:rPr lang="de-DE" b="0" i="1" smtClean="0">
                        <a:latin typeface="Cambria Math" panose="02040503050406030204" pitchFamily="18" charset="0"/>
                      </a:rPr>
                      <m:t>𝑀</m:t>
                    </m:r>
                  </m:oMath>
                </a14:m>
                <a:r>
                  <a:rPr lang="en-GB" dirty="0"/>
                  <a:t> attributes</a:t>
                </a:r>
              </a:p>
              <a:p>
                <a:pPr lvl="1"/>
                <a:r>
                  <a:rPr lang="en-GB" dirty="0"/>
                  <a:t>each attribute with </a:t>
                </a:r>
                <a14:m>
                  <m:oMath xmlns:m="http://schemas.openxmlformats.org/officeDocument/2006/math">
                    <m:r>
                      <a:rPr lang="en-GB" i="1">
                        <a:latin typeface="Cambria Math" panose="02040503050406030204" pitchFamily="18" charset="0"/>
                      </a:rPr>
                      <m:t>𝑑</m:t>
                    </m:r>
                  </m:oMath>
                </a14:m>
                <a:r>
                  <a:rPr lang="en-GB" dirty="0"/>
                  <a:t> distinct possible values</a:t>
                </a:r>
              </a:p>
              <a:p>
                <a:pPr lvl="1"/>
                <a:r>
                  <a:rPr lang="en-GB" dirty="0"/>
                  <a:t>Worst case meaning: Agent’s preferences have no regularity at all </a:t>
                </a:r>
              </a:p>
              <a:p>
                <a:r>
                  <a:rPr lang="en-GB" dirty="0"/>
                  <a:t>Supposition in multi-attribute utility theory </a:t>
                </a:r>
              </a:p>
              <a:p>
                <a:pPr lvl="1"/>
                <a:r>
                  <a:rPr lang="en-GB" dirty="0"/>
                  <a:t>Preferences of typical agents have much more structure</a:t>
                </a:r>
              </a:p>
              <a:p>
                <a:r>
                  <a:rPr lang="en-GB" dirty="0"/>
                  <a:t>Approach</a:t>
                </a:r>
              </a:p>
              <a:p>
                <a:pPr lvl="1"/>
                <a:r>
                  <a:rPr lang="en-GB" dirty="0"/>
                  <a:t>Identify regularities in the preference behaviour</a:t>
                </a:r>
              </a:p>
              <a:p>
                <a:pPr lvl="1"/>
                <a:r>
                  <a:rPr lang="en-GB" dirty="0"/>
                  <a:t>Use so-called </a:t>
                </a:r>
                <a:r>
                  <a:rPr lang="en-GB" dirty="0">
                    <a:solidFill>
                      <a:schemeClr val="accent1"/>
                    </a:solidFill>
                  </a:rPr>
                  <a:t>representation theorems</a:t>
                </a:r>
                <a:r>
                  <a:rPr lang="en-GB" b="1" dirty="0"/>
                  <a:t> </a:t>
                </a:r>
                <a:r>
                  <a:rPr lang="en-GB" dirty="0"/>
                  <a:t>to show that an agent with a certain kind of preference structure has a utility function </a:t>
                </a:r>
              </a:p>
              <a:p>
                <a:pPr marL="457200"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𝑈</m:t>
                      </m:r>
                      <m:d>
                        <m:dPr>
                          <m:ctrlPr>
                            <a:rPr lang="en-GB"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r>
                        <a:rPr lang="en-GB" i="1">
                          <a:latin typeface="Cambria Math" panose="02040503050406030204" pitchFamily="18" charset="0"/>
                        </a:rPr>
                        <m:t>=</m:t>
                      </m:r>
                      <m:r>
                        <a:rPr lang="el-GR" i="1" smtClean="0">
                          <a:latin typeface="Cambria Math" panose="02040503050406030204" pitchFamily="18" charset="0"/>
                          <a:ea typeface="Cambria Math" panose="02040503050406030204" pitchFamily="18" charset="0"/>
                        </a:rPr>
                        <m:t>𝛯</m:t>
                      </m:r>
                      <m:d>
                        <m:dPr>
                          <m:begChr m:val="["/>
                          <m:endChr m:val="]"/>
                          <m:ctrlPr>
                            <a:rPr lang="en-GB" b="0" i="1">
                              <a:latin typeface="Cambria Math" panose="02040503050406030204" pitchFamily="18" charset="0"/>
                            </a:rPr>
                          </m:ctrlPr>
                        </m:dPr>
                        <m:e>
                          <m:sSub>
                            <m:sSubPr>
                              <m:ctrlPr>
                                <a:rPr lang="de-DE" b="0" i="1" smtClean="0">
                                  <a:latin typeface="Cambria Math" panose="02040503050406030204" pitchFamily="18" charset="0"/>
                                </a:rPr>
                              </m:ctrlPr>
                            </m:sSubPr>
                            <m:e>
                              <m:r>
                                <a:rPr lang="en-GB" i="1">
                                  <a:latin typeface="Cambria Math" panose="02040503050406030204" pitchFamily="18" charset="0"/>
                                </a:rPr>
                                <m:t>𝑓</m:t>
                              </m:r>
                            </m:e>
                            <m:sub>
                              <m:r>
                                <a:rPr lang="de-DE" b="0" i="1" smtClean="0">
                                  <a:latin typeface="Cambria Math" panose="02040503050406030204" pitchFamily="18" charset="0"/>
                                </a:rPr>
                                <m:t>1</m:t>
                              </m:r>
                            </m:sub>
                          </m:sSub>
                          <m:d>
                            <m:dPr>
                              <m:ctrlPr>
                                <a:rPr lang="en-GB" b="0"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en-GB" i="1">
                                      <a:latin typeface="Cambria Math" panose="02040503050406030204" pitchFamily="18" charset="0"/>
                                    </a:rPr>
                                    <m:t>1</m:t>
                                  </m:r>
                                </m:sub>
                              </m:sSub>
                            </m:e>
                          </m:d>
                          <m:r>
                            <a:rPr lang="en-GB"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𝑀</m:t>
                              </m:r>
                            </m:sub>
                          </m:sSub>
                          <m:d>
                            <m:dPr>
                              <m:ctrlPr>
                                <a:rPr lang="en-GB" b="0"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e>
                      </m:d>
                    </m:oMath>
                  </m:oMathPara>
                </a14:m>
                <a:endParaRPr lang="en-GB" dirty="0"/>
              </a:p>
              <a:p>
                <a:pPr lvl="2"/>
                <a:r>
                  <a:rPr lang="en-GB" dirty="0"/>
                  <a:t>where </a:t>
                </a:r>
                <a14:m>
                  <m:oMath xmlns:m="http://schemas.openxmlformats.org/officeDocument/2006/math">
                    <m:r>
                      <a:rPr lang="el-GR" i="1">
                        <a:latin typeface="Cambria Math" panose="02040503050406030204" pitchFamily="18" charset="0"/>
                        <a:ea typeface="Cambria Math" panose="02040503050406030204" pitchFamily="18" charset="0"/>
                      </a:rPr>
                      <m:t>𝛯</m:t>
                    </m:r>
                  </m:oMath>
                </a14:m>
                <a:r>
                  <a:rPr lang="en-GB" dirty="0"/>
                  <a:t> is hopefully a simple function such as </a:t>
                </a:r>
                <a:r>
                  <a:rPr lang="en-GB" i="1" dirty="0"/>
                  <a:t>addition</a:t>
                </a:r>
              </a:p>
              <a:p>
                <a:endParaRPr lang="en-GB" dirty="0"/>
              </a:p>
            </p:txBody>
          </p:sp>
        </mc:Choice>
        <mc:Fallback xmlns="">
          <p:sp>
            <p:nvSpPr>
              <p:cNvPr id="3" name="Content Placeholder 2">
                <a:extLst>
                  <a:ext uri="{FF2B5EF4-FFF2-40B4-BE49-F238E27FC236}">
                    <a16:creationId xmlns:a16="http://schemas.microsoft.com/office/drawing/2014/main" id="{04FECEF1-A497-4F47-9E14-C3C14314CCAB}"/>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600" t="-3315" r="-1029"/>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D2CFDA4C-D193-9BA2-183C-17928D2E2038}"/>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6341EFF1-ABA9-F699-2ABA-9EA917008CE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2AB540EE-4C0F-5006-D725-D107740256B2}"/>
              </a:ext>
            </a:extLst>
          </p:cNvPr>
          <p:cNvSpPr>
            <a:spLocks noGrp="1"/>
          </p:cNvSpPr>
          <p:nvPr>
            <p:ph type="sldNum" sz="quarter" idx="11"/>
          </p:nvPr>
        </p:nvSpPr>
        <p:spPr/>
        <p:txBody>
          <a:bodyPr/>
          <a:lstStyle/>
          <a:p>
            <a:fld id="{EB1502E6-D9AE-3544-B6D5-378AAA0B915F}" type="slidenum">
              <a:rPr lang="de-DE" altLang="de-DE" smtClean="0"/>
              <a:pPr/>
              <a:t>14</a:t>
            </a:fld>
            <a:endParaRPr lang="de-DE" altLang="de-DE" dirty="0"/>
          </a:p>
        </p:txBody>
      </p:sp>
    </p:spTree>
    <p:extLst>
      <p:ext uri="{BB962C8B-B14F-4D97-AF65-F5344CB8AC3E}">
        <p14:creationId xmlns:p14="http://schemas.microsoft.com/office/powerpoint/2010/main" val="1716745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normAutofit/>
          </a:bodyPr>
          <a:lstStyle/>
          <a:p>
            <a:r>
              <a:rPr lang="en-GB"/>
              <a:t>Preference Independence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AC78064-3CFA-FE4B-8593-909980EEE624}"/>
                  </a:ext>
                </a:extLst>
              </p:cNvPr>
              <p:cNvSpPr>
                <a:spLocks noGrp="1"/>
              </p:cNvSpPr>
              <p:nvPr>
                <p:ph type="body" sz="quarter" idx="13"/>
              </p:nvPr>
            </p:nvSpPr>
            <p:spPr/>
            <p:txBody>
              <a:bodyPr>
                <a:normAutofit/>
              </a:bodyPr>
              <a:lstStyle/>
              <a:p>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1</m:t>
                        </m:r>
                      </m:sub>
                    </m:sSub>
                  </m:oMath>
                </a14:m>
                <a:r>
                  <a:rPr lang="en-GB"/>
                  <a:t> and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2</m:t>
                        </m:r>
                      </m:sub>
                    </m:sSub>
                  </m:oMath>
                </a14:m>
                <a:r>
                  <a:rPr lang="en-GB"/>
                  <a:t> </a:t>
                </a:r>
                <a:r>
                  <a:rPr lang="en-GB">
                    <a:solidFill>
                      <a:schemeClr val="accent1"/>
                    </a:solidFill>
                  </a:rPr>
                  <a:t>preferentially independent</a:t>
                </a:r>
                <a:r>
                  <a:rPr lang="en-GB"/>
                  <a:t> (PI)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3</m:t>
                        </m:r>
                      </m:sub>
                    </m:sSub>
                  </m:oMath>
                </a14:m>
                <a:r>
                  <a:rPr lang="en-GB"/>
                  <a:t> iff</a:t>
                </a:r>
              </a:p>
              <a:p>
                <a:pPr lvl="1"/>
                <a:r>
                  <a:rPr lang="en-GB"/>
                  <a:t>Preference between </a:t>
                </a:r>
                <a14:m>
                  <m:oMath xmlns:m="http://schemas.openxmlformats.org/officeDocument/2006/math">
                    <m:d>
                      <m:dPr>
                        <m:begChr m:val="⟨"/>
                        <m:endChr m:val="⟩"/>
                        <m:ctrlPr>
                          <a:rPr lang="en-GB"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2</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3</m:t>
                            </m:r>
                          </m:sub>
                        </m:sSub>
                      </m:e>
                    </m:d>
                  </m:oMath>
                </a14:m>
                <a:r>
                  <a:rPr lang="en-GB"/>
                  <a:t> and </a:t>
                </a:r>
                <a14:m>
                  <m:oMath xmlns:m="http://schemas.openxmlformats.org/officeDocument/2006/math">
                    <m:d>
                      <m:dPr>
                        <m:begChr m:val="⟨"/>
                        <m:endChr m:val="⟩"/>
                        <m:ctrlPr>
                          <a:rPr lang="en-GB" i="1">
                            <a:latin typeface="Cambria Math" panose="02040503050406030204" pitchFamily="18" charset="0"/>
                          </a:rPr>
                        </m:ctrlPr>
                      </m:dPr>
                      <m:e>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𝑟</m:t>
                            </m:r>
                          </m:e>
                          <m:sub>
                            <m:r>
                              <a:rPr lang="en-GB" i="1" smtClean="0">
                                <a:latin typeface="Cambria Math" panose="02040503050406030204" pitchFamily="18" charset="0"/>
                              </a:rPr>
                              <m:t>1</m:t>
                            </m:r>
                          </m:sub>
                          <m:sup>
                            <m:r>
                              <a:rPr lang="en-GB" b="0" i="1" smtClean="0">
                                <a:latin typeface="Cambria Math" panose="02040503050406030204" pitchFamily="18" charset="0"/>
                              </a:rPr>
                              <m:t>′</m:t>
                            </m:r>
                          </m:sup>
                        </m:sSubSup>
                        <m:r>
                          <a:rPr lang="en-GB"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𝑟</m:t>
                            </m:r>
                          </m:e>
                          <m:sub>
                            <m:r>
                              <a:rPr lang="en-GB" i="1" smtClean="0">
                                <a:latin typeface="Cambria Math" panose="02040503050406030204" pitchFamily="18" charset="0"/>
                              </a:rPr>
                              <m:t>2</m:t>
                            </m:r>
                          </m:sub>
                          <m:sup>
                            <m:r>
                              <a:rPr lang="en-GB" b="0" i="1" smtClean="0">
                                <a:latin typeface="Cambria Math" panose="02040503050406030204" pitchFamily="18" charset="0"/>
                              </a:rPr>
                              <m:t>′</m:t>
                            </m:r>
                          </m:sup>
                        </m:sSubSup>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b="0" i="1" smtClean="0">
                                <a:latin typeface="Cambria Math" panose="02040503050406030204" pitchFamily="18" charset="0"/>
                              </a:rPr>
                              <m:t>𝑟</m:t>
                            </m:r>
                          </m:e>
                          <m:sub>
                            <m:r>
                              <a:rPr lang="en-GB" i="1" smtClean="0">
                                <a:latin typeface="Cambria Math" panose="02040503050406030204" pitchFamily="18" charset="0"/>
                              </a:rPr>
                              <m:t>3</m:t>
                            </m:r>
                          </m:sub>
                        </m:sSub>
                      </m:e>
                    </m:d>
                  </m:oMath>
                </a14:m>
                <a:r>
                  <a:rPr lang="en-GB"/>
                  <a:t> does not depend on </a:t>
                </a:r>
                <a14:m>
                  <m:oMath xmlns:m="http://schemas.openxmlformats.org/officeDocument/2006/math">
                    <m:sSub>
                      <m:sSubPr>
                        <m:ctrlPr>
                          <a:rPr lang="en-GB" i="1" smtClean="0">
                            <a:latin typeface="Cambria Math" panose="02040503050406030204" pitchFamily="18" charset="0"/>
                          </a:rPr>
                        </m:ctrlPr>
                      </m:sSubPr>
                      <m:e>
                        <m:r>
                          <a:rPr lang="en-GB" b="0" i="1" smtClean="0">
                            <a:latin typeface="Cambria Math" panose="02040503050406030204" pitchFamily="18" charset="0"/>
                          </a:rPr>
                          <m:t>𝑟</m:t>
                        </m:r>
                      </m:e>
                      <m:sub>
                        <m:r>
                          <a:rPr lang="en-GB" i="1" smtClean="0">
                            <a:latin typeface="Cambria Math" panose="02040503050406030204" pitchFamily="18" charset="0"/>
                          </a:rPr>
                          <m:t>3</m:t>
                        </m:r>
                      </m:sub>
                    </m:sSub>
                  </m:oMath>
                </a14:m>
                <a:endParaRPr lang="en-GB"/>
              </a:p>
              <a:p>
                <a:pPr lvl="1"/>
                <a:r>
                  <a:rPr lang="en-GB"/>
                  <a:t>E.g., </a:t>
                </a:r>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𝑁𝑜𝑖𝑠𝑒</m:t>
                        </m:r>
                        <m:r>
                          <a:rPr lang="en-GB" b="0" i="1" smtClean="0">
                            <a:latin typeface="Cambria Math" panose="02040503050406030204" pitchFamily="18" charset="0"/>
                          </a:rPr>
                          <m:t>, </m:t>
                        </m:r>
                        <m:r>
                          <a:rPr lang="en-GB" b="0" i="1" smtClean="0">
                            <a:latin typeface="Cambria Math" panose="02040503050406030204" pitchFamily="18" charset="0"/>
                          </a:rPr>
                          <m:t>𝐶𝑜𝑠𝑡</m:t>
                        </m:r>
                        <m:r>
                          <a:rPr lang="en-GB" b="0" i="1" smtClean="0">
                            <a:latin typeface="Cambria Math" panose="02040503050406030204" pitchFamily="18" charset="0"/>
                          </a:rPr>
                          <m:t>, </m:t>
                        </m:r>
                        <m:r>
                          <a:rPr lang="en-GB" b="0" i="1" smtClean="0">
                            <a:latin typeface="Cambria Math" panose="02040503050406030204" pitchFamily="18" charset="0"/>
                          </a:rPr>
                          <m:t>𝑆𝑎𝑓𝑒𝑡𝑦</m:t>
                        </m:r>
                      </m:e>
                    </m:d>
                  </m:oMath>
                </a14:m>
                <a:endParaRPr lang="en-GB"/>
              </a:p>
              <a:p>
                <a:pPr lvl="2"/>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20,000 </m:t>
                        </m:r>
                        <m:r>
                          <a:rPr lang="en-GB" b="0" i="1" smtClean="0">
                            <a:latin typeface="Cambria Math" panose="02040503050406030204" pitchFamily="18" charset="0"/>
                          </a:rPr>
                          <m:t>𝑠𝑢𝑓𝑓𝑒𝑟</m:t>
                        </m:r>
                        <m:r>
                          <a:rPr lang="en-GB" i="1" smtClean="0">
                            <a:latin typeface="Cambria Math" panose="02040503050406030204" pitchFamily="18" charset="0"/>
                          </a:rPr>
                          <m:t>, </m:t>
                        </m:r>
                        <m:r>
                          <a:rPr lang="en-GB" b="0" i="1" smtClean="0">
                            <a:latin typeface="Cambria Math" panose="02040503050406030204" pitchFamily="18" charset="0"/>
                          </a:rPr>
                          <m:t>$4.6 </m:t>
                        </m:r>
                        <m:r>
                          <a:rPr lang="en-GB" b="0" i="1" smtClean="0">
                            <a:latin typeface="Cambria Math" panose="02040503050406030204" pitchFamily="18" charset="0"/>
                          </a:rPr>
                          <m:t>𝑏𝑖𝑙𝑙𝑖𝑜𝑛</m:t>
                        </m:r>
                        <m:r>
                          <a:rPr lang="en-GB" i="1" smtClean="0">
                            <a:latin typeface="Cambria Math" panose="02040503050406030204" pitchFamily="18" charset="0"/>
                          </a:rPr>
                          <m:t>, </m:t>
                        </m:r>
                        <m:r>
                          <a:rPr lang="en-GB" b="0" i="1" smtClean="0">
                            <a:latin typeface="Cambria Math" panose="02040503050406030204" pitchFamily="18" charset="0"/>
                          </a:rPr>
                          <m:t>0.06 </m:t>
                        </m:r>
                        <m:r>
                          <a:rPr lang="en-GB" b="0" i="1" smtClean="0">
                            <a:latin typeface="Cambria Math" panose="02040503050406030204" pitchFamily="18" charset="0"/>
                          </a:rPr>
                          <m:t>𝑑𝑒𝑎𝑡h𝑠</m:t>
                        </m:r>
                        <m:r>
                          <a:rPr lang="en-GB" b="0" i="1" smtClean="0">
                            <a:latin typeface="Cambria Math" panose="02040503050406030204" pitchFamily="18" charset="0"/>
                          </a:rPr>
                          <m:t>/</m:t>
                        </m:r>
                        <m:r>
                          <a:rPr lang="en-GB" b="0" i="1" smtClean="0">
                            <a:latin typeface="Cambria Math" panose="02040503050406030204" pitchFamily="18" charset="0"/>
                          </a:rPr>
                          <m:t>𝑚𝑜𝑛𝑡h</m:t>
                        </m:r>
                      </m:e>
                    </m:d>
                  </m:oMath>
                </a14:m>
                <a:endParaRPr lang="en-GB"/>
              </a:p>
              <a:p>
                <a:pPr lvl="2"/>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7</m:t>
                        </m:r>
                        <m:r>
                          <a:rPr lang="en-GB" i="1" smtClean="0">
                            <a:latin typeface="Cambria Math" panose="02040503050406030204" pitchFamily="18" charset="0"/>
                          </a:rPr>
                          <m:t>0,000 </m:t>
                        </m:r>
                        <m:r>
                          <a:rPr lang="en-GB" i="1" smtClean="0">
                            <a:latin typeface="Cambria Math" panose="02040503050406030204" pitchFamily="18" charset="0"/>
                          </a:rPr>
                          <m:t>𝑠𝑢𝑓𝑓𝑒𝑟</m:t>
                        </m:r>
                        <m:r>
                          <a:rPr lang="en-GB" i="1" smtClean="0">
                            <a:latin typeface="Cambria Math" panose="02040503050406030204" pitchFamily="18" charset="0"/>
                          </a:rPr>
                          <m:t>, $4.2 </m:t>
                        </m:r>
                        <m:r>
                          <a:rPr lang="en-GB" i="1" smtClean="0">
                            <a:latin typeface="Cambria Math" panose="02040503050406030204" pitchFamily="18" charset="0"/>
                          </a:rPr>
                          <m:t>𝑏𝑖𝑙𝑙𝑖𝑜𝑛</m:t>
                        </m:r>
                        <m:r>
                          <a:rPr lang="en-GB" i="1" smtClean="0">
                            <a:latin typeface="Cambria Math" panose="02040503050406030204" pitchFamily="18" charset="0"/>
                          </a:rPr>
                          <m:t>, 0.06 </m:t>
                        </m:r>
                        <m:r>
                          <a:rPr lang="en-GB" i="1" smtClean="0">
                            <a:latin typeface="Cambria Math" panose="02040503050406030204" pitchFamily="18" charset="0"/>
                          </a:rPr>
                          <m:t>𝑑𝑒𝑎𝑡h𝑠</m:t>
                        </m:r>
                        <m:r>
                          <a:rPr lang="en-GB" i="1" smtClean="0">
                            <a:latin typeface="Cambria Math" panose="02040503050406030204" pitchFamily="18" charset="0"/>
                          </a:rPr>
                          <m:t>/</m:t>
                        </m:r>
                        <m:r>
                          <a:rPr lang="en-GB" i="1" smtClean="0">
                            <a:latin typeface="Cambria Math" panose="02040503050406030204" pitchFamily="18" charset="0"/>
                          </a:rPr>
                          <m:t>𝑚𝑜𝑛𝑡h</m:t>
                        </m:r>
                      </m:e>
                    </m:d>
                  </m:oMath>
                </a14:m>
                <a:endParaRPr lang="en-GB"/>
              </a:p>
              <a:p>
                <a:endParaRPr lang="en-GB"/>
              </a:p>
              <a:p>
                <a:r>
                  <a:rPr lang="en-GB"/>
                  <a:t>Theorem (Leontief, 1947)</a:t>
                </a:r>
              </a:p>
              <a:p>
                <a:pPr lvl="1"/>
                <a:r>
                  <a:rPr lang="en-GB"/>
                  <a:t>If every pair of attributes is PI of its complement, then every subset of attributes is PI of its complement</a:t>
                </a:r>
              </a:p>
              <a:p>
                <a:pPr lvl="2"/>
                <a:r>
                  <a:rPr lang="en-GB"/>
                  <a:t>Called </a:t>
                </a:r>
                <a:r>
                  <a:rPr lang="en-GB">
                    <a:solidFill>
                      <a:schemeClr val="accent1"/>
                    </a:solidFill>
                  </a:rPr>
                  <a:t>mutual PI (MPI)</a:t>
                </a:r>
              </a:p>
              <a:p>
                <a:endParaRPr lang="en-GB"/>
              </a:p>
            </p:txBody>
          </p:sp>
        </mc:Choice>
        <mc:Fallback xmlns="">
          <p:sp>
            <p:nvSpPr>
              <p:cNvPr id="5" name="Content Placeholder 4">
                <a:extLst>
                  <a:ext uri="{FF2B5EF4-FFF2-40B4-BE49-F238E27FC236}">
                    <a16:creationId xmlns:a16="http://schemas.microsoft.com/office/drawing/2014/main" id="{DAC78064-3CFA-FE4B-8593-909980EEE624}"/>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829" t="-1105"/>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AA9E3C52-7012-3C05-C900-D902D1FDF613}"/>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3" name="Footer Placeholder 2">
            <a:extLst>
              <a:ext uri="{FF2B5EF4-FFF2-40B4-BE49-F238E27FC236}">
                <a16:creationId xmlns:a16="http://schemas.microsoft.com/office/drawing/2014/main" id="{F1CCE2F8-8B3B-0AE4-BB4B-80D791466BF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39EA3AF6-2E33-5553-3A77-2BFA2A5B2124}"/>
              </a:ext>
            </a:extLst>
          </p:cNvPr>
          <p:cNvSpPr>
            <a:spLocks noGrp="1"/>
          </p:cNvSpPr>
          <p:nvPr>
            <p:ph type="sldNum" sz="quarter" idx="11"/>
          </p:nvPr>
        </p:nvSpPr>
        <p:spPr/>
        <p:txBody>
          <a:bodyPr/>
          <a:lstStyle/>
          <a:p>
            <a:fld id="{EB1502E6-D9AE-3544-B6D5-378AAA0B915F}" type="slidenum">
              <a:rPr lang="de-DE" altLang="de-DE" smtClean="0"/>
              <a:pPr/>
              <a:t>15</a:t>
            </a:fld>
            <a:endParaRPr lang="de-DE" altLang="de-DE" dirty="0"/>
          </a:p>
        </p:txBody>
      </p:sp>
    </p:spTree>
    <p:extLst>
      <p:ext uri="{BB962C8B-B14F-4D97-AF65-F5344CB8AC3E}">
        <p14:creationId xmlns:p14="http://schemas.microsoft.com/office/powerpoint/2010/main" val="338667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p:txBody>
          <a:bodyPr>
            <a:normAutofit/>
          </a:bodyPr>
          <a:lstStyle/>
          <a:p>
            <a:r>
              <a:rPr lang="en-GB"/>
              <a:t>Preference Independence</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DAC78064-3CFA-FE4B-8593-909980EEE624}"/>
                  </a:ext>
                </a:extLst>
              </p:cNvPr>
              <p:cNvSpPr>
                <a:spLocks noGrp="1"/>
              </p:cNvSpPr>
              <p:nvPr>
                <p:ph type="body" sz="quarter" idx="13"/>
              </p:nvPr>
            </p:nvSpPr>
            <p:spPr/>
            <p:txBody>
              <a:bodyPr>
                <a:normAutofit lnSpcReduction="10000"/>
              </a:bodyPr>
              <a:lstStyle/>
              <a:p>
                <a:r>
                  <a:rPr lang="en-GB" dirty="0"/>
                  <a:t>Theorem (Debreu, 1960):</a:t>
                </a:r>
              </a:p>
              <a:p>
                <a:pPr lvl="1"/>
                <a:r>
                  <a:rPr lang="en-GB" dirty="0"/>
                  <a:t>MPI ⇒ ∃ </a:t>
                </a:r>
                <a:r>
                  <a:rPr lang="en-GB" i="1" dirty="0">
                    <a:solidFill>
                      <a:schemeClr val="accent1"/>
                    </a:solidFill>
                  </a:rPr>
                  <a:t>additive</a:t>
                </a:r>
                <a:r>
                  <a:rPr lang="en-GB" dirty="0">
                    <a:solidFill>
                      <a:schemeClr val="accent1"/>
                    </a:solidFill>
                  </a:rPr>
                  <a:t> value function </a:t>
                </a:r>
              </a:p>
              <a:p>
                <a:pPr marL="457200"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𝑉</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1</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de-DE" b="0" i="1" smtClean="0">
                                  <a:latin typeface="Cambria Math" panose="02040503050406030204" pitchFamily="18" charset="0"/>
                                </a:rPr>
                                <m:t>𝑀</m:t>
                              </m:r>
                            </m:sub>
                          </m:sSub>
                        </m:e>
                      </m:d>
                      <m:r>
                        <a:rPr lang="en-GB" b="0" i="1" smtClean="0">
                          <a:latin typeface="Cambria Math" panose="02040503050406030204" pitchFamily="18" charset="0"/>
                        </a:rPr>
                        <m:t>=</m:t>
                      </m:r>
                      <m:nary>
                        <m:naryPr>
                          <m:chr m:val="∑"/>
                          <m:limLoc m:val="subSup"/>
                          <m:ctrlPr>
                            <a:rPr lang="en-GB" b="0" i="1" smtClean="0">
                              <a:latin typeface="Cambria Math" panose="02040503050406030204" pitchFamily="18" charset="0"/>
                            </a:rPr>
                          </m:ctrlPr>
                        </m:naryPr>
                        <m:sub>
                          <m:r>
                            <m:rPr>
                              <m:brk m:alnAt="9"/>
                            </m:rPr>
                            <a:rPr lang="en-GB"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𝑀</m:t>
                          </m:r>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𝑉</m:t>
                              </m:r>
                            </m:e>
                            <m:sub>
                              <m:r>
                                <a:rPr lang="en-GB" b="0" i="1" smtClean="0">
                                  <a:latin typeface="Cambria Math" panose="02040503050406030204" pitchFamily="18" charset="0"/>
                                </a:rPr>
                                <m:t>𝑖</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𝑖</m:t>
                                  </m:r>
                                </m:sub>
                              </m:sSub>
                            </m:e>
                          </m:d>
                        </m:e>
                      </m:nary>
                    </m:oMath>
                  </m:oMathPara>
                </a14:m>
                <a:endParaRPr lang="en-GB" dirty="0"/>
              </a:p>
              <a:p>
                <a:pPr lvl="1"/>
                <a:r>
                  <a:rPr lang="en-GB" dirty="0"/>
                  <a:t>Hence assess </a:t>
                </a:r>
                <a14:m>
                  <m:oMath xmlns:m="http://schemas.openxmlformats.org/officeDocument/2006/math">
                    <m:r>
                      <a:rPr lang="de-DE" b="0" i="1" smtClean="0">
                        <a:latin typeface="Cambria Math" panose="02040503050406030204" pitchFamily="18" charset="0"/>
                      </a:rPr>
                      <m:t>𝑀</m:t>
                    </m:r>
                  </m:oMath>
                </a14:m>
                <a:r>
                  <a:rPr lang="en-GB" dirty="0"/>
                  <a:t> single-attribute functions</a:t>
                </a:r>
              </a:p>
              <a:p>
                <a:pPr lvl="2"/>
                <a:r>
                  <a:rPr lang="en-GB" dirty="0"/>
                  <a:t>Decomposition of </a:t>
                </a:r>
                <a14:m>
                  <m:oMath xmlns:m="http://schemas.openxmlformats.org/officeDocument/2006/math">
                    <m:r>
                      <a:rPr lang="en-GB" i="1" smtClean="0">
                        <a:latin typeface="Cambria Math" panose="02040503050406030204" pitchFamily="18" charset="0"/>
                      </a:rPr>
                      <m:t>𝑉</m:t>
                    </m:r>
                  </m:oMath>
                </a14:m>
                <a:r>
                  <a:rPr lang="en-GB" dirty="0"/>
                  <a:t> into a set of summands (additive semantics)</a:t>
                </a:r>
              </a:p>
              <a:p>
                <a:pPr marL="532867" lvl="2" indent="0">
                  <a:buNone/>
                </a:pPr>
                <a:r>
                  <a:rPr lang="en-GB" dirty="0"/>
                  <a:t>similar to </a:t>
                </a:r>
              </a:p>
              <a:p>
                <a:pPr lvl="2"/>
                <a:r>
                  <a:rPr lang="en-GB" dirty="0"/>
                  <a:t>Decomposition of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𝑃</m:t>
                        </m:r>
                      </m:e>
                      <m:sub>
                        <m:r>
                          <a:rPr lang="en-GB" b="1" i="1" smtClean="0">
                            <a:latin typeface="Cambria Math" panose="02040503050406030204" pitchFamily="18" charset="0"/>
                          </a:rPr>
                          <m:t>𝑹</m:t>
                        </m:r>
                      </m:sub>
                    </m:sSub>
                  </m:oMath>
                </a14:m>
                <a:r>
                  <a:rPr lang="en-GB" dirty="0"/>
                  <a:t> into a set of factors (multiplicative semantics)</a:t>
                </a:r>
              </a:p>
              <a:p>
                <a:pPr lvl="1"/>
                <a:r>
                  <a:rPr lang="en-GB" dirty="0"/>
                  <a:t>Often a good approximation</a:t>
                </a:r>
              </a:p>
              <a:p>
                <a:pPr lvl="1"/>
                <a:r>
                  <a:rPr lang="en-GB" dirty="0"/>
                  <a:t>Example:</a:t>
                </a:r>
              </a:p>
              <a:p>
                <a:pPr marL="258503"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𝑉</m:t>
                      </m:r>
                      <m:d>
                        <m:dPr>
                          <m:ctrlPr>
                            <a:rPr lang="en-GB" i="1">
                              <a:latin typeface="Cambria Math" panose="02040503050406030204" pitchFamily="18" charset="0"/>
                            </a:rPr>
                          </m:ctrlPr>
                        </m:dPr>
                        <m:e>
                          <m:r>
                            <a:rPr lang="en-GB" i="1" smtClean="0">
                              <a:latin typeface="Cambria Math" panose="02040503050406030204" pitchFamily="18" charset="0"/>
                            </a:rPr>
                            <m:t>𝑁𝑜𝑖𝑠𝑒</m:t>
                          </m:r>
                          <m:r>
                            <a:rPr lang="en-GB" i="1">
                              <a:latin typeface="Cambria Math" panose="02040503050406030204" pitchFamily="18" charset="0"/>
                            </a:rPr>
                            <m:t>, </m:t>
                          </m:r>
                          <m:r>
                            <a:rPr lang="en-GB" i="1" smtClean="0">
                              <a:latin typeface="Cambria Math" panose="02040503050406030204" pitchFamily="18" charset="0"/>
                            </a:rPr>
                            <m:t>𝐶𝑜𝑠𝑡</m:t>
                          </m:r>
                          <m:r>
                            <a:rPr lang="en-GB" i="1" smtClean="0">
                              <a:latin typeface="Cambria Math" panose="02040503050406030204" pitchFamily="18" charset="0"/>
                            </a:rPr>
                            <m:t>,</m:t>
                          </m:r>
                          <m:r>
                            <a:rPr lang="en-GB" i="1" smtClean="0">
                              <a:latin typeface="Cambria Math" panose="02040503050406030204" pitchFamily="18" charset="0"/>
                            </a:rPr>
                            <m:t>𝐷𝑒𝑎𝑡h𝑠</m:t>
                          </m:r>
                        </m:e>
                      </m:d>
                      <m:r>
                        <a:rPr lang="en-GB" i="1">
                          <a:latin typeface="Cambria Math" panose="02040503050406030204" pitchFamily="18" charset="0"/>
                        </a:rPr>
                        <m:t>= −</m:t>
                      </m:r>
                      <m:r>
                        <a:rPr lang="en-GB" i="1" smtClean="0">
                          <a:latin typeface="Cambria Math" panose="02040503050406030204" pitchFamily="18" charset="0"/>
                        </a:rPr>
                        <m:t>𝑁𝑜𝑖𝑠𝑒</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4</m:t>
                          </m:r>
                        </m:sup>
                      </m:sSup>
                      <m:r>
                        <a:rPr lang="en-GB" i="1">
                          <a:latin typeface="Cambria Math" panose="02040503050406030204" pitchFamily="18" charset="0"/>
                        </a:rPr>
                        <m:t>−</m:t>
                      </m:r>
                      <m:r>
                        <a:rPr lang="en-GB" i="1" smtClean="0">
                          <a:latin typeface="Cambria Math" panose="02040503050406030204" pitchFamily="18" charset="0"/>
                        </a:rPr>
                        <m:t>𝐶𝑜𝑠𝑡</m:t>
                      </m:r>
                      <m:r>
                        <a:rPr lang="en-GB" i="1" smtClean="0">
                          <a:latin typeface="Cambria Math" panose="02040503050406030204" pitchFamily="18" charset="0"/>
                        </a:rPr>
                        <m:t>−</m:t>
                      </m:r>
                      <m:r>
                        <a:rPr lang="en-GB" i="1" smtClean="0">
                          <a:latin typeface="Cambria Math" panose="02040503050406030204" pitchFamily="18" charset="0"/>
                        </a:rPr>
                        <m:t>𝐷𝑒𝑎𝑡h𝑠</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smtClean="0">
                              <a:latin typeface="Cambria Math" panose="02040503050406030204" pitchFamily="18" charset="0"/>
                            </a:rPr>
                            <m:t>12</m:t>
                          </m:r>
                        </m:sup>
                      </m:sSup>
                    </m:oMath>
                  </m:oMathPara>
                </a14:m>
                <a:endParaRPr lang="en-GB" dirty="0"/>
              </a:p>
            </p:txBody>
          </p:sp>
        </mc:Choice>
        <mc:Fallback xmlns="">
          <p:sp>
            <p:nvSpPr>
              <p:cNvPr id="5" name="Content Placeholder 4">
                <a:extLst>
                  <a:ext uri="{FF2B5EF4-FFF2-40B4-BE49-F238E27FC236}">
                    <a16:creationId xmlns:a16="http://schemas.microsoft.com/office/drawing/2014/main" id="{DAC78064-3CFA-FE4B-8593-909980EEE624}"/>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829" t="-12431"/>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2DED490A-9088-7067-94A6-0E28070C4B8B}"/>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3" name="Footer Placeholder 2">
            <a:extLst>
              <a:ext uri="{FF2B5EF4-FFF2-40B4-BE49-F238E27FC236}">
                <a16:creationId xmlns:a16="http://schemas.microsoft.com/office/drawing/2014/main" id="{678FCB8A-33A4-90FA-9058-168D18B0717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9C90BE98-9B80-7E2B-B97F-66BD170641AD}"/>
              </a:ext>
            </a:extLst>
          </p:cNvPr>
          <p:cNvSpPr>
            <a:spLocks noGrp="1"/>
          </p:cNvSpPr>
          <p:nvPr>
            <p:ph type="sldNum" sz="quarter" idx="11"/>
          </p:nvPr>
        </p:nvSpPr>
        <p:spPr/>
        <p:txBody>
          <a:bodyPr/>
          <a:lstStyle/>
          <a:p>
            <a:fld id="{EB1502E6-D9AE-3544-B6D5-378AAA0B915F}" type="slidenum">
              <a:rPr lang="de-DE" altLang="de-DE" smtClean="0"/>
              <a:pPr/>
              <a:t>16</a:t>
            </a:fld>
            <a:endParaRPr lang="de-DE" altLang="de-DE" dirty="0"/>
          </a:p>
        </p:txBody>
      </p:sp>
    </p:spTree>
    <p:extLst>
      <p:ext uri="{BB962C8B-B14F-4D97-AF65-F5344CB8AC3E}">
        <p14:creationId xmlns:p14="http://schemas.microsoft.com/office/powerpoint/2010/main" val="2704793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8CBE5-5EF5-C344-B393-9F19954958FB}"/>
              </a:ext>
            </a:extLst>
          </p:cNvPr>
          <p:cNvSpPr>
            <a:spLocks noGrp="1"/>
          </p:cNvSpPr>
          <p:nvPr>
            <p:ph type="title"/>
          </p:nvPr>
        </p:nvSpPr>
        <p:spPr/>
        <p:txBody>
          <a:bodyPr/>
          <a:lstStyle/>
          <a:p>
            <a:r>
              <a:rPr lang="en-GB"/>
              <a:t>Interim Summary</a:t>
            </a:r>
          </a:p>
        </p:txBody>
      </p:sp>
      <p:sp>
        <p:nvSpPr>
          <p:cNvPr id="3" name="Content Placeholder 2">
            <a:extLst>
              <a:ext uri="{FF2B5EF4-FFF2-40B4-BE49-F238E27FC236}">
                <a16:creationId xmlns:a16="http://schemas.microsoft.com/office/drawing/2014/main" id="{5B11F08D-F052-4645-A1A0-EC7372A52A71}"/>
              </a:ext>
            </a:extLst>
          </p:cNvPr>
          <p:cNvSpPr>
            <a:spLocks noGrp="1"/>
          </p:cNvSpPr>
          <p:nvPr>
            <p:ph type="body" sz="quarter" idx="13"/>
          </p:nvPr>
        </p:nvSpPr>
        <p:spPr/>
        <p:txBody>
          <a:bodyPr>
            <a:normAutofit/>
          </a:bodyPr>
          <a:lstStyle/>
          <a:p>
            <a:r>
              <a:rPr lang="en-GB" dirty="0"/>
              <a:t>Preferences</a:t>
            </a:r>
          </a:p>
          <a:p>
            <a:pPr lvl="1"/>
            <a:r>
              <a:rPr lang="en-GB" dirty="0"/>
              <a:t>Preferences of a rational agent must obey constraints </a:t>
            </a:r>
          </a:p>
          <a:p>
            <a:r>
              <a:rPr lang="en-GB" dirty="0"/>
              <a:t>Utilities</a:t>
            </a:r>
          </a:p>
          <a:p>
            <a:pPr lvl="1"/>
            <a:r>
              <a:rPr lang="en-GB" dirty="0"/>
              <a:t>Rational preferences = describable as maximisation of expected utility</a:t>
            </a:r>
          </a:p>
          <a:p>
            <a:pPr lvl="1"/>
            <a:r>
              <a:rPr lang="en-GB" dirty="0"/>
              <a:t>Utility axioms</a:t>
            </a:r>
          </a:p>
          <a:p>
            <a:pPr lvl="1"/>
            <a:r>
              <a:rPr lang="en-GB" dirty="0"/>
              <a:t>MEU principle</a:t>
            </a:r>
          </a:p>
          <a:p>
            <a:r>
              <a:rPr lang="en-GB" dirty="0"/>
              <a:t>Multi-attribute utility theory</a:t>
            </a:r>
          </a:p>
          <a:p>
            <a:pPr lvl="1"/>
            <a:r>
              <a:rPr lang="en-GB" dirty="0"/>
              <a:t>Preference structure</a:t>
            </a:r>
          </a:p>
          <a:p>
            <a:pPr lvl="1"/>
            <a:r>
              <a:rPr lang="en-GB" dirty="0"/>
              <a:t>(Mutual) preferential independence</a:t>
            </a:r>
          </a:p>
        </p:txBody>
      </p:sp>
      <p:sp>
        <p:nvSpPr>
          <p:cNvPr id="4" name="Date Placeholder 3">
            <a:extLst>
              <a:ext uri="{FF2B5EF4-FFF2-40B4-BE49-F238E27FC236}">
                <a16:creationId xmlns:a16="http://schemas.microsoft.com/office/drawing/2014/main" id="{D4FE130F-60B9-6600-D4DD-094483AE7C99}"/>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D669ADEF-FCDF-33A8-1B93-8B76C40185F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D484ACB1-5B7B-AC29-7B8D-971DDEDBFF39}"/>
              </a:ext>
            </a:extLst>
          </p:cNvPr>
          <p:cNvSpPr>
            <a:spLocks noGrp="1"/>
          </p:cNvSpPr>
          <p:nvPr>
            <p:ph type="sldNum" sz="quarter" idx="11"/>
          </p:nvPr>
        </p:nvSpPr>
        <p:spPr/>
        <p:txBody>
          <a:bodyPr/>
          <a:lstStyle/>
          <a:p>
            <a:fld id="{EB1502E6-D9AE-3544-B6D5-378AAA0B915F}" type="slidenum">
              <a:rPr lang="de-DE" altLang="de-DE" smtClean="0"/>
              <a:pPr/>
              <a:t>17</a:t>
            </a:fld>
            <a:endParaRPr lang="de-DE" altLang="de-DE" dirty="0"/>
          </a:p>
        </p:txBody>
      </p:sp>
    </p:spTree>
    <p:extLst>
      <p:ext uri="{BB962C8B-B14F-4D97-AF65-F5344CB8AC3E}">
        <p14:creationId xmlns:p14="http://schemas.microsoft.com/office/powerpoint/2010/main" val="524669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7. Lifted Decision Making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type="body" sz="quarter" idx="13"/>
          </p:nvPr>
        </p:nvSpPr>
        <p:spPr/>
        <p:txBody>
          <a:bodyPr>
            <a:normAutofit/>
          </a:bodyPr>
          <a:lstStyle/>
          <a:p>
            <a:pPr marL="514350" indent="-514350">
              <a:buFont typeface="+mj-lt"/>
              <a:buAutoNum type="alphaUcPeriod"/>
            </a:pPr>
            <a:r>
              <a:rPr lang="en-GB" i="1" dirty="0"/>
              <a:t>Utility theory</a:t>
            </a:r>
          </a:p>
          <a:p>
            <a:pPr lvl="1"/>
            <a:r>
              <a:rPr lang="en-GB" dirty="0"/>
              <a:t>Preferences, maximum expected utility (MEU) principle</a:t>
            </a:r>
          </a:p>
          <a:p>
            <a:pPr lvl="1"/>
            <a:r>
              <a:rPr lang="en-GB" dirty="0"/>
              <a:t>Utility function, multi-attribute utility theory</a:t>
            </a:r>
          </a:p>
          <a:p>
            <a:pPr marL="514350" indent="-514350">
              <a:buFont typeface="+mj-lt"/>
              <a:buAutoNum type="alphaUcPeriod"/>
            </a:pPr>
            <a:r>
              <a:rPr lang="en-GB" b="1" i="1" dirty="0">
                <a:solidFill>
                  <a:schemeClr val="accent1"/>
                </a:solidFill>
              </a:rPr>
              <a:t>Static decision making</a:t>
            </a:r>
          </a:p>
          <a:p>
            <a:pPr lvl="1"/>
            <a:r>
              <a:rPr lang="en-GB" dirty="0">
                <a:solidFill>
                  <a:schemeClr val="accent1"/>
                </a:solidFill>
              </a:rPr>
              <a:t>Modelling, semantics, inference tasks</a:t>
            </a:r>
          </a:p>
          <a:p>
            <a:pPr lvl="1"/>
            <a:r>
              <a:rPr lang="en-GB" dirty="0">
                <a:solidFill>
                  <a:schemeClr val="accent1"/>
                </a:solidFill>
              </a:rPr>
              <a:t>Inference algorithm: LVE for MEU as an example</a:t>
            </a:r>
          </a:p>
          <a:p>
            <a:pPr marL="514350" indent="-514350">
              <a:buFont typeface="+mj-lt"/>
              <a:buAutoNum type="alphaUcPeriod"/>
            </a:pPr>
            <a:r>
              <a:rPr lang="en-GB" i="1" dirty="0"/>
              <a:t>Sequential decision making</a:t>
            </a:r>
          </a:p>
          <a:p>
            <a:pPr lvl="1"/>
            <a:r>
              <a:rPr lang="en-GB" dirty="0"/>
              <a:t>Modelling, semantics, temporal MEU problem</a:t>
            </a:r>
          </a:p>
          <a:p>
            <a:pPr lvl="1"/>
            <a:r>
              <a:rPr lang="en-GB" dirty="0"/>
              <a:t>Inference algorithm: LDJT for MEU as an example</a:t>
            </a:r>
          </a:p>
          <a:p>
            <a:pPr lvl="1"/>
            <a:r>
              <a:rPr lang="en-GB" dirty="0"/>
              <a:t>Acting</a:t>
            </a:r>
          </a:p>
          <a:p>
            <a:pPr marL="514350" indent="-514350">
              <a:buFont typeface="+mj-lt"/>
              <a:buAutoNum type="alphaUcPeriod"/>
            </a:pPr>
            <a:endParaRPr lang="en-GB" dirty="0"/>
          </a:p>
        </p:txBody>
      </p:sp>
      <p:sp>
        <p:nvSpPr>
          <p:cNvPr id="4" name="Date Placeholder 3">
            <a:extLst>
              <a:ext uri="{FF2B5EF4-FFF2-40B4-BE49-F238E27FC236}">
                <a16:creationId xmlns:a16="http://schemas.microsoft.com/office/drawing/2014/main" id="{BF3AABA7-1276-DCBA-4170-82D2930AE750}"/>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CD3246E7-AC3D-323C-2EE0-5203EE2D4BB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29C23FEB-A40C-E7BF-A782-D29FEA42179A}"/>
              </a:ext>
            </a:extLst>
          </p:cNvPr>
          <p:cNvSpPr>
            <a:spLocks noGrp="1"/>
          </p:cNvSpPr>
          <p:nvPr>
            <p:ph type="sldNum" sz="quarter" idx="11"/>
          </p:nvPr>
        </p:nvSpPr>
        <p:spPr/>
        <p:txBody>
          <a:bodyPr/>
          <a:lstStyle/>
          <a:p>
            <a:fld id="{EB1502E6-D9AE-3544-B6D5-378AAA0B915F}" type="slidenum">
              <a:rPr lang="de-DE" altLang="de-DE" smtClean="0"/>
              <a:pPr/>
              <a:t>18</a:t>
            </a:fld>
            <a:endParaRPr lang="de-DE" altLang="de-DE" dirty="0"/>
          </a:p>
        </p:txBody>
      </p:sp>
    </p:spTree>
    <p:extLst>
      <p:ext uri="{BB962C8B-B14F-4D97-AF65-F5344CB8AC3E}">
        <p14:creationId xmlns:p14="http://schemas.microsoft.com/office/powerpoint/2010/main" val="2385321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p:nvPr>
        </p:nvSpPr>
        <p:spPr/>
        <p:txBody>
          <a:bodyPr/>
          <a:lstStyle/>
          <a:p>
            <a:r>
              <a:rPr lang="en-US"/>
              <a:t>Decision Networks/Models</a:t>
            </a:r>
          </a:p>
        </p:txBody>
      </p:sp>
      <p:sp>
        <p:nvSpPr>
          <p:cNvPr id="70658" name="Rectangle 3"/>
          <p:cNvSpPr>
            <a:spLocks noGrp="1" noChangeArrowheads="1"/>
          </p:cNvSpPr>
          <p:nvPr>
            <p:ph type="body" sz="quarter" idx="13"/>
          </p:nvPr>
        </p:nvSpPr>
        <p:spPr/>
        <p:txBody>
          <a:bodyPr>
            <a:normAutofit lnSpcReduction="10000"/>
          </a:bodyPr>
          <a:lstStyle/>
          <a:p>
            <a:r>
              <a:rPr lang="en-US" dirty="0"/>
              <a:t>Extend a PGM to handle actions and utilities</a:t>
            </a:r>
          </a:p>
          <a:p>
            <a:pPr lvl="1"/>
            <a:r>
              <a:rPr lang="en-US" dirty="0">
                <a:solidFill>
                  <a:schemeClr val="accent1"/>
                </a:solidFill>
              </a:rPr>
              <a:t>Decision variables</a:t>
            </a:r>
          </a:p>
          <a:p>
            <a:pPr lvl="1"/>
            <a:r>
              <a:rPr lang="en-US" dirty="0">
                <a:solidFill>
                  <a:schemeClr val="accent1"/>
                </a:solidFill>
              </a:rPr>
              <a:t>Utility variables</a:t>
            </a:r>
          </a:p>
          <a:p>
            <a:r>
              <a:rPr lang="en-US" dirty="0"/>
              <a:t>Also called influence diagrams</a:t>
            </a:r>
          </a:p>
          <a:p>
            <a:r>
              <a:rPr lang="en-US" dirty="0"/>
              <a:t>Given a decision model, use an inference method of one’s choosing to find actions that lead to the highest expected utility</a:t>
            </a:r>
          </a:p>
          <a:p>
            <a:endParaRPr lang="en-US" dirty="0"/>
          </a:p>
          <a:p>
            <a:r>
              <a:rPr lang="en-US" dirty="0"/>
              <a:t>Also allows to perform so-called </a:t>
            </a:r>
            <a:br>
              <a:rPr lang="en-US" dirty="0"/>
            </a:br>
            <a:r>
              <a:rPr lang="en-US" i="1" dirty="0"/>
              <a:t>Value of Information</a:t>
            </a:r>
            <a:r>
              <a:rPr lang="en-US" dirty="0"/>
              <a:t> calculations</a:t>
            </a:r>
          </a:p>
          <a:p>
            <a:pPr lvl="1"/>
            <a:r>
              <a:rPr lang="en-US" dirty="0"/>
              <a:t>Is it worth it to spend resources on getting more information (in the form of evidence)?</a:t>
            </a:r>
          </a:p>
        </p:txBody>
      </p:sp>
      <p:sp>
        <p:nvSpPr>
          <p:cNvPr id="7" name="TextBox 6">
            <a:extLst>
              <a:ext uri="{FF2B5EF4-FFF2-40B4-BE49-F238E27FC236}">
                <a16:creationId xmlns:a16="http://schemas.microsoft.com/office/drawing/2014/main" id="{95649572-23B7-1F4B-96D4-0F7CBC40F75A}"/>
              </a:ext>
            </a:extLst>
          </p:cNvPr>
          <p:cNvSpPr txBox="1"/>
          <p:nvPr/>
        </p:nvSpPr>
        <p:spPr>
          <a:xfrm>
            <a:off x="2551079" y="6232841"/>
            <a:ext cx="7101840" cy="553998"/>
          </a:xfrm>
          <a:prstGeom prst="rect">
            <a:avLst/>
          </a:prstGeom>
          <a:noFill/>
        </p:spPr>
        <p:txBody>
          <a:bodyPr wrap="square" rtlCol="0">
            <a:spAutoFit/>
          </a:bodyPr>
          <a:lstStyle/>
          <a:p>
            <a:pPr algn="ctr"/>
            <a:r>
              <a:rPr lang="de-DE" sz="1000" dirty="0">
                <a:solidFill>
                  <a:schemeClr val="bg1">
                    <a:lumMod val="85000"/>
                  </a:schemeClr>
                </a:solidFill>
              </a:rPr>
              <a:t>Ronald A. Howard: Information Value Theory. In: </a:t>
            </a:r>
            <a:r>
              <a:rPr lang="de-DE" sz="1000" i="1" dirty="0">
                <a:solidFill>
                  <a:schemeClr val="bg1">
                    <a:lumMod val="85000"/>
                  </a:schemeClr>
                </a:solidFill>
              </a:rPr>
              <a:t>IEEE Transactions on Systems Science and Cybernetics</a:t>
            </a:r>
            <a:r>
              <a:rPr lang="de-DE" sz="1000" dirty="0">
                <a:solidFill>
                  <a:schemeClr val="bg1">
                    <a:lumMod val="85000"/>
                  </a:schemeClr>
                </a:solidFill>
              </a:rPr>
              <a:t>, 1966.</a:t>
            </a:r>
          </a:p>
          <a:p>
            <a:pPr algn="ctr"/>
            <a:r>
              <a:rPr lang="de-DE" sz="1000" dirty="0">
                <a:solidFill>
                  <a:schemeClr val="bg1">
                    <a:lumMod val="85000"/>
                  </a:schemeClr>
                </a:solidFill>
              </a:rPr>
              <a:t>Ronald A. Howard, James E. Matheson: Influence Diagrams. In: </a:t>
            </a:r>
            <a:r>
              <a:rPr lang="en-GB" sz="1000" i="1" dirty="0">
                <a:solidFill>
                  <a:schemeClr val="bg1">
                    <a:lumMod val="85000"/>
                  </a:schemeClr>
                </a:solidFill>
              </a:rPr>
              <a:t>Readings on the Principles and Applications of Decision Analysis</a:t>
            </a:r>
            <a:r>
              <a:rPr lang="en-GB" sz="1000" dirty="0">
                <a:solidFill>
                  <a:schemeClr val="bg1">
                    <a:lumMod val="85000"/>
                  </a:schemeClr>
                </a:solidFill>
              </a:rPr>
              <a:t>, 1984.</a:t>
            </a:r>
          </a:p>
        </p:txBody>
      </p:sp>
      <p:sp>
        <p:nvSpPr>
          <p:cNvPr id="2" name="Date Placeholder 1">
            <a:extLst>
              <a:ext uri="{FF2B5EF4-FFF2-40B4-BE49-F238E27FC236}">
                <a16:creationId xmlns:a16="http://schemas.microsoft.com/office/drawing/2014/main" id="{980D9AFD-1018-813F-7819-4AC642649125}"/>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3" name="Footer Placeholder 2">
            <a:extLst>
              <a:ext uri="{FF2B5EF4-FFF2-40B4-BE49-F238E27FC236}">
                <a16:creationId xmlns:a16="http://schemas.microsoft.com/office/drawing/2014/main" id="{8EF19B42-7FD1-EAE4-DD93-BCF23894CE7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95FC1A6C-338B-9B6B-6A76-4C208A0A4BD8}"/>
              </a:ext>
            </a:extLst>
          </p:cNvPr>
          <p:cNvSpPr>
            <a:spLocks noGrp="1"/>
          </p:cNvSpPr>
          <p:nvPr>
            <p:ph type="sldNum" sz="quarter" idx="11"/>
          </p:nvPr>
        </p:nvSpPr>
        <p:spPr/>
        <p:txBody>
          <a:bodyPr/>
          <a:lstStyle/>
          <a:p>
            <a:fld id="{EB1502E6-D9AE-3544-B6D5-378AAA0B915F}" type="slidenum">
              <a:rPr lang="de-DE" altLang="de-DE" smtClean="0"/>
              <a:pPr/>
              <a:t>19</a:t>
            </a:fld>
            <a:endParaRPr lang="de-DE" altLang="de-DE" dirty="0"/>
          </a:p>
        </p:txBody>
      </p:sp>
    </p:spTree>
    <p:extLst>
      <p:ext uri="{BB962C8B-B14F-4D97-AF65-F5344CB8AC3E}">
        <p14:creationId xmlns:p14="http://schemas.microsoft.com/office/powerpoint/2010/main" val="24864305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5DD1-E576-A147-A98B-E4346EEB6ED5}"/>
              </a:ext>
            </a:extLst>
          </p:cNvPr>
          <p:cNvSpPr>
            <a:spLocks noGrp="1"/>
          </p:cNvSpPr>
          <p:nvPr>
            <p:ph type="title"/>
          </p:nvPr>
        </p:nvSpPr>
        <p:spPr/>
        <p:txBody>
          <a:bodyPr/>
          <a:lstStyle/>
          <a:p>
            <a:r>
              <a:rPr lang="en-GB" dirty="0"/>
              <a:t>Contents</a:t>
            </a:r>
          </a:p>
        </p:txBody>
      </p:sp>
      <p:sp>
        <p:nvSpPr>
          <p:cNvPr id="8" name="Content Placeholder 7">
            <a:extLst>
              <a:ext uri="{FF2B5EF4-FFF2-40B4-BE49-F238E27FC236}">
                <a16:creationId xmlns:a16="http://schemas.microsoft.com/office/drawing/2014/main" id="{1B662435-5C18-7546-8378-6068FFC70A3D}"/>
              </a:ext>
            </a:extLst>
          </p:cNvPr>
          <p:cNvSpPr>
            <a:spLocks noGrp="1"/>
          </p:cNvSpPr>
          <p:nvPr>
            <p:ph type="body" sz="quarter" idx="13"/>
          </p:nvPr>
        </p:nvSpPr>
        <p:spPr/>
        <p:txBody>
          <a:bodyPr numCol="2">
            <a:normAutofit fontScale="85000" lnSpcReduction="10000"/>
          </a:bodyPr>
          <a:lstStyle/>
          <a:p>
            <a:pPr marL="456743" indent="-456743">
              <a:buFont typeface="+mj-lt"/>
              <a:buAutoNum type="arabicPeriod"/>
            </a:pPr>
            <a:r>
              <a:rPr lang="en-GB" b="1" kern="0" dirty="0"/>
              <a:t>Introduction</a:t>
            </a:r>
          </a:p>
          <a:p>
            <a:pPr lvl="1"/>
            <a:r>
              <a:rPr lang="en-GB" kern="0" dirty="0" err="1"/>
              <a:t>StaRAI</a:t>
            </a:r>
            <a:r>
              <a:rPr lang="en-GB" kern="0" dirty="0"/>
              <a:t>: Agent, context, motivation</a:t>
            </a:r>
          </a:p>
          <a:p>
            <a:pPr marL="456743" indent="-456743">
              <a:buFont typeface="+mj-lt"/>
              <a:buAutoNum type="arabicPeriod"/>
            </a:pPr>
            <a:r>
              <a:rPr lang="en-GB" b="1" kern="0" dirty="0"/>
              <a:t>Foundations</a:t>
            </a:r>
            <a:endParaRPr lang="en-GB" kern="0" dirty="0"/>
          </a:p>
          <a:p>
            <a:pPr lvl="1"/>
            <a:r>
              <a:rPr lang="en-GB" kern="0" dirty="0"/>
              <a:t>Logic</a:t>
            </a:r>
          </a:p>
          <a:p>
            <a:pPr lvl="1"/>
            <a:r>
              <a:rPr lang="en-GB" kern="0" dirty="0"/>
              <a:t>Probability theory</a:t>
            </a:r>
          </a:p>
          <a:p>
            <a:pPr lvl="1"/>
            <a:r>
              <a:rPr lang="en-GB" kern="0" dirty="0"/>
              <a:t>Probabilistic graphical models (PGMs)</a:t>
            </a:r>
          </a:p>
          <a:p>
            <a:pPr marL="456743" indent="-456743">
              <a:buFont typeface="+mj-lt"/>
              <a:buAutoNum type="arabicPeriod"/>
            </a:pPr>
            <a:r>
              <a:rPr lang="en-GB" b="1" kern="0" dirty="0"/>
              <a:t>Probabilistic Relational Models (PRMs)</a:t>
            </a:r>
          </a:p>
          <a:p>
            <a:pPr lvl="1"/>
            <a:r>
              <a:rPr lang="en-GB" kern="0" dirty="0" err="1"/>
              <a:t>Parfactor</a:t>
            </a:r>
            <a:r>
              <a:rPr lang="en-GB" kern="0" dirty="0"/>
              <a:t> models, Markov logic networks</a:t>
            </a:r>
          </a:p>
          <a:p>
            <a:pPr lvl="1"/>
            <a:r>
              <a:rPr lang="en-GB" kern="0" dirty="0"/>
              <a:t>Semantics, inference tasks</a:t>
            </a:r>
          </a:p>
          <a:p>
            <a:pPr marL="456743" indent="-456743">
              <a:buFont typeface="+mj-lt"/>
              <a:buAutoNum type="arabicPeriod"/>
            </a:pPr>
            <a:r>
              <a:rPr lang="en-GB" b="1" kern="0" dirty="0"/>
              <a:t>Exact Lifted Inference</a:t>
            </a:r>
          </a:p>
          <a:p>
            <a:pPr lvl="1"/>
            <a:r>
              <a:rPr lang="en-GB" kern="0" dirty="0"/>
              <a:t>Lifted Variable Elimination</a:t>
            </a:r>
          </a:p>
          <a:p>
            <a:pPr lvl="1"/>
            <a:r>
              <a:rPr lang="en-GB" kern="0" dirty="0"/>
              <a:t>Lifted Junction Tree Algorithm</a:t>
            </a:r>
          </a:p>
          <a:p>
            <a:pPr lvl="1"/>
            <a:r>
              <a:rPr lang="en-GB" kern="0" dirty="0"/>
              <a:t>First-Order Knowledge Compilation</a:t>
            </a:r>
          </a:p>
          <a:p>
            <a:pPr marL="456743" indent="-456743">
              <a:buFont typeface="+mj-lt"/>
              <a:buAutoNum type="arabicPeriod"/>
            </a:pPr>
            <a:r>
              <a:rPr lang="en-GB" b="1" kern="0" dirty="0"/>
              <a:t>Lifted Sequential Models and Inference</a:t>
            </a:r>
          </a:p>
          <a:p>
            <a:pPr lvl="1"/>
            <a:r>
              <a:rPr lang="en-GB" kern="0" dirty="0"/>
              <a:t>Parameterised models</a:t>
            </a:r>
          </a:p>
          <a:p>
            <a:pPr lvl="1"/>
            <a:r>
              <a:rPr lang="en-GB" kern="0" dirty="0"/>
              <a:t>Semantics, inference tasks, algorithm</a:t>
            </a:r>
          </a:p>
          <a:p>
            <a:pPr marL="456743" indent="-456743">
              <a:buFont typeface="+mj-lt"/>
              <a:buAutoNum type="arabicPeriod"/>
            </a:pPr>
            <a:r>
              <a:rPr lang="en-GB" b="1" kern="0" dirty="0">
                <a:solidFill>
                  <a:schemeClr val="accent1"/>
                </a:solidFill>
              </a:rPr>
              <a:t>Lifted Decision Making</a:t>
            </a:r>
          </a:p>
          <a:p>
            <a:pPr lvl="1"/>
            <a:r>
              <a:rPr lang="en-GB" kern="0" dirty="0">
                <a:solidFill>
                  <a:schemeClr val="accent1"/>
                </a:solidFill>
              </a:rPr>
              <a:t>Preferences, utility</a:t>
            </a:r>
          </a:p>
          <a:p>
            <a:pPr lvl="1"/>
            <a:r>
              <a:rPr lang="en-GB" kern="0" dirty="0">
                <a:solidFill>
                  <a:schemeClr val="accent1"/>
                </a:solidFill>
              </a:rPr>
              <a:t>Decision-theoretic models, tasks, algorithm</a:t>
            </a:r>
          </a:p>
          <a:p>
            <a:pPr marL="456743" indent="-456743">
              <a:buFont typeface="+mj-lt"/>
              <a:buAutoNum type="arabicPeriod"/>
            </a:pPr>
            <a:r>
              <a:rPr lang="en-GB" b="1" kern="0" dirty="0"/>
              <a:t>Approximate Lifted Inference</a:t>
            </a:r>
          </a:p>
          <a:p>
            <a:pPr marL="456743" indent="-456743">
              <a:buFont typeface="+mj-lt"/>
              <a:buAutoNum type="arabicPeriod"/>
            </a:pPr>
            <a:r>
              <a:rPr lang="en-GB" b="1" kern="0" dirty="0"/>
              <a:t>Lifted Learning</a:t>
            </a:r>
          </a:p>
          <a:p>
            <a:pPr lvl="1"/>
            <a:r>
              <a:rPr lang="en-GB" kern="0" dirty="0"/>
              <a:t>Parameter learning</a:t>
            </a:r>
          </a:p>
          <a:p>
            <a:pPr lvl="1"/>
            <a:r>
              <a:rPr lang="en-GB" kern="0" dirty="0"/>
              <a:t>Relation learning</a:t>
            </a:r>
          </a:p>
          <a:p>
            <a:pPr lvl="1"/>
            <a:r>
              <a:rPr lang="en-GB" kern="0" dirty="0"/>
              <a:t>Approximating symmetries</a:t>
            </a:r>
          </a:p>
          <a:p>
            <a:pPr lvl="1"/>
            <a:endParaRPr lang="en-GB" kern="0" dirty="0"/>
          </a:p>
        </p:txBody>
      </p:sp>
      <p:sp>
        <p:nvSpPr>
          <p:cNvPr id="3" name="Date Placeholder 2">
            <a:extLst>
              <a:ext uri="{FF2B5EF4-FFF2-40B4-BE49-F238E27FC236}">
                <a16:creationId xmlns:a16="http://schemas.microsoft.com/office/drawing/2014/main" id="{50D20C92-8A98-18F5-7DFB-BEDBC20BE6C1}"/>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4" name="Footer Placeholder 3">
            <a:extLst>
              <a:ext uri="{FF2B5EF4-FFF2-40B4-BE49-F238E27FC236}">
                <a16:creationId xmlns:a16="http://schemas.microsoft.com/office/drawing/2014/main" id="{F6557456-0A1A-6F7E-7825-2EF9FDFB2D7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5" name="Slide Number Placeholder 4">
            <a:extLst>
              <a:ext uri="{FF2B5EF4-FFF2-40B4-BE49-F238E27FC236}">
                <a16:creationId xmlns:a16="http://schemas.microsoft.com/office/drawing/2014/main" id="{3F697F14-B15A-6327-B2A7-4CA4D71CF072}"/>
              </a:ext>
            </a:extLst>
          </p:cNvPr>
          <p:cNvSpPr>
            <a:spLocks noGrp="1"/>
          </p:cNvSpPr>
          <p:nvPr>
            <p:ph type="sldNum" sz="quarter" idx="11"/>
          </p:nvPr>
        </p:nvSpPr>
        <p:spPr/>
        <p:txBody>
          <a:bodyPr/>
          <a:lstStyle/>
          <a:p>
            <a:fld id="{EB1502E6-D9AE-3544-B6D5-378AAA0B915F}" type="slidenum">
              <a:rPr lang="de-DE" altLang="de-DE" smtClean="0"/>
              <a:pPr/>
              <a:t>2</a:t>
            </a:fld>
            <a:endParaRPr lang="de-DE" altLang="de-DE" dirty="0"/>
          </a:p>
        </p:txBody>
      </p:sp>
    </p:spTree>
    <p:extLst>
      <p:ext uri="{BB962C8B-B14F-4D97-AF65-F5344CB8AC3E}">
        <p14:creationId xmlns:p14="http://schemas.microsoft.com/office/powerpoint/2010/main" val="1334088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Decision PRVs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a:xfrm>
                <a:off x="623392" y="1332843"/>
                <a:ext cx="7088005" cy="4584266"/>
              </a:xfrm>
            </p:spPr>
            <p:txBody>
              <a:bodyPr>
                <a:normAutofit fontScale="85000" lnSpcReduction="20000"/>
              </a:bodyPr>
              <a:lstStyle/>
              <a:p>
                <a:r>
                  <a:rPr lang="en-GB" dirty="0">
                    <a:solidFill>
                      <a:schemeClr val="accent1"/>
                    </a:solidFill>
                  </a:rPr>
                  <a:t>Decision PRV </a:t>
                </a:r>
                <a14:m>
                  <m:oMath xmlns:m="http://schemas.openxmlformats.org/officeDocument/2006/math">
                    <m:r>
                      <a:rPr lang="de-DE" b="0" i="1" smtClean="0">
                        <a:latin typeface="Cambria Math" panose="02040503050406030204" pitchFamily="18" charset="0"/>
                      </a:rPr>
                      <m:t>𝐷</m:t>
                    </m:r>
                  </m:oMath>
                </a14:m>
                <a:endParaRPr lang="en-GB" dirty="0"/>
              </a:p>
              <a:p>
                <a:pPr lvl="1"/>
                <a:r>
                  <a:rPr lang="en-GB" dirty="0"/>
                  <a:t>Range </a:t>
                </a: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ran</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𝐷</m:t>
                        </m:r>
                      </m:e>
                    </m:d>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𝑎</m:t>
                                </m:r>
                              </m:e>
                              <m:sub>
                                <m:r>
                                  <a:rPr lang="de-DE" b="0" i="1" smtClean="0">
                                    <a:latin typeface="Cambria Math" panose="02040503050406030204" pitchFamily="18" charset="0"/>
                                    <a:ea typeface="Cambria Math" panose="02040503050406030204" pitchFamily="18" charset="0"/>
                                  </a:rPr>
                                  <m:t>𝑖</m:t>
                                </m:r>
                              </m:sub>
                            </m:sSub>
                          </m:e>
                        </m:d>
                      </m:e>
                      <m:sub>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𝐾</m:t>
                        </m:r>
                      </m:sup>
                    </m:sSubSup>
                  </m:oMath>
                </a14:m>
                <a:r>
                  <a:rPr lang="en-GB" dirty="0"/>
                  <a:t> set of possible actions</a:t>
                </a:r>
              </a:p>
              <a:p>
                <a:pPr lvl="2"/>
                <a:r>
                  <a:rPr lang="en-GB" dirty="0"/>
                  <a:t>Actions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𝑎</m:t>
                        </m:r>
                      </m:e>
                      <m:sub>
                        <m:r>
                          <a:rPr lang="de-DE" i="1">
                            <a:latin typeface="Cambria Math" panose="02040503050406030204" pitchFamily="18" charset="0"/>
                            <a:ea typeface="Cambria Math" panose="02040503050406030204" pitchFamily="18" charset="0"/>
                          </a:rPr>
                          <m:t>𝑖</m:t>
                        </m:r>
                      </m:sub>
                    </m:sSub>
                  </m:oMath>
                </a14:m>
                <a:r>
                  <a:rPr lang="en-GB" dirty="0"/>
                  <a:t> mutually exclusive (consistent with range definition)</a:t>
                </a:r>
              </a:p>
              <a:p>
                <a:pPr lvl="2"/>
                <a:r>
                  <a:rPr lang="en-GB" dirty="0"/>
                  <a:t>Always have to get a value assigned</a:t>
                </a:r>
              </a:p>
              <a:p>
                <a:pPr lvl="3"/>
                <a:r>
                  <a:rPr lang="en-GB" dirty="0"/>
                  <a:t>Cannot not make a decision!</a:t>
                </a:r>
              </a:p>
              <a:p>
                <a:pPr lvl="1"/>
                <a:r>
                  <a:rPr lang="en-GB" dirty="0"/>
                  <a:t>Depicted by a rectangle in a graphical representation</a:t>
                </a:r>
              </a:p>
              <a:p>
                <a:pPr lvl="1"/>
                <a:r>
                  <a:rPr lang="en-GB" dirty="0"/>
                  <a:t>E.g., travel restrictions for people </a:t>
                </a:r>
                <a14:m>
                  <m:oMath xmlns:m="http://schemas.openxmlformats.org/officeDocument/2006/math">
                    <m:r>
                      <a:rPr lang="en-GB" i="1" smtClean="0">
                        <a:latin typeface="Cambria Math" panose="02040503050406030204" pitchFamily="18" charset="0"/>
                      </a:rPr>
                      <m:t>𝑋</m:t>
                    </m:r>
                  </m:oMath>
                </a14:m>
                <a:r>
                  <a:rPr lang="en-GB" dirty="0"/>
                  <a:t>: </a:t>
                </a:r>
                <a14:m>
                  <m:oMath xmlns:m="http://schemas.openxmlformats.org/officeDocument/2006/math">
                    <m:r>
                      <a:rPr lang="de-DE" b="0" i="1" smtClean="0">
                        <a:solidFill>
                          <a:schemeClr val="accent6"/>
                        </a:solidFill>
                        <a:latin typeface="Cambria Math" panose="02040503050406030204" pitchFamily="18" charset="0"/>
                      </a:rPr>
                      <m:t>𝑅𝑒𝑠𝑡𝑟𝑖𝑐𝑡</m:t>
                    </m:r>
                    <m:d>
                      <m:dPr>
                        <m:ctrlPr>
                          <a:rPr lang="de-DE" i="1">
                            <a:solidFill>
                              <a:schemeClr val="accent6"/>
                            </a:solidFill>
                            <a:latin typeface="Cambria Math" panose="02040503050406030204" pitchFamily="18" charset="0"/>
                          </a:rPr>
                        </m:ctrlPr>
                      </m:dPr>
                      <m:e>
                        <m:r>
                          <a:rPr lang="de-DE" i="1">
                            <a:solidFill>
                              <a:schemeClr val="accent6"/>
                            </a:solidFill>
                            <a:latin typeface="Cambria Math" panose="02040503050406030204" pitchFamily="18" charset="0"/>
                          </a:rPr>
                          <m:t>𝑋</m:t>
                        </m:r>
                      </m:e>
                    </m:d>
                  </m:oMath>
                </a14:m>
                <a:endParaRPr lang="en-GB" dirty="0"/>
              </a:p>
              <a:p>
                <a:pPr lvl="2"/>
                <a:r>
                  <a:rPr lang="en-GB" dirty="0"/>
                  <a:t>Range values: </a:t>
                </a:r>
                <a14:m>
                  <m:oMath xmlns:m="http://schemas.openxmlformats.org/officeDocument/2006/math">
                    <m:r>
                      <a:rPr lang="de-DE" b="0" i="1" smtClean="0">
                        <a:latin typeface="Cambria Math" panose="02040503050406030204" pitchFamily="18" charset="0"/>
                      </a:rPr>
                      <m:t>𝑏𝑎𝑛</m:t>
                    </m:r>
                    <m:r>
                      <a:rPr lang="de-DE" b="0" i="1" smtClean="0">
                        <a:latin typeface="Cambria Math" panose="02040503050406030204" pitchFamily="18" charset="0"/>
                      </a:rPr>
                      <m:t>,</m:t>
                    </m:r>
                    <m:r>
                      <a:rPr lang="de-DE" b="0" i="1" smtClean="0">
                        <a:latin typeface="Cambria Math" panose="02040503050406030204" pitchFamily="18" charset="0"/>
                      </a:rPr>
                      <m:t>𝑓𝑟𝑒𝑒</m:t>
                    </m:r>
                  </m:oMath>
                </a14:m>
                <a:endParaRPr lang="en-GB" dirty="0"/>
              </a:p>
              <a:p>
                <a:r>
                  <a:rPr lang="en-GB" dirty="0"/>
                  <a:t>Set of decision PRVs </a:t>
                </a:r>
                <a14:m>
                  <m:oMath xmlns:m="http://schemas.openxmlformats.org/officeDocument/2006/math">
                    <m:r>
                      <a:rPr lang="de-DE" b="1" i="1">
                        <a:latin typeface="Cambria Math" panose="02040503050406030204" pitchFamily="18" charset="0"/>
                      </a:rPr>
                      <m:t>𝑫</m:t>
                    </m:r>
                  </m:oMath>
                </a14:m>
                <a:r>
                  <a:rPr lang="en-GB" dirty="0"/>
                  <a:t> in a model, i.e., </a:t>
                </a:r>
                <a14:m>
                  <m:oMath xmlns:m="http://schemas.openxmlformats.org/officeDocument/2006/math">
                    <m:r>
                      <a:rPr lang="de-DE" b="1" i="1" smtClean="0">
                        <a:latin typeface="Cambria Math" panose="02040503050406030204" pitchFamily="18" charset="0"/>
                      </a:rPr>
                      <m:t>𝑹</m:t>
                    </m:r>
                    <m:r>
                      <a:rPr lang="de-DE" b="0" i="1" smtClean="0">
                        <a:latin typeface="Cambria Math" panose="02040503050406030204" pitchFamily="18" charset="0"/>
                      </a:rPr>
                      <m:t>=</m:t>
                    </m:r>
                    <m:r>
                      <a:rPr lang="de-DE" b="1" i="1" smtClean="0">
                        <a:latin typeface="Cambria Math" panose="02040503050406030204" pitchFamily="18" charset="0"/>
                      </a:rPr>
                      <m:t>𝑫</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𝑽</m:t>
                    </m:r>
                  </m:oMath>
                </a14:m>
                <a:endParaRPr lang="en-GB" b="1" dirty="0"/>
              </a:p>
              <a:p>
                <a:pPr lvl="1"/>
                <a14:m>
                  <m:oMath xmlns:m="http://schemas.openxmlformats.org/officeDocument/2006/math">
                    <m:r>
                      <a:rPr lang="de-DE" b="1" i="1">
                        <a:latin typeface="Cambria Math" panose="02040503050406030204" pitchFamily="18" charset="0"/>
                      </a:rPr>
                      <m:t>𝑫</m:t>
                    </m:r>
                  </m:oMath>
                </a14:m>
                <a:r>
                  <a:rPr lang="en-GB" dirty="0"/>
                  <a:t> can occur as arguments to any parfactor</a:t>
                </a:r>
              </a:p>
              <a:p>
                <a:pPr lvl="1"/>
                <a:r>
                  <a:rPr lang="en-GB" dirty="0"/>
                  <a:t>Example: </a:t>
                </a: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smtClean="0">
                            <a:solidFill>
                              <a:schemeClr val="accent6"/>
                            </a:solidFill>
                            <a:latin typeface="Cambria Math" panose="02040503050406030204" pitchFamily="18" charset="0"/>
                            <a:ea typeface="Cambria Math" panose="02040503050406030204" pitchFamily="18" charset="0"/>
                          </a:rPr>
                          <m:t>𝑅𝑒𝑠𝑡𝑟𝑖𝑐𝑡</m:t>
                        </m:r>
                        <m:d>
                          <m:dPr>
                            <m:ctrlPr>
                              <a:rPr lang="de-DE" b="0" i="1" smtClean="0">
                                <a:solidFill>
                                  <a:schemeClr val="accent6"/>
                                </a:solidFill>
                                <a:latin typeface="Cambria Math" panose="02040503050406030204" pitchFamily="18" charset="0"/>
                                <a:ea typeface="Cambria Math" panose="02040503050406030204" pitchFamily="18" charset="0"/>
                              </a:rPr>
                            </m:ctrlPr>
                          </m:dPr>
                          <m:e>
                            <m:r>
                              <a:rPr lang="de-DE" b="0" i="1" smtClean="0">
                                <a:solidFill>
                                  <a:schemeClr val="accent6"/>
                                </a:solidFill>
                                <a:latin typeface="Cambria Math" panose="02040503050406030204" pitchFamily="18" charset="0"/>
                                <a:ea typeface="Cambria Math" panose="02040503050406030204" pitchFamily="18" charset="0"/>
                              </a:rPr>
                              <m:t>𝑋</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𝑇𝑟𝑎𝑣𝑒𝑙</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oMath>
                </a14:m>
                <a:r>
                  <a:rPr lang="en-GB" dirty="0"/>
                  <a: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4</m:t>
                        </m:r>
                      </m:sub>
                    </m:sSub>
                    <m:d>
                      <m:dPr>
                        <m:ctrlPr>
                          <a:rPr lang="de-DE" i="1">
                            <a:latin typeface="Cambria Math" panose="02040503050406030204" pitchFamily="18" charset="0"/>
                            <a:ea typeface="Cambria Math" panose="02040503050406030204" pitchFamily="18" charset="0"/>
                          </a:rPr>
                        </m:ctrlPr>
                      </m:dPr>
                      <m:e>
                        <m:r>
                          <a:rPr lang="de-DE" i="1">
                            <a:solidFill>
                              <a:schemeClr val="accent6"/>
                            </a:solidFill>
                            <a:latin typeface="Cambria Math" panose="02040503050406030204" pitchFamily="18" charset="0"/>
                            <a:ea typeface="Cambria Math" panose="02040503050406030204" pitchFamily="18" charset="0"/>
                          </a:rPr>
                          <m:t>𝑅𝑒𝑠𝑡𝑟𝑖𝑐𝑡</m:t>
                        </m:r>
                        <m:d>
                          <m:dPr>
                            <m:ctrlPr>
                              <a:rPr lang="de-DE" i="1">
                                <a:solidFill>
                                  <a:schemeClr val="accent6"/>
                                </a:solidFill>
                                <a:latin typeface="Cambria Math" panose="02040503050406030204" pitchFamily="18" charset="0"/>
                                <a:ea typeface="Cambria Math" panose="02040503050406030204" pitchFamily="18" charset="0"/>
                              </a:rPr>
                            </m:ctrlPr>
                          </m:dPr>
                          <m:e>
                            <m:r>
                              <a:rPr lang="de-DE" i="1">
                                <a:solidFill>
                                  <a:schemeClr val="accent6"/>
                                </a:solidFill>
                                <a:latin typeface="Cambria Math" panose="02040503050406030204" pitchFamily="18" charset="0"/>
                                <a:ea typeface="Cambria Math" panose="02040503050406030204" pitchFamily="18" charset="0"/>
                              </a:rPr>
                              <m:t>𝑋</m:t>
                            </m:r>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𝐼𝑛𝑡𝑒𝑟𝑓𝑒𝑟𝑒𝑛𝑐𝑒</m:t>
                        </m:r>
                      </m:e>
                    </m:d>
                  </m:oMath>
                </a14:m>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xfrm>
                <a:off x="623392" y="1332843"/>
                <a:ext cx="7088005" cy="4584266"/>
              </a:xfrm>
              <a:blipFill>
                <a:blip r:embed="rId2"/>
                <a:stretch>
                  <a:fillRect l="-2321" t="-3039" r="-714"/>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graphicFrame>
            <p:nvGraphicFramePr>
              <p:cNvPr id="50" name="Table 49">
                <a:extLst>
                  <a:ext uri="{FF2B5EF4-FFF2-40B4-BE49-F238E27FC236}">
                    <a16:creationId xmlns:a16="http://schemas.microsoft.com/office/drawing/2014/main" id="{7D56ACA1-9109-C144-B931-B2440386D782}"/>
                  </a:ext>
                </a:extLst>
              </p:cNvPr>
              <p:cNvGraphicFramePr>
                <a:graphicFrameLocks noGrp="1"/>
              </p:cNvGraphicFramePr>
              <p:nvPr/>
            </p:nvGraphicFramePr>
            <p:xfrm>
              <a:off x="9815932" y="1096837"/>
              <a:ext cx="2015743" cy="1854200"/>
            </p:xfrm>
            <a:graphic>
              <a:graphicData uri="http://schemas.openxmlformats.org/drawingml/2006/table">
                <a:tbl>
                  <a:tblPr firstRow="1" bandRow="1">
                    <a:tableStyleId>{10A1B5D5-9B99-4C35-A422-299274C87663}</a:tableStyleId>
                  </a:tblPr>
                  <a:tblGrid>
                    <a:gridCol w="730694">
                      <a:extLst>
                        <a:ext uri="{9D8B030D-6E8A-4147-A177-3AD203B41FA5}">
                          <a16:colId xmlns:a16="http://schemas.microsoft.com/office/drawing/2014/main" val="1319494561"/>
                        </a:ext>
                      </a:extLst>
                    </a:gridCol>
                    <a:gridCol w="793178">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𝑇𝑙</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en-GB" smtClean="0">
                                        <a:latin typeface="Cambria Math" panose="02040503050406030204" pitchFamily="18" charset="0"/>
                                      </a:rPr>
                                      <m:t>𝜙</m:t>
                                    </m:r>
                                  </m:e>
                                  <m:sub>
                                    <m:r>
                                      <a:rPr lang="de-DE" smtClean="0">
                                        <a:latin typeface="Cambria Math" panose="02040503050406030204" pitchFamily="18" charset="0"/>
                                      </a:rPr>
                                      <m:t>1</m:t>
                                    </m:r>
                                  </m:sub>
                                </m:sSub>
                              </m:oMath>
                            </m:oMathPara>
                          </a14:m>
                          <a:endParaRPr lang="en-GB" b="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𝑓𝑟𝑒𝑒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𝑓𝑟𝑒𝑒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𝑏𝑎𝑛</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𝑏𝑎𝑛</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50" name="Table 49">
                <a:extLst>
                  <a:ext uri="{FF2B5EF4-FFF2-40B4-BE49-F238E27FC236}">
                    <a16:creationId xmlns:a16="http://schemas.microsoft.com/office/drawing/2014/main" id="{7D56ACA1-9109-C144-B931-B2440386D782}"/>
                  </a:ext>
                </a:extLst>
              </p:cNvPr>
              <p:cNvGraphicFramePr>
                <a:graphicFrameLocks noGrp="1"/>
              </p:cNvGraphicFramePr>
              <p:nvPr>
                <p:extLst>
                  <p:ext uri="{D42A27DB-BD31-4B8C-83A1-F6EECF244321}">
                    <p14:modId xmlns:p14="http://schemas.microsoft.com/office/powerpoint/2010/main" val="3229387153"/>
                  </p:ext>
                </p:extLst>
              </p:nvPr>
            </p:nvGraphicFramePr>
            <p:xfrm>
              <a:off x="9815932" y="1096837"/>
              <a:ext cx="2015743" cy="1854200"/>
            </p:xfrm>
            <a:graphic>
              <a:graphicData uri="http://schemas.openxmlformats.org/drawingml/2006/table">
                <a:tbl>
                  <a:tblPr firstRow="1" bandRow="1">
                    <a:tableStyleId>{10A1B5D5-9B99-4C35-A422-299274C87663}</a:tableStyleId>
                  </a:tblPr>
                  <a:tblGrid>
                    <a:gridCol w="730694">
                      <a:extLst>
                        <a:ext uri="{9D8B030D-6E8A-4147-A177-3AD203B41FA5}">
                          <a16:colId xmlns:a16="http://schemas.microsoft.com/office/drawing/2014/main" val="1319494561"/>
                        </a:ext>
                      </a:extLst>
                    </a:gridCol>
                    <a:gridCol w="793178">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endParaRPr lang="en-US"/>
                        </a:p>
                      </a:txBody>
                      <a:tcPr>
                        <a:blipFill>
                          <a:blip r:embed="rId17"/>
                          <a:stretch>
                            <a:fillRect t="-3448" r="-175862" b="-406897"/>
                          </a:stretch>
                        </a:blipFill>
                      </a:tcPr>
                    </a:tc>
                    <a:tc>
                      <a:txBody>
                        <a:bodyPr/>
                        <a:lstStyle/>
                        <a:p>
                          <a:endParaRPr lang="en-US"/>
                        </a:p>
                      </a:txBody>
                      <a:tcPr>
                        <a:blipFill>
                          <a:blip r:embed="rId17"/>
                          <a:stretch>
                            <a:fillRect l="-92063" t="-3448" r="-61905" b="-406897"/>
                          </a:stretch>
                        </a:blipFill>
                      </a:tcPr>
                    </a:tc>
                    <a:tc>
                      <a:txBody>
                        <a:bodyPr/>
                        <a:lstStyle/>
                        <a:p>
                          <a:endParaRPr lang="en-US"/>
                        </a:p>
                      </a:txBody>
                      <a:tcPr>
                        <a:blipFill>
                          <a:blip r:embed="rId17"/>
                          <a:stretch>
                            <a:fillRect l="-310256"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7"/>
                          <a:stretch>
                            <a:fillRect t="-100000" r="-175862" b="-293333"/>
                          </a:stretch>
                        </a:blipFill>
                      </a:tcPr>
                    </a:tc>
                    <a:tc>
                      <a:txBody>
                        <a:bodyPr/>
                        <a:lstStyle/>
                        <a:p>
                          <a:endParaRPr lang="en-US"/>
                        </a:p>
                      </a:txBody>
                      <a:tcPr>
                        <a:blipFill>
                          <a:blip r:embed="rId17"/>
                          <a:stretch>
                            <a:fillRect l="-92063" t="-100000" r="-61905" b="-293333"/>
                          </a:stretch>
                        </a:blipFill>
                      </a:tcPr>
                    </a:tc>
                    <a:tc>
                      <a:txBody>
                        <a:bodyPr/>
                        <a:lstStyle/>
                        <a:p>
                          <a:endParaRPr lang="en-US"/>
                        </a:p>
                      </a:txBody>
                      <a:tcPr>
                        <a:blipFill>
                          <a:blip r:embed="rId17"/>
                          <a:stretch>
                            <a:fillRect l="-310256" t="-10000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17"/>
                          <a:stretch>
                            <a:fillRect t="-206897" r="-175862" b="-203448"/>
                          </a:stretch>
                        </a:blipFill>
                      </a:tcPr>
                    </a:tc>
                    <a:tc>
                      <a:txBody>
                        <a:bodyPr/>
                        <a:lstStyle/>
                        <a:p>
                          <a:endParaRPr lang="en-US"/>
                        </a:p>
                      </a:txBody>
                      <a:tcPr>
                        <a:blipFill>
                          <a:blip r:embed="rId17"/>
                          <a:stretch>
                            <a:fillRect l="-92063" t="-206897" r="-61905" b="-203448"/>
                          </a:stretch>
                        </a:blipFill>
                      </a:tcPr>
                    </a:tc>
                    <a:tc>
                      <a:txBody>
                        <a:bodyPr/>
                        <a:lstStyle/>
                        <a:p>
                          <a:endParaRPr lang="en-US"/>
                        </a:p>
                      </a:txBody>
                      <a:tcPr>
                        <a:blipFill>
                          <a:blip r:embed="rId17"/>
                          <a:stretch>
                            <a:fillRect l="-310256" t="-20689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17"/>
                          <a:stretch>
                            <a:fillRect t="-296667" r="-175862" b="-96667"/>
                          </a:stretch>
                        </a:blipFill>
                      </a:tcPr>
                    </a:tc>
                    <a:tc>
                      <a:txBody>
                        <a:bodyPr/>
                        <a:lstStyle/>
                        <a:p>
                          <a:endParaRPr lang="en-US"/>
                        </a:p>
                      </a:txBody>
                      <a:tcPr>
                        <a:blipFill>
                          <a:blip r:embed="rId17"/>
                          <a:stretch>
                            <a:fillRect l="-92063" t="-296667" r="-61905" b="-96667"/>
                          </a:stretch>
                        </a:blipFill>
                      </a:tcPr>
                    </a:tc>
                    <a:tc>
                      <a:txBody>
                        <a:bodyPr/>
                        <a:lstStyle/>
                        <a:p>
                          <a:endParaRPr lang="en-US"/>
                        </a:p>
                      </a:txBody>
                      <a:tcPr>
                        <a:blipFill>
                          <a:blip r:embed="rId17"/>
                          <a:stretch>
                            <a:fillRect l="-310256" t="-296667" b="-96667"/>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17"/>
                          <a:stretch>
                            <a:fillRect t="-410345" r="-175862"/>
                          </a:stretch>
                        </a:blipFill>
                      </a:tcPr>
                    </a:tc>
                    <a:tc>
                      <a:txBody>
                        <a:bodyPr/>
                        <a:lstStyle/>
                        <a:p>
                          <a:endParaRPr lang="en-US"/>
                        </a:p>
                      </a:txBody>
                      <a:tcPr>
                        <a:blipFill>
                          <a:blip r:embed="rId17"/>
                          <a:stretch>
                            <a:fillRect l="-92063" t="-410345" r="-61905"/>
                          </a:stretch>
                        </a:blipFill>
                      </a:tcPr>
                    </a:tc>
                    <a:tc>
                      <a:txBody>
                        <a:bodyPr/>
                        <a:lstStyle/>
                        <a:p>
                          <a:endParaRPr lang="en-US"/>
                        </a:p>
                      </a:txBody>
                      <a:tcPr>
                        <a:blipFill>
                          <a:blip r:embed="rId17"/>
                          <a:stretch>
                            <a:fillRect l="-310256" t="-410345"/>
                          </a:stretch>
                        </a:blipFill>
                      </a:tcPr>
                    </a:tc>
                    <a:extLst>
                      <a:ext uri="{0D108BD9-81ED-4DB2-BD59-A6C34878D82A}">
                        <a16:rowId xmlns:a16="http://schemas.microsoft.com/office/drawing/2014/main" val="100732356"/>
                      </a:ext>
                    </a:extLst>
                  </a:tr>
                </a:tbl>
              </a:graphicData>
            </a:graphic>
          </p:graphicFrame>
        </mc:Fallback>
      </mc:AlternateContent>
      <p:grpSp>
        <p:nvGrpSpPr>
          <p:cNvPr id="19" name="Group 18">
            <a:extLst>
              <a:ext uri="{FF2B5EF4-FFF2-40B4-BE49-F238E27FC236}">
                <a16:creationId xmlns:a16="http://schemas.microsoft.com/office/drawing/2014/main" id="{A6A8629D-C31D-934D-9AF8-62F078FA6E5A}"/>
              </a:ext>
            </a:extLst>
          </p:cNvPr>
          <p:cNvGrpSpPr/>
          <p:nvPr/>
        </p:nvGrpSpPr>
        <p:grpSpPr>
          <a:xfrm>
            <a:off x="6907622" y="3278998"/>
            <a:ext cx="4924053" cy="2626709"/>
            <a:chOff x="6907622" y="3278998"/>
            <a:chExt cx="4924053" cy="2626709"/>
          </a:xfrm>
        </p:grpSpPr>
        <p:cxnSp>
          <p:nvCxnSpPr>
            <p:cNvPr id="180" name="Straight Connector 179">
              <a:extLst>
                <a:ext uri="{FF2B5EF4-FFF2-40B4-BE49-F238E27FC236}">
                  <a16:creationId xmlns:a16="http://schemas.microsoft.com/office/drawing/2014/main" id="{37D4B542-D7AD-2146-96B6-43858B2A3366}"/>
                </a:ext>
              </a:extLst>
            </p:cNvPr>
            <p:cNvCxnSpPr>
              <a:cxnSpLocks/>
              <a:stCxn id="145" idx="1"/>
              <a:endCxn id="184" idx="3"/>
            </p:cNvCxnSpPr>
            <p:nvPr/>
          </p:nvCxnSpPr>
          <p:spPr>
            <a:xfrm flipH="1" flipV="1">
              <a:off x="9311953" y="4023466"/>
              <a:ext cx="11647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D9E375DF-6A92-934D-8E8A-F2DF4961BB3B}"/>
                </a:ext>
              </a:extLst>
            </p:cNvPr>
            <p:cNvCxnSpPr>
              <a:cxnSpLocks/>
              <a:stCxn id="148" idx="0"/>
              <a:endCxn id="184" idx="2"/>
            </p:cNvCxnSpPr>
            <p:nvPr/>
          </p:nvCxnSpPr>
          <p:spPr>
            <a:xfrm flipH="1" flipV="1">
              <a:off x="9239953" y="4095466"/>
              <a:ext cx="1" cy="313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EA068D6D-0F70-644B-96CF-B67261DBA74F}"/>
                </a:ext>
              </a:extLst>
            </p:cNvPr>
            <p:cNvGrpSpPr/>
            <p:nvPr/>
          </p:nvGrpSpPr>
          <p:grpSpPr>
            <a:xfrm>
              <a:off x="9167953" y="3951466"/>
              <a:ext cx="513187" cy="358979"/>
              <a:chOff x="9167953" y="3951466"/>
              <a:chExt cx="513187" cy="358979"/>
            </a:xfrm>
          </p:grpSpPr>
          <p:sp>
            <p:nvSpPr>
              <p:cNvPr id="184" name="Rectangle 183">
                <a:extLst>
                  <a:ext uri="{FF2B5EF4-FFF2-40B4-BE49-F238E27FC236}">
                    <a16:creationId xmlns:a16="http://schemas.microsoft.com/office/drawing/2014/main" id="{E3E56F9E-6CF0-5D4A-93C2-90E2D2D59C0C}"/>
                  </a:ext>
                </a:extLst>
              </p:cNvPr>
              <p:cNvSpPr/>
              <p:nvPr/>
            </p:nvSpPr>
            <p:spPr>
              <a:xfrm>
                <a:off x="9167953" y="39514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6" name="TextBox 185">
                    <a:extLst>
                      <a:ext uri="{FF2B5EF4-FFF2-40B4-BE49-F238E27FC236}">
                        <a16:creationId xmlns:a16="http://schemas.microsoft.com/office/drawing/2014/main" id="{F16940B5-C3B6-6241-ADF5-A023222F93D5}"/>
                      </a:ext>
                    </a:extLst>
                  </p:cNvPr>
                  <p:cNvSpPr txBox="1"/>
                  <p:nvPr/>
                </p:nvSpPr>
                <p:spPr>
                  <a:xfrm>
                    <a:off x="9359385" y="4033446"/>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186" name="TextBox 185">
                    <a:extLst>
                      <a:ext uri="{FF2B5EF4-FFF2-40B4-BE49-F238E27FC236}">
                        <a16:creationId xmlns:a16="http://schemas.microsoft.com/office/drawing/2014/main" id="{F16940B5-C3B6-6241-ADF5-A023222F93D5}"/>
                      </a:ext>
                    </a:extLst>
                  </p:cNvPr>
                  <p:cNvSpPr txBox="1">
                    <a:spLocks noRot="1" noChangeAspect="1" noMove="1" noResize="1" noEditPoints="1" noAdjustHandles="1" noChangeArrowheads="1" noChangeShapeType="1" noTextEdit="1"/>
                  </p:cNvSpPr>
                  <p:nvPr/>
                </p:nvSpPr>
                <p:spPr>
                  <a:xfrm>
                    <a:off x="9359385" y="4033446"/>
                    <a:ext cx="321755" cy="276999"/>
                  </a:xfrm>
                  <a:prstGeom prst="rect">
                    <a:avLst/>
                  </a:prstGeom>
                  <a:blipFill>
                    <a:blip r:embed="rId18"/>
                    <a:stretch>
                      <a:fillRect l="-15385" r="-3846"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44" name="Rectangle 143">
                  <a:extLst>
                    <a:ext uri="{FF2B5EF4-FFF2-40B4-BE49-F238E27FC236}">
                      <a16:creationId xmlns:a16="http://schemas.microsoft.com/office/drawing/2014/main" id="{87A3D91C-5202-A549-A434-5F35FF13A87D}"/>
                    </a:ext>
                  </a:extLst>
                </p:cNvPr>
                <p:cNvSpPr/>
                <p:nvPr/>
              </p:nvSpPr>
              <p:spPr>
                <a:xfrm>
                  <a:off x="6962716" y="3837709"/>
                  <a:ext cx="1424983" cy="37151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4" name="Rectangle 143">
                  <a:extLst>
                    <a:ext uri="{FF2B5EF4-FFF2-40B4-BE49-F238E27FC236}">
                      <a16:creationId xmlns:a16="http://schemas.microsoft.com/office/drawing/2014/main" id="{87A3D91C-5202-A549-A434-5F35FF13A87D}"/>
                    </a:ext>
                  </a:extLst>
                </p:cNvPr>
                <p:cNvSpPr>
                  <a:spLocks noRot="1" noChangeAspect="1" noMove="1" noResize="1" noEditPoints="1" noAdjustHandles="1" noChangeArrowheads="1" noChangeShapeType="1" noTextEdit="1"/>
                </p:cNvSpPr>
                <p:nvPr/>
              </p:nvSpPr>
              <p:spPr>
                <a:xfrm>
                  <a:off x="6962716" y="3837709"/>
                  <a:ext cx="1424983" cy="371513"/>
                </a:xfrm>
                <a:prstGeom prst="rect">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5" name="Diamond 144">
                  <a:extLst>
                    <a:ext uri="{FF2B5EF4-FFF2-40B4-BE49-F238E27FC236}">
                      <a16:creationId xmlns:a16="http://schemas.microsoft.com/office/drawing/2014/main" id="{DCC96425-9139-6643-A2F0-0CBA398FDE21}"/>
                    </a:ext>
                  </a:extLst>
                </p:cNvPr>
                <p:cNvSpPr/>
                <p:nvPr/>
              </p:nvSpPr>
              <p:spPr>
                <a:xfrm>
                  <a:off x="10476718" y="3748343"/>
                  <a:ext cx="906125" cy="550247"/>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45" name="Diamond 144">
                  <a:extLst>
                    <a:ext uri="{FF2B5EF4-FFF2-40B4-BE49-F238E27FC236}">
                      <a16:creationId xmlns:a16="http://schemas.microsoft.com/office/drawing/2014/main" id="{DCC96425-9139-6643-A2F0-0CBA398FDE21}"/>
                    </a:ext>
                  </a:extLst>
                </p:cNvPr>
                <p:cNvSpPr>
                  <a:spLocks noRot="1" noChangeAspect="1" noMove="1" noResize="1" noEditPoints="1" noAdjustHandles="1" noChangeArrowheads="1" noChangeShapeType="1" noTextEdit="1"/>
                </p:cNvSpPr>
                <p:nvPr/>
              </p:nvSpPr>
              <p:spPr>
                <a:xfrm>
                  <a:off x="10476718" y="3748343"/>
                  <a:ext cx="906125" cy="550247"/>
                </a:xfrm>
                <a:prstGeom prst="diamond">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6" name="Oval 145">
                  <a:extLst>
                    <a:ext uri="{FF2B5EF4-FFF2-40B4-BE49-F238E27FC236}">
                      <a16:creationId xmlns:a16="http://schemas.microsoft.com/office/drawing/2014/main" id="{7440AAF6-52C7-3644-A510-98978C2A6CDF}"/>
                    </a:ext>
                  </a:extLst>
                </p:cNvPr>
                <p:cNvSpPr/>
                <p:nvPr/>
              </p:nvSpPr>
              <p:spPr>
                <a:xfrm>
                  <a:off x="8644954"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6" name="Oval 145">
                  <a:extLst>
                    <a:ext uri="{FF2B5EF4-FFF2-40B4-BE49-F238E27FC236}">
                      <a16:creationId xmlns:a16="http://schemas.microsoft.com/office/drawing/2014/main" id="{7440AAF6-52C7-3644-A510-98978C2A6CDF}"/>
                    </a:ext>
                  </a:extLst>
                </p:cNvPr>
                <p:cNvSpPr>
                  <a:spLocks noRot="1" noChangeAspect="1" noMove="1" noResize="1" noEditPoints="1" noAdjustHandles="1" noChangeArrowheads="1" noChangeShapeType="1" noTextEdit="1"/>
                </p:cNvSpPr>
                <p:nvPr/>
              </p:nvSpPr>
              <p:spPr>
                <a:xfrm>
                  <a:off x="8644954" y="5516194"/>
                  <a:ext cx="1189998" cy="389513"/>
                </a:xfrm>
                <a:prstGeom prst="ellipse">
                  <a:avLst/>
                </a:prstGeom>
                <a:blipFill>
                  <a:blip r:embed="rId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7" name="Oval 146">
                  <a:extLst>
                    <a:ext uri="{FF2B5EF4-FFF2-40B4-BE49-F238E27FC236}">
                      <a16:creationId xmlns:a16="http://schemas.microsoft.com/office/drawing/2014/main" id="{66847576-F426-D441-9459-4299484605B3}"/>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7" name="Oval 146">
                  <a:extLst>
                    <a:ext uri="{FF2B5EF4-FFF2-40B4-BE49-F238E27FC236}">
                      <a16:creationId xmlns:a16="http://schemas.microsoft.com/office/drawing/2014/main" id="{66847576-F426-D441-9459-4299484605B3}"/>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2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8" name="Oval 147">
                  <a:extLst>
                    <a:ext uri="{FF2B5EF4-FFF2-40B4-BE49-F238E27FC236}">
                      <a16:creationId xmlns:a16="http://schemas.microsoft.com/office/drawing/2014/main" id="{36EF0B53-6DD9-654A-BCD5-441813E3AB9D}"/>
                    </a:ext>
                  </a:extLst>
                </p:cNvPr>
                <p:cNvSpPr/>
                <p:nvPr/>
              </p:nvSpPr>
              <p:spPr>
                <a:xfrm>
                  <a:off x="8860629" y="4408535"/>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48" name="Oval 147">
                  <a:extLst>
                    <a:ext uri="{FF2B5EF4-FFF2-40B4-BE49-F238E27FC236}">
                      <a16:creationId xmlns:a16="http://schemas.microsoft.com/office/drawing/2014/main" id="{36EF0B53-6DD9-654A-BCD5-441813E3AB9D}"/>
                    </a:ext>
                  </a:extLst>
                </p:cNvPr>
                <p:cNvSpPr>
                  <a:spLocks noRot="1" noChangeAspect="1" noMove="1" noResize="1" noEditPoints="1" noAdjustHandles="1" noChangeArrowheads="1" noChangeShapeType="1" noTextEdit="1"/>
                </p:cNvSpPr>
                <p:nvPr/>
              </p:nvSpPr>
              <p:spPr>
                <a:xfrm>
                  <a:off x="8860629" y="4408535"/>
                  <a:ext cx="758649" cy="389513"/>
                </a:xfrm>
                <a:prstGeom prst="ellipse">
                  <a:avLst/>
                </a:prstGeom>
                <a:blipFill>
                  <a:blip r:embed="rId23"/>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9" name="Oval 148">
                  <a:extLst>
                    <a:ext uri="{FF2B5EF4-FFF2-40B4-BE49-F238E27FC236}">
                      <a16:creationId xmlns:a16="http://schemas.microsoft.com/office/drawing/2014/main" id="{807FE187-B627-1E41-81C6-5E58AB9B8AAE}"/>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49" name="Oval 148">
                  <a:extLst>
                    <a:ext uri="{FF2B5EF4-FFF2-40B4-BE49-F238E27FC236}">
                      <a16:creationId xmlns:a16="http://schemas.microsoft.com/office/drawing/2014/main" id="{807FE187-B627-1E41-81C6-5E58AB9B8AAE}"/>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24"/>
                  <a:stretch>
                    <a:fillRect/>
                  </a:stretch>
                </a:blipFill>
                <a:ln>
                  <a:solidFill>
                    <a:schemeClr val="tx1"/>
                  </a:solidFill>
                </a:ln>
              </p:spPr>
              <p:txBody>
                <a:bodyPr/>
                <a:lstStyle/>
                <a:p>
                  <a:r>
                    <a:rPr lang="en-GB">
                      <a:noFill/>
                    </a:rPr>
                    <a:t> </a:t>
                  </a:r>
                </a:p>
              </p:txBody>
            </p:sp>
          </mc:Fallback>
        </mc:AlternateContent>
        <p:cxnSp>
          <p:nvCxnSpPr>
            <p:cNvPr id="150" name="Straight Connector 149">
              <a:extLst>
                <a:ext uri="{FF2B5EF4-FFF2-40B4-BE49-F238E27FC236}">
                  <a16:creationId xmlns:a16="http://schemas.microsoft.com/office/drawing/2014/main" id="{B72D8369-21F4-2B46-BBA2-6CCBB020C735}"/>
                </a:ext>
              </a:extLst>
            </p:cNvPr>
            <p:cNvCxnSpPr>
              <a:cxnSpLocks/>
              <a:stCxn id="147" idx="6"/>
              <a:endCxn id="176" idx="1"/>
            </p:cNvCxnSpPr>
            <p:nvPr/>
          </p:nvCxnSpPr>
          <p:spPr>
            <a:xfrm flipV="1">
              <a:off x="8444034" y="5138404"/>
              <a:ext cx="455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B11D238-E4D7-A94E-B841-958EB3FB04C6}"/>
                </a:ext>
              </a:extLst>
            </p:cNvPr>
            <p:cNvCxnSpPr>
              <a:cxnSpLocks/>
              <a:stCxn id="148" idx="4"/>
              <a:endCxn id="176" idx="0"/>
            </p:cNvCxnSpPr>
            <p:nvPr/>
          </p:nvCxnSpPr>
          <p:spPr>
            <a:xfrm flipH="1">
              <a:off x="8971231" y="4798048"/>
              <a:ext cx="268723"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59042B59-0F48-9047-BAAB-FD68B7472831}"/>
                </a:ext>
              </a:extLst>
            </p:cNvPr>
            <p:cNvCxnSpPr>
              <a:cxnSpLocks/>
              <a:stCxn id="146" idx="0"/>
              <a:endCxn id="176" idx="2"/>
            </p:cNvCxnSpPr>
            <p:nvPr/>
          </p:nvCxnSpPr>
          <p:spPr>
            <a:xfrm flipH="1" flipV="1">
              <a:off x="8971231" y="5210404"/>
              <a:ext cx="268722"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3" name="Group 152">
              <a:extLst>
                <a:ext uri="{FF2B5EF4-FFF2-40B4-BE49-F238E27FC236}">
                  <a16:creationId xmlns:a16="http://schemas.microsoft.com/office/drawing/2014/main" id="{179B7249-1973-4042-9EC0-0CC809935684}"/>
                </a:ext>
              </a:extLst>
            </p:cNvPr>
            <p:cNvGrpSpPr/>
            <p:nvPr/>
          </p:nvGrpSpPr>
          <p:grpSpPr>
            <a:xfrm>
              <a:off x="8610247" y="5032933"/>
              <a:ext cx="474503" cy="391710"/>
              <a:chOff x="9288700" y="2902693"/>
              <a:chExt cx="474503" cy="391710"/>
            </a:xfrm>
          </p:grpSpPr>
          <p:sp>
            <p:nvSpPr>
              <p:cNvPr id="175" name="Rectangle 174">
                <a:extLst>
                  <a:ext uri="{FF2B5EF4-FFF2-40B4-BE49-F238E27FC236}">
                    <a16:creationId xmlns:a16="http://schemas.microsoft.com/office/drawing/2014/main" id="{E8A5B673-D477-F246-91E2-88A63F01ADDD}"/>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A93140E6-653B-5C43-9E11-753AF53DAB3A}"/>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ectangle 176">
                <a:extLst>
                  <a:ext uri="{FF2B5EF4-FFF2-40B4-BE49-F238E27FC236}">
                    <a16:creationId xmlns:a16="http://schemas.microsoft.com/office/drawing/2014/main" id="{8295BDBE-A3F8-2049-BCBF-59CD893A1CD1}"/>
                  </a:ext>
                </a:extLst>
              </p:cNvPr>
              <p:cNvSpPr/>
              <p:nvPr/>
            </p:nvSpPr>
            <p:spPr>
              <a:xfrm>
                <a:off x="9619203"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799C7CCD-0F8E-1F42-B2A4-C999C983803E}"/>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11"/>
                    <a:stretch>
                      <a:fillRect l="-16667" r="-4167" b="-26087"/>
                    </a:stretch>
                  </a:blipFill>
                </p:spPr>
                <p:txBody>
                  <a:bodyPr/>
                  <a:lstStyle/>
                  <a:p>
                    <a:r>
                      <a:rPr lang="en-GB">
                        <a:noFill/>
                      </a:rPr>
                      <a:t> </a:t>
                    </a:r>
                  </a:p>
                </p:txBody>
              </p:sp>
            </mc:Fallback>
          </mc:AlternateContent>
        </p:grpSp>
        <p:cxnSp>
          <p:nvCxnSpPr>
            <p:cNvPr id="154" name="Straight Connector 153">
              <a:extLst>
                <a:ext uri="{FF2B5EF4-FFF2-40B4-BE49-F238E27FC236}">
                  <a16:creationId xmlns:a16="http://schemas.microsoft.com/office/drawing/2014/main" id="{E9DA4F91-ADAC-404A-AD92-2D4A23D2C963}"/>
                </a:ext>
              </a:extLst>
            </p:cNvPr>
            <p:cNvCxnSpPr>
              <a:cxnSpLocks/>
              <a:stCxn id="148" idx="4"/>
              <a:endCxn id="172" idx="0"/>
            </p:cNvCxnSpPr>
            <p:nvPr/>
          </p:nvCxnSpPr>
          <p:spPr>
            <a:xfrm>
              <a:off x="9239954" y="4798048"/>
              <a:ext cx="262150"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783245FC-7B29-9146-9454-24FB5E059B01}"/>
                </a:ext>
              </a:extLst>
            </p:cNvPr>
            <p:cNvCxnSpPr>
              <a:cxnSpLocks/>
              <a:stCxn id="149" idx="2"/>
              <a:endCxn id="172" idx="3"/>
            </p:cNvCxnSpPr>
            <p:nvPr/>
          </p:nvCxnSpPr>
          <p:spPr>
            <a:xfrm flipH="1" flipV="1">
              <a:off x="9574104" y="5138404"/>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3475E92-DE4B-344B-93A9-3F3EE5B06E56}"/>
                </a:ext>
              </a:extLst>
            </p:cNvPr>
            <p:cNvCxnSpPr>
              <a:cxnSpLocks/>
              <a:stCxn id="146" idx="0"/>
              <a:endCxn id="172" idx="2"/>
            </p:cNvCxnSpPr>
            <p:nvPr/>
          </p:nvCxnSpPr>
          <p:spPr>
            <a:xfrm flipV="1">
              <a:off x="9239953" y="5210404"/>
              <a:ext cx="262151"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AB13ADD7-7551-954F-9B18-8C2CDBAB6D40}"/>
                </a:ext>
              </a:extLst>
            </p:cNvPr>
            <p:cNvGrpSpPr/>
            <p:nvPr/>
          </p:nvGrpSpPr>
          <p:grpSpPr>
            <a:xfrm>
              <a:off x="9393015" y="5032933"/>
              <a:ext cx="525629" cy="392206"/>
              <a:chOff x="9540595" y="2902693"/>
              <a:chExt cx="525629" cy="392206"/>
            </a:xfrm>
          </p:grpSpPr>
          <p:sp>
            <p:nvSpPr>
              <p:cNvPr id="171" name="Rectangle 170">
                <a:extLst>
                  <a:ext uri="{FF2B5EF4-FFF2-40B4-BE49-F238E27FC236}">
                    <a16:creationId xmlns:a16="http://schemas.microsoft.com/office/drawing/2014/main" id="{55ED907C-3E86-9147-A0AC-73F9233B73F4}"/>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2" name="Rectangle 171">
                <a:extLst>
                  <a:ext uri="{FF2B5EF4-FFF2-40B4-BE49-F238E27FC236}">
                    <a16:creationId xmlns:a16="http://schemas.microsoft.com/office/drawing/2014/main" id="{F2C06609-16EF-6B46-A0AF-A8E24D08DED0}"/>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Rectangle 172">
                <a:extLst>
                  <a:ext uri="{FF2B5EF4-FFF2-40B4-BE49-F238E27FC236}">
                    <a16:creationId xmlns:a16="http://schemas.microsoft.com/office/drawing/2014/main" id="{114C2364-FB6F-AC40-9733-1767AB201436}"/>
                  </a:ext>
                </a:extLst>
              </p:cNvPr>
              <p:cNvSpPr/>
              <p:nvPr/>
            </p:nvSpPr>
            <p:spPr>
              <a:xfrm>
                <a:off x="9610238"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878B7093-B960-3D4C-BF6A-55232F4EE088}"/>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12"/>
                    <a:stretch>
                      <a:fillRect l="-16667" r="-4167" b="-27273"/>
                    </a:stretch>
                  </a:blipFill>
                </p:spPr>
                <p:txBody>
                  <a:bodyPr/>
                  <a:lstStyle/>
                  <a:p>
                    <a:r>
                      <a:rPr lang="en-GB">
                        <a:noFill/>
                      </a:rPr>
                      <a:t> </a:t>
                    </a:r>
                  </a:p>
                </p:txBody>
              </p:sp>
            </mc:Fallback>
          </mc:AlternateContent>
        </p:grpSp>
        <p:grpSp>
          <p:nvGrpSpPr>
            <p:cNvPr id="158" name="Group 157">
              <a:extLst>
                <a:ext uri="{FF2B5EF4-FFF2-40B4-BE49-F238E27FC236}">
                  <a16:creationId xmlns:a16="http://schemas.microsoft.com/office/drawing/2014/main" id="{A89ECD93-FC5D-A345-8BAA-0BCC4DCC9BD6}"/>
                </a:ext>
              </a:extLst>
            </p:cNvPr>
            <p:cNvGrpSpPr/>
            <p:nvPr/>
          </p:nvGrpSpPr>
          <p:grpSpPr>
            <a:xfrm>
              <a:off x="9619278" y="4531291"/>
              <a:ext cx="758251" cy="338058"/>
              <a:chOff x="8636644" y="2952819"/>
              <a:chExt cx="758251" cy="338058"/>
            </a:xfrm>
          </p:grpSpPr>
          <p:cxnSp>
            <p:nvCxnSpPr>
              <p:cNvPr id="167" name="Straight Connector 166">
                <a:extLst>
                  <a:ext uri="{FF2B5EF4-FFF2-40B4-BE49-F238E27FC236}">
                    <a16:creationId xmlns:a16="http://schemas.microsoft.com/office/drawing/2014/main" id="{598DA942-C9C1-634B-AB93-2409E848B9E0}"/>
                  </a:ext>
                </a:extLst>
              </p:cNvPr>
              <p:cNvCxnSpPr>
                <a:cxnSpLocks/>
                <a:stCxn id="148" idx="6"/>
                <a:endCxn id="169" idx="1"/>
              </p:cNvCxnSpPr>
              <p:nvPr/>
            </p:nvCxnSpPr>
            <p:spPr>
              <a:xfrm flipV="1">
                <a:off x="8636644" y="3024819"/>
                <a:ext cx="3208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8" name="Group 167">
                <a:extLst>
                  <a:ext uri="{FF2B5EF4-FFF2-40B4-BE49-F238E27FC236}">
                    <a16:creationId xmlns:a16="http://schemas.microsoft.com/office/drawing/2014/main" id="{30FAADE8-BE3B-7040-9B61-BE35ABCF7E1E}"/>
                  </a:ext>
                </a:extLst>
              </p:cNvPr>
              <p:cNvGrpSpPr/>
              <p:nvPr/>
            </p:nvGrpSpPr>
            <p:grpSpPr>
              <a:xfrm>
                <a:off x="8957481" y="2952819"/>
                <a:ext cx="437414" cy="338058"/>
                <a:chOff x="8957481" y="2952819"/>
                <a:chExt cx="437414" cy="338058"/>
              </a:xfrm>
            </p:grpSpPr>
            <p:sp>
              <p:nvSpPr>
                <p:cNvPr id="169" name="Rectangle 168">
                  <a:extLst>
                    <a:ext uri="{FF2B5EF4-FFF2-40B4-BE49-F238E27FC236}">
                      <a16:creationId xmlns:a16="http://schemas.microsoft.com/office/drawing/2014/main" id="{E7C6AE6C-ABDC-B841-8712-3E939A04FE62}"/>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31673E71-63F1-4E46-858C-156FA8AC7AEA}"/>
                        </a:ext>
                      </a:extLst>
                    </p:cNvPr>
                    <p:cNvSpPr txBox="1"/>
                    <p:nvPr/>
                  </p:nvSpPr>
                  <p:spPr>
                    <a:xfrm>
                      <a:off x="9101481" y="301387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70" name="TextBox 169">
                      <a:extLst>
                        <a:ext uri="{FF2B5EF4-FFF2-40B4-BE49-F238E27FC236}">
                          <a16:creationId xmlns:a16="http://schemas.microsoft.com/office/drawing/2014/main" id="{31673E71-63F1-4E46-858C-156FA8AC7AEA}"/>
                        </a:ext>
                      </a:extLst>
                    </p:cNvPr>
                    <p:cNvSpPr txBox="1">
                      <a:spLocks noRot="1" noChangeAspect="1" noMove="1" noResize="1" noEditPoints="1" noAdjustHandles="1" noChangeArrowheads="1" noChangeShapeType="1" noTextEdit="1"/>
                    </p:cNvSpPr>
                    <p:nvPr/>
                  </p:nvSpPr>
                  <p:spPr>
                    <a:xfrm>
                      <a:off x="9101481" y="3013878"/>
                      <a:ext cx="293414" cy="276999"/>
                    </a:xfrm>
                    <a:prstGeom prst="rect">
                      <a:avLst/>
                    </a:prstGeom>
                    <a:blipFill>
                      <a:blip r:embed="rId13"/>
                      <a:stretch>
                        <a:fillRect l="-16667" r="-4167" b="-27273"/>
                      </a:stretch>
                    </a:blipFill>
                  </p:spPr>
                  <p:txBody>
                    <a:bodyPr/>
                    <a:lstStyle/>
                    <a:p>
                      <a:r>
                        <a:rPr lang="en-GB">
                          <a:noFill/>
                        </a:rPr>
                        <a:t> </a:t>
                      </a:r>
                    </a:p>
                  </p:txBody>
                </p:sp>
              </mc:Fallback>
            </mc:AlternateContent>
          </p:grpSp>
        </p:grpSp>
        <p:grpSp>
          <p:nvGrpSpPr>
            <p:cNvPr id="159" name="Group 158">
              <a:extLst>
                <a:ext uri="{FF2B5EF4-FFF2-40B4-BE49-F238E27FC236}">
                  <a16:creationId xmlns:a16="http://schemas.microsoft.com/office/drawing/2014/main" id="{03B53EDF-7038-9D46-A00C-C78BCE3296D6}"/>
                </a:ext>
              </a:extLst>
            </p:cNvPr>
            <p:cNvGrpSpPr/>
            <p:nvPr/>
          </p:nvGrpSpPr>
          <p:grpSpPr>
            <a:xfrm>
              <a:off x="7564511" y="4209222"/>
              <a:ext cx="525622" cy="734426"/>
              <a:chOff x="9535279" y="2645951"/>
              <a:chExt cx="525622" cy="734426"/>
            </a:xfrm>
          </p:grpSpPr>
          <p:cxnSp>
            <p:nvCxnSpPr>
              <p:cNvPr id="160" name="Straight Connector 159">
                <a:extLst>
                  <a:ext uri="{FF2B5EF4-FFF2-40B4-BE49-F238E27FC236}">
                    <a16:creationId xmlns:a16="http://schemas.microsoft.com/office/drawing/2014/main" id="{003144BB-AC0A-3A45-BD99-81F6E330238F}"/>
                  </a:ext>
                </a:extLst>
              </p:cNvPr>
              <p:cNvCxnSpPr>
                <a:cxnSpLocks/>
                <a:stCxn id="144" idx="2"/>
                <a:endCxn id="164" idx="0"/>
              </p:cNvCxnSpPr>
              <p:nvPr/>
            </p:nvCxnSpPr>
            <p:spPr>
              <a:xfrm flipH="1">
                <a:off x="9644368" y="2645951"/>
                <a:ext cx="1608" cy="295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E0D9488E-E563-934D-B04A-96D89AB3C85C}"/>
                  </a:ext>
                </a:extLst>
              </p:cNvPr>
              <p:cNvCxnSpPr>
                <a:cxnSpLocks/>
                <a:stCxn id="147" idx="0"/>
                <a:endCxn id="164" idx="2"/>
              </p:cNvCxnSpPr>
              <p:nvPr/>
            </p:nvCxnSpPr>
            <p:spPr>
              <a:xfrm flipH="1" flipV="1">
                <a:off x="9644368" y="3085607"/>
                <a:ext cx="2228" cy="294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2" name="Group 161">
                <a:extLst>
                  <a:ext uri="{FF2B5EF4-FFF2-40B4-BE49-F238E27FC236}">
                    <a16:creationId xmlns:a16="http://schemas.microsoft.com/office/drawing/2014/main" id="{59FE4D0F-7738-0245-A47A-BBA6D82F917E}"/>
                  </a:ext>
                </a:extLst>
              </p:cNvPr>
              <p:cNvGrpSpPr/>
              <p:nvPr/>
            </p:nvGrpSpPr>
            <p:grpSpPr>
              <a:xfrm>
                <a:off x="9535279" y="2902693"/>
                <a:ext cx="525622" cy="392206"/>
                <a:chOff x="9535279" y="2902693"/>
                <a:chExt cx="525622" cy="392206"/>
              </a:xfrm>
            </p:grpSpPr>
            <p:sp>
              <p:nvSpPr>
                <p:cNvPr id="163" name="Rectangle 162">
                  <a:extLst>
                    <a:ext uri="{FF2B5EF4-FFF2-40B4-BE49-F238E27FC236}">
                      <a16:creationId xmlns:a16="http://schemas.microsoft.com/office/drawing/2014/main" id="{28110CBD-FB7D-2C40-8E8A-BE3AD95AD2A4}"/>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4" name="Rectangle 163">
                  <a:extLst>
                    <a:ext uri="{FF2B5EF4-FFF2-40B4-BE49-F238E27FC236}">
                      <a16:creationId xmlns:a16="http://schemas.microsoft.com/office/drawing/2014/main" id="{50086662-1A65-C446-8458-5B351A3F550D}"/>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5" name="Rectangle 164">
                  <a:extLst>
                    <a:ext uri="{FF2B5EF4-FFF2-40B4-BE49-F238E27FC236}">
                      <a16:creationId xmlns:a16="http://schemas.microsoft.com/office/drawing/2014/main" id="{0C19A479-ADEC-2248-995D-9F3D640A8C59}"/>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357C56E4-127C-354A-AF87-AE41629F7532}"/>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166" name="TextBox 165">
                      <a:extLst>
                        <a:ext uri="{FF2B5EF4-FFF2-40B4-BE49-F238E27FC236}">
                          <a16:creationId xmlns:a16="http://schemas.microsoft.com/office/drawing/2014/main" id="{357C56E4-127C-354A-AF87-AE41629F7532}"/>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14"/>
                      <a:stretch>
                        <a:fillRect l="-16667" r="-41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57" name="Oval 56">
                  <a:extLst>
                    <a:ext uri="{FF2B5EF4-FFF2-40B4-BE49-F238E27FC236}">
                      <a16:creationId xmlns:a16="http://schemas.microsoft.com/office/drawing/2014/main" id="{913CE615-B953-9940-A2D6-D1C5779ED226}"/>
                    </a:ext>
                  </a:extLst>
                </p:cNvPr>
                <p:cNvSpPr/>
                <p:nvPr/>
              </p:nvSpPr>
              <p:spPr>
                <a:xfrm>
                  <a:off x="8249084" y="3278998"/>
                  <a:ext cx="198173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𝐼𝑛𝑡𝑒𝑟𝑓𝑒𝑟𝑒𝑛𝑐𝑒</m:t>
                        </m:r>
                      </m:oMath>
                    </m:oMathPara>
                  </a14:m>
                  <a:endParaRPr lang="en-GB" dirty="0"/>
                </a:p>
              </p:txBody>
            </p:sp>
          </mc:Choice>
          <mc:Fallback xmlns="">
            <p:sp>
              <p:nvSpPr>
                <p:cNvPr id="57" name="Oval 56">
                  <a:extLst>
                    <a:ext uri="{FF2B5EF4-FFF2-40B4-BE49-F238E27FC236}">
                      <a16:creationId xmlns:a16="http://schemas.microsoft.com/office/drawing/2014/main" id="{913CE615-B953-9940-A2D6-D1C5779ED226}"/>
                    </a:ext>
                  </a:extLst>
                </p:cNvPr>
                <p:cNvSpPr>
                  <a:spLocks noRot="1" noChangeAspect="1" noMove="1" noResize="1" noEditPoints="1" noAdjustHandles="1" noChangeArrowheads="1" noChangeShapeType="1" noTextEdit="1"/>
                </p:cNvSpPr>
                <p:nvPr/>
              </p:nvSpPr>
              <p:spPr>
                <a:xfrm>
                  <a:off x="8249084" y="3278998"/>
                  <a:ext cx="1981738" cy="389513"/>
                </a:xfrm>
                <a:prstGeom prst="ellipse">
                  <a:avLst/>
                </a:prstGeom>
                <a:blipFill>
                  <a:blip r:embed="rId25"/>
                  <a:stretch>
                    <a:fillRect b="-6061"/>
                  </a:stretch>
                </a:blipFill>
                <a:ln>
                  <a:solidFill>
                    <a:schemeClr val="tx1"/>
                  </a:solidFill>
                </a:ln>
              </p:spPr>
              <p:txBody>
                <a:bodyPr/>
                <a:lstStyle/>
                <a:p>
                  <a:r>
                    <a:rPr lang="en-GB">
                      <a:noFill/>
                    </a:rPr>
                    <a:t> </a:t>
                  </a:r>
                </a:p>
              </p:txBody>
            </p:sp>
          </mc:Fallback>
        </mc:AlternateContent>
        <p:cxnSp>
          <p:nvCxnSpPr>
            <p:cNvPr id="59" name="Straight Connector 58">
              <a:extLst>
                <a:ext uri="{FF2B5EF4-FFF2-40B4-BE49-F238E27FC236}">
                  <a16:creationId xmlns:a16="http://schemas.microsoft.com/office/drawing/2014/main" id="{5F22FAA8-9DE3-BC40-8934-E83689EE821F}"/>
                </a:ext>
              </a:extLst>
            </p:cNvPr>
            <p:cNvCxnSpPr>
              <a:cxnSpLocks/>
              <a:stCxn id="184" idx="0"/>
              <a:endCxn id="57" idx="4"/>
            </p:cNvCxnSpPr>
            <p:nvPr/>
          </p:nvCxnSpPr>
          <p:spPr>
            <a:xfrm flipV="1">
              <a:off x="9239953" y="3668511"/>
              <a:ext cx="0" cy="28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5309B7A-DD15-A64A-8BC2-5872422D3B8A}"/>
                </a:ext>
              </a:extLst>
            </p:cNvPr>
            <p:cNvCxnSpPr>
              <a:cxnSpLocks/>
              <a:stCxn id="57" idx="2"/>
              <a:endCxn id="68" idx="3"/>
            </p:cNvCxnSpPr>
            <p:nvPr/>
          </p:nvCxnSpPr>
          <p:spPr>
            <a:xfrm flipH="1" flipV="1">
              <a:off x="7746308" y="3473628"/>
              <a:ext cx="502776" cy="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5FF1CCB-44C5-6D48-ADDF-3BB3C701C855}"/>
                </a:ext>
              </a:extLst>
            </p:cNvPr>
            <p:cNvCxnSpPr>
              <a:cxnSpLocks/>
              <a:stCxn id="144" idx="0"/>
              <a:endCxn id="68" idx="2"/>
            </p:cNvCxnSpPr>
            <p:nvPr/>
          </p:nvCxnSpPr>
          <p:spPr>
            <a:xfrm flipH="1" flipV="1">
              <a:off x="7674308" y="3545628"/>
              <a:ext cx="900" cy="292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31AEFE4D-BEA9-F944-A87C-994EB3DC74C7}"/>
                </a:ext>
              </a:extLst>
            </p:cNvPr>
            <p:cNvGrpSpPr/>
            <p:nvPr/>
          </p:nvGrpSpPr>
          <p:grpSpPr>
            <a:xfrm>
              <a:off x="7565219" y="3362714"/>
              <a:ext cx="528252" cy="392206"/>
              <a:chOff x="9535279" y="2902693"/>
              <a:chExt cx="528252" cy="392206"/>
            </a:xfrm>
          </p:grpSpPr>
          <p:sp>
            <p:nvSpPr>
              <p:cNvPr id="67" name="Rectangle 66">
                <a:extLst>
                  <a:ext uri="{FF2B5EF4-FFF2-40B4-BE49-F238E27FC236}">
                    <a16:creationId xmlns:a16="http://schemas.microsoft.com/office/drawing/2014/main" id="{818EC64E-4841-2D48-8728-790D37A939CD}"/>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83268EA7-3086-EE41-98B5-078F21F900DA}"/>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E94886E8-5470-F04E-8D04-49AB2C63F152}"/>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4A8D7C2D-C9AB-8642-B747-2C01B7DFB6BE}"/>
                      </a:ext>
                    </a:extLst>
                  </p:cNvPr>
                  <p:cNvSpPr txBox="1"/>
                  <p:nvPr/>
                </p:nvSpPr>
                <p:spPr>
                  <a:xfrm>
                    <a:off x="9772810" y="3017900"/>
                    <a:ext cx="2907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4</m:t>
                              </m:r>
                            </m:sub>
                          </m:sSub>
                        </m:oMath>
                      </m:oMathPara>
                    </a14:m>
                    <a:endParaRPr lang="en-GB" dirty="0"/>
                  </a:p>
                </p:txBody>
              </p:sp>
            </mc:Choice>
            <mc:Fallback xmlns="">
              <p:sp>
                <p:nvSpPr>
                  <p:cNvPr id="70" name="TextBox 69">
                    <a:extLst>
                      <a:ext uri="{FF2B5EF4-FFF2-40B4-BE49-F238E27FC236}">
                        <a16:creationId xmlns:a16="http://schemas.microsoft.com/office/drawing/2014/main" id="{4A8D7C2D-C9AB-8642-B747-2C01B7DFB6BE}"/>
                      </a:ext>
                    </a:extLst>
                  </p:cNvPr>
                  <p:cNvSpPr txBox="1">
                    <a:spLocks noRot="1" noChangeAspect="1" noMove="1" noResize="1" noEditPoints="1" noAdjustHandles="1" noChangeArrowheads="1" noChangeShapeType="1" noTextEdit="1"/>
                  </p:cNvSpPr>
                  <p:nvPr/>
                </p:nvSpPr>
                <p:spPr>
                  <a:xfrm>
                    <a:off x="9772810" y="3017900"/>
                    <a:ext cx="290721" cy="276999"/>
                  </a:xfrm>
                  <a:prstGeom prst="rect">
                    <a:avLst/>
                  </a:prstGeom>
                  <a:blipFill>
                    <a:blip r:embed="rId26"/>
                    <a:stretch>
                      <a:fillRect l="-16667" r="-41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graphicFrame>
            <p:nvGraphicFramePr>
              <p:cNvPr id="79" name="Table 78">
                <a:extLst>
                  <a:ext uri="{FF2B5EF4-FFF2-40B4-BE49-F238E27FC236}">
                    <a16:creationId xmlns:a16="http://schemas.microsoft.com/office/drawing/2014/main" id="{8310F8C9-461B-D74C-BB1E-8A3D7A588D0D}"/>
                  </a:ext>
                </a:extLst>
              </p:cNvPr>
              <p:cNvGraphicFramePr>
                <a:graphicFrameLocks noGrp="1"/>
              </p:cNvGraphicFramePr>
              <p:nvPr/>
            </p:nvGraphicFramePr>
            <p:xfrm>
              <a:off x="7693084" y="1094162"/>
              <a:ext cx="2004187" cy="1854200"/>
            </p:xfrm>
            <a:graphic>
              <a:graphicData uri="http://schemas.openxmlformats.org/drawingml/2006/table">
                <a:tbl>
                  <a:tblPr firstRow="1" bandRow="1">
                    <a:tableStyleId>{10A1B5D5-9B99-4C35-A422-299274C87663}</a:tableStyleId>
                  </a:tblPr>
                  <a:tblGrid>
                    <a:gridCol w="730694">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m:t>
                                </m:r>
                              </m:oMath>
                            </m:oMathPara>
                          </a14:m>
                          <a:endParaRPr lang="en-GB" b="0" i="1"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en-GB" b="0" i="1" smtClean="0">
                                        <a:latin typeface="Cambria Math" panose="02040503050406030204" pitchFamily="18" charset="0"/>
                                      </a:rPr>
                                      <m:t>𝜙</m:t>
                                    </m:r>
                                  </m:e>
                                  <m:sub>
                                    <m:r>
                                      <a:rPr lang="de-DE" b="0" i="0" smtClean="0">
                                        <a:latin typeface="Cambria Math" panose="02040503050406030204" pitchFamily="18" charset="0"/>
                                      </a:rPr>
                                      <m:t>4</m:t>
                                    </m:r>
                                  </m:sub>
                                </m:sSub>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𝑓𝑟𝑒𝑒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𝑓𝑟𝑒𝑒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𝑏𝑎𝑛</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𝑏𝑎𝑛</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79" name="Table 78">
                <a:extLst>
                  <a:ext uri="{FF2B5EF4-FFF2-40B4-BE49-F238E27FC236}">
                    <a16:creationId xmlns:a16="http://schemas.microsoft.com/office/drawing/2014/main" id="{8310F8C9-461B-D74C-BB1E-8A3D7A588D0D}"/>
                  </a:ext>
                </a:extLst>
              </p:cNvPr>
              <p:cNvGraphicFramePr>
                <a:graphicFrameLocks noGrp="1"/>
              </p:cNvGraphicFramePr>
              <p:nvPr>
                <p:extLst>
                  <p:ext uri="{D42A27DB-BD31-4B8C-83A1-F6EECF244321}">
                    <p14:modId xmlns:p14="http://schemas.microsoft.com/office/powerpoint/2010/main" val="2522398285"/>
                  </p:ext>
                </p:extLst>
              </p:nvPr>
            </p:nvGraphicFramePr>
            <p:xfrm>
              <a:off x="7693084" y="1094162"/>
              <a:ext cx="2004187" cy="1854200"/>
            </p:xfrm>
            <a:graphic>
              <a:graphicData uri="http://schemas.openxmlformats.org/drawingml/2006/table">
                <a:tbl>
                  <a:tblPr firstRow="1" bandRow="1">
                    <a:tableStyleId>{10A1B5D5-9B99-4C35-A422-299274C87663}</a:tableStyleId>
                  </a:tblPr>
                  <a:tblGrid>
                    <a:gridCol w="730694">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endParaRPr lang="en-US"/>
                        </a:p>
                      </a:txBody>
                      <a:tcPr>
                        <a:blipFill>
                          <a:blip r:embed="rId27"/>
                          <a:stretch>
                            <a:fillRect l="-1724" t="-3448" r="-174138" b="-406897"/>
                          </a:stretch>
                        </a:blipFill>
                      </a:tcPr>
                    </a:tc>
                    <a:tc>
                      <a:txBody>
                        <a:bodyPr/>
                        <a:lstStyle/>
                        <a:p>
                          <a:endParaRPr lang="en-US"/>
                        </a:p>
                      </a:txBody>
                      <a:tcPr>
                        <a:blipFill>
                          <a:blip r:embed="rId27"/>
                          <a:stretch>
                            <a:fillRect l="-95161" t="-3448" r="-62903" b="-406897"/>
                          </a:stretch>
                        </a:blipFill>
                      </a:tcPr>
                    </a:tc>
                    <a:tc>
                      <a:txBody>
                        <a:bodyPr/>
                        <a:lstStyle/>
                        <a:p>
                          <a:endParaRPr lang="en-US"/>
                        </a:p>
                      </a:txBody>
                      <a:tcPr>
                        <a:blipFill>
                          <a:blip r:embed="rId27"/>
                          <a:stretch>
                            <a:fillRect l="-310256"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27"/>
                          <a:stretch>
                            <a:fillRect l="-1724" t="-100000" r="-174138" b="-293333"/>
                          </a:stretch>
                        </a:blipFill>
                      </a:tcPr>
                    </a:tc>
                    <a:tc>
                      <a:txBody>
                        <a:bodyPr/>
                        <a:lstStyle/>
                        <a:p>
                          <a:endParaRPr lang="en-US"/>
                        </a:p>
                      </a:txBody>
                      <a:tcPr>
                        <a:blipFill>
                          <a:blip r:embed="rId27"/>
                          <a:stretch>
                            <a:fillRect l="-95161" t="-100000" r="-62903" b="-293333"/>
                          </a:stretch>
                        </a:blipFill>
                      </a:tcPr>
                    </a:tc>
                    <a:tc>
                      <a:txBody>
                        <a:bodyPr/>
                        <a:lstStyle/>
                        <a:p>
                          <a:endParaRPr lang="en-US"/>
                        </a:p>
                      </a:txBody>
                      <a:tcPr>
                        <a:blipFill>
                          <a:blip r:embed="rId27"/>
                          <a:stretch>
                            <a:fillRect l="-310256" t="-10000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27"/>
                          <a:stretch>
                            <a:fillRect l="-1724" t="-206897" r="-174138" b="-203448"/>
                          </a:stretch>
                        </a:blipFill>
                      </a:tcPr>
                    </a:tc>
                    <a:tc>
                      <a:txBody>
                        <a:bodyPr/>
                        <a:lstStyle/>
                        <a:p>
                          <a:endParaRPr lang="en-US"/>
                        </a:p>
                      </a:txBody>
                      <a:tcPr>
                        <a:blipFill>
                          <a:blip r:embed="rId27"/>
                          <a:stretch>
                            <a:fillRect l="-95161" t="-206897" r="-62903" b="-203448"/>
                          </a:stretch>
                        </a:blipFill>
                      </a:tcPr>
                    </a:tc>
                    <a:tc>
                      <a:txBody>
                        <a:bodyPr/>
                        <a:lstStyle/>
                        <a:p>
                          <a:endParaRPr lang="en-US"/>
                        </a:p>
                      </a:txBody>
                      <a:tcPr>
                        <a:blipFill>
                          <a:blip r:embed="rId27"/>
                          <a:stretch>
                            <a:fillRect l="-310256" t="-20689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27"/>
                          <a:stretch>
                            <a:fillRect l="-1724" t="-296667" r="-174138" b="-96667"/>
                          </a:stretch>
                        </a:blipFill>
                      </a:tcPr>
                    </a:tc>
                    <a:tc>
                      <a:txBody>
                        <a:bodyPr/>
                        <a:lstStyle/>
                        <a:p>
                          <a:endParaRPr lang="en-US"/>
                        </a:p>
                      </a:txBody>
                      <a:tcPr>
                        <a:blipFill>
                          <a:blip r:embed="rId27"/>
                          <a:stretch>
                            <a:fillRect l="-95161" t="-296667" r="-62903" b="-96667"/>
                          </a:stretch>
                        </a:blipFill>
                      </a:tcPr>
                    </a:tc>
                    <a:tc>
                      <a:txBody>
                        <a:bodyPr/>
                        <a:lstStyle/>
                        <a:p>
                          <a:endParaRPr lang="en-US"/>
                        </a:p>
                      </a:txBody>
                      <a:tcPr>
                        <a:blipFill>
                          <a:blip r:embed="rId27"/>
                          <a:stretch>
                            <a:fillRect l="-310256" t="-296667" b="-96667"/>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27"/>
                          <a:stretch>
                            <a:fillRect l="-1724" t="-410345" r="-174138"/>
                          </a:stretch>
                        </a:blipFill>
                      </a:tcPr>
                    </a:tc>
                    <a:tc>
                      <a:txBody>
                        <a:bodyPr/>
                        <a:lstStyle/>
                        <a:p>
                          <a:endParaRPr lang="en-US"/>
                        </a:p>
                      </a:txBody>
                      <a:tcPr>
                        <a:blipFill>
                          <a:blip r:embed="rId27"/>
                          <a:stretch>
                            <a:fillRect l="-95161" t="-410345" r="-62903"/>
                          </a:stretch>
                        </a:blipFill>
                      </a:tcPr>
                    </a:tc>
                    <a:tc>
                      <a:txBody>
                        <a:bodyPr/>
                        <a:lstStyle/>
                        <a:p>
                          <a:endParaRPr lang="en-US"/>
                        </a:p>
                      </a:txBody>
                      <a:tcPr>
                        <a:blipFill>
                          <a:blip r:embed="rId27"/>
                          <a:stretch>
                            <a:fillRect l="-310256" t="-410345"/>
                          </a:stretch>
                        </a:blipFill>
                      </a:tcPr>
                    </a:tc>
                    <a:extLst>
                      <a:ext uri="{0D108BD9-81ED-4DB2-BD59-A6C34878D82A}">
                        <a16:rowId xmlns:a16="http://schemas.microsoft.com/office/drawing/2014/main" val="100732356"/>
                      </a:ext>
                    </a:extLst>
                  </a:tr>
                </a:tbl>
              </a:graphicData>
            </a:graphic>
          </p:graphicFrame>
        </mc:Fallback>
      </mc:AlternateContent>
      <p:sp>
        <p:nvSpPr>
          <p:cNvPr id="4" name="Date Placeholder 3">
            <a:extLst>
              <a:ext uri="{FF2B5EF4-FFF2-40B4-BE49-F238E27FC236}">
                <a16:creationId xmlns:a16="http://schemas.microsoft.com/office/drawing/2014/main" id="{4D102EB8-9365-8CFC-6B97-FE7BD4C54EDE}"/>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ED6EA119-1F7E-6F5A-BCAF-4A3689935EE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BAB0E2BD-77CF-EC5A-3FC5-ECA2995A9267}"/>
              </a:ext>
            </a:extLst>
          </p:cNvPr>
          <p:cNvSpPr>
            <a:spLocks noGrp="1"/>
          </p:cNvSpPr>
          <p:nvPr>
            <p:ph type="sldNum" sz="quarter" idx="11"/>
          </p:nvPr>
        </p:nvSpPr>
        <p:spPr/>
        <p:txBody>
          <a:bodyPr/>
          <a:lstStyle/>
          <a:p>
            <a:fld id="{EB1502E6-D9AE-3544-B6D5-378AAA0B915F}" type="slidenum">
              <a:rPr lang="de-DE" altLang="de-DE" smtClean="0"/>
              <a:pPr/>
              <a:t>20</a:t>
            </a:fld>
            <a:endParaRPr lang="de-DE" altLang="de-DE" dirty="0"/>
          </a:p>
        </p:txBody>
      </p:sp>
    </p:spTree>
    <p:extLst>
      <p:ext uri="{BB962C8B-B14F-4D97-AF65-F5344CB8AC3E}">
        <p14:creationId xmlns:p14="http://schemas.microsoft.com/office/powerpoint/2010/main" val="278011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Utility PRVs &amp; Utility Parfactors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a:xfrm>
                <a:off x="623393" y="1332843"/>
                <a:ext cx="6327338" cy="4584266"/>
              </a:xfrm>
            </p:spPr>
            <p:txBody>
              <a:bodyPr>
                <a:normAutofit fontScale="85000" lnSpcReduction="10000"/>
              </a:bodyPr>
              <a:lstStyle/>
              <a:p>
                <a:r>
                  <a:rPr lang="en-GB" dirty="0">
                    <a:solidFill>
                      <a:schemeClr val="accent1"/>
                    </a:solidFill>
                  </a:rPr>
                  <a:t>Utility PRV</a:t>
                </a:r>
                <a:r>
                  <a:rPr lang="en-GB" dirty="0"/>
                  <a:t> </a:t>
                </a:r>
                <a14:m>
                  <m:oMath xmlns:m="http://schemas.openxmlformats.org/officeDocument/2006/math">
                    <m:r>
                      <a:rPr lang="en-GB" i="1" smtClean="0">
                        <a:latin typeface="Cambria Math" panose="02040503050406030204" pitchFamily="18" charset="0"/>
                      </a:rPr>
                      <m:t>𝑈</m:t>
                    </m:r>
                  </m:oMath>
                </a14:m>
                <a:endParaRPr lang="en-GB" dirty="0"/>
              </a:p>
              <a:p>
                <a:pPr lvl="1"/>
                <a:r>
                  <a:rPr lang="en-GB" dirty="0"/>
                  <a:t>Range </a:t>
                </a:r>
                <a14:m>
                  <m:oMath xmlns:m="http://schemas.openxmlformats.org/officeDocument/2006/math">
                    <m:r>
                      <m:rPr>
                        <m:sty m:val="p"/>
                      </m:rPr>
                      <a:rPr lang="en-GB" b="0" i="0" smtClean="0">
                        <a:latin typeface="Cambria Math" panose="02040503050406030204" pitchFamily="18" charset="0"/>
                        <a:ea typeface="Cambria Math" panose="02040503050406030204" pitchFamily="18" charset="0"/>
                      </a:rPr>
                      <m:t>ran</m:t>
                    </m:r>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𝑈</m:t>
                        </m:r>
                      </m:e>
                    </m:d>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ℝ</m:t>
                    </m:r>
                  </m:oMath>
                </a14:m>
                <a:endParaRPr lang="en-GB" dirty="0"/>
              </a:p>
              <a:p>
                <a:pPr lvl="1"/>
                <a:r>
                  <a:rPr lang="en-GB" dirty="0"/>
                  <a:t>Output variable, i.e., gets assigned a value by utility function</a:t>
                </a:r>
              </a:p>
              <a:p>
                <a:pPr lvl="1"/>
                <a:r>
                  <a:rPr lang="en-GB" dirty="0"/>
                  <a:t>Depicted by a diamond in a graphical representation</a:t>
                </a:r>
              </a:p>
              <a:p>
                <a:r>
                  <a:rPr lang="en-GB" dirty="0"/>
                  <a:t>Utility parfactor </a:t>
                </a:r>
                <a14:m>
                  <m:oMath xmlns:m="http://schemas.openxmlformats.org/officeDocument/2006/math">
                    <m:sSub>
                      <m:sSubPr>
                        <m:ctrlPr>
                          <a:rPr lang="en-GB" b="0" i="1" smtClean="0">
                            <a:solidFill>
                              <a:schemeClr val="accent1"/>
                            </a:solidFill>
                            <a:latin typeface="Cambria Math" panose="02040503050406030204" pitchFamily="18" charset="0"/>
                            <a:ea typeface="Cambria Math" panose="02040503050406030204" pitchFamily="18" charset="0"/>
                          </a:rPr>
                        </m:ctrlPr>
                      </m:sSubPr>
                      <m:e>
                        <m:sSub>
                          <m:sSubPr>
                            <m:ctrlPr>
                              <a:rPr lang="en-GB" i="1" smtClean="0">
                                <a:solidFill>
                                  <a:schemeClr val="accent1"/>
                                </a:solidFill>
                                <a:latin typeface="Cambria Math" panose="02040503050406030204" pitchFamily="18" charset="0"/>
                                <a:ea typeface="Cambria Math" panose="02040503050406030204" pitchFamily="18" charset="0"/>
                              </a:rPr>
                            </m:ctrlPr>
                          </m:sSubPr>
                          <m:e>
                            <m:r>
                              <a:rPr lang="en-GB" i="1" smtClean="0">
                                <a:solidFill>
                                  <a:schemeClr val="accent1"/>
                                </a:solidFill>
                                <a:latin typeface="Cambria Math" panose="02040503050406030204" pitchFamily="18" charset="0"/>
                                <a:ea typeface="Cambria Math" panose="02040503050406030204" pitchFamily="18" charset="0"/>
                              </a:rPr>
                              <m:t>𝜙</m:t>
                            </m:r>
                          </m:e>
                          <m:sub>
                            <m:r>
                              <a:rPr lang="en-GB" i="1" smtClean="0">
                                <a:solidFill>
                                  <a:schemeClr val="accent1"/>
                                </a:solidFill>
                                <a:latin typeface="Cambria Math" panose="02040503050406030204" pitchFamily="18" charset="0"/>
                                <a:ea typeface="Cambria Math" panose="02040503050406030204" pitchFamily="18" charset="0"/>
                              </a:rPr>
                              <m:t>𝑈</m:t>
                            </m:r>
                          </m:sub>
                        </m:sSub>
                        <m:d>
                          <m:dPr>
                            <m:ctrlPr>
                              <a:rPr lang="en-GB" i="1" smtClean="0">
                                <a:solidFill>
                                  <a:schemeClr val="accent1"/>
                                </a:solidFill>
                                <a:latin typeface="Cambria Math" panose="02040503050406030204" pitchFamily="18" charset="0"/>
                                <a:ea typeface="Cambria Math" panose="02040503050406030204" pitchFamily="18" charset="0"/>
                              </a:rPr>
                            </m:ctrlPr>
                          </m:dPr>
                          <m:e>
                            <m:r>
                              <a:rPr lang="en-GB" i="1" smtClean="0">
                                <a:solidFill>
                                  <a:schemeClr val="accent1"/>
                                </a:solidFill>
                                <a:latin typeface="Cambria Math" panose="02040503050406030204" pitchFamily="18" charset="0"/>
                                <a:ea typeface="Cambria Math" panose="02040503050406030204" pitchFamily="18" charset="0"/>
                              </a:rPr>
                              <m:t>𝒜</m:t>
                            </m:r>
                          </m:e>
                        </m:d>
                      </m:e>
                      <m:sub>
                        <m:r>
                          <a:rPr lang="en-GB" b="0" i="1" smtClean="0">
                            <a:solidFill>
                              <a:schemeClr val="accent1"/>
                            </a:solidFill>
                            <a:latin typeface="Cambria Math" panose="02040503050406030204" pitchFamily="18" charset="0"/>
                            <a:ea typeface="Cambria Math" panose="02040503050406030204" pitchFamily="18" charset="0"/>
                          </a:rPr>
                          <m:t>|</m:t>
                        </m:r>
                        <m:r>
                          <a:rPr lang="en-GB" b="0" i="1" smtClean="0">
                            <a:solidFill>
                              <a:schemeClr val="accent1"/>
                            </a:solidFill>
                            <a:latin typeface="Cambria Math" panose="02040503050406030204" pitchFamily="18" charset="0"/>
                            <a:ea typeface="Cambria Math" panose="02040503050406030204" pitchFamily="18" charset="0"/>
                          </a:rPr>
                          <m:t>𝐶</m:t>
                        </m:r>
                      </m:sub>
                    </m:sSub>
                  </m:oMath>
                </a14:m>
                <a:endParaRPr lang="en-GB" dirty="0"/>
              </a:p>
              <a:p>
                <a:pPr lvl="1"/>
                <a:r>
                  <a:rPr lang="en-GB" dirty="0">
                    <a:ea typeface="Cambria Math" panose="02040503050406030204" pitchFamily="18" charset="0"/>
                  </a:rPr>
                  <a:t>Arguments </a:t>
                </a:r>
                <a14:m>
                  <m:oMath xmlns:m="http://schemas.openxmlformats.org/officeDocument/2006/math">
                    <m:r>
                      <a:rPr lang="en-GB" i="1" smtClean="0">
                        <a:latin typeface="Cambria Math" panose="02040503050406030204" pitchFamily="18" charset="0"/>
                        <a:ea typeface="Cambria Math" panose="02040503050406030204" pitchFamily="18" charset="0"/>
                      </a:rPr>
                      <m:t>𝒜</m:t>
                    </m:r>
                  </m:oMath>
                </a14:m>
                <a:r>
                  <a:rPr lang="en-GB" dirty="0"/>
                  <a:t> a sequence of (decision) PRVs</a:t>
                </a:r>
              </a:p>
              <a:p>
                <a:pPr lvl="1"/>
                <a14:m>
                  <m:oMath xmlns:m="http://schemas.openxmlformats.org/officeDocument/2006/math">
                    <m:r>
                      <a:rPr lang="en-GB" i="1">
                        <a:latin typeface="Cambria Math" panose="02040503050406030204" pitchFamily="18" charset="0"/>
                      </a:rPr>
                      <m:t>𝑈</m:t>
                    </m:r>
                  </m:oMath>
                </a14:m>
                <a:r>
                  <a:rPr lang="en-GB" dirty="0"/>
                  <a:t> a utility PRV</a:t>
                </a:r>
              </a:p>
              <a:p>
                <a:pPr lvl="1"/>
                <a:r>
                  <a:rPr lang="en-GB" dirty="0"/>
                  <a:t>Function </a:t>
                </a:r>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ea typeface="Cambria Math" panose="02040503050406030204" pitchFamily="18" charset="0"/>
                          </a:rPr>
                          <m:t>𝑈</m:t>
                        </m:r>
                      </m:sub>
                    </m:sSub>
                    <m:r>
                      <a:rPr lang="en-GB" i="1" smtClean="0">
                        <a:latin typeface="Cambria Math" panose="02040503050406030204" pitchFamily="18" charset="0"/>
                        <a:ea typeface="Cambria Math" panose="02040503050406030204" pitchFamily="18" charset="0"/>
                      </a:rPr>
                      <m:t>:</m:t>
                    </m:r>
                    <m:sSubSup>
                      <m:sSubSupPr>
                        <m:ctrlPr>
                          <a:rPr lang="en-GB" i="1" smtClean="0">
                            <a:latin typeface="Cambria Math" panose="02040503050406030204" pitchFamily="18" charset="0"/>
                            <a:ea typeface="Cambria Math" panose="02040503050406030204" pitchFamily="18" charset="0"/>
                          </a:rPr>
                        </m:ctrlPr>
                      </m:sSubSupPr>
                      <m:e>
                        <m:r>
                          <a:rPr lang="en-GB" i="1" smtClean="0">
                            <a:latin typeface="Cambria Math" panose="02040503050406030204" pitchFamily="18" charset="0"/>
                            <a:ea typeface="Cambria Math" panose="02040503050406030204" pitchFamily="18" charset="0"/>
                          </a:rPr>
                          <m:t>×</m:t>
                        </m:r>
                      </m:e>
                      <m:sub>
                        <m:r>
                          <a:rPr lang="en-GB" i="1" smtClean="0">
                            <a:latin typeface="Cambria Math" panose="02040503050406030204" pitchFamily="18" charset="0"/>
                            <a:ea typeface="Cambria Math" panose="02040503050406030204" pitchFamily="18" charset="0"/>
                          </a:rPr>
                          <m:t>𝑖</m:t>
                        </m:r>
                        <m:r>
                          <a:rPr lang="en-GB"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𝑙</m:t>
                        </m:r>
                      </m:sup>
                    </m:sSubSup>
                    <m:r>
                      <m:rPr>
                        <m:sty m:val="p"/>
                      </m:rPr>
                      <a:rPr lang="en-GB" b="0" i="0" smtClean="0">
                        <a:latin typeface="Cambria Math" panose="02040503050406030204" pitchFamily="18" charset="0"/>
                        <a:ea typeface="Cambria Math" panose="02040503050406030204" pitchFamily="18" charset="0"/>
                      </a:rPr>
                      <m:t>ran</m:t>
                    </m:r>
                    <m:d>
                      <m:dPr>
                        <m:ctrlPr>
                          <a:rPr lang="en-GB" i="1" smtClean="0">
                            <a:latin typeface="Cambria Math" panose="02040503050406030204" pitchFamily="18" charset="0"/>
                            <a:ea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𝑅</m:t>
                            </m:r>
                          </m:e>
                          <m:sub>
                            <m:r>
                              <a:rPr lang="en-GB" i="1" smtClean="0">
                                <a:latin typeface="Cambria Math" panose="02040503050406030204" pitchFamily="18" charset="0"/>
                                <a:ea typeface="Cambria Math" panose="02040503050406030204" pitchFamily="18" charset="0"/>
                              </a:rPr>
                              <m:t>𝑖</m:t>
                            </m:r>
                          </m:sub>
                        </m:sSub>
                      </m:e>
                    </m:d>
                    <m:r>
                      <a:rPr lang="en-GB" i="1" smtClean="0">
                        <a:latin typeface="Cambria Math" panose="02040503050406030204" pitchFamily="18" charset="0"/>
                        <a:ea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ran</m:t>
                    </m:r>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𝑈</m:t>
                        </m:r>
                      </m:e>
                    </m:d>
                  </m:oMath>
                </a14:m>
                <a:endParaRPr lang="en-GB" dirty="0"/>
              </a:p>
              <a:p>
                <a:pPr lvl="2"/>
                <a:r>
                  <a:rPr lang="en-GB" dirty="0"/>
                  <a:t>Tabular representation, additive function, …</a:t>
                </a:r>
              </a:p>
              <a:p>
                <a:pPr lvl="3"/>
                <a:r>
                  <a:rPr lang="en-GB" dirty="0"/>
                  <a:t>Tabular example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en-GB" i="1" smtClean="0">
                            <a:solidFill>
                              <a:schemeClr val="tx1">
                                <a:lumMod val="50000"/>
                                <a:lumOff val="50000"/>
                              </a:schemeClr>
                            </a:solidFill>
                            <a:latin typeface="Cambria Math" panose="02040503050406030204" pitchFamily="18" charset="0"/>
                            <a:ea typeface="Cambria Math" panose="02040503050406030204" pitchFamily="18" charset="0"/>
                          </a:rPr>
                          <m:t>𝑈𝑡𝑖𝑙</m:t>
                        </m:r>
                      </m:sub>
                    </m:sSub>
                    <m:d>
                      <m:dPr>
                        <m:ctrlPr>
                          <a:rPr lang="en-GB" i="1" smtClean="0">
                            <a:latin typeface="Cambria Math" panose="02040503050406030204" pitchFamily="18" charset="0"/>
                            <a:ea typeface="Cambria Math" panose="02040503050406030204" pitchFamily="18" charset="0"/>
                          </a:rPr>
                        </m:ctrlPr>
                      </m:dPr>
                      <m:e>
                        <m:r>
                          <a:rPr lang="de-DE" b="0" i="1" smtClean="0">
                            <a:solidFill>
                              <a:schemeClr val="tx1"/>
                            </a:solidFill>
                            <a:latin typeface="Cambria Math" panose="02040503050406030204" pitchFamily="18" charset="0"/>
                            <a:ea typeface="Cambria Math" panose="02040503050406030204" pitchFamily="18" charset="0"/>
                          </a:rPr>
                          <m:t>𝐼𝑛𝑡𝑒𝑟𝑓𝑒𝑟𝑒𝑛𝑐𝑒</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𝐸𝑝𝑖𝑑</m:t>
                        </m:r>
                      </m:e>
                    </m:d>
                  </m:oMath>
                </a14:m>
                <a:endParaRPr lang="en-GB" dirty="0"/>
              </a:p>
              <a:p>
                <a:pPr lvl="3"/>
                <a:r>
                  <a:rPr lang="en-GB" dirty="0"/>
                  <a:t>Example from slide 18 additive:</a:t>
                </a:r>
                <a:br>
                  <a:rPr lang="en-GB" dirty="0"/>
                </a:br>
                <a14:m>
                  <m:oMath xmlns:m="http://schemas.openxmlformats.org/officeDocument/2006/math">
                    <m:r>
                      <a:rPr lang="en-GB" i="1" smtClean="0">
                        <a:latin typeface="Cambria Math" panose="02040503050406030204" pitchFamily="18" charset="0"/>
                      </a:rPr>
                      <m:t>𝑉</m:t>
                    </m:r>
                    <m:d>
                      <m:dPr>
                        <m:ctrlPr>
                          <a:rPr lang="en-GB" i="1" smtClean="0">
                            <a:latin typeface="Cambria Math" panose="02040503050406030204" pitchFamily="18" charset="0"/>
                          </a:rPr>
                        </m:ctrlPr>
                      </m:dPr>
                      <m:e>
                        <m:r>
                          <a:rPr lang="en-GB" i="1" smtClean="0">
                            <a:latin typeface="Cambria Math" panose="02040503050406030204" pitchFamily="18" charset="0"/>
                          </a:rPr>
                          <m:t>𝑁</m:t>
                        </m:r>
                        <m:r>
                          <a:rPr lang="en-GB" i="1" smtClean="0">
                            <a:latin typeface="Cambria Math" panose="02040503050406030204" pitchFamily="18" charset="0"/>
                          </a:rPr>
                          <m:t>,</m:t>
                        </m:r>
                        <m:r>
                          <a:rPr lang="en-GB" i="1" smtClean="0">
                            <a:latin typeface="Cambria Math" panose="02040503050406030204" pitchFamily="18" charset="0"/>
                          </a:rPr>
                          <m:t>𝐶</m:t>
                        </m:r>
                        <m:r>
                          <a:rPr lang="en-GB" i="1" smtClean="0">
                            <a:latin typeface="Cambria Math" panose="02040503050406030204" pitchFamily="18" charset="0"/>
                          </a:rPr>
                          <m:t>,</m:t>
                        </m:r>
                        <m:r>
                          <a:rPr lang="en-GB" i="1" smtClean="0">
                            <a:latin typeface="Cambria Math" panose="02040503050406030204" pitchFamily="18" charset="0"/>
                          </a:rPr>
                          <m:t>𝐷</m:t>
                        </m:r>
                      </m:e>
                    </m:d>
                    <m:r>
                      <a:rPr lang="en-GB" i="1" smtClean="0">
                        <a:latin typeface="Cambria Math" panose="02040503050406030204" pitchFamily="18" charset="0"/>
                      </a:rPr>
                      <m:t>=−</m:t>
                    </m:r>
                    <m:r>
                      <a:rPr lang="en-GB" i="1" smtClean="0">
                        <a:latin typeface="Cambria Math" panose="02040503050406030204" pitchFamily="18" charset="0"/>
                      </a:rPr>
                      <m:t>𝑁𝑜𝑖𝑠𝑒</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a:latin typeface="Cambria Math" panose="02040503050406030204" pitchFamily="18" charset="0"/>
                          </a:rPr>
                          <m:t>4</m:t>
                        </m:r>
                      </m:sup>
                    </m:sSup>
                    <m:r>
                      <a:rPr lang="en-GB" i="1">
                        <a:latin typeface="Cambria Math" panose="02040503050406030204" pitchFamily="18" charset="0"/>
                      </a:rPr>
                      <m:t>−</m:t>
                    </m:r>
                    <m:r>
                      <a:rPr lang="en-GB" i="1" smtClean="0">
                        <a:latin typeface="Cambria Math" panose="02040503050406030204" pitchFamily="18" charset="0"/>
                      </a:rPr>
                      <m:t>𝐶𝑜𝑠𝑡</m:t>
                    </m:r>
                    <m:r>
                      <a:rPr lang="en-GB" i="1" smtClean="0">
                        <a:latin typeface="Cambria Math" panose="02040503050406030204" pitchFamily="18" charset="0"/>
                      </a:rPr>
                      <m:t>−</m:t>
                    </m:r>
                    <m:r>
                      <a:rPr lang="en-GB" i="1" smtClean="0">
                        <a:latin typeface="Cambria Math" panose="02040503050406030204" pitchFamily="18" charset="0"/>
                      </a:rPr>
                      <m:t>𝐷𝑒𝑎𝑡h𝑠</m:t>
                    </m:r>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10</m:t>
                        </m:r>
                      </m:e>
                      <m:sup>
                        <m:r>
                          <a:rPr lang="en-GB" i="1" smtClean="0">
                            <a:latin typeface="Cambria Math" panose="02040503050406030204" pitchFamily="18" charset="0"/>
                          </a:rPr>
                          <m:t>12</m:t>
                        </m:r>
                      </m:sup>
                    </m:sSup>
                  </m:oMath>
                </a14:m>
                <a:endParaRPr lang="en-GB" dirty="0"/>
              </a:p>
              <a:p>
                <a:endParaRPr lang="en-GB" dirty="0"/>
              </a:p>
              <a:p>
                <a:pPr lvl="3"/>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xfrm>
                <a:off x="623393" y="1332843"/>
                <a:ext cx="6327338" cy="4584266"/>
              </a:xfrm>
              <a:blipFill>
                <a:blip r:embed="rId2"/>
                <a:stretch>
                  <a:fillRect l="-2600" t="-248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graphicFrame>
            <p:nvGraphicFramePr>
              <p:cNvPr id="56" name="Table 55">
                <a:extLst>
                  <a:ext uri="{FF2B5EF4-FFF2-40B4-BE49-F238E27FC236}">
                    <a16:creationId xmlns:a16="http://schemas.microsoft.com/office/drawing/2014/main" id="{B1F46BEE-933F-E44C-BCC0-200CF3A21EF9}"/>
                  </a:ext>
                </a:extLst>
              </p:cNvPr>
              <p:cNvGraphicFramePr>
                <a:graphicFrameLocks noGrp="1"/>
              </p:cNvGraphicFramePr>
              <p:nvPr/>
            </p:nvGraphicFramePr>
            <p:xfrm>
              <a:off x="9609301" y="1098455"/>
              <a:ext cx="2222374" cy="1854200"/>
            </p:xfrm>
            <a:graphic>
              <a:graphicData uri="http://schemas.openxmlformats.org/drawingml/2006/table">
                <a:tbl>
                  <a:tblPr firstRow="1" bandRow="1">
                    <a:tableStyleId>{FABFCF23-3B69-468F-B69F-88F6DE6A72F2}</a:tableStyleId>
                  </a:tblPr>
                  <a:tblGrid>
                    <a:gridCol w="781622">
                      <a:extLst>
                        <a:ext uri="{9D8B030D-6E8A-4147-A177-3AD203B41FA5}">
                          <a16:colId xmlns:a16="http://schemas.microsoft.com/office/drawing/2014/main" val="2668102553"/>
                        </a:ext>
                      </a:extLst>
                    </a:gridCol>
                    <a:gridCol w="781622">
                      <a:extLst>
                        <a:ext uri="{9D8B030D-6E8A-4147-A177-3AD203B41FA5}">
                          <a16:colId xmlns:a16="http://schemas.microsoft.com/office/drawing/2014/main" val="2258612586"/>
                        </a:ext>
                      </a:extLst>
                    </a:gridCol>
                    <a:gridCol w="659130">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m:t>
                                </m:r>
                              </m:oMath>
                            </m:oMathPara>
                          </a14:m>
                          <a:endParaRPr lang="en-GB" b="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b="0" i="1"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𝑈𝑡𝑖𝑙</m:t>
                                </m:r>
                              </m:oMath>
                            </m:oMathPara>
                          </a14:m>
                          <a:endParaRPr lang="en-GB" b="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solidFill>
                                      <a:srgbClr val="EBEBEB"/>
                                    </a:solidFill>
                                    <a:latin typeface="Cambria Math" panose="02040503050406030204" pitchFamily="18" charset="0"/>
                                  </a:rPr>
                                  <m:t>−</m:t>
                                </m:r>
                                <m:r>
                                  <a:rPr lang="de-DE"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m:t>
                                </m:r>
                                <m:r>
                                  <a:rPr lang="de-DE" b="0" i="0" smtClean="0">
                                    <a:latin typeface="Cambria Math" panose="02040503050406030204" pitchFamily="18" charset="0"/>
                                  </a:rPr>
                                  <m:t>2</m:t>
                                </m:r>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36548679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solidFill>
                                      <a:srgbClr val="F4F4F4"/>
                                    </a:solidFill>
                                    <a:latin typeface="Cambria Math" panose="02040503050406030204" pitchFamily="18" charset="0"/>
                                  </a:rPr>
                                  <m:t>−</m:t>
                                </m:r>
                                <m:r>
                                  <a:rPr lang="de-DE" b="0" i="0" smtClean="0">
                                    <a:solidFill>
                                      <a:srgbClr val="F4F4F4"/>
                                    </a:solidFill>
                                    <a:latin typeface="Cambria Math" panose="02040503050406030204" pitchFamily="18" charset="0"/>
                                  </a:rPr>
                                  <m:t>0</m:t>
                                </m:r>
                                <m:r>
                                  <a:rPr lang="de-DE" b="0" i="0" smtClean="0">
                                    <a:latin typeface="Cambria Math" panose="02040503050406030204" pitchFamily="18" charset="0"/>
                                  </a:rPr>
                                  <m:t>2</m:t>
                                </m:r>
                              </m:oMath>
                            </m:oMathPara>
                          </a14:m>
                          <a:endParaRPr lang="en-GB" dirty="0"/>
                        </a:p>
                      </a:txBody>
                      <a:tcPr/>
                    </a:tc>
                    <a:extLst>
                      <a:ext uri="{0D108BD9-81ED-4DB2-BD59-A6C34878D82A}">
                        <a16:rowId xmlns:a16="http://schemas.microsoft.com/office/drawing/2014/main" val="1902049525"/>
                      </a:ext>
                    </a:extLst>
                  </a:tr>
                </a:tbl>
              </a:graphicData>
            </a:graphic>
          </p:graphicFrame>
        </mc:Choice>
        <mc:Fallback xmlns="">
          <p:graphicFrame>
            <p:nvGraphicFramePr>
              <p:cNvPr id="56" name="Table 55">
                <a:extLst>
                  <a:ext uri="{FF2B5EF4-FFF2-40B4-BE49-F238E27FC236}">
                    <a16:creationId xmlns:a16="http://schemas.microsoft.com/office/drawing/2014/main" id="{B1F46BEE-933F-E44C-BCC0-200CF3A21EF9}"/>
                  </a:ext>
                </a:extLst>
              </p:cNvPr>
              <p:cNvGraphicFramePr>
                <a:graphicFrameLocks noGrp="1"/>
              </p:cNvGraphicFramePr>
              <p:nvPr>
                <p:extLst>
                  <p:ext uri="{D42A27DB-BD31-4B8C-83A1-F6EECF244321}">
                    <p14:modId xmlns:p14="http://schemas.microsoft.com/office/powerpoint/2010/main" val="3493161217"/>
                  </p:ext>
                </p:extLst>
              </p:nvPr>
            </p:nvGraphicFramePr>
            <p:xfrm>
              <a:off x="9609301" y="1098455"/>
              <a:ext cx="2222374" cy="1854200"/>
            </p:xfrm>
            <a:graphic>
              <a:graphicData uri="http://schemas.openxmlformats.org/drawingml/2006/table">
                <a:tbl>
                  <a:tblPr firstRow="1" bandRow="1">
                    <a:tableStyleId>{FABFCF23-3B69-468F-B69F-88F6DE6A72F2}</a:tableStyleId>
                  </a:tblPr>
                  <a:tblGrid>
                    <a:gridCol w="781622">
                      <a:extLst>
                        <a:ext uri="{9D8B030D-6E8A-4147-A177-3AD203B41FA5}">
                          <a16:colId xmlns:a16="http://schemas.microsoft.com/office/drawing/2014/main" val="2668102553"/>
                        </a:ext>
                      </a:extLst>
                    </a:gridCol>
                    <a:gridCol w="781622">
                      <a:extLst>
                        <a:ext uri="{9D8B030D-6E8A-4147-A177-3AD203B41FA5}">
                          <a16:colId xmlns:a16="http://schemas.microsoft.com/office/drawing/2014/main" val="2258612586"/>
                        </a:ext>
                      </a:extLst>
                    </a:gridCol>
                    <a:gridCol w="659130">
                      <a:extLst>
                        <a:ext uri="{9D8B030D-6E8A-4147-A177-3AD203B41FA5}">
                          <a16:colId xmlns:a16="http://schemas.microsoft.com/office/drawing/2014/main" val="281335253"/>
                        </a:ext>
                      </a:extLst>
                    </a:gridCol>
                  </a:tblGrid>
                  <a:tr h="370840">
                    <a:tc>
                      <a:txBody>
                        <a:bodyPr/>
                        <a:lstStyle/>
                        <a:p>
                          <a:endParaRPr lang="en-US"/>
                        </a:p>
                      </a:txBody>
                      <a:tcPr>
                        <a:blipFill>
                          <a:blip r:embed="rId16"/>
                          <a:stretch>
                            <a:fillRect t="-3448" r="-183871" b="-406897"/>
                          </a:stretch>
                        </a:blipFill>
                      </a:tcPr>
                    </a:tc>
                    <a:tc>
                      <a:txBody>
                        <a:bodyPr/>
                        <a:lstStyle/>
                        <a:p>
                          <a:endParaRPr lang="en-US"/>
                        </a:p>
                      </a:txBody>
                      <a:tcPr>
                        <a:blipFill>
                          <a:blip r:embed="rId16"/>
                          <a:stretch>
                            <a:fillRect l="-100000" t="-3448" r="-83871" b="-406897"/>
                          </a:stretch>
                        </a:blipFill>
                      </a:tcPr>
                    </a:tc>
                    <a:tc>
                      <a:txBody>
                        <a:bodyPr/>
                        <a:lstStyle/>
                        <a:p>
                          <a:endParaRPr lang="en-US"/>
                        </a:p>
                      </a:txBody>
                      <a:tcPr>
                        <a:blipFill>
                          <a:blip r:embed="rId16"/>
                          <a:stretch>
                            <a:fillRect l="-238462"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16"/>
                          <a:stretch>
                            <a:fillRect t="-100000" r="-183871" b="-293333"/>
                          </a:stretch>
                        </a:blipFill>
                      </a:tcPr>
                    </a:tc>
                    <a:tc>
                      <a:txBody>
                        <a:bodyPr/>
                        <a:lstStyle/>
                        <a:p>
                          <a:endParaRPr lang="en-US"/>
                        </a:p>
                      </a:txBody>
                      <a:tcPr>
                        <a:blipFill>
                          <a:blip r:embed="rId16"/>
                          <a:stretch>
                            <a:fillRect l="-100000" t="-100000" r="-83871" b="-293333"/>
                          </a:stretch>
                        </a:blipFill>
                      </a:tcPr>
                    </a:tc>
                    <a:tc>
                      <a:txBody>
                        <a:bodyPr/>
                        <a:lstStyle/>
                        <a:p>
                          <a:endParaRPr lang="en-US"/>
                        </a:p>
                      </a:txBody>
                      <a:tcPr>
                        <a:blipFill>
                          <a:blip r:embed="rId16"/>
                          <a:stretch>
                            <a:fillRect l="-238462" t="-10000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16"/>
                          <a:stretch>
                            <a:fillRect t="-206897" r="-183871" b="-203448"/>
                          </a:stretch>
                        </a:blipFill>
                      </a:tcPr>
                    </a:tc>
                    <a:tc>
                      <a:txBody>
                        <a:bodyPr/>
                        <a:lstStyle/>
                        <a:p>
                          <a:endParaRPr lang="en-US"/>
                        </a:p>
                      </a:txBody>
                      <a:tcPr>
                        <a:blipFill>
                          <a:blip r:embed="rId16"/>
                          <a:stretch>
                            <a:fillRect l="-100000" t="-206897" r="-83871" b="-203448"/>
                          </a:stretch>
                        </a:blipFill>
                      </a:tcPr>
                    </a:tc>
                    <a:tc>
                      <a:txBody>
                        <a:bodyPr/>
                        <a:lstStyle/>
                        <a:p>
                          <a:endParaRPr lang="en-US"/>
                        </a:p>
                      </a:txBody>
                      <a:tcPr>
                        <a:blipFill>
                          <a:blip r:embed="rId16"/>
                          <a:stretch>
                            <a:fillRect l="-238462" t="-20689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16"/>
                          <a:stretch>
                            <a:fillRect t="-296667" r="-183871" b="-96667"/>
                          </a:stretch>
                        </a:blipFill>
                      </a:tcPr>
                    </a:tc>
                    <a:tc>
                      <a:txBody>
                        <a:bodyPr/>
                        <a:lstStyle/>
                        <a:p>
                          <a:endParaRPr lang="en-US"/>
                        </a:p>
                      </a:txBody>
                      <a:tcPr>
                        <a:blipFill>
                          <a:blip r:embed="rId16"/>
                          <a:stretch>
                            <a:fillRect l="-100000" t="-296667" r="-83871" b="-96667"/>
                          </a:stretch>
                        </a:blipFill>
                      </a:tcPr>
                    </a:tc>
                    <a:tc>
                      <a:txBody>
                        <a:bodyPr/>
                        <a:lstStyle/>
                        <a:p>
                          <a:endParaRPr lang="en-US"/>
                        </a:p>
                      </a:txBody>
                      <a:tcPr>
                        <a:blipFill>
                          <a:blip r:embed="rId16"/>
                          <a:stretch>
                            <a:fillRect l="-238462" t="-296667" b="-96667"/>
                          </a:stretch>
                        </a:blipFill>
                      </a:tcPr>
                    </a:tc>
                    <a:extLst>
                      <a:ext uri="{0D108BD9-81ED-4DB2-BD59-A6C34878D82A}">
                        <a16:rowId xmlns:a16="http://schemas.microsoft.com/office/drawing/2014/main" val="3654867907"/>
                      </a:ext>
                    </a:extLst>
                  </a:tr>
                  <a:tr h="370840">
                    <a:tc>
                      <a:txBody>
                        <a:bodyPr/>
                        <a:lstStyle/>
                        <a:p>
                          <a:endParaRPr lang="en-US"/>
                        </a:p>
                      </a:txBody>
                      <a:tcPr>
                        <a:blipFill>
                          <a:blip r:embed="rId16"/>
                          <a:stretch>
                            <a:fillRect t="-410345" r="-183871"/>
                          </a:stretch>
                        </a:blipFill>
                      </a:tcPr>
                    </a:tc>
                    <a:tc>
                      <a:txBody>
                        <a:bodyPr/>
                        <a:lstStyle/>
                        <a:p>
                          <a:endParaRPr lang="en-US"/>
                        </a:p>
                      </a:txBody>
                      <a:tcPr>
                        <a:blipFill>
                          <a:blip r:embed="rId16"/>
                          <a:stretch>
                            <a:fillRect l="-100000" t="-410345" r="-83871"/>
                          </a:stretch>
                        </a:blipFill>
                      </a:tcPr>
                    </a:tc>
                    <a:tc>
                      <a:txBody>
                        <a:bodyPr/>
                        <a:lstStyle/>
                        <a:p>
                          <a:endParaRPr lang="en-US"/>
                        </a:p>
                      </a:txBody>
                      <a:tcPr>
                        <a:blipFill>
                          <a:blip r:embed="rId16"/>
                          <a:stretch>
                            <a:fillRect l="-238462" t="-410345"/>
                          </a:stretch>
                        </a:blipFill>
                      </a:tcPr>
                    </a:tc>
                    <a:extLst>
                      <a:ext uri="{0D108BD9-81ED-4DB2-BD59-A6C34878D82A}">
                        <a16:rowId xmlns:a16="http://schemas.microsoft.com/office/drawing/2014/main" val="1902049525"/>
                      </a:ext>
                    </a:extLst>
                  </a:tr>
                </a:tbl>
              </a:graphicData>
            </a:graphic>
          </p:graphicFrame>
        </mc:Fallback>
      </mc:AlternateContent>
      <p:grpSp>
        <p:nvGrpSpPr>
          <p:cNvPr id="149" name="Group 148">
            <a:extLst>
              <a:ext uri="{FF2B5EF4-FFF2-40B4-BE49-F238E27FC236}">
                <a16:creationId xmlns:a16="http://schemas.microsoft.com/office/drawing/2014/main" id="{4A565681-F6C8-5543-98E3-7028DC80C2EB}"/>
              </a:ext>
            </a:extLst>
          </p:cNvPr>
          <p:cNvGrpSpPr/>
          <p:nvPr/>
        </p:nvGrpSpPr>
        <p:grpSpPr>
          <a:xfrm>
            <a:off x="6907622" y="3278998"/>
            <a:ext cx="4924053" cy="2626709"/>
            <a:chOff x="6907622" y="3278998"/>
            <a:chExt cx="4924053" cy="2626709"/>
          </a:xfrm>
        </p:grpSpPr>
        <p:cxnSp>
          <p:nvCxnSpPr>
            <p:cNvPr id="150" name="Straight Connector 149">
              <a:extLst>
                <a:ext uri="{FF2B5EF4-FFF2-40B4-BE49-F238E27FC236}">
                  <a16:creationId xmlns:a16="http://schemas.microsoft.com/office/drawing/2014/main" id="{3B43AD38-B92E-7A48-BBE4-3AA85582CBD2}"/>
                </a:ext>
              </a:extLst>
            </p:cNvPr>
            <p:cNvCxnSpPr>
              <a:cxnSpLocks/>
              <a:stCxn id="154" idx="1"/>
              <a:endCxn id="197" idx="3"/>
            </p:cNvCxnSpPr>
            <p:nvPr/>
          </p:nvCxnSpPr>
          <p:spPr>
            <a:xfrm flipH="1" flipV="1">
              <a:off x="9311953" y="4023466"/>
              <a:ext cx="11647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2CCCA552-618C-A34B-AC8F-0945D05EE08B}"/>
                </a:ext>
              </a:extLst>
            </p:cNvPr>
            <p:cNvCxnSpPr>
              <a:cxnSpLocks/>
              <a:stCxn id="157" idx="0"/>
              <a:endCxn id="197" idx="2"/>
            </p:cNvCxnSpPr>
            <p:nvPr/>
          </p:nvCxnSpPr>
          <p:spPr>
            <a:xfrm flipH="1" flipV="1">
              <a:off x="9239953" y="4095466"/>
              <a:ext cx="1" cy="313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BA77BFA0-A537-2545-B659-E1C4541B0D6B}"/>
                </a:ext>
              </a:extLst>
            </p:cNvPr>
            <p:cNvGrpSpPr/>
            <p:nvPr/>
          </p:nvGrpSpPr>
          <p:grpSpPr>
            <a:xfrm>
              <a:off x="9167953" y="3951466"/>
              <a:ext cx="513187" cy="358979"/>
              <a:chOff x="9167953" y="3951466"/>
              <a:chExt cx="513187" cy="358979"/>
            </a:xfrm>
          </p:grpSpPr>
          <p:sp>
            <p:nvSpPr>
              <p:cNvPr id="197" name="Rectangle 196">
                <a:extLst>
                  <a:ext uri="{FF2B5EF4-FFF2-40B4-BE49-F238E27FC236}">
                    <a16:creationId xmlns:a16="http://schemas.microsoft.com/office/drawing/2014/main" id="{0144D0FD-4D43-3244-B911-D965996AFA08}"/>
                  </a:ext>
                </a:extLst>
              </p:cNvPr>
              <p:cNvSpPr/>
              <p:nvPr/>
            </p:nvSpPr>
            <p:spPr>
              <a:xfrm>
                <a:off x="9167953" y="39514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8" name="TextBox 197">
                    <a:extLst>
                      <a:ext uri="{FF2B5EF4-FFF2-40B4-BE49-F238E27FC236}">
                        <a16:creationId xmlns:a16="http://schemas.microsoft.com/office/drawing/2014/main" id="{93CE57D1-08A4-B04B-B700-336CEAFC27BA}"/>
                      </a:ext>
                    </a:extLst>
                  </p:cNvPr>
                  <p:cNvSpPr txBox="1"/>
                  <p:nvPr/>
                </p:nvSpPr>
                <p:spPr>
                  <a:xfrm>
                    <a:off x="9359385" y="4033446"/>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198" name="TextBox 197">
                    <a:extLst>
                      <a:ext uri="{FF2B5EF4-FFF2-40B4-BE49-F238E27FC236}">
                        <a16:creationId xmlns:a16="http://schemas.microsoft.com/office/drawing/2014/main" id="{93CE57D1-08A4-B04B-B700-336CEAFC27BA}"/>
                      </a:ext>
                    </a:extLst>
                  </p:cNvPr>
                  <p:cNvSpPr txBox="1">
                    <a:spLocks noRot="1" noChangeAspect="1" noMove="1" noResize="1" noEditPoints="1" noAdjustHandles="1" noChangeArrowheads="1" noChangeShapeType="1" noTextEdit="1"/>
                  </p:cNvSpPr>
                  <p:nvPr/>
                </p:nvSpPr>
                <p:spPr>
                  <a:xfrm>
                    <a:off x="9359385" y="4033446"/>
                    <a:ext cx="321755" cy="276999"/>
                  </a:xfrm>
                  <a:prstGeom prst="rect">
                    <a:avLst/>
                  </a:prstGeom>
                  <a:blipFill>
                    <a:blip r:embed="rId17"/>
                    <a:stretch>
                      <a:fillRect l="-15385" r="-3846"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3" name="Rectangle 152">
                  <a:extLst>
                    <a:ext uri="{FF2B5EF4-FFF2-40B4-BE49-F238E27FC236}">
                      <a16:creationId xmlns:a16="http://schemas.microsoft.com/office/drawing/2014/main" id="{EF919860-2CA7-CD42-9F65-7C8BB678B5D3}"/>
                    </a:ext>
                  </a:extLst>
                </p:cNvPr>
                <p:cNvSpPr/>
                <p:nvPr/>
              </p:nvSpPr>
              <p:spPr>
                <a:xfrm>
                  <a:off x="6962716" y="3837709"/>
                  <a:ext cx="1424983" cy="37151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53" name="Rectangle 152">
                  <a:extLst>
                    <a:ext uri="{FF2B5EF4-FFF2-40B4-BE49-F238E27FC236}">
                      <a16:creationId xmlns:a16="http://schemas.microsoft.com/office/drawing/2014/main" id="{EF919860-2CA7-CD42-9F65-7C8BB678B5D3}"/>
                    </a:ext>
                  </a:extLst>
                </p:cNvPr>
                <p:cNvSpPr>
                  <a:spLocks noRot="1" noChangeAspect="1" noMove="1" noResize="1" noEditPoints="1" noAdjustHandles="1" noChangeArrowheads="1" noChangeShapeType="1" noTextEdit="1"/>
                </p:cNvSpPr>
                <p:nvPr/>
              </p:nvSpPr>
              <p:spPr>
                <a:xfrm>
                  <a:off x="6962716" y="3837709"/>
                  <a:ext cx="1424983" cy="371513"/>
                </a:xfrm>
                <a:prstGeom prst="rect">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4" name="Diamond 153">
                  <a:extLst>
                    <a:ext uri="{FF2B5EF4-FFF2-40B4-BE49-F238E27FC236}">
                      <a16:creationId xmlns:a16="http://schemas.microsoft.com/office/drawing/2014/main" id="{33BBFFE3-554F-B64E-B502-94B32D60860F}"/>
                    </a:ext>
                  </a:extLst>
                </p:cNvPr>
                <p:cNvSpPr/>
                <p:nvPr/>
              </p:nvSpPr>
              <p:spPr>
                <a:xfrm>
                  <a:off x="10476718" y="3748343"/>
                  <a:ext cx="906125" cy="550247"/>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54" name="Diamond 153">
                  <a:extLst>
                    <a:ext uri="{FF2B5EF4-FFF2-40B4-BE49-F238E27FC236}">
                      <a16:creationId xmlns:a16="http://schemas.microsoft.com/office/drawing/2014/main" id="{33BBFFE3-554F-B64E-B502-94B32D60860F}"/>
                    </a:ext>
                  </a:extLst>
                </p:cNvPr>
                <p:cNvSpPr>
                  <a:spLocks noRot="1" noChangeAspect="1" noMove="1" noResize="1" noEditPoints="1" noAdjustHandles="1" noChangeArrowheads="1" noChangeShapeType="1" noTextEdit="1"/>
                </p:cNvSpPr>
                <p:nvPr/>
              </p:nvSpPr>
              <p:spPr>
                <a:xfrm>
                  <a:off x="10476718" y="3748343"/>
                  <a:ext cx="906125" cy="550247"/>
                </a:xfrm>
                <a:prstGeom prst="diamond">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Oval 154">
                  <a:extLst>
                    <a:ext uri="{FF2B5EF4-FFF2-40B4-BE49-F238E27FC236}">
                      <a16:creationId xmlns:a16="http://schemas.microsoft.com/office/drawing/2014/main" id="{DFDC0B89-57A3-194B-8DD0-5952D478CB72}"/>
                    </a:ext>
                  </a:extLst>
                </p:cNvPr>
                <p:cNvSpPr/>
                <p:nvPr/>
              </p:nvSpPr>
              <p:spPr>
                <a:xfrm>
                  <a:off x="8644954"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55" name="Oval 154">
                  <a:extLst>
                    <a:ext uri="{FF2B5EF4-FFF2-40B4-BE49-F238E27FC236}">
                      <a16:creationId xmlns:a16="http://schemas.microsoft.com/office/drawing/2014/main" id="{DFDC0B89-57A3-194B-8DD0-5952D478CB72}"/>
                    </a:ext>
                  </a:extLst>
                </p:cNvPr>
                <p:cNvSpPr>
                  <a:spLocks noRot="1" noChangeAspect="1" noMove="1" noResize="1" noEditPoints="1" noAdjustHandles="1" noChangeArrowheads="1" noChangeShapeType="1" noTextEdit="1"/>
                </p:cNvSpPr>
                <p:nvPr/>
              </p:nvSpPr>
              <p:spPr>
                <a:xfrm>
                  <a:off x="8644954" y="5516194"/>
                  <a:ext cx="1189998" cy="389513"/>
                </a:xfrm>
                <a:prstGeom prst="ellipse">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Oval 155">
                  <a:extLst>
                    <a:ext uri="{FF2B5EF4-FFF2-40B4-BE49-F238E27FC236}">
                      <a16:creationId xmlns:a16="http://schemas.microsoft.com/office/drawing/2014/main" id="{5E3D19BD-AE53-DB4E-9A77-B0CB8258D21B}"/>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56" name="Oval 155">
                  <a:extLst>
                    <a:ext uri="{FF2B5EF4-FFF2-40B4-BE49-F238E27FC236}">
                      <a16:creationId xmlns:a16="http://schemas.microsoft.com/office/drawing/2014/main" id="{5E3D19BD-AE53-DB4E-9A77-B0CB8258D21B}"/>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Oval 156">
                  <a:extLst>
                    <a:ext uri="{FF2B5EF4-FFF2-40B4-BE49-F238E27FC236}">
                      <a16:creationId xmlns:a16="http://schemas.microsoft.com/office/drawing/2014/main" id="{F58F35B7-6F21-8447-990D-D93E349CCCC3}"/>
                    </a:ext>
                  </a:extLst>
                </p:cNvPr>
                <p:cNvSpPr/>
                <p:nvPr/>
              </p:nvSpPr>
              <p:spPr>
                <a:xfrm>
                  <a:off x="8860629" y="4408535"/>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57" name="Oval 156">
                  <a:extLst>
                    <a:ext uri="{FF2B5EF4-FFF2-40B4-BE49-F238E27FC236}">
                      <a16:creationId xmlns:a16="http://schemas.microsoft.com/office/drawing/2014/main" id="{F58F35B7-6F21-8447-990D-D93E349CCCC3}"/>
                    </a:ext>
                  </a:extLst>
                </p:cNvPr>
                <p:cNvSpPr>
                  <a:spLocks noRot="1" noChangeAspect="1" noMove="1" noResize="1" noEditPoints="1" noAdjustHandles="1" noChangeArrowheads="1" noChangeShapeType="1" noTextEdit="1"/>
                </p:cNvSpPr>
                <p:nvPr/>
              </p:nvSpPr>
              <p:spPr>
                <a:xfrm>
                  <a:off x="8860629" y="4408535"/>
                  <a:ext cx="758649" cy="389513"/>
                </a:xfrm>
                <a:prstGeom prst="ellipse">
                  <a:avLst/>
                </a:prstGeom>
                <a:blipFill>
                  <a:blip r:embed="rId22"/>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Oval 157">
                  <a:extLst>
                    <a:ext uri="{FF2B5EF4-FFF2-40B4-BE49-F238E27FC236}">
                      <a16:creationId xmlns:a16="http://schemas.microsoft.com/office/drawing/2014/main" id="{ABB0CFE9-B0D9-4F48-882B-0783FBD30C16}"/>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58" name="Oval 157">
                  <a:extLst>
                    <a:ext uri="{FF2B5EF4-FFF2-40B4-BE49-F238E27FC236}">
                      <a16:creationId xmlns:a16="http://schemas.microsoft.com/office/drawing/2014/main" id="{ABB0CFE9-B0D9-4F48-882B-0783FBD30C16}"/>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23"/>
                  <a:stretch>
                    <a:fillRect/>
                  </a:stretch>
                </a:blipFill>
                <a:ln>
                  <a:solidFill>
                    <a:schemeClr val="tx1"/>
                  </a:solidFill>
                </a:ln>
              </p:spPr>
              <p:txBody>
                <a:bodyPr/>
                <a:lstStyle/>
                <a:p>
                  <a:r>
                    <a:rPr lang="en-GB">
                      <a:noFill/>
                    </a:rPr>
                    <a:t> </a:t>
                  </a:r>
                </a:p>
              </p:txBody>
            </p:sp>
          </mc:Fallback>
        </mc:AlternateContent>
        <p:cxnSp>
          <p:nvCxnSpPr>
            <p:cNvPr id="159" name="Straight Connector 158">
              <a:extLst>
                <a:ext uri="{FF2B5EF4-FFF2-40B4-BE49-F238E27FC236}">
                  <a16:creationId xmlns:a16="http://schemas.microsoft.com/office/drawing/2014/main" id="{5ADDEB9C-37DF-9D4B-9EC6-D21B0246EB5D}"/>
                </a:ext>
              </a:extLst>
            </p:cNvPr>
            <p:cNvCxnSpPr>
              <a:cxnSpLocks/>
              <a:stCxn id="156" idx="6"/>
              <a:endCxn id="194" idx="1"/>
            </p:cNvCxnSpPr>
            <p:nvPr/>
          </p:nvCxnSpPr>
          <p:spPr>
            <a:xfrm flipV="1">
              <a:off x="8444034" y="5138404"/>
              <a:ext cx="455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06B8656D-B9AA-4B48-AFDB-AB984DDEAE44}"/>
                </a:ext>
              </a:extLst>
            </p:cNvPr>
            <p:cNvCxnSpPr>
              <a:cxnSpLocks/>
              <a:stCxn id="157" idx="4"/>
              <a:endCxn id="194" idx="0"/>
            </p:cNvCxnSpPr>
            <p:nvPr/>
          </p:nvCxnSpPr>
          <p:spPr>
            <a:xfrm flipH="1">
              <a:off x="8971231" y="4798048"/>
              <a:ext cx="268723"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AEECF4FD-0BA0-FA4A-8889-062BA12F6AA8}"/>
                </a:ext>
              </a:extLst>
            </p:cNvPr>
            <p:cNvCxnSpPr>
              <a:cxnSpLocks/>
              <a:stCxn id="155" idx="0"/>
              <a:endCxn id="194" idx="2"/>
            </p:cNvCxnSpPr>
            <p:nvPr/>
          </p:nvCxnSpPr>
          <p:spPr>
            <a:xfrm flipH="1" flipV="1">
              <a:off x="8971231" y="5210404"/>
              <a:ext cx="268722"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2" name="Group 161">
              <a:extLst>
                <a:ext uri="{FF2B5EF4-FFF2-40B4-BE49-F238E27FC236}">
                  <a16:creationId xmlns:a16="http://schemas.microsoft.com/office/drawing/2014/main" id="{C6433F2B-A870-844F-BAB0-BA20A6784FE2}"/>
                </a:ext>
              </a:extLst>
            </p:cNvPr>
            <p:cNvGrpSpPr/>
            <p:nvPr/>
          </p:nvGrpSpPr>
          <p:grpSpPr>
            <a:xfrm>
              <a:off x="8610247" y="5032933"/>
              <a:ext cx="474503" cy="391710"/>
              <a:chOff x="9288700" y="2902693"/>
              <a:chExt cx="474503" cy="391710"/>
            </a:xfrm>
          </p:grpSpPr>
          <p:sp>
            <p:nvSpPr>
              <p:cNvPr id="193" name="Rectangle 192">
                <a:extLst>
                  <a:ext uri="{FF2B5EF4-FFF2-40B4-BE49-F238E27FC236}">
                    <a16:creationId xmlns:a16="http://schemas.microsoft.com/office/drawing/2014/main" id="{9401B2F7-A5CD-6F44-AFB3-A6C0164018C1}"/>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71DD56F9-F91B-C740-8124-EEC4236A0142}"/>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938FF7C3-B696-044D-BFCB-56DF03061E07}"/>
                  </a:ext>
                </a:extLst>
              </p:cNvPr>
              <p:cNvSpPr/>
              <p:nvPr/>
            </p:nvSpPr>
            <p:spPr>
              <a:xfrm>
                <a:off x="9619203"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E65D09E5-568A-0145-B3EA-D00D2B34C9BC}"/>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24"/>
                    <a:stretch>
                      <a:fillRect l="-16667" r="-4167" b="-26087"/>
                    </a:stretch>
                  </a:blipFill>
                </p:spPr>
                <p:txBody>
                  <a:bodyPr/>
                  <a:lstStyle/>
                  <a:p>
                    <a:r>
                      <a:rPr lang="en-GB">
                        <a:noFill/>
                      </a:rPr>
                      <a:t> </a:t>
                    </a:r>
                  </a:p>
                </p:txBody>
              </p:sp>
            </mc:Fallback>
          </mc:AlternateContent>
        </p:grpSp>
        <p:cxnSp>
          <p:nvCxnSpPr>
            <p:cNvPr id="163" name="Straight Connector 162">
              <a:extLst>
                <a:ext uri="{FF2B5EF4-FFF2-40B4-BE49-F238E27FC236}">
                  <a16:creationId xmlns:a16="http://schemas.microsoft.com/office/drawing/2014/main" id="{C81A6636-D7C9-7E42-BA59-0285DB16633D}"/>
                </a:ext>
              </a:extLst>
            </p:cNvPr>
            <p:cNvCxnSpPr>
              <a:cxnSpLocks/>
              <a:stCxn id="157" idx="4"/>
              <a:endCxn id="190" idx="0"/>
            </p:cNvCxnSpPr>
            <p:nvPr/>
          </p:nvCxnSpPr>
          <p:spPr>
            <a:xfrm>
              <a:off x="9239954" y="4798048"/>
              <a:ext cx="262150"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D9D0C6F-41D2-6B47-9A80-772B4752588A}"/>
                </a:ext>
              </a:extLst>
            </p:cNvPr>
            <p:cNvCxnSpPr>
              <a:cxnSpLocks/>
              <a:stCxn id="158" idx="2"/>
              <a:endCxn id="190" idx="3"/>
            </p:cNvCxnSpPr>
            <p:nvPr/>
          </p:nvCxnSpPr>
          <p:spPr>
            <a:xfrm flipH="1" flipV="1">
              <a:off x="9574104" y="5138404"/>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F34307A-9C3F-2349-AAED-E6D8009EE390}"/>
                </a:ext>
              </a:extLst>
            </p:cNvPr>
            <p:cNvCxnSpPr>
              <a:cxnSpLocks/>
              <a:stCxn id="155" idx="0"/>
              <a:endCxn id="190" idx="2"/>
            </p:cNvCxnSpPr>
            <p:nvPr/>
          </p:nvCxnSpPr>
          <p:spPr>
            <a:xfrm flipV="1">
              <a:off x="9239953" y="5210404"/>
              <a:ext cx="262151"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6" name="Group 165">
              <a:extLst>
                <a:ext uri="{FF2B5EF4-FFF2-40B4-BE49-F238E27FC236}">
                  <a16:creationId xmlns:a16="http://schemas.microsoft.com/office/drawing/2014/main" id="{C550FB4F-C650-6745-894A-2188E229B77C}"/>
                </a:ext>
              </a:extLst>
            </p:cNvPr>
            <p:cNvGrpSpPr/>
            <p:nvPr/>
          </p:nvGrpSpPr>
          <p:grpSpPr>
            <a:xfrm>
              <a:off x="9393015" y="5032933"/>
              <a:ext cx="525629" cy="392206"/>
              <a:chOff x="9540595" y="2902693"/>
              <a:chExt cx="525629" cy="392206"/>
            </a:xfrm>
          </p:grpSpPr>
          <p:sp>
            <p:nvSpPr>
              <p:cNvPr id="189" name="Rectangle 188">
                <a:extLst>
                  <a:ext uri="{FF2B5EF4-FFF2-40B4-BE49-F238E27FC236}">
                    <a16:creationId xmlns:a16="http://schemas.microsoft.com/office/drawing/2014/main" id="{931781B7-8B67-1D4E-899A-908791815000}"/>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9FEF0ABB-270D-B94A-8295-5CF314B486D9}"/>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Rectangle 190">
                <a:extLst>
                  <a:ext uri="{FF2B5EF4-FFF2-40B4-BE49-F238E27FC236}">
                    <a16:creationId xmlns:a16="http://schemas.microsoft.com/office/drawing/2014/main" id="{1CA06530-15FA-0F4A-8EEE-4CB864849B42}"/>
                  </a:ext>
                </a:extLst>
              </p:cNvPr>
              <p:cNvSpPr/>
              <p:nvPr/>
            </p:nvSpPr>
            <p:spPr>
              <a:xfrm>
                <a:off x="9610238"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61D37D42-D44A-E14E-8991-EEA381B6273C}"/>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5"/>
                    <a:stretch>
                      <a:fillRect l="-16667" r="-4167" b="-27273"/>
                    </a:stretch>
                  </a:blipFill>
                </p:spPr>
                <p:txBody>
                  <a:bodyPr/>
                  <a:lstStyle/>
                  <a:p>
                    <a:r>
                      <a:rPr lang="en-GB">
                        <a:noFill/>
                      </a:rPr>
                      <a:t> </a:t>
                    </a:r>
                  </a:p>
                </p:txBody>
              </p:sp>
            </mc:Fallback>
          </mc:AlternateContent>
        </p:grpSp>
        <p:grpSp>
          <p:nvGrpSpPr>
            <p:cNvPr id="167" name="Group 166">
              <a:extLst>
                <a:ext uri="{FF2B5EF4-FFF2-40B4-BE49-F238E27FC236}">
                  <a16:creationId xmlns:a16="http://schemas.microsoft.com/office/drawing/2014/main" id="{D6AE910A-E776-0C43-B80A-CBCC712DF0BF}"/>
                </a:ext>
              </a:extLst>
            </p:cNvPr>
            <p:cNvGrpSpPr/>
            <p:nvPr/>
          </p:nvGrpSpPr>
          <p:grpSpPr>
            <a:xfrm>
              <a:off x="9619278" y="4531291"/>
              <a:ext cx="758251" cy="338058"/>
              <a:chOff x="8636644" y="2952819"/>
              <a:chExt cx="758251" cy="338058"/>
            </a:xfrm>
          </p:grpSpPr>
          <p:cxnSp>
            <p:nvCxnSpPr>
              <p:cNvPr id="185" name="Straight Connector 184">
                <a:extLst>
                  <a:ext uri="{FF2B5EF4-FFF2-40B4-BE49-F238E27FC236}">
                    <a16:creationId xmlns:a16="http://schemas.microsoft.com/office/drawing/2014/main" id="{D6E4E749-38B2-0448-904D-C7A629D4B5D8}"/>
                  </a:ext>
                </a:extLst>
              </p:cNvPr>
              <p:cNvCxnSpPr>
                <a:cxnSpLocks/>
                <a:stCxn id="157" idx="6"/>
                <a:endCxn id="187" idx="1"/>
              </p:cNvCxnSpPr>
              <p:nvPr/>
            </p:nvCxnSpPr>
            <p:spPr>
              <a:xfrm flipV="1">
                <a:off x="8636644" y="3024819"/>
                <a:ext cx="3208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6" name="Group 185">
                <a:extLst>
                  <a:ext uri="{FF2B5EF4-FFF2-40B4-BE49-F238E27FC236}">
                    <a16:creationId xmlns:a16="http://schemas.microsoft.com/office/drawing/2014/main" id="{3EDB5DE6-6996-3F4E-A645-BAE353190B2B}"/>
                  </a:ext>
                </a:extLst>
              </p:cNvPr>
              <p:cNvGrpSpPr/>
              <p:nvPr/>
            </p:nvGrpSpPr>
            <p:grpSpPr>
              <a:xfrm>
                <a:off x="8957481" y="2952819"/>
                <a:ext cx="437414" cy="338058"/>
                <a:chOff x="8957481" y="2952819"/>
                <a:chExt cx="437414" cy="338058"/>
              </a:xfrm>
            </p:grpSpPr>
            <p:sp>
              <p:nvSpPr>
                <p:cNvPr id="187" name="Rectangle 186">
                  <a:extLst>
                    <a:ext uri="{FF2B5EF4-FFF2-40B4-BE49-F238E27FC236}">
                      <a16:creationId xmlns:a16="http://schemas.microsoft.com/office/drawing/2014/main" id="{FF08724D-C6DF-ED45-BFCC-1F75C85319F0}"/>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97FB68B2-2BB2-2B48-A279-E6BAFB409080}"/>
                        </a:ext>
                      </a:extLst>
                    </p:cNvPr>
                    <p:cNvSpPr txBox="1"/>
                    <p:nvPr/>
                  </p:nvSpPr>
                  <p:spPr>
                    <a:xfrm>
                      <a:off x="9101481" y="301387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70" name="TextBox 169">
                      <a:extLst>
                        <a:ext uri="{FF2B5EF4-FFF2-40B4-BE49-F238E27FC236}">
                          <a16:creationId xmlns:a16="http://schemas.microsoft.com/office/drawing/2014/main" id="{31673E71-63F1-4E46-858C-156FA8AC7AEA}"/>
                        </a:ext>
                      </a:extLst>
                    </p:cNvPr>
                    <p:cNvSpPr txBox="1">
                      <a:spLocks noRot="1" noChangeAspect="1" noMove="1" noResize="1" noEditPoints="1" noAdjustHandles="1" noChangeArrowheads="1" noChangeShapeType="1" noTextEdit="1"/>
                    </p:cNvSpPr>
                    <p:nvPr/>
                  </p:nvSpPr>
                  <p:spPr>
                    <a:xfrm>
                      <a:off x="9101481" y="3013878"/>
                      <a:ext cx="293414" cy="276999"/>
                    </a:xfrm>
                    <a:prstGeom prst="rect">
                      <a:avLst/>
                    </a:prstGeom>
                    <a:blipFill>
                      <a:blip r:embed="rId26"/>
                      <a:stretch>
                        <a:fillRect l="-16667" r="-4167" b="-27273"/>
                      </a:stretch>
                    </a:blipFill>
                  </p:spPr>
                  <p:txBody>
                    <a:bodyPr/>
                    <a:lstStyle/>
                    <a:p>
                      <a:r>
                        <a:rPr lang="en-GB">
                          <a:noFill/>
                        </a:rPr>
                        <a:t> </a:t>
                      </a:r>
                    </a:p>
                  </p:txBody>
                </p:sp>
              </mc:Fallback>
            </mc:AlternateContent>
          </p:grpSp>
        </p:grpSp>
        <p:grpSp>
          <p:nvGrpSpPr>
            <p:cNvPr id="168" name="Group 167">
              <a:extLst>
                <a:ext uri="{FF2B5EF4-FFF2-40B4-BE49-F238E27FC236}">
                  <a16:creationId xmlns:a16="http://schemas.microsoft.com/office/drawing/2014/main" id="{7803A9D9-BB2E-EC48-87B0-F9C817838D8C}"/>
                </a:ext>
              </a:extLst>
            </p:cNvPr>
            <p:cNvGrpSpPr/>
            <p:nvPr/>
          </p:nvGrpSpPr>
          <p:grpSpPr>
            <a:xfrm>
              <a:off x="7564511" y="4209222"/>
              <a:ext cx="525622" cy="734426"/>
              <a:chOff x="9535279" y="2645951"/>
              <a:chExt cx="525622" cy="734426"/>
            </a:xfrm>
          </p:grpSpPr>
          <p:cxnSp>
            <p:nvCxnSpPr>
              <p:cNvPr id="178" name="Straight Connector 177">
                <a:extLst>
                  <a:ext uri="{FF2B5EF4-FFF2-40B4-BE49-F238E27FC236}">
                    <a16:creationId xmlns:a16="http://schemas.microsoft.com/office/drawing/2014/main" id="{5CB21108-DD1C-DD4A-B96C-9D2FB7478DB4}"/>
                  </a:ext>
                </a:extLst>
              </p:cNvPr>
              <p:cNvCxnSpPr>
                <a:cxnSpLocks/>
                <a:stCxn id="153" idx="2"/>
                <a:endCxn id="182" idx="0"/>
              </p:cNvCxnSpPr>
              <p:nvPr/>
            </p:nvCxnSpPr>
            <p:spPr>
              <a:xfrm flipH="1">
                <a:off x="9644368" y="2645951"/>
                <a:ext cx="1608" cy="295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3601A4E2-9CC0-3A4F-A3C3-1341CB1486A7}"/>
                  </a:ext>
                </a:extLst>
              </p:cNvPr>
              <p:cNvCxnSpPr>
                <a:cxnSpLocks/>
                <a:stCxn id="156" idx="0"/>
                <a:endCxn id="182" idx="2"/>
              </p:cNvCxnSpPr>
              <p:nvPr/>
            </p:nvCxnSpPr>
            <p:spPr>
              <a:xfrm flipH="1" flipV="1">
                <a:off x="9644368" y="3085607"/>
                <a:ext cx="2228" cy="294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0" name="Group 179">
                <a:extLst>
                  <a:ext uri="{FF2B5EF4-FFF2-40B4-BE49-F238E27FC236}">
                    <a16:creationId xmlns:a16="http://schemas.microsoft.com/office/drawing/2014/main" id="{A2992C07-39F2-7E49-9AEF-25C3859DDF69}"/>
                  </a:ext>
                </a:extLst>
              </p:cNvPr>
              <p:cNvGrpSpPr/>
              <p:nvPr/>
            </p:nvGrpSpPr>
            <p:grpSpPr>
              <a:xfrm>
                <a:off x="9535279" y="2902693"/>
                <a:ext cx="525622" cy="392206"/>
                <a:chOff x="9535279" y="2902693"/>
                <a:chExt cx="525622" cy="392206"/>
              </a:xfrm>
            </p:grpSpPr>
            <p:sp>
              <p:nvSpPr>
                <p:cNvPr id="181" name="Rectangle 180">
                  <a:extLst>
                    <a:ext uri="{FF2B5EF4-FFF2-40B4-BE49-F238E27FC236}">
                      <a16:creationId xmlns:a16="http://schemas.microsoft.com/office/drawing/2014/main" id="{18D5572A-B16E-EA4E-B848-75C79A7BB2DD}"/>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3F2D7DAB-F70A-E64E-BCDE-E70D08BD9EFE}"/>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E04A58CE-E0EF-FF4A-A01E-4F45A3D364BB}"/>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F149365F-2FA5-B54D-B96B-8223C3D956F6}"/>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166" name="TextBox 165">
                      <a:extLst>
                        <a:ext uri="{FF2B5EF4-FFF2-40B4-BE49-F238E27FC236}">
                          <a16:creationId xmlns:a16="http://schemas.microsoft.com/office/drawing/2014/main" id="{357C56E4-127C-354A-AF87-AE41629F7532}"/>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27"/>
                      <a:stretch>
                        <a:fillRect l="-16667" r="-41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69" name="Oval 168">
                  <a:extLst>
                    <a:ext uri="{FF2B5EF4-FFF2-40B4-BE49-F238E27FC236}">
                      <a16:creationId xmlns:a16="http://schemas.microsoft.com/office/drawing/2014/main" id="{43A4C08E-6B74-5D4C-B61E-997316BD6B61}"/>
                    </a:ext>
                  </a:extLst>
                </p:cNvPr>
                <p:cNvSpPr/>
                <p:nvPr/>
              </p:nvSpPr>
              <p:spPr>
                <a:xfrm>
                  <a:off x="8249084" y="3278998"/>
                  <a:ext cx="198173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𝐼𝑛𝑡𝑒𝑟𝑓𝑒𝑟𝑒𝑛𝑐𝑒</m:t>
                        </m:r>
                      </m:oMath>
                    </m:oMathPara>
                  </a14:m>
                  <a:endParaRPr lang="en-GB" dirty="0"/>
                </a:p>
              </p:txBody>
            </p:sp>
          </mc:Choice>
          <mc:Fallback xmlns="">
            <p:sp>
              <p:nvSpPr>
                <p:cNvPr id="169" name="Oval 168">
                  <a:extLst>
                    <a:ext uri="{FF2B5EF4-FFF2-40B4-BE49-F238E27FC236}">
                      <a16:creationId xmlns:a16="http://schemas.microsoft.com/office/drawing/2014/main" id="{43A4C08E-6B74-5D4C-B61E-997316BD6B61}"/>
                    </a:ext>
                  </a:extLst>
                </p:cNvPr>
                <p:cNvSpPr>
                  <a:spLocks noRot="1" noChangeAspect="1" noMove="1" noResize="1" noEditPoints="1" noAdjustHandles="1" noChangeArrowheads="1" noChangeShapeType="1" noTextEdit="1"/>
                </p:cNvSpPr>
                <p:nvPr/>
              </p:nvSpPr>
              <p:spPr>
                <a:xfrm>
                  <a:off x="8249084" y="3278998"/>
                  <a:ext cx="1981738" cy="389513"/>
                </a:xfrm>
                <a:prstGeom prst="ellipse">
                  <a:avLst/>
                </a:prstGeom>
                <a:blipFill>
                  <a:blip r:embed="rId28"/>
                  <a:stretch>
                    <a:fillRect b="-6061"/>
                  </a:stretch>
                </a:blipFill>
                <a:ln>
                  <a:solidFill>
                    <a:schemeClr val="tx1"/>
                  </a:solidFill>
                </a:ln>
              </p:spPr>
              <p:txBody>
                <a:bodyPr/>
                <a:lstStyle/>
                <a:p>
                  <a:r>
                    <a:rPr lang="en-GB">
                      <a:noFill/>
                    </a:rPr>
                    <a:t> </a:t>
                  </a:r>
                </a:p>
              </p:txBody>
            </p:sp>
          </mc:Fallback>
        </mc:AlternateContent>
        <p:cxnSp>
          <p:nvCxnSpPr>
            <p:cNvPr id="170" name="Straight Connector 169">
              <a:extLst>
                <a:ext uri="{FF2B5EF4-FFF2-40B4-BE49-F238E27FC236}">
                  <a16:creationId xmlns:a16="http://schemas.microsoft.com/office/drawing/2014/main" id="{D6D9F596-BF56-2341-B83E-2601890E0FF2}"/>
                </a:ext>
              </a:extLst>
            </p:cNvPr>
            <p:cNvCxnSpPr>
              <a:cxnSpLocks/>
              <a:stCxn id="197" idx="0"/>
              <a:endCxn id="169" idx="4"/>
            </p:cNvCxnSpPr>
            <p:nvPr/>
          </p:nvCxnSpPr>
          <p:spPr>
            <a:xfrm flipV="1">
              <a:off x="9239953" y="3668511"/>
              <a:ext cx="0" cy="28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B427AAA-2133-1A49-B431-BC963E2F4571}"/>
                </a:ext>
              </a:extLst>
            </p:cNvPr>
            <p:cNvCxnSpPr>
              <a:cxnSpLocks/>
              <a:stCxn id="169" idx="2"/>
              <a:endCxn id="175" idx="3"/>
            </p:cNvCxnSpPr>
            <p:nvPr/>
          </p:nvCxnSpPr>
          <p:spPr>
            <a:xfrm flipH="1" flipV="1">
              <a:off x="7746308" y="3473628"/>
              <a:ext cx="502776" cy="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9BE0A721-9FA6-B94F-9958-37316D57F1C2}"/>
                </a:ext>
              </a:extLst>
            </p:cNvPr>
            <p:cNvCxnSpPr>
              <a:cxnSpLocks/>
              <a:stCxn id="153" idx="0"/>
              <a:endCxn id="175" idx="2"/>
            </p:cNvCxnSpPr>
            <p:nvPr/>
          </p:nvCxnSpPr>
          <p:spPr>
            <a:xfrm flipH="1" flipV="1">
              <a:off x="7674308" y="3545628"/>
              <a:ext cx="900" cy="292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FA6328D1-DEC6-5F4D-A48F-4E00C9E8DD85}"/>
                </a:ext>
              </a:extLst>
            </p:cNvPr>
            <p:cNvGrpSpPr/>
            <p:nvPr/>
          </p:nvGrpSpPr>
          <p:grpSpPr>
            <a:xfrm>
              <a:off x="7565219" y="3362714"/>
              <a:ext cx="528252" cy="392206"/>
              <a:chOff x="9535279" y="2902693"/>
              <a:chExt cx="528252" cy="392206"/>
            </a:xfrm>
          </p:grpSpPr>
          <p:sp>
            <p:nvSpPr>
              <p:cNvPr id="174" name="Rectangle 173">
                <a:extLst>
                  <a:ext uri="{FF2B5EF4-FFF2-40B4-BE49-F238E27FC236}">
                    <a16:creationId xmlns:a16="http://schemas.microsoft.com/office/drawing/2014/main" id="{BB7DAFDE-B298-5D4D-B07F-E066AD8F416C}"/>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FD8B5647-F223-E344-8888-F8FDB17FFCC2}"/>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ectangle 175">
                <a:extLst>
                  <a:ext uri="{FF2B5EF4-FFF2-40B4-BE49-F238E27FC236}">
                    <a16:creationId xmlns:a16="http://schemas.microsoft.com/office/drawing/2014/main" id="{094E955D-06F6-B544-AB61-2A2642F98C23}"/>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95B2CCB1-1702-0942-BA77-B8EE46F804CC}"/>
                      </a:ext>
                    </a:extLst>
                  </p:cNvPr>
                  <p:cNvSpPr txBox="1"/>
                  <p:nvPr/>
                </p:nvSpPr>
                <p:spPr>
                  <a:xfrm>
                    <a:off x="9772810" y="3017900"/>
                    <a:ext cx="2907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4</m:t>
                              </m:r>
                            </m:sub>
                          </m:sSub>
                        </m:oMath>
                      </m:oMathPara>
                    </a14:m>
                    <a:endParaRPr lang="en-GB" dirty="0"/>
                  </a:p>
                </p:txBody>
              </p:sp>
            </mc:Choice>
            <mc:Fallback xmlns="">
              <p:sp>
                <p:nvSpPr>
                  <p:cNvPr id="177" name="TextBox 176">
                    <a:extLst>
                      <a:ext uri="{FF2B5EF4-FFF2-40B4-BE49-F238E27FC236}">
                        <a16:creationId xmlns:a16="http://schemas.microsoft.com/office/drawing/2014/main" id="{95B2CCB1-1702-0942-BA77-B8EE46F804CC}"/>
                      </a:ext>
                    </a:extLst>
                  </p:cNvPr>
                  <p:cNvSpPr txBox="1">
                    <a:spLocks noRot="1" noChangeAspect="1" noMove="1" noResize="1" noEditPoints="1" noAdjustHandles="1" noChangeArrowheads="1" noChangeShapeType="1" noTextEdit="1"/>
                  </p:cNvSpPr>
                  <p:nvPr/>
                </p:nvSpPr>
                <p:spPr>
                  <a:xfrm>
                    <a:off x="9772810" y="3017900"/>
                    <a:ext cx="290721" cy="276999"/>
                  </a:xfrm>
                  <a:prstGeom prst="rect">
                    <a:avLst/>
                  </a:prstGeom>
                  <a:blipFill>
                    <a:blip r:embed="rId29"/>
                    <a:stretch>
                      <a:fillRect l="-16667" r="-4167" b="-21739"/>
                    </a:stretch>
                  </a:blipFill>
                </p:spPr>
                <p:txBody>
                  <a:bodyPr/>
                  <a:lstStyle/>
                  <a:p>
                    <a:r>
                      <a:rPr lang="en-GB">
                        <a:noFill/>
                      </a:rPr>
                      <a:t> </a:t>
                    </a:r>
                  </a:p>
                </p:txBody>
              </p:sp>
            </mc:Fallback>
          </mc:AlternateContent>
        </p:grpSp>
      </p:grpSp>
      <p:sp>
        <p:nvSpPr>
          <p:cNvPr id="4" name="Date Placeholder 3">
            <a:extLst>
              <a:ext uri="{FF2B5EF4-FFF2-40B4-BE49-F238E27FC236}">
                <a16:creationId xmlns:a16="http://schemas.microsoft.com/office/drawing/2014/main" id="{EC388717-0336-C9D0-B1C4-6C74D8262C41}"/>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C6D37B9B-3711-DB20-A72C-9DD1B7B9869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7056BE76-167A-BD2C-D7DD-476245330CCB}"/>
              </a:ext>
            </a:extLst>
          </p:cNvPr>
          <p:cNvSpPr>
            <a:spLocks noGrp="1"/>
          </p:cNvSpPr>
          <p:nvPr>
            <p:ph type="sldNum" sz="quarter" idx="11"/>
          </p:nvPr>
        </p:nvSpPr>
        <p:spPr/>
        <p:txBody>
          <a:bodyPr/>
          <a:lstStyle/>
          <a:p>
            <a:fld id="{EB1502E6-D9AE-3544-B6D5-378AAA0B915F}" type="slidenum">
              <a:rPr lang="de-DE" altLang="de-DE" smtClean="0"/>
              <a:pPr/>
              <a:t>21</a:t>
            </a:fld>
            <a:endParaRPr lang="de-DE" altLang="de-DE" dirty="0"/>
          </a:p>
        </p:txBody>
      </p:sp>
    </p:spTree>
    <p:extLst>
      <p:ext uri="{BB962C8B-B14F-4D97-AF65-F5344CB8AC3E}">
        <p14:creationId xmlns:p14="http://schemas.microsoft.com/office/powerpoint/2010/main" val="228781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Parfactor-based Decision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a:xfrm>
                <a:off x="623393" y="1332843"/>
                <a:ext cx="6337716" cy="4584266"/>
              </a:xfrm>
            </p:spPr>
            <p:txBody>
              <a:bodyPr>
                <a:normAutofit fontScale="85000" lnSpcReduction="10000"/>
              </a:bodyPr>
              <a:lstStyle/>
              <a:p>
                <a:r>
                  <a:rPr lang="en-GB" dirty="0"/>
                  <a:t>Decision model = Parfactor model that allows decision PRVs in the arguments of its parfactors as well as utility parfactors</a:t>
                </a:r>
              </a:p>
              <a:p>
                <a:pPr lvl="1"/>
                <a:r>
                  <a:rPr lang="en-US" dirty="0">
                    <a:solidFill>
                      <a:srgbClr val="FFC000"/>
                    </a:solidFill>
                  </a:rPr>
                  <a:t>For ease of exposition, we start with models with a utility</a:t>
                </a:r>
                <a:r>
                  <a:rPr lang="en-US" i="1" dirty="0">
                    <a:solidFill>
                      <a:srgbClr val="FFC000"/>
                    </a:solidFill>
                  </a:rPr>
                  <a:t> factor </a:t>
                </a:r>
                <a:r>
                  <a:rPr lang="en-US" dirty="0">
                    <a:solidFill>
                      <a:srgbClr val="FFC000"/>
                    </a:solidFill>
                  </a:rPr>
                  <a:t>mapping to a utility </a:t>
                </a:r>
                <a:r>
                  <a:rPr lang="en-US" i="1" dirty="0">
                    <a:solidFill>
                      <a:srgbClr val="FFC000"/>
                    </a:solidFill>
                  </a:rPr>
                  <a:t>variable</a:t>
                </a:r>
                <a:endParaRPr lang="en-US" dirty="0">
                  <a:solidFill>
                    <a:srgbClr val="FFC000"/>
                  </a:solidFill>
                </a:endParaRPr>
              </a:p>
              <a:p>
                <a:pPr lvl="1"/>
                <a:r>
                  <a:rPr lang="en-GB" dirty="0"/>
                  <a:t>Formally, </a:t>
                </a:r>
                <a:endParaRPr lang="en-GB" i="1" dirty="0">
                  <a:solidFill>
                    <a:schemeClr val="accent1"/>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𝐺</m:t>
                      </m:r>
                      <m:r>
                        <a:rPr lang="en-GB" i="1" smtClean="0">
                          <a:solidFill>
                            <a:schemeClr val="accent1"/>
                          </a:solidFill>
                          <a:latin typeface="Cambria Math" panose="02040503050406030204" pitchFamily="18" charset="0"/>
                        </a:rPr>
                        <m:t>=</m:t>
                      </m:r>
                      <m:sSubSup>
                        <m:sSubSupPr>
                          <m:ctrlPr>
                            <a:rPr lang="en-GB" i="1" smtClean="0">
                              <a:solidFill>
                                <a:schemeClr val="accent1"/>
                              </a:solidFill>
                              <a:latin typeface="Cambria Math" panose="02040503050406030204" pitchFamily="18" charset="0"/>
                            </a:rPr>
                          </m:ctrlPr>
                        </m:sSubSupPr>
                        <m:e>
                          <m:d>
                            <m:dPr>
                              <m:begChr m:val="{"/>
                              <m:endChr m:val="}"/>
                              <m:ctrlPr>
                                <a:rPr lang="en-GB" i="1" smtClean="0">
                                  <a:solidFill>
                                    <a:schemeClr val="accent1"/>
                                  </a:solidFill>
                                  <a:latin typeface="Cambria Math" panose="02040503050406030204" pitchFamily="18" charset="0"/>
                                </a:rPr>
                              </m:ctrlPr>
                            </m:dPr>
                            <m:e>
                              <m:sSub>
                                <m:sSubPr>
                                  <m:ctrlPr>
                                    <a:rPr lang="en-GB" i="1" smtClean="0">
                                      <a:solidFill>
                                        <a:schemeClr val="accent1"/>
                                      </a:solidFill>
                                      <a:latin typeface="Cambria Math" panose="02040503050406030204" pitchFamily="18" charset="0"/>
                                    </a:rPr>
                                  </m:ctrlPr>
                                </m:sSubPr>
                                <m:e>
                                  <m:r>
                                    <a:rPr lang="en-GB" i="1" smtClean="0">
                                      <a:solidFill>
                                        <a:schemeClr val="accent1"/>
                                      </a:solidFill>
                                      <a:latin typeface="Cambria Math" panose="02040503050406030204" pitchFamily="18" charset="0"/>
                                    </a:rPr>
                                    <m:t>𝑔</m:t>
                                  </m:r>
                                </m:e>
                                <m:sub>
                                  <m:r>
                                    <a:rPr lang="en-GB" i="1" smtClean="0">
                                      <a:solidFill>
                                        <a:schemeClr val="accent1"/>
                                      </a:solidFill>
                                      <a:latin typeface="Cambria Math" panose="02040503050406030204" pitchFamily="18" charset="0"/>
                                    </a:rPr>
                                    <m:t>𝑖</m:t>
                                  </m:r>
                                </m:sub>
                              </m:sSub>
                            </m:e>
                          </m:d>
                        </m:e>
                        <m:sub>
                          <m:r>
                            <a:rPr lang="en-GB" i="1" smtClean="0">
                              <a:solidFill>
                                <a:schemeClr val="accent1"/>
                              </a:solidFill>
                              <a:latin typeface="Cambria Math" panose="02040503050406030204" pitchFamily="18" charset="0"/>
                            </a:rPr>
                            <m:t>𝑖</m:t>
                          </m:r>
                          <m:r>
                            <a:rPr lang="en-GB" i="1" smtClean="0">
                              <a:solidFill>
                                <a:schemeClr val="accent1"/>
                              </a:solidFill>
                              <a:latin typeface="Cambria Math" panose="02040503050406030204" pitchFamily="18" charset="0"/>
                            </a:rPr>
                            <m:t>=1</m:t>
                          </m:r>
                        </m:sub>
                        <m:sup>
                          <m:r>
                            <a:rPr lang="en-GB" i="1" smtClean="0">
                              <a:solidFill>
                                <a:schemeClr val="accent1"/>
                              </a:solidFill>
                              <a:latin typeface="Cambria Math" panose="02040503050406030204" pitchFamily="18" charset="0"/>
                            </a:rPr>
                            <m:t>𝑛</m:t>
                          </m:r>
                        </m:sup>
                      </m:sSubSup>
                      <m:r>
                        <a:rPr lang="en-GB" i="1" smtClean="0">
                          <a:solidFill>
                            <a:schemeClr val="accent1"/>
                          </a:solidFill>
                          <a:latin typeface="Cambria Math" panose="02040503050406030204" pitchFamily="18" charset="0"/>
                          <a:ea typeface="Cambria Math" panose="02040503050406030204" pitchFamily="18" charset="0"/>
                        </a:rPr>
                        <m:t>∪</m:t>
                      </m:r>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𝑔</m:t>
                              </m:r>
                            </m:e>
                            <m:sub>
                              <m:r>
                                <a:rPr lang="de-DE" b="0" i="1" smtClean="0">
                                  <a:solidFill>
                                    <a:schemeClr val="accent1"/>
                                  </a:solidFill>
                                  <a:latin typeface="Cambria Math" panose="02040503050406030204" pitchFamily="18" charset="0"/>
                                  <a:ea typeface="Cambria Math" panose="02040503050406030204" pitchFamily="18" charset="0"/>
                                </a:rPr>
                                <m:t>𝑈</m:t>
                              </m:r>
                            </m:sub>
                          </m:sSub>
                        </m:e>
                      </m:d>
                    </m:oMath>
                  </m:oMathPara>
                </a14:m>
                <a:endParaRPr lang="en-GB" dirty="0"/>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de-DE" b="0" i="1" smtClean="0">
                            <a:latin typeface="Cambria Math" panose="02040503050406030204" pitchFamily="18" charset="0"/>
                          </a:rPr>
                          <m:t>𝑖</m:t>
                        </m:r>
                      </m:sub>
                    </m:sSub>
                  </m:oMath>
                </a14:m>
                <a:r>
                  <a:rPr lang="en-GB" dirty="0"/>
                  <a:t> parfactors with (decision) PRVs as arguments</a:t>
                </a: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𝑈</m:t>
                        </m:r>
                      </m:sub>
                    </m:sSub>
                  </m:oMath>
                </a14:m>
                <a:r>
                  <a:rPr lang="en-GB" dirty="0"/>
                  <a:t> utility factor mapping to a utility variable </a:t>
                </a:r>
                <a14:m>
                  <m:oMath xmlns:m="http://schemas.openxmlformats.org/officeDocument/2006/math">
                    <m:r>
                      <a:rPr lang="en-GB" i="1">
                        <a:latin typeface="Cambria Math" panose="02040503050406030204" pitchFamily="18" charset="0"/>
                      </a:rPr>
                      <m:t>𝑈</m:t>
                    </m:r>
                  </m:oMath>
                </a14:m>
                <a:endParaRPr lang="en-GB" dirty="0"/>
              </a:p>
              <a:p>
                <a:pPr lvl="3"/>
                <a14:m>
                  <m:oMath xmlns:m="http://schemas.openxmlformats.org/officeDocument/2006/math">
                    <m:r>
                      <m:rPr>
                        <m:sty m:val="p"/>
                      </m:rPr>
                      <a:rPr lang="de-DE" b="0" i="0" smtClean="0">
                        <a:solidFill>
                          <a:srgbClr val="FFC000"/>
                        </a:solidFill>
                        <a:latin typeface="Cambria Math" panose="02040503050406030204" pitchFamily="18" charset="0"/>
                      </a:rPr>
                      <m:t>rv</m:t>
                    </m:r>
                    <m:d>
                      <m:dPr>
                        <m:ctrlPr>
                          <a:rPr lang="de-DE" b="0" i="1" smtClean="0">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rPr>
                            </m:ctrlPr>
                          </m:sSubPr>
                          <m:e>
                            <m:r>
                              <a:rPr lang="en-GB" i="1">
                                <a:solidFill>
                                  <a:srgbClr val="FFC000"/>
                                </a:solidFill>
                                <a:latin typeface="Cambria Math" panose="02040503050406030204" pitchFamily="18" charset="0"/>
                              </a:rPr>
                              <m:t>𝑔</m:t>
                            </m:r>
                          </m:e>
                          <m:sub>
                            <m:r>
                              <a:rPr lang="en-GB" i="1">
                                <a:solidFill>
                                  <a:srgbClr val="FFC000"/>
                                </a:solidFill>
                                <a:latin typeface="Cambria Math" panose="02040503050406030204" pitchFamily="18" charset="0"/>
                              </a:rPr>
                              <m:t>𝑈</m:t>
                            </m:r>
                          </m:sub>
                        </m:sSub>
                      </m:e>
                    </m:d>
                    <m:r>
                      <a:rPr lang="de-DE" b="0" i="1" smtClean="0">
                        <a:solidFill>
                          <a:srgbClr val="FFC000"/>
                        </a:solidFill>
                        <a:latin typeface="Cambria Math" panose="02040503050406030204" pitchFamily="18" charset="0"/>
                      </a:rPr>
                      <m:t>=</m:t>
                    </m:r>
                    <m:r>
                      <a:rPr lang="de-DE" b="0" i="1" smtClean="0">
                        <a:solidFill>
                          <a:srgbClr val="FFC000"/>
                        </a:solidFill>
                        <a:latin typeface="Cambria Math" panose="02040503050406030204" pitchFamily="18" charset="0"/>
                        <a:ea typeface="Cambria Math" panose="02040503050406030204" pitchFamily="18" charset="0"/>
                      </a:rPr>
                      <m:t>∅</m:t>
                    </m:r>
                  </m:oMath>
                </a14:m>
                <a:r>
                  <a:rPr lang="en-GB" dirty="0">
                    <a:solidFill>
                      <a:srgbClr val="FFC000"/>
                    </a:solidFill>
                  </a:rPr>
                  <a:t> for now</a:t>
                </a:r>
                <a:endParaRPr lang="en-GB" dirty="0"/>
              </a:p>
              <a:p>
                <a:pPr lvl="1"/>
                <a:r>
                  <a:rPr lang="en-GB" dirty="0"/>
                  <a:t>E.g., </a:t>
                </a:r>
              </a:p>
              <a:p>
                <a:pPr lvl="2"/>
                <a14:m>
                  <m:oMath xmlns:m="http://schemas.openxmlformats.org/officeDocument/2006/math">
                    <m:r>
                      <a:rPr lang="en-GB" i="1">
                        <a:latin typeface="Cambria Math" panose="02040503050406030204" pitchFamily="18" charset="0"/>
                      </a:rPr>
                      <m:t>𝐺</m:t>
                    </m:r>
                    <m:r>
                      <a:rPr lang="en-GB" i="1" smtClean="0">
                        <a:latin typeface="Cambria Math" panose="02040503050406030204" pitchFamily="18" charset="0"/>
                      </a:rPr>
                      <m:t>=</m:t>
                    </m:r>
                    <m:d>
                      <m:dPr>
                        <m:begChr m:val="{"/>
                        <m:endChr m:val="}"/>
                        <m:ctrlPr>
                          <a:rPr lang="en-GB"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𝑔</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𝑔</m:t>
                            </m:r>
                          </m:e>
                          <m:sub>
                            <m:r>
                              <a:rPr lang="en-GB" i="1" smtClean="0">
                                <a:latin typeface="Cambria Math" panose="02040503050406030204" pitchFamily="18" charset="0"/>
                              </a:rPr>
                              <m:t>2</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𝑔</m:t>
                            </m:r>
                          </m:e>
                          <m:sub>
                            <m:r>
                              <a:rPr lang="en-GB" i="1" smtClean="0">
                                <a:latin typeface="Cambria Math" panose="02040503050406030204" pitchFamily="18" charset="0"/>
                              </a:rPr>
                              <m:t>3</m:t>
                            </m:r>
                          </m:sub>
                        </m:sSub>
                        <m:r>
                          <a:rPr lang="en-GB"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4</m:t>
                            </m:r>
                          </m:sub>
                        </m:sSub>
                        <m:r>
                          <a:rPr lang="de-DE" b="0"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𝑔</m:t>
                            </m:r>
                          </m:e>
                          <m:sub>
                            <m:r>
                              <a:rPr lang="en-GB" i="1" smtClean="0">
                                <a:latin typeface="Cambria Math" panose="02040503050406030204" pitchFamily="18" charset="0"/>
                              </a:rPr>
                              <m:t>𝑈</m:t>
                            </m:r>
                          </m:sub>
                        </m:sSub>
                      </m:e>
                    </m:d>
                  </m:oMath>
                </a14:m>
                <a:r>
                  <a:rPr lang="en-GB" dirty="0"/>
                  <a:t> </a:t>
                </a:r>
              </a:p>
              <a:p>
                <a:pPr lvl="3"/>
                <a14:m>
                  <m:oMath xmlns:m="http://schemas.openxmlformats.org/officeDocument/2006/math">
                    <m:r>
                      <a:rPr lang="en-GB" i="1" smtClean="0">
                        <a:latin typeface="Cambria Math" panose="02040503050406030204" pitchFamily="18" charset="0"/>
                      </a:rPr>
                      <m:t>⊤</m:t>
                    </m:r>
                  </m:oMath>
                </a14:m>
                <a:r>
                  <a:rPr lang="en-GB" dirty="0"/>
                  <a:t> constraints</a:t>
                </a:r>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xfrm>
                <a:off x="623393" y="1332843"/>
                <a:ext cx="6337716" cy="4584266"/>
              </a:xfrm>
              <a:blipFill>
                <a:blip r:embed="rId3"/>
                <a:stretch>
                  <a:fillRect l="-2595" t="-2486" r="-1198"/>
                </a:stretch>
              </a:blipFill>
            </p:spPr>
            <p:txBody>
              <a:bodyPr/>
              <a:lstStyle/>
              <a:p>
                <a:r>
                  <a:rPr lang="en-DE">
                    <a:noFill/>
                  </a:rPr>
                  <a:t> </a:t>
                </a:r>
              </a:p>
            </p:txBody>
          </p:sp>
        </mc:Fallback>
      </mc:AlternateContent>
      <p:grpSp>
        <p:nvGrpSpPr>
          <p:cNvPr id="103" name="Group 102">
            <a:extLst>
              <a:ext uri="{FF2B5EF4-FFF2-40B4-BE49-F238E27FC236}">
                <a16:creationId xmlns:a16="http://schemas.microsoft.com/office/drawing/2014/main" id="{5ADDA019-2F21-3D44-A314-7E8E87B52F35}"/>
              </a:ext>
            </a:extLst>
          </p:cNvPr>
          <p:cNvGrpSpPr/>
          <p:nvPr/>
        </p:nvGrpSpPr>
        <p:grpSpPr>
          <a:xfrm>
            <a:off x="6907622" y="3278998"/>
            <a:ext cx="4924053" cy="2626709"/>
            <a:chOff x="6907622" y="3278998"/>
            <a:chExt cx="4924053" cy="2626709"/>
          </a:xfrm>
        </p:grpSpPr>
        <p:cxnSp>
          <p:nvCxnSpPr>
            <p:cNvPr id="104" name="Straight Connector 103">
              <a:extLst>
                <a:ext uri="{FF2B5EF4-FFF2-40B4-BE49-F238E27FC236}">
                  <a16:creationId xmlns:a16="http://schemas.microsoft.com/office/drawing/2014/main" id="{B3C53D92-EC7C-8048-9B77-E187871795C0}"/>
                </a:ext>
              </a:extLst>
            </p:cNvPr>
            <p:cNvCxnSpPr>
              <a:cxnSpLocks/>
              <a:stCxn id="108" idx="1"/>
              <a:endCxn id="196" idx="3"/>
            </p:cNvCxnSpPr>
            <p:nvPr/>
          </p:nvCxnSpPr>
          <p:spPr>
            <a:xfrm flipH="1" flipV="1">
              <a:off x="9311953" y="4023466"/>
              <a:ext cx="11647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8EDF096-6619-4249-B538-6F426BFDBCBE}"/>
                </a:ext>
              </a:extLst>
            </p:cNvPr>
            <p:cNvCxnSpPr>
              <a:cxnSpLocks/>
              <a:stCxn id="111" idx="0"/>
              <a:endCxn id="196" idx="2"/>
            </p:cNvCxnSpPr>
            <p:nvPr/>
          </p:nvCxnSpPr>
          <p:spPr>
            <a:xfrm flipH="1" flipV="1">
              <a:off x="9239953" y="4095466"/>
              <a:ext cx="1" cy="313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C297EA61-569F-3F4A-AD21-14287A6C2147}"/>
                </a:ext>
              </a:extLst>
            </p:cNvPr>
            <p:cNvGrpSpPr/>
            <p:nvPr/>
          </p:nvGrpSpPr>
          <p:grpSpPr>
            <a:xfrm>
              <a:off x="9167953" y="3951466"/>
              <a:ext cx="513187" cy="358979"/>
              <a:chOff x="9167953" y="3951466"/>
              <a:chExt cx="513187" cy="358979"/>
            </a:xfrm>
          </p:grpSpPr>
          <p:sp>
            <p:nvSpPr>
              <p:cNvPr id="196" name="Rectangle 195">
                <a:extLst>
                  <a:ext uri="{FF2B5EF4-FFF2-40B4-BE49-F238E27FC236}">
                    <a16:creationId xmlns:a16="http://schemas.microsoft.com/office/drawing/2014/main" id="{92C5F576-D93A-AE49-9203-98C25C80C0E2}"/>
                  </a:ext>
                </a:extLst>
              </p:cNvPr>
              <p:cNvSpPr/>
              <p:nvPr/>
            </p:nvSpPr>
            <p:spPr>
              <a:xfrm>
                <a:off x="9167953" y="39514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7" name="TextBox 196">
                    <a:extLst>
                      <a:ext uri="{FF2B5EF4-FFF2-40B4-BE49-F238E27FC236}">
                        <a16:creationId xmlns:a16="http://schemas.microsoft.com/office/drawing/2014/main" id="{55E3EB99-4E4D-D942-A237-F3606882F456}"/>
                      </a:ext>
                    </a:extLst>
                  </p:cNvPr>
                  <p:cNvSpPr txBox="1"/>
                  <p:nvPr/>
                </p:nvSpPr>
                <p:spPr>
                  <a:xfrm>
                    <a:off x="9359385" y="4033446"/>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197" name="TextBox 196">
                    <a:extLst>
                      <a:ext uri="{FF2B5EF4-FFF2-40B4-BE49-F238E27FC236}">
                        <a16:creationId xmlns:a16="http://schemas.microsoft.com/office/drawing/2014/main" id="{55E3EB99-4E4D-D942-A237-F3606882F456}"/>
                      </a:ext>
                    </a:extLst>
                  </p:cNvPr>
                  <p:cNvSpPr txBox="1">
                    <a:spLocks noRot="1" noChangeAspect="1" noMove="1" noResize="1" noEditPoints="1" noAdjustHandles="1" noChangeArrowheads="1" noChangeShapeType="1" noTextEdit="1"/>
                  </p:cNvSpPr>
                  <p:nvPr/>
                </p:nvSpPr>
                <p:spPr>
                  <a:xfrm>
                    <a:off x="9359385" y="4033446"/>
                    <a:ext cx="321755" cy="276999"/>
                  </a:xfrm>
                  <a:prstGeom prst="rect">
                    <a:avLst/>
                  </a:prstGeom>
                  <a:blipFill>
                    <a:blip r:embed="rId16"/>
                    <a:stretch>
                      <a:fillRect l="-15385" r="-3846"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07" name="Rectangle 106">
                  <a:extLst>
                    <a:ext uri="{FF2B5EF4-FFF2-40B4-BE49-F238E27FC236}">
                      <a16:creationId xmlns:a16="http://schemas.microsoft.com/office/drawing/2014/main" id="{025261F0-2629-2D4D-A2F6-6C44ABFF99AD}"/>
                    </a:ext>
                  </a:extLst>
                </p:cNvPr>
                <p:cNvSpPr/>
                <p:nvPr/>
              </p:nvSpPr>
              <p:spPr>
                <a:xfrm>
                  <a:off x="6962716" y="3837709"/>
                  <a:ext cx="1424983" cy="37151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07" name="Rectangle 106">
                  <a:extLst>
                    <a:ext uri="{FF2B5EF4-FFF2-40B4-BE49-F238E27FC236}">
                      <a16:creationId xmlns:a16="http://schemas.microsoft.com/office/drawing/2014/main" id="{025261F0-2629-2D4D-A2F6-6C44ABFF99AD}"/>
                    </a:ext>
                  </a:extLst>
                </p:cNvPr>
                <p:cNvSpPr>
                  <a:spLocks noRot="1" noChangeAspect="1" noMove="1" noResize="1" noEditPoints="1" noAdjustHandles="1" noChangeArrowheads="1" noChangeShapeType="1" noTextEdit="1"/>
                </p:cNvSpPr>
                <p:nvPr/>
              </p:nvSpPr>
              <p:spPr>
                <a:xfrm>
                  <a:off x="6962716" y="3837709"/>
                  <a:ext cx="1424983" cy="371513"/>
                </a:xfrm>
                <a:prstGeom prst="rect">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Diamond 107">
                  <a:extLst>
                    <a:ext uri="{FF2B5EF4-FFF2-40B4-BE49-F238E27FC236}">
                      <a16:creationId xmlns:a16="http://schemas.microsoft.com/office/drawing/2014/main" id="{D60E6CD6-91AF-1F4E-BCEA-8EF2F878E1D5}"/>
                    </a:ext>
                  </a:extLst>
                </p:cNvPr>
                <p:cNvSpPr/>
                <p:nvPr/>
              </p:nvSpPr>
              <p:spPr>
                <a:xfrm>
                  <a:off x="10476718" y="3748343"/>
                  <a:ext cx="906125" cy="550247"/>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08" name="Diamond 107">
                  <a:extLst>
                    <a:ext uri="{FF2B5EF4-FFF2-40B4-BE49-F238E27FC236}">
                      <a16:creationId xmlns:a16="http://schemas.microsoft.com/office/drawing/2014/main" id="{D60E6CD6-91AF-1F4E-BCEA-8EF2F878E1D5}"/>
                    </a:ext>
                  </a:extLst>
                </p:cNvPr>
                <p:cNvSpPr>
                  <a:spLocks noRot="1" noChangeAspect="1" noMove="1" noResize="1" noEditPoints="1" noAdjustHandles="1" noChangeArrowheads="1" noChangeShapeType="1" noTextEdit="1"/>
                </p:cNvSpPr>
                <p:nvPr/>
              </p:nvSpPr>
              <p:spPr>
                <a:xfrm>
                  <a:off x="10476718" y="3748343"/>
                  <a:ext cx="906125" cy="550247"/>
                </a:xfrm>
                <a:prstGeom prst="diamond">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9" name="Oval 108">
                  <a:extLst>
                    <a:ext uri="{FF2B5EF4-FFF2-40B4-BE49-F238E27FC236}">
                      <a16:creationId xmlns:a16="http://schemas.microsoft.com/office/drawing/2014/main" id="{9B304567-9438-4743-83F7-CE6103BA9938}"/>
                    </a:ext>
                  </a:extLst>
                </p:cNvPr>
                <p:cNvSpPr/>
                <p:nvPr/>
              </p:nvSpPr>
              <p:spPr>
                <a:xfrm>
                  <a:off x="8644954"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09" name="Oval 108">
                  <a:extLst>
                    <a:ext uri="{FF2B5EF4-FFF2-40B4-BE49-F238E27FC236}">
                      <a16:creationId xmlns:a16="http://schemas.microsoft.com/office/drawing/2014/main" id="{9B304567-9438-4743-83F7-CE6103BA9938}"/>
                    </a:ext>
                  </a:extLst>
                </p:cNvPr>
                <p:cNvSpPr>
                  <a:spLocks noRot="1" noChangeAspect="1" noMove="1" noResize="1" noEditPoints="1" noAdjustHandles="1" noChangeArrowheads="1" noChangeShapeType="1" noTextEdit="1"/>
                </p:cNvSpPr>
                <p:nvPr/>
              </p:nvSpPr>
              <p:spPr>
                <a:xfrm>
                  <a:off x="8644954" y="5516194"/>
                  <a:ext cx="1189998" cy="389513"/>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Oval 109">
                  <a:extLst>
                    <a:ext uri="{FF2B5EF4-FFF2-40B4-BE49-F238E27FC236}">
                      <a16:creationId xmlns:a16="http://schemas.microsoft.com/office/drawing/2014/main" id="{3353D5C3-0641-5B45-A94D-27FB95B5B5CB}"/>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10" name="Oval 109">
                  <a:extLst>
                    <a:ext uri="{FF2B5EF4-FFF2-40B4-BE49-F238E27FC236}">
                      <a16:creationId xmlns:a16="http://schemas.microsoft.com/office/drawing/2014/main" id="{3353D5C3-0641-5B45-A94D-27FB95B5B5CB}"/>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1" name="Oval 110">
                  <a:extLst>
                    <a:ext uri="{FF2B5EF4-FFF2-40B4-BE49-F238E27FC236}">
                      <a16:creationId xmlns:a16="http://schemas.microsoft.com/office/drawing/2014/main" id="{AAFAC0AF-291E-C34F-88FB-CF22E2621C03}"/>
                    </a:ext>
                  </a:extLst>
                </p:cNvPr>
                <p:cNvSpPr/>
                <p:nvPr/>
              </p:nvSpPr>
              <p:spPr>
                <a:xfrm>
                  <a:off x="8860629" y="4408535"/>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11" name="Oval 110">
                  <a:extLst>
                    <a:ext uri="{FF2B5EF4-FFF2-40B4-BE49-F238E27FC236}">
                      <a16:creationId xmlns:a16="http://schemas.microsoft.com/office/drawing/2014/main" id="{AAFAC0AF-291E-C34F-88FB-CF22E2621C03}"/>
                    </a:ext>
                  </a:extLst>
                </p:cNvPr>
                <p:cNvSpPr>
                  <a:spLocks noRot="1" noChangeAspect="1" noMove="1" noResize="1" noEditPoints="1" noAdjustHandles="1" noChangeArrowheads="1" noChangeShapeType="1" noTextEdit="1"/>
                </p:cNvSpPr>
                <p:nvPr/>
              </p:nvSpPr>
              <p:spPr>
                <a:xfrm>
                  <a:off x="8860629" y="4408535"/>
                  <a:ext cx="758649" cy="389513"/>
                </a:xfrm>
                <a:prstGeom prst="ellipse">
                  <a:avLst/>
                </a:prstGeom>
                <a:blipFill>
                  <a:blip r:embed="rId21"/>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1AD2E519-2F4A-F449-8A40-377DFFF79370}"/>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12" name="Oval 111">
                  <a:extLst>
                    <a:ext uri="{FF2B5EF4-FFF2-40B4-BE49-F238E27FC236}">
                      <a16:creationId xmlns:a16="http://schemas.microsoft.com/office/drawing/2014/main" id="{1AD2E519-2F4A-F449-8A40-377DFFF79370}"/>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22"/>
                  <a:stretch>
                    <a:fillRect/>
                  </a:stretch>
                </a:blipFill>
                <a:ln>
                  <a:solidFill>
                    <a:schemeClr val="tx1"/>
                  </a:solidFill>
                </a:ln>
              </p:spPr>
              <p:txBody>
                <a:bodyPr/>
                <a:lstStyle/>
                <a:p>
                  <a:r>
                    <a:rPr lang="en-GB">
                      <a:noFill/>
                    </a:rPr>
                    <a:t> </a:t>
                  </a:r>
                </a:p>
              </p:txBody>
            </p:sp>
          </mc:Fallback>
        </mc:AlternateContent>
        <p:cxnSp>
          <p:nvCxnSpPr>
            <p:cNvPr id="113" name="Straight Connector 112">
              <a:extLst>
                <a:ext uri="{FF2B5EF4-FFF2-40B4-BE49-F238E27FC236}">
                  <a16:creationId xmlns:a16="http://schemas.microsoft.com/office/drawing/2014/main" id="{9F126561-932D-9648-9FA7-03B77BAE89A9}"/>
                </a:ext>
              </a:extLst>
            </p:cNvPr>
            <p:cNvCxnSpPr>
              <a:cxnSpLocks/>
              <a:stCxn id="110" idx="6"/>
              <a:endCxn id="193" idx="1"/>
            </p:cNvCxnSpPr>
            <p:nvPr/>
          </p:nvCxnSpPr>
          <p:spPr>
            <a:xfrm flipV="1">
              <a:off x="8444034" y="5138404"/>
              <a:ext cx="455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26B46D15-537C-C341-809C-900573755507}"/>
                </a:ext>
              </a:extLst>
            </p:cNvPr>
            <p:cNvCxnSpPr>
              <a:cxnSpLocks/>
              <a:stCxn id="111" idx="4"/>
              <a:endCxn id="193" idx="0"/>
            </p:cNvCxnSpPr>
            <p:nvPr/>
          </p:nvCxnSpPr>
          <p:spPr>
            <a:xfrm flipH="1">
              <a:off x="8971231" y="4798048"/>
              <a:ext cx="268723"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90A418D-DD45-9E4C-A8C3-B61A29535C7F}"/>
                </a:ext>
              </a:extLst>
            </p:cNvPr>
            <p:cNvCxnSpPr>
              <a:cxnSpLocks/>
              <a:stCxn id="109" idx="0"/>
              <a:endCxn id="193" idx="2"/>
            </p:cNvCxnSpPr>
            <p:nvPr/>
          </p:nvCxnSpPr>
          <p:spPr>
            <a:xfrm flipH="1" flipV="1">
              <a:off x="8971231" y="5210404"/>
              <a:ext cx="268722"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D8665505-BC25-B542-BD01-30A1DF43D388}"/>
                </a:ext>
              </a:extLst>
            </p:cNvPr>
            <p:cNvGrpSpPr/>
            <p:nvPr/>
          </p:nvGrpSpPr>
          <p:grpSpPr>
            <a:xfrm>
              <a:off x="8610247" y="5032933"/>
              <a:ext cx="474503" cy="391710"/>
              <a:chOff x="9288700" y="2902693"/>
              <a:chExt cx="474503" cy="391710"/>
            </a:xfrm>
          </p:grpSpPr>
          <p:sp>
            <p:nvSpPr>
              <p:cNvPr id="192" name="Rectangle 191">
                <a:extLst>
                  <a:ext uri="{FF2B5EF4-FFF2-40B4-BE49-F238E27FC236}">
                    <a16:creationId xmlns:a16="http://schemas.microsoft.com/office/drawing/2014/main" id="{26E6B37B-0A09-684C-A224-C1847DF73FCE}"/>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Rectangle 192">
                <a:extLst>
                  <a:ext uri="{FF2B5EF4-FFF2-40B4-BE49-F238E27FC236}">
                    <a16:creationId xmlns:a16="http://schemas.microsoft.com/office/drawing/2014/main" id="{81B0BD3F-6C28-7B41-B908-E2BC5DD49503}"/>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001416EF-4554-EE4B-B31E-F8DD728D54FC}"/>
                  </a:ext>
                </a:extLst>
              </p:cNvPr>
              <p:cNvSpPr/>
              <p:nvPr/>
            </p:nvSpPr>
            <p:spPr>
              <a:xfrm>
                <a:off x="9619203"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1223083B-21E4-DB4F-9986-7185122E8996}"/>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23"/>
                    <a:stretch>
                      <a:fillRect l="-16667" r="-4167" b="-26087"/>
                    </a:stretch>
                  </a:blipFill>
                </p:spPr>
                <p:txBody>
                  <a:bodyPr/>
                  <a:lstStyle/>
                  <a:p>
                    <a:r>
                      <a:rPr lang="en-GB">
                        <a:noFill/>
                      </a:rPr>
                      <a:t> </a:t>
                    </a:r>
                  </a:p>
                </p:txBody>
              </p:sp>
            </mc:Fallback>
          </mc:AlternateContent>
        </p:grpSp>
        <p:cxnSp>
          <p:nvCxnSpPr>
            <p:cNvPr id="162" name="Straight Connector 161">
              <a:extLst>
                <a:ext uri="{FF2B5EF4-FFF2-40B4-BE49-F238E27FC236}">
                  <a16:creationId xmlns:a16="http://schemas.microsoft.com/office/drawing/2014/main" id="{BF5BD0CF-00BB-BD46-A73A-1F3BD067C944}"/>
                </a:ext>
              </a:extLst>
            </p:cNvPr>
            <p:cNvCxnSpPr>
              <a:cxnSpLocks/>
              <a:stCxn id="111" idx="4"/>
              <a:endCxn id="189" idx="0"/>
            </p:cNvCxnSpPr>
            <p:nvPr/>
          </p:nvCxnSpPr>
          <p:spPr>
            <a:xfrm>
              <a:off x="9239954" y="4798048"/>
              <a:ext cx="262150"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4C2EEE97-A88A-0443-BBE3-0326ED7303F8}"/>
                </a:ext>
              </a:extLst>
            </p:cNvPr>
            <p:cNvCxnSpPr>
              <a:cxnSpLocks/>
              <a:stCxn id="112" idx="2"/>
              <a:endCxn id="189" idx="3"/>
            </p:cNvCxnSpPr>
            <p:nvPr/>
          </p:nvCxnSpPr>
          <p:spPr>
            <a:xfrm flipH="1" flipV="1">
              <a:off x="9574104" y="5138404"/>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874185B-4FC4-F34A-B060-4A1031D6C2B5}"/>
                </a:ext>
              </a:extLst>
            </p:cNvPr>
            <p:cNvCxnSpPr>
              <a:cxnSpLocks/>
              <a:stCxn id="109" idx="0"/>
              <a:endCxn id="189" idx="2"/>
            </p:cNvCxnSpPr>
            <p:nvPr/>
          </p:nvCxnSpPr>
          <p:spPr>
            <a:xfrm flipV="1">
              <a:off x="9239953" y="5210404"/>
              <a:ext cx="262151"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5" name="Group 164">
              <a:extLst>
                <a:ext uri="{FF2B5EF4-FFF2-40B4-BE49-F238E27FC236}">
                  <a16:creationId xmlns:a16="http://schemas.microsoft.com/office/drawing/2014/main" id="{CABA9073-1CE0-4C4D-ADFA-E24719DEB01B}"/>
                </a:ext>
              </a:extLst>
            </p:cNvPr>
            <p:cNvGrpSpPr/>
            <p:nvPr/>
          </p:nvGrpSpPr>
          <p:grpSpPr>
            <a:xfrm>
              <a:off x="9393015" y="5032933"/>
              <a:ext cx="525629" cy="392206"/>
              <a:chOff x="9540595" y="2902693"/>
              <a:chExt cx="525629" cy="392206"/>
            </a:xfrm>
          </p:grpSpPr>
          <p:sp>
            <p:nvSpPr>
              <p:cNvPr id="188" name="Rectangle 187">
                <a:extLst>
                  <a:ext uri="{FF2B5EF4-FFF2-40B4-BE49-F238E27FC236}">
                    <a16:creationId xmlns:a16="http://schemas.microsoft.com/office/drawing/2014/main" id="{B6C01ABC-1EA7-194F-B80D-2BE8E0077245}"/>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Rectangle 188">
                <a:extLst>
                  <a:ext uri="{FF2B5EF4-FFF2-40B4-BE49-F238E27FC236}">
                    <a16:creationId xmlns:a16="http://schemas.microsoft.com/office/drawing/2014/main" id="{48D0DC1C-C7A6-074D-AC54-4429B790238E}"/>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Rectangle 189">
                <a:extLst>
                  <a:ext uri="{FF2B5EF4-FFF2-40B4-BE49-F238E27FC236}">
                    <a16:creationId xmlns:a16="http://schemas.microsoft.com/office/drawing/2014/main" id="{526C1701-A54E-BF41-853D-1B19262B6E9C}"/>
                  </a:ext>
                </a:extLst>
              </p:cNvPr>
              <p:cNvSpPr/>
              <p:nvPr/>
            </p:nvSpPr>
            <p:spPr>
              <a:xfrm>
                <a:off x="9610238"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D778911C-F3A8-E044-B3B3-E27ED01922AE}"/>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4"/>
                    <a:stretch>
                      <a:fillRect l="-16667" r="-4167" b="-27273"/>
                    </a:stretch>
                  </a:blipFill>
                </p:spPr>
                <p:txBody>
                  <a:bodyPr/>
                  <a:lstStyle/>
                  <a:p>
                    <a:r>
                      <a:rPr lang="en-GB">
                        <a:noFill/>
                      </a:rPr>
                      <a:t> </a:t>
                    </a:r>
                  </a:p>
                </p:txBody>
              </p:sp>
            </mc:Fallback>
          </mc:AlternateContent>
        </p:grpSp>
        <p:grpSp>
          <p:nvGrpSpPr>
            <p:cNvPr id="166" name="Group 165">
              <a:extLst>
                <a:ext uri="{FF2B5EF4-FFF2-40B4-BE49-F238E27FC236}">
                  <a16:creationId xmlns:a16="http://schemas.microsoft.com/office/drawing/2014/main" id="{98F890E4-B8B4-F949-9A7C-6FAF66C90637}"/>
                </a:ext>
              </a:extLst>
            </p:cNvPr>
            <p:cNvGrpSpPr/>
            <p:nvPr/>
          </p:nvGrpSpPr>
          <p:grpSpPr>
            <a:xfrm>
              <a:off x="9619278" y="4531291"/>
              <a:ext cx="758251" cy="338058"/>
              <a:chOff x="8636644" y="2952819"/>
              <a:chExt cx="758251" cy="338058"/>
            </a:xfrm>
          </p:grpSpPr>
          <p:cxnSp>
            <p:nvCxnSpPr>
              <p:cNvPr id="184" name="Straight Connector 183">
                <a:extLst>
                  <a:ext uri="{FF2B5EF4-FFF2-40B4-BE49-F238E27FC236}">
                    <a16:creationId xmlns:a16="http://schemas.microsoft.com/office/drawing/2014/main" id="{0BDBE34D-1036-4F49-B818-B31B17E4FCAC}"/>
                  </a:ext>
                </a:extLst>
              </p:cNvPr>
              <p:cNvCxnSpPr>
                <a:cxnSpLocks/>
                <a:stCxn id="111" idx="6"/>
                <a:endCxn id="186" idx="1"/>
              </p:cNvCxnSpPr>
              <p:nvPr/>
            </p:nvCxnSpPr>
            <p:spPr>
              <a:xfrm flipV="1">
                <a:off x="8636644" y="3024819"/>
                <a:ext cx="3208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5" name="Group 184">
                <a:extLst>
                  <a:ext uri="{FF2B5EF4-FFF2-40B4-BE49-F238E27FC236}">
                    <a16:creationId xmlns:a16="http://schemas.microsoft.com/office/drawing/2014/main" id="{42C82D66-BF9B-1549-85FE-AD71064C992D}"/>
                  </a:ext>
                </a:extLst>
              </p:cNvPr>
              <p:cNvGrpSpPr/>
              <p:nvPr/>
            </p:nvGrpSpPr>
            <p:grpSpPr>
              <a:xfrm>
                <a:off x="8957481" y="2952819"/>
                <a:ext cx="437414" cy="338058"/>
                <a:chOff x="8957481" y="2952819"/>
                <a:chExt cx="437414" cy="338058"/>
              </a:xfrm>
            </p:grpSpPr>
            <p:sp>
              <p:nvSpPr>
                <p:cNvPr id="186" name="Rectangle 185">
                  <a:extLst>
                    <a:ext uri="{FF2B5EF4-FFF2-40B4-BE49-F238E27FC236}">
                      <a16:creationId xmlns:a16="http://schemas.microsoft.com/office/drawing/2014/main" id="{0CA66CDF-E888-0341-82AA-A19FF271D619}"/>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E37A567D-427A-5F4C-BC5B-75E9C6FBC2F9}"/>
                        </a:ext>
                      </a:extLst>
                    </p:cNvPr>
                    <p:cNvSpPr txBox="1"/>
                    <p:nvPr/>
                  </p:nvSpPr>
                  <p:spPr>
                    <a:xfrm>
                      <a:off x="9101481" y="301387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70" name="TextBox 169">
                      <a:extLst>
                        <a:ext uri="{FF2B5EF4-FFF2-40B4-BE49-F238E27FC236}">
                          <a16:creationId xmlns:a16="http://schemas.microsoft.com/office/drawing/2014/main" id="{31673E71-63F1-4E46-858C-156FA8AC7AEA}"/>
                        </a:ext>
                      </a:extLst>
                    </p:cNvPr>
                    <p:cNvSpPr txBox="1">
                      <a:spLocks noRot="1" noChangeAspect="1" noMove="1" noResize="1" noEditPoints="1" noAdjustHandles="1" noChangeArrowheads="1" noChangeShapeType="1" noTextEdit="1"/>
                    </p:cNvSpPr>
                    <p:nvPr/>
                  </p:nvSpPr>
                  <p:spPr>
                    <a:xfrm>
                      <a:off x="9101481" y="3013878"/>
                      <a:ext cx="293414" cy="276999"/>
                    </a:xfrm>
                    <a:prstGeom prst="rect">
                      <a:avLst/>
                    </a:prstGeom>
                    <a:blipFill>
                      <a:blip r:embed="rId25"/>
                      <a:stretch>
                        <a:fillRect l="-16667" r="-4167" b="-27273"/>
                      </a:stretch>
                    </a:blipFill>
                  </p:spPr>
                  <p:txBody>
                    <a:bodyPr/>
                    <a:lstStyle/>
                    <a:p>
                      <a:r>
                        <a:rPr lang="en-GB">
                          <a:noFill/>
                        </a:rPr>
                        <a:t> </a:t>
                      </a:r>
                    </a:p>
                  </p:txBody>
                </p:sp>
              </mc:Fallback>
            </mc:AlternateContent>
          </p:grpSp>
        </p:grpSp>
        <p:grpSp>
          <p:nvGrpSpPr>
            <p:cNvPr id="167" name="Group 166">
              <a:extLst>
                <a:ext uri="{FF2B5EF4-FFF2-40B4-BE49-F238E27FC236}">
                  <a16:creationId xmlns:a16="http://schemas.microsoft.com/office/drawing/2014/main" id="{79D882DC-BD2F-734D-A12C-A5443992EDFA}"/>
                </a:ext>
              </a:extLst>
            </p:cNvPr>
            <p:cNvGrpSpPr/>
            <p:nvPr/>
          </p:nvGrpSpPr>
          <p:grpSpPr>
            <a:xfrm>
              <a:off x="7564511" y="4209222"/>
              <a:ext cx="525622" cy="734426"/>
              <a:chOff x="9535279" y="2645951"/>
              <a:chExt cx="525622" cy="734426"/>
            </a:xfrm>
          </p:grpSpPr>
          <p:cxnSp>
            <p:nvCxnSpPr>
              <p:cNvPr id="177" name="Straight Connector 176">
                <a:extLst>
                  <a:ext uri="{FF2B5EF4-FFF2-40B4-BE49-F238E27FC236}">
                    <a16:creationId xmlns:a16="http://schemas.microsoft.com/office/drawing/2014/main" id="{0EEEB663-2620-0044-993F-A23DD56F7A25}"/>
                  </a:ext>
                </a:extLst>
              </p:cNvPr>
              <p:cNvCxnSpPr>
                <a:cxnSpLocks/>
                <a:stCxn id="107" idx="2"/>
                <a:endCxn id="181" idx="0"/>
              </p:cNvCxnSpPr>
              <p:nvPr/>
            </p:nvCxnSpPr>
            <p:spPr>
              <a:xfrm flipH="1">
                <a:off x="9644368" y="2645951"/>
                <a:ext cx="1608" cy="295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7D2E2697-43E5-874B-834C-00051EBE0DA3}"/>
                  </a:ext>
                </a:extLst>
              </p:cNvPr>
              <p:cNvCxnSpPr>
                <a:cxnSpLocks/>
                <a:stCxn id="110" idx="0"/>
                <a:endCxn id="181" idx="2"/>
              </p:cNvCxnSpPr>
              <p:nvPr/>
            </p:nvCxnSpPr>
            <p:spPr>
              <a:xfrm flipH="1" flipV="1">
                <a:off x="9644368" y="3085607"/>
                <a:ext cx="2228" cy="294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9" name="Group 178">
                <a:extLst>
                  <a:ext uri="{FF2B5EF4-FFF2-40B4-BE49-F238E27FC236}">
                    <a16:creationId xmlns:a16="http://schemas.microsoft.com/office/drawing/2014/main" id="{998D7379-FA09-7A41-A257-350F4789EA13}"/>
                  </a:ext>
                </a:extLst>
              </p:cNvPr>
              <p:cNvGrpSpPr/>
              <p:nvPr/>
            </p:nvGrpSpPr>
            <p:grpSpPr>
              <a:xfrm>
                <a:off x="9535279" y="2902693"/>
                <a:ext cx="525622" cy="392206"/>
                <a:chOff x="9535279" y="2902693"/>
                <a:chExt cx="525622" cy="392206"/>
              </a:xfrm>
            </p:grpSpPr>
            <p:sp>
              <p:nvSpPr>
                <p:cNvPr id="180" name="Rectangle 179">
                  <a:extLst>
                    <a:ext uri="{FF2B5EF4-FFF2-40B4-BE49-F238E27FC236}">
                      <a16:creationId xmlns:a16="http://schemas.microsoft.com/office/drawing/2014/main" id="{023AA804-E2C9-0347-9358-4DEAC1E59DB2}"/>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1" name="Rectangle 180">
                  <a:extLst>
                    <a:ext uri="{FF2B5EF4-FFF2-40B4-BE49-F238E27FC236}">
                      <a16:creationId xmlns:a16="http://schemas.microsoft.com/office/drawing/2014/main" id="{E5AC6555-3257-B842-8373-EB3C6B1B7CEC}"/>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AEFDFE10-DBD1-4C42-8C9E-233C0C98C601}"/>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8D480195-578F-6640-8C37-1529ADA93CD4}"/>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166" name="TextBox 165">
                      <a:extLst>
                        <a:ext uri="{FF2B5EF4-FFF2-40B4-BE49-F238E27FC236}">
                          <a16:creationId xmlns:a16="http://schemas.microsoft.com/office/drawing/2014/main" id="{357C56E4-127C-354A-AF87-AE41629F7532}"/>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26"/>
                      <a:stretch>
                        <a:fillRect l="-16667" r="-41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68" name="Oval 167">
                  <a:extLst>
                    <a:ext uri="{FF2B5EF4-FFF2-40B4-BE49-F238E27FC236}">
                      <a16:creationId xmlns:a16="http://schemas.microsoft.com/office/drawing/2014/main" id="{E52DA9B9-B940-8648-A054-D7E8673017B4}"/>
                    </a:ext>
                  </a:extLst>
                </p:cNvPr>
                <p:cNvSpPr/>
                <p:nvPr/>
              </p:nvSpPr>
              <p:spPr>
                <a:xfrm>
                  <a:off x="8249084" y="3278998"/>
                  <a:ext cx="198173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𝐼𝑛𝑡𝑒𝑟𝑓𝑒𝑟𝑒𝑛𝑐𝑒</m:t>
                        </m:r>
                      </m:oMath>
                    </m:oMathPara>
                  </a14:m>
                  <a:endParaRPr lang="en-GB" dirty="0"/>
                </a:p>
              </p:txBody>
            </p:sp>
          </mc:Choice>
          <mc:Fallback xmlns="">
            <p:sp>
              <p:nvSpPr>
                <p:cNvPr id="168" name="Oval 167">
                  <a:extLst>
                    <a:ext uri="{FF2B5EF4-FFF2-40B4-BE49-F238E27FC236}">
                      <a16:creationId xmlns:a16="http://schemas.microsoft.com/office/drawing/2014/main" id="{E52DA9B9-B940-8648-A054-D7E8673017B4}"/>
                    </a:ext>
                  </a:extLst>
                </p:cNvPr>
                <p:cNvSpPr>
                  <a:spLocks noRot="1" noChangeAspect="1" noMove="1" noResize="1" noEditPoints="1" noAdjustHandles="1" noChangeArrowheads="1" noChangeShapeType="1" noTextEdit="1"/>
                </p:cNvSpPr>
                <p:nvPr/>
              </p:nvSpPr>
              <p:spPr>
                <a:xfrm>
                  <a:off x="8249084" y="3278998"/>
                  <a:ext cx="1981738" cy="389513"/>
                </a:xfrm>
                <a:prstGeom prst="ellipse">
                  <a:avLst/>
                </a:prstGeom>
                <a:blipFill>
                  <a:blip r:embed="rId27"/>
                  <a:stretch>
                    <a:fillRect b="-6061"/>
                  </a:stretch>
                </a:blipFill>
                <a:ln>
                  <a:solidFill>
                    <a:schemeClr val="tx1"/>
                  </a:solidFill>
                </a:ln>
              </p:spPr>
              <p:txBody>
                <a:bodyPr/>
                <a:lstStyle/>
                <a:p>
                  <a:r>
                    <a:rPr lang="en-GB">
                      <a:noFill/>
                    </a:rPr>
                    <a:t> </a:t>
                  </a:r>
                </a:p>
              </p:txBody>
            </p:sp>
          </mc:Fallback>
        </mc:AlternateContent>
        <p:cxnSp>
          <p:nvCxnSpPr>
            <p:cNvPr id="169" name="Straight Connector 168">
              <a:extLst>
                <a:ext uri="{FF2B5EF4-FFF2-40B4-BE49-F238E27FC236}">
                  <a16:creationId xmlns:a16="http://schemas.microsoft.com/office/drawing/2014/main" id="{D70F7415-6F4F-AD46-83E2-852976137F57}"/>
                </a:ext>
              </a:extLst>
            </p:cNvPr>
            <p:cNvCxnSpPr>
              <a:cxnSpLocks/>
              <a:stCxn id="196" idx="0"/>
              <a:endCxn id="168" idx="4"/>
            </p:cNvCxnSpPr>
            <p:nvPr/>
          </p:nvCxnSpPr>
          <p:spPr>
            <a:xfrm flipV="1">
              <a:off x="9239953" y="3668511"/>
              <a:ext cx="0" cy="28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2C383FD3-4C3B-1141-A81E-4955AA064DE3}"/>
                </a:ext>
              </a:extLst>
            </p:cNvPr>
            <p:cNvCxnSpPr>
              <a:cxnSpLocks/>
              <a:stCxn id="168" idx="2"/>
              <a:endCxn id="174" idx="3"/>
            </p:cNvCxnSpPr>
            <p:nvPr/>
          </p:nvCxnSpPr>
          <p:spPr>
            <a:xfrm flipH="1" flipV="1">
              <a:off x="7746308" y="3473628"/>
              <a:ext cx="502776" cy="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5263FE62-A742-0249-92C3-23337069647E}"/>
                </a:ext>
              </a:extLst>
            </p:cNvPr>
            <p:cNvCxnSpPr>
              <a:cxnSpLocks/>
              <a:stCxn id="107" idx="0"/>
              <a:endCxn id="174" idx="2"/>
            </p:cNvCxnSpPr>
            <p:nvPr/>
          </p:nvCxnSpPr>
          <p:spPr>
            <a:xfrm flipH="1" flipV="1">
              <a:off x="7674308" y="3545628"/>
              <a:ext cx="900" cy="292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2" name="Group 171">
              <a:extLst>
                <a:ext uri="{FF2B5EF4-FFF2-40B4-BE49-F238E27FC236}">
                  <a16:creationId xmlns:a16="http://schemas.microsoft.com/office/drawing/2014/main" id="{E3473E5A-B909-D14C-A278-D6FED309BC8E}"/>
                </a:ext>
              </a:extLst>
            </p:cNvPr>
            <p:cNvGrpSpPr/>
            <p:nvPr/>
          </p:nvGrpSpPr>
          <p:grpSpPr>
            <a:xfrm>
              <a:off x="7565219" y="3362714"/>
              <a:ext cx="528252" cy="392206"/>
              <a:chOff x="9535279" y="2902693"/>
              <a:chExt cx="528252" cy="392206"/>
            </a:xfrm>
          </p:grpSpPr>
          <p:sp>
            <p:nvSpPr>
              <p:cNvPr id="173" name="Rectangle 172">
                <a:extLst>
                  <a:ext uri="{FF2B5EF4-FFF2-40B4-BE49-F238E27FC236}">
                    <a16:creationId xmlns:a16="http://schemas.microsoft.com/office/drawing/2014/main" id="{0AC42827-D09F-7C40-838D-64163D133A11}"/>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303C7F0D-51CA-1C41-B00E-B52B74B2967D}"/>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4BD7F76D-C9F0-7E4A-BDB4-F05F2CC62E9D}"/>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6A46BD71-2B7E-244F-A160-EE6CC1614930}"/>
                      </a:ext>
                    </a:extLst>
                  </p:cNvPr>
                  <p:cNvSpPr txBox="1"/>
                  <p:nvPr/>
                </p:nvSpPr>
                <p:spPr>
                  <a:xfrm>
                    <a:off x="9772810" y="3017900"/>
                    <a:ext cx="2907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4</m:t>
                              </m:r>
                            </m:sub>
                          </m:sSub>
                        </m:oMath>
                      </m:oMathPara>
                    </a14:m>
                    <a:endParaRPr lang="en-GB" dirty="0"/>
                  </a:p>
                </p:txBody>
              </p:sp>
            </mc:Choice>
            <mc:Fallback xmlns="">
              <p:sp>
                <p:nvSpPr>
                  <p:cNvPr id="176" name="TextBox 175">
                    <a:extLst>
                      <a:ext uri="{FF2B5EF4-FFF2-40B4-BE49-F238E27FC236}">
                        <a16:creationId xmlns:a16="http://schemas.microsoft.com/office/drawing/2014/main" id="{6A46BD71-2B7E-244F-A160-EE6CC1614930}"/>
                      </a:ext>
                    </a:extLst>
                  </p:cNvPr>
                  <p:cNvSpPr txBox="1">
                    <a:spLocks noRot="1" noChangeAspect="1" noMove="1" noResize="1" noEditPoints="1" noAdjustHandles="1" noChangeArrowheads="1" noChangeShapeType="1" noTextEdit="1"/>
                  </p:cNvSpPr>
                  <p:nvPr/>
                </p:nvSpPr>
                <p:spPr>
                  <a:xfrm>
                    <a:off x="9772810" y="3017900"/>
                    <a:ext cx="290721" cy="276999"/>
                  </a:xfrm>
                  <a:prstGeom prst="rect">
                    <a:avLst/>
                  </a:prstGeom>
                  <a:blipFill>
                    <a:blip r:embed="rId28"/>
                    <a:stretch>
                      <a:fillRect l="-16667" r="-4167" b="-21739"/>
                    </a:stretch>
                  </a:blipFill>
                </p:spPr>
                <p:txBody>
                  <a:bodyPr/>
                  <a:lstStyle/>
                  <a:p>
                    <a:r>
                      <a:rPr lang="en-GB">
                        <a:noFill/>
                      </a:rPr>
                      <a:t> </a:t>
                    </a:r>
                  </a:p>
                </p:txBody>
              </p:sp>
            </mc:Fallback>
          </mc:AlternateContent>
        </p:grpSp>
      </p:grpSp>
      <p:sp>
        <p:nvSpPr>
          <p:cNvPr id="4" name="Date Placeholder 3">
            <a:extLst>
              <a:ext uri="{FF2B5EF4-FFF2-40B4-BE49-F238E27FC236}">
                <a16:creationId xmlns:a16="http://schemas.microsoft.com/office/drawing/2014/main" id="{97D7468D-B109-FA4E-871C-E37ABC2290B2}"/>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FB2AD925-A3D8-30A7-53CC-D8F04EC3CC87}"/>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23761423-24BE-29AC-444E-92A382E1366E}"/>
              </a:ext>
            </a:extLst>
          </p:cNvPr>
          <p:cNvSpPr>
            <a:spLocks noGrp="1"/>
          </p:cNvSpPr>
          <p:nvPr>
            <p:ph type="sldNum" sz="quarter" idx="11"/>
          </p:nvPr>
        </p:nvSpPr>
        <p:spPr/>
        <p:txBody>
          <a:bodyPr/>
          <a:lstStyle/>
          <a:p>
            <a:fld id="{EB1502E6-D9AE-3544-B6D5-378AAA0B915F}" type="slidenum">
              <a:rPr lang="de-DE" altLang="de-DE" smtClean="0"/>
              <a:pPr/>
              <a:t>22</a:t>
            </a:fld>
            <a:endParaRPr lang="de-DE" altLang="de-DE" dirty="0"/>
          </a:p>
        </p:txBody>
      </p:sp>
    </p:spTree>
    <p:extLst>
      <p:ext uri="{BB962C8B-B14F-4D97-AF65-F5344CB8AC3E}">
        <p14:creationId xmlns:p14="http://schemas.microsoft.com/office/powerpoint/2010/main" val="3538895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Decision Model: Action Assignments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p:txBody>
              <a:bodyPr>
                <a:normAutofit fontScale="92500" lnSpcReduction="10000"/>
              </a:bodyPr>
              <a:lstStyle/>
              <a:p>
                <a:r>
                  <a:rPr lang="en-GB" dirty="0"/>
                  <a:t>Let </a:t>
                </a:r>
                <a14:m>
                  <m:oMath xmlns:m="http://schemas.openxmlformats.org/officeDocument/2006/math">
                    <m:r>
                      <a:rPr lang="de-DE" b="1" i="1" smtClean="0">
                        <a:latin typeface="Cambria Math" panose="02040503050406030204" pitchFamily="18" charset="0"/>
                      </a:rPr>
                      <m:t>𝑫</m:t>
                    </m:r>
                    <m:r>
                      <a:rPr lang="de-DE" i="1">
                        <a:latin typeface="Cambria Math" panose="02040503050406030204" pitchFamily="18" charset="0"/>
                      </a:rPr>
                      <m:t>=</m:t>
                    </m:r>
                    <m:sSub>
                      <m:sSubPr>
                        <m:ctrlPr>
                          <a:rPr lang="de-DE" b="0" i="1" smtClean="0">
                            <a:latin typeface="Cambria Math" panose="02040503050406030204" pitchFamily="18" charset="0"/>
                          </a:rPr>
                        </m:ctrlPr>
                      </m:sSub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0" i="1" smtClean="0">
                                    <a:latin typeface="Cambria Math" panose="02040503050406030204" pitchFamily="18" charset="0"/>
                                  </a:rPr>
                                  <m:t>𝐷</m:t>
                                </m:r>
                              </m:e>
                              <m:sub>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b="0" i="1" smtClean="0">
                                    <a:latin typeface="Cambria Math" panose="02040503050406030204" pitchFamily="18" charset="0"/>
                                  </a:rPr>
                                  <m:t>𝐷</m:t>
                                </m:r>
                              </m:e>
                              <m:sub>
                                <m:r>
                                  <a:rPr lang="de-DE" i="1">
                                    <a:latin typeface="Cambria Math" panose="02040503050406030204" pitchFamily="18" charset="0"/>
                                  </a:rPr>
                                  <m:t>𝑘</m:t>
                                </m:r>
                              </m:sub>
                            </m:sSub>
                          </m:e>
                        </m:d>
                      </m:e>
                      <m:sub>
                        <m:r>
                          <a:rPr lang="de-DE" b="0" i="1" smtClean="0">
                            <a:latin typeface="Cambria Math" panose="02040503050406030204" pitchFamily="18" charset="0"/>
                          </a:rPr>
                          <m:t>|</m:t>
                        </m:r>
                        <m:r>
                          <a:rPr lang="de-DE" b="0" i="1" smtClean="0">
                            <a:latin typeface="Cambria Math" panose="02040503050406030204" pitchFamily="18" charset="0"/>
                          </a:rPr>
                          <m:t>𝐶</m:t>
                        </m:r>
                      </m:sub>
                    </m:sSub>
                  </m:oMath>
                </a14:m>
                <a:r>
                  <a:rPr lang="en-GB" dirty="0"/>
                  <a:t> be the set of decision PRVs in </a:t>
                </a:r>
                <a14:m>
                  <m:oMath xmlns:m="http://schemas.openxmlformats.org/officeDocument/2006/math">
                    <m:r>
                      <a:rPr lang="en-GB" i="1">
                        <a:latin typeface="Cambria Math" panose="02040503050406030204" pitchFamily="18" charset="0"/>
                      </a:rPr>
                      <m:t>𝐺</m:t>
                    </m:r>
                  </m:oMath>
                </a14:m>
                <a:r>
                  <a:rPr lang="en-GB" dirty="0"/>
                  <a:t> with a constraint </a:t>
                </a:r>
                <a14:m>
                  <m:oMath xmlns:m="http://schemas.openxmlformats.org/officeDocument/2006/math">
                    <m:r>
                      <a:rPr lang="de-DE" i="1">
                        <a:latin typeface="Cambria Math" panose="02040503050406030204" pitchFamily="18" charset="0"/>
                      </a:rPr>
                      <m:t>𝐶</m:t>
                    </m:r>
                  </m:oMath>
                </a14:m>
                <a:r>
                  <a:rPr lang="en-GB" dirty="0"/>
                  <a:t> for the logical variables in </a:t>
                </a:r>
                <a14:m>
                  <m:oMath xmlns:m="http://schemas.openxmlformats.org/officeDocument/2006/math">
                    <m:r>
                      <a:rPr lang="de-DE" b="1" i="1" smtClean="0">
                        <a:latin typeface="Cambria Math" panose="02040503050406030204" pitchFamily="18" charset="0"/>
                      </a:rPr>
                      <m:t>𝑫</m:t>
                    </m:r>
                  </m:oMath>
                </a14:m>
                <a:r>
                  <a:rPr lang="en-GB" dirty="0"/>
                  <a:t> </a:t>
                </a:r>
              </a:p>
              <a:p>
                <a:r>
                  <a:rPr lang="en-GB" dirty="0"/>
                  <a:t>Then, </a:t>
                </a:r>
                <a14:m>
                  <m:oMath xmlns:m="http://schemas.openxmlformats.org/officeDocument/2006/math">
                    <m:r>
                      <a:rPr lang="de-DE" b="1" i="1" smtClean="0">
                        <a:latin typeface="Cambria Math" panose="02040503050406030204" pitchFamily="18" charset="0"/>
                      </a:rPr>
                      <m:t>𝒅</m:t>
                    </m:r>
                  </m:oMath>
                </a14:m>
                <a:r>
                  <a:rPr lang="en-GB" dirty="0"/>
                  <a:t> is a compound event for </a:t>
                </a:r>
                <a14:m>
                  <m:oMath xmlns:m="http://schemas.openxmlformats.org/officeDocument/2006/math">
                    <m:r>
                      <a:rPr lang="de-DE" b="1" i="1" smtClean="0">
                        <a:latin typeface="Cambria Math" panose="02040503050406030204" pitchFamily="18" charset="0"/>
                      </a:rPr>
                      <m:t>𝑫</m:t>
                    </m:r>
                  </m:oMath>
                </a14:m>
                <a:r>
                  <a:rPr lang="en-GB" dirty="0"/>
                  <a:t> that assigns each decision PRV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𝐷</m:t>
                        </m:r>
                      </m:e>
                      <m:sub>
                        <m:r>
                          <a:rPr lang="de-DE" i="1">
                            <a:latin typeface="Cambria Math" panose="02040503050406030204" pitchFamily="18" charset="0"/>
                          </a:rPr>
                          <m:t>𝑖</m:t>
                        </m:r>
                      </m:sub>
                    </m:sSub>
                  </m:oMath>
                </a14:m>
                <a:r>
                  <a:rPr lang="en-GB" dirty="0"/>
                  <a:t> a range value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𝑑</m:t>
                        </m:r>
                      </m:e>
                      <m:sub>
                        <m:r>
                          <a:rPr lang="de-DE" i="1">
                            <a:latin typeface="Cambria Math" panose="02040503050406030204" pitchFamily="18" charset="0"/>
                          </a:rPr>
                          <m:t>𝑖</m:t>
                        </m:r>
                      </m:sub>
                    </m:sSub>
                  </m:oMath>
                </a14:m>
                <a:endParaRPr lang="en-GB" dirty="0"/>
              </a:p>
              <a:p>
                <a:pPr lvl="1"/>
                <a:r>
                  <a:rPr lang="en-GB" dirty="0"/>
                  <a:t>Refer to </a:t>
                </a:r>
                <a14:m>
                  <m:oMath xmlns:m="http://schemas.openxmlformats.org/officeDocument/2006/math">
                    <m:r>
                      <a:rPr lang="de-DE" b="1" i="1" smtClean="0">
                        <a:latin typeface="Cambria Math" panose="02040503050406030204" pitchFamily="18" charset="0"/>
                      </a:rPr>
                      <m:t>𝒅</m:t>
                    </m:r>
                  </m:oMath>
                </a14:m>
                <a:r>
                  <a:rPr lang="en-GB" dirty="0"/>
                  <a:t> as an </a:t>
                </a:r>
                <a:r>
                  <a:rPr lang="en-GB" dirty="0">
                    <a:solidFill>
                      <a:schemeClr val="accent1"/>
                    </a:solidFill>
                  </a:rPr>
                  <a:t>action assignment</a:t>
                </a:r>
              </a:p>
              <a:p>
                <a:r>
                  <a:rPr lang="en-GB" dirty="0"/>
                  <a:t>E.g., without evidence in </a:t>
                </a:r>
                <a14:m>
                  <m:oMath xmlns:m="http://schemas.openxmlformats.org/officeDocument/2006/math">
                    <m:r>
                      <a:rPr lang="en-GB" i="1" smtClean="0">
                        <a:latin typeface="Cambria Math" panose="02040503050406030204" pitchFamily="18" charset="0"/>
                      </a:rPr>
                      <m:t>𝐺</m:t>
                    </m:r>
                  </m:oMath>
                </a14:m>
                <a:r>
                  <a:rPr lang="en-GB" dirty="0"/>
                  <a:t> (</a:t>
                </a:r>
                <a14:m>
                  <m:oMath xmlns:m="http://schemas.openxmlformats.org/officeDocument/2006/math">
                    <m:r>
                      <a:rPr lang="de-DE" b="1" i="1" smtClean="0">
                        <a:latin typeface="Cambria Math" panose="02040503050406030204" pitchFamily="18" charset="0"/>
                      </a:rPr>
                      <m:t>𝒆</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oMath>
                </a14:m>
                <a:r>
                  <a:rPr lang="en-GB" dirty="0"/>
                  <a:t>, </a:t>
                </a:r>
                <a14:m>
                  <m:oMath xmlns:m="http://schemas.openxmlformats.org/officeDocument/2006/math">
                    <m:r>
                      <a:rPr lang="de-DE" i="1">
                        <a:latin typeface="Cambria Math" panose="02040503050406030204" pitchFamily="18" charset="0"/>
                      </a:rPr>
                      <m:t>⊤</m:t>
                    </m:r>
                  </m:oMath>
                </a14:m>
                <a:r>
                  <a:rPr lang="en-GB" dirty="0"/>
                  <a:t> constraints)</a:t>
                </a:r>
              </a:p>
              <a:p>
                <a:pPr lvl="1"/>
                <a:r>
                  <a:rPr lang="de-DE" dirty="0"/>
                  <a:t>Action </a:t>
                </a:r>
                <a14:m>
                  <m:oMath xmlns:m="http://schemas.openxmlformats.org/officeDocument/2006/math">
                    <m:r>
                      <a:rPr lang="de-DE" i="1">
                        <a:latin typeface="Cambria Math" panose="02040503050406030204" pitchFamily="18" charset="0"/>
                      </a:rPr>
                      <m:t>𝑅𝑒𝑠𝑡𝑟𝑖𝑐𝑡</m:t>
                    </m:r>
                    <m:d>
                      <m:dPr>
                        <m:ctrlPr>
                          <a:rPr lang="de-DE" i="1">
                            <a:latin typeface="Cambria Math" panose="02040503050406030204" pitchFamily="18" charset="0"/>
                          </a:rPr>
                        </m:ctrlPr>
                      </m:dPr>
                      <m:e>
                        <m:r>
                          <a:rPr lang="de-DE" i="1">
                            <a:latin typeface="Cambria Math" panose="02040503050406030204" pitchFamily="18" charset="0"/>
                          </a:rPr>
                          <m:t>𝑋</m:t>
                        </m:r>
                      </m:e>
                    </m:d>
                  </m:oMath>
                </a14:m>
                <a:r>
                  <a:rPr lang="en-GB" dirty="0"/>
                  <a:t> with range </a:t>
                </a:r>
                <a14:m>
                  <m:oMath xmlns:m="http://schemas.openxmlformats.org/officeDocument/2006/math">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𝑏𝑎𝑛</m:t>
                        </m:r>
                        <m:r>
                          <a:rPr lang="de-DE" b="0" i="1" smtClean="0">
                            <a:latin typeface="Cambria Math" panose="02040503050406030204" pitchFamily="18" charset="0"/>
                          </a:rPr>
                          <m:t>, </m:t>
                        </m:r>
                        <m:r>
                          <a:rPr lang="de-DE" b="0" i="1" smtClean="0">
                            <a:latin typeface="Cambria Math" panose="02040503050406030204" pitchFamily="18" charset="0"/>
                          </a:rPr>
                          <m:t>𝑓𝑟𝑒𝑒</m:t>
                        </m:r>
                      </m:e>
                    </m:d>
                  </m:oMath>
                </a14:m>
                <a:endParaRPr lang="en-GB" dirty="0"/>
              </a:p>
              <a:p>
                <a:pPr lvl="2"/>
                <a14:m>
                  <m:oMath xmlns:m="http://schemas.openxmlformats.org/officeDocument/2006/math">
                    <m:sSub>
                      <m:sSubPr>
                        <m:ctrlPr>
                          <a:rPr lang="de-DE" b="1" i="1" smtClean="0">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1</m:t>
                        </m:r>
                      </m:sub>
                    </m:sSub>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𝑏𝑎𝑛</m:t>
                        </m:r>
                      </m:e>
                    </m:d>
                  </m:oMath>
                </a14:m>
                <a:endParaRPr lang="en-GB" dirty="0"/>
              </a:p>
              <a:p>
                <a:pPr lvl="2"/>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𝑓𝑟𝑒𝑒</m:t>
                        </m:r>
                      </m:e>
                    </m:d>
                  </m:oMath>
                </a14:m>
                <a:endParaRPr lang="en-GB" dirty="0"/>
              </a:p>
              <a:p>
                <a:pPr lvl="1"/>
                <a:r>
                  <a:rPr lang="en-GB" dirty="0"/>
                  <a:t>Given another action </a:t>
                </a:r>
                <a14:m>
                  <m:oMath xmlns:m="http://schemas.openxmlformats.org/officeDocument/2006/math">
                    <m:r>
                      <a:rPr lang="de-DE" b="0" i="1" smtClean="0">
                        <a:latin typeface="Cambria Math" panose="02040503050406030204" pitchFamily="18" charset="0"/>
                      </a:rPr>
                      <m:t>𝐷</m:t>
                    </m:r>
                  </m:oMath>
                </a14:m>
                <a:r>
                  <a:rPr lang="en-GB" dirty="0"/>
                  <a:t> with range</a:t>
                </a:r>
                <a:r>
                  <a:rPr lang="de-DE" dirty="0"/>
                  <a:t> </a:t>
                </a:r>
                <a14:m>
                  <m:oMath xmlns:m="http://schemas.openxmlformats.org/officeDocument/2006/math">
                    <m:d>
                      <m:dPr>
                        <m:begChr m:val="{"/>
                        <m:endChr m:val="}"/>
                        <m:ctrlPr>
                          <a:rPr lang="de-DE"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𝑑</m:t>
                            </m:r>
                          </m:e>
                          <m:sup>
                            <m:r>
                              <a:rPr lang="de-DE" b="0" i="1" smtClean="0">
                                <a:latin typeface="Cambria Math" panose="02040503050406030204" pitchFamily="18" charset="0"/>
                              </a:rPr>
                              <m:t>′</m:t>
                            </m:r>
                          </m:sup>
                        </m:sSup>
                        <m:r>
                          <a:rPr lang="de-DE" i="1">
                            <a:latin typeface="Cambria Math" panose="02040503050406030204" pitchFamily="18" charset="0"/>
                          </a:rPr>
                          <m:t>, </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𝑑</m:t>
                            </m:r>
                          </m:e>
                          <m:sup>
                            <m:r>
                              <a:rPr lang="de-DE" b="0" i="1" smtClean="0">
                                <a:latin typeface="Cambria Math" panose="02040503050406030204" pitchFamily="18" charset="0"/>
                              </a:rPr>
                              <m:t>′′</m:t>
                            </m:r>
                          </m:sup>
                        </m:sSup>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𝑑</m:t>
                            </m:r>
                          </m:e>
                          <m:sup>
                            <m:r>
                              <a:rPr lang="de-DE" b="0" i="1" smtClean="0">
                                <a:latin typeface="Cambria Math" panose="02040503050406030204" pitchFamily="18" charset="0"/>
                              </a:rPr>
                              <m:t>′′′</m:t>
                            </m:r>
                          </m:sup>
                        </m:sSup>
                      </m:e>
                    </m:d>
                  </m:oMath>
                </a14:m>
                <a:endParaRPr lang="en-GB" dirty="0"/>
              </a:p>
              <a:p>
                <a:pPr lvl="2"/>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𝑏𝑎𝑛</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𝑎</m:t>
                            </m:r>
                          </m:e>
                          <m:sup>
                            <m:r>
                              <a:rPr lang="de-DE" b="0" i="1" smtClean="0">
                                <a:latin typeface="Cambria Math" panose="02040503050406030204" pitchFamily="18" charset="0"/>
                              </a:rPr>
                              <m:t>′</m:t>
                            </m:r>
                          </m:sup>
                        </m:sSup>
                      </m:e>
                    </m:d>
                  </m:oMath>
                </a14:m>
                <a:endParaRPr lang="de-DE" dirty="0"/>
              </a:p>
              <a:p>
                <a:pPr lvl="2"/>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𝑏𝑎𝑛</m:t>
                        </m:r>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𝑎</m:t>
                            </m:r>
                          </m:e>
                          <m:sup>
                            <m:r>
                              <a:rPr lang="de-DE" i="1">
                                <a:latin typeface="Cambria Math" panose="02040503050406030204" pitchFamily="18" charset="0"/>
                              </a:rPr>
                              <m:t>′</m:t>
                            </m:r>
                            <m:r>
                              <a:rPr lang="de-DE" b="0" i="1" smtClean="0">
                                <a:latin typeface="Cambria Math" panose="02040503050406030204" pitchFamily="18" charset="0"/>
                              </a:rPr>
                              <m:t>′</m:t>
                            </m:r>
                          </m:sup>
                        </m:sSup>
                      </m:e>
                    </m:d>
                  </m:oMath>
                </a14:m>
                <a:endParaRPr lang="en-GB" dirty="0"/>
              </a:p>
              <a:p>
                <a:pPr lvl="2"/>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3</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𝑏𝑎𝑛</m:t>
                        </m:r>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𝑎</m:t>
                            </m:r>
                          </m:e>
                          <m:sup>
                            <m:r>
                              <a:rPr lang="de-DE" i="1">
                                <a:latin typeface="Cambria Math" panose="02040503050406030204" pitchFamily="18" charset="0"/>
                              </a:rPr>
                              <m:t>′</m:t>
                            </m:r>
                            <m:r>
                              <a:rPr lang="de-DE" b="0" i="1" smtClean="0">
                                <a:latin typeface="Cambria Math" panose="02040503050406030204" pitchFamily="18" charset="0"/>
                              </a:rPr>
                              <m:t>′′</m:t>
                            </m:r>
                          </m:sup>
                        </m:sSup>
                      </m:e>
                    </m:d>
                  </m:oMath>
                </a14:m>
                <a:endParaRPr lang="en-GB" dirty="0"/>
              </a:p>
              <a:p>
                <a:pPr lvl="3"/>
                <a:endParaRPr lang="en-GB" dirty="0"/>
              </a:p>
            </p:txBody>
          </p:sp>
        </mc:Choice>
        <mc:Fallback>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2486" r="-1486" b="-1657"/>
                </a:stretch>
              </a:blipFill>
            </p:spPr>
            <p:txBody>
              <a:bodyPr/>
              <a:lstStyle/>
              <a:p>
                <a:r>
                  <a:rPr lang="en-DE">
                    <a:noFill/>
                  </a:rPr>
                  <a:t> </a:t>
                </a:r>
              </a:p>
            </p:txBody>
          </p:sp>
        </mc:Fallback>
      </mc:AlternateContent>
      <mc:AlternateContent xmlns:mc="http://schemas.openxmlformats.org/markup-compatibility/2006">
        <mc:Choice xmlns:a14="http://schemas.microsoft.com/office/drawing/2010/main" Requires="a14">
          <p:sp>
            <p:nvSpPr>
              <p:cNvPr id="45" name="Rectangle 44">
                <a:extLst>
                  <a:ext uri="{FF2B5EF4-FFF2-40B4-BE49-F238E27FC236}">
                    <a16:creationId xmlns:a16="http://schemas.microsoft.com/office/drawing/2014/main" id="{C2841E4F-CD03-7540-B9C7-8011A4338CF2}"/>
                  </a:ext>
                </a:extLst>
              </p:cNvPr>
              <p:cNvSpPr/>
              <p:nvPr/>
            </p:nvSpPr>
            <p:spPr>
              <a:xfrm>
                <a:off x="2795639" y="4725144"/>
                <a:ext cx="4452489" cy="1159292"/>
              </a:xfrm>
              <a:prstGeom prst="rect">
                <a:avLst/>
              </a:prstGeom>
            </p:spPr>
            <p:txBody>
              <a:bodyPr wrap="square">
                <a:spAutoFit/>
              </a:bodyPr>
              <a:lstStyle/>
              <a:p>
                <a:pPr marL="1200127" lvl="2" indent="-285750">
                  <a:spcAft>
                    <a:spcPts val="200"/>
                  </a:spcAft>
                  <a:buFont typeface="Arial" panose="020B0604020202020204" pitchFamily="34" charset="0"/>
                  <a:buChar char="•"/>
                </a:pPr>
                <a14:m>
                  <m:oMath xmlns:m="http://schemas.openxmlformats.org/officeDocument/2006/math">
                    <m:sSub>
                      <m:sSubPr>
                        <m:ctrlPr>
                          <a:rPr lang="de-DE" sz="2200" b="1" i="1" smtClean="0">
                            <a:latin typeface="Cambria Math" panose="02040503050406030204" pitchFamily="18" charset="0"/>
                          </a:rPr>
                        </m:ctrlPr>
                      </m:sSubPr>
                      <m:e>
                        <m:r>
                          <a:rPr lang="de-DE" sz="2200" b="1" i="1">
                            <a:latin typeface="Cambria Math" panose="02040503050406030204" pitchFamily="18" charset="0"/>
                          </a:rPr>
                          <m:t>𝒅</m:t>
                        </m:r>
                      </m:e>
                      <m:sub>
                        <m:r>
                          <a:rPr lang="de-DE" sz="2200" i="1">
                            <a:latin typeface="Cambria Math" panose="02040503050406030204" pitchFamily="18" charset="0"/>
                          </a:rPr>
                          <m:t>4</m:t>
                        </m:r>
                      </m:sub>
                    </m:sSub>
                    <m:r>
                      <a:rPr lang="de-DE" sz="2200" i="1">
                        <a:latin typeface="Cambria Math" panose="02040503050406030204" pitchFamily="18" charset="0"/>
                      </a:rPr>
                      <m:t>=</m:t>
                    </m:r>
                    <m:d>
                      <m:dPr>
                        <m:begChr m:val="{"/>
                        <m:endChr m:val="}"/>
                        <m:ctrlPr>
                          <a:rPr lang="de-DE" sz="2200" i="1">
                            <a:latin typeface="Cambria Math" panose="02040503050406030204" pitchFamily="18" charset="0"/>
                          </a:rPr>
                        </m:ctrlPr>
                      </m:dPr>
                      <m:e>
                        <m:r>
                          <a:rPr lang="de-DE" sz="2200" i="1">
                            <a:latin typeface="Cambria Math" panose="02040503050406030204" pitchFamily="18" charset="0"/>
                          </a:rPr>
                          <m:t>𝑓𝑟𝑒𝑒</m:t>
                        </m:r>
                        <m:r>
                          <a:rPr lang="de-DE" sz="2200" i="1">
                            <a:latin typeface="Cambria Math" panose="02040503050406030204" pitchFamily="18" charset="0"/>
                          </a:rPr>
                          <m:t>,</m:t>
                        </m:r>
                        <m:sSup>
                          <m:sSupPr>
                            <m:ctrlPr>
                              <a:rPr lang="de-DE" sz="2200" i="1">
                                <a:latin typeface="Cambria Math" panose="02040503050406030204" pitchFamily="18" charset="0"/>
                              </a:rPr>
                            </m:ctrlPr>
                          </m:sSupPr>
                          <m:e>
                            <m:r>
                              <a:rPr lang="de-DE" sz="2200" b="0" i="1" smtClean="0">
                                <a:latin typeface="Cambria Math" panose="02040503050406030204" pitchFamily="18" charset="0"/>
                              </a:rPr>
                              <m:t>𝑑</m:t>
                            </m:r>
                          </m:e>
                          <m:sup>
                            <m:r>
                              <a:rPr lang="de-DE" sz="2200" i="1">
                                <a:latin typeface="Cambria Math" panose="02040503050406030204" pitchFamily="18" charset="0"/>
                              </a:rPr>
                              <m:t>′</m:t>
                            </m:r>
                          </m:sup>
                        </m:sSup>
                      </m:e>
                    </m:d>
                  </m:oMath>
                </a14:m>
                <a:endParaRPr lang="de-DE" sz="2200" dirty="0"/>
              </a:p>
              <a:p>
                <a:pPr marL="1200127" lvl="2" indent="-285750">
                  <a:spcAft>
                    <a:spcPts val="200"/>
                  </a:spcAft>
                  <a:buFont typeface="Arial" panose="020B0604020202020204" pitchFamily="34" charset="0"/>
                  <a:buChar char="•"/>
                </a:pPr>
                <a14:m>
                  <m:oMath xmlns:m="http://schemas.openxmlformats.org/officeDocument/2006/math">
                    <m:sSub>
                      <m:sSubPr>
                        <m:ctrlPr>
                          <a:rPr lang="de-DE" sz="2200" b="1" i="1">
                            <a:latin typeface="Cambria Math" panose="02040503050406030204" pitchFamily="18" charset="0"/>
                          </a:rPr>
                        </m:ctrlPr>
                      </m:sSubPr>
                      <m:e>
                        <m:r>
                          <a:rPr lang="de-DE" sz="2200" b="1" i="1">
                            <a:latin typeface="Cambria Math" panose="02040503050406030204" pitchFamily="18" charset="0"/>
                          </a:rPr>
                          <m:t>𝒅</m:t>
                        </m:r>
                      </m:e>
                      <m:sub>
                        <m:r>
                          <a:rPr lang="de-DE" sz="2200" i="1">
                            <a:latin typeface="Cambria Math" panose="02040503050406030204" pitchFamily="18" charset="0"/>
                          </a:rPr>
                          <m:t>5</m:t>
                        </m:r>
                      </m:sub>
                    </m:sSub>
                    <m:r>
                      <a:rPr lang="de-DE" sz="2200" i="1">
                        <a:latin typeface="Cambria Math" panose="02040503050406030204" pitchFamily="18" charset="0"/>
                      </a:rPr>
                      <m:t>=</m:t>
                    </m:r>
                    <m:d>
                      <m:dPr>
                        <m:begChr m:val="{"/>
                        <m:endChr m:val="}"/>
                        <m:ctrlPr>
                          <a:rPr lang="de-DE" sz="2200" i="1">
                            <a:latin typeface="Cambria Math" panose="02040503050406030204" pitchFamily="18" charset="0"/>
                          </a:rPr>
                        </m:ctrlPr>
                      </m:dPr>
                      <m:e>
                        <m:r>
                          <a:rPr lang="de-DE" sz="2200" i="1">
                            <a:latin typeface="Cambria Math" panose="02040503050406030204" pitchFamily="18" charset="0"/>
                          </a:rPr>
                          <m:t>𝑓𝑟𝑒𝑒</m:t>
                        </m:r>
                        <m:r>
                          <a:rPr lang="de-DE" sz="2200" i="1">
                            <a:latin typeface="Cambria Math" panose="02040503050406030204" pitchFamily="18" charset="0"/>
                          </a:rPr>
                          <m:t>,</m:t>
                        </m:r>
                        <m:sSup>
                          <m:sSupPr>
                            <m:ctrlPr>
                              <a:rPr lang="de-DE" sz="2200" i="1">
                                <a:latin typeface="Cambria Math" panose="02040503050406030204" pitchFamily="18" charset="0"/>
                              </a:rPr>
                            </m:ctrlPr>
                          </m:sSupPr>
                          <m:e>
                            <m:r>
                              <a:rPr lang="de-DE" sz="2200" b="0" i="1" smtClean="0">
                                <a:latin typeface="Cambria Math" panose="02040503050406030204" pitchFamily="18" charset="0"/>
                              </a:rPr>
                              <m:t>𝑑</m:t>
                            </m:r>
                          </m:e>
                          <m:sup>
                            <m:r>
                              <a:rPr lang="de-DE" sz="2200" i="1">
                                <a:latin typeface="Cambria Math" panose="02040503050406030204" pitchFamily="18" charset="0"/>
                              </a:rPr>
                              <m:t>′′</m:t>
                            </m:r>
                          </m:sup>
                        </m:sSup>
                      </m:e>
                    </m:d>
                  </m:oMath>
                </a14:m>
                <a:endParaRPr lang="de-DE" sz="2200" dirty="0"/>
              </a:p>
              <a:p>
                <a:pPr marL="1200127" lvl="2" indent="-285750">
                  <a:buFont typeface="Arial" panose="020B0604020202020204" pitchFamily="34" charset="0"/>
                  <a:buChar char="•"/>
                </a:pPr>
                <a14:m>
                  <m:oMath xmlns:m="http://schemas.openxmlformats.org/officeDocument/2006/math">
                    <m:sSub>
                      <m:sSubPr>
                        <m:ctrlPr>
                          <a:rPr lang="de-DE" sz="2200" b="1" i="1">
                            <a:latin typeface="Cambria Math" panose="02040503050406030204" pitchFamily="18" charset="0"/>
                          </a:rPr>
                        </m:ctrlPr>
                      </m:sSubPr>
                      <m:e>
                        <m:r>
                          <a:rPr lang="de-DE" sz="2200" b="1" i="1">
                            <a:latin typeface="Cambria Math" panose="02040503050406030204" pitchFamily="18" charset="0"/>
                          </a:rPr>
                          <m:t>𝒅</m:t>
                        </m:r>
                      </m:e>
                      <m:sub>
                        <m:r>
                          <a:rPr lang="de-DE" sz="2200" i="1">
                            <a:latin typeface="Cambria Math" panose="02040503050406030204" pitchFamily="18" charset="0"/>
                          </a:rPr>
                          <m:t>6</m:t>
                        </m:r>
                      </m:sub>
                    </m:sSub>
                    <m:r>
                      <a:rPr lang="de-DE" sz="2200" i="1">
                        <a:latin typeface="Cambria Math" panose="02040503050406030204" pitchFamily="18" charset="0"/>
                      </a:rPr>
                      <m:t>=</m:t>
                    </m:r>
                    <m:d>
                      <m:dPr>
                        <m:begChr m:val="{"/>
                        <m:endChr m:val="}"/>
                        <m:ctrlPr>
                          <a:rPr lang="de-DE" sz="2200" i="1">
                            <a:latin typeface="Cambria Math" panose="02040503050406030204" pitchFamily="18" charset="0"/>
                          </a:rPr>
                        </m:ctrlPr>
                      </m:dPr>
                      <m:e>
                        <m:r>
                          <a:rPr lang="de-DE" sz="2200" i="1">
                            <a:latin typeface="Cambria Math" panose="02040503050406030204" pitchFamily="18" charset="0"/>
                          </a:rPr>
                          <m:t>𝑓𝑟𝑒𝑒</m:t>
                        </m:r>
                        <m:r>
                          <a:rPr lang="de-DE" sz="2200" i="1">
                            <a:latin typeface="Cambria Math" panose="02040503050406030204" pitchFamily="18" charset="0"/>
                          </a:rPr>
                          <m:t>,</m:t>
                        </m:r>
                        <m:sSup>
                          <m:sSupPr>
                            <m:ctrlPr>
                              <a:rPr lang="de-DE" sz="2200" i="1">
                                <a:latin typeface="Cambria Math" panose="02040503050406030204" pitchFamily="18" charset="0"/>
                              </a:rPr>
                            </m:ctrlPr>
                          </m:sSupPr>
                          <m:e>
                            <m:r>
                              <a:rPr lang="de-DE" sz="2200" b="0" i="1" smtClean="0">
                                <a:latin typeface="Cambria Math" panose="02040503050406030204" pitchFamily="18" charset="0"/>
                              </a:rPr>
                              <m:t>𝑑</m:t>
                            </m:r>
                          </m:e>
                          <m:sup>
                            <m:r>
                              <a:rPr lang="de-DE" sz="2200" i="1">
                                <a:latin typeface="Cambria Math" panose="02040503050406030204" pitchFamily="18" charset="0"/>
                              </a:rPr>
                              <m:t>′′′</m:t>
                            </m:r>
                          </m:sup>
                        </m:sSup>
                      </m:e>
                    </m:d>
                  </m:oMath>
                </a14:m>
                <a:endParaRPr lang="de-DE" sz="2200" dirty="0"/>
              </a:p>
            </p:txBody>
          </p:sp>
        </mc:Choice>
        <mc:Fallback>
          <p:sp>
            <p:nvSpPr>
              <p:cNvPr id="45" name="Rectangle 44">
                <a:extLst>
                  <a:ext uri="{FF2B5EF4-FFF2-40B4-BE49-F238E27FC236}">
                    <a16:creationId xmlns:a16="http://schemas.microsoft.com/office/drawing/2014/main" id="{C2841E4F-CD03-7540-B9C7-8011A4338CF2}"/>
                  </a:ext>
                </a:extLst>
              </p:cNvPr>
              <p:cNvSpPr>
                <a:spLocks noRot="1" noChangeAspect="1" noMove="1" noResize="1" noEditPoints="1" noAdjustHandles="1" noChangeArrowheads="1" noChangeShapeType="1" noTextEdit="1"/>
              </p:cNvSpPr>
              <p:nvPr/>
            </p:nvSpPr>
            <p:spPr>
              <a:xfrm>
                <a:off x="2795639" y="4725144"/>
                <a:ext cx="4452489" cy="1159292"/>
              </a:xfrm>
              <a:prstGeom prst="rect">
                <a:avLst/>
              </a:prstGeom>
              <a:blipFill>
                <a:blip r:embed="rId3"/>
                <a:stretch>
                  <a:fillRect t="-2174" b="-8696"/>
                </a:stretch>
              </a:blipFill>
            </p:spPr>
            <p:txBody>
              <a:bodyPr/>
              <a:lstStyle/>
              <a:p>
                <a:r>
                  <a:rPr lang="en-DE">
                    <a:noFill/>
                  </a:rPr>
                  <a:t> </a:t>
                </a:r>
              </a:p>
            </p:txBody>
          </p:sp>
        </mc:Fallback>
      </mc:AlternateContent>
      <p:grpSp>
        <p:nvGrpSpPr>
          <p:cNvPr id="141" name="Group 140">
            <a:extLst>
              <a:ext uri="{FF2B5EF4-FFF2-40B4-BE49-F238E27FC236}">
                <a16:creationId xmlns:a16="http://schemas.microsoft.com/office/drawing/2014/main" id="{891B6849-7F4F-2A4A-B2B4-65767BDDF0CC}"/>
              </a:ext>
            </a:extLst>
          </p:cNvPr>
          <p:cNvGrpSpPr/>
          <p:nvPr/>
        </p:nvGrpSpPr>
        <p:grpSpPr>
          <a:xfrm>
            <a:off x="6907622" y="3278998"/>
            <a:ext cx="4924053" cy="2626709"/>
            <a:chOff x="6907622" y="3278998"/>
            <a:chExt cx="4924053" cy="2626709"/>
          </a:xfrm>
        </p:grpSpPr>
        <p:cxnSp>
          <p:nvCxnSpPr>
            <p:cNvPr id="142" name="Straight Connector 141">
              <a:extLst>
                <a:ext uri="{FF2B5EF4-FFF2-40B4-BE49-F238E27FC236}">
                  <a16:creationId xmlns:a16="http://schemas.microsoft.com/office/drawing/2014/main" id="{2873EBDE-7122-F241-A2FB-78C7970D5695}"/>
                </a:ext>
              </a:extLst>
            </p:cNvPr>
            <p:cNvCxnSpPr>
              <a:cxnSpLocks/>
              <a:stCxn id="146" idx="1"/>
              <a:endCxn id="189" idx="3"/>
            </p:cNvCxnSpPr>
            <p:nvPr/>
          </p:nvCxnSpPr>
          <p:spPr>
            <a:xfrm flipH="1" flipV="1">
              <a:off x="9311953" y="4023466"/>
              <a:ext cx="11647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72091A8-2272-404D-8C28-C9324698D9B5}"/>
                </a:ext>
              </a:extLst>
            </p:cNvPr>
            <p:cNvCxnSpPr>
              <a:cxnSpLocks/>
              <a:stCxn id="149" idx="0"/>
              <a:endCxn id="189" idx="2"/>
            </p:cNvCxnSpPr>
            <p:nvPr/>
          </p:nvCxnSpPr>
          <p:spPr>
            <a:xfrm flipH="1" flipV="1">
              <a:off x="9239953" y="4095466"/>
              <a:ext cx="1" cy="313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5B9EE8B9-2D76-0F4A-956F-1456B6BFD070}"/>
                </a:ext>
              </a:extLst>
            </p:cNvPr>
            <p:cNvGrpSpPr/>
            <p:nvPr/>
          </p:nvGrpSpPr>
          <p:grpSpPr>
            <a:xfrm>
              <a:off x="9167953" y="3951466"/>
              <a:ext cx="513187" cy="358979"/>
              <a:chOff x="9167953" y="3951466"/>
              <a:chExt cx="513187" cy="358979"/>
            </a:xfrm>
          </p:grpSpPr>
          <p:sp>
            <p:nvSpPr>
              <p:cNvPr id="189" name="Rectangle 188">
                <a:extLst>
                  <a:ext uri="{FF2B5EF4-FFF2-40B4-BE49-F238E27FC236}">
                    <a16:creationId xmlns:a16="http://schemas.microsoft.com/office/drawing/2014/main" id="{7A990F4C-CB97-964C-834A-EF939774F88F}"/>
                  </a:ext>
                </a:extLst>
              </p:cNvPr>
              <p:cNvSpPr/>
              <p:nvPr/>
            </p:nvSpPr>
            <p:spPr>
              <a:xfrm>
                <a:off x="9167953" y="39514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0" name="TextBox 189">
                    <a:extLst>
                      <a:ext uri="{FF2B5EF4-FFF2-40B4-BE49-F238E27FC236}">
                        <a16:creationId xmlns:a16="http://schemas.microsoft.com/office/drawing/2014/main" id="{984D1C91-9AE8-3D4E-AB17-C35DE6148750}"/>
                      </a:ext>
                    </a:extLst>
                  </p:cNvPr>
                  <p:cNvSpPr txBox="1"/>
                  <p:nvPr/>
                </p:nvSpPr>
                <p:spPr>
                  <a:xfrm>
                    <a:off x="9359385" y="4033446"/>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190" name="TextBox 189">
                    <a:extLst>
                      <a:ext uri="{FF2B5EF4-FFF2-40B4-BE49-F238E27FC236}">
                        <a16:creationId xmlns:a16="http://schemas.microsoft.com/office/drawing/2014/main" id="{984D1C91-9AE8-3D4E-AB17-C35DE6148750}"/>
                      </a:ext>
                    </a:extLst>
                  </p:cNvPr>
                  <p:cNvSpPr txBox="1">
                    <a:spLocks noRot="1" noChangeAspect="1" noMove="1" noResize="1" noEditPoints="1" noAdjustHandles="1" noChangeArrowheads="1" noChangeShapeType="1" noTextEdit="1"/>
                  </p:cNvSpPr>
                  <p:nvPr/>
                </p:nvSpPr>
                <p:spPr>
                  <a:xfrm>
                    <a:off x="9359385" y="4033446"/>
                    <a:ext cx="321755" cy="276999"/>
                  </a:xfrm>
                  <a:prstGeom prst="rect">
                    <a:avLst/>
                  </a:prstGeom>
                  <a:blipFill>
                    <a:blip r:embed="rId15"/>
                    <a:stretch>
                      <a:fillRect l="-15385" r="-3846"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45" name="Rectangle 144">
                  <a:extLst>
                    <a:ext uri="{FF2B5EF4-FFF2-40B4-BE49-F238E27FC236}">
                      <a16:creationId xmlns:a16="http://schemas.microsoft.com/office/drawing/2014/main" id="{C20021DF-B74E-5D4D-9CBD-323D74497090}"/>
                    </a:ext>
                  </a:extLst>
                </p:cNvPr>
                <p:cNvSpPr/>
                <p:nvPr/>
              </p:nvSpPr>
              <p:spPr>
                <a:xfrm>
                  <a:off x="6962716" y="3837709"/>
                  <a:ext cx="1424983" cy="37151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5" name="Rectangle 144">
                  <a:extLst>
                    <a:ext uri="{FF2B5EF4-FFF2-40B4-BE49-F238E27FC236}">
                      <a16:creationId xmlns:a16="http://schemas.microsoft.com/office/drawing/2014/main" id="{C20021DF-B74E-5D4D-9CBD-323D74497090}"/>
                    </a:ext>
                  </a:extLst>
                </p:cNvPr>
                <p:cNvSpPr>
                  <a:spLocks noRot="1" noChangeAspect="1" noMove="1" noResize="1" noEditPoints="1" noAdjustHandles="1" noChangeArrowheads="1" noChangeShapeType="1" noTextEdit="1"/>
                </p:cNvSpPr>
                <p:nvPr/>
              </p:nvSpPr>
              <p:spPr>
                <a:xfrm>
                  <a:off x="6962716" y="3837709"/>
                  <a:ext cx="1424983" cy="371513"/>
                </a:xfrm>
                <a:prstGeom prst="rect">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6" name="Diamond 145">
                  <a:extLst>
                    <a:ext uri="{FF2B5EF4-FFF2-40B4-BE49-F238E27FC236}">
                      <a16:creationId xmlns:a16="http://schemas.microsoft.com/office/drawing/2014/main" id="{6A3DD783-539E-3D4C-BF89-7BCD4636EC18}"/>
                    </a:ext>
                  </a:extLst>
                </p:cNvPr>
                <p:cNvSpPr/>
                <p:nvPr/>
              </p:nvSpPr>
              <p:spPr>
                <a:xfrm>
                  <a:off x="10476718" y="3748343"/>
                  <a:ext cx="906125" cy="550247"/>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46" name="Diamond 145">
                  <a:extLst>
                    <a:ext uri="{FF2B5EF4-FFF2-40B4-BE49-F238E27FC236}">
                      <a16:creationId xmlns:a16="http://schemas.microsoft.com/office/drawing/2014/main" id="{6A3DD783-539E-3D4C-BF89-7BCD4636EC18}"/>
                    </a:ext>
                  </a:extLst>
                </p:cNvPr>
                <p:cNvSpPr>
                  <a:spLocks noRot="1" noChangeAspect="1" noMove="1" noResize="1" noEditPoints="1" noAdjustHandles="1" noChangeArrowheads="1" noChangeShapeType="1" noTextEdit="1"/>
                </p:cNvSpPr>
                <p:nvPr/>
              </p:nvSpPr>
              <p:spPr>
                <a:xfrm>
                  <a:off x="10476718" y="3748343"/>
                  <a:ext cx="906125" cy="550247"/>
                </a:xfrm>
                <a:prstGeom prst="diamond">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7" name="Oval 146">
                  <a:extLst>
                    <a:ext uri="{FF2B5EF4-FFF2-40B4-BE49-F238E27FC236}">
                      <a16:creationId xmlns:a16="http://schemas.microsoft.com/office/drawing/2014/main" id="{A0DBB91A-5382-754E-BC90-CDCBB05DF646}"/>
                    </a:ext>
                  </a:extLst>
                </p:cNvPr>
                <p:cNvSpPr/>
                <p:nvPr/>
              </p:nvSpPr>
              <p:spPr>
                <a:xfrm>
                  <a:off x="8644954"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7" name="Oval 146">
                  <a:extLst>
                    <a:ext uri="{FF2B5EF4-FFF2-40B4-BE49-F238E27FC236}">
                      <a16:creationId xmlns:a16="http://schemas.microsoft.com/office/drawing/2014/main" id="{A0DBB91A-5382-754E-BC90-CDCBB05DF646}"/>
                    </a:ext>
                  </a:extLst>
                </p:cNvPr>
                <p:cNvSpPr>
                  <a:spLocks noRot="1" noChangeAspect="1" noMove="1" noResize="1" noEditPoints="1" noAdjustHandles="1" noChangeArrowheads="1" noChangeShapeType="1" noTextEdit="1"/>
                </p:cNvSpPr>
                <p:nvPr/>
              </p:nvSpPr>
              <p:spPr>
                <a:xfrm>
                  <a:off x="8644954" y="5516194"/>
                  <a:ext cx="1189998" cy="389513"/>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8" name="Oval 147">
                  <a:extLst>
                    <a:ext uri="{FF2B5EF4-FFF2-40B4-BE49-F238E27FC236}">
                      <a16:creationId xmlns:a16="http://schemas.microsoft.com/office/drawing/2014/main" id="{1D514709-1902-A24F-B4F4-9F14EE1D3034}"/>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8" name="Oval 147">
                  <a:extLst>
                    <a:ext uri="{FF2B5EF4-FFF2-40B4-BE49-F238E27FC236}">
                      <a16:creationId xmlns:a16="http://schemas.microsoft.com/office/drawing/2014/main" id="{1D514709-1902-A24F-B4F4-9F14EE1D3034}"/>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9" name="Oval 148">
                  <a:extLst>
                    <a:ext uri="{FF2B5EF4-FFF2-40B4-BE49-F238E27FC236}">
                      <a16:creationId xmlns:a16="http://schemas.microsoft.com/office/drawing/2014/main" id="{2B15BF35-995A-C048-A1AF-E9200197C680}"/>
                    </a:ext>
                  </a:extLst>
                </p:cNvPr>
                <p:cNvSpPr/>
                <p:nvPr/>
              </p:nvSpPr>
              <p:spPr>
                <a:xfrm>
                  <a:off x="8860629" y="4408535"/>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49" name="Oval 148">
                  <a:extLst>
                    <a:ext uri="{FF2B5EF4-FFF2-40B4-BE49-F238E27FC236}">
                      <a16:creationId xmlns:a16="http://schemas.microsoft.com/office/drawing/2014/main" id="{2B15BF35-995A-C048-A1AF-E9200197C680}"/>
                    </a:ext>
                  </a:extLst>
                </p:cNvPr>
                <p:cNvSpPr>
                  <a:spLocks noRot="1" noChangeAspect="1" noMove="1" noResize="1" noEditPoints="1" noAdjustHandles="1" noChangeArrowheads="1" noChangeShapeType="1" noTextEdit="1"/>
                </p:cNvSpPr>
                <p:nvPr/>
              </p:nvSpPr>
              <p:spPr>
                <a:xfrm>
                  <a:off x="8860629" y="4408535"/>
                  <a:ext cx="758649" cy="389513"/>
                </a:xfrm>
                <a:prstGeom prst="ellipse">
                  <a:avLst/>
                </a:prstGeom>
                <a:blipFill>
                  <a:blip r:embed="rId20"/>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0" name="Oval 149">
                  <a:extLst>
                    <a:ext uri="{FF2B5EF4-FFF2-40B4-BE49-F238E27FC236}">
                      <a16:creationId xmlns:a16="http://schemas.microsoft.com/office/drawing/2014/main" id="{33837C50-0D7F-4046-A2A2-F95AE47645F6}"/>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50" name="Oval 149">
                  <a:extLst>
                    <a:ext uri="{FF2B5EF4-FFF2-40B4-BE49-F238E27FC236}">
                      <a16:creationId xmlns:a16="http://schemas.microsoft.com/office/drawing/2014/main" id="{33837C50-0D7F-4046-A2A2-F95AE47645F6}"/>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151" name="Straight Connector 150">
              <a:extLst>
                <a:ext uri="{FF2B5EF4-FFF2-40B4-BE49-F238E27FC236}">
                  <a16:creationId xmlns:a16="http://schemas.microsoft.com/office/drawing/2014/main" id="{E1394C09-9749-2542-8419-E271882C6EC1}"/>
                </a:ext>
              </a:extLst>
            </p:cNvPr>
            <p:cNvCxnSpPr>
              <a:cxnSpLocks/>
              <a:stCxn id="148" idx="6"/>
              <a:endCxn id="186" idx="1"/>
            </p:cNvCxnSpPr>
            <p:nvPr/>
          </p:nvCxnSpPr>
          <p:spPr>
            <a:xfrm flipV="1">
              <a:off x="8444034" y="5138404"/>
              <a:ext cx="455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9A35BF0-8F48-1F4F-AD50-F48555EE18BF}"/>
                </a:ext>
              </a:extLst>
            </p:cNvPr>
            <p:cNvCxnSpPr>
              <a:cxnSpLocks/>
              <a:stCxn id="149" idx="4"/>
              <a:endCxn id="186" idx="0"/>
            </p:cNvCxnSpPr>
            <p:nvPr/>
          </p:nvCxnSpPr>
          <p:spPr>
            <a:xfrm flipH="1">
              <a:off x="8971231" y="4798048"/>
              <a:ext cx="268723"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2EC5B87C-D365-A349-B324-162B89491545}"/>
                </a:ext>
              </a:extLst>
            </p:cNvPr>
            <p:cNvCxnSpPr>
              <a:cxnSpLocks/>
              <a:stCxn id="147" idx="0"/>
              <a:endCxn id="186" idx="2"/>
            </p:cNvCxnSpPr>
            <p:nvPr/>
          </p:nvCxnSpPr>
          <p:spPr>
            <a:xfrm flipH="1" flipV="1">
              <a:off x="8971231" y="5210404"/>
              <a:ext cx="268722"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4" name="Group 153">
              <a:extLst>
                <a:ext uri="{FF2B5EF4-FFF2-40B4-BE49-F238E27FC236}">
                  <a16:creationId xmlns:a16="http://schemas.microsoft.com/office/drawing/2014/main" id="{7843CBE0-B235-D145-988B-043EB01D78DF}"/>
                </a:ext>
              </a:extLst>
            </p:cNvPr>
            <p:cNvGrpSpPr/>
            <p:nvPr/>
          </p:nvGrpSpPr>
          <p:grpSpPr>
            <a:xfrm>
              <a:off x="8610247" y="5032933"/>
              <a:ext cx="474503" cy="391710"/>
              <a:chOff x="9288700" y="2902693"/>
              <a:chExt cx="474503" cy="391710"/>
            </a:xfrm>
          </p:grpSpPr>
          <p:sp>
            <p:nvSpPr>
              <p:cNvPr id="185" name="Rectangle 184">
                <a:extLst>
                  <a:ext uri="{FF2B5EF4-FFF2-40B4-BE49-F238E27FC236}">
                    <a16:creationId xmlns:a16="http://schemas.microsoft.com/office/drawing/2014/main" id="{6F843802-6504-8D46-87B9-4D1FFB57E9D8}"/>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AE699BC3-3158-BB47-91F7-CF44A8A04E99}"/>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A3B608D1-14D2-5043-B23F-6F2382911988}"/>
                  </a:ext>
                </a:extLst>
              </p:cNvPr>
              <p:cNvSpPr/>
              <p:nvPr/>
            </p:nvSpPr>
            <p:spPr>
              <a:xfrm>
                <a:off x="9619203"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EA23E855-360D-0146-B23F-CD4EB69016D2}"/>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22"/>
                    <a:stretch>
                      <a:fillRect l="-16667" r="-4167" b="-26087"/>
                    </a:stretch>
                  </a:blipFill>
                </p:spPr>
                <p:txBody>
                  <a:bodyPr/>
                  <a:lstStyle/>
                  <a:p>
                    <a:r>
                      <a:rPr lang="en-GB">
                        <a:noFill/>
                      </a:rPr>
                      <a:t> </a:t>
                    </a:r>
                  </a:p>
                </p:txBody>
              </p:sp>
            </mc:Fallback>
          </mc:AlternateContent>
        </p:grpSp>
        <p:cxnSp>
          <p:nvCxnSpPr>
            <p:cNvPr id="155" name="Straight Connector 154">
              <a:extLst>
                <a:ext uri="{FF2B5EF4-FFF2-40B4-BE49-F238E27FC236}">
                  <a16:creationId xmlns:a16="http://schemas.microsoft.com/office/drawing/2014/main" id="{377D097C-BDE7-0041-B980-1D0D344822C9}"/>
                </a:ext>
              </a:extLst>
            </p:cNvPr>
            <p:cNvCxnSpPr>
              <a:cxnSpLocks/>
              <a:stCxn id="149" idx="4"/>
              <a:endCxn id="182" idx="0"/>
            </p:cNvCxnSpPr>
            <p:nvPr/>
          </p:nvCxnSpPr>
          <p:spPr>
            <a:xfrm>
              <a:off x="9239954" y="4798048"/>
              <a:ext cx="262150"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2BE6DC2E-BDC3-FE43-BF20-EF504E71357B}"/>
                </a:ext>
              </a:extLst>
            </p:cNvPr>
            <p:cNvCxnSpPr>
              <a:cxnSpLocks/>
              <a:stCxn id="150" idx="2"/>
              <a:endCxn id="182" idx="3"/>
            </p:cNvCxnSpPr>
            <p:nvPr/>
          </p:nvCxnSpPr>
          <p:spPr>
            <a:xfrm flipH="1" flipV="1">
              <a:off x="9574104" y="5138404"/>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F25E7750-22AE-BD41-9203-CEA5CCD75189}"/>
                </a:ext>
              </a:extLst>
            </p:cNvPr>
            <p:cNvCxnSpPr>
              <a:cxnSpLocks/>
              <a:stCxn id="147" idx="0"/>
              <a:endCxn id="182" idx="2"/>
            </p:cNvCxnSpPr>
            <p:nvPr/>
          </p:nvCxnSpPr>
          <p:spPr>
            <a:xfrm flipV="1">
              <a:off x="9239953" y="5210404"/>
              <a:ext cx="262151"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01056449-197D-BC45-BEFC-F12EA0AD8EE5}"/>
                </a:ext>
              </a:extLst>
            </p:cNvPr>
            <p:cNvGrpSpPr/>
            <p:nvPr/>
          </p:nvGrpSpPr>
          <p:grpSpPr>
            <a:xfrm>
              <a:off x="9393015" y="5032933"/>
              <a:ext cx="525629" cy="392206"/>
              <a:chOff x="9540595" y="2902693"/>
              <a:chExt cx="525629" cy="392206"/>
            </a:xfrm>
          </p:grpSpPr>
          <p:sp>
            <p:nvSpPr>
              <p:cNvPr id="181" name="Rectangle 180">
                <a:extLst>
                  <a:ext uri="{FF2B5EF4-FFF2-40B4-BE49-F238E27FC236}">
                    <a16:creationId xmlns:a16="http://schemas.microsoft.com/office/drawing/2014/main" id="{8C4245ED-9FB0-8C40-9A76-49986053A756}"/>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Rectangle 181">
                <a:extLst>
                  <a:ext uri="{FF2B5EF4-FFF2-40B4-BE49-F238E27FC236}">
                    <a16:creationId xmlns:a16="http://schemas.microsoft.com/office/drawing/2014/main" id="{F930BD61-779F-7B47-89DF-CDA1F9DB8A56}"/>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Rectangle 182">
                <a:extLst>
                  <a:ext uri="{FF2B5EF4-FFF2-40B4-BE49-F238E27FC236}">
                    <a16:creationId xmlns:a16="http://schemas.microsoft.com/office/drawing/2014/main" id="{E3DD74C8-72E5-8747-8D34-8DC5AD7A27C4}"/>
                  </a:ext>
                </a:extLst>
              </p:cNvPr>
              <p:cNvSpPr/>
              <p:nvPr/>
            </p:nvSpPr>
            <p:spPr>
              <a:xfrm>
                <a:off x="9610238"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151830C8-4D7D-FD42-8309-5500E4E3ECE2}"/>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3"/>
                    <a:stretch>
                      <a:fillRect l="-16667" r="-4167" b="-27273"/>
                    </a:stretch>
                  </a:blipFill>
                </p:spPr>
                <p:txBody>
                  <a:bodyPr/>
                  <a:lstStyle/>
                  <a:p>
                    <a:r>
                      <a:rPr lang="en-GB">
                        <a:noFill/>
                      </a:rPr>
                      <a:t> </a:t>
                    </a:r>
                  </a:p>
                </p:txBody>
              </p:sp>
            </mc:Fallback>
          </mc:AlternateContent>
        </p:grpSp>
        <p:grpSp>
          <p:nvGrpSpPr>
            <p:cNvPr id="159" name="Group 158">
              <a:extLst>
                <a:ext uri="{FF2B5EF4-FFF2-40B4-BE49-F238E27FC236}">
                  <a16:creationId xmlns:a16="http://schemas.microsoft.com/office/drawing/2014/main" id="{D93C18FF-A5AA-B546-AB48-009DD2D1FEDC}"/>
                </a:ext>
              </a:extLst>
            </p:cNvPr>
            <p:cNvGrpSpPr/>
            <p:nvPr/>
          </p:nvGrpSpPr>
          <p:grpSpPr>
            <a:xfrm>
              <a:off x="9619278" y="4531291"/>
              <a:ext cx="758251" cy="338058"/>
              <a:chOff x="8636644" y="2952819"/>
              <a:chExt cx="758251" cy="338058"/>
            </a:xfrm>
          </p:grpSpPr>
          <p:cxnSp>
            <p:nvCxnSpPr>
              <p:cNvPr id="177" name="Straight Connector 176">
                <a:extLst>
                  <a:ext uri="{FF2B5EF4-FFF2-40B4-BE49-F238E27FC236}">
                    <a16:creationId xmlns:a16="http://schemas.microsoft.com/office/drawing/2014/main" id="{40BC73EB-AE03-2548-AAF1-DB1910223466}"/>
                  </a:ext>
                </a:extLst>
              </p:cNvPr>
              <p:cNvCxnSpPr>
                <a:cxnSpLocks/>
                <a:stCxn id="149" idx="6"/>
                <a:endCxn id="179" idx="1"/>
              </p:cNvCxnSpPr>
              <p:nvPr/>
            </p:nvCxnSpPr>
            <p:spPr>
              <a:xfrm flipV="1">
                <a:off x="8636644" y="3024819"/>
                <a:ext cx="3208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8" name="Group 177">
                <a:extLst>
                  <a:ext uri="{FF2B5EF4-FFF2-40B4-BE49-F238E27FC236}">
                    <a16:creationId xmlns:a16="http://schemas.microsoft.com/office/drawing/2014/main" id="{4680AF67-DA2B-B747-B14B-B111F9639D7F}"/>
                  </a:ext>
                </a:extLst>
              </p:cNvPr>
              <p:cNvGrpSpPr/>
              <p:nvPr/>
            </p:nvGrpSpPr>
            <p:grpSpPr>
              <a:xfrm>
                <a:off x="8957481" y="2952819"/>
                <a:ext cx="437414" cy="338058"/>
                <a:chOff x="8957481" y="2952819"/>
                <a:chExt cx="437414" cy="338058"/>
              </a:xfrm>
            </p:grpSpPr>
            <p:sp>
              <p:nvSpPr>
                <p:cNvPr id="179" name="Rectangle 178">
                  <a:extLst>
                    <a:ext uri="{FF2B5EF4-FFF2-40B4-BE49-F238E27FC236}">
                      <a16:creationId xmlns:a16="http://schemas.microsoft.com/office/drawing/2014/main" id="{FF04420A-B31B-4A47-BEFB-3D1B40FB39A6}"/>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134B608B-53A2-0C40-9F09-DD4C81308C9A}"/>
                        </a:ext>
                      </a:extLst>
                    </p:cNvPr>
                    <p:cNvSpPr txBox="1"/>
                    <p:nvPr/>
                  </p:nvSpPr>
                  <p:spPr>
                    <a:xfrm>
                      <a:off x="9101481" y="301387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70" name="TextBox 169">
                      <a:extLst>
                        <a:ext uri="{FF2B5EF4-FFF2-40B4-BE49-F238E27FC236}">
                          <a16:creationId xmlns:a16="http://schemas.microsoft.com/office/drawing/2014/main" id="{31673E71-63F1-4E46-858C-156FA8AC7AEA}"/>
                        </a:ext>
                      </a:extLst>
                    </p:cNvPr>
                    <p:cNvSpPr txBox="1">
                      <a:spLocks noRot="1" noChangeAspect="1" noMove="1" noResize="1" noEditPoints="1" noAdjustHandles="1" noChangeArrowheads="1" noChangeShapeType="1" noTextEdit="1"/>
                    </p:cNvSpPr>
                    <p:nvPr/>
                  </p:nvSpPr>
                  <p:spPr>
                    <a:xfrm>
                      <a:off x="9101481" y="3013878"/>
                      <a:ext cx="293414" cy="276999"/>
                    </a:xfrm>
                    <a:prstGeom prst="rect">
                      <a:avLst/>
                    </a:prstGeom>
                    <a:blipFill>
                      <a:blip r:embed="rId24"/>
                      <a:stretch>
                        <a:fillRect l="-16667" r="-4167" b="-27273"/>
                      </a:stretch>
                    </a:blipFill>
                  </p:spPr>
                  <p:txBody>
                    <a:bodyPr/>
                    <a:lstStyle/>
                    <a:p>
                      <a:r>
                        <a:rPr lang="en-GB">
                          <a:noFill/>
                        </a:rPr>
                        <a:t> </a:t>
                      </a:r>
                    </a:p>
                  </p:txBody>
                </p:sp>
              </mc:Fallback>
            </mc:AlternateContent>
          </p:grpSp>
        </p:grpSp>
        <p:grpSp>
          <p:nvGrpSpPr>
            <p:cNvPr id="160" name="Group 159">
              <a:extLst>
                <a:ext uri="{FF2B5EF4-FFF2-40B4-BE49-F238E27FC236}">
                  <a16:creationId xmlns:a16="http://schemas.microsoft.com/office/drawing/2014/main" id="{67228D2A-C463-2E4A-A491-1F5C2D5F351F}"/>
                </a:ext>
              </a:extLst>
            </p:cNvPr>
            <p:cNvGrpSpPr/>
            <p:nvPr/>
          </p:nvGrpSpPr>
          <p:grpSpPr>
            <a:xfrm>
              <a:off x="7564511" y="4209222"/>
              <a:ext cx="525622" cy="734426"/>
              <a:chOff x="9535279" y="2645951"/>
              <a:chExt cx="525622" cy="734426"/>
            </a:xfrm>
          </p:grpSpPr>
          <p:cxnSp>
            <p:nvCxnSpPr>
              <p:cNvPr id="170" name="Straight Connector 169">
                <a:extLst>
                  <a:ext uri="{FF2B5EF4-FFF2-40B4-BE49-F238E27FC236}">
                    <a16:creationId xmlns:a16="http://schemas.microsoft.com/office/drawing/2014/main" id="{17C99147-D693-2644-A0A5-0C84BC4AE9B3}"/>
                  </a:ext>
                </a:extLst>
              </p:cNvPr>
              <p:cNvCxnSpPr>
                <a:cxnSpLocks/>
                <a:stCxn id="145" idx="2"/>
                <a:endCxn id="174" idx="0"/>
              </p:cNvCxnSpPr>
              <p:nvPr/>
            </p:nvCxnSpPr>
            <p:spPr>
              <a:xfrm flipH="1">
                <a:off x="9644368" y="2645951"/>
                <a:ext cx="1608" cy="295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6F1EB3FF-1458-0246-A90B-EAFFB5FA15FC}"/>
                  </a:ext>
                </a:extLst>
              </p:cNvPr>
              <p:cNvCxnSpPr>
                <a:cxnSpLocks/>
                <a:stCxn id="148" idx="0"/>
                <a:endCxn id="174" idx="2"/>
              </p:cNvCxnSpPr>
              <p:nvPr/>
            </p:nvCxnSpPr>
            <p:spPr>
              <a:xfrm flipH="1" flipV="1">
                <a:off x="9644368" y="3085607"/>
                <a:ext cx="2228" cy="294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2" name="Group 171">
                <a:extLst>
                  <a:ext uri="{FF2B5EF4-FFF2-40B4-BE49-F238E27FC236}">
                    <a16:creationId xmlns:a16="http://schemas.microsoft.com/office/drawing/2014/main" id="{60BDF877-CF49-4649-A908-41409C53FDD5}"/>
                  </a:ext>
                </a:extLst>
              </p:cNvPr>
              <p:cNvGrpSpPr/>
              <p:nvPr/>
            </p:nvGrpSpPr>
            <p:grpSpPr>
              <a:xfrm>
                <a:off x="9535279" y="2902693"/>
                <a:ext cx="525622" cy="392206"/>
                <a:chOff x="9535279" y="2902693"/>
                <a:chExt cx="525622" cy="392206"/>
              </a:xfrm>
            </p:grpSpPr>
            <p:sp>
              <p:nvSpPr>
                <p:cNvPr id="173" name="Rectangle 172">
                  <a:extLst>
                    <a:ext uri="{FF2B5EF4-FFF2-40B4-BE49-F238E27FC236}">
                      <a16:creationId xmlns:a16="http://schemas.microsoft.com/office/drawing/2014/main" id="{822D7714-DF41-EE4A-B20C-A2244DA4DEFC}"/>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4" name="Rectangle 173">
                  <a:extLst>
                    <a:ext uri="{FF2B5EF4-FFF2-40B4-BE49-F238E27FC236}">
                      <a16:creationId xmlns:a16="http://schemas.microsoft.com/office/drawing/2014/main" id="{55385C4F-1C2F-F645-9DB2-3D314069B857}"/>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Rectangle 174">
                  <a:extLst>
                    <a:ext uri="{FF2B5EF4-FFF2-40B4-BE49-F238E27FC236}">
                      <a16:creationId xmlns:a16="http://schemas.microsoft.com/office/drawing/2014/main" id="{6487B83E-B0DA-614C-82FA-77D462A7767C}"/>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8A8227C7-8688-184F-BBDA-BE0A70F5D9BD}"/>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166" name="TextBox 165">
                      <a:extLst>
                        <a:ext uri="{FF2B5EF4-FFF2-40B4-BE49-F238E27FC236}">
                          <a16:creationId xmlns:a16="http://schemas.microsoft.com/office/drawing/2014/main" id="{357C56E4-127C-354A-AF87-AE41629F7532}"/>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25"/>
                      <a:stretch>
                        <a:fillRect l="-16667" r="-41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61" name="Oval 160">
                  <a:extLst>
                    <a:ext uri="{FF2B5EF4-FFF2-40B4-BE49-F238E27FC236}">
                      <a16:creationId xmlns:a16="http://schemas.microsoft.com/office/drawing/2014/main" id="{8D8E90C4-6564-5040-8D6E-19522D5CDA50}"/>
                    </a:ext>
                  </a:extLst>
                </p:cNvPr>
                <p:cNvSpPr/>
                <p:nvPr/>
              </p:nvSpPr>
              <p:spPr>
                <a:xfrm>
                  <a:off x="8249084" y="3278998"/>
                  <a:ext cx="198173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𝐼𝑛𝑡𝑒𝑟𝑓𝑒𝑟𝑒𝑛𝑐𝑒</m:t>
                        </m:r>
                      </m:oMath>
                    </m:oMathPara>
                  </a14:m>
                  <a:endParaRPr lang="en-GB" dirty="0"/>
                </a:p>
              </p:txBody>
            </p:sp>
          </mc:Choice>
          <mc:Fallback xmlns="">
            <p:sp>
              <p:nvSpPr>
                <p:cNvPr id="161" name="Oval 160">
                  <a:extLst>
                    <a:ext uri="{FF2B5EF4-FFF2-40B4-BE49-F238E27FC236}">
                      <a16:creationId xmlns:a16="http://schemas.microsoft.com/office/drawing/2014/main" id="{8D8E90C4-6564-5040-8D6E-19522D5CDA50}"/>
                    </a:ext>
                  </a:extLst>
                </p:cNvPr>
                <p:cNvSpPr>
                  <a:spLocks noRot="1" noChangeAspect="1" noMove="1" noResize="1" noEditPoints="1" noAdjustHandles="1" noChangeArrowheads="1" noChangeShapeType="1" noTextEdit="1"/>
                </p:cNvSpPr>
                <p:nvPr/>
              </p:nvSpPr>
              <p:spPr>
                <a:xfrm>
                  <a:off x="8249084" y="3278998"/>
                  <a:ext cx="1981738" cy="389513"/>
                </a:xfrm>
                <a:prstGeom prst="ellipse">
                  <a:avLst/>
                </a:prstGeom>
                <a:blipFill>
                  <a:blip r:embed="rId26"/>
                  <a:stretch>
                    <a:fillRect b="-6061"/>
                  </a:stretch>
                </a:blipFill>
                <a:ln>
                  <a:solidFill>
                    <a:schemeClr val="tx1"/>
                  </a:solidFill>
                </a:ln>
              </p:spPr>
              <p:txBody>
                <a:bodyPr/>
                <a:lstStyle/>
                <a:p>
                  <a:r>
                    <a:rPr lang="en-GB">
                      <a:noFill/>
                    </a:rPr>
                    <a:t> </a:t>
                  </a:r>
                </a:p>
              </p:txBody>
            </p:sp>
          </mc:Fallback>
        </mc:AlternateContent>
        <p:cxnSp>
          <p:nvCxnSpPr>
            <p:cNvPr id="162" name="Straight Connector 161">
              <a:extLst>
                <a:ext uri="{FF2B5EF4-FFF2-40B4-BE49-F238E27FC236}">
                  <a16:creationId xmlns:a16="http://schemas.microsoft.com/office/drawing/2014/main" id="{AAA4BFD1-E46F-0542-9C3D-58594AE621D3}"/>
                </a:ext>
              </a:extLst>
            </p:cNvPr>
            <p:cNvCxnSpPr>
              <a:cxnSpLocks/>
              <a:stCxn id="189" idx="0"/>
              <a:endCxn id="161" idx="4"/>
            </p:cNvCxnSpPr>
            <p:nvPr/>
          </p:nvCxnSpPr>
          <p:spPr>
            <a:xfrm flipV="1">
              <a:off x="9239953" y="3668511"/>
              <a:ext cx="0" cy="28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76A54B8C-784C-9C43-A844-115686E678F4}"/>
                </a:ext>
              </a:extLst>
            </p:cNvPr>
            <p:cNvCxnSpPr>
              <a:cxnSpLocks/>
              <a:stCxn id="161" idx="2"/>
              <a:endCxn id="167" idx="3"/>
            </p:cNvCxnSpPr>
            <p:nvPr/>
          </p:nvCxnSpPr>
          <p:spPr>
            <a:xfrm flipH="1" flipV="1">
              <a:off x="7746308" y="3473628"/>
              <a:ext cx="502776" cy="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A9654C7-0B93-9D4B-9B80-0EC9811B6C94}"/>
                </a:ext>
              </a:extLst>
            </p:cNvPr>
            <p:cNvCxnSpPr>
              <a:cxnSpLocks/>
              <a:stCxn id="145" idx="0"/>
              <a:endCxn id="167" idx="2"/>
            </p:cNvCxnSpPr>
            <p:nvPr/>
          </p:nvCxnSpPr>
          <p:spPr>
            <a:xfrm flipH="1" flipV="1">
              <a:off x="7674308" y="3545628"/>
              <a:ext cx="900" cy="292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5" name="Group 164">
              <a:extLst>
                <a:ext uri="{FF2B5EF4-FFF2-40B4-BE49-F238E27FC236}">
                  <a16:creationId xmlns:a16="http://schemas.microsoft.com/office/drawing/2014/main" id="{517EA4D6-2D12-B549-982A-E4F2B6522B82}"/>
                </a:ext>
              </a:extLst>
            </p:cNvPr>
            <p:cNvGrpSpPr/>
            <p:nvPr/>
          </p:nvGrpSpPr>
          <p:grpSpPr>
            <a:xfrm>
              <a:off x="7565219" y="3362714"/>
              <a:ext cx="528252" cy="392206"/>
              <a:chOff x="9535279" y="2902693"/>
              <a:chExt cx="528252" cy="392206"/>
            </a:xfrm>
          </p:grpSpPr>
          <p:sp>
            <p:nvSpPr>
              <p:cNvPr id="166" name="Rectangle 165">
                <a:extLst>
                  <a:ext uri="{FF2B5EF4-FFF2-40B4-BE49-F238E27FC236}">
                    <a16:creationId xmlns:a16="http://schemas.microsoft.com/office/drawing/2014/main" id="{7D8111F7-31A8-EB4F-9894-A3924F93ACB3}"/>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7" name="Rectangle 166">
                <a:extLst>
                  <a:ext uri="{FF2B5EF4-FFF2-40B4-BE49-F238E27FC236}">
                    <a16:creationId xmlns:a16="http://schemas.microsoft.com/office/drawing/2014/main" id="{75BE411C-ADA2-8746-9D0F-EF1626558D9F}"/>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Rectangle 167">
                <a:extLst>
                  <a:ext uri="{FF2B5EF4-FFF2-40B4-BE49-F238E27FC236}">
                    <a16:creationId xmlns:a16="http://schemas.microsoft.com/office/drawing/2014/main" id="{068FD6FF-C681-C24E-9F0A-9A9E5522B3C6}"/>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AF21B967-89DC-CD4B-BF96-DC2AD893EBA7}"/>
                      </a:ext>
                    </a:extLst>
                  </p:cNvPr>
                  <p:cNvSpPr txBox="1"/>
                  <p:nvPr/>
                </p:nvSpPr>
                <p:spPr>
                  <a:xfrm>
                    <a:off x="9772810" y="3017900"/>
                    <a:ext cx="2907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4</m:t>
                              </m:r>
                            </m:sub>
                          </m:sSub>
                        </m:oMath>
                      </m:oMathPara>
                    </a14:m>
                    <a:endParaRPr lang="en-GB" dirty="0"/>
                  </a:p>
                </p:txBody>
              </p:sp>
            </mc:Choice>
            <mc:Fallback xmlns="">
              <p:sp>
                <p:nvSpPr>
                  <p:cNvPr id="169" name="TextBox 168">
                    <a:extLst>
                      <a:ext uri="{FF2B5EF4-FFF2-40B4-BE49-F238E27FC236}">
                        <a16:creationId xmlns:a16="http://schemas.microsoft.com/office/drawing/2014/main" id="{AF21B967-89DC-CD4B-BF96-DC2AD893EBA7}"/>
                      </a:ext>
                    </a:extLst>
                  </p:cNvPr>
                  <p:cNvSpPr txBox="1">
                    <a:spLocks noRot="1" noChangeAspect="1" noMove="1" noResize="1" noEditPoints="1" noAdjustHandles="1" noChangeArrowheads="1" noChangeShapeType="1" noTextEdit="1"/>
                  </p:cNvSpPr>
                  <p:nvPr/>
                </p:nvSpPr>
                <p:spPr>
                  <a:xfrm>
                    <a:off x="9772810" y="3017900"/>
                    <a:ext cx="290721" cy="276999"/>
                  </a:xfrm>
                  <a:prstGeom prst="rect">
                    <a:avLst/>
                  </a:prstGeom>
                  <a:blipFill>
                    <a:blip r:embed="rId27"/>
                    <a:stretch>
                      <a:fillRect l="-16667" r="-4167" b="-21739"/>
                    </a:stretch>
                  </a:blipFill>
                </p:spPr>
                <p:txBody>
                  <a:bodyPr/>
                  <a:lstStyle/>
                  <a:p>
                    <a:r>
                      <a:rPr lang="en-GB">
                        <a:noFill/>
                      </a:rPr>
                      <a:t> </a:t>
                    </a:r>
                  </a:p>
                </p:txBody>
              </p:sp>
            </mc:Fallback>
          </mc:AlternateContent>
        </p:grpSp>
      </p:grpSp>
      <p:sp>
        <p:nvSpPr>
          <p:cNvPr id="4" name="Date Placeholder 3">
            <a:extLst>
              <a:ext uri="{FF2B5EF4-FFF2-40B4-BE49-F238E27FC236}">
                <a16:creationId xmlns:a16="http://schemas.microsoft.com/office/drawing/2014/main" id="{BEDCEC04-E26A-FD68-87F7-79318B9C6CBB}"/>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2B08C497-FBB8-3221-0EB8-C2C03BCADC8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EA9D0868-E8CA-C3D6-8124-B1822DB2788F}"/>
              </a:ext>
            </a:extLst>
          </p:cNvPr>
          <p:cNvSpPr>
            <a:spLocks noGrp="1"/>
          </p:cNvSpPr>
          <p:nvPr>
            <p:ph type="sldNum" sz="quarter" idx="11"/>
          </p:nvPr>
        </p:nvSpPr>
        <p:spPr/>
        <p:txBody>
          <a:bodyPr/>
          <a:lstStyle/>
          <a:p>
            <a:fld id="{EB1502E6-D9AE-3544-B6D5-378AAA0B915F}" type="slidenum">
              <a:rPr lang="de-DE" altLang="de-DE" smtClean="0"/>
              <a:pPr/>
              <a:t>23</a:t>
            </a:fld>
            <a:endParaRPr lang="de-DE" altLang="de-DE" dirty="0"/>
          </a:p>
        </p:txBody>
      </p:sp>
    </p:spTree>
    <p:extLst>
      <p:ext uri="{BB962C8B-B14F-4D97-AF65-F5344CB8AC3E}">
        <p14:creationId xmlns:p14="http://schemas.microsoft.com/office/powerpoint/2010/main" val="383042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Decision Model: Setting Decisions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a:xfrm>
                <a:off x="623393" y="1332843"/>
                <a:ext cx="7264880" cy="4584266"/>
              </a:xfrm>
            </p:spPr>
            <p:txBody>
              <a:bodyPr>
                <a:normAutofit fontScale="92500" lnSpcReduction="10000"/>
              </a:bodyPr>
              <a:lstStyle/>
              <a:p>
                <a:r>
                  <a:rPr lang="en-GB" dirty="0"/>
                  <a:t>Given a decision model </a:t>
                </a:r>
                <a14:m>
                  <m:oMath xmlns:m="http://schemas.openxmlformats.org/officeDocument/2006/math">
                    <m:r>
                      <a:rPr lang="en-GB" i="1" smtClean="0">
                        <a:latin typeface="Cambria Math" panose="02040503050406030204" pitchFamily="18" charset="0"/>
                      </a:rPr>
                      <m:t>𝐺</m:t>
                    </m:r>
                  </m:oMath>
                </a14:m>
                <a:r>
                  <a:rPr lang="en-GB" dirty="0"/>
                  <a:t> and an action assignment </a:t>
                </a:r>
                <a14:m>
                  <m:oMath xmlns:m="http://schemas.openxmlformats.org/officeDocument/2006/math">
                    <m:r>
                      <a:rPr lang="de-DE" b="1" i="1" smtClean="0">
                        <a:latin typeface="Cambria Math" panose="02040503050406030204" pitchFamily="18" charset="0"/>
                      </a:rPr>
                      <m:t>𝒅</m:t>
                    </m:r>
                  </m:oMath>
                </a14:m>
                <a:endParaRPr lang="en-GB" dirty="0"/>
              </a:p>
              <a:p>
                <a:r>
                  <a:rPr lang="en-GB" dirty="0"/>
                  <a:t>Let </a:t>
                </a:r>
                <a14:m>
                  <m:oMath xmlns:m="http://schemas.openxmlformats.org/officeDocument/2006/math">
                    <m:r>
                      <a:rPr lang="de-DE" i="1" smtClean="0">
                        <a:latin typeface="Cambria Math" panose="02040503050406030204" pitchFamily="18" charset="0"/>
                      </a:rPr>
                      <m:t>𝐺</m:t>
                    </m:r>
                    <m:d>
                      <m:dPr>
                        <m:begChr m:val="["/>
                        <m:endChr m:val="]"/>
                        <m:ctrlPr>
                          <a:rPr lang="de-DE" sz="2400" i="1">
                            <a:latin typeface="Cambria Math" panose="02040503050406030204" pitchFamily="18" charset="0"/>
                          </a:rPr>
                        </m:ctrlPr>
                      </m:dPr>
                      <m:e>
                        <m:r>
                          <a:rPr lang="de-DE" sz="2400" b="1" i="1">
                            <a:latin typeface="Cambria Math" panose="02040503050406030204" pitchFamily="18" charset="0"/>
                          </a:rPr>
                          <m:t>𝒅</m:t>
                        </m:r>
                      </m:e>
                    </m:d>
                  </m:oMath>
                </a14:m>
                <a:r>
                  <a:rPr lang="en-GB" dirty="0"/>
                  <a:t> refer to </a:t>
                </a:r>
                <a14:m>
                  <m:oMath xmlns:m="http://schemas.openxmlformats.org/officeDocument/2006/math">
                    <m:r>
                      <a:rPr lang="en-GB" i="1">
                        <a:latin typeface="Cambria Math" panose="02040503050406030204" pitchFamily="18" charset="0"/>
                      </a:rPr>
                      <m:t>𝐺</m:t>
                    </m:r>
                  </m:oMath>
                </a14:m>
                <a:r>
                  <a:rPr lang="en-GB" dirty="0"/>
                  <a:t> with </a:t>
                </a:r>
                <a14:m>
                  <m:oMath xmlns:m="http://schemas.openxmlformats.org/officeDocument/2006/math">
                    <m:r>
                      <a:rPr lang="de-DE" b="1" i="1" smtClean="0">
                        <a:latin typeface="Cambria Math" panose="02040503050406030204" pitchFamily="18" charset="0"/>
                      </a:rPr>
                      <m:t>𝒅</m:t>
                    </m:r>
                  </m:oMath>
                </a14:m>
                <a:r>
                  <a:rPr lang="en-GB" dirty="0"/>
                  <a:t> set, i.e., </a:t>
                </a:r>
                <a:br>
                  <a:rPr lang="en-GB" dirty="0"/>
                </a:br>
                <a14:m>
                  <m:oMath xmlns:m="http://schemas.openxmlformats.org/officeDocument/2006/math">
                    <m:r>
                      <a:rPr lang="de-DE" i="1" smtClean="0">
                        <a:latin typeface="Cambria Math" panose="02040503050406030204" pitchFamily="18" charset="0"/>
                      </a:rPr>
                      <m:t>𝐺</m:t>
                    </m:r>
                    <m:d>
                      <m:dPr>
                        <m:begChr m:val="["/>
                        <m:endChr m:val="]"/>
                        <m:ctrlPr>
                          <a:rPr lang="de-DE" sz="2400" i="1">
                            <a:latin typeface="Cambria Math" panose="02040503050406030204" pitchFamily="18" charset="0"/>
                          </a:rPr>
                        </m:ctrlPr>
                      </m:dPr>
                      <m:e>
                        <m:r>
                          <a:rPr lang="de-DE" sz="2400" b="1" i="1">
                            <a:latin typeface="Cambria Math" panose="02040503050406030204" pitchFamily="18" charset="0"/>
                          </a:rPr>
                          <m:t>𝒅</m:t>
                        </m:r>
                      </m:e>
                    </m:d>
                    <m:r>
                      <a:rPr lang="de-DE" b="1" i="1" smtClean="0">
                        <a:latin typeface="Cambria Math" panose="02040503050406030204" pitchFamily="18" charset="0"/>
                      </a:rPr>
                      <m:t>=</m:t>
                    </m:r>
                    <m:r>
                      <m:rPr>
                        <m:nor/>
                      </m:rPr>
                      <a:rPr lang="de-DE" b="0" i="0" smtClean="0">
                        <a:latin typeface="Cambria Math" panose="02040503050406030204" pitchFamily="18" charset="0"/>
                      </a:rPr>
                      <m:t>absorb</m:t>
                    </m:r>
                    <m:d>
                      <m:dPr>
                        <m:ctrlPr>
                          <a:rPr lang="de-DE" i="1" smtClean="0">
                            <a:latin typeface="Cambria Math" panose="02040503050406030204" pitchFamily="18" charset="0"/>
                          </a:rPr>
                        </m:ctrlPr>
                      </m:dPr>
                      <m:e>
                        <m:r>
                          <a:rPr lang="de-DE" b="0" i="1" smtClean="0">
                            <a:latin typeface="Cambria Math" panose="02040503050406030204" pitchFamily="18" charset="0"/>
                          </a:rPr>
                          <m:t>𝐺</m:t>
                        </m:r>
                        <m:r>
                          <a:rPr lang="de-DE" b="0" i="1" smtClean="0">
                            <a:latin typeface="Cambria Math" panose="02040503050406030204" pitchFamily="18" charset="0"/>
                          </a:rPr>
                          <m:t>,</m:t>
                        </m:r>
                        <m:r>
                          <a:rPr lang="de-DE" b="1" i="1" smtClean="0">
                            <a:latin typeface="Cambria Math" panose="02040503050406030204" pitchFamily="18" charset="0"/>
                          </a:rPr>
                          <m:t>𝒅</m:t>
                        </m:r>
                      </m:e>
                    </m:d>
                  </m:oMath>
                </a14:m>
                <a:endParaRPr lang="en-GB" dirty="0"/>
              </a:p>
              <a:p>
                <a:pPr lvl="1"/>
                <a:r>
                  <a:rPr lang="en-GB" dirty="0"/>
                  <a:t>In each </a:t>
                </a:r>
                <a14:m>
                  <m:oMath xmlns:m="http://schemas.openxmlformats.org/officeDocument/2006/math">
                    <m:r>
                      <a:rPr lang="de-DE" b="0" i="1" smtClean="0">
                        <a:latin typeface="Cambria Math" panose="02040503050406030204" pitchFamily="18" charset="0"/>
                      </a:rPr>
                      <m:t>𝑔</m:t>
                    </m:r>
                  </m:oMath>
                </a14:m>
                <a:r>
                  <a:rPr lang="en-GB" dirty="0"/>
                  <a:t> with decision PRV</a:t>
                </a:r>
                <a:r>
                  <a:rPr lang="de-DE" dirty="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𝐴</m:t>
                        </m:r>
                      </m:e>
                      <m:sub>
                        <m:r>
                          <a:rPr lang="de-DE" i="1">
                            <a:latin typeface="Cambria Math" panose="02040503050406030204" pitchFamily="18" charset="0"/>
                          </a:rPr>
                          <m:t>𝑖</m:t>
                        </m:r>
                      </m:sub>
                    </m:sSub>
                  </m:oMath>
                </a14:m>
                <a:r>
                  <a:rPr lang="en-GB" dirty="0"/>
                  <a:t>, </a:t>
                </a:r>
              </a:p>
              <a:p>
                <a:pPr lvl="2"/>
                <a:r>
                  <a:rPr lang="en-GB" dirty="0"/>
                  <a:t>Drop the lines where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𝐴</m:t>
                        </m:r>
                      </m:e>
                      <m:sub>
                        <m:r>
                          <a:rPr lang="de-DE" i="1">
                            <a:latin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𝑎</m:t>
                        </m:r>
                      </m:e>
                      <m:sub>
                        <m:r>
                          <a:rPr lang="de-DE" i="1">
                            <a:latin typeface="Cambria Math" panose="02040503050406030204" pitchFamily="18" charset="0"/>
                          </a:rPr>
                          <m:t>𝑖</m:t>
                        </m:r>
                      </m:sub>
                    </m:sSub>
                  </m:oMath>
                </a14:m>
                <a:r>
                  <a:rPr lang="en-GB" dirty="0"/>
                  <a:t> and the column of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𝐴</m:t>
                        </m:r>
                      </m:e>
                      <m:sub>
                        <m:r>
                          <a:rPr lang="de-DE" i="1">
                            <a:latin typeface="Cambria Math" panose="02040503050406030204" pitchFamily="18" charset="0"/>
                          </a:rPr>
                          <m:t>𝑖</m:t>
                        </m:r>
                      </m:sub>
                    </m:sSub>
                  </m:oMath>
                </a14:m>
                <a:endParaRPr lang="en-GB" dirty="0"/>
              </a:p>
              <a:p>
                <a:r>
                  <a:rPr lang="en-GB" dirty="0"/>
                  <a:t>E.g., set </a:t>
                </a:r>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smtClean="0">
                            <a:solidFill>
                              <a:srgbClr val="FFC000"/>
                            </a:solidFill>
                            <a:latin typeface="Cambria Math" panose="02040503050406030204" pitchFamily="18" charset="0"/>
                          </a:rPr>
                          <m:t>𝑏𝑎𝑛</m:t>
                        </m:r>
                      </m:e>
                    </m:d>
                  </m:oMath>
                </a14:m>
                <a:r>
                  <a:rPr lang="en-GB" dirty="0"/>
                  <a:t> in </a:t>
                </a:r>
                <a14:m>
                  <m:oMath xmlns:m="http://schemas.openxmlformats.org/officeDocument/2006/math">
                    <m:r>
                      <a:rPr lang="en-GB" i="1" smtClean="0">
                        <a:latin typeface="Cambria Math" panose="02040503050406030204" pitchFamily="18" charset="0"/>
                      </a:rPr>
                      <m:t>𝐺</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2</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3</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4</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e>
                    </m:d>
                  </m:oMath>
                </a14:m>
                <a:r>
                  <a:rPr lang="en-GB" dirty="0"/>
                  <a:t> </a:t>
                </a:r>
              </a:p>
              <a:p>
                <a:pPr lvl="1"/>
                <a14:m>
                  <m:oMath xmlns:m="http://schemas.openxmlformats.org/officeDocument/2006/math">
                    <m:r>
                      <a:rPr lang="de-DE" b="1" i="1" smtClean="0">
                        <a:latin typeface="Cambria Math" panose="02040503050406030204" pitchFamily="18" charset="0"/>
                      </a:rPr>
                      <m:t>𝒆</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oMath>
                </a14:m>
                <a:endParaRPr lang="en-GB" dirty="0"/>
              </a:p>
              <a:p>
                <a:pPr lvl="1"/>
                <a:r>
                  <a:rPr lang="en-GB" dirty="0"/>
                  <a:t>Absorb </a:t>
                </a:r>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oMath>
                </a14:m>
                <a:r>
                  <a:rPr lang="en-GB" dirty="0"/>
                  <a:t> in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1</m:t>
                        </m:r>
                      </m:sub>
                    </m:sSub>
                  </m:oMath>
                </a14:m>
                <a:r>
                  <a:rPr lang="en-GB" dirty="0"/>
                  <a:t> </a:t>
                </a:r>
              </a:p>
              <a:p>
                <a:pPr lvl="1"/>
                <a14:m>
                  <m:oMath xmlns:m="http://schemas.openxmlformats.org/officeDocument/2006/math">
                    <m:r>
                      <a:rPr lang="de-DE" b="0" i="1" smtClean="0">
                        <a:latin typeface="Cambria Math" panose="02040503050406030204" pitchFamily="18" charset="0"/>
                      </a:rPr>
                      <m:t>𝐺</m:t>
                    </m:r>
                    <m:d>
                      <m:dPr>
                        <m:begChr m:val="["/>
                        <m:endChr m:val="]"/>
                        <m:ctrlPr>
                          <a:rPr lang="de-DE" sz="2200" i="1">
                            <a:latin typeface="Cambria Math" panose="02040503050406030204" pitchFamily="18" charset="0"/>
                          </a:rPr>
                        </m:ctrlPr>
                      </m:dPr>
                      <m:e>
                        <m:sSub>
                          <m:sSubPr>
                            <m:ctrlPr>
                              <a:rPr lang="de-DE" sz="2200" b="1" i="1" smtClean="0">
                                <a:latin typeface="Cambria Math" panose="02040503050406030204" pitchFamily="18" charset="0"/>
                              </a:rPr>
                            </m:ctrlPr>
                          </m:sSubPr>
                          <m:e>
                            <m:r>
                              <a:rPr lang="de-DE" sz="2200" b="1" i="1">
                                <a:latin typeface="Cambria Math" panose="02040503050406030204" pitchFamily="18" charset="0"/>
                              </a:rPr>
                              <m:t>𝒅</m:t>
                            </m:r>
                          </m:e>
                          <m:sub>
                            <m:r>
                              <a:rPr lang="de-DE" sz="2200" b="0" i="1" smtClean="0">
                                <a:latin typeface="Cambria Math" panose="02040503050406030204" pitchFamily="18" charset="0"/>
                              </a:rPr>
                              <m:t>1</m:t>
                            </m:r>
                          </m:sub>
                        </m:sSub>
                      </m:e>
                    </m:d>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0</m:t>
                            </m:r>
                          </m:sub>
                        </m:sSub>
                        <m:r>
                          <a:rPr lang="de-DE" i="1">
                            <a:latin typeface="Cambria Math" panose="02040503050406030204" pitchFamily="18" charset="0"/>
                          </a:rPr>
                          <m:t>,</m:t>
                        </m:r>
                        <m:sSubSup>
                          <m:sSubSupPr>
                            <m:ctrlPr>
                              <a:rPr lang="de-DE" b="0" i="1" smtClean="0">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1</m:t>
                            </m:r>
                          </m:sub>
                          <m:sup>
                            <m:r>
                              <a:rPr lang="de-DE" b="0" i="1" smtClean="0">
                                <a:latin typeface="Cambria Math" panose="02040503050406030204" pitchFamily="18" charset="0"/>
                              </a:rPr>
                              <m:t>′</m:t>
                            </m:r>
                          </m:sup>
                        </m:sSubSup>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3</m:t>
                            </m:r>
                          </m:sub>
                        </m:sSub>
                        <m:r>
                          <a:rPr lang="de-DE" i="1">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4</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e>
                    </m:d>
                  </m:oMath>
                </a14:m>
                <a:endParaRPr lang="en-GB" dirty="0"/>
              </a:p>
              <a:p>
                <a:pPr lvl="2"/>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1</m:t>
                        </m:r>
                      </m:sub>
                      <m:sup>
                        <m:r>
                          <a:rPr lang="de-DE" i="1">
                            <a:latin typeface="Cambria Math" panose="02040503050406030204" pitchFamily="18" charset="0"/>
                          </a:rPr>
                          <m:t>′</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m:t>
                        </m:r>
                      </m:sup>
                    </m:sSub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𝑇𝑟𝑎𝑣𝑒𝑙</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e>
                    </m:d>
                  </m:oMath>
                </a14:m>
                <a:endParaRPr lang="en-GB" dirty="0"/>
              </a:p>
              <a:p>
                <a:pPr lvl="2"/>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4</m:t>
                        </m:r>
                      </m:sub>
                      <m:sup>
                        <m:r>
                          <a:rPr lang="de-DE" i="1">
                            <a:latin typeface="Cambria Math" panose="02040503050406030204" pitchFamily="18" charset="0"/>
                          </a:rPr>
                          <m:t>′</m:t>
                        </m:r>
                      </m:sup>
                    </m:sSubSup>
                    <m:r>
                      <a:rPr lang="de-DE" i="1">
                        <a:latin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4</m:t>
                        </m:r>
                      </m:sub>
                      <m:sup>
                        <m:r>
                          <a:rPr lang="de-DE" i="1">
                            <a:latin typeface="Cambria Math" panose="02040503050406030204" pitchFamily="18" charset="0"/>
                            <a:ea typeface="Cambria Math" panose="02040503050406030204" pitchFamily="18" charset="0"/>
                          </a:rPr>
                          <m:t>′</m:t>
                        </m:r>
                      </m:sup>
                    </m:sSub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𝐼𝑛𝑡𝑒𝑟𝑓𝑒𝑟𝑒𝑛𝑐𝑒</m:t>
                        </m:r>
                      </m:e>
                    </m:d>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xfrm>
                <a:off x="623393" y="1332843"/>
                <a:ext cx="7264880" cy="4584266"/>
              </a:xfrm>
              <a:blipFill>
                <a:blip r:embed="rId2"/>
                <a:stretch>
                  <a:fillRect l="-2439" t="-248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graphicFrame>
            <p:nvGraphicFramePr>
              <p:cNvPr id="98" name="Table 97">
                <a:extLst>
                  <a:ext uri="{FF2B5EF4-FFF2-40B4-BE49-F238E27FC236}">
                    <a16:creationId xmlns:a16="http://schemas.microsoft.com/office/drawing/2014/main" id="{71575A7E-E387-4F4B-A928-80A55DC8A88E}"/>
                  </a:ext>
                </a:extLst>
              </p:cNvPr>
              <p:cNvGraphicFramePr>
                <a:graphicFrameLocks noGrp="1"/>
              </p:cNvGraphicFramePr>
              <p:nvPr>
                <p:extLst>
                  <p:ext uri="{D42A27DB-BD31-4B8C-83A1-F6EECF244321}">
                    <p14:modId xmlns:p14="http://schemas.microsoft.com/office/powerpoint/2010/main" val="18964237"/>
                  </p:ext>
                </p:extLst>
              </p:nvPr>
            </p:nvGraphicFramePr>
            <p:xfrm>
              <a:off x="10038532" y="985620"/>
              <a:ext cx="2015743" cy="1854200"/>
            </p:xfrm>
            <a:graphic>
              <a:graphicData uri="http://schemas.openxmlformats.org/drawingml/2006/table">
                <a:tbl>
                  <a:tblPr firstRow="1" bandRow="1">
                    <a:tableStyleId>{10A1B5D5-9B99-4C35-A422-299274C87663}</a:tableStyleId>
                  </a:tblPr>
                  <a:tblGrid>
                    <a:gridCol w="730694">
                      <a:extLst>
                        <a:ext uri="{9D8B030D-6E8A-4147-A177-3AD203B41FA5}">
                          <a16:colId xmlns:a16="http://schemas.microsoft.com/office/drawing/2014/main" val="1319494561"/>
                        </a:ext>
                      </a:extLst>
                    </a:gridCol>
                    <a:gridCol w="793178">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𝑇𝑙</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en-GB" smtClean="0">
                                        <a:latin typeface="Cambria Math" panose="02040503050406030204" pitchFamily="18" charset="0"/>
                                      </a:rPr>
                                      <m:t>𝜙</m:t>
                                    </m:r>
                                  </m:e>
                                  <m:sub>
                                    <m:r>
                                      <a:rPr lang="de-DE" smtClean="0">
                                        <a:latin typeface="Cambria Math" panose="02040503050406030204" pitchFamily="18" charset="0"/>
                                      </a:rPr>
                                      <m:t>1</m:t>
                                    </m:r>
                                  </m:sub>
                                </m:sSub>
                              </m:oMath>
                            </m:oMathPara>
                          </a14:m>
                          <a:endParaRPr lang="en-GB" b="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𝑓𝑟𝑒𝑒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𝑓𝑟𝑒𝑒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𝑏𝑎𝑛</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𝑏𝑎𝑛</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98" name="Table 97">
                <a:extLst>
                  <a:ext uri="{FF2B5EF4-FFF2-40B4-BE49-F238E27FC236}">
                    <a16:creationId xmlns:a16="http://schemas.microsoft.com/office/drawing/2014/main" id="{71575A7E-E387-4F4B-A928-80A55DC8A88E}"/>
                  </a:ext>
                </a:extLst>
              </p:cNvPr>
              <p:cNvGraphicFramePr>
                <a:graphicFrameLocks noGrp="1"/>
              </p:cNvGraphicFramePr>
              <p:nvPr>
                <p:extLst>
                  <p:ext uri="{D42A27DB-BD31-4B8C-83A1-F6EECF244321}">
                    <p14:modId xmlns:p14="http://schemas.microsoft.com/office/powerpoint/2010/main" val="18964237"/>
                  </p:ext>
                </p:extLst>
              </p:nvPr>
            </p:nvGraphicFramePr>
            <p:xfrm>
              <a:off x="10038532" y="985620"/>
              <a:ext cx="2015743" cy="1854200"/>
            </p:xfrm>
            <a:graphic>
              <a:graphicData uri="http://schemas.openxmlformats.org/drawingml/2006/table">
                <a:tbl>
                  <a:tblPr firstRow="1" bandRow="1">
                    <a:tableStyleId>{10A1B5D5-9B99-4C35-A422-299274C87663}</a:tableStyleId>
                  </a:tblPr>
                  <a:tblGrid>
                    <a:gridCol w="730694">
                      <a:extLst>
                        <a:ext uri="{9D8B030D-6E8A-4147-A177-3AD203B41FA5}">
                          <a16:colId xmlns:a16="http://schemas.microsoft.com/office/drawing/2014/main" val="1319494561"/>
                        </a:ext>
                      </a:extLst>
                    </a:gridCol>
                    <a:gridCol w="793178">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endParaRPr lang="en-DE"/>
                        </a:p>
                      </a:txBody>
                      <a:tcPr>
                        <a:blipFill>
                          <a:blip r:embed="rId3"/>
                          <a:stretch>
                            <a:fillRect l="-1724" t="-3448" r="-177586" b="-410345"/>
                          </a:stretch>
                        </a:blipFill>
                      </a:tcPr>
                    </a:tc>
                    <a:tc>
                      <a:txBody>
                        <a:bodyPr/>
                        <a:lstStyle/>
                        <a:p>
                          <a:endParaRPr lang="en-DE"/>
                        </a:p>
                      </a:txBody>
                      <a:tcPr>
                        <a:blipFill>
                          <a:blip r:embed="rId3"/>
                          <a:stretch>
                            <a:fillRect l="-93651" t="-3448" r="-63492" b="-410345"/>
                          </a:stretch>
                        </a:blipFill>
                      </a:tcPr>
                    </a:tc>
                    <a:tc>
                      <a:txBody>
                        <a:bodyPr/>
                        <a:lstStyle/>
                        <a:p>
                          <a:endParaRPr lang="en-DE"/>
                        </a:p>
                      </a:txBody>
                      <a:tcPr>
                        <a:blipFill>
                          <a:blip r:embed="rId3"/>
                          <a:stretch>
                            <a:fillRect l="-312821" t="-3448" r="-2564" b="-410345"/>
                          </a:stretch>
                        </a:blipFill>
                      </a:tcPr>
                    </a:tc>
                    <a:extLst>
                      <a:ext uri="{0D108BD9-81ED-4DB2-BD59-A6C34878D82A}">
                        <a16:rowId xmlns:a16="http://schemas.microsoft.com/office/drawing/2014/main" val="1907911284"/>
                      </a:ext>
                    </a:extLst>
                  </a:tr>
                  <a:tr h="370840">
                    <a:tc>
                      <a:txBody>
                        <a:bodyPr/>
                        <a:lstStyle/>
                        <a:p>
                          <a:endParaRPr lang="en-DE"/>
                        </a:p>
                      </a:txBody>
                      <a:tcPr>
                        <a:blipFill>
                          <a:blip r:embed="rId3"/>
                          <a:stretch>
                            <a:fillRect l="-1724" t="-100000" r="-177586" b="-296667"/>
                          </a:stretch>
                        </a:blipFill>
                      </a:tcPr>
                    </a:tc>
                    <a:tc>
                      <a:txBody>
                        <a:bodyPr/>
                        <a:lstStyle/>
                        <a:p>
                          <a:endParaRPr lang="en-DE"/>
                        </a:p>
                      </a:txBody>
                      <a:tcPr>
                        <a:blipFill>
                          <a:blip r:embed="rId3"/>
                          <a:stretch>
                            <a:fillRect l="-93651" t="-100000" r="-63492" b="-296667"/>
                          </a:stretch>
                        </a:blipFill>
                      </a:tcPr>
                    </a:tc>
                    <a:tc>
                      <a:txBody>
                        <a:bodyPr/>
                        <a:lstStyle/>
                        <a:p>
                          <a:endParaRPr lang="en-DE"/>
                        </a:p>
                      </a:txBody>
                      <a:tcPr>
                        <a:blipFill>
                          <a:blip r:embed="rId3"/>
                          <a:stretch>
                            <a:fillRect l="-312821" t="-100000" r="-2564" b="-296667"/>
                          </a:stretch>
                        </a:blipFill>
                      </a:tcPr>
                    </a:tc>
                    <a:extLst>
                      <a:ext uri="{0D108BD9-81ED-4DB2-BD59-A6C34878D82A}">
                        <a16:rowId xmlns:a16="http://schemas.microsoft.com/office/drawing/2014/main" val="1902464291"/>
                      </a:ext>
                    </a:extLst>
                  </a:tr>
                  <a:tr h="370840">
                    <a:tc>
                      <a:txBody>
                        <a:bodyPr/>
                        <a:lstStyle/>
                        <a:p>
                          <a:endParaRPr lang="en-DE"/>
                        </a:p>
                      </a:txBody>
                      <a:tcPr>
                        <a:blipFill>
                          <a:blip r:embed="rId3"/>
                          <a:stretch>
                            <a:fillRect l="-1724" t="-206897" r="-177586" b="-206897"/>
                          </a:stretch>
                        </a:blipFill>
                      </a:tcPr>
                    </a:tc>
                    <a:tc>
                      <a:txBody>
                        <a:bodyPr/>
                        <a:lstStyle/>
                        <a:p>
                          <a:endParaRPr lang="en-DE"/>
                        </a:p>
                      </a:txBody>
                      <a:tcPr>
                        <a:blipFill>
                          <a:blip r:embed="rId3"/>
                          <a:stretch>
                            <a:fillRect l="-93651" t="-206897" r="-63492" b="-206897"/>
                          </a:stretch>
                        </a:blipFill>
                      </a:tcPr>
                    </a:tc>
                    <a:tc>
                      <a:txBody>
                        <a:bodyPr/>
                        <a:lstStyle/>
                        <a:p>
                          <a:endParaRPr lang="en-DE"/>
                        </a:p>
                      </a:txBody>
                      <a:tcPr>
                        <a:blipFill>
                          <a:blip r:embed="rId3"/>
                          <a:stretch>
                            <a:fillRect l="-312821" t="-206897" r="-2564" b="-206897"/>
                          </a:stretch>
                        </a:blipFill>
                      </a:tcPr>
                    </a:tc>
                    <a:extLst>
                      <a:ext uri="{0D108BD9-81ED-4DB2-BD59-A6C34878D82A}">
                        <a16:rowId xmlns:a16="http://schemas.microsoft.com/office/drawing/2014/main" val="1944780422"/>
                      </a:ext>
                    </a:extLst>
                  </a:tr>
                  <a:tr h="370840">
                    <a:tc>
                      <a:txBody>
                        <a:bodyPr/>
                        <a:lstStyle/>
                        <a:p>
                          <a:endParaRPr lang="en-DE"/>
                        </a:p>
                      </a:txBody>
                      <a:tcPr>
                        <a:blipFill>
                          <a:blip r:embed="rId3"/>
                          <a:stretch>
                            <a:fillRect l="-1724" t="-296667" r="-177586" b="-100000"/>
                          </a:stretch>
                        </a:blipFill>
                      </a:tcPr>
                    </a:tc>
                    <a:tc>
                      <a:txBody>
                        <a:bodyPr/>
                        <a:lstStyle/>
                        <a:p>
                          <a:endParaRPr lang="en-DE"/>
                        </a:p>
                      </a:txBody>
                      <a:tcPr>
                        <a:blipFill>
                          <a:blip r:embed="rId3"/>
                          <a:stretch>
                            <a:fillRect l="-93651" t="-296667" r="-63492" b="-100000"/>
                          </a:stretch>
                        </a:blipFill>
                      </a:tcPr>
                    </a:tc>
                    <a:tc>
                      <a:txBody>
                        <a:bodyPr/>
                        <a:lstStyle/>
                        <a:p>
                          <a:endParaRPr lang="en-DE"/>
                        </a:p>
                      </a:txBody>
                      <a:tcPr>
                        <a:blipFill>
                          <a:blip r:embed="rId3"/>
                          <a:stretch>
                            <a:fillRect l="-312821" t="-296667" r="-2564" b="-100000"/>
                          </a:stretch>
                        </a:blipFill>
                      </a:tcPr>
                    </a:tc>
                    <a:extLst>
                      <a:ext uri="{0D108BD9-81ED-4DB2-BD59-A6C34878D82A}">
                        <a16:rowId xmlns:a16="http://schemas.microsoft.com/office/drawing/2014/main" val="2931197770"/>
                      </a:ext>
                    </a:extLst>
                  </a:tr>
                  <a:tr h="370840">
                    <a:tc>
                      <a:txBody>
                        <a:bodyPr/>
                        <a:lstStyle/>
                        <a:p>
                          <a:endParaRPr lang="en-DE"/>
                        </a:p>
                      </a:txBody>
                      <a:tcPr>
                        <a:blipFill>
                          <a:blip r:embed="rId3"/>
                          <a:stretch>
                            <a:fillRect l="-1724" t="-410345" r="-177586" b="-3448"/>
                          </a:stretch>
                        </a:blipFill>
                      </a:tcPr>
                    </a:tc>
                    <a:tc>
                      <a:txBody>
                        <a:bodyPr/>
                        <a:lstStyle/>
                        <a:p>
                          <a:endParaRPr lang="en-DE"/>
                        </a:p>
                      </a:txBody>
                      <a:tcPr>
                        <a:blipFill>
                          <a:blip r:embed="rId3"/>
                          <a:stretch>
                            <a:fillRect l="-93651" t="-410345" r="-63492" b="-3448"/>
                          </a:stretch>
                        </a:blipFill>
                      </a:tcPr>
                    </a:tc>
                    <a:tc>
                      <a:txBody>
                        <a:bodyPr/>
                        <a:lstStyle/>
                        <a:p>
                          <a:endParaRPr lang="en-DE"/>
                        </a:p>
                      </a:txBody>
                      <a:tcPr>
                        <a:blipFill>
                          <a:blip r:embed="rId3"/>
                          <a:stretch>
                            <a:fillRect l="-312821" t="-410345" r="-2564" b="-3448"/>
                          </a:stretch>
                        </a:blipFill>
                      </a:tcPr>
                    </a:tc>
                    <a:extLst>
                      <a:ext uri="{0D108BD9-81ED-4DB2-BD59-A6C34878D82A}">
                        <a16:rowId xmlns:a16="http://schemas.microsoft.com/office/drawing/2014/main" val="1007323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9" name="Table 98">
                <a:extLst>
                  <a:ext uri="{FF2B5EF4-FFF2-40B4-BE49-F238E27FC236}">
                    <a16:creationId xmlns:a16="http://schemas.microsoft.com/office/drawing/2014/main" id="{C1C51EEB-4EDE-894B-9D77-7A3B3F7CFDBB}"/>
                  </a:ext>
                </a:extLst>
              </p:cNvPr>
              <p:cNvGraphicFramePr>
                <a:graphicFrameLocks noGrp="1"/>
              </p:cNvGraphicFramePr>
              <p:nvPr>
                <p:extLst>
                  <p:ext uri="{D42A27DB-BD31-4B8C-83A1-F6EECF244321}">
                    <p14:modId xmlns:p14="http://schemas.microsoft.com/office/powerpoint/2010/main" val="1028409628"/>
                  </p:ext>
                </p:extLst>
              </p:nvPr>
            </p:nvGraphicFramePr>
            <p:xfrm>
              <a:off x="7915684" y="982945"/>
              <a:ext cx="2004187" cy="1854200"/>
            </p:xfrm>
            <a:graphic>
              <a:graphicData uri="http://schemas.openxmlformats.org/drawingml/2006/table">
                <a:tbl>
                  <a:tblPr firstRow="1" bandRow="1">
                    <a:tableStyleId>{10A1B5D5-9B99-4C35-A422-299274C87663}</a:tableStyleId>
                  </a:tblPr>
                  <a:tblGrid>
                    <a:gridCol w="730694">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m:t>
                                </m:r>
                              </m:oMath>
                            </m:oMathPara>
                          </a14:m>
                          <a:endParaRPr lang="en-GB" b="0" i="1"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en-GB" b="0" i="1" smtClean="0">
                                        <a:latin typeface="Cambria Math" panose="02040503050406030204" pitchFamily="18" charset="0"/>
                                      </a:rPr>
                                      <m:t>𝜙</m:t>
                                    </m:r>
                                  </m:e>
                                  <m:sub>
                                    <m:r>
                                      <a:rPr lang="de-DE" b="0" i="0" smtClean="0">
                                        <a:latin typeface="Cambria Math" panose="02040503050406030204" pitchFamily="18" charset="0"/>
                                      </a:rPr>
                                      <m:t>4</m:t>
                                    </m:r>
                                  </m:sub>
                                </m:sSub>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𝑓𝑟𝑒𝑒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𝑓𝑟𝑒𝑒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𝑏𝑎𝑛</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𝑏𝑎𝑛</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99" name="Table 98">
                <a:extLst>
                  <a:ext uri="{FF2B5EF4-FFF2-40B4-BE49-F238E27FC236}">
                    <a16:creationId xmlns:a16="http://schemas.microsoft.com/office/drawing/2014/main" id="{C1C51EEB-4EDE-894B-9D77-7A3B3F7CFDBB}"/>
                  </a:ext>
                </a:extLst>
              </p:cNvPr>
              <p:cNvGraphicFramePr>
                <a:graphicFrameLocks noGrp="1"/>
              </p:cNvGraphicFramePr>
              <p:nvPr>
                <p:extLst>
                  <p:ext uri="{D42A27DB-BD31-4B8C-83A1-F6EECF244321}">
                    <p14:modId xmlns:p14="http://schemas.microsoft.com/office/powerpoint/2010/main" val="1028409628"/>
                  </p:ext>
                </p:extLst>
              </p:nvPr>
            </p:nvGraphicFramePr>
            <p:xfrm>
              <a:off x="7915684" y="982945"/>
              <a:ext cx="2004187" cy="1854200"/>
            </p:xfrm>
            <a:graphic>
              <a:graphicData uri="http://schemas.openxmlformats.org/drawingml/2006/table">
                <a:tbl>
                  <a:tblPr firstRow="1" bandRow="1">
                    <a:tableStyleId>{10A1B5D5-9B99-4C35-A422-299274C87663}</a:tableStyleId>
                  </a:tblPr>
                  <a:tblGrid>
                    <a:gridCol w="730694">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endParaRPr lang="en-DE"/>
                        </a:p>
                      </a:txBody>
                      <a:tcPr>
                        <a:blipFill>
                          <a:blip r:embed="rId4"/>
                          <a:stretch>
                            <a:fillRect l="-1724" t="-3448" r="-175862" b="-410345"/>
                          </a:stretch>
                        </a:blipFill>
                      </a:tcPr>
                    </a:tc>
                    <a:tc>
                      <a:txBody>
                        <a:bodyPr/>
                        <a:lstStyle/>
                        <a:p>
                          <a:endParaRPr lang="en-DE"/>
                        </a:p>
                      </a:txBody>
                      <a:tcPr>
                        <a:blipFill>
                          <a:blip r:embed="rId4"/>
                          <a:stretch>
                            <a:fillRect l="-95161" t="-3448" r="-64516" b="-410345"/>
                          </a:stretch>
                        </a:blipFill>
                      </a:tcPr>
                    </a:tc>
                    <a:tc>
                      <a:txBody>
                        <a:bodyPr/>
                        <a:lstStyle/>
                        <a:p>
                          <a:endParaRPr lang="en-DE"/>
                        </a:p>
                      </a:txBody>
                      <a:tcPr>
                        <a:blipFill>
                          <a:blip r:embed="rId4"/>
                          <a:stretch>
                            <a:fillRect l="-310256" t="-3448" r="-2564" b="-410345"/>
                          </a:stretch>
                        </a:blipFill>
                      </a:tcPr>
                    </a:tc>
                    <a:extLst>
                      <a:ext uri="{0D108BD9-81ED-4DB2-BD59-A6C34878D82A}">
                        <a16:rowId xmlns:a16="http://schemas.microsoft.com/office/drawing/2014/main" val="1907911284"/>
                      </a:ext>
                    </a:extLst>
                  </a:tr>
                  <a:tr h="370840">
                    <a:tc>
                      <a:txBody>
                        <a:bodyPr/>
                        <a:lstStyle/>
                        <a:p>
                          <a:endParaRPr lang="en-DE"/>
                        </a:p>
                      </a:txBody>
                      <a:tcPr>
                        <a:blipFill>
                          <a:blip r:embed="rId4"/>
                          <a:stretch>
                            <a:fillRect l="-1724" t="-100000" r="-175862" b="-296667"/>
                          </a:stretch>
                        </a:blipFill>
                      </a:tcPr>
                    </a:tc>
                    <a:tc>
                      <a:txBody>
                        <a:bodyPr/>
                        <a:lstStyle/>
                        <a:p>
                          <a:endParaRPr lang="en-DE"/>
                        </a:p>
                      </a:txBody>
                      <a:tcPr>
                        <a:blipFill>
                          <a:blip r:embed="rId4"/>
                          <a:stretch>
                            <a:fillRect l="-95161" t="-100000" r="-64516" b="-296667"/>
                          </a:stretch>
                        </a:blipFill>
                      </a:tcPr>
                    </a:tc>
                    <a:tc>
                      <a:txBody>
                        <a:bodyPr/>
                        <a:lstStyle/>
                        <a:p>
                          <a:endParaRPr lang="en-DE"/>
                        </a:p>
                      </a:txBody>
                      <a:tcPr>
                        <a:blipFill>
                          <a:blip r:embed="rId4"/>
                          <a:stretch>
                            <a:fillRect l="-310256" t="-100000" r="-2564" b="-296667"/>
                          </a:stretch>
                        </a:blipFill>
                      </a:tcPr>
                    </a:tc>
                    <a:extLst>
                      <a:ext uri="{0D108BD9-81ED-4DB2-BD59-A6C34878D82A}">
                        <a16:rowId xmlns:a16="http://schemas.microsoft.com/office/drawing/2014/main" val="1902464291"/>
                      </a:ext>
                    </a:extLst>
                  </a:tr>
                  <a:tr h="370840">
                    <a:tc>
                      <a:txBody>
                        <a:bodyPr/>
                        <a:lstStyle/>
                        <a:p>
                          <a:endParaRPr lang="en-DE"/>
                        </a:p>
                      </a:txBody>
                      <a:tcPr>
                        <a:blipFill>
                          <a:blip r:embed="rId4"/>
                          <a:stretch>
                            <a:fillRect l="-1724" t="-206897" r="-175862" b="-206897"/>
                          </a:stretch>
                        </a:blipFill>
                      </a:tcPr>
                    </a:tc>
                    <a:tc>
                      <a:txBody>
                        <a:bodyPr/>
                        <a:lstStyle/>
                        <a:p>
                          <a:endParaRPr lang="en-DE"/>
                        </a:p>
                      </a:txBody>
                      <a:tcPr>
                        <a:blipFill>
                          <a:blip r:embed="rId4"/>
                          <a:stretch>
                            <a:fillRect l="-95161" t="-206897" r="-64516" b="-206897"/>
                          </a:stretch>
                        </a:blipFill>
                      </a:tcPr>
                    </a:tc>
                    <a:tc>
                      <a:txBody>
                        <a:bodyPr/>
                        <a:lstStyle/>
                        <a:p>
                          <a:endParaRPr lang="en-DE"/>
                        </a:p>
                      </a:txBody>
                      <a:tcPr>
                        <a:blipFill>
                          <a:blip r:embed="rId4"/>
                          <a:stretch>
                            <a:fillRect l="-310256" t="-206897" r="-2564" b="-206897"/>
                          </a:stretch>
                        </a:blipFill>
                      </a:tcPr>
                    </a:tc>
                    <a:extLst>
                      <a:ext uri="{0D108BD9-81ED-4DB2-BD59-A6C34878D82A}">
                        <a16:rowId xmlns:a16="http://schemas.microsoft.com/office/drawing/2014/main" val="1944780422"/>
                      </a:ext>
                    </a:extLst>
                  </a:tr>
                  <a:tr h="370840">
                    <a:tc>
                      <a:txBody>
                        <a:bodyPr/>
                        <a:lstStyle/>
                        <a:p>
                          <a:endParaRPr lang="en-DE"/>
                        </a:p>
                      </a:txBody>
                      <a:tcPr>
                        <a:blipFill>
                          <a:blip r:embed="rId4"/>
                          <a:stretch>
                            <a:fillRect l="-1724" t="-296667" r="-175862" b="-100000"/>
                          </a:stretch>
                        </a:blipFill>
                      </a:tcPr>
                    </a:tc>
                    <a:tc>
                      <a:txBody>
                        <a:bodyPr/>
                        <a:lstStyle/>
                        <a:p>
                          <a:endParaRPr lang="en-DE"/>
                        </a:p>
                      </a:txBody>
                      <a:tcPr>
                        <a:blipFill>
                          <a:blip r:embed="rId4"/>
                          <a:stretch>
                            <a:fillRect l="-95161" t="-296667" r="-64516" b="-100000"/>
                          </a:stretch>
                        </a:blipFill>
                      </a:tcPr>
                    </a:tc>
                    <a:tc>
                      <a:txBody>
                        <a:bodyPr/>
                        <a:lstStyle/>
                        <a:p>
                          <a:endParaRPr lang="en-DE"/>
                        </a:p>
                      </a:txBody>
                      <a:tcPr>
                        <a:blipFill>
                          <a:blip r:embed="rId4"/>
                          <a:stretch>
                            <a:fillRect l="-310256" t="-296667" r="-2564" b="-100000"/>
                          </a:stretch>
                        </a:blipFill>
                      </a:tcPr>
                    </a:tc>
                    <a:extLst>
                      <a:ext uri="{0D108BD9-81ED-4DB2-BD59-A6C34878D82A}">
                        <a16:rowId xmlns:a16="http://schemas.microsoft.com/office/drawing/2014/main" val="2931197770"/>
                      </a:ext>
                    </a:extLst>
                  </a:tr>
                  <a:tr h="370840">
                    <a:tc>
                      <a:txBody>
                        <a:bodyPr/>
                        <a:lstStyle/>
                        <a:p>
                          <a:endParaRPr lang="en-DE"/>
                        </a:p>
                      </a:txBody>
                      <a:tcPr>
                        <a:blipFill>
                          <a:blip r:embed="rId4"/>
                          <a:stretch>
                            <a:fillRect l="-1724" t="-410345" r="-175862" b="-3448"/>
                          </a:stretch>
                        </a:blipFill>
                      </a:tcPr>
                    </a:tc>
                    <a:tc>
                      <a:txBody>
                        <a:bodyPr/>
                        <a:lstStyle/>
                        <a:p>
                          <a:endParaRPr lang="en-DE"/>
                        </a:p>
                      </a:txBody>
                      <a:tcPr>
                        <a:blipFill>
                          <a:blip r:embed="rId4"/>
                          <a:stretch>
                            <a:fillRect l="-95161" t="-410345" r="-64516" b="-3448"/>
                          </a:stretch>
                        </a:blipFill>
                      </a:tcPr>
                    </a:tc>
                    <a:tc>
                      <a:txBody>
                        <a:bodyPr/>
                        <a:lstStyle/>
                        <a:p>
                          <a:endParaRPr lang="en-DE"/>
                        </a:p>
                      </a:txBody>
                      <a:tcPr>
                        <a:blipFill>
                          <a:blip r:embed="rId4"/>
                          <a:stretch>
                            <a:fillRect l="-310256" t="-410345" r="-2564" b="-3448"/>
                          </a:stretch>
                        </a:blipFill>
                      </a:tcPr>
                    </a:tc>
                    <a:extLst>
                      <a:ext uri="{0D108BD9-81ED-4DB2-BD59-A6C34878D82A}">
                        <a16:rowId xmlns:a16="http://schemas.microsoft.com/office/drawing/2014/main" val="100732356"/>
                      </a:ext>
                    </a:extLst>
                  </a:tr>
                </a:tbl>
              </a:graphicData>
            </a:graphic>
          </p:graphicFrame>
        </mc:Fallback>
      </mc:AlternateContent>
      <p:cxnSp>
        <p:nvCxnSpPr>
          <p:cNvPr id="45" name="Straight Connector 44">
            <a:extLst>
              <a:ext uri="{FF2B5EF4-FFF2-40B4-BE49-F238E27FC236}">
                <a16:creationId xmlns:a16="http://schemas.microsoft.com/office/drawing/2014/main" id="{CD836D19-B617-7F4F-85E1-F49281CC9E4C}"/>
              </a:ext>
            </a:extLst>
          </p:cNvPr>
          <p:cNvCxnSpPr>
            <a:cxnSpLocks/>
          </p:cNvCxnSpPr>
          <p:nvPr/>
        </p:nvCxnSpPr>
        <p:spPr>
          <a:xfrm>
            <a:off x="10038532" y="1547138"/>
            <a:ext cx="201574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BDF4118-19B4-E843-8368-2F2B53EB0577}"/>
              </a:ext>
            </a:extLst>
          </p:cNvPr>
          <p:cNvCxnSpPr>
            <a:cxnSpLocks/>
            <a:stCxn id="98" idx="1"/>
            <a:endCxn id="98" idx="3"/>
          </p:cNvCxnSpPr>
          <p:nvPr/>
        </p:nvCxnSpPr>
        <p:spPr>
          <a:xfrm>
            <a:off x="10038532" y="1912720"/>
            <a:ext cx="201574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CE6C743-5E7B-EC4A-95D8-784566878F51}"/>
              </a:ext>
            </a:extLst>
          </p:cNvPr>
          <p:cNvCxnSpPr>
            <a:cxnSpLocks/>
          </p:cNvCxnSpPr>
          <p:nvPr/>
        </p:nvCxnSpPr>
        <p:spPr>
          <a:xfrm>
            <a:off x="10412404" y="980728"/>
            <a:ext cx="0" cy="185641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5FFB1EE7-0BE4-8C41-A996-AC91DE921FB4}"/>
              </a:ext>
            </a:extLst>
          </p:cNvPr>
          <p:cNvCxnSpPr>
            <a:cxnSpLocks/>
          </p:cNvCxnSpPr>
          <p:nvPr/>
        </p:nvCxnSpPr>
        <p:spPr>
          <a:xfrm>
            <a:off x="7896200" y="1547138"/>
            <a:ext cx="201574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6D6DB5E-44A0-8A4D-87ED-BECA9B2BB750}"/>
              </a:ext>
            </a:extLst>
          </p:cNvPr>
          <p:cNvCxnSpPr>
            <a:cxnSpLocks/>
          </p:cNvCxnSpPr>
          <p:nvPr/>
        </p:nvCxnSpPr>
        <p:spPr>
          <a:xfrm>
            <a:off x="7896200" y="1912720"/>
            <a:ext cx="201574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31F9B82-7C74-604E-A4C1-E0B660166FF7}"/>
              </a:ext>
            </a:extLst>
          </p:cNvPr>
          <p:cNvCxnSpPr>
            <a:cxnSpLocks/>
          </p:cNvCxnSpPr>
          <p:nvPr/>
        </p:nvCxnSpPr>
        <p:spPr>
          <a:xfrm>
            <a:off x="8270072" y="980728"/>
            <a:ext cx="0" cy="185641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3BB273D6-31D2-1D40-9A9D-63A3FC2B7E03}"/>
              </a:ext>
            </a:extLst>
          </p:cNvPr>
          <p:cNvCxnSpPr>
            <a:cxnSpLocks/>
            <a:stCxn id="158" idx="1"/>
            <a:endCxn id="201" idx="3"/>
          </p:cNvCxnSpPr>
          <p:nvPr/>
        </p:nvCxnSpPr>
        <p:spPr>
          <a:xfrm flipH="1" flipV="1">
            <a:off x="9311953" y="4023466"/>
            <a:ext cx="11647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E3FFFD6E-1C24-DD44-B698-4C789340D85C}"/>
              </a:ext>
            </a:extLst>
          </p:cNvPr>
          <p:cNvCxnSpPr>
            <a:cxnSpLocks/>
            <a:stCxn id="161" idx="0"/>
            <a:endCxn id="201" idx="2"/>
          </p:cNvCxnSpPr>
          <p:nvPr/>
        </p:nvCxnSpPr>
        <p:spPr>
          <a:xfrm flipH="1" flipV="1">
            <a:off x="9239953" y="4095466"/>
            <a:ext cx="1" cy="313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6" name="Group 155">
            <a:extLst>
              <a:ext uri="{FF2B5EF4-FFF2-40B4-BE49-F238E27FC236}">
                <a16:creationId xmlns:a16="http://schemas.microsoft.com/office/drawing/2014/main" id="{B9F1AF4E-F65E-F944-B437-071FC9887DFF}"/>
              </a:ext>
            </a:extLst>
          </p:cNvPr>
          <p:cNvGrpSpPr/>
          <p:nvPr/>
        </p:nvGrpSpPr>
        <p:grpSpPr>
          <a:xfrm>
            <a:off x="9167953" y="3951466"/>
            <a:ext cx="513187" cy="358979"/>
            <a:chOff x="9167953" y="3951466"/>
            <a:chExt cx="513187" cy="358979"/>
          </a:xfrm>
        </p:grpSpPr>
        <p:sp>
          <p:nvSpPr>
            <p:cNvPr id="201" name="Rectangle 200">
              <a:extLst>
                <a:ext uri="{FF2B5EF4-FFF2-40B4-BE49-F238E27FC236}">
                  <a16:creationId xmlns:a16="http://schemas.microsoft.com/office/drawing/2014/main" id="{FCD6F6B1-E7F9-9E48-9FD2-DADFE7215EAB}"/>
                </a:ext>
              </a:extLst>
            </p:cNvPr>
            <p:cNvSpPr/>
            <p:nvPr/>
          </p:nvSpPr>
          <p:spPr>
            <a:xfrm>
              <a:off x="9167953" y="39514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2" name="TextBox 201">
                  <a:extLst>
                    <a:ext uri="{FF2B5EF4-FFF2-40B4-BE49-F238E27FC236}">
                      <a16:creationId xmlns:a16="http://schemas.microsoft.com/office/drawing/2014/main" id="{73B71F7A-2F16-AF42-8135-137805A769D4}"/>
                    </a:ext>
                  </a:extLst>
                </p:cNvPr>
                <p:cNvSpPr txBox="1"/>
                <p:nvPr/>
              </p:nvSpPr>
              <p:spPr>
                <a:xfrm>
                  <a:off x="9359385" y="4033446"/>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202" name="TextBox 201">
                  <a:extLst>
                    <a:ext uri="{FF2B5EF4-FFF2-40B4-BE49-F238E27FC236}">
                      <a16:creationId xmlns:a16="http://schemas.microsoft.com/office/drawing/2014/main" id="{73B71F7A-2F16-AF42-8135-137805A769D4}"/>
                    </a:ext>
                  </a:extLst>
                </p:cNvPr>
                <p:cNvSpPr txBox="1">
                  <a:spLocks noRot="1" noChangeAspect="1" noMove="1" noResize="1" noEditPoints="1" noAdjustHandles="1" noChangeArrowheads="1" noChangeShapeType="1" noTextEdit="1"/>
                </p:cNvSpPr>
                <p:nvPr/>
              </p:nvSpPr>
              <p:spPr>
                <a:xfrm>
                  <a:off x="9359385" y="4033446"/>
                  <a:ext cx="321755" cy="276999"/>
                </a:xfrm>
                <a:prstGeom prst="rect">
                  <a:avLst/>
                </a:prstGeom>
                <a:blipFill>
                  <a:blip r:embed="rId19"/>
                  <a:stretch>
                    <a:fillRect l="-15385" r="-3846"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7FCA129B-718D-1547-8D36-82139685BD65}"/>
                  </a:ext>
                </a:extLst>
              </p:cNvPr>
              <p:cNvSpPr/>
              <p:nvPr/>
            </p:nvSpPr>
            <p:spPr>
              <a:xfrm>
                <a:off x="6962716" y="3837709"/>
                <a:ext cx="1424983" cy="37151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57" name="Rectangle 156">
                <a:extLst>
                  <a:ext uri="{FF2B5EF4-FFF2-40B4-BE49-F238E27FC236}">
                    <a16:creationId xmlns:a16="http://schemas.microsoft.com/office/drawing/2014/main" id="{7FCA129B-718D-1547-8D36-82139685BD65}"/>
                  </a:ext>
                </a:extLst>
              </p:cNvPr>
              <p:cNvSpPr>
                <a:spLocks noRot="1" noChangeAspect="1" noMove="1" noResize="1" noEditPoints="1" noAdjustHandles="1" noChangeArrowheads="1" noChangeShapeType="1" noTextEdit="1"/>
              </p:cNvSpPr>
              <p:nvPr/>
            </p:nvSpPr>
            <p:spPr>
              <a:xfrm>
                <a:off x="6962716" y="3837709"/>
                <a:ext cx="1424983" cy="371513"/>
              </a:xfrm>
              <a:prstGeom prst="rect">
                <a:avLst/>
              </a:prstGeom>
              <a:blipFill>
                <a:blip r:embed="rId3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Diamond 157">
                <a:extLst>
                  <a:ext uri="{FF2B5EF4-FFF2-40B4-BE49-F238E27FC236}">
                    <a16:creationId xmlns:a16="http://schemas.microsoft.com/office/drawing/2014/main" id="{61CB34C9-1E0B-C544-97BA-E74742766B70}"/>
                  </a:ext>
                </a:extLst>
              </p:cNvPr>
              <p:cNvSpPr/>
              <p:nvPr/>
            </p:nvSpPr>
            <p:spPr>
              <a:xfrm>
                <a:off x="10476718" y="3748343"/>
                <a:ext cx="906125" cy="550247"/>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58" name="Diamond 157">
                <a:extLst>
                  <a:ext uri="{FF2B5EF4-FFF2-40B4-BE49-F238E27FC236}">
                    <a16:creationId xmlns:a16="http://schemas.microsoft.com/office/drawing/2014/main" id="{61CB34C9-1E0B-C544-97BA-E74742766B70}"/>
                  </a:ext>
                </a:extLst>
              </p:cNvPr>
              <p:cNvSpPr>
                <a:spLocks noRot="1" noChangeAspect="1" noMove="1" noResize="1" noEditPoints="1" noAdjustHandles="1" noChangeArrowheads="1" noChangeShapeType="1" noTextEdit="1"/>
              </p:cNvSpPr>
              <p:nvPr/>
            </p:nvSpPr>
            <p:spPr>
              <a:xfrm>
                <a:off x="10476718" y="3748343"/>
                <a:ext cx="906125" cy="550247"/>
              </a:xfrm>
              <a:prstGeom prst="diamond">
                <a:avLst/>
              </a:prstGeom>
              <a:blipFill>
                <a:blip r:embed="rId3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9" name="Oval 158">
                <a:extLst>
                  <a:ext uri="{FF2B5EF4-FFF2-40B4-BE49-F238E27FC236}">
                    <a16:creationId xmlns:a16="http://schemas.microsoft.com/office/drawing/2014/main" id="{39D5E722-2E08-3A4F-9794-0E5D247A8DF2}"/>
                  </a:ext>
                </a:extLst>
              </p:cNvPr>
              <p:cNvSpPr/>
              <p:nvPr/>
            </p:nvSpPr>
            <p:spPr>
              <a:xfrm>
                <a:off x="8644954"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59" name="Oval 158">
                <a:extLst>
                  <a:ext uri="{FF2B5EF4-FFF2-40B4-BE49-F238E27FC236}">
                    <a16:creationId xmlns:a16="http://schemas.microsoft.com/office/drawing/2014/main" id="{39D5E722-2E08-3A4F-9794-0E5D247A8DF2}"/>
                  </a:ext>
                </a:extLst>
              </p:cNvPr>
              <p:cNvSpPr>
                <a:spLocks noRot="1" noChangeAspect="1" noMove="1" noResize="1" noEditPoints="1" noAdjustHandles="1" noChangeArrowheads="1" noChangeShapeType="1" noTextEdit="1"/>
              </p:cNvSpPr>
              <p:nvPr/>
            </p:nvSpPr>
            <p:spPr>
              <a:xfrm>
                <a:off x="8644954" y="5516194"/>
                <a:ext cx="1189998" cy="389513"/>
              </a:xfrm>
              <a:prstGeom prst="ellipse">
                <a:avLst/>
              </a:prstGeom>
              <a:blipFill>
                <a:blip r:embed="rId3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0" name="Oval 159">
                <a:extLst>
                  <a:ext uri="{FF2B5EF4-FFF2-40B4-BE49-F238E27FC236}">
                    <a16:creationId xmlns:a16="http://schemas.microsoft.com/office/drawing/2014/main" id="{E8687287-6DE8-0B4D-892D-28451BA95B37}"/>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60" name="Oval 159">
                <a:extLst>
                  <a:ext uri="{FF2B5EF4-FFF2-40B4-BE49-F238E27FC236}">
                    <a16:creationId xmlns:a16="http://schemas.microsoft.com/office/drawing/2014/main" id="{E8687287-6DE8-0B4D-892D-28451BA95B37}"/>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3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1" name="Oval 160">
                <a:extLst>
                  <a:ext uri="{FF2B5EF4-FFF2-40B4-BE49-F238E27FC236}">
                    <a16:creationId xmlns:a16="http://schemas.microsoft.com/office/drawing/2014/main" id="{96A18492-3780-1646-8FC3-C661BBF9445F}"/>
                  </a:ext>
                </a:extLst>
              </p:cNvPr>
              <p:cNvSpPr/>
              <p:nvPr/>
            </p:nvSpPr>
            <p:spPr>
              <a:xfrm>
                <a:off x="8860629" y="4408535"/>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61" name="Oval 160">
                <a:extLst>
                  <a:ext uri="{FF2B5EF4-FFF2-40B4-BE49-F238E27FC236}">
                    <a16:creationId xmlns:a16="http://schemas.microsoft.com/office/drawing/2014/main" id="{96A18492-3780-1646-8FC3-C661BBF9445F}"/>
                  </a:ext>
                </a:extLst>
              </p:cNvPr>
              <p:cNvSpPr>
                <a:spLocks noRot="1" noChangeAspect="1" noMove="1" noResize="1" noEditPoints="1" noAdjustHandles="1" noChangeArrowheads="1" noChangeShapeType="1" noTextEdit="1"/>
              </p:cNvSpPr>
              <p:nvPr/>
            </p:nvSpPr>
            <p:spPr>
              <a:xfrm>
                <a:off x="8860629" y="4408535"/>
                <a:ext cx="758649" cy="389513"/>
              </a:xfrm>
              <a:prstGeom prst="ellipse">
                <a:avLst/>
              </a:prstGeom>
              <a:blipFill>
                <a:blip r:embed="rId37"/>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2" name="Oval 161">
                <a:extLst>
                  <a:ext uri="{FF2B5EF4-FFF2-40B4-BE49-F238E27FC236}">
                    <a16:creationId xmlns:a16="http://schemas.microsoft.com/office/drawing/2014/main" id="{C60E41B8-BEAC-8245-8A6C-8C0BCF7FDA27}"/>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62" name="Oval 161">
                <a:extLst>
                  <a:ext uri="{FF2B5EF4-FFF2-40B4-BE49-F238E27FC236}">
                    <a16:creationId xmlns:a16="http://schemas.microsoft.com/office/drawing/2014/main" id="{C60E41B8-BEAC-8245-8A6C-8C0BCF7FDA27}"/>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38"/>
                <a:stretch>
                  <a:fillRect/>
                </a:stretch>
              </a:blipFill>
              <a:ln>
                <a:solidFill>
                  <a:schemeClr val="tx1"/>
                </a:solidFill>
              </a:ln>
            </p:spPr>
            <p:txBody>
              <a:bodyPr/>
              <a:lstStyle/>
              <a:p>
                <a:r>
                  <a:rPr lang="en-GB">
                    <a:noFill/>
                  </a:rPr>
                  <a:t> </a:t>
                </a:r>
              </a:p>
            </p:txBody>
          </p:sp>
        </mc:Fallback>
      </mc:AlternateContent>
      <p:cxnSp>
        <p:nvCxnSpPr>
          <p:cNvPr id="163" name="Straight Connector 162">
            <a:extLst>
              <a:ext uri="{FF2B5EF4-FFF2-40B4-BE49-F238E27FC236}">
                <a16:creationId xmlns:a16="http://schemas.microsoft.com/office/drawing/2014/main" id="{5F246F6D-D317-0E48-AF96-52D04B5D80A8}"/>
              </a:ext>
            </a:extLst>
          </p:cNvPr>
          <p:cNvCxnSpPr>
            <a:cxnSpLocks/>
            <a:stCxn id="160" idx="6"/>
            <a:endCxn id="198" idx="1"/>
          </p:cNvCxnSpPr>
          <p:nvPr/>
        </p:nvCxnSpPr>
        <p:spPr>
          <a:xfrm flipV="1">
            <a:off x="8444034" y="5138404"/>
            <a:ext cx="455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C8D86397-A799-4D4D-8812-86716A7892F7}"/>
              </a:ext>
            </a:extLst>
          </p:cNvPr>
          <p:cNvCxnSpPr>
            <a:cxnSpLocks/>
            <a:stCxn id="161" idx="4"/>
            <a:endCxn id="198" idx="0"/>
          </p:cNvCxnSpPr>
          <p:nvPr/>
        </p:nvCxnSpPr>
        <p:spPr>
          <a:xfrm flipH="1">
            <a:off x="8971231" y="4798048"/>
            <a:ext cx="268723"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A013F7D5-CAB5-864A-B8C0-F8270CCA50E0}"/>
              </a:ext>
            </a:extLst>
          </p:cNvPr>
          <p:cNvCxnSpPr>
            <a:cxnSpLocks/>
            <a:stCxn id="159" idx="0"/>
            <a:endCxn id="198" idx="2"/>
          </p:cNvCxnSpPr>
          <p:nvPr/>
        </p:nvCxnSpPr>
        <p:spPr>
          <a:xfrm flipH="1" flipV="1">
            <a:off x="8971231" y="5210404"/>
            <a:ext cx="268722"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6" name="Group 165">
            <a:extLst>
              <a:ext uri="{FF2B5EF4-FFF2-40B4-BE49-F238E27FC236}">
                <a16:creationId xmlns:a16="http://schemas.microsoft.com/office/drawing/2014/main" id="{06ACF45E-CE2B-344C-9B07-3148E8B5D478}"/>
              </a:ext>
            </a:extLst>
          </p:cNvPr>
          <p:cNvGrpSpPr/>
          <p:nvPr/>
        </p:nvGrpSpPr>
        <p:grpSpPr>
          <a:xfrm>
            <a:off x="8610247" y="5032933"/>
            <a:ext cx="474503" cy="391710"/>
            <a:chOff x="9288700" y="2902693"/>
            <a:chExt cx="474503" cy="391710"/>
          </a:xfrm>
        </p:grpSpPr>
        <p:sp>
          <p:nvSpPr>
            <p:cNvPr id="197" name="Rectangle 196">
              <a:extLst>
                <a:ext uri="{FF2B5EF4-FFF2-40B4-BE49-F238E27FC236}">
                  <a16:creationId xmlns:a16="http://schemas.microsoft.com/office/drawing/2014/main" id="{217106EB-03B3-594D-8090-1FA09A94B2DA}"/>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Rectangle 197">
              <a:extLst>
                <a:ext uri="{FF2B5EF4-FFF2-40B4-BE49-F238E27FC236}">
                  <a16:creationId xmlns:a16="http://schemas.microsoft.com/office/drawing/2014/main" id="{4BD7D956-0EFC-8C4B-883E-034DB39EAB8C}"/>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Rectangle 198">
              <a:extLst>
                <a:ext uri="{FF2B5EF4-FFF2-40B4-BE49-F238E27FC236}">
                  <a16:creationId xmlns:a16="http://schemas.microsoft.com/office/drawing/2014/main" id="{05CDD890-220C-CC40-A1BC-1F7007F6C979}"/>
                </a:ext>
              </a:extLst>
            </p:cNvPr>
            <p:cNvSpPr/>
            <p:nvPr/>
          </p:nvSpPr>
          <p:spPr>
            <a:xfrm>
              <a:off x="9619203"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BCEC7DC5-46F7-DB46-B621-C826F484C659}"/>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26"/>
                  <a:stretch>
                    <a:fillRect l="-16667" r="-4167" b="-26087"/>
                  </a:stretch>
                </a:blipFill>
              </p:spPr>
              <p:txBody>
                <a:bodyPr/>
                <a:lstStyle/>
                <a:p>
                  <a:r>
                    <a:rPr lang="en-GB">
                      <a:noFill/>
                    </a:rPr>
                    <a:t> </a:t>
                  </a:r>
                </a:p>
              </p:txBody>
            </p:sp>
          </mc:Fallback>
        </mc:AlternateContent>
      </p:grpSp>
      <p:cxnSp>
        <p:nvCxnSpPr>
          <p:cNvPr id="167" name="Straight Connector 166">
            <a:extLst>
              <a:ext uri="{FF2B5EF4-FFF2-40B4-BE49-F238E27FC236}">
                <a16:creationId xmlns:a16="http://schemas.microsoft.com/office/drawing/2014/main" id="{A4F9BA63-0715-624F-B71F-116DA40C1C42}"/>
              </a:ext>
            </a:extLst>
          </p:cNvPr>
          <p:cNvCxnSpPr>
            <a:cxnSpLocks/>
            <a:stCxn id="161" idx="4"/>
            <a:endCxn id="194" idx="0"/>
          </p:cNvCxnSpPr>
          <p:nvPr/>
        </p:nvCxnSpPr>
        <p:spPr>
          <a:xfrm>
            <a:off x="9239954" y="4798048"/>
            <a:ext cx="262150"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9A1820F5-5A5A-4645-A02B-DD6867A2355E}"/>
              </a:ext>
            </a:extLst>
          </p:cNvPr>
          <p:cNvCxnSpPr>
            <a:cxnSpLocks/>
            <a:stCxn id="162" idx="2"/>
            <a:endCxn id="194" idx="3"/>
          </p:cNvCxnSpPr>
          <p:nvPr/>
        </p:nvCxnSpPr>
        <p:spPr>
          <a:xfrm flipH="1" flipV="1">
            <a:off x="9574104" y="5138404"/>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975B1F6-0940-984A-9172-D05F2D4EE1BA}"/>
              </a:ext>
            </a:extLst>
          </p:cNvPr>
          <p:cNvCxnSpPr>
            <a:cxnSpLocks/>
            <a:stCxn id="159" idx="0"/>
            <a:endCxn id="194" idx="2"/>
          </p:cNvCxnSpPr>
          <p:nvPr/>
        </p:nvCxnSpPr>
        <p:spPr>
          <a:xfrm flipV="1">
            <a:off x="9239953" y="5210404"/>
            <a:ext cx="262151"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0" name="Group 169">
            <a:extLst>
              <a:ext uri="{FF2B5EF4-FFF2-40B4-BE49-F238E27FC236}">
                <a16:creationId xmlns:a16="http://schemas.microsoft.com/office/drawing/2014/main" id="{3F34005D-AE5A-B04A-8DAC-39CF256AB695}"/>
              </a:ext>
            </a:extLst>
          </p:cNvPr>
          <p:cNvGrpSpPr/>
          <p:nvPr/>
        </p:nvGrpSpPr>
        <p:grpSpPr>
          <a:xfrm>
            <a:off x="9393015" y="5032933"/>
            <a:ext cx="525629" cy="392206"/>
            <a:chOff x="9540595" y="2902693"/>
            <a:chExt cx="525629" cy="392206"/>
          </a:xfrm>
        </p:grpSpPr>
        <p:sp>
          <p:nvSpPr>
            <p:cNvPr id="193" name="Rectangle 192">
              <a:extLst>
                <a:ext uri="{FF2B5EF4-FFF2-40B4-BE49-F238E27FC236}">
                  <a16:creationId xmlns:a16="http://schemas.microsoft.com/office/drawing/2014/main" id="{93B12F9E-8514-C043-AED5-C980EECA774C}"/>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Rectangle 193">
              <a:extLst>
                <a:ext uri="{FF2B5EF4-FFF2-40B4-BE49-F238E27FC236}">
                  <a16:creationId xmlns:a16="http://schemas.microsoft.com/office/drawing/2014/main" id="{8A3F587E-FEC7-5D44-A5C9-BEB267126871}"/>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Rectangle 194">
              <a:extLst>
                <a:ext uri="{FF2B5EF4-FFF2-40B4-BE49-F238E27FC236}">
                  <a16:creationId xmlns:a16="http://schemas.microsoft.com/office/drawing/2014/main" id="{D1269305-C3F7-A54C-A23E-5C71B62BC89F}"/>
                </a:ext>
              </a:extLst>
            </p:cNvPr>
            <p:cNvSpPr/>
            <p:nvPr/>
          </p:nvSpPr>
          <p:spPr>
            <a:xfrm>
              <a:off x="9610238"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EC3A5ECF-8B06-DB44-9BFE-A5BE95A7C7CB}"/>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7"/>
                  <a:stretch>
                    <a:fillRect l="-16667" r="-4167" b="-27273"/>
                  </a:stretch>
                </a:blipFill>
              </p:spPr>
              <p:txBody>
                <a:bodyPr/>
                <a:lstStyle/>
                <a:p>
                  <a:r>
                    <a:rPr lang="en-GB">
                      <a:noFill/>
                    </a:rPr>
                    <a:t> </a:t>
                  </a:r>
                </a:p>
              </p:txBody>
            </p:sp>
          </mc:Fallback>
        </mc:AlternateContent>
      </p:grpSp>
      <p:grpSp>
        <p:nvGrpSpPr>
          <p:cNvPr id="171" name="Group 170">
            <a:extLst>
              <a:ext uri="{FF2B5EF4-FFF2-40B4-BE49-F238E27FC236}">
                <a16:creationId xmlns:a16="http://schemas.microsoft.com/office/drawing/2014/main" id="{A1620B2B-3B78-0845-AD10-9D2F3734EA63}"/>
              </a:ext>
            </a:extLst>
          </p:cNvPr>
          <p:cNvGrpSpPr/>
          <p:nvPr/>
        </p:nvGrpSpPr>
        <p:grpSpPr>
          <a:xfrm>
            <a:off x="9619278" y="4531291"/>
            <a:ext cx="758251" cy="338058"/>
            <a:chOff x="8636644" y="2952819"/>
            <a:chExt cx="758251" cy="338058"/>
          </a:xfrm>
        </p:grpSpPr>
        <p:cxnSp>
          <p:nvCxnSpPr>
            <p:cNvPr id="189" name="Straight Connector 188">
              <a:extLst>
                <a:ext uri="{FF2B5EF4-FFF2-40B4-BE49-F238E27FC236}">
                  <a16:creationId xmlns:a16="http://schemas.microsoft.com/office/drawing/2014/main" id="{0112AF99-100E-6742-9FB2-ABB943E6C34A}"/>
                </a:ext>
              </a:extLst>
            </p:cNvPr>
            <p:cNvCxnSpPr>
              <a:cxnSpLocks/>
              <a:stCxn id="161" idx="6"/>
              <a:endCxn id="191" idx="1"/>
            </p:cNvCxnSpPr>
            <p:nvPr/>
          </p:nvCxnSpPr>
          <p:spPr>
            <a:xfrm flipV="1">
              <a:off x="8636644" y="3024819"/>
              <a:ext cx="3208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id="{F3A226A9-031D-414F-9C21-8932E89341C4}"/>
                </a:ext>
              </a:extLst>
            </p:cNvPr>
            <p:cNvGrpSpPr/>
            <p:nvPr/>
          </p:nvGrpSpPr>
          <p:grpSpPr>
            <a:xfrm>
              <a:off x="8957481" y="2952819"/>
              <a:ext cx="437414" cy="338058"/>
              <a:chOff x="8957481" y="2952819"/>
              <a:chExt cx="437414" cy="338058"/>
            </a:xfrm>
          </p:grpSpPr>
          <p:sp>
            <p:nvSpPr>
              <p:cNvPr id="191" name="Rectangle 190">
                <a:extLst>
                  <a:ext uri="{FF2B5EF4-FFF2-40B4-BE49-F238E27FC236}">
                    <a16:creationId xmlns:a16="http://schemas.microsoft.com/office/drawing/2014/main" id="{5A34ADB7-E43B-794D-9ACF-1D624A6C6A67}"/>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20BE44A6-B41C-3B45-A8C7-E559D9DF7F45}"/>
                      </a:ext>
                    </a:extLst>
                  </p:cNvPr>
                  <p:cNvSpPr txBox="1"/>
                  <p:nvPr/>
                </p:nvSpPr>
                <p:spPr>
                  <a:xfrm>
                    <a:off x="9101481" y="301387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70" name="TextBox 169">
                    <a:extLst>
                      <a:ext uri="{FF2B5EF4-FFF2-40B4-BE49-F238E27FC236}">
                        <a16:creationId xmlns:a16="http://schemas.microsoft.com/office/drawing/2014/main" id="{31673E71-63F1-4E46-858C-156FA8AC7AEA}"/>
                      </a:ext>
                    </a:extLst>
                  </p:cNvPr>
                  <p:cNvSpPr txBox="1">
                    <a:spLocks noRot="1" noChangeAspect="1" noMove="1" noResize="1" noEditPoints="1" noAdjustHandles="1" noChangeArrowheads="1" noChangeShapeType="1" noTextEdit="1"/>
                  </p:cNvSpPr>
                  <p:nvPr/>
                </p:nvSpPr>
                <p:spPr>
                  <a:xfrm>
                    <a:off x="9101481" y="3013878"/>
                    <a:ext cx="293414" cy="276999"/>
                  </a:xfrm>
                  <a:prstGeom prst="rect">
                    <a:avLst/>
                  </a:prstGeom>
                  <a:blipFill>
                    <a:blip r:embed="rId28"/>
                    <a:stretch>
                      <a:fillRect l="-16667" r="-4167" b="-27273"/>
                    </a:stretch>
                  </a:blipFill>
                </p:spPr>
                <p:txBody>
                  <a:bodyPr/>
                  <a:lstStyle/>
                  <a:p>
                    <a:r>
                      <a:rPr lang="en-GB">
                        <a:noFill/>
                      </a:rPr>
                      <a:t> </a:t>
                    </a:r>
                  </a:p>
                </p:txBody>
              </p:sp>
            </mc:Fallback>
          </mc:AlternateContent>
        </p:grpSp>
      </p:grpSp>
      <p:cxnSp>
        <p:nvCxnSpPr>
          <p:cNvPr id="182" name="Straight Connector 181">
            <a:extLst>
              <a:ext uri="{FF2B5EF4-FFF2-40B4-BE49-F238E27FC236}">
                <a16:creationId xmlns:a16="http://schemas.microsoft.com/office/drawing/2014/main" id="{DEE07885-84F0-1249-92D7-2BDD9548ED22}"/>
              </a:ext>
            </a:extLst>
          </p:cNvPr>
          <p:cNvCxnSpPr>
            <a:cxnSpLocks/>
            <a:stCxn id="157" idx="2"/>
            <a:endCxn id="186" idx="0"/>
          </p:cNvCxnSpPr>
          <p:nvPr/>
        </p:nvCxnSpPr>
        <p:spPr>
          <a:xfrm flipH="1">
            <a:off x="7673600" y="4209222"/>
            <a:ext cx="1608" cy="295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8D2902A7-0D52-1849-8162-A0CDCEA7EAAB}"/>
              </a:ext>
            </a:extLst>
          </p:cNvPr>
          <p:cNvCxnSpPr>
            <a:cxnSpLocks/>
            <a:stCxn id="160" idx="0"/>
            <a:endCxn id="186" idx="2"/>
          </p:cNvCxnSpPr>
          <p:nvPr/>
        </p:nvCxnSpPr>
        <p:spPr>
          <a:xfrm flipH="1" flipV="1">
            <a:off x="7673600" y="4648878"/>
            <a:ext cx="2228" cy="294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4" name="Group 183">
            <a:extLst>
              <a:ext uri="{FF2B5EF4-FFF2-40B4-BE49-F238E27FC236}">
                <a16:creationId xmlns:a16="http://schemas.microsoft.com/office/drawing/2014/main" id="{9C996785-CB35-E947-B241-5DD39963D293}"/>
              </a:ext>
            </a:extLst>
          </p:cNvPr>
          <p:cNvGrpSpPr/>
          <p:nvPr/>
        </p:nvGrpSpPr>
        <p:grpSpPr>
          <a:xfrm>
            <a:off x="7564511" y="4465964"/>
            <a:ext cx="525622" cy="392206"/>
            <a:chOff x="9535279" y="2902693"/>
            <a:chExt cx="525622" cy="392206"/>
          </a:xfrm>
        </p:grpSpPr>
        <p:sp>
          <p:nvSpPr>
            <p:cNvPr id="185" name="Rectangle 184">
              <a:extLst>
                <a:ext uri="{FF2B5EF4-FFF2-40B4-BE49-F238E27FC236}">
                  <a16:creationId xmlns:a16="http://schemas.microsoft.com/office/drawing/2014/main" id="{EA0CA4B4-2A76-534C-BBAC-80ACEE3A0737}"/>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Rectangle 185">
              <a:extLst>
                <a:ext uri="{FF2B5EF4-FFF2-40B4-BE49-F238E27FC236}">
                  <a16:creationId xmlns:a16="http://schemas.microsoft.com/office/drawing/2014/main" id="{4E6E3D8B-70A5-7145-B49A-BFD9D01A5AA6}"/>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Rectangle 186">
              <a:extLst>
                <a:ext uri="{FF2B5EF4-FFF2-40B4-BE49-F238E27FC236}">
                  <a16:creationId xmlns:a16="http://schemas.microsoft.com/office/drawing/2014/main" id="{D03DAF9B-7F99-C244-B010-2C8F142916FA}"/>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8A37681F-BF18-D742-8D81-A06DFE91BD68}"/>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166" name="TextBox 165">
                  <a:extLst>
                    <a:ext uri="{FF2B5EF4-FFF2-40B4-BE49-F238E27FC236}">
                      <a16:creationId xmlns:a16="http://schemas.microsoft.com/office/drawing/2014/main" id="{357C56E4-127C-354A-AF87-AE41629F7532}"/>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29"/>
                  <a:stretch>
                    <a:fillRect l="-16667" r="-4167" b="-2173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73" name="Oval 172">
                <a:extLst>
                  <a:ext uri="{FF2B5EF4-FFF2-40B4-BE49-F238E27FC236}">
                    <a16:creationId xmlns:a16="http://schemas.microsoft.com/office/drawing/2014/main" id="{DF94038F-F248-B94C-B18F-211E62182438}"/>
                  </a:ext>
                </a:extLst>
              </p:cNvPr>
              <p:cNvSpPr/>
              <p:nvPr/>
            </p:nvSpPr>
            <p:spPr>
              <a:xfrm>
                <a:off x="8249084" y="3278998"/>
                <a:ext cx="198173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𝐼𝑛𝑡𝑒𝑟𝑓𝑒𝑟𝑒𝑛𝑐𝑒</m:t>
                      </m:r>
                    </m:oMath>
                  </m:oMathPara>
                </a14:m>
                <a:endParaRPr lang="en-GB" dirty="0"/>
              </a:p>
            </p:txBody>
          </p:sp>
        </mc:Choice>
        <mc:Fallback xmlns="">
          <p:sp>
            <p:nvSpPr>
              <p:cNvPr id="173" name="Oval 172">
                <a:extLst>
                  <a:ext uri="{FF2B5EF4-FFF2-40B4-BE49-F238E27FC236}">
                    <a16:creationId xmlns:a16="http://schemas.microsoft.com/office/drawing/2014/main" id="{DF94038F-F248-B94C-B18F-211E62182438}"/>
                  </a:ext>
                </a:extLst>
              </p:cNvPr>
              <p:cNvSpPr>
                <a:spLocks noRot="1" noChangeAspect="1" noMove="1" noResize="1" noEditPoints="1" noAdjustHandles="1" noChangeArrowheads="1" noChangeShapeType="1" noTextEdit="1"/>
              </p:cNvSpPr>
              <p:nvPr/>
            </p:nvSpPr>
            <p:spPr>
              <a:xfrm>
                <a:off x="8249084" y="3278998"/>
                <a:ext cx="1981738" cy="389513"/>
              </a:xfrm>
              <a:prstGeom prst="ellipse">
                <a:avLst/>
              </a:prstGeom>
              <a:blipFill>
                <a:blip r:embed="rId39"/>
                <a:stretch>
                  <a:fillRect b="-6061"/>
                </a:stretch>
              </a:blipFill>
              <a:ln>
                <a:solidFill>
                  <a:schemeClr val="tx1"/>
                </a:solidFill>
              </a:ln>
            </p:spPr>
            <p:txBody>
              <a:bodyPr/>
              <a:lstStyle/>
              <a:p>
                <a:r>
                  <a:rPr lang="en-GB">
                    <a:noFill/>
                  </a:rPr>
                  <a:t> </a:t>
                </a:r>
              </a:p>
            </p:txBody>
          </p:sp>
        </mc:Fallback>
      </mc:AlternateContent>
      <p:cxnSp>
        <p:nvCxnSpPr>
          <p:cNvPr id="174" name="Straight Connector 173">
            <a:extLst>
              <a:ext uri="{FF2B5EF4-FFF2-40B4-BE49-F238E27FC236}">
                <a16:creationId xmlns:a16="http://schemas.microsoft.com/office/drawing/2014/main" id="{32576502-6773-5442-B047-A62537552D65}"/>
              </a:ext>
            </a:extLst>
          </p:cNvPr>
          <p:cNvCxnSpPr>
            <a:cxnSpLocks/>
            <a:stCxn id="201" idx="0"/>
            <a:endCxn id="173" idx="4"/>
          </p:cNvCxnSpPr>
          <p:nvPr/>
        </p:nvCxnSpPr>
        <p:spPr>
          <a:xfrm flipV="1">
            <a:off x="9239953" y="3668511"/>
            <a:ext cx="0" cy="28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D37AE400-01E9-044A-8618-8AC33B0FBEEA}"/>
              </a:ext>
            </a:extLst>
          </p:cNvPr>
          <p:cNvCxnSpPr>
            <a:cxnSpLocks/>
            <a:stCxn id="173" idx="2"/>
            <a:endCxn id="179" idx="3"/>
          </p:cNvCxnSpPr>
          <p:nvPr/>
        </p:nvCxnSpPr>
        <p:spPr>
          <a:xfrm flipH="1" flipV="1">
            <a:off x="7746308" y="3473628"/>
            <a:ext cx="502776" cy="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D1D9FCC-B1D8-F54E-8774-69020EE9E41F}"/>
              </a:ext>
            </a:extLst>
          </p:cNvPr>
          <p:cNvCxnSpPr>
            <a:cxnSpLocks/>
            <a:stCxn id="157" idx="0"/>
            <a:endCxn id="179" idx="2"/>
          </p:cNvCxnSpPr>
          <p:nvPr/>
        </p:nvCxnSpPr>
        <p:spPr>
          <a:xfrm flipH="1" flipV="1">
            <a:off x="7674308" y="3545628"/>
            <a:ext cx="900" cy="292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7" name="Group 176">
            <a:extLst>
              <a:ext uri="{FF2B5EF4-FFF2-40B4-BE49-F238E27FC236}">
                <a16:creationId xmlns:a16="http://schemas.microsoft.com/office/drawing/2014/main" id="{12CC2A93-07D3-8F4B-B869-18A1EB5CDFFD}"/>
              </a:ext>
            </a:extLst>
          </p:cNvPr>
          <p:cNvGrpSpPr/>
          <p:nvPr/>
        </p:nvGrpSpPr>
        <p:grpSpPr>
          <a:xfrm>
            <a:off x="7565219" y="3362714"/>
            <a:ext cx="528252" cy="392206"/>
            <a:chOff x="9535279" y="2902693"/>
            <a:chExt cx="528252" cy="392206"/>
          </a:xfrm>
        </p:grpSpPr>
        <p:sp>
          <p:nvSpPr>
            <p:cNvPr id="178" name="Rectangle 177">
              <a:extLst>
                <a:ext uri="{FF2B5EF4-FFF2-40B4-BE49-F238E27FC236}">
                  <a16:creationId xmlns:a16="http://schemas.microsoft.com/office/drawing/2014/main" id="{01FAE2DF-DDCB-454C-9FC0-723C3DB8A125}"/>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9" name="Rectangle 178">
              <a:extLst>
                <a:ext uri="{FF2B5EF4-FFF2-40B4-BE49-F238E27FC236}">
                  <a16:creationId xmlns:a16="http://schemas.microsoft.com/office/drawing/2014/main" id="{219D08DF-6BB4-194B-8646-E134DEE5FD8A}"/>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0" name="Rectangle 179">
              <a:extLst>
                <a:ext uri="{FF2B5EF4-FFF2-40B4-BE49-F238E27FC236}">
                  <a16:creationId xmlns:a16="http://schemas.microsoft.com/office/drawing/2014/main" id="{47F3CDD6-8561-F344-BABF-55BDE13893CB}"/>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F3BA5CFC-A640-B04B-9663-E4DBC3DFE2D3}"/>
                    </a:ext>
                  </a:extLst>
                </p:cNvPr>
                <p:cNvSpPr txBox="1"/>
                <p:nvPr/>
              </p:nvSpPr>
              <p:spPr>
                <a:xfrm>
                  <a:off x="9772810" y="3017900"/>
                  <a:ext cx="2907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4</m:t>
                            </m:r>
                          </m:sub>
                        </m:sSub>
                      </m:oMath>
                    </m:oMathPara>
                  </a14:m>
                  <a:endParaRPr lang="en-GB" dirty="0"/>
                </a:p>
              </p:txBody>
            </p:sp>
          </mc:Choice>
          <mc:Fallback xmlns="">
            <p:sp>
              <p:nvSpPr>
                <p:cNvPr id="181" name="TextBox 180">
                  <a:extLst>
                    <a:ext uri="{FF2B5EF4-FFF2-40B4-BE49-F238E27FC236}">
                      <a16:creationId xmlns:a16="http://schemas.microsoft.com/office/drawing/2014/main" id="{F3BA5CFC-A640-B04B-9663-E4DBC3DFE2D3}"/>
                    </a:ext>
                  </a:extLst>
                </p:cNvPr>
                <p:cNvSpPr txBox="1">
                  <a:spLocks noRot="1" noChangeAspect="1" noMove="1" noResize="1" noEditPoints="1" noAdjustHandles="1" noChangeArrowheads="1" noChangeShapeType="1" noTextEdit="1"/>
                </p:cNvSpPr>
                <p:nvPr/>
              </p:nvSpPr>
              <p:spPr>
                <a:xfrm>
                  <a:off x="9772810" y="3017900"/>
                  <a:ext cx="290721" cy="276999"/>
                </a:xfrm>
                <a:prstGeom prst="rect">
                  <a:avLst/>
                </a:prstGeom>
                <a:blipFill>
                  <a:blip r:embed="rId31"/>
                  <a:stretch>
                    <a:fillRect l="-16667" r="-4167" b="-21739"/>
                  </a:stretch>
                </a:blipFill>
              </p:spPr>
              <p:txBody>
                <a:bodyPr/>
                <a:lstStyle/>
                <a:p>
                  <a:r>
                    <a:rPr lang="en-GB">
                      <a:noFill/>
                    </a:rPr>
                    <a:t> </a:t>
                  </a:r>
                </a:p>
              </p:txBody>
            </p:sp>
          </mc:Fallback>
        </mc:AlternateContent>
      </p:grpSp>
      <p:sp>
        <p:nvSpPr>
          <p:cNvPr id="4" name="Date Placeholder 3">
            <a:extLst>
              <a:ext uri="{FF2B5EF4-FFF2-40B4-BE49-F238E27FC236}">
                <a16:creationId xmlns:a16="http://schemas.microsoft.com/office/drawing/2014/main" id="{34655180-E978-F52E-C143-B1D52EE101B6}"/>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27FBA770-F127-EED2-7C30-FF8690C8697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F6AAF222-1B75-F6EB-A588-2A57D4AF01C0}"/>
              </a:ext>
            </a:extLst>
          </p:cNvPr>
          <p:cNvSpPr>
            <a:spLocks noGrp="1"/>
          </p:cNvSpPr>
          <p:nvPr>
            <p:ph type="sldNum" sz="quarter" idx="11"/>
          </p:nvPr>
        </p:nvSpPr>
        <p:spPr/>
        <p:txBody>
          <a:bodyPr/>
          <a:lstStyle/>
          <a:p>
            <a:fld id="{EB1502E6-D9AE-3544-B6D5-378AAA0B915F}" type="slidenum">
              <a:rPr lang="de-DE" altLang="de-DE" smtClean="0"/>
              <a:pPr/>
              <a:t>24</a:t>
            </a:fld>
            <a:endParaRPr lang="de-DE" altLang="de-DE" dirty="0"/>
          </a:p>
        </p:txBody>
      </p:sp>
    </p:spTree>
    <p:extLst>
      <p:ext uri="{BB962C8B-B14F-4D97-AF65-F5344CB8AC3E}">
        <p14:creationId xmlns:p14="http://schemas.microsoft.com/office/powerpoint/2010/main" val="151878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76"/>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5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Decision Model: Semantics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p:txBody>
              <a:bodyPr>
                <a:normAutofit fontScale="92500" lnSpcReduction="10000"/>
              </a:bodyPr>
              <a:lstStyle/>
              <a:p>
                <a:r>
                  <a:rPr lang="en-GB" dirty="0">
                    <a:solidFill>
                      <a:schemeClr val="accent1"/>
                    </a:solidFill>
                  </a:rPr>
                  <a:t>Semantics</a:t>
                </a:r>
                <a:r>
                  <a:rPr lang="en-GB" dirty="0"/>
                  <a:t> of decision model </a:t>
                </a:r>
                <a14:m>
                  <m:oMath xmlns:m="http://schemas.openxmlformats.org/officeDocument/2006/math">
                    <m:r>
                      <a:rPr lang="en-GB" i="1" smtClean="0">
                        <a:latin typeface="Cambria Math" panose="02040503050406030204" pitchFamily="18" charset="0"/>
                      </a:rPr>
                      <m:t>𝐺</m:t>
                    </m:r>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𝑖</m:t>
                                </m:r>
                              </m:sub>
                            </m:sSub>
                          </m:e>
                        </m:d>
                      </m:e>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oMath>
                </a14:m>
                <a:endParaRPr lang="en-GB" dirty="0"/>
              </a:p>
              <a:p>
                <a:pPr lvl="1"/>
                <a:r>
                  <a:rPr lang="en-GB" dirty="0"/>
                  <a:t>Given an action assignment </a:t>
                </a:r>
                <a14:m>
                  <m:oMath xmlns:m="http://schemas.openxmlformats.org/officeDocument/2006/math">
                    <m:r>
                      <a:rPr lang="de-DE" b="1" i="1" smtClean="0">
                        <a:latin typeface="Cambria Math" panose="02040503050406030204" pitchFamily="18" charset="0"/>
                      </a:rPr>
                      <m:t>𝒅</m:t>
                    </m:r>
                  </m:oMath>
                </a14:m>
                <a:r>
                  <a:rPr lang="en-GB" dirty="0"/>
                  <a:t> for the </a:t>
                </a:r>
                <a:r>
                  <a:rPr lang="en-GB" i="1" dirty="0"/>
                  <a:t>grounded</a:t>
                </a:r>
                <a:r>
                  <a:rPr lang="en-GB" dirty="0"/>
                  <a:t> set of decision PRVs </a:t>
                </a:r>
                <a14:m>
                  <m:oMath xmlns:m="http://schemas.openxmlformats.org/officeDocument/2006/math">
                    <m:r>
                      <a:rPr lang="de-DE" b="1" i="1" smtClean="0">
                        <a:latin typeface="Cambria Math" panose="02040503050406030204" pitchFamily="18" charset="0"/>
                      </a:rPr>
                      <m:t>𝑫</m:t>
                    </m:r>
                    <m:r>
                      <a:rPr lang="de-DE" i="1">
                        <a:latin typeface="Cambria Math" panose="02040503050406030204" pitchFamily="18" charset="0"/>
                      </a:rPr>
                      <m:t>=</m:t>
                    </m:r>
                    <m:sSub>
                      <m:sSubPr>
                        <m:ctrlPr>
                          <a:rPr lang="de-DE" b="0" i="1" smtClean="0">
                            <a:latin typeface="Cambria Math" panose="02040503050406030204" pitchFamily="18" charset="0"/>
                          </a:rPr>
                        </m:ctrlPr>
                      </m:sSub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0" i="1" smtClean="0">
                                    <a:latin typeface="Cambria Math" panose="02040503050406030204" pitchFamily="18" charset="0"/>
                                  </a:rPr>
                                  <m:t>𝐷</m:t>
                                </m:r>
                              </m:e>
                              <m:sub>
                                <m:r>
                                  <a:rPr lang="de-DE" i="1">
                                    <a:latin typeface="Cambria Math" panose="02040503050406030204" pitchFamily="18" charset="0"/>
                                  </a:rPr>
                                  <m:t>1</m:t>
                                </m:r>
                              </m:sub>
                            </m:sSub>
                            <m:r>
                              <a:rPr lang="de-DE" i="1">
                                <a:latin typeface="Cambria Math" panose="02040503050406030204" pitchFamily="18" charset="0"/>
                              </a:rPr>
                              <m:t>,…, </m:t>
                            </m:r>
                            <m:sSub>
                              <m:sSubPr>
                                <m:ctrlPr>
                                  <a:rPr lang="de-DE" i="1">
                                    <a:latin typeface="Cambria Math" panose="02040503050406030204" pitchFamily="18" charset="0"/>
                                  </a:rPr>
                                </m:ctrlPr>
                              </m:sSubPr>
                              <m:e>
                                <m:r>
                                  <a:rPr lang="de-DE" b="0" i="1" smtClean="0">
                                    <a:latin typeface="Cambria Math" panose="02040503050406030204" pitchFamily="18" charset="0"/>
                                  </a:rPr>
                                  <m:t>𝐷</m:t>
                                </m:r>
                              </m:e>
                              <m:sub>
                                <m:r>
                                  <a:rPr lang="de-DE" i="1">
                                    <a:latin typeface="Cambria Math" panose="02040503050406030204" pitchFamily="18" charset="0"/>
                                  </a:rPr>
                                  <m:t>𝑘</m:t>
                                </m:r>
                              </m:sub>
                            </m:sSub>
                          </m:e>
                        </m:d>
                      </m:e>
                      <m:sub>
                        <m:r>
                          <a:rPr lang="de-DE" b="0" i="1" smtClean="0">
                            <a:latin typeface="Cambria Math" panose="02040503050406030204" pitchFamily="18" charset="0"/>
                          </a:rPr>
                          <m:t>|</m:t>
                        </m:r>
                        <m:r>
                          <a:rPr lang="de-DE" b="0" i="1" smtClean="0">
                            <a:latin typeface="Cambria Math" panose="02040503050406030204" pitchFamily="18" charset="0"/>
                          </a:rPr>
                          <m:t>𝐶</m:t>
                        </m:r>
                      </m:sub>
                    </m:sSub>
                  </m:oMath>
                </a14:m>
                <a:r>
                  <a:rPr lang="en-GB" dirty="0"/>
                  <a:t> occurring in </a:t>
                </a:r>
                <a14:m>
                  <m:oMath xmlns:m="http://schemas.openxmlformats.org/officeDocument/2006/math">
                    <m:r>
                      <a:rPr lang="en-GB" i="1">
                        <a:latin typeface="Cambria Math" panose="02040503050406030204" pitchFamily="18" charset="0"/>
                      </a:rPr>
                      <m:t>𝐺</m:t>
                    </m:r>
                  </m:oMath>
                </a14:m>
                <a:r>
                  <a:rPr lang="en-GB" dirty="0"/>
                  <a:t> </a:t>
                </a:r>
              </a:p>
              <a:p>
                <a:pPr lvl="1"/>
                <a:r>
                  <a:rPr lang="en-GB" dirty="0"/>
                  <a:t>Then, the semantics is given by grounding and building a full joint distribution for the non-utility parfactors</a:t>
                </a:r>
              </a:p>
              <a:p>
                <a:pPr lvl="1"/>
                <a:endParaRPr lang="en-GB" dirty="0"/>
              </a:p>
              <a:p>
                <a:pPr lvl="1"/>
                <a:endParaRPr lang="en-GB" dirty="0"/>
              </a:p>
              <a:p>
                <a:pPr lvl="1"/>
                <a:endParaRPr lang="en-GB" dirty="0"/>
              </a:p>
              <a:p>
                <a:pPr lvl="1"/>
                <a:endParaRPr lang="en-GB" dirty="0"/>
              </a:p>
              <a:p>
                <a:pPr lvl="1"/>
                <a:endParaRPr lang="en-GB" dirty="0"/>
              </a:p>
              <a:p>
                <a:pPr lvl="1"/>
                <a:endParaRPr lang="en-GB" dirty="0"/>
              </a:p>
              <a:p>
                <a:pPr lvl="2"/>
                <a:r>
                  <a:rPr lang="en-GB" dirty="0"/>
                  <a:t>Utility parfactors irrelevant for probabilistic behaviour</a:t>
                </a:r>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276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51B52DB-8BF1-C446-8841-CA0E79C5F692}"/>
                  </a:ext>
                </a:extLst>
              </p:cNvPr>
              <p:cNvSpPr/>
              <p:nvPr/>
            </p:nvSpPr>
            <p:spPr>
              <a:xfrm>
                <a:off x="819083" y="3294963"/>
                <a:ext cx="5676309" cy="1981696"/>
              </a:xfrm>
              <a:prstGeom prst="rect">
                <a:avLst/>
              </a:prstGeom>
            </p:spPr>
            <p:txBody>
              <a:bodyPr wrap="square">
                <a:spAutoFit/>
              </a:bodyPr>
              <a:lstStyle/>
              <a:p>
                <a:pPr marL="6350" lvl="1"/>
                <a14:m>
                  <m:oMathPara xmlns:m="http://schemas.openxmlformats.org/officeDocument/2006/math">
                    <m:oMathParaPr>
                      <m:jc m:val="centerGroup"/>
                    </m:oMathParaPr>
                    <m:oMath xmlns:m="http://schemas.openxmlformats.org/officeDocument/2006/math">
                      <m:sSub>
                        <m:sSubPr>
                          <m:ctrlPr>
                            <a:rPr lang="de-DE" sz="2400" i="1" smtClean="0">
                              <a:latin typeface="Cambria Math" panose="02040503050406030204" pitchFamily="18" charset="0"/>
                            </a:rPr>
                          </m:ctrlPr>
                        </m:sSubPr>
                        <m:e>
                          <m:r>
                            <a:rPr lang="de-DE" sz="2400" i="1">
                              <a:latin typeface="Cambria Math" panose="02040503050406030204" pitchFamily="18" charset="0"/>
                            </a:rPr>
                            <m:t>𝑃</m:t>
                          </m:r>
                        </m:e>
                        <m:sub>
                          <m:r>
                            <a:rPr lang="de-DE" sz="2400" i="1">
                              <a:latin typeface="Cambria Math" panose="02040503050406030204" pitchFamily="18" charset="0"/>
                            </a:rPr>
                            <m:t>𝐺</m:t>
                          </m:r>
                        </m:sub>
                      </m:sSub>
                      <m:d>
                        <m:dPr>
                          <m:begChr m:val="["/>
                          <m:endChr m:val="]"/>
                          <m:ctrlPr>
                            <a:rPr lang="de-DE" sz="2400" i="1">
                              <a:latin typeface="Cambria Math" panose="02040503050406030204" pitchFamily="18" charset="0"/>
                            </a:rPr>
                          </m:ctrlPr>
                        </m:dPr>
                        <m:e>
                          <m:r>
                            <a:rPr lang="de-DE" sz="2400" b="1" i="1" smtClean="0">
                              <a:latin typeface="Cambria Math" panose="02040503050406030204" pitchFamily="18" charset="0"/>
                            </a:rPr>
                            <m:t>𝒅</m:t>
                          </m:r>
                        </m:e>
                      </m:d>
                      <m:r>
                        <a:rPr lang="de-DE" sz="2400" i="1">
                          <a:latin typeface="Cambria Math" panose="02040503050406030204" pitchFamily="18" charset="0"/>
                        </a:rPr>
                        <m:t>= </m:t>
                      </m:r>
                      <m:f>
                        <m:fPr>
                          <m:ctrlPr>
                            <a:rPr lang="de-DE" sz="2400" i="1">
                              <a:latin typeface="Cambria Math" panose="02040503050406030204" pitchFamily="18" charset="0"/>
                            </a:rPr>
                          </m:ctrlPr>
                        </m:fPr>
                        <m:num>
                          <m:r>
                            <a:rPr lang="de-DE" sz="2400" i="1">
                              <a:latin typeface="Cambria Math" panose="02040503050406030204" pitchFamily="18" charset="0"/>
                            </a:rPr>
                            <m:t>1</m:t>
                          </m:r>
                        </m:num>
                        <m:den>
                          <m:r>
                            <a:rPr lang="de-DE" sz="2400" i="1">
                              <a:latin typeface="Cambria Math" panose="02040503050406030204" pitchFamily="18" charset="0"/>
                            </a:rPr>
                            <m:t>𝑍</m:t>
                          </m:r>
                        </m:den>
                      </m:f>
                      <m:nary>
                        <m:naryPr>
                          <m:chr m:val="∏"/>
                          <m:supHide m:val="on"/>
                          <m:ctrlPr>
                            <a:rPr lang="de-DE" sz="2400" i="1">
                              <a:latin typeface="Cambria Math" panose="02040503050406030204" pitchFamily="18" charset="0"/>
                            </a:rPr>
                          </m:ctrlPr>
                        </m:naryPr>
                        <m:sub>
                          <m:r>
                            <a:rPr lang="de-DE" sz="2400" i="1">
                              <a:latin typeface="Cambria Math" panose="02040503050406030204" pitchFamily="18" charset="0"/>
                            </a:rPr>
                            <m:t>𝑓</m:t>
                          </m:r>
                          <m:r>
                            <a:rPr lang="de-DE" sz="2400" i="1">
                              <a:latin typeface="Cambria Math" panose="02040503050406030204" pitchFamily="18" charset="0"/>
                              <a:ea typeface="Cambria Math" panose="02040503050406030204" pitchFamily="18" charset="0"/>
                            </a:rPr>
                            <m:t>∈</m:t>
                          </m:r>
                          <m:r>
                            <m:rPr>
                              <m:sty m:val="p"/>
                            </m:rPr>
                            <a:rPr lang="de-DE" sz="2400" i="0">
                              <a:latin typeface="Cambria Math" panose="02040503050406030204" pitchFamily="18" charset="0"/>
                              <a:ea typeface="Cambria Math" panose="02040503050406030204" pitchFamily="18" charset="0"/>
                            </a:rPr>
                            <m:t>gr</m:t>
                          </m:r>
                          <m:d>
                            <m:dPr>
                              <m:ctrlPr>
                                <a:rPr lang="de-DE" sz="2400" i="1">
                                  <a:latin typeface="Cambria Math" panose="02040503050406030204" pitchFamily="18" charset="0"/>
                                  <a:ea typeface="Cambria Math" panose="02040503050406030204" pitchFamily="18" charset="0"/>
                                </a:rPr>
                              </m:ctrlPr>
                            </m:dPr>
                            <m:e>
                              <m:r>
                                <a:rPr lang="de-DE" sz="2400" i="1" smtClean="0">
                                  <a:latin typeface="Cambria Math" panose="02040503050406030204" pitchFamily="18" charset="0"/>
                                  <a:ea typeface="Cambria Math" panose="02040503050406030204" pitchFamily="18" charset="0"/>
                                </a:rPr>
                                <m:t>𝐺</m:t>
                              </m:r>
                              <m:d>
                                <m:dPr>
                                  <m:begChr m:val="["/>
                                  <m:endChr m:val="]"/>
                                  <m:ctrlPr>
                                    <a:rPr lang="de-DE" sz="2400" i="1">
                                      <a:latin typeface="Cambria Math" panose="02040503050406030204" pitchFamily="18" charset="0"/>
                                    </a:rPr>
                                  </m:ctrlPr>
                                </m:dPr>
                                <m:e>
                                  <m:r>
                                    <a:rPr lang="de-DE" sz="2400" b="1" i="1">
                                      <a:latin typeface="Cambria Math" panose="02040503050406030204" pitchFamily="18" charset="0"/>
                                    </a:rPr>
                                    <m:t>𝒅</m:t>
                                  </m:r>
                                </m:e>
                              </m:d>
                              <m:r>
                                <a:rPr lang="de-DE" sz="2400" i="1">
                                  <a:latin typeface="Cambria Math" panose="02040503050406030204" pitchFamily="18" charset="0"/>
                                  <a:ea typeface="Cambria Math" panose="02040503050406030204" pitchFamily="18" charset="0"/>
                                </a:rPr>
                                <m:t>∖</m:t>
                              </m:r>
                              <m:d>
                                <m:dPr>
                                  <m:begChr m:val="{"/>
                                  <m:endChr m:val="}"/>
                                  <m:ctrlPr>
                                    <a:rPr lang="de-DE" sz="2400" i="1">
                                      <a:latin typeface="Cambria Math" panose="02040503050406030204" pitchFamily="18" charset="0"/>
                                      <a:ea typeface="Cambria Math" panose="02040503050406030204" pitchFamily="18" charset="0"/>
                                    </a:rPr>
                                  </m:ctrlPr>
                                </m:dPr>
                                <m:e>
                                  <m:sSub>
                                    <m:sSubPr>
                                      <m:ctrlPr>
                                        <a:rPr lang="de-DE" sz="2400" i="1">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ea typeface="Cambria Math" panose="02040503050406030204" pitchFamily="18" charset="0"/>
                                        </a:rPr>
                                        <m:t>𝑔</m:t>
                                      </m:r>
                                    </m:e>
                                    <m:sub>
                                      <m:r>
                                        <a:rPr lang="de-DE" sz="2400" i="1">
                                          <a:latin typeface="Cambria Math" panose="02040503050406030204" pitchFamily="18" charset="0"/>
                                          <a:ea typeface="Cambria Math" panose="02040503050406030204" pitchFamily="18" charset="0"/>
                                        </a:rPr>
                                        <m:t>𝑈</m:t>
                                      </m:r>
                                    </m:sub>
                                  </m:sSub>
                                </m:e>
                              </m:d>
                            </m:e>
                          </m:d>
                        </m:sub>
                        <m:sup/>
                        <m:e>
                          <m:r>
                            <a:rPr lang="de-DE" sz="2400" i="1">
                              <a:latin typeface="Cambria Math" panose="02040503050406030204" pitchFamily="18" charset="0"/>
                              <a:ea typeface="Cambria Math" panose="02040503050406030204" pitchFamily="18" charset="0"/>
                            </a:rPr>
                            <m:t>𝑓</m:t>
                          </m:r>
                        </m:e>
                      </m:nary>
                    </m:oMath>
                  </m:oMathPara>
                </a14:m>
                <a:endParaRPr lang="de-DE" sz="2400" i="1" dirty="0">
                  <a:latin typeface="Cambria Math" panose="02040503050406030204" pitchFamily="18" charset="0"/>
                  <a:ea typeface="Cambria Math" panose="02040503050406030204" pitchFamily="18" charset="0"/>
                </a:endParaRPr>
              </a:p>
              <a:p>
                <a:pPr marL="6350" lvl="1"/>
                <a14:m>
                  <m:oMathPara xmlns:m="http://schemas.openxmlformats.org/officeDocument/2006/math">
                    <m:oMathParaPr>
                      <m:jc m:val="centerGroup"/>
                    </m:oMathParaPr>
                    <m:oMath xmlns:m="http://schemas.openxmlformats.org/officeDocument/2006/math">
                      <m:r>
                        <a:rPr lang="de-DE" sz="2400" i="1">
                          <a:latin typeface="Cambria Math" panose="02040503050406030204" pitchFamily="18" charset="0"/>
                        </a:rPr>
                        <m:t>𝑍</m:t>
                      </m:r>
                      <m:r>
                        <a:rPr lang="de-DE" sz="2400" i="1">
                          <a:latin typeface="Cambria Math" panose="02040503050406030204" pitchFamily="18" charset="0"/>
                        </a:rPr>
                        <m:t>=</m:t>
                      </m:r>
                      <m:nary>
                        <m:naryPr>
                          <m:chr m:val="∑"/>
                          <m:supHide m:val="on"/>
                          <m:ctrlPr>
                            <a:rPr lang="de-DE" sz="2400" i="1">
                              <a:latin typeface="Cambria Math" panose="02040503050406030204" pitchFamily="18" charset="0"/>
                            </a:rPr>
                          </m:ctrlPr>
                        </m:naryPr>
                        <m:sub>
                          <m:sSub>
                            <m:sSubPr>
                              <m:ctrlPr>
                                <a:rPr lang="de-DE" sz="2400" i="1">
                                  <a:latin typeface="Cambria Math" panose="02040503050406030204" pitchFamily="18" charset="0"/>
                                </a:rPr>
                              </m:ctrlPr>
                            </m:sSubPr>
                            <m:e>
                              <m:r>
                                <a:rPr lang="de-DE" sz="2400" i="1">
                                  <a:latin typeface="Cambria Math" panose="02040503050406030204" pitchFamily="18" charset="0"/>
                                </a:rPr>
                                <m:t>𝑟</m:t>
                              </m:r>
                            </m:e>
                            <m:sub>
                              <m:r>
                                <a:rPr lang="de-DE" sz="2400" i="1">
                                  <a:latin typeface="Cambria Math" panose="02040503050406030204" pitchFamily="18" charset="0"/>
                                </a:rPr>
                                <m:t>1</m:t>
                              </m:r>
                            </m:sub>
                          </m:sSub>
                          <m:r>
                            <a:rPr lang="de-DE" sz="2400" i="1">
                              <a:latin typeface="Cambria Math" panose="02040503050406030204" pitchFamily="18" charset="0"/>
                            </a:rPr>
                            <m:t>∈</m:t>
                          </m:r>
                          <m:r>
                            <m:rPr>
                              <m:sty m:val="p"/>
                            </m:rPr>
                            <a:rPr lang="de-DE" sz="2400" b="0" i="0" smtClean="0">
                              <a:latin typeface="Cambria Math" panose="02040503050406030204" pitchFamily="18" charset="0"/>
                              <a:ea typeface="Cambria Math" panose="02040503050406030204" pitchFamily="18" charset="0"/>
                            </a:rPr>
                            <m:t>ran</m:t>
                          </m:r>
                          <m:r>
                            <a:rPr lang="de-DE" sz="2400" i="1">
                              <a:latin typeface="Cambria Math" panose="02040503050406030204" pitchFamily="18" charset="0"/>
                            </a:rPr>
                            <m:t>(</m:t>
                          </m:r>
                          <m:sSub>
                            <m:sSubPr>
                              <m:ctrlPr>
                                <a:rPr lang="de-DE" sz="2400" i="1">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rPr>
                                <m:t>𝑅</m:t>
                              </m:r>
                            </m:e>
                            <m:sub>
                              <m:r>
                                <a:rPr lang="de-DE" sz="2400" i="1">
                                  <a:latin typeface="Cambria Math" panose="02040503050406030204" pitchFamily="18" charset="0"/>
                                </a:rPr>
                                <m:t>1</m:t>
                              </m:r>
                            </m:sub>
                          </m:sSub>
                          <m:r>
                            <a:rPr lang="de-DE" sz="2400" i="1">
                              <a:latin typeface="Cambria Math" panose="02040503050406030204" pitchFamily="18" charset="0"/>
                            </a:rPr>
                            <m:t>)</m:t>
                          </m:r>
                        </m:sub>
                        <m:sup/>
                        <m:e>
                          <m:r>
                            <a:rPr lang="de-DE" sz="2400" i="1">
                              <a:latin typeface="Cambria Math" panose="02040503050406030204" pitchFamily="18" charset="0"/>
                            </a:rPr>
                            <m:t>…</m:t>
                          </m:r>
                          <m:nary>
                            <m:naryPr>
                              <m:chr m:val="∑"/>
                              <m:supHide m:val="on"/>
                              <m:ctrlPr>
                                <a:rPr lang="de-DE" sz="2400" i="1">
                                  <a:latin typeface="Cambria Math" panose="02040503050406030204" pitchFamily="18" charset="0"/>
                                </a:rPr>
                              </m:ctrlPr>
                            </m:naryPr>
                            <m:sub>
                              <m:sSub>
                                <m:sSubPr>
                                  <m:ctrlPr>
                                    <a:rPr lang="de-DE" sz="2400" i="1">
                                      <a:latin typeface="Cambria Math" panose="02040503050406030204" pitchFamily="18" charset="0"/>
                                    </a:rPr>
                                  </m:ctrlPr>
                                </m:sSubPr>
                                <m:e>
                                  <m:r>
                                    <a:rPr lang="de-DE" sz="2400" i="1">
                                      <a:latin typeface="Cambria Math" panose="02040503050406030204" pitchFamily="18" charset="0"/>
                                    </a:rPr>
                                    <m:t>𝑟</m:t>
                                  </m:r>
                                </m:e>
                                <m:sub>
                                  <m:r>
                                    <a:rPr lang="de-DE" sz="2400" i="1">
                                      <a:latin typeface="Cambria Math" panose="02040503050406030204" pitchFamily="18" charset="0"/>
                                    </a:rPr>
                                    <m:t>𝑁</m:t>
                                  </m:r>
                                </m:sub>
                              </m:sSub>
                              <m:r>
                                <a:rPr lang="de-DE" sz="2400" i="1">
                                  <a:latin typeface="Cambria Math" panose="02040503050406030204" pitchFamily="18" charset="0"/>
                                </a:rPr>
                                <m:t>∈</m:t>
                              </m:r>
                              <m:r>
                                <m:rPr>
                                  <m:sty m:val="p"/>
                                </m:rPr>
                                <a:rPr lang="de-DE" sz="2400" b="0" i="0" smtClean="0">
                                  <a:latin typeface="Cambria Math" panose="02040503050406030204" pitchFamily="18" charset="0"/>
                                  <a:ea typeface="Cambria Math" panose="02040503050406030204" pitchFamily="18" charset="0"/>
                                </a:rPr>
                                <m:t>ran</m:t>
                              </m:r>
                              <m:r>
                                <a:rPr lang="de-DE" sz="2400" i="1">
                                  <a:latin typeface="Cambria Math" panose="02040503050406030204" pitchFamily="18" charset="0"/>
                                </a:rPr>
                                <m:t>(</m:t>
                              </m:r>
                              <m:sSub>
                                <m:sSubPr>
                                  <m:ctrlPr>
                                    <a:rPr lang="de-DE" sz="2400" i="1">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rPr>
                                    <m:t>𝑅</m:t>
                                  </m:r>
                                </m:e>
                                <m:sub>
                                  <m:r>
                                    <a:rPr lang="de-DE" sz="2400" i="1">
                                      <a:latin typeface="Cambria Math" panose="02040503050406030204" pitchFamily="18" charset="0"/>
                                    </a:rPr>
                                    <m:t>𝑁</m:t>
                                  </m:r>
                                </m:sub>
                              </m:sSub>
                              <m:r>
                                <a:rPr lang="de-DE" sz="2400" i="1">
                                  <a:latin typeface="Cambria Math" panose="02040503050406030204" pitchFamily="18" charset="0"/>
                                </a:rPr>
                                <m:t>)</m:t>
                              </m:r>
                            </m:sub>
                            <m:sup/>
                            <m:e>
                              <m:nary>
                                <m:naryPr>
                                  <m:chr m:val="∏"/>
                                  <m:supHide m:val="on"/>
                                  <m:ctrlPr>
                                    <a:rPr lang="de-DE" sz="2400" i="1">
                                      <a:latin typeface="Cambria Math" panose="02040503050406030204" pitchFamily="18" charset="0"/>
                                    </a:rPr>
                                  </m:ctrlPr>
                                </m:naryPr>
                                <m:sub>
                                  <m:r>
                                    <a:rPr lang="de-DE" sz="2400" i="1">
                                      <a:latin typeface="Cambria Math" panose="02040503050406030204" pitchFamily="18" charset="0"/>
                                      <a:ea typeface="Cambria Math" panose="02040503050406030204" pitchFamily="18" charset="0"/>
                                    </a:rPr>
                                    <m:t>𝑓</m:t>
                                  </m:r>
                                  <m:r>
                                    <a:rPr lang="de-DE" sz="2400" i="1">
                                      <a:latin typeface="Cambria Math" panose="02040503050406030204" pitchFamily="18" charset="0"/>
                                      <a:ea typeface="Cambria Math" panose="02040503050406030204" pitchFamily="18" charset="0"/>
                                    </a:rPr>
                                    <m:t>∈</m:t>
                                  </m:r>
                                  <m:r>
                                    <m:rPr>
                                      <m:sty m:val="p"/>
                                    </m:rPr>
                                    <a:rPr lang="de-DE" sz="2400" i="0">
                                      <a:latin typeface="Cambria Math" panose="02040503050406030204" pitchFamily="18" charset="0"/>
                                      <a:ea typeface="Cambria Math" panose="02040503050406030204" pitchFamily="18" charset="0"/>
                                    </a:rPr>
                                    <m:t>gr</m:t>
                                  </m:r>
                                  <m:d>
                                    <m:dPr>
                                      <m:ctrlPr>
                                        <a:rPr lang="de-DE" sz="2400" i="1">
                                          <a:latin typeface="Cambria Math" panose="02040503050406030204" pitchFamily="18" charset="0"/>
                                          <a:ea typeface="Cambria Math" panose="02040503050406030204" pitchFamily="18" charset="0"/>
                                        </a:rPr>
                                      </m:ctrlPr>
                                    </m:dPr>
                                    <m:e>
                                      <m:r>
                                        <a:rPr lang="de-DE" sz="2400" i="1" smtClean="0">
                                          <a:latin typeface="Cambria Math" panose="02040503050406030204" pitchFamily="18" charset="0"/>
                                          <a:ea typeface="Cambria Math" panose="02040503050406030204" pitchFamily="18" charset="0"/>
                                        </a:rPr>
                                        <m:t>𝐺</m:t>
                                      </m:r>
                                      <m:d>
                                        <m:dPr>
                                          <m:begChr m:val="["/>
                                          <m:endChr m:val="]"/>
                                          <m:ctrlPr>
                                            <a:rPr lang="de-DE" sz="2400" i="1">
                                              <a:latin typeface="Cambria Math" panose="02040503050406030204" pitchFamily="18" charset="0"/>
                                            </a:rPr>
                                          </m:ctrlPr>
                                        </m:dPr>
                                        <m:e>
                                          <m:r>
                                            <a:rPr lang="de-DE" sz="2400" b="1" i="1">
                                              <a:latin typeface="Cambria Math" panose="02040503050406030204" pitchFamily="18" charset="0"/>
                                            </a:rPr>
                                            <m:t>𝒅</m:t>
                                          </m:r>
                                        </m:e>
                                      </m:d>
                                      <m:r>
                                        <a:rPr lang="de-DE" sz="2400" i="1">
                                          <a:latin typeface="Cambria Math" panose="02040503050406030204" pitchFamily="18" charset="0"/>
                                          <a:ea typeface="Cambria Math" panose="02040503050406030204" pitchFamily="18" charset="0"/>
                                        </a:rPr>
                                        <m:t>∖</m:t>
                                      </m:r>
                                      <m:d>
                                        <m:dPr>
                                          <m:begChr m:val="{"/>
                                          <m:endChr m:val="}"/>
                                          <m:ctrlPr>
                                            <a:rPr lang="de-DE" sz="2400" i="1">
                                              <a:latin typeface="Cambria Math" panose="02040503050406030204" pitchFamily="18" charset="0"/>
                                              <a:ea typeface="Cambria Math" panose="02040503050406030204" pitchFamily="18" charset="0"/>
                                            </a:rPr>
                                          </m:ctrlPr>
                                        </m:dPr>
                                        <m:e>
                                          <m:sSub>
                                            <m:sSubPr>
                                              <m:ctrlPr>
                                                <a:rPr lang="de-DE" sz="2400" i="1">
                                                  <a:latin typeface="Cambria Math" panose="02040503050406030204" pitchFamily="18" charset="0"/>
                                                  <a:ea typeface="Cambria Math" panose="02040503050406030204" pitchFamily="18" charset="0"/>
                                                </a:rPr>
                                              </m:ctrlPr>
                                            </m:sSubPr>
                                            <m:e>
                                              <m:r>
                                                <a:rPr lang="de-DE" sz="2400" i="1">
                                                  <a:latin typeface="Cambria Math" panose="02040503050406030204" pitchFamily="18" charset="0"/>
                                                  <a:ea typeface="Cambria Math" panose="02040503050406030204" pitchFamily="18" charset="0"/>
                                                </a:rPr>
                                                <m:t>𝑔</m:t>
                                              </m:r>
                                            </m:e>
                                            <m:sub>
                                              <m:r>
                                                <a:rPr lang="de-DE" sz="2400" i="1">
                                                  <a:latin typeface="Cambria Math" panose="02040503050406030204" pitchFamily="18" charset="0"/>
                                                  <a:ea typeface="Cambria Math" panose="02040503050406030204" pitchFamily="18" charset="0"/>
                                                </a:rPr>
                                                <m:t>𝑈</m:t>
                                              </m:r>
                                            </m:sub>
                                          </m:sSub>
                                        </m:e>
                                      </m:d>
                                    </m:e>
                                  </m:d>
                                </m:sub>
                                <m:sup/>
                                <m:e>
                                  <m:r>
                                    <a:rPr lang="de-DE" sz="2400" i="1">
                                      <a:latin typeface="Cambria Math" panose="02040503050406030204" pitchFamily="18" charset="0"/>
                                      <a:ea typeface="Cambria Math" panose="02040503050406030204" pitchFamily="18" charset="0"/>
                                    </a:rPr>
                                    <m:t>𝑓</m:t>
                                  </m:r>
                                </m:e>
                              </m:nary>
                            </m:e>
                          </m:nary>
                        </m:e>
                      </m:nary>
                    </m:oMath>
                  </m:oMathPara>
                </a14:m>
                <a:endParaRPr lang="de-DE" sz="2400" dirty="0"/>
              </a:p>
            </p:txBody>
          </p:sp>
        </mc:Choice>
        <mc:Fallback xmlns="">
          <p:sp>
            <p:nvSpPr>
              <p:cNvPr id="6" name="Rectangle 5">
                <a:extLst>
                  <a:ext uri="{FF2B5EF4-FFF2-40B4-BE49-F238E27FC236}">
                    <a16:creationId xmlns:a16="http://schemas.microsoft.com/office/drawing/2014/main" id="{A51B52DB-8BF1-C446-8841-CA0E79C5F692}"/>
                  </a:ext>
                </a:extLst>
              </p:cNvPr>
              <p:cNvSpPr>
                <a:spLocks noRot="1" noChangeAspect="1" noMove="1" noResize="1" noEditPoints="1" noAdjustHandles="1" noChangeArrowheads="1" noChangeShapeType="1" noTextEdit="1"/>
              </p:cNvSpPr>
              <p:nvPr/>
            </p:nvSpPr>
            <p:spPr>
              <a:xfrm>
                <a:off x="819083" y="3294963"/>
                <a:ext cx="5676309" cy="1981696"/>
              </a:xfrm>
              <a:prstGeom prst="rect">
                <a:avLst/>
              </a:prstGeom>
              <a:blipFill>
                <a:blip r:embed="rId3"/>
                <a:stretch>
                  <a:fillRect l="-893" t="-64968" b="-87898"/>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E3ACA81D-FBCB-3F44-AAC8-48F77DED844F}"/>
              </a:ext>
            </a:extLst>
          </p:cNvPr>
          <p:cNvSpPr txBox="1"/>
          <p:nvPr/>
        </p:nvSpPr>
        <p:spPr>
          <a:xfrm>
            <a:off x="7558497" y="3546603"/>
            <a:ext cx="3218023"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Semantics </a:t>
            </a:r>
            <a:r>
              <a:rPr lang="en-GB" i="1" dirty="0"/>
              <a:t>multiplicative</a:t>
            </a:r>
            <a:r>
              <a:rPr lang="en-GB" dirty="0"/>
              <a:t> with an inner product and outer sum: Multiply parfactors, then sum out PRVs. </a:t>
            </a:r>
            <a:br>
              <a:rPr lang="en-GB" dirty="0"/>
            </a:br>
            <a:r>
              <a:rPr lang="en-GB" dirty="0"/>
              <a:t>➝ </a:t>
            </a:r>
            <a:r>
              <a:rPr lang="en-GB" dirty="0">
                <a:solidFill>
                  <a:schemeClr val="accent3">
                    <a:lumMod val="40000"/>
                    <a:lumOff val="60000"/>
                  </a:schemeClr>
                </a:solidFill>
              </a:rPr>
              <a:t>Sum-product</a:t>
            </a:r>
            <a:r>
              <a:rPr lang="en-GB" dirty="0"/>
              <a:t> algorithms</a:t>
            </a:r>
          </a:p>
        </p:txBody>
      </p:sp>
      <p:sp>
        <p:nvSpPr>
          <p:cNvPr id="4" name="Date Placeholder 3">
            <a:extLst>
              <a:ext uri="{FF2B5EF4-FFF2-40B4-BE49-F238E27FC236}">
                <a16:creationId xmlns:a16="http://schemas.microsoft.com/office/drawing/2014/main" id="{CCB9B751-DB03-5258-B1AD-5D7D13B93842}"/>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7" name="Footer Placeholder 6">
            <a:extLst>
              <a:ext uri="{FF2B5EF4-FFF2-40B4-BE49-F238E27FC236}">
                <a16:creationId xmlns:a16="http://schemas.microsoft.com/office/drawing/2014/main" id="{DBF97DED-B522-6AC4-CC0F-B2A6B48D4F7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 name="Slide Number Placeholder 7">
            <a:extLst>
              <a:ext uri="{FF2B5EF4-FFF2-40B4-BE49-F238E27FC236}">
                <a16:creationId xmlns:a16="http://schemas.microsoft.com/office/drawing/2014/main" id="{D7DF9584-BA5D-39E8-CA60-BA7C11ECB755}"/>
              </a:ext>
            </a:extLst>
          </p:cNvPr>
          <p:cNvSpPr>
            <a:spLocks noGrp="1"/>
          </p:cNvSpPr>
          <p:nvPr>
            <p:ph type="sldNum" sz="quarter" idx="11"/>
          </p:nvPr>
        </p:nvSpPr>
        <p:spPr/>
        <p:txBody>
          <a:bodyPr/>
          <a:lstStyle/>
          <a:p>
            <a:fld id="{EB1502E6-D9AE-3544-B6D5-378AAA0B915F}" type="slidenum">
              <a:rPr lang="de-DE" altLang="de-DE" smtClean="0"/>
              <a:pPr/>
              <a:t>25</a:t>
            </a:fld>
            <a:endParaRPr lang="de-DE" altLang="de-DE" dirty="0"/>
          </a:p>
        </p:txBody>
      </p:sp>
    </p:spTree>
    <p:extLst>
      <p:ext uri="{BB962C8B-B14F-4D97-AF65-F5344CB8AC3E}">
        <p14:creationId xmlns:p14="http://schemas.microsoft.com/office/powerpoint/2010/main" val="4101605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89B9BD7-83BE-34C6-FE53-EAA95B2CA5FC}"/>
              </a:ext>
            </a:extLst>
          </p:cNvPr>
          <p:cNvSpPr/>
          <p:nvPr/>
        </p:nvSpPr>
        <p:spPr>
          <a:xfrm>
            <a:off x="335360" y="953987"/>
            <a:ext cx="11495523" cy="3248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a:extLst>
              <a:ext uri="{FF2B5EF4-FFF2-40B4-BE49-F238E27FC236}">
                <a16:creationId xmlns:a16="http://schemas.microsoft.com/office/drawing/2014/main" id="{CBB53D7C-78F8-A644-9680-CA583AA47545}"/>
              </a:ext>
            </a:extLst>
          </p:cNvPr>
          <p:cNvSpPr>
            <a:spLocks noGrp="1"/>
          </p:cNvSpPr>
          <p:nvPr>
            <p:ph type="title"/>
          </p:nvPr>
        </p:nvSpPr>
        <p:spPr/>
        <p:txBody>
          <a:bodyPr/>
          <a:lstStyle/>
          <a:p>
            <a:pPr algn="l"/>
            <a:r>
              <a:rPr lang="en-GB" dirty="0"/>
              <a:t>Decision Model: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a:xfrm>
                <a:off x="623392" y="1332843"/>
                <a:ext cx="7252147" cy="4584266"/>
              </a:xfrm>
            </p:spPr>
            <p:txBody>
              <a:bodyPr>
                <a:normAutofit lnSpcReduction="10000"/>
              </a:bodyPr>
              <a:lstStyle/>
              <a:p>
                <a:r>
                  <a:rPr lang="en-GB" dirty="0"/>
                  <a:t>Decision model </a:t>
                </a:r>
                <a:endParaRPr lang="de-DE"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𝐺</m:t>
                      </m:r>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3</m:t>
                              </m:r>
                            </m:sub>
                          </m:sSub>
                          <m:r>
                            <a:rPr lang="de-DE"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4</m:t>
                              </m:r>
                            </m:sub>
                          </m:sSub>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𝑈</m:t>
                              </m:r>
                            </m:sub>
                          </m:sSub>
                        </m:e>
                      </m:d>
                    </m:oMath>
                  </m:oMathPara>
                </a14:m>
                <a:endParaRPr lang="en-GB" dirty="0"/>
              </a:p>
              <a:p>
                <a:pPr lvl="1"/>
                <a14:m>
                  <m:oMath xmlns:m="http://schemas.openxmlformats.org/officeDocument/2006/math">
                    <m:r>
                      <a:rPr lang="de-DE" i="1">
                        <a:latin typeface="Cambria Math" panose="02040503050406030204" pitchFamily="18" charset="0"/>
                      </a:rPr>
                      <m:t>⊤</m:t>
                    </m:r>
                  </m:oMath>
                </a14:m>
                <a:r>
                  <a:rPr lang="en-GB" dirty="0"/>
                  <a:t> constraints</a:t>
                </a:r>
              </a:p>
              <a:p>
                <a:pPr lvl="2"/>
                <a:endParaRPr lang="en-GB" dirty="0"/>
              </a:p>
              <a:p>
                <a14:m>
                  <m:oMath xmlns:m="http://schemas.openxmlformats.org/officeDocument/2006/math">
                    <m:r>
                      <a:rPr lang="en-GB" i="1">
                        <a:latin typeface="Cambria Math" panose="02040503050406030204" pitchFamily="18" charset="0"/>
                      </a:rPr>
                      <m:t>𝐺</m:t>
                    </m:r>
                  </m:oMath>
                </a14:m>
                <a:r>
                  <a:rPr lang="en-GB" dirty="0"/>
                  <a:t> with </a:t>
                </a:r>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smtClean="0">
                            <a:solidFill>
                              <a:srgbClr val="FFC000"/>
                            </a:solidFill>
                            <a:latin typeface="Cambria Math" panose="02040503050406030204" pitchFamily="18" charset="0"/>
                          </a:rPr>
                          <m:t>𝑏𝑎𝑛</m:t>
                        </m:r>
                      </m:e>
                    </m:d>
                  </m:oMath>
                </a14:m>
                <a:r>
                  <a:rPr lang="en-GB" dirty="0"/>
                  <a:t> set</a:t>
                </a:r>
              </a:p>
              <a:p>
                <a:pPr marL="0" indent="0">
                  <a:buNone/>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𝐺</m:t>
                      </m:r>
                      <m:d>
                        <m:dPr>
                          <m:begChr m:val="["/>
                          <m:endChr m:val="]"/>
                          <m:ctrlPr>
                            <a:rPr lang="de-DE" sz="2400" i="1">
                              <a:latin typeface="Cambria Math" panose="02040503050406030204" pitchFamily="18" charset="0"/>
                            </a:rPr>
                          </m:ctrlPr>
                        </m:dPr>
                        <m:e>
                          <m:sSub>
                            <m:sSubPr>
                              <m:ctrlPr>
                                <a:rPr lang="de-DE" sz="2400" b="1" i="1" smtClean="0">
                                  <a:latin typeface="Cambria Math" panose="02040503050406030204" pitchFamily="18" charset="0"/>
                                </a:rPr>
                              </m:ctrlPr>
                            </m:sSubPr>
                            <m:e>
                              <m:r>
                                <a:rPr lang="de-DE" sz="2400" b="1" i="1">
                                  <a:latin typeface="Cambria Math" panose="02040503050406030204" pitchFamily="18" charset="0"/>
                                </a:rPr>
                                <m:t>𝒅</m:t>
                              </m:r>
                            </m:e>
                            <m:sub>
                              <m:r>
                                <a:rPr lang="de-DE" sz="2400" b="0" i="1" smtClean="0">
                                  <a:latin typeface="Cambria Math" panose="02040503050406030204" pitchFamily="18" charset="0"/>
                                </a:rPr>
                                <m:t>1</m:t>
                              </m:r>
                            </m:sub>
                          </m:sSub>
                        </m:e>
                      </m:d>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0</m:t>
                              </m:r>
                            </m:sub>
                          </m:sSub>
                          <m:r>
                            <a:rPr lang="de-DE" i="1">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1</m:t>
                              </m:r>
                            </m:sub>
                            <m:sup>
                              <m:r>
                                <a:rPr lang="de-DE" i="1">
                                  <a:latin typeface="Cambria Math" panose="02040503050406030204" pitchFamily="18" charset="0"/>
                                </a:rPr>
                                <m:t>′</m:t>
                              </m:r>
                            </m:sup>
                          </m:sSubSup>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3</m:t>
                              </m:r>
                            </m:sub>
                          </m:sSub>
                          <m:r>
                            <a:rPr lang="de-DE" i="1">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4</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e>
                      </m:d>
                    </m:oMath>
                  </m:oMathPara>
                </a14:m>
                <a:endParaRPr lang="en-GB" dirty="0"/>
              </a:p>
              <a:p>
                <a:pPr lvl="1"/>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1</m:t>
                        </m:r>
                      </m:sub>
                      <m:sup>
                        <m:r>
                          <a:rPr lang="de-DE" i="1">
                            <a:latin typeface="Cambria Math" panose="02040503050406030204" pitchFamily="18" charset="0"/>
                          </a:rPr>
                          <m:t>′</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m:t>
                        </m:r>
                      </m:sup>
                    </m:sSub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𝑇𝑟𝑎𝑣𝑒𝑙</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e>
                    </m:d>
                  </m:oMath>
                </a14:m>
                <a:endParaRPr lang="en-GB" dirty="0"/>
              </a:p>
              <a:p>
                <a:pPr lvl="1"/>
                <a14:m>
                  <m:oMath xmlns:m="http://schemas.openxmlformats.org/officeDocument/2006/math">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b="0" i="1" smtClean="0">
                            <a:latin typeface="Cambria Math" panose="02040503050406030204" pitchFamily="18" charset="0"/>
                          </a:rPr>
                          <m:t>4</m:t>
                        </m:r>
                      </m:sub>
                      <m:sup>
                        <m:r>
                          <a:rPr lang="de-DE" i="1">
                            <a:latin typeface="Cambria Math" panose="02040503050406030204" pitchFamily="18" charset="0"/>
                          </a:rPr>
                          <m:t>′</m:t>
                        </m:r>
                      </m:sup>
                    </m:sSubSup>
                    <m:r>
                      <a:rPr lang="de-DE" i="1">
                        <a:latin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4</m:t>
                        </m:r>
                      </m:sub>
                      <m:sup>
                        <m:r>
                          <a:rPr lang="de-DE" i="1">
                            <a:latin typeface="Cambria Math" panose="02040503050406030204" pitchFamily="18" charset="0"/>
                            <a:ea typeface="Cambria Math" panose="02040503050406030204" pitchFamily="18" charset="0"/>
                          </a:rPr>
                          <m:t>′</m:t>
                        </m:r>
                      </m:sup>
                    </m:sSubSup>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𝐼𝑛𝑡𝑒𝑟𝑓𝑒𝑟𝑒𝑛𝑐𝑒</m:t>
                        </m:r>
                      </m:e>
                    </m:d>
                  </m:oMath>
                </a14:m>
                <a:endParaRPr lang="en-GB" dirty="0"/>
              </a:p>
              <a:p>
                <a:pPr lvl="2"/>
                <a:endParaRPr lang="en-GB" dirty="0"/>
              </a:p>
              <a:p>
                <a:r>
                  <a:rPr lang="en-GB" dirty="0"/>
                  <a:t>Model relevant for probabilistic query answering: </a:t>
                </a:r>
                <a:endParaRPr lang="de-DE"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𝐺</m:t>
                      </m:r>
                      <m:d>
                        <m:dPr>
                          <m:begChr m:val="["/>
                          <m:endChr m:val="]"/>
                          <m:ctrlPr>
                            <a:rPr lang="de-DE" sz="2400" i="1">
                              <a:latin typeface="Cambria Math" panose="02040503050406030204" pitchFamily="18" charset="0"/>
                            </a:rPr>
                          </m:ctrlPr>
                        </m:dPr>
                        <m:e>
                          <m:sSub>
                            <m:sSubPr>
                              <m:ctrlPr>
                                <a:rPr lang="de-DE" sz="2400" b="1" i="1">
                                  <a:latin typeface="Cambria Math" panose="02040503050406030204" pitchFamily="18" charset="0"/>
                                </a:rPr>
                              </m:ctrlPr>
                            </m:sSubPr>
                            <m:e>
                              <m:r>
                                <a:rPr lang="de-DE" sz="2400" b="1" i="1">
                                  <a:latin typeface="Cambria Math" panose="02040503050406030204" pitchFamily="18" charset="0"/>
                                </a:rPr>
                                <m:t>𝒅</m:t>
                              </m:r>
                            </m:e>
                            <m:sub>
                              <m:r>
                                <a:rPr lang="de-DE" sz="2400" i="1">
                                  <a:latin typeface="Cambria Math" panose="02040503050406030204" pitchFamily="18" charset="0"/>
                                </a:rPr>
                                <m:t>1</m:t>
                              </m:r>
                            </m:sub>
                          </m:sSub>
                        </m:e>
                      </m:d>
                      <m:r>
                        <a:rPr lang="de-DE" sz="2400">
                          <a:latin typeface="Cambria Math" panose="02040503050406030204" pitchFamily="18" charset="0"/>
                          <a:ea typeface="Cambria Math" panose="02040503050406030204" pitchFamily="18" charset="0"/>
                        </a:rPr>
                        <m:t>∖</m:t>
                      </m:r>
                      <m:d>
                        <m:dPr>
                          <m:begChr m:val="{"/>
                          <m:endChr m:val="}"/>
                          <m:ctrlPr>
                            <a:rPr lang="de-DE" sz="2400" b="0" i="1" smtClean="0">
                              <a:latin typeface="Cambria Math" panose="02040503050406030204" pitchFamily="18" charset="0"/>
                              <a:ea typeface="Cambria Math" panose="02040503050406030204" pitchFamily="18" charset="0"/>
                            </a:rPr>
                          </m:ctrlPr>
                        </m:dPr>
                        <m:e>
                          <m:sSub>
                            <m:sSubPr>
                              <m:ctrlPr>
                                <a:rPr lang="de-DE" sz="2400" b="0" i="1" smtClean="0">
                                  <a:latin typeface="Cambria Math" panose="02040503050406030204" pitchFamily="18" charset="0"/>
                                  <a:ea typeface="Cambria Math" panose="02040503050406030204" pitchFamily="18" charset="0"/>
                                </a:rPr>
                              </m:ctrlPr>
                            </m:sSubPr>
                            <m:e>
                              <m:r>
                                <a:rPr lang="de-DE" sz="2400" b="0" i="1" smtClean="0">
                                  <a:latin typeface="Cambria Math" panose="02040503050406030204" pitchFamily="18" charset="0"/>
                                  <a:ea typeface="Cambria Math" panose="02040503050406030204" pitchFamily="18" charset="0"/>
                                </a:rPr>
                                <m:t>𝑔</m:t>
                              </m:r>
                            </m:e>
                            <m:sub>
                              <m:r>
                                <a:rPr lang="de-DE" sz="2400" b="0" i="1" smtClean="0">
                                  <a:latin typeface="Cambria Math" panose="02040503050406030204" pitchFamily="18" charset="0"/>
                                  <a:ea typeface="Cambria Math" panose="02040503050406030204" pitchFamily="18" charset="0"/>
                                </a:rPr>
                                <m:t>𝑈</m:t>
                              </m:r>
                            </m:sub>
                          </m:sSub>
                        </m:e>
                      </m:d>
                      <m:r>
                        <a:rPr lang="de-DE" b="0" i="0" smtClean="0">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0</m:t>
                              </m:r>
                            </m:sub>
                          </m:sSub>
                          <m:r>
                            <a:rPr lang="de-DE" i="1">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rPr>
                                <m:t>𝑔</m:t>
                              </m:r>
                            </m:e>
                            <m:sub>
                              <m:r>
                                <a:rPr lang="de-DE" i="1">
                                  <a:latin typeface="Cambria Math" panose="02040503050406030204" pitchFamily="18" charset="0"/>
                                </a:rPr>
                                <m:t>1</m:t>
                              </m:r>
                            </m:sub>
                            <m:sup>
                              <m:r>
                                <a:rPr lang="de-DE" i="1">
                                  <a:latin typeface="Cambria Math" panose="02040503050406030204" pitchFamily="18" charset="0"/>
                                </a:rPr>
                                <m:t>′</m:t>
                              </m:r>
                            </m:sup>
                          </m:sSubSup>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3</m:t>
                              </m:r>
                            </m:sub>
                          </m:sSub>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4</m:t>
                              </m:r>
                            </m:sub>
                            <m:sup>
                              <m:r>
                                <a:rPr lang="de-DE" b="0" i="1" smtClean="0">
                                  <a:latin typeface="Cambria Math" panose="02040503050406030204" pitchFamily="18" charset="0"/>
                                </a:rPr>
                                <m:t>′</m:t>
                              </m:r>
                            </m:sup>
                          </m:sSubSup>
                        </m:e>
                      </m:d>
                    </m:oMath>
                  </m:oMathPara>
                </a14:m>
                <a:endParaRPr lang="en-GB" dirty="0"/>
              </a:p>
              <a:p>
                <a:pPr lvl="3"/>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xfrm>
                <a:off x="623392" y="1332843"/>
                <a:ext cx="7252147" cy="4584266"/>
              </a:xfrm>
              <a:blipFill>
                <a:blip r:embed="rId3"/>
                <a:stretch>
                  <a:fillRect l="-2792" t="-3039"/>
                </a:stretch>
              </a:blipFill>
            </p:spPr>
            <p:txBody>
              <a:bodyPr/>
              <a:lstStyle/>
              <a:p>
                <a:r>
                  <a:rPr lang="en-DE">
                    <a:noFill/>
                  </a:rPr>
                  <a:t> </a:t>
                </a:r>
              </a:p>
            </p:txBody>
          </p:sp>
        </mc:Fallback>
      </mc:AlternateContent>
      <p:grpSp>
        <p:nvGrpSpPr>
          <p:cNvPr id="24" name="Group 23">
            <a:extLst>
              <a:ext uri="{FF2B5EF4-FFF2-40B4-BE49-F238E27FC236}">
                <a16:creationId xmlns:a16="http://schemas.microsoft.com/office/drawing/2014/main" id="{9D952D01-5ACF-9A4D-B5E2-691BA47BCA28}"/>
              </a:ext>
            </a:extLst>
          </p:cNvPr>
          <p:cNvGrpSpPr/>
          <p:nvPr/>
        </p:nvGrpSpPr>
        <p:grpSpPr>
          <a:xfrm>
            <a:off x="7888302" y="476330"/>
            <a:ext cx="3942581" cy="1897004"/>
            <a:chOff x="7888302" y="594145"/>
            <a:chExt cx="3942581" cy="1897004"/>
          </a:xfrm>
        </p:grpSpPr>
        <p:cxnSp>
          <p:nvCxnSpPr>
            <p:cNvPr id="222" name="Straight Connector 221">
              <a:extLst>
                <a:ext uri="{FF2B5EF4-FFF2-40B4-BE49-F238E27FC236}">
                  <a16:creationId xmlns:a16="http://schemas.microsoft.com/office/drawing/2014/main" id="{93723F3B-452D-6C45-8505-61A9BC7A830C}"/>
                </a:ext>
              </a:extLst>
            </p:cNvPr>
            <p:cNvCxnSpPr>
              <a:cxnSpLocks/>
              <a:stCxn id="226" idx="1"/>
              <a:endCxn id="342"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0755ECD7-22D4-DC42-BEF1-70062D141F24}"/>
                </a:ext>
              </a:extLst>
            </p:cNvPr>
            <p:cNvCxnSpPr>
              <a:cxnSpLocks/>
              <a:stCxn id="229" idx="0"/>
              <a:endCxn id="342"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4" name="Group 223">
              <a:extLst>
                <a:ext uri="{FF2B5EF4-FFF2-40B4-BE49-F238E27FC236}">
                  <a16:creationId xmlns:a16="http://schemas.microsoft.com/office/drawing/2014/main" id="{9A53FFEF-F20C-204D-B104-461DEEBC0E9A}"/>
                </a:ext>
              </a:extLst>
            </p:cNvPr>
            <p:cNvGrpSpPr/>
            <p:nvPr/>
          </p:nvGrpSpPr>
          <p:grpSpPr>
            <a:xfrm>
              <a:off x="9717232" y="1105374"/>
              <a:ext cx="410714" cy="291280"/>
              <a:chOff x="9164918" y="4052092"/>
              <a:chExt cx="496592" cy="352186"/>
            </a:xfrm>
          </p:grpSpPr>
          <p:sp>
            <p:nvSpPr>
              <p:cNvPr id="342" name="Rectangle 341">
                <a:extLst>
                  <a:ext uri="{FF2B5EF4-FFF2-40B4-BE49-F238E27FC236}">
                    <a16:creationId xmlns:a16="http://schemas.microsoft.com/office/drawing/2014/main" id="{F2E1DCA3-7A2F-2E41-A4E4-C5310A56BEC6}"/>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345" name="TextBox 344">
                    <a:extLst>
                      <a:ext uri="{FF2B5EF4-FFF2-40B4-BE49-F238E27FC236}">
                        <a16:creationId xmlns:a16="http://schemas.microsoft.com/office/drawing/2014/main" id="{8E0870DC-08C5-5C47-BD01-8A802156C805}"/>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345" name="TextBox 344">
                    <a:extLst>
                      <a:ext uri="{FF2B5EF4-FFF2-40B4-BE49-F238E27FC236}">
                        <a16:creationId xmlns:a16="http://schemas.microsoft.com/office/drawing/2014/main" id="{8E0870DC-08C5-5C47-BD01-8A802156C805}"/>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102"/>
                    <a:stretch>
                      <a:fillRect l="-15000" r="-5000" b="-2352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25" name="Rectangle 224">
                  <a:extLst>
                    <a:ext uri="{FF2B5EF4-FFF2-40B4-BE49-F238E27FC236}">
                      <a16:creationId xmlns:a16="http://schemas.microsoft.com/office/drawing/2014/main" id="{A43DA72A-16EB-0F4E-B3CA-EC1A0C4F246A}"/>
                    </a:ext>
                  </a:extLst>
                </p:cNvPr>
                <p:cNvSpPr/>
                <p:nvPr/>
              </p:nvSpPr>
              <p:spPr>
                <a:xfrm>
                  <a:off x="7913015" y="1007395"/>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𝑅𝑒𝑠𝑡𝑟𝑖𝑐𝑡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5" name="Rectangle 224">
                  <a:extLst>
                    <a:ext uri="{FF2B5EF4-FFF2-40B4-BE49-F238E27FC236}">
                      <a16:creationId xmlns:a16="http://schemas.microsoft.com/office/drawing/2014/main" id="{A43DA72A-16EB-0F4E-B3CA-EC1A0C4F246A}"/>
                    </a:ext>
                  </a:extLst>
                </p:cNvPr>
                <p:cNvSpPr>
                  <a:spLocks noRot="1" noChangeAspect="1" noMove="1" noResize="1" noEditPoints="1" noAdjustHandles="1" noChangeArrowheads="1" noChangeShapeType="1" noTextEdit="1"/>
                </p:cNvSpPr>
                <p:nvPr/>
              </p:nvSpPr>
              <p:spPr>
                <a:xfrm>
                  <a:off x="7913015" y="1007395"/>
                  <a:ext cx="1145802" cy="309958"/>
                </a:xfrm>
                <a:prstGeom prst="rect">
                  <a:avLst/>
                </a:prstGeom>
                <a:blipFill>
                  <a:blip r:embed="rId10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6" name="Diamond 225">
                  <a:extLst>
                    <a:ext uri="{FF2B5EF4-FFF2-40B4-BE49-F238E27FC236}">
                      <a16:creationId xmlns:a16="http://schemas.microsoft.com/office/drawing/2014/main" id="{259E2495-CFA9-4C46-A212-2C9DBA26F394}"/>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226" name="Diamond 225">
                  <a:extLst>
                    <a:ext uri="{FF2B5EF4-FFF2-40B4-BE49-F238E27FC236}">
                      <a16:creationId xmlns:a16="http://schemas.microsoft.com/office/drawing/2014/main" id="{259E2495-CFA9-4C46-A212-2C9DBA26F394}"/>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10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7" name="Oval 226">
                  <a:extLst>
                    <a:ext uri="{FF2B5EF4-FFF2-40B4-BE49-F238E27FC236}">
                      <a16:creationId xmlns:a16="http://schemas.microsoft.com/office/drawing/2014/main" id="{60ABBF89-41E9-CA4E-B2BE-4EED47D3936C}"/>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7" name="Oval 226">
                  <a:extLst>
                    <a:ext uri="{FF2B5EF4-FFF2-40B4-BE49-F238E27FC236}">
                      <a16:creationId xmlns:a16="http://schemas.microsoft.com/office/drawing/2014/main" id="{60ABBF89-41E9-CA4E-B2BE-4EED47D3936C}"/>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0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8" name="Oval 227">
                  <a:extLst>
                    <a:ext uri="{FF2B5EF4-FFF2-40B4-BE49-F238E27FC236}">
                      <a16:creationId xmlns:a16="http://schemas.microsoft.com/office/drawing/2014/main" id="{B3BEFF50-2388-C44E-9E4F-DE094DFE3BF4}"/>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8" name="Oval 227">
                  <a:extLst>
                    <a:ext uri="{FF2B5EF4-FFF2-40B4-BE49-F238E27FC236}">
                      <a16:creationId xmlns:a16="http://schemas.microsoft.com/office/drawing/2014/main" id="{B3BEFF50-2388-C44E-9E4F-DE094DFE3BF4}"/>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10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9" name="Oval 228">
                  <a:extLst>
                    <a:ext uri="{FF2B5EF4-FFF2-40B4-BE49-F238E27FC236}">
                      <a16:creationId xmlns:a16="http://schemas.microsoft.com/office/drawing/2014/main" id="{BC026011-32A6-5C42-A285-D36F6D3EEB47}"/>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229" name="Oval 228">
                  <a:extLst>
                    <a:ext uri="{FF2B5EF4-FFF2-40B4-BE49-F238E27FC236}">
                      <a16:creationId xmlns:a16="http://schemas.microsoft.com/office/drawing/2014/main" id="{BC026011-32A6-5C42-A285-D36F6D3EEB47}"/>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10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0" name="Oval 229">
                  <a:extLst>
                    <a:ext uri="{FF2B5EF4-FFF2-40B4-BE49-F238E27FC236}">
                      <a16:creationId xmlns:a16="http://schemas.microsoft.com/office/drawing/2014/main" id="{90070340-1672-614C-A4FD-240C587F2EAE}"/>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230" name="Oval 229">
                  <a:extLst>
                    <a:ext uri="{FF2B5EF4-FFF2-40B4-BE49-F238E27FC236}">
                      <a16:creationId xmlns:a16="http://schemas.microsoft.com/office/drawing/2014/main" id="{90070340-1672-614C-A4FD-240C587F2EAE}"/>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108"/>
                  <a:stretch>
                    <a:fillRect/>
                  </a:stretch>
                </a:blipFill>
                <a:ln>
                  <a:solidFill>
                    <a:schemeClr val="tx1"/>
                  </a:solidFill>
                </a:ln>
              </p:spPr>
              <p:txBody>
                <a:bodyPr/>
                <a:lstStyle/>
                <a:p>
                  <a:r>
                    <a:rPr lang="en-GB">
                      <a:noFill/>
                    </a:rPr>
                    <a:t> </a:t>
                  </a:r>
                </a:p>
              </p:txBody>
            </p:sp>
          </mc:Fallback>
        </mc:AlternateContent>
        <p:cxnSp>
          <p:nvCxnSpPr>
            <p:cNvPr id="231" name="Straight Connector 230">
              <a:extLst>
                <a:ext uri="{FF2B5EF4-FFF2-40B4-BE49-F238E27FC236}">
                  <a16:creationId xmlns:a16="http://schemas.microsoft.com/office/drawing/2014/main" id="{9CC23894-5869-D24B-BE22-5636A49B0459}"/>
                </a:ext>
              </a:extLst>
            </p:cNvPr>
            <p:cNvCxnSpPr>
              <a:cxnSpLocks/>
              <a:stCxn id="228" idx="6"/>
              <a:endCxn id="339"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DC215FA4-E7D6-8441-B3C2-CA2DBA724CCF}"/>
                </a:ext>
              </a:extLst>
            </p:cNvPr>
            <p:cNvCxnSpPr>
              <a:cxnSpLocks/>
              <a:stCxn id="229" idx="4"/>
              <a:endCxn id="339"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D844AAC1-5B70-1247-8CED-3C317A47019E}"/>
                </a:ext>
              </a:extLst>
            </p:cNvPr>
            <p:cNvCxnSpPr>
              <a:cxnSpLocks/>
              <a:stCxn id="227" idx="0"/>
              <a:endCxn id="339"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4" name="Group 233">
              <a:extLst>
                <a:ext uri="{FF2B5EF4-FFF2-40B4-BE49-F238E27FC236}">
                  <a16:creationId xmlns:a16="http://schemas.microsoft.com/office/drawing/2014/main" id="{F4829735-CDF6-014E-AF46-43730A510AD2}"/>
                </a:ext>
              </a:extLst>
            </p:cNvPr>
            <p:cNvGrpSpPr/>
            <p:nvPr/>
          </p:nvGrpSpPr>
          <p:grpSpPr>
            <a:xfrm>
              <a:off x="9258483" y="1852367"/>
              <a:ext cx="381362" cy="321402"/>
              <a:chOff x="9288700" y="2889291"/>
              <a:chExt cx="461103" cy="388604"/>
            </a:xfrm>
          </p:grpSpPr>
          <p:sp>
            <p:nvSpPr>
              <p:cNvPr id="338" name="Rectangle 337">
                <a:extLst>
                  <a:ext uri="{FF2B5EF4-FFF2-40B4-BE49-F238E27FC236}">
                    <a16:creationId xmlns:a16="http://schemas.microsoft.com/office/drawing/2014/main" id="{5CF6E253-BCD1-D549-BDC4-C5C0DF08B8C4}"/>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39" name="Rectangle 338">
                <a:extLst>
                  <a:ext uri="{FF2B5EF4-FFF2-40B4-BE49-F238E27FC236}">
                    <a16:creationId xmlns:a16="http://schemas.microsoft.com/office/drawing/2014/main" id="{D4536DBB-ABC9-0344-9B86-EA812881BE03}"/>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40" name="Rectangle 339">
                <a:extLst>
                  <a:ext uri="{FF2B5EF4-FFF2-40B4-BE49-F238E27FC236}">
                    <a16:creationId xmlns:a16="http://schemas.microsoft.com/office/drawing/2014/main" id="{FA9E2408-D09F-D540-9906-0A6B728C1B56}"/>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341" name="TextBox 340">
                    <a:extLst>
                      <a:ext uri="{FF2B5EF4-FFF2-40B4-BE49-F238E27FC236}">
                        <a16:creationId xmlns:a16="http://schemas.microsoft.com/office/drawing/2014/main" id="{CA7F052D-960E-3644-BBC5-7A34A7425D15}"/>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235" name="Straight Connector 234">
              <a:extLst>
                <a:ext uri="{FF2B5EF4-FFF2-40B4-BE49-F238E27FC236}">
                  <a16:creationId xmlns:a16="http://schemas.microsoft.com/office/drawing/2014/main" id="{8D2C1CDB-0DAD-8C4E-9E30-37E8268C0469}"/>
                </a:ext>
              </a:extLst>
            </p:cNvPr>
            <p:cNvCxnSpPr>
              <a:cxnSpLocks/>
              <a:stCxn id="229" idx="4"/>
              <a:endCxn id="303"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DD23A6C5-500B-BA4E-8B96-3D833FD18DB1}"/>
                </a:ext>
              </a:extLst>
            </p:cNvPr>
            <p:cNvCxnSpPr>
              <a:cxnSpLocks/>
              <a:stCxn id="230" idx="2"/>
              <a:endCxn id="303"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B5EFBBAB-F414-7F47-BF3F-A0DAFE056B5C}"/>
                </a:ext>
              </a:extLst>
            </p:cNvPr>
            <p:cNvCxnSpPr>
              <a:cxnSpLocks/>
              <a:stCxn id="227" idx="0"/>
              <a:endCxn id="303"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8" name="Group 237">
              <a:extLst>
                <a:ext uri="{FF2B5EF4-FFF2-40B4-BE49-F238E27FC236}">
                  <a16:creationId xmlns:a16="http://schemas.microsoft.com/office/drawing/2014/main" id="{BB963FAC-7918-A046-80DF-BA79B55F5EE4}"/>
                </a:ext>
              </a:extLst>
            </p:cNvPr>
            <p:cNvGrpSpPr/>
            <p:nvPr/>
          </p:nvGrpSpPr>
          <p:grpSpPr>
            <a:xfrm>
              <a:off x="9911425" y="1852367"/>
              <a:ext cx="413819" cy="321813"/>
              <a:chOff x="9547296" y="2889291"/>
              <a:chExt cx="500346" cy="389101"/>
            </a:xfrm>
          </p:grpSpPr>
          <p:sp>
            <p:nvSpPr>
              <p:cNvPr id="302" name="Rectangle 301">
                <a:extLst>
                  <a:ext uri="{FF2B5EF4-FFF2-40B4-BE49-F238E27FC236}">
                    <a16:creationId xmlns:a16="http://schemas.microsoft.com/office/drawing/2014/main" id="{C537F852-1B54-114B-A1D4-7B43264AA48B}"/>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03" name="Rectangle 302">
                <a:extLst>
                  <a:ext uri="{FF2B5EF4-FFF2-40B4-BE49-F238E27FC236}">
                    <a16:creationId xmlns:a16="http://schemas.microsoft.com/office/drawing/2014/main" id="{5295517B-E3E2-5441-8195-08AB4C8BA1B7}"/>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336" name="Rectangle 335">
                <a:extLst>
                  <a:ext uri="{FF2B5EF4-FFF2-40B4-BE49-F238E27FC236}">
                    <a16:creationId xmlns:a16="http://schemas.microsoft.com/office/drawing/2014/main" id="{2A956585-02F6-D44D-9F4C-49A5554065B1}"/>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337" name="TextBox 336">
                    <a:extLst>
                      <a:ext uri="{FF2B5EF4-FFF2-40B4-BE49-F238E27FC236}">
                        <a16:creationId xmlns:a16="http://schemas.microsoft.com/office/drawing/2014/main" id="{E4B9F3C4-3986-7C4F-8E0E-CFEF8099C51E}"/>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239" name="Group 238">
              <a:extLst>
                <a:ext uri="{FF2B5EF4-FFF2-40B4-BE49-F238E27FC236}">
                  <a16:creationId xmlns:a16="http://schemas.microsoft.com/office/drawing/2014/main" id="{112280EC-ABB4-ED4C-8A67-A1414CAB68F6}"/>
                </a:ext>
              </a:extLst>
            </p:cNvPr>
            <p:cNvGrpSpPr/>
            <p:nvPr/>
          </p:nvGrpSpPr>
          <p:grpSpPr>
            <a:xfrm>
              <a:off x="10070447" y="1492126"/>
              <a:ext cx="634327" cy="275544"/>
              <a:chOff x="8609354" y="2941214"/>
              <a:chExt cx="766961" cy="333158"/>
            </a:xfrm>
          </p:grpSpPr>
          <p:cxnSp>
            <p:nvCxnSpPr>
              <p:cNvPr id="274" name="Straight Connector 273">
                <a:extLst>
                  <a:ext uri="{FF2B5EF4-FFF2-40B4-BE49-F238E27FC236}">
                    <a16:creationId xmlns:a16="http://schemas.microsoft.com/office/drawing/2014/main" id="{C31F02A9-A488-D042-99D4-B0B3C5BFFD87}"/>
                  </a:ext>
                </a:extLst>
              </p:cNvPr>
              <p:cNvCxnSpPr>
                <a:cxnSpLocks/>
                <a:stCxn id="229" idx="6"/>
                <a:endCxn id="297"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3" name="Group 292">
                <a:extLst>
                  <a:ext uri="{FF2B5EF4-FFF2-40B4-BE49-F238E27FC236}">
                    <a16:creationId xmlns:a16="http://schemas.microsoft.com/office/drawing/2014/main" id="{CD336547-13D2-CE49-B0ED-6106A5BBB03E}"/>
                  </a:ext>
                </a:extLst>
              </p:cNvPr>
              <p:cNvGrpSpPr/>
              <p:nvPr/>
            </p:nvGrpSpPr>
            <p:grpSpPr>
              <a:xfrm>
                <a:off x="8957002" y="2941214"/>
                <a:ext cx="419313" cy="333158"/>
                <a:chOff x="8957002" y="2941214"/>
                <a:chExt cx="419313" cy="333158"/>
              </a:xfrm>
            </p:grpSpPr>
            <p:sp>
              <p:nvSpPr>
                <p:cNvPr id="297" name="Rectangle 296">
                  <a:extLst>
                    <a:ext uri="{FF2B5EF4-FFF2-40B4-BE49-F238E27FC236}">
                      <a16:creationId xmlns:a16="http://schemas.microsoft.com/office/drawing/2014/main" id="{86CE2632-A9EE-7B49-A1E9-34A480DAFAF1}"/>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99" name="TextBox 298">
                      <a:extLst>
                        <a:ext uri="{FF2B5EF4-FFF2-40B4-BE49-F238E27FC236}">
                          <a16:creationId xmlns:a16="http://schemas.microsoft.com/office/drawing/2014/main" id="{5281C2FD-DE01-A742-AD5C-60D4802A7D7E}"/>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240" name="Group 239">
              <a:extLst>
                <a:ext uri="{FF2B5EF4-FFF2-40B4-BE49-F238E27FC236}">
                  <a16:creationId xmlns:a16="http://schemas.microsoft.com/office/drawing/2014/main" id="{C8CA4153-B152-5348-82B3-15BBDEA499A1}"/>
                </a:ext>
              </a:extLst>
            </p:cNvPr>
            <p:cNvGrpSpPr/>
            <p:nvPr/>
          </p:nvGrpSpPr>
          <p:grpSpPr>
            <a:xfrm>
              <a:off x="8393592" y="1317351"/>
              <a:ext cx="419594" cy="470641"/>
              <a:chOff x="9535279" y="2809389"/>
              <a:chExt cx="507329" cy="569047"/>
            </a:xfrm>
          </p:grpSpPr>
          <p:cxnSp>
            <p:nvCxnSpPr>
              <p:cNvPr id="250" name="Straight Connector 249">
                <a:extLst>
                  <a:ext uri="{FF2B5EF4-FFF2-40B4-BE49-F238E27FC236}">
                    <a16:creationId xmlns:a16="http://schemas.microsoft.com/office/drawing/2014/main" id="{D27E0F2D-09E5-4145-A51D-B467A9973452}"/>
                  </a:ext>
                </a:extLst>
              </p:cNvPr>
              <p:cNvCxnSpPr>
                <a:cxnSpLocks/>
                <a:stCxn id="225" idx="2"/>
                <a:endCxn id="254" idx="0"/>
              </p:cNvCxnSpPr>
              <p:nvPr/>
            </p:nvCxnSpPr>
            <p:spPr>
              <a:xfrm>
                <a:off x="9646907" y="2809391"/>
                <a:ext cx="1" cy="201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BC34E2C2-C6CB-2D49-B325-14F05C8D8644}"/>
                  </a:ext>
                </a:extLst>
              </p:cNvPr>
              <p:cNvCxnSpPr>
                <a:cxnSpLocks/>
                <a:stCxn id="228" idx="0"/>
                <a:endCxn id="254"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2" name="Group 251">
                <a:extLst>
                  <a:ext uri="{FF2B5EF4-FFF2-40B4-BE49-F238E27FC236}">
                    <a16:creationId xmlns:a16="http://schemas.microsoft.com/office/drawing/2014/main" id="{49BF949C-38F5-424B-9D77-854F1340A0B1}"/>
                  </a:ext>
                </a:extLst>
              </p:cNvPr>
              <p:cNvGrpSpPr/>
              <p:nvPr/>
            </p:nvGrpSpPr>
            <p:grpSpPr>
              <a:xfrm>
                <a:off x="9535279" y="2971566"/>
                <a:ext cx="507329" cy="375692"/>
                <a:chOff x="9535279" y="2971566"/>
                <a:chExt cx="507329" cy="375692"/>
              </a:xfrm>
            </p:grpSpPr>
            <p:sp>
              <p:nvSpPr>
                <p:cNvPr id="253" name="Rectangle 252">
                  <a:extLst>
                    <a:ext uri="{FF2B5EF4-FFF2-40B4-BE49-F238E27FC236}">
                      <a16:creationId xmlns:a16="http://schemas.microsoft.com/office/drawing/2014/main" id="{3B08BA98-09E7-874B-89BC-87ABE15C52FF}"/>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54" name="Rectangle 253">
                  <a:extLst>
                    <a:ext uri="{FF2B5EF4-FFF2-40B4-BE49-F238E27FC236}">
                      <a16:creationId xmlns:a16="http://schemas.microsoft.com/office/drawing/2014/main" id="{5A7A4A26-6DC1-2F4B-AF31-73C6849ABD26}"/>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55" name="Rectangle 254">
                  <a:extLst>
                    <a:ext uri="{FF2B5EF4-FFF2-40B4-BE49-F238E27FC236}">
                      <a16:creationId xmlns:a16="http://schemas.microsoft.com/office/drawing/2014/main" id="{DC574676-9B02-6F4C-9126-CF8A2D8C90CE}"/>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58" name="TextBox 257">
                      <a:extLst>
                        <a:ext uri="{FF2B5EF4-FFF2-40B4-BE49-F238E27FC236}">
                          <a16:creationId xmlns:a16="http://schemas.microsoft.com/office/drawing/2014/main" id="{133BD2BD-378A-874F-BDDB-F3DF926D2499}"/>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241" name="Oval 240">
                  <a:extLst>
                    <a:ext uri="{FF2B5EF4-FFF2-40B4-BE49-F238E27FC236}">
                      <a16:creationId xmlns:a16="http://schemas.microsoft.com/office/drawing/2014/main" id="{F0BF7B63-5C77-CB41-8D1A-3A76E254EDCB}"/>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41" name="Oval 240">
                  <a:extLst>
                    <a:ext uri="{FF2B5EF4-FFF2-40B4-BE49-F238E27FC236}">
                      <a16:creationId xmlns:a16="http://schemas.microsoft.com/office/drawing/2014/main" id="{F0BF7B63-5C77-CB41-8D1A-3A76E254EDCB}"/>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110"/>
                  <a:stretch>
                    <a:fillRect b="-4000"/>
                  </a:stretch>
                </a:blipFill>
                <a:ln>
                  <a:solidFill>
                    <a:schemeClr val="tx1"/>
                  </a:solidFill>
                </a:ln>
              </p:spPr>
              <p:txBody>
                <a:bodyPr/>
                <a:lstStyle/>
                <a:p>
                  <a:r>
                    <a:rPr lang="en-GB">
                      <a:noFill/>
                    </a:rPr>
                    <a:t> </a:t>
                  </a:r>
                </a:p>
              </p:txBody>
            </p:sp>
          </mc:Fallback>
        </mc:AlternateContent>
        <p:cxnSp>
          <p:nvCxnSpPr>
            <p:cNvPr id="242" name="Straight Connector 241">
              <a:extLst>
                <a:ext uri="{FF2B5EF4-FFF2-40B4-BE49-F238E27FC236}">
                  <a16:creationId xmlns:a16="http://schemas.microsoft.com/office/drawing/2014/main" id="{8D56872C-CBEF-F94F-B1CD-FFC84E9030FA}"/>
                </a:ext>
              </a:extLst>
            </p:cNvPr>
            <p:cNvCxnSpPr>
              <a:cxnSpLocks/>
              <a:stCxn id="342" idx="0"/>
              <a:endCxn id="241"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E31D6112-EA9D-BE4F-9204-E2BE08757788}"/>
                </a:ext>
              </a:extLst>
            </p:cNvPr>
            <p:cNvCxnSpPr>
              <a:cxnSpLocks/>
              <a:stCxn id="241" idx="2"/>
              <a:endCxn id="247"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EB0C82D9-2C0F-8E49-ACDD-DCA6803ED633}"/>
                </a:ext>
              </a:extLst>
            </p:cNvPr>
            <p:cNvCxnSpPr>
              <a:cxnSpLocks/>
              <a:stCxn id="225" idx="0"/>
              <a:endCxn id="247" idx="2"/>
            </p:cNvCxnSpPr>
            <p:nvPr/>
          </p:nvCxnSpPr>
          <p:spPr>
            <a:xfrm flipV="1">
              <a:off x="8485916" y="805464"/>
              <a:ext cx="1" cy="201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5" name="Group 244">
              <a:extLst>
                <a:ext uri="{FF2B5EF4-FFF2-40B4-BE49-F238E27FC236}">
                  <a16:creationId xmlns:a16="http://schemas.microsoft.com/office/drawing/2014/main" id="{806D89E1-7814-D041-B71F-62BA985ED5F2}"/>
                </a:ext>
              </a:extLst>
            </p:cNvPr>
            <p:cNvGrpSpPr/>
            <p:nvPr/>
          </p:nvGrpSpPr>
          <p:grpSpPr>
            <a:xfrm>
              <a:off x="8394177" y="654188"/>
              <a:ext cx="423758" cy="310722"/>
              <a:chOff x="9535279" y="3009909"/>
              <a:chExt cx="512363" cy="375691"/>
            </a:xfrm>
          </p:grpSpPr>
          <p:sp>
            <p:nvSpPr>
              <p:cNvPr id="246" name="Rectangle 245">
                <a:extLst>
                  <a:ext uri="{FF2B5EF4-FFF2-40B4-BE49-F238E27FC236}">
                    <a16:creationId xmlns:a16="http://schemas.microsoft.com/office/drawing/2014/main" id="{0A939990-05C5-A942-9A15-85883E1875AD}"/>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47" name="Rectangle 246">
                <a:extLst>
                  <a:ext uri="{FF2B5EF4-FFF2-40B4-BE49-F238E27FC236}">
                    <a16:creationId xmlns:a16="http://schemas.microsoft.com/office/drawing/2014/main" id="{BAA4DB1E-64D9-B446-B7B8-DB735D70E57C}"/>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48" name="Rectangle 247">
                <a:extLst>
                  <a:ext uri="{FF2B5EF4-FFF2-40B4-BE49-F238E27FC236}">
                    <a16:creationId xmlns:a16="http://schemas.microsoft.com/office/drawing/2014/main" id="{75DA4241-1CCF-0C41-B691-504BD138DB8C}"/>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49" name="TextBox 248">
                    <a:extLst>
                      <a:ext uri="{FF2B5EF4-FFF2-40B4-BE49-F238E27FC236}">
                        <a16:creationId xmlns:a16="http://schemas.microsoft.com/office/drawing/2014/main" id="{698DF2D4-5C9B-7244-B02B-A5239AF39B18}"/>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grpSp>
      <p:grpSp>
        <p:nvGrpSpPr>
          <p:cNvPr id="25" name="Group 24">
            <a:extLst>
              <a:ext uri="{FF2B5EF4-FFF2-40B4-BE49-F238E27FC236}">
                <a16:creationId xmlns:a16="http://schemas.microsoft.com/office/drawing/2014/main" id="{79F2F7EC-7ED5-3242-AC08-96D64D0CFDDF}"/>
              </a:ext>
            </a:extLst>
          </p:cNvPr>
          <p:cNvGrpSpPr/>
          <p:nvPr/>
        </p:nvGrpSpPr>
        <p:grpSpPr>
          <a:xfrm>
            <a:off x="7888104" y="2453132"/>
            <a:ext cx="3943372" cy="1900938"/>
            <a:chOff x="7887907" y="2704440"/>
            <a:chExt cx="3943372" cy="1900938"/>
          </a:xfrm>
        </p:grpSpPr>
        <p:sp>
          <p:nvSpPr>
            <p:cNvPr id="44" name="Rectangle 43">
              <a:extLst>
                <a:ext uri="{FF2B5EF4-FFF2-40B4-BE49-F238E27FC236}">
                  <a16:creationId xmlns:a16="http://schemas.microsoft.com/office/drawing/2014/main" id="{F5448559-49B4-B24D-84B6-32DCE211554C}"/>
                </a:ext>
              </a:extLst>
            </p:cNvPr>
            <p:cNvSpPr/>
            <p:nvPr/>
          </p:nvSpPr>
          <p:spPr>
            <a:xfrm>
              <a:off x="7887907" y="2707877"/>
              <a:ext cx="3943372" cy="1897501"/>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48" name="Group 447">
              <a:extLst>
                <a:ext uri="{FF2B5EF4-FFF2-40B4-BE49-F238E27FC236}">
                  <a16:creationId xmlns:a16="http://schemas.microsoft.com/office/drawing/2014/main" id="{5FC430B3-C96B-8B44-9ED2-8A4878095532}"/>
                </a:ext>
              </a:extLst>
            </p:cNvPr>
            <p:cNvGrpSpPr/>
            <p:nvPr/>
          </p:nvGrpSpPr>
          <p:grpSpPr>
            <a:xfrm>
              <a:off x="7888302" y="2704440"/>
              <a:ext cx="3942581" cy="1897004"/>
              <a:chOff x="7888302" y="594145"/>
              <a:chExt cx="3942581" cy="1897004"/>
            </a:xfrm>
          </p:grpSpPr>
          <p:cxnSp>
            <p:nvCxnSpPr>
              <p:cNvPr id="449" name="Straight Connector 448">
                <a:extLst>
                  <a:ext uri="{FF2B5EF4-FFF2-40B4-BE49-F238E27FC236}">
                    <a16:creationId xmlns:a16="http://schemas.microsoft.com/office/drawing/2014/main" id="{6EA9CAE4-8A74-E548-8C73-3A2063FFF1C9}"/>
                  </a:ext>
                </a:extLst>
              </p:cNvPr>
              <p:cNvCxnSpPr>
                <a:cxnSpLocks/>
                <a:stCxn id="453" idx="1"/>
                <a:endCxn id="496"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36389E8C-3A4A-D04A-9977-8DB866B785A3}"/>
                  </a:ext>
                </a:extLst>
              </p:cNvPr>
              <p:cNvCxnSpPr>
                <a:cxnSpLocks/>
                <a:stCxn id="456" idx="0"/>
                <a:endCxn id="496"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1" name="Group 450">
                <a:extLst>
                  <a:ext uri="{FF2B5EF4-FFF2-40B4-BE49-F238E27FC236}">
                    <a16:creationId xmlns:a16="http://schemas.microsoft.com/office/drawing/2014/main" id="{D4D157BB-8E66-1644-9329-EEB828F5B2B8}"/>
                  </a:ext>
                </a:extLst>
              </p:cNvPr>
              <p:cNvGrpSpPr/>
              <p:nvPr/>
            </p:nvGrpSpPr>
            <p:grpSpPr>
              <a:xfrm>
                <a:off x="9717232" y="1105374"/>
                <a:ext cx="410714" cy="291280"/>
                <a:chOff x="9164918" y="4052092"/>
                <a:chExt cx="496592" cy="352186"/>
              </a:xfrm>
            </p:grpSpPr>
            <p:sp>
              <p:nvSpPr>
                <p:cNvPr id="496" name="Rectangle 495">
                  <a:extLst>
                    <a:ext uri="{FF2B5EF4-FFF2-40B4-BE49-F238E27FC236}">
                      <a16:creationId xmlns:a16="http://schemas.microsoft.com/office/drawing/2014/main" id="{E2BB4396-F71F-614A-A4C2-50C8D63D2154}"/>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497" name="TextBox 496">
                      <a:extLst>
                        <a:ext uri="{FF2B5EF4-FFF2-40B4-BE49-F238E27FC236}">
                          <a16:creationId xmlns:a16="http://schemas.microsoft.com/office/drawing/2014/main" id="{5F08B1D7-9FE0-B747-A93D-C27DDBA3901B}"/>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497" name="TextBox 496">
                      <a:extLst>
                        <a:ext uri="{FF2B5EF4-FFF2-40B4-BE49-F238E27FC236}">
                          <a16:creationId xmlns:a16="http://schemas.microsoft.com/office/drawing/2014/main" id="{5F08B1D7-9FE0-B747-A93D-C27DDBA3901B}"/>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46"/>
                      <a:stretch>
                        <a:fillRect l="-15000" r="-5000"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53" name="Diamond 452">
                    <a:extLst>
                      <a:ext uri="{FF2B5EF4-FFF2-40B4-BE49-F238E27FC236}">
                        <a16:creationId xmlns:a16="http://schemas.microsoft.com/office/drawing/2014/main" id="{FDE770FD-B0BF-9A46-94FA-8987B76A944F}"/>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453" name="Diamond 452">
                    <a:extLst>
                      <a:ext uri="{FF2B5EF4-FFF2-40B4-BE49-F238E27FC236}">
                        <a16:creationId xmlns:a16="http://schemas.microsoft.com/office/drawing/2014/main" id="{FDE770FD-B0BF-9A46-94FA-8987B76A944F}"/>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5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4" name="Oval 453">
                    <a:extLst>
                      <a:ext uri="{FF2B5EF4-FFF2-40B4-BE49-F238E27FC236}">
                        <a16:creationId xmlns:a16="http://schemas.microsoft.com/office/drawing/2014/main" id="{2F672921-37B2-6845-A13F-A85F2A7E659A}"/>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454" name="Oval 453">
                    <a:extLst>
                      <a:ext uri="{FF2B5EF4-FFF2-40B4-BE49-F238E27FC236}">
                        <a16:creationId xmlns:a16="http://schemas.microsoft.com/office/drawing/2014/main" id="{2F672921-37B2-6845-A13F-A85F2A7E659A}"/>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5" name="Oval 454">
                    <a:extLst>
                      <a:ext uri="{FF2B5EF4-FFF2-40B4-BE49-F238E27FC236}">
                        <a16:creationId xmlns:a16="http://schemas.microsoft.com/office/drawing/2014/main" id="{00EE485A-04B5-EE4A-9957-EDEDB38FFE95}"/>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455" name="Oval 454">
                    <a:extLst>
                      <a:ext uri="{FF2B5EF4-FFF2-40B4-BE49-F238E27FC236}">
                        <a16:creationId xmlns:a16="http://schemas.microsoft.com/office/drawing/2014/main" id="{00EE485A-04B5-EE4A-9957-EDEDB38FFE95}"/>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1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6" name="Oval 455">
                    <a:extLst>
                      <a:ext uri="{FF2B5EF4-FFF2-40B4-BE49-F238E27FC236}">
                        <a16:creationId xmlns:a16="http://schemas.microsoft.com/office/drawing/2014/main" id="{D92774D6-C5F3-4445-B8C5-84FD9150E427}"/>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456" name="Oval 455">
                    <a:extLst>
                      <a:ext uri="{FF2B5EF4-FFF2-40B4-BE49-F238E27FC236}">
                        <a16:creationId xmlns:a16="http://schemas.microsoft.com/office/drawing/2014/main" id="{D92774D6-C5F3-4445-B8C5-84FD9150E427}"/>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113"/>
                    <a:stretch>
                      <a:fillRect b="-4000"/>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57" name="Oval 456">
                    <a:extLst>
                      <a:ext uri="{FF2B5EF4-FFF2-40B4-BE49-F238E27FC236}">
                        <a16:creationId xmlns:a16="http://schemas.microsoft.com/office/drawing/2014/main" id="{17B7B5DB-1559-874E-9CD4-C1F9B33274D1}"/>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457" name="Oval 456">
                    <a:extLst>
                      <a:ext uri="{FF2B5EF4-FFF2-40B4-BE49-F238E27FC236}">
                        <a16:creationId xmlns:a16="http://schemas.microsoft.com/office/drawing/2014/main" id="{17B7B5DB-1559-874E-9CD4-C1F9B33274D1}"/>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114"/>
                    <a:stretch>
                      <a:fillRect/>
                    </a:stretch>
                  </a:blipFill>
                  <a:ln>
                    <a:solidFill>
                      <a:schemeClr val="tx1"/>
                    </a:solidFill>
                  </a:ln>
                </p:spPr>
                <p:txBody>
                  <a:bodyPr/>
                  <a:lstStyle/>
                  <a:p>
                    <a:r>
                      <a:rPr lang="en-GB">
                        <a:noFill/>
                      </a:rPr>
                      <a:t> </a:t>
                    </a:r>
                  </a:p>
                </p:txBody>
              </p:sp>
            </mc:Fallback>
          </mc:AlternateContent>
          <p:cxnSp>
            <p:nvCxnSpPr>
              <p:cNvPr id="458" name="Straight Connector 457">
                <a:extLst>
                  <a:ext uri="{FF2B5EF4-FFF2-40B4-BE49-F238E27FC236}">
                    <a16:creationId xmlns:a16="http://schemas.microsoft.com/office/drawing/2014/main" id="{CC84413B-ABC3-774C-8D04-9D39CA5BB63D}"/>
                  </a:ext>
                </a:extLst>
              </p:cNvPr>
              <p:cNvCxnSpPr>
                <a:cxnSpLocks/>
                <a:stCxn id="455" idx="6"/>
                <a:endCxn id="493"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a:extLst>
                  <a:ext uri="{FF2B5EF4-FFF2-40B4-BE49-F238E27FC236}">
                    <a16:creationId xmlns:a16="http://schemas.microsoft.com/office/drawing/2014/main" id="{17C800F7-AA00-4A43-80E7-AE50EB61C1F2}"/>
                  </a:ext>
                </a:extLst>
              </p:cNvPr>
              <p:cNvCxnSpPr>
                <a:cxnSpLocks/>
                <a:stCxn id="456" idx="4"/>
                <a:endCxn id="493"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0" name="Straight Connector 459">
                <a:extLst>
                  <a:ext uri="{FF2B5EF4-FFF2-40B4-BE49-F238E27FC236}">
                    <a16:creationId xmlns:a16="http://schemas.microsoft.com/office/drawing/2014/main" id="{2659B62C-52ED-7247-BD79-D2D85F0212C6}"/>
                  </a:ext>
                </a:extLst>
              </p:cNvPr>
              <p:cNvCxnSpPr>
                <a:cxnSpLocks/>
                <a:stCxn id="454" idx="0"/>
                <a:endCxn id="493"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1" name="Group 460">
                <a:extLst>
                  <a:ext uri="{FF2B5EF4-FFF2-40B4-BE49-F238E27FC236}">
                    <a16:creationId xmlns:a16="http://schemas.microsoft.com/office/drawing/2014/main" id="{4DF61BDE-5BA5-8A41-A1E3-ADE1ACD086C9}"/>
                  </a:ext>
                </a:extLst>
              </p:cNvPr>
              <p:cNvGrpSpPr/>
              <p:nvPr/>
            </p:nvGrpSpPr>
            <p:grpSpPr>
              <a:xfrm>
                <a:off x="9258483" y="1852367"/>
                <a:ext cx="381362" cy="321402"/>
                <a:chOff x="9288700" y="2889291"/>
                <a:chExt cx="461103" cy="388604"/>
              </a:xfrm>
            </p:grpSpPr>
            <p:sp>
              <p:nvSpPr>
                <p:cNvPr id="492" name="Rectangle 491">
                  <a:extLst>
                    <a:ext uri="{FF2B5EF4-FFF2-40B4-BE49-F238E27FC236}">
                      <a16:creationId xmlns:a16="http://schemas.microsoft.com/office/drawing/2014/main" id="{4786B790-6D09-774C-9474-73582F5C5AC1}"/>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93" name="Rectangle 492">
                  <a:extLst>
                    <a:ext uri="{FF2B5EF4-FFF2-40B4-BE49-F238E27FC236}">
                      <a16:creationId xmlns:a16="http://schemas.microsoft.com/office/drawing/2014/main" id="{CB53A936-6946-284C-BC3C-53A9EB967ADC}"/>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94" name="Rectangle 493">
                  <a:extLst>
                    <a:ext uri="{FF2B5EF4-FFF2-40B4-BE49-F238E27FC236}">
                      <a16:creationId xmlns:a16="http://schemas.microsoft.com/office/drawing/2014/main" id="{AC9731DB-004A-314C-AF9A-ACF3327D9E49}"/>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495" name="TextBox 494">
                      <a:extLst>
                        <a:ext uri="{FF2B5EF4-FFF2-40B4-BE49-F238E27FC236}">
                          <a16:creationId xmlns:a16="http://schemas.microsoft.com/office/drawing/2014/main" id="{849AD60B-7878-8D4D-B34F-7860B45FDFA6}"/>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495" name="TextBox 494">
                      <a:extLst>
                        <a:ext uri="{FF2B5EF4-FFF2-40B4-BE49-F238E27FC236}">
                          <a16:creationId xmlns:a16="http://schemas.microsoft.com/office/drawing/2014/main" id="{849AD60B-7878-8D4D-B34F-7860B45FDFA6}"/>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74"/>
                      <a:stretch>
                        <a:fillRect l="-15789" b="-16667"/>
                      </a:stretch>
                    </a:blipFill>
                  </p:spPr>
                  <p:txBody>
                    <a:bodyPr/>
                    <a:lstStyle/>
                    <a:p>
                      <a:r>
                        <a:rPr lang="en-GB">
                          <a:noFill/>
                        </a:rPr>
                        <a:t> </a:t>
                      </a:r>
                    </a:p>
                  </p:txBody>
                </p:sp>
              </mc:Fallback>
            </mc:AlternateContent>
          </p:grpSp>
          <p:cxnSp>
            <p:nvCxnSpPr>
              <p:cNvPr id="462" name="Straight Connector 461">
                <a:extLst>
                  <a:ext uri="{FF2B5EF4-FFF2-40B4-BE49-F238E27FC236}">
                    <a16:creationId xmlns:a16="http://schemas.microsoft.com/office/drawing/2014/main" id="{E08F0C84-B1E0-6B44-8065-4106F9CD44E1}"/>
                  </a:ext>
                </a:extLst>
              </p:cNvPr>
              <p:cNvCxnSpPr>
                <a:cxnSpLocks/>
                <a:stCxn id="456" idx="4"/>
                <a:endCxn id="489"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46785216-BD92-4844-AB9C-41EDCEC5C5B5}"/>
                  </a:ext>
                </a:extLst>
              </p:cNvPr>
              <p:cNvCxnSpPr>
                <a:cxnSpLocks/>
                <a:stCxn id="457" idx="2"/>
                <a:endCxn id="489"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510825E6-4969-7C49-8E0B-D23732DBC331}"/>
                  </a:ext>
                </a:extLst>
              </p:cNvPr>
              <p:cNvCxnSpPr>
                <a:cxnSpLocks/>
                <a:stCxn id="454" idx="0"/>
                <a:endCxn id="489"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5" name="Group 464">
                <a:extLst>
                  <a:ext uri="{FF2B5EF4-FFF2-40B4-BE49-F238E27FC236}">
                    <a16:creationId xmlns:a16="http://schemas.microsoft.com/office/drawing/2014/main" id="{1970F8A5-BE3E-1947-8ADC-260CCF50445F}"/>
                  </a:ext>
                </a:extLst>
              </p:cNvPr>
              <p:cNvGrpSpPr/>
              <p:nvPr/>
            </p:nvGrpSpPr>
            <p:grpSpPr>
              <a:xfrm>
                <a:off x="9911425" y="1852367"/>
                <a:ext cx="413819" cy="321813"/>
                <a:chOff x="9547296" y="2889291"/>
                <a:chExt cx="500346" cy="389101"/>
              </a:xfrm>
            </p:grpSpPr>
            <p:sp>
              <p:nvSpPr>
                <p:cNvPr id="488" name="Rectangle 487">
                  <a:extLst>
                    <a:ext uri="{FF2B5EF4-FFF2-40B4-BE49-F238E27FC236}">
                      <a16:creationId xmlns:a16="http://schemas.microsoft.com/office/drawing/2014/main" id="{BDFBEC07-05A9-9142-ADEB-1B58716C1403}"/>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89" name="Rectangle 488">
                  <a:extLst>
                    <a:ext uri="{FF2B5EF4-FFF2-40B4-BE49-F238E27FC236}">
                      <a16:creationId xmlns:a16="http://schemas.microsoft.com/office/drawing/2014/main" id="{E7F506DB-1734-A84D-81CA-B36628E6BF73}"/>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90" name="Rectangle 489">
                  <a:extLst>
                    <a:ext uri="{FF2B5EF4-FFF2-40B4-BE49-F238E27FC236}">
                      <a16:creationId xmlns:a16="http://schemas.microsoft.com/office/drawing/2014/main" id="{7F3D9AB1-23E8-A24E-AE13-6BE3BC494488}"/>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491" name="TextBox 490">
                      <a:extLst>
                        <a:ext uri="{FF2B5EF4-FFF2-40B4-BE49-F238E27FC236}">
                          <a16:creationId xmlns:a16="http://schemas.microsoft.com/office/drawing/2014/main" id="{AF605629-8BDB-F147-BA69-7060A25A4D75}"/>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491" name="TextBox 490">
                      <a:extLst>
                        <a:ext uri="{FF2B5EF4-FFF2-40B4-BE49-F238E27FC236}">
                          <a16:creationId xmlns:a16="http://schemas.microsoft.com/office/drawing/2014/main" id="{AF605629-8BDB-F147-BA69-7060A25A4D75}"/>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115"/>
                      <a:stretch>
                        <a:fillRect l="-15789" r="-5263" b="-22222"/>
                      </a:stretch>
                    </a:blipFill>
                  </p:spPr>
                  <p:txBody>
                    <a:bodyPr/>
                    <a:lstStyle/>
                    <a:p>
                      <a:r>
                        <a:rPr lang="en-GB">
                          <a:noFill/>
                        </a:rPr>
                        <a:t> </a:t>
                      </a:r>
                    </a:p>
                  </p:txBody>
                </p:sp>
              </mc:Fallback>
            </mc:AlternateContent>
          </p:grpSp>
          <p:grpSp>
            <p:nvGrpSpPr>
              <p:cNvPr id="466" name="Group 465">
                <a:extLst>
                  <a:ext uri="{FF2B5EF4-FFF2-40B4-BE49-F238E27FC236}">
                    <a16:creationId xmlns:a16="http://schemas.microsoft.com/office/drawing/2014/main" id="{99C87E86-1EEB-C54C-95BB-C1490D743C64}"/>
                  </a:ext>
                </a:extLst>
              </p:cNvPr>
              <p:cNvGrpSpPr/>
              <p:nvPr/>
            </p:nvGrpSpPr>
            <p:grpSpPr>
              <a:xfrm>
                <a:off x="10070447" y="1492126"/>
                <a:ext cx="634327" cy="275544"/>
                <a:chOff x="8609354" y="2941214"/>
                <a:chExt cx="766961" cy="333158"/>
              </a:xfrm>
            </p:grpSpPr>
            <p:cxnSp>
              <p:nvCxnSpPr>
                <p:cNvPr id="484" name="Straight Connector 483">
                  <a:extLst>
                    <a:ext uri="{FF2B5EF4-FFF2-40B4-BE49-F238E27FC236}">
                      <a16:creationId xmlns:a16="http://schemas.microsoft.com/office/drawing/2014/main" id="{7635C05E-C5E1-CB4E-8C24-3F98BA06A5C9}"/>
                    </a:ext>
                  </a:extLst>
                </p:cNvPr>
                <p:cNvCxnSpPr>
                  <a:cxnSpLocks/>
                  <a:stCxn id="456" idx="6"/>
                  <a:endCxn id="486"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5" name="Group 484">
                  <a:extLst>
                    <a:ext uri="{FF2B5EF4-FFF2-40B4-BE49-F238E27FC236}">
                      <a16:creationId xmlns:a16="http://schemas.microsoft.com/office/drawing/2014/main" id="{CA5C6DA0-7A71-634C-8297-CBC8A5517149}"/>
                    </a:ext>
                  </a:extLst>
                </p:cNvPr>
                <p:cNvGrpSpPr/>
                <p:nvPr/>
              </p:nvGrpSpPr>
              <p:grpSpPr>
                <a:xfrm>
                  <a:off x="8957002" y="2941214"/>
                  <a:ext cx="419313" cy="333158"/>
                  <a:chOff x="8957002" y="2941214"/>
                  <a:chExt cx="419313" cy="333158"/>
                </a:xfrm>
              </p:grpSpPr>
              <p:sp>
                <p:nvSpPr>
                  <p:cNvPr id="486" name="Rectangle 485">
                    <a:extLst>
                      <a:ext uri="{FF2B5EF4-FFF2-40B4-BE49-F238E27FC236}">
                        <a16:creationId xmlns:a16="http://schemas.microsoft.com/office/drawing/2014/main" id="{52D8D7A6-BDEA-BA49-82B9-96D149F24A05}"/>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487" name="TextBox 486">
                        <a:extLst>
                          <a:ext uri="{FF2B5EF4-FFF2-40B4-BE49-F238E27FC236}">
                            <a16:creationId xmlns:a16="http://schemas.microsoft.com/office/drawing/2014/main" id="{2D075F79-940E-C54B-9D11-DA946F4B03C3}"/>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487" name="TextBox 486">
                        <a:extLst>
                          <a:ext uri="{FF2B5EF4-FFF2-40B4-BE49-F238E27FC236}">
                            <a16:creationId xmlns:a16="http://schemas.microsoft.com/office/drawing/2014/main" id="{2D075F79-940E-C54B-9D11-DA946F4B03C3}"/>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98"/>
                        <a:stretch>
                          <a:fillRect l="-15789" b="-16667"/>
                        </a:stretch>
                      </a:blipFill>
                    </p:spPr>
                    <p:txBody>
                      <a:bodyPr/>
                      <a:lstStyle/>
                      <a:p>
                        <a:r>
                          <a:rPr lang="en-GB">
                            <a:noFill/>
                          </a:rPr>
                          <a:t> </a:t>
                        </a:r>
                      </a:p>
                    </p:txBody>
                  </p:sp>
                </mc:Fallback>
              </mc:AlternateContent>
            </p:grpSp>
          </p:grpSp>
          <p:grpSp>
            <p:nvGrpSpPr>
              <p:cNvPr id="467" name="Group 466">
                <a:extLst>
                  <a:ext uri="{FF2B5EF4-FFF2-40B4-BE49-F238E27FC236}">
                    <a16:creationId xmlns:a16="http://schemas.microsoft.com/office/drawing/2014/main" id="{5408EA9B-A2B8-0544-97BF-D2A7631B496E}"/>
                  </a:ext>
                </a:extLst>
              </p:cNvPr>
              <p:cNvGrpSpPr/>
              <p:nvPr/>
            </p:nvGrpSpPr>
            <p:grpSpPr>
              <a:xfrm>
                <a:off x="8393592" y="1451479"/>
                <a:ext cx="419594" cy="336509"/>
                <a:chOff x="9535279" y="2971566"/>
                <a:chExt cx="507329" cy="406870"/>
              </a:xfrm>
            </p:grpSpPr>
            <p:cxnSp>
              <p:nvCxnSpPr>
                <p:cNvPr id="478" name="Straight Connector 477">
                  <a:extLst>
                    <a:ext uri="{FF2B5EF4-FFF2-40B4-BE49-F238E27FC236}">
                      <a16:creationId xmlns:a16="http://schemas.microsoft.com/office/drawing/2014/main" id="{2CE2566C-6495-9840-BC94-ECE867225686}"/>
                    </a:ext>
                  </a:extLst>
                </p:cNvPr>
                <p:cNvCxnSpPr>
                  <a:cxnSpLocks/>
                  <a:stCxn id="455" idx="0"/>
                  <a:endCxn id="481"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9" name="Group 478">
                  <a:extLst>
                    <a:ext uri="{FF2B5EF4-FFF2-40B4-BE49-F238E27FC236}">
                      <a16:creationId xmlns:a16="http://schemas.microsoft.com/office/drawing/2014/main" id="{4D55BFDC-6B44-FF4C-8520-1D672038DC38}"/>
                    </a:ext>
                  </a:extLst>
                </p:cNvPr>
                <p:cNvGrpSpPr/>
                <p:nvPr/>
              </p:nvGrpSpPr>
              <p:grpSpPr>
                <a:xfrm>
                  <a:off x="9535279" y="2971566"/>
                  <a:ext cx="507329" cy="375691"/>
                  <a:chOff x="9535279" y="2971566"/>
                  <a:chExt cx="507329" cy="375691"/>
                </a:xfrm>
              </p:grpSpPr>
              <p:sp>
                <p:nvSpPr>
                  <p:cNvPr id="480" name="Rectangle 479">
                    <a:extLst>
                      <a:ext uri="{FF2B5EF4-FFF2-40B4-BE49-F238E27FC236}">
                        <a16:creationId xmlns:a16="http://schemas.microsoft.com/office/drawing/2014/main" id="{A78C510E-4983-8F4A-9EC5-1365D90BBBC1}"/>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81" name="Rectangle 480">
                    <a:extLst>
                      <a:ext uri="{FF2B5EF4-FFF2-40B4-BE49-F238E27FC236}">
                        <a16:creationId xmlns:a16="http://schemas.microsoft.com/office/drawing/2014/main" id="{136CEB72-37D9-3240-86EF-C2CFC16F9A0A}"/>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482" name="Rectangle 481">
                    <a:extLst>
                      <a:ext uri="{FF2B5EF4-FFF2-40B4-BE49-F238E27FC236}">
                        <a16:creationId xmlns:a16="http://schemas.microsoft.com/office/drawing/2014/main" id="{565E5C77-FEFF-4541-8F13-B7EC4E0939F6}"/>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483" name="TextBox 482">
                        <a:extLst>
                          <a:ext uri="{FF2B5EF4-FFF2-40B4-BE49-F238E27FC236}">
                            <a16:creationId xmlns:a16="http://schemas.microsoft.com/office/drawing/2014/main" id="{EF54C5CE-D40D-E646-AC9B-897E01CC70D0}"/>
                          </a:ext>
                        </a:extLst>
                      </p:cNvPr>
                      <p:cNvSpPr txBox="1"/>
                      <p:nvPr/>
                    </p:nvSpPr>
                    <p:spPr>
                      <a:xfrm>
                        <a:off x="9772813" y="3086766"/>
                        <a:ext cx="269795"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483" name="TextBox 482">
                        <a:extLst>
                          <a:ext uri="{FF2B5EF4-FFF2-40B4-BE49-F238E27FC236}">
                            <a16:creationId xmlns:a16="http://schemas.microsoft.com/office/drawing/2014/main" id="{EF54C5CE-D40D-E646-AC9B-897E01CC70D0}"/>
                          </a:ext>
                        </a:extLst>
                      </p:cNvPr>
                      <p:cNvSpPr txBox="1">
                        <a:spLocks noRot="1" noChangeAspect="1" noMove="1" noResize="1" noEditPoints="1" noAdjustHandles="1" noChangeArrowheads="1" noChangeShapeType="1" noTextEdit="1"/>
                      </p:cNvSpPr>
                      <p:nvPr/>
                    </p:nvSpPr>
                    <p:spPr>
                      <a:xfrm>
                        <a:off x="9772813" y="3086766"/>
                        <a:ext cx="269795" cy="260491"/>
                      </a:xfrm>
                      <a:prstGeom prst="rect">
                        <a:avLst/>
                      </a:prstGeom>
                      <a:blipFill>
                        <a:blip r:embed="rId116"/>
                        <a:stretch>
                          <a:fillRect l="-15789" r="-5263"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468" name="Oval 467">
                    <a:extLst>
                      <a:ext uri="{FF2B5EF4-FFF2-40B4-BE49-F238E27FC236}">
                        <a16:creationId xmlns:a16="http://schemas.microsoft.com/office/drawing/2014/main" id="{C9575F2C-C79F-024F-9830-2076B86AA32C}"/>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468" name="Oval 467">
                    <a:extLst>
                      <a:ext uri="{FF2B5EF4-FFF2-40B4-BE49-F238E27FC236}">
                        <a16:creationId xmlns:a16="http://schemas.microsoft.com/office/drawing/2014/main" id="{C9575F2C-C79F-024F-9830-2076B86AA32C}"/>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117"/>
                    <a:stretch>
                      <a:fillRect b="-3846"/>
                    </a:stretch>
                  </a:blipFill>
                  <a:ln>
                    <a:solidFill>
                      <a:schemeClr val="tx1"/>
                    </a:solidFill>
                  </a:ln>
                </p:spPr>
                <p:txBody>
                  <a:bodyPr/>
                  <a:lstStyle/>
                  <a:p>
                    <a:r>
                      <a:rPr lang="en-GB">
                        <a:noFill/>
                      </a:rPr>
                      <a:t> </a:t>
                    </a:r>
                  </a:p>
                </p:txBody>
              </p:sp>
            </mc:Fallback>
          </mc:AlternateContent>
          <p:cxnSp>
            <p:nvCxnSpPr>
              <p:cNvPr id="469" name="Straight Connector 468">
                <a:extLst>
                  <a:ext uri="{FF2B5EF4-FFF2-40B4-BE49-F238E27FC236}">
                    <a16:creationId xmlns:a16="http://schemas.microsoft.com/office/drawing/2014/main" id="{90E02FF5-5DA8-8D43-8FB5-BC4715207D5A}"/>
                  </a:ext>
                </a:extLst>
              </p:cNvPr>
              <p:cNvCxnSpPr>
                <a:cxnSpLocks/>
                <a:stCxn id="496" idx="0"/>
                <a:endCxn id="468"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E9373E58-B954-EF41-B32E-8252FB602691}"/>
                  </a:ext>
                </a:extLst>
              </p:cNvPr>
              <p:cNvCxnSpPr>
                <a:cxnSpLocks/>
                <a:stCxn id="468" idx="2"/>
                <a:endCxn id="474"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2" name="Group 471">
                <a:extLst>
                  <a:ext uri="{FF2B5EF4-FFF2-40B4-BE49-F238E27FC236}">
                    <a16:creationId xmlns:a16="http://schemas.microsoft.com/office/drawing/2014/main" id="{1F2B8E1E-C5D3-7045-9D72-9DD2A0D08571}"/>
                  </a:ext>
                </a:extLst>
              </p:cNvPr>
              <p:cNvGrpSpPr/>
              <p:nvPr/>
            </p:nvGrpSpPr>
            <p:grpSpPr>
              <a:xfrm>
                <a:off x="8426372" y="686364"/>
                <a:ext cx="391568" cy="278544"/>
                <a:chOff x="9574201" y="3048814"/>
                <a:chExt cx="473442" cy="336785"/>
              </a:xfrm>
            </p:grpSpPr>
            <p:sp>
              <p:nvSpPr>
                <p:cNvPr id="474" name="Rectangle 473">
                  <a:extLst>
                    <a:ext uri="{FF2B5EF4-FFF2-40B4-BE49-F238E27FC236}">
                      <a16:creationId xmlns:a16="http://schemas.microsoft.com/office/drawing/2014/main" id="{3065A3A5-1872-AE4A-BED2-B380465542EC}"/>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476" name="TextBox 475">
                      <a:extLst>
                        <a:ext uri="{FF2B5EF4-FFF2-40B4-BE49-F238E27FC236}">
                          <a16:creationId xmlns:a16="http://schemas.microsoft.com/office/drawing/2014/main" id="{DBA888D3-B66C-B74B-88E8-00CBC5F72C3B}"/>
                        </a:ext>
                      </a:extLst>
                    </p:cNvPr>
                    <p:cNvSpPr txBox="1"/>
                    <p:nvPr/>
                  </p:nvSpPr>
                  <p:spPr>
                    <a:xfrm>
                      <a:off x="9772809" y="3125108"/>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476" name="TextBox 475">
                      <a:extLst>
                        <a:ext uri="{FF2B5EF4-FFF2-40B4-BE49-F238E27FC236}">
                          <a16:creationId xmlns:a16="http://schemas.microsoft.com/office/drawing/2014/main" id="{DBA888D3-B66C-B74B-88E8-00CBC5F72C3B}"/>
                        </a:ext>
                      </a:extLst>
                    </p:cNvPr>
                    <p:cNvSpPr txBox="1">
                      <a:spLocks noRot="1" noChangeAspect="1" noMove="1" noResize="1" noEditPoints="1" noAdjustHandles="1" noChangeArrowheads="1" noChangeShapeType="1" noTextEdit="1"/>
                    </p:cNvSpPr>
                    <p:nvPr/>
                  </p:nvSpPr>
                  <p:spPr>
                    <a:xfrm>
                      <a:off x="9772809" y="3125108"/>
                      <a:ext cx="274834" cy="260491"/>
                    </a:xfrm>
                    <a:prstGeom prst="rect">
                      <a:avLst/>
                    </a:prstGeom>
                    <a:blipFill>
                      <a:blip r:embed="rId69"/>
                      <a:stretch>
                        <a:fillRect l="-15789" r="-5263" b="-22222"/>
                      </a:stretch>
                    </a:blipFill>
                  </p:spPr>
                  <p:txBody>
                    <a:bodyPr/>
                    <a:lstStyle/>
                    <a:p>
                      <a:r>
                        <a:rPr lang="en-GB">
                          <a:noFill/>
                        </a:rPr>
                        <a:t> </a:t>
                      </a:r>
                    </a:p>
                  </p:txBody>
                </p:sp>
              </mc:Fallback>
            </mc:AlternateContent>
          </p:grpSp>
        </p:grpSp>
      </p:grpSp>
      <p:grpSp>
        <p:nvGrpSpPr>
          <p:cNvPr id="26" name="Group 25">
            <a:extLst>
              <a:ext uri="{FF2B5EF4-FFF2-40B4-BE49-F238E27FC236}">
                <a16:creationId xmlns:a16="http://schemas.microsoft.com/office/drawing/2014/main" id="{EA64C098-B1A9-4C40-86B0-6DB0DE612FB8}"/>
              </a:ext>
            </a:extLst>
          </p:cNvPr>
          <p:cNvGrpSpPr/>
          <p:nvPr/>
        </p:nvGrpSpPr>
        <p:grpSpPr>
          <a:xfrm>
            <a:off x="7887906" y="4436961"/>
            <a:ext cx="3943769" cy="1467052"/>
            <a:chOff x="7887906" y="4436961"/>
            <a:chExt cx="3943769" cy="1467052"/>
          </a:xfrm>
        </p:grpSpPr>
        <p:sp>
          <p:nvSpPr>
            <p:cNvPr id="213" name="Rectangle 212">
              <a:extLst>
                <a:ext uri="{FF2B5EF4-FFF2-40B4-BE49-F238E27FC236}">
                  <a16:creationId xmlns:a16="http://schemas.microsoft.com/office/drawing/2014/main" id="{6100689C-D75E-164D-A06D-B0EBC8721DBC}"/>
                </a:ext>
              </a:extLst>
            </p:cNvPr>
            <p:cNvSpPr/>
            <p:nvPr/>
          </p:nvSpPr>
          <p:spPr>
            <a:xfrm>
              <a:off x="7887906" y="4439256"/>
              <a:ext cx="3943769" cy="1464757"/>
            </a:xfrm>
            <a:prstGeom prst="rect">
              <a:avLst/>
            </a:prstGeom>
            <a:solidFill>
              <a:srgbClr val="7030A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8" name="Group 497">
              <a:extLst>
                <a:ext uri="{FF2B5EF4-FFF2-40B4-BE49-F238E27FC236}">
                  <a16:creationId xmlns:a16="http://schemas.microsoft.com/office/drawing/2014/main" id="{1EAC14E4-F5D7-1A46-870B-633DD288CBF7}"/>
                </a:ext>
              </a:extLst>
            </p:cNvPr>
            <p:cNvGrpSpPr/>
            <p:nvPr/>
          </p:nvGrpSpPr>
          <p:grpSpPr>
            <a:xfrm>
              <a:off x="7888302" y="4436961"/>
              <a:ext cx="3942581" cy="1467052"/>
              <a:chOff x="7888302" y="1024097"/>
              <a:chExt cx="3942581" cy="1467052"/>
            </a:xfrm>
          </p:grpSpPr>
          <mc:AlternateContent xmlns:mc="http://schemas.openxmlformats.org/markup-compatibility/2006" xmlns:a14="http://schemas.microsoft.com/office/drawing/2010/main">
            <mc:Choice Requires="a14">
              <p:sp>
                <p:nvSpPr>
                  <p:cNvPr id="503" name="Oval 502">
                    <a:extLst>
                      <a:ext uri="{FF2B5EF4-FFF2-40B4-BE49-F238E27FC236}">
                        <a16:creationId xmlns:a16="http://schemas.microsoft.com/office/drawing/2014/main" id="{09BDEB53-D87B-7A49-A896-D2BF0FF198C5}"/>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503" name="Oval 502">
                    <a:extLst>
                      <a:ext uri="{FF2B5EF4-FFF2-40B4-BE49-F238E27FC236}">
                        <a16:creationId xmlns:a16="http://schemas.microsoft.com/office/drawing/2014/main" id="{09BDEB53-D87B-7A49-A896-D2BF0FF198C5}"/>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4" name="Oval 503">
                    <a:extLst>
                      <a:ext uri="{FF2B5EF4-FFF2-40B4-BE49-F238E27FC236}">
                        <a16:creationId xmlns:a16="http://schemas.microsoft.com/office/drawing/2014/main" id="{A2E2AF4E-58DB-3D41-B9DD-85ABE0A5F44C}"/>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504" name="Oval 503">
                    <a:extLst>
                      <a:ext uri="{FF2B5EF4-FFF2-40B4-BE49-F238E27FC236}">
                        <a16:creationId xmlns:a16="http://schemas.microsoft.com/office/drawing/2014/main" id="{A2E2AF4E-58DB-3D41-B9DD-85ABE0A5F44C}"/>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1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5" name="Oval 504">
                    <a:extLst>
                      <a:ext uri="{FF2B5EF4-FFF2-40B4-BE49-F238E27FC236}">
                        <a16:creationId xmlns:a16="http://schemas.microsoft.com/office/drawing/2014/main" id="{DA9792FE-2AB0-2F45-92FF-A076067302FC}"/>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505" name="Oval 504">
                    <a:extLst>
                      <a:ext uri="{FF2B5EF4-FFF2-40B4-BE49-F238E27FC236}">
                        <a16:creationId xmlns:a16="http://schemas.microsoft.com/office/drawing/2014/main" id="{DA9792FE-2AB0-2F45-92FF-A076067302FC}"/>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120"/>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6" name="Oval 505">
                    <a:extLst>
                      <a:ext uri="{FF2B5EF4-FFF2-40B4-BE49-F238E27FC236}">
                        <a16:creationId xmlns:a16="http://schemas.microsoft.com/office/drawing/2014/main" id="{53468F52-0475-4048-8106-57EFB0BF5CF9}"/>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506" name="Oval 505">
                    <a:extLst>
                      <a:ext uri="{FF2B5EF4-FFF2-40B4-BE49-F238E27FC236}">
                        <a16:creationId xmlns:a16="http://schemas.microsoft.com/office/drawing/2014/main" id="{53468F52-0475-4048-8106-57EFB0BF5CF9}"/>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121"/>
                    <a:stretch>
                      <a:fillRect/>
                    </a:stretch>
                  </a:blipFill>
                  <a:ln>
                    <a:solidFill>
                      <a:schemeClr val="tx1"/>
                    </a:solidFill>
                  </a:ln>
                </p:spPr>
                <p:txBody>
                  <a:bodyPr/>
                  <a:lstStyle/>
                  <a:p>
                    <a:r>
                      <a:rPr lang="en-GB">
                        <a:noFill/>
                      </a:rPr>
                      <a:t> </a:t>
                    </a:r>
                  </a:p>
                </p:txBody>
              </p:sp>
            </mc:Fallback>
          </mc:AlternateContent>
          <p:cxnSp>
            <p:nvCxnSpPr>
              <p:cNvPr id="507" name="Straight Connector 506">
                <a:extLst>
                  <a:ext uri="{FF2B5EF4-FFF2-40B4-BE49-F238E27FC236}">
                    <a16:creationId xmlns:a16="http://schemas.microsoft.com/office/drawing/2014/main" id="{C1B8B4C3-264C-224E-B373-31F539D8079C}"/>
                  </a:ext>
                </a:extLst>
              </p:cNvPr>
              <p:cNvCxnSpPr>
                <a:cxnSpLocks/>
                <a:stCxn id="504" idx="6"/>
                <a:endCxn id="538"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18C77F7E-2822-2C49-8439-66AEF8EF96C8}"/>
                  </a:ext>
                </a:extLst>
              </p:cNvPr>
              <p:cNvCxnSpPr>
                <a:cxnSpLocks/>
                <a:stCxn id="505" idx="4"/>
                <a:endCxn id="538"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0C8EEF0A-A79E-F143-A756-B6D99176011C}"/>
                  </a:ext>
                </a:extLst>
              </p:cNvPr>
              <p:cNvCxnSpPr>
                <a:cxnSpLocks/>
                <a:stCxn id="503" idx="0"/>
                <a:endCxn id="538"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0" name="Group 509">
                <a:extLst>
                  <a:ext uri="{FF2B5EF4-FFF2-40B4-BE49-F238E27FC236}">
                    <a16:creationId xmlns:a16="http://schemas.microsoft.com/office/drawing/2014/main" id="{5C80F53C-AE18-DD49-8D5B-6614AF5D8454}"/>
                  </a:ext>
                </a:extLst>
              </p:cNvPr>
              <p:cNvGrpSpPr/>
              <p:nvPr/>
            </p:nvGrpSpPr>
            <p:grpSpPr>
              <a:xfrm>
                <a:off x="9258483" y="1852367"/>
                <a:ext cx="381362" cy="321402"/>
                <a:chOff x="9288700" y="2889291"/>
                <a:chExt cx="461103" cy="388604"/>
              </a:xfrm>
            </p:grpSpPr>
            <p:sp>
              <p:nvSpPr>
                <p:cNvPr id="537" name="Rectangle 536">
                  <a:extLst>
                    <a:ext uri="{FF2B5EF4-FFF2-40B4-BE49-F238E27FC236}">
                      <a16:creationId xmlns:a16="http://schemas.microsoft.com/office/drawing/2014/main" id="{89AFD73F-25D7-2F4B-9D99-D92B12716063}"/>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38" name="Rectangle 537">
                  <a:extLst>
                    <a:ext uri="{FF2B5EF4-FFF2-40B4-BE49-F238E27FC236}">
                      <a16:creationId xmlns:a16="http://schemas.microsoft.com/office/drawing/2014/main" id="{0410448B-7B5A-9C41-B4FA-F4256A084958}"/>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39" name="Rectangle 538">
                  <a:extLst>
                    <a:ext uri="{FF2B5EF4-FFF2-40B4-BE49-F238E27FC236}">
                      <a16:creationId xmlns:a16="http://schemas.microsoft.com/office/drawing/2014/main" id="{264F0E82-B87F-B945-93D6-96A46A4D725B}"/>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540" name="TextBox 539">
                      <a:extLst>
                        <a:ext uri="{FF2B5EF4-FFF2-40B4-BE49-F238E27FC236}">
                          <a16:creationId xmlns:a16="http://schemas.microsoft.com/office/drawing/2014/main" id="{80E5DD4C-E879-F94E-8BB6-63A9307617D2}"/>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540" name="TextBox 539">
                      <a:extLst>
                        <a:ext uri="{FF2B5EF4-FFF2-40B4-BE49-F238E27FC236}">
                          <a16:creationId xmlns:a16="http://schemas.microsoft.com/office/drawing/2014/main" id="{80E5DD4C-E879-F94E-8BB6-63A9307617D2}"/>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511" name="Straight Connector 510">
                <a:extLst>
                  <a:ext uri="{FF2B5EF4-FFF2-40B4-BE49-F238E27FC236}">
                    <a16:creationId xmlns:a16="http://schemas.microsoft.com/office/drawing/2014/main" id="{8BB8CEEF-169D-D54B-B850-ED731656AE01}"/>
                  </a:ext>
                </a:extLst>
              </p:cNvPr>
              <p:cNvCxnSpPr>
                <a:cxnSpLocks/>
                <a:stCxn id="505" idx="4"/>
                <a:endCxn id="534"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a:extLst>
                  <a:ext uri="{FF2B5EF4-FFF2-40B4-BE49-F238E27FC236}">
                    <a16:creationId xmlns:a16="http://schemas.microsoft.com/office/drawing/2014/main" id="{D4431D3C-6CBE-484A-BDD3-F4D2AB639008}"/>
                  </a:ext>
                </a:extLst>
              </p:cNvPr>
              <p:cNvCxnSpPr>
                <a:cxnSpLocks/>
                <a:stCxn id="506" idx="2"/>
                <a:endCxn id="534"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98FA41FC-4666-D442-BAF6-125B517DB726}"/>
                  </a:ext>
                </a:extLst>
              </p:cNvPr>
              <p:cNvCxnSpPr>
                <a:cxnSpLocks/>
                <a:stCxn id="503" idx="0"/>
                <a:endCxn id="534"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4" name="Group 513">
                <a:extLst>
                  <a:ext uri="{FF2B5EF4-FFF2-40B4-BE49-F238E27FC236}">
                    <a16:creationId xmlns:a16="http://schemas.microsoft.com/office/drawing/2014/main" id="{8D8E9368-EFC8-0B4F-A7B4-C25ED11D66AD}"/>
                  </a:ext>
                </a:extLst>
              </p:cNvPr>
              <p:cNvGrpSpPr/>
              <p:nvPr/>
            </p:nvGrpSpPr>
            <p:grpSpPr>
              <a:xfrm>
                <a:off x="9911425" y="1852367"/>
                <a:ext cx="413819" cy="321813"/>
                <a:chOff x="9547296" y="2889291"/>
                <a:chExt cx="500346" cy="389101"/>
              </a:xfrm>
            </p:grpSpPr>
            <p:sp>
              <p:nvSpPr>
                <p:cNvPr id="533" name="Rectangle 532">
                  <a:extLst>
                    <a:ext uri="{FF2B5EF4-FFF2-40B4-BE49-F238E27FC236}">
                      <a16:creationId xmlns:a16="http://schemas.microsoft.com/office/drawing/2014/main" id="{0C393A66-6AAC-6746-9728-541EDEBE0AED}"/>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34" name="Rectangle 533">
                  <a:extLst>
                    <a:ext uri="{FF2B5EF4-FFF2-40B4-BE49-F238E27FC236}">
                      <a16:creationId xmlns:a16="http://schemas.microsoft.com/office/drawing/2014/main" id="{1545899E-A9E6-5F48-B874-F33B6744B9F0}"/>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35" name="Rectangle 534">
                  <a:extLst>
                    <a:ext uri="{FF2B5EF4-FFF2-40B4-BE49-F238E27FC236}">
                      <a16:creationId xmlns:a16="http://schemas.microsoft.com/office/drawing/2014/main" id="{36886C34-DDFC-9A45-8F4B-97565C6A00DD}"/>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536" name="TextBox 535">
                      <a:extLst>
                        <a:ext uri="{FF2B5EF4-FFF2-40B4-BE49-F238E27FC236}">
                          <a16:creationId xmlns:a16="http://schemas.microsoft.com/office/drawing/2014/main" id="{24628231-676B-824F-B52D-BD07FD5488DA}"/>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536" name="TextBox 535">
                      <a:extLst>
                        <a:ext uri="{FF2B5EF4-FFF2-40B4-BE49-F238E27FC236}">
                          <a16:creationId xmlns:a16="http://schemas.microsoft.com/office/drawing/2014/main" id="{24628231-676B-824F-B52D-BD07FD5488DA}"/>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515" name="Group 514">
                <a:extLst>
                  <a:ext uri="{FF2B5EF4-FFF2-40B4-BE49-F238E27FC236}">
                    <a16:creationId xmlns:a16="http://schemas.microsoft.com/office/drawing/2014/main" id="{44A0E9F4-1828-8447-B4A1-E10B3D173ACF}"/>
                  </a:ext>
                </a:extLst>
              </p:cNvPr>
              <p:cNvGrpSpPr/>
              <p:nvPr/>
            </p:nvGrpSpPr>
            <p:grpSpPr>
              <a:xfrm>
                <a:off x="10070447" y="1492126"/>
                <a:ext cx="634327" cy="275544"/>
                <a:chOff x="8609354" y="2941214"/>
                <a:chExt cx="766961" cy="333158"/>
              </a:xfrm>
            </p:grpSpPr>
            <p:cxnSp>
              <p:nvCxnSpPr>
                <p:cNvPr id="529" name="Straight Connector 528">
                  <a:extLst>
                    <a:ext uri="{FF2B5EF4-FFF2-40B4-BE49-F238E27FC236}">
                      <a16:creationId xmlns:a16="http://schemas.microsoft.com/office/drawing/2014/main" id="{B1B0509E-4AD8-F64C-AA8E-EB62172670CE}"/>
                    </a:ext>
                  </a:extLst>
                </p:cNvPr>
                <p:cNvCxnSpPr>
                  <a:cxnSpLocks/>
                  <a:stCxn id="505" idx="6"/>
                  <a:endCxn id="531"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0" name="Group 529">
                  <a:extLst>
                    <a:ext uri="{FF2B5EF4-FFF2-40B4-BE49-F238E27FC236}">
                      <a16:creationId xmlns:a16="http://schemas.microsoft.com/office/drawing/2014/main" id="{A341965F-789C-1D4F-9F22-7D115C75BD31}"/>
                    </a:ext>
                  </a:extLst>
                </p:cNvPr>
                <p:cNvGrpSpPr/>
                <p:nvPr/>
              </p:nvGrpSpPr>
              <p:grpSpPr>
                <a:xfrm>
                  <a:off x="8957002" y="2941214"/>
                  <a:ext cx="419313" cy="333158"/>
                  <a:chOff x="8957002" y="2941214"/>
                  <a:chExt cx="419313" cy="333158"/>
                </a:xfrm>
              </p:grpSpPr>
              <p:sp>
                <p:nvSpPr>
                  <p:cNvPr id="531" name="Rectangle 530">
                    <a:extLst>
                      <a:ext uri="{FF2B5EF4-FFF2-40B4-BE49-F238E27FC236}">
                        <a16:creationId xmlns:a16="http://schemas.microsoft.com/office/drawing/2014/main" id="{80710667-D357-5E42-884D-E20AE7FA7DA8}"/>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532" name="TextBox 531">
                        <a:extLst>
                          <a:ext uri="{FF2B5EF4-FFF2-40B4-BE49-F238E27FC236}">
                            <a16:creationId xmlns:a16="http://schemas.microsoft.com/office/drawing/2014/main" id="{8CE14AB4-F934-D34A-875E-96F33D004101}"/>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532" name="TextBox 531">
                        <a:extLst>
                          <a:ext uri="{FF2B5EF4-FFF2-40B4-BE49-F238E27FC236}">
                            <a16:creationId xmlns:a16="http://schemas.microsoft.com/office/drawing/2014/main" id="{8CE14AB4-F934-D34A-875E-96F33D004101}"/>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516" name="Group 515">
                <a:extLst>
                  <a:ext uri="{FF2B5EF4-FFF2-40B4-BE49-F238E27FC236}">
                    <a16:creationId xmlns:a16="http://schemas.microsoft.com/office/drawing/2014/main" id="{A030DE5E-2BD9-9C4A-A9CA-55EF94C35CAE}"/>
                  </a:ext>
                </a:extLst>
              </p:cNvPr>
              <p:cNvGrpSpPr/>
              <p:nvPr/>
            </p:nvGrpSpPr>
            <p:grpSpPr>
              <a:xfrm>
                <a:off x="8393592" y="1451479"/>
                <a:ext cx="419594" cy="336509"/>
                <a:chOff x="9535279" y="2971566"/>
                <a:chExt cx="507329" cy="406870"/>
              </a:xfrm>
            </p:grpSpPr>
            <p:cxnSp>
              <p:nvCxnSpPr>
                <p:cNvPr id="523" name="Straight Connector 522">
                  <a:extLst>
                    <a:ext uri="{FF2B5EF4-FFF2-40B4-BE49-F238E27FC236}">
                      <a16:creationId xmlns:a16="http://schemas.microsoft.com/office/drawing/2014/main" id="{4664D72A-3514-CC4C-9A1D-5E0FEE8540A8}"/>
                    </a:ext>
                  </a:extLst>
                </p:cNvPr>
                <p:cNvCxnSpPr>
                  <a:cxnSpLocks/>
                  <a:stCxn id="504" idx="0"/>
                  <a:endCxn id="526"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4" name="Group 523">
                  <a:extLst>
                    <a:ext uri="{FF2B5EF4-FFF2-40B4-BE49-F238E27FC236}">
                      <a16:creationId xmlns:a16="http://schemas.microsoft.com/office/drawing/2014/main" id="{31A3495F-A8E0-A04F-8C25-B55AD75E6152}"/>
                    </a:ext>
                  </a:extLst>
                </p:cNvPr>
                <p:cNvGrpSpPr/>
                <p:nvPr/>
              </p:nvGrpSpPr>
              <p:grpSpPr>
                <a:xfrm>
                  <a:off x="9535279" y="2971566"/>
                  <a:ext cx="507329" cy="375691"/>
                  <a:chOff x="9535279" y="2971566"/>
                  <a:chExt cx="507329" cy="375691"/>
                </a:xfrm>
              </p:grpSpPr>
              <p:sp>
                <p:nvSpPr>
                  <p:cNvPr id="525" name="Rectangle 524">
                    <a:extLst>
                      <a:ext uri="{FF2B5EF4-FFF2-40B4-BE49-F238E27FC236}">
                        <a16:creationId xmlns:a16="http://schemas.microsoft.com/office/drawing/2014/main" id="{3A39F448-FF06-2940-8433-A7440B14E6E5}"/>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26" name="Rectangle 525">
                    <a:extLst>
                      <a:ext uri="{FF2B5EF4-FFF2-40B4-BE49-F238E27FC236}">
                        <a16:creationId xmlns:a16="http://schemas.microsoft.com/office/drawing/2014/main" id="{C0F7CD9E-BADA-6041-879B-5072D002A98E}"/>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527" name="Rectangle 526">
                    <a:extLst>
                      <a:ext uri="{FF2B5EF4-FFF2-40B4-BE49-F238E27FC236}">
                        <a16:creationId xmlns:a16="http://schemas.microsoft.com/office/drawing/2014/main" id="{18FCC1AE-623F-6442-BDCA-0C7080E25D38}"/>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528" name="TextBox 527">
                        <a:extLst>
                          <a:ext uri="{FF2B5EF4-FFF2-40B4-BE49-F238E27FC236}">
                            <a16:creationId xmlns:a16="http://schemas.microsoft.com/office/drawing/2014/main" id="{CD3985ED-CA4C-E147-9C42-6895949F7F0B}"/>
                          </a:ext>
                        </a:extLst>
                      </p:cNvPr>
                      <p:cNvSpPr txBox="1"/>
                      <p:nvPr/>
                    </p:nvSpPr>
                    <p:spPr>
                      <a:xfrm>
                        <a:off x="9772813" y="3086766"/>
                        <a:ext cx="269795"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528" name="TextBox 527">
                        <a:extLst>
                          <a:ext uri="{FF2B5EF4-FFF2-40B4-BE49-F238E27FC236}">
                            <a16:creationId xmlns:a16="http://schemas.microsoft.com/office/drawing/2014/main" id="{CD3985ED-CA4C-E147-9C42-6895949F7F0B}"/>
                          </a:ext>
                        </a:extLst>
                      </p:cNvPr>
                      <p:cNvSpPr txBox="1">
                        <a:spLocks noRot="1" noChangeAspect="1" noMove="1" noResize="1" noEditPoints="1" noAdjustHandles="1" noChangeArrowheads="1" noChangeShapeType="1" noTextEdit="1"/>
                      </p:cNvSpPr>
                      <p:nvPr/>
                    </p:nvSpPr>
                    <p:spPr>
                      <a:xfrm>
                        <a:off x="9772813" y="3086766"/>
                        <a:ext cx="269795" cy="260491"/>
                      </a:xfrm>
                      <a:prstGeom prst="rect">
                        <a:avLst/>
                      </a:prstGeom>
                      <a:blipFill>
                        <a:blip r:embed="rId122"/>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517" name="Oval 516">
                    <a:extLst>
                      <a:ext uri="{FF2B5EF4-FFF2-40B4-BE49-F238E27FC236}">
                        <a16:creationId xmlns:a16="http://schemas.microsoft.com/office/drawing/2014/main" id="{1D02F2A1-FC8C-464C-A624-0C16640F6187}"/>
                      </a:ext>
                    </a:extLst>
                  </p:cNvPr>
                  <p:cNvSpPr/>
                  <p:nvPr/>
                </p:nvSpPr>
                <p:spPr>
                  <a:xfrm>
                    <a:off x="9005328" y="1024097"/>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517" name="Oval 516">
                    <a:extLst>
                      <a:ext uri="{FF2B5EF4-FFF2-40B4-BE49-F238E27FC236}">
                        <a16:creationId xmlns:a16="http://schemas.microsoft.com/office/drawing/2014/main" id="{1D02F2A1-FC8C-464C-A624-0C16640F6187}"/>
                      </a:ext>
                    </a:extLst>
                  </p:cNvPr>
                  <p:cNvSpPr>
                    <a:spLocks noRot="1" noChangeAspect="1" noMove="1" noResize="1" noEditPoints="1" noAdjustHandles="1" noChangeArrowheads="1" noChangeShapeType="1" noTextEdit="1"/>
                  </p:cNvSpPr>
                  <p:nvPr/>
                </p:nvSpPr>
                <p:spPr>
                  <a:xfrm>
                    <a:off x="9005328" y="1024097"/>
                    <a:ext cx="1542904" cy="302955"/>
                  </a:xfrm>
                  <a:prstGeom prst="ellipse">
                    <a:avLst/>
                  </a:prstGeom>
                  <a:blipFill>
                    <a:blip r:embed="rId123"/>
                    <a:stretch>
                      <a:fillRect b="-3846"/>
                    </a:stretch>
                  </a:blipFill>
                  <a:ln>
                    <a:solidFill>
                      <a:schemeClr val="tx1"/>
                    </a:solidFill>
                  </a:ln>
                </p:spPr>
                <p:txBody>
                  <a:bodyPr/>
                  <a:lstStyle/>
                  <a:p>
                    <a:r>
                      <a:rPr lang="en-GB">
                        <a:noFill/>
                      </a:rPr>
                      <a:t> </a:t>
                    </a:r>
                  </a:p>
                </p:txBody>
              </p:sp>
            </mc:Fallback>
          </mc:AlternateContent>
          <p:cxnSp>
            <p:nvCxnSpPr>
              <p:cNvPr id="519" name="Straight Connector 518">
                <a:extLst>
                  <a:ext uri="{FF2B5EF4-FFF2-40B4-BE49-F238E27FC236}">
                    <a16:creationId xmlns:a16="http://schemas.microsoft.com/office/drawing/2014/main" id="{68CA1F1D-3B7B-9F46-A90D-411176E240FE}"/>
                  </a:ext>
                </a:extLst>
              </p:cNvPr>
              <p:cNvCxnSpPr>
                <a:cxnSpLocks/>
                <a:stCxn id="517" idx="2"/>
                <a:endCxn id="521" idx="3"/>
              </p:cNvCxnSpPr>
              <p:nvPr/>
            </p:nvCxnSpPr>
            <p:spPr>
              <a:xfrm flipH="1">
                <a:off x="8545465" y="1175575"/>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0" name="Group 519">
                <a:extLst>
                  <a:ext uri="{FF2B5EF4-FFF2-40B4-BE49-F238E27FC236}">
                    <a16:creationId xmlns:a16="http://schemas.microsoft.com/office/drawing/2014/main" id="{E4313DE0-FB53-9B41-BFA4-A7EBD4E1EDDD}"/>
                  </a:ext>
                </a:extLst>
              </p:cNvPr>
              <p:cNvGrpSpPr/>
              <p:nvPr/>
            </p:nvGrpSpPr>
            <p:grpSpPr>
              <a:xfrm>
                <a:off x="8426372" y="1116289"/>
                <a:ext cx="391568" cy="278572"/>
                <a:chOff x="9574201" y="3568665"/>
                <a:chExt cx="473442" cy="336822"/>
              </a:xfrm>
            </p:grpSpPr>
            <p:sp>
              <p:nvSpPr>
                <p:cNvPr id="521" name="Rectangle 520">
                  <a:extLst>
                    <a:ext uri="{FF2B5EF4-FFF2-40B4-BE49-F238E27FC236}">
                      <a16:creationId xmlns:a16="http://schemas.microsoft.com/office/drawing/2014/main" id="{561384EA-DEBA-8947-9A1B-B283995B7662}"/>
                    </a:ext>
                  </a:extLst>
                </p:cNvPr>
                <p:cNvSpPr/>
                <p:nvPr/>
              </p:nvSpPr>
              <p:spPr>
                <a:xfrm>
                  <a:off x="9574201" y="3568665"/>
                  <a:ext cx="143999"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522" name="TextBox 521">
                      <a:extLst>
                        <a:ext uri="{FF2B5EF4-FFF2-40B4-BE49-F238E27FC236}">
                          <a16:creationId xmlns:a16="http://schemas.microsoft.com/office/drawing/2014/main" id="{8F27A22F-439A-8549-A75B-9992CCD594C0}"/>
                        </a:ext>
                      </a:extLst>
                    </p:cNvPr>
                    <p:cNvSpPr txBox="1"/>
                    <p:nvPr/>
                  </p:nvSpPr>
                  <p:spPr>
                    <a:xfrm>
                      <a:off x="9772809" y="3644993"/>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522" name="TextBox 521">
                      <a:extLst>
                        <a:ext uri="{FF2B5EF4-FFF2-40B4-BE49-F238E27FC236}">
                          <a16:creationId xmlns:a16="http://schemas.microsoft.com/office/drawing/2014/main" id="{8F27A22F-439A-8549-A75B-9992CCD594C0}"/>
                        </a:ext>
                      </a:extLst>
                    </p:cNvPr>
                    <p:cNvSpPr txBox="1">
                      <a:spLocks noRot="1" noChangeAspect="1" noMove="1" noResize="1" noEditPoints="1" noAdjustHandles="1" noChangeArrowheads="1" noChangeShapeType="1" noTextEdit="1"/>
                    </p:cNvSpPr>
                    <p:nvPr/>
                  </p:nvSpPr>
                  <p:spPr>
                    <a:xfrm>
                      <a:off x="9772809" y="3644993"/>
                      <a:ext cx="274834" cy="260494"/>
                    </a:xfrm>
                    <a:prstGeom prst="rect">
                      <a:avLst/>
                    </a:prstGeom>
                    <a:blipFill>
                      <a:blip r:embed="rId124"/>
                      <a:stretch>
                        <a:fillRect l="-15789" r="-5263" b="-22222"/>
                      </a:stretch>
                    </a:blipFill>
                  </p:spPr>
                  <p:txBody>
                    <a:bodyPr/>
                    <a:lstStyle/>
                    <a:p>
                      <a:r>
                        <a:rPr lang="en-GB">
                          <a:noFill/>
                        </a:rPr>
                        <a:t> </a:t>
                      </a:r>
                    </a:p>
                  </p:txBody>
                </p:sp>
              </mc:Fallback>
            </mc:AlternateContent>
          </p:grpSp>
        </p:grpSp>
      </p:grpSp>
      <p:sp>
        <p:nvSpPr>
          <p:cNvPr id="4" name="Date Placeholder 3">
            <a:extLst>
              <a:ext uri="{FF2B5EF4-FFF2-40B4-BE49-F238E27FC236}">
                <a16:creationId xmlns:a16="http://schemas.microsoft.com/office/drawing/2014/main" id="{C62275A5-A19F-0B3D-ECBF-7C9D36E2657B}"/>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076A42B1-5B79-EBBE-3900-543685A9686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6B0E343E-7D58-506B-85BE-914C4E81DDBB}"/>
              </a:ext>
            </a:extLst>
          </p:cNvPr>
          <p:cNvSpPr>
            <a:spLocks noGrp="1"/>
          </p:cNvSpPr>
          <p:nvPr>
            <p:ph type="sldNum" sz="quarter" idx="11"/>
          </p:nvPr>
        </p:nvSpPr>
        <p:spPr/>
        <p:txBody>
          <a:bodyPr/>
          <a:lstStyle/>
          <a:p>
            <a:fld id="{EB1502E6-D9AE-3544-B6D5-378AAA0B915F}" type="slidenum">
              <a:rPr lang="de-DE" altLang="de-DE" smtClean="0"/>
              <a:pPr/>
              <a:t>26</a:t>
            </a:fld>
            <a:endParaRPr lang="de-DE" altLang="de-DE" dirty="0"/>
          </a:p>
        </p:txBody>
      </p:sp>
    </p:spTree>
    <p:extLst>
      <p:ext uri="{BB962C8B-B14F-4D97-AF65-F5344CB8AC3E}">
        <p14:creationId xmlns:p14="http://schemas.microsoft.com/office/powerpoint/2010/main" val="3064896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Expected Utility Queries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p:txBody>
              <a:bodyPr>
                <a:normAutofit fontScale="92500" lnSpcReduction="10000"/>
              </a:bodyPr>
              <a:lstStyle/>
              <a:p>
                <a:r>
                  <a:rPr lang="en-GB" dirty="0"/>
                  <a:t>Given a decision model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m:t>
                                </m:r>
                              </m:sub>
                            </m:sSub>
                          </m:e>
                        </m:d>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𝑔</m:t>
                            </m:r>
                          </m:e>
                          <m:sub>
                            <m:r>
                              <a:rPr lang="en-GB" i="1">
                                <a:latin typeface="Cambria Math" panose="02040503050406030204" pitchFamily="18" charset="0"/>
                                <a:ea typeface="Cambria Math" panose="02040503050406030204" pitchFamily="18" charset="0"/>
                              </a:rPr>
                              <m:t>𝑈</m:t>
                            </m:r>
                          </m:sub>
                        </m:sSub>
                      </m:e>
                    </m:d>
                  </m:oMath>
                </a14:m>
                <a:endParaRPr lang="en-GB" dirty="0"/>
              </a:p>
              <a:p>
                <a:pPr lvl="1"/>
                <a:r>
                  <a:rPr lang="en-GB" dirty="0"/>
                  <a:t>One can ask queries for (conditional) marginal distributions or events as before given an action assignment </a:t>
                </a:r>
                <a14:m>
                  <m:oMath xmlns:m="http://schemas.openxmlformats.org/officeDocument/2006/math">
                    <m:r>
                      <a:rPr lang="de-DE" b="1" i="1" smtClean="0">
                        <a:latin typeface="Cambria Math" panose="02040503050406030204" pitchFamily="18" charset="0"/>
                      </a:rPr>
                      <m:t>𝒅</m:t>
                    </m:r>
                  </m:oMath>
                </a14:m>
                <a:r>
                  <a:rPr lang="en-GB" dirty="0"/>
                  <a:t> based on the semantics,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𝑃</m:t>
                        </m:r>
                      </m:e>
                      <m:sub>
                        <m:r>
                          <a:rPr lang="en-GB" i="1">
                            <a:latin typeface="Cambria Math" panose="02040503050406030204" pitchFamily="18" charset="0"/>
                          </a:rPr>
                          <m:t>𝐺</m:t>
                        </m:r>
                      </m:sub>
                    </m:sSub>
                    <m:d>
                      <m:dPr>
                        <m:begChr m:val="["/>
                        <m:endChr m:val="]"/>
                        <m:ctrlPr>
                          <a:rPr lang="en-GB" i="1">
                            <a:latin typeface="Cambria Math" panose="02040503050406030204" pitchFamily="18" charset="0"/>
                          </a:rPr>
                        </m:ctrlPr>
                      </m:dPr>
                      <m:e>
                        <m:r>
                          <a:rPr lang="en-GB" b="1" i="1" smtClean="0">
                            <a:latin typeface="Cambria Math" panose="02040503050406030204" pitchFamily="18" charset="0"/>
                          </a:rPr>
                          <m:t>𝒅</m:t>
                        </m:r>
                      </m:e>
                    </m:d>
                  </m:oMath>
                </a14:m>
                <a:endParaRPr lang="en-GB" dirty="0"/>
              </a:p>
              <a:p>
                <a:pPr lvl="1"/>
                <a:r>
                  <a:rPr lang="en-GB" dirty="0"/>
                  <a:t>New query type: query for an </a:t>
                </a:r>
                <a:r>
                  <a:rPr lang="en-GB" dirty="0">
                    <a:solidFill>
                      <a:schemeClr val="accent1"/>
                    </a:solidFill>
                  </a:rPr>
                  <a:t>expected utility (EU)</a:t>
                </a:r>
              </a:p>
              <a:p>
                <a:pPr lvl="2"/>
                <a:r>
                  <a:rPr lang="en-GB" dirty="0"/>
                  <a:t>What is the expected utility of making decisions </a:t>
                </a:r>
                <a14:m>
                  <m:oMath xmlns:m="http://schemas.openxmlformats.org/officeDocument/2006/math">
                    <m:r>
                      <a:rPr lang="de-DE" b="1" i="1" smtClean="0">
                        <a:latin typeface="Cambria Math" panose="02040503050406030204" pitchFamily="18" charset="0"/>
                      </a:rPr>
                      <m:t>𝒅</m:t>
                    </m:r>
                  </m:oMath>
                </a14:m>
                <a:r>
                  <a:rPr lang="en-GB" dirty="0"/>
                  <a:t> in </a:t>
                </a:r>
                <a14:m>
                  <m:oMath xmlns:m="http://schemas.openxmlformats.org/officeDocument/2006/math">
                    <m:r>
                      <a:rPr lang="en-GB" i="1" smtClean="0">
                        <a:latin typeface="Cambria Math" panose="02040503050406030204" pitchFamily="18" charset="0"/>
                      </a:rPr>
                      <m:t>𝐺</m:t>
                    </m:r>
                  </m:oMath>
                </a14:m>
                <a:r>
                  <a:rPr lang="en-GB" dirty="0"/>
                  <a:t>?</a:t>
                </a:r>
              </a:p>
              <a:p>
                <a:pPr lvl="2"/>
                <a:endParaRPr lang="en-GB" dirty="0"/>
              </a:p>
              <a:p>
                <a:pPr marL="0" indent="0">
                  <a:buNone/>
                </a:pPr>
                <a14:m>
                  <m:oMathPara xmlns:m="http://schemas.openxmlformats.org/officeDocument/2006/math">
                    <m:oMathParaPr>
                      <m:jc m:val="centerGroup"/>
                    </m:oMathParaPr>
                    <m:oMath xmlns:m="http://schemas.openxmlformats.org/officeDocument/2006/math">
                      <m:r>
                        <a:rPr lang="en-GB" b="0" i="1" smtClean="0">
                          <a:solidFill>
                            <a:schemeClr val="accent1"/>
                          </a:solidFill>
                          <a:latin typeface="Cambria Math" panose="02040503050406030204" pitchFamily="18" charset="0"/>
                        </a:rPr>
                        <m:t>𝑒𝑢</m:t>
                      </m:r>
                      <m:d>
                        <m:dPr>
                          <m:ctrlPr>
                            <a:rPr lang="en-GB" b="0" i="1" smtClean="0">
                              <a:solidFill>
                                <a:schemeClr val="accent1"/>
                              </a:solidFill>
                              <a:latin typeface="Cambria Math" panose="02040503050406030204" pitchFamily="18" charset="0"/>
                            </a:rPr>
                          </m:ctrlPr>
                        </m:dPr>
                        <m:e>
                          <m:r>
                            <a:rPr lang="en-GB" b="1" i="1" smtClean="0">
                              <a:solidFill>
                                <a:schemeClr val="accent1"/>
                              </a:solidFill>
                              <a:latin typeface="Cambria Math" panose="02040503050406030204" pitchFamily="18" charset="0"/>
                            </a:rPr>
                            <m:t>𝒆</m:t>
                          </m:r>
                          <m:r>
                            <a:rPr lang="en-GB" b="0" i="1" smtClean="0">
                              <a:solidFill>
                                <a:schemeClr val="accent1"/>
                              </a:solidFill>
                              <a:latin typeface="Cambria Math" panose="02040503050406030204" pitchFamily="18" charset="0"/>
                            </a:rPr>
                            <m:t>,</m:t>
                          </m:r>
                          <m:r>
                            <a:rPr lang="en-GB" b="1" i="1" smtClean="0">
                              <a:solidFill>
                                <a:schemeClr val="accent1"/>
                              </a:solidFill>
                              <a:latin typeface="Cambria Math" panose="02040503050406030204" pitchFamily="18" charset="0"/>
                            </a:rPr>
                            <m:t>𝒅</m:t>
                          </m:r>
                        </m:e>
                      </m:d>
                      <m:r>
                        <a:rPr lang="en-GB" b="0" i="1" smtClean="0">
                          <a:solidFill>
                            <a:schemeClr val="accent1"/>
                          </a:solidFill>
                          <a:latin typeface="Cambria Math" panose="02040503050406030204" pitchFamily="18" charset="0"/>
                        </a:rPr>
                        <m:t>=</m:t>
                      </m:r>
                      <m:nary>
                        <m:naryPr>
                          <m:chr m:val="∑"/>
                          <m:supHide m:val="on"/>
                          <m:ctrlPr>
                            <a:rPr lang="en-GB" b="0" i="1" smtClean="0">
                              <a:solidFill>
                                <a:schemeClr val="accent1"/>
                              </a:solidFill>
                              <a:latin typeface="Cambria Math" panose="02040503050406030204" pitchFamily="18" charset="0"/>
                            </a:rPr>
                          </m:ctrlPr>
                        </m:naryPr>
                        <m:sub>
                          <m:r>
                            <m:rPr>
                              <m:brk m:alnAt="7"/>
                            </m:rPr>
                            <a:rPr lang="en-GB" b="1" i="1" smtClean="0">
                              <a:solidFill>
                                <a:schemeClr val="accent1"/>
                              </a:solidFill>
                              <a:latin typeface="Cambria Math" panose="02040503050406030204" pitchFamily="18" charset="0"/>
                            </a:rPr>
                            <m:t>𝒓</m:t>
                          </m:r>
                          <m:r>
                            <m:rPr>
                              <m:brk m:alnAt="7"/>
                            </m:rPr>
                            <a:rPr lang="en-GB" b="0" i="1" smtClean="0">
                              <a:solidFill>
                                <a:schemeClr val="accent1"/>
                              </a:solidFill>
                              <a:latin typeface="Cambria Math" panose="02040503050406030204" pitchFamily="18" charset="0"/>
                              <a:ea typeface="Cambria Math" panose="02040503050406030204" pitchFamily="18" charset="0"/>
                            </a:rPr>
                            <m:t>∈</m:t>
                          </m:r>
                          <m:r>
                            <m:rPr>
                              <m:sty m:val="p"/>
                            </m:rPr>
                            <a:rPr lang="en-GB" b="0" i="0" smtClean="0">
                              <a:solidFill>
                                <a:schemeClr val="accent1"/>
                              </a:solidFill>
                              <a:latin typeface="Cambria Math" panose="02040503050406030204" pitchFamily="18" charset="0"/>
                              <a:ea typeface="Cambria Math" panose="02040503050406030204" pitchFamily="18" charset="0"/>
                            </a:rPr>
                            <m:t>ran</m:t>
                          </m:r>
                          <m:d>
                            <m:dPr>
                              <m:ctrlPr>
                                <a:rPr lang="en-GB" b="0" i="1" smtClean="0">
                                  <a:solidFill>
                                    <a:schemeClr val="accent1"/>
                                  </a:solidFill>
                                  <a:latin typeface="Cambria Math" panose="02040503050406030204" pitchFamily="18" charset="0"/>
                                  <a:ea typeface="Cambria Math" panose="02040503050406030204" pitchFamily="18" charset="0"/>
                                </a:rPr>
                              </m:ctrlPr>
                            </m:dPr>
                            <m:e>
                              <m:r>
                                <m:rPr>
                                  <m:sty m:val="p"/>
                                </m:rPr>
                                <a:rPr lang="en-GB" b="0" i="0" smtClean="0">
                                  <a:solidFill>
                                    <a:schemeClr val="accent1"/>
                                  </a:solidFill>
                                  <a:latin typeface="Cambria Math" panose="02040503050406030204" pitchFamily="18" charset="0"/>
                                  <a:ea typeface="Cambria Math" panose="02040503050406030204" pitchFamily="18" charset="0"/>
                                </a:rPr>
                                <m:t>gr</m:t>
                              </m:r>
                              <m:d>
                                <m:dPr>
                                  <m:ctrlPr>
                                    <a:rPr lang="en-GB" b="0" i="1" smtClean="0">
                                      <a:solidFill>
                                        <a:schemeClr val="accent1"/>
                                      </a:solidFill>
                                      <a:latin typeface="Cambria Math" panose="02040503050406030204" pitchFamily="18" charset="0"/>
                                      <a:ea typeface="Cambria Math" panose="02040503050406030204" pitchFamily="18" charset="0"/>
                                    </a:rPr>
                                  </m:ctrlPr>
                                </m:dPr>
                                <m:e>
                                  <m:r>
                                    <m:rPr>
                                      <m:sty m:val="p"/>
                                    </m:rPr>
                                    <a:rPr lang="en-GB" b="0" i="0" smtClean="0">
                                      <a:solidFill>
                                        <a:schemeClr val="accent1"/>
                                      </a:solidFill>
                                      <a:latin typeface="Cambria Math" panose="02040503050406030204" pitchFamily="18" charset="0"/>
                                      <a:ea typeface="Cambria Math" panose="02040503050406030204" pitchFamily="18" charset="0"/>
                                    </a:rPr>
                                    <m:t>rv</m:t>
                                  </m:r>
                                  <m:d>
                                    <m:dPr>
                                      <m:ctrlPr>
                                        <a:rPr lang="en-GB" b="0" i="1" smtClean="0">
                                          <a:solidFill>
                                            <a:schemeClr val="accent1"/>
                                          </a:solidFill>
                                          <a:latin typeface="Cambria Math" panose="02040503050406030204" pitchFamily="18" charset="0"/>
                                          <a:ea typeface="Cambria Math" panose="02040503050406030204" pitchFamily="18" charset="0"/>
                                        </a:rPr>
                                      </m:ctrlPr>
                                    </m:dPr>
                                    <m:e>
                                      <m:sSub>
                                        <m:sSubPr>
                                          <m:ctrlPr>
                                            <a:rPr lang="en-GB" b="0" i="1" smtClean="0">
                                              <a:solidFill>
                                                <a:schemeClr val="accent1"/>
                                              </a:solidFill>
                                              <a:latin typeface="Cambria Math" panose="02040503050406030204" pitchFamily="18" charset="0"/>
                                              <a:ea typeface="Cambria Math" panose="02040503050406030204" pitchFamily="18" charset="0"/>
                                            </a:rPr>
                                          </m:ctrlPr>
                                        </m:sSubPr>
                                        <m:e>
                                          <m:r>
                                            <a:rPr lang="en-GB" b="0" i="1" smtClean="0">
                                              <a:solidFill>
                                                <a:schemeClr val="accent1"/>
                                              </a:solidFill>
                                              <a:latin typeface="Cambria Math" panose="02040503050406030204" pitchFamily="18" charset="0"/>
                                              <a:ea typeface="Cambria Math" panose="02040503050406030204" pitchFamily="18" charset="0"/>
                                            </a:rPr>
                                            <m:t>𝑔</m:t>
                                          </m:r>
                                        </m:e>
                                        <m:sub>
                                          <m:r>
                                            <a:rPr lang="en-GB" b="0" i="1" smtClean="0">
                                              <a:solidFill>
                                                <a:schemeClr val="accent1"/>
                                              </a:solidFill>
                                              <a:latin typeface="Cambria Math" panose="02040503050406030204" pitchFamily="18" charset="0"/>
                                              <a:ea typeface="Cambria Math" panose="02040503050406030204" pitchFamily="18" charset="0"/>
                                            </a:rPr>
                                            <m:t>𝑈</m:t>
                                          </m:r>
                                        </m:sub>
                                      </m:sSub>
                                    </m:e>
                                  </m:d>
                                  <m:r>
                                    <a:rPr lang="en-GB" i="1">
                                      <a:solidFill>
                                        <a:schemeClr val="accent1"/>
                                      </a:solidFill>
                                      <a:latin typeface="Cambria Math" panose="02040503050406030204" pitchFamily="18" charset="0"/>
                                      <a:ea typeface="Cambria Math" panose="02040503050406030204" pitchFamily="18" charset="0"/>
                                    </a:rPr>
                                    <m:t>∖</m:t>
                                  </m:r>
                                  <m:r>
                                    <a:rPr lang="en-GB" b="1" i="1">
                                      <a:solidFill>
                                        <a:schemeClr val="accent1"/>
                                      </a:solidFill>
                                      <a:latin typeface="Cambria Math" panose="02040503050406030204" pitchFamily="18" charset="0"/>
                                      <a:ea typeface="Cambria Math" panose="02040503050406030204" pitchFamily="18" charset="0"/>
                                    </a:rPr>
                                    <m:t>𝑬</m:t>
                                  </m:r>
                                  <m:r>
                                    <a:rPr lang="en-GB" i="1">
                                      <a:solidFill>
                                        <a:schemeClr val="accent1"/>
                                      </a:solidFill>
                                      <a:latin typeface="Cambria Math" panose="02040503050406030204" pitchFamily="18" charset="0"/>
                                      <a:ea typeface="Cambria Math" panose="02040503050406030204" pitchFamily="18" charset="0"/>
                                    </a:rPr>
                                    <m:t>∖</m:t>
                                  </m:r>
                                  <m:r>
                                    <a:rPr lang="en-GB" b="1" i="1">
                                      <a:solidFill>
                                        <a:schemeClr val="accent1"/>
                                      </a:solidFill>
                                      <a:latin typeface="Cambria Math" panose="02040503050406030204" pitchFamily="18" charset="0"/>
                                      <a:ea typeface="Cambria Math" panose="02040503050406030204" pitchFamily="18" charset="0"/>
                                    </a:rPr>
                                    <m:t>𝑫</m:t>
                                  </m:r>
                                </m:e>
                              </m:d>
                            </m:e>
                          </m:d>
                        </m:sub>
                        <m:sup/>
                        <m:e>
                          <m:r>
                            <a:rPr lang="en-GB" b="0" i="1" smtClean="0">
                              <a:solidFill>
                                <a:schemeClr val="accent1"/>
                              </a:solidFill>
                              <a:latin typeface="Cambria Math" panose="02040503050406030204" pitchFamily="18" charset="0"/>
                            </a:rPr>
                            <m:t>𝑃</m:t>
                          </m:r>
                          <m:d>
                            <m:dPr>
                              <m:ctrlPr>
                                <a:rPr lang="en-GB" b="0" i="1" smtClean="0">
                                  <a:solidFill>
                                    <a:schemeClr val="accent1"/>
                                  </a:solidFill>
                                  <a:latin typeface="Cambria Math" panose="02040503050406030204" pitchFamily="18" charset="0"/>
                                </a:rPr>
                              </m:ctrlPr>
                            </m:dPr>
                            <m:e>
                              <m:r>
                                <m:rPr>
                                  <m:brk m:alnAt="7"/>
                                </m:rPr>
                                <a:rPr lang="en-GB" b="1" i="1">
                                  <a:solidFill>
                                    <a:schemeClr val="accent1"/>
                                  </a:solidFill>
                                  <a:latin typeface="Cambria Math" panose="02040503050406030204" pitchFamily="18" charset="0"/>
                                </a:rPr>
                                <m:t>𝒓</m:t>
                              </m:r>
                            </m:e>
                            <m:e>
                              <m:r>
                                <a:rPr lang="en-GB" b="1" i="1">
                                  <a:solidFill>
                                    <a:schemeClr val="accent1"/>
                                  </a:solidFill>
                                  <a:latin typeface="Cambria Math" panose="02040503050406030204" pitchFamily="18" charset="0"/>
                                </a:rPr>
                                <m:t>𝒆</m:t>
                              </m:r>
                              <m:r>
                                <a:rPr lang="en-GB" b="0" i="1" smtClean="0">
                                  <a:solidFill>
                                    <a:schemeClr val="accent1"/>
                                  </a:solidFill>
                                  <a:latin typeface="Cambria Math" panose="02040503050406030204" pitchFamily="18" charset="0"/>
                                </a:rPr>
                                <m:t>,</m:t>
                              </m:r>
                              <m:r>
                                <a:rPr lang="en-GB" b="1" i="1" smtClean="0">
                                  <a:solidFill>
                                    <a:schemeClr val="accent1"/>
                                  </a:solidFill>
                                  <a:latin typeface="Cambria Math" panose="02040503050406030204" pitchFamily="18" charset="0"/>
                                </a:rPr>
                                <m:t>𝒅</m:t>
                              </m:r>
                            </m:e>
                          </m:d>
                          <m:r>
                            <a:rPr lang="en-GB" b="0" i="1" smtClean="0">
                              <a:solidFill>
                                <a:schemeClr val="accent1"/>
                              </a:solidFill>
                              <a:latin typeface="Cambria Math" panose="02040503050406030204" pitchFamily="18" charset="0"/>
                              <a:ea typeface="Cambria Math" panose="02040503050406030204" pitchFamily="18" charset="0"/>
                            </a:rPr>
                            <m:t>∙</m:t>
                          </m:r>
                          <m:sSub>
                            <m:sSubPr>
                              <m:ctrlPr>
                                <a:rPr lang="en-GB" b="0" i="1" smtClean="0">
                                  <a:solidFill>
                                    <a:schemeClr val="accent1"/>
                                  </a:solidFill>
                                  <a:latin typeface="Cambria Math" panose="02040503050406030204" pitchFamily="18" charset="0"/>
                                  <a:ea typeface="Cambria Math" panose="02040503050406030204" pitchFamily="18" charset="0"/>
                                </a:rPr>
                              </m:ctrlPr>
                            </m:sSubPr>
                            <m:e>
                              <m:r>
                                <a:rPr lang="en-GB" b="0" i="1" smtClean="0">
                                  <a:solidFill>
                                    <a:schemeClr val="accent1"/>
                                  </a:solidFill>
                                  <a:latin typeface="Cambria Math" panose="02040503050406030204" pitchFamily="18" charset="0"/>
                                  <a:ea typeface="Cambria Math" panose="02040503050406030204" pitchFamily="18" charset="0"/>
                                </a:rPr>
                                <m:t>𝜙</m:t>
                              </m:r>
                            </m:e>
                            <m:sub>
                              <m:r>
                                <a:rPr lang="en-GB" b="0" i="1" smtClean="0">
                                  <a:solidFill>
                                    <a:schemeClr val="accent1"/>
                                  </a:solidFill>
                                  <a:latin typeface="Cambria Math" panose="02040503050406030204" pitchFamily="18" charset="0"/>
                                  <a:ea typeface="Cambria Math" panose="02040503050406030204" pitchFamily="18" charset="0"/>
                                </a:rPr>
                                <m:t>𝑈</m:t>
                              </m:r>
                            </m:sub>
                          </m:sSub>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1" i="1" smtClean="0">
                                  <a:solidFill>
                                    <a:schemeClr val="accent1"/>
                                  </a:solidFill>
                                  <a:latin typeface="Cambria Math" panose="02040503050406030204" pitchFamily="18" charset="0"/>
                                  <a:ea typeface="Cambria Math" panose="02040503050406030204" pitchFamily="18" charset="0"/>
                                </a:rPr>
                                <m:t>𝒓</m:t>
                              </m:r>
                              <m:r>
                                <a:rPr lang="en-GB" b="1" i="1" smtClean="0">
                                  <a:solidFill>
                                    <a:schemeClr val="accent1"/>
                                  </a:solidFill>
                                  <a:latin typeface="Cambria Math" panose="02040503050406030204" pitchFamily="18" charset="0"/>
                                  <a:ea typeface="Cambria Math" panose="02040503050406030204" pitchFamily="18" charset="0"/>
                                </a:rPr>
                                <m:t>,</m:t>
                              </m:r>
                              <m:r>
                                <a:rPr lang="en-GB" b="1" i="1" smtClean="0">
                                  <a:solidFill>
                                    <a:schemeClr val="accent1"/>
                                  </a:solidFill>
                                  <a:latin typeface="Cambria Math" panose="02040503050406030204" pitchFamily="18" charset="0"/>
                                  <a:ea typeface="Cambria Math" panose="02040503050406030204" pitchFamily="18" charset="0"/>
                                </a:rPr>
                                <m:t>𝒆</m:t>
                              </m:r>
                              <m:r>
                                <a:rPr lang="en-GB" b="0" i="1" smtClean="0">
                                  <a:solidFill>
                                    <a:schemeClr val="accent1"/>
                                  </a:solidFill>
                                  <a:latin typeface="Cambria Math" panose="02040503050406030204" pitchFamily="18" charset="0"/>
                                  <a:ea typeface="Cambria Math" panose="02040503050406030204" pitchFamily="18" charset="0"/>
                                </a:rPr>
                                <m:t>,</m:t>
                              </m:r>
                              <m:r>
                                <a:rPr lang="en-GB" b="1" i="1" smtClean="0">
                                  <a:solidFill>
                                    <a:schemeClr val="accent1"/>
                                  </a:solidFill>
                                  <a:latin typeface="Cambria Math" panose="02040503050406030204" pitchFamily="18" charset="0"/>
                                  <a:ea typeface="Cambria Math" panose="02040503050406030204" pitchFamily="18" charset="0"/>
                                </a:rPr>
                                <m:t>𝒅</m:t>
                              </m:r>
                            </m:e>
                          </m:d>
                        </m:e>
                      </m:nary>
                    </m:oMath>
                  </m:oMathPara>
                </a14:m>
                <a:endParaRPr lang="en-GB" dirty="0"/>
              </a:p>
              <a:p>
                <a:pPr lvl="2"/>
                <a:endParaRPr lang="en-GB" i="1" dirty="0">
                  <a:latin typeface="Cambria Math" panose="02040503050406030204" pitchFamily="18" charset="0"/>
                </a:endParaRPr>
              </a:p>
              <a:p>
                <a:pPr lvl="2"/>
                <a14:m>
                  <m:oMath xmlns:m="http://schemas.openxmlformats.org/officeDocument/2006/math">
                    <m:r>
                      <a:rPr lang="en-GB" i="1">
                        <a:latin typeface="Cambria Math" panose="02040503050406030204" pitchFamily="18" charset="0"/>
                      </a:rPr>
                      <m:t>𝑃</m:t>
                    </m:r>
                    <m:d>
                      <m:dPr>
                        <m:ctrlPr>
                          <a:rPr lang="en-GB" i="1" smtClean="0">
                            <a:latin typeface="Cambria Math" panose="02040503050406030204" pitchFamily="18" charset="0"/>
                          </a:rPr>
                        </m:ctrlPr>
                      </m:dPr>
                      <m:e>
                        <m:r>
                          <m:rPr>
                            <m:brk m:alnAt="7"/>
                          </m:rPr>
                          <a:rPr lang="en-GB" b="1" i="1">
                            <a:latin typeface="Cambria Math" panose="02040503050406030204" pitchFamily="18" charset="0"/>
                          </a:rPr>
                          <m:t>𝒓</m:t>
                        </m:r>
                      </m:e>
                      <m:e>
                        <m:r>
                          <a:rPr lang="en-GB" b="1" i="1">
                            <a:latin typeface="Cambria Math" panose="02040503050406030204" pitchFamily="18" charset="0"/>
                          </a:rPr>
                          <m:t>𝒆</m:t>
                        </m:r>
                        <m:r>
                          <a:rPr lang="en-GB" i="1">
                            <a:latin typeface="Cambria Math" panose="02040503050406030204" pitchFamily="18" charset="0"/>
                          </a:rPr>
                          <m:t>,</m:t>
                        </m:r>
                        <m:r>
                          <a:rPr lang="de-DE" b="1" i="1" smtClean="0">
                            <a:latin typeface="Cambria Math" panose="02040503050406030204" pitchFamily="18" charset="0"/>
                          </a:rPr>
                          <m:t>𝒅</m:t>
                        </m:r>
                      </m:e>
                    </m:d>
                  </m:oMath>
                </a14:m>
                <a:r>
                  <a:rPr lang="en-GB" dirty="0">
                    <a:ea typeface="Cambria Math" panose="02040503050406030204" pitchFamily="18" charset="0"/>
                  </a:rPr>
                  <a:t> means that the PRVs not occurring in this expression need to be eliminated accordingly</a:t>
                </a:r>
              </a:p>
              <a:p>
                <a:pPr lvl="3"/>
                <a:r>
                  <a:rPr lang="en-GB" b="0" dirty="0"/>
                  <a:t>I.e., </a:t>
                </a:r>
                <a14:m>
                  <m:oMath xmlns:m="http://schemas.openxmlformats.org/officeDocument/2006/math">
                    <m:r>
                      <a:rPr lang="en-GB" b="1" i="1" smtClean="0">
                        <a:latin typeface="Cambria Math" panose="02040503050406030204" pitchFamily="18" charset="0"/>
                      </a:rPr>
                      <m:t>𝑽</m:t>
                    </m:r>
                    <m:r>
                      <a:rPr lang="en-GB" b="0" i="1" smtClean="0">
                        <a:latin typeface="Cambria Math" panose="02040503050406030204" pitchFamily="18" charset="0"/>
                      </a:rPr>
                      <m:t>=</m:t>
                    </m:r>
                    <m:r>
                      <m:rPr>
                        <m:sty m:val="p"/>
                      </m:rPr>
                      <a:rPr lang="en-GB" b="0" i="0" smtClean="0">
                        <a:latin typeface="Cambria Math" panose="02040503050406030204" pitchFamily="18" charset="0"/>
                      </a:rPr>
                      <m:t>rv</m:t>
                    </m:r>
                    <m:d>
                      <m:dPr>
                        <m:ctrlPr>
                          <a:rPr lang="en-GB" b="0" i="1" smtClean="0">
                            <a:latin typeface="Cambria Math" panose="02040503050406030204" pitchFamily="18" charset="0"/>
                          </a:rPr>
                        </m:ctrlPr>
                      </m:dPr>
                      <m:e>
                        <m:r>
                          <a:rPr lang="en-GB" b="0" i="1" smtClean="0">
                            <a:latin typeface="Cambria Math" panose="02040503050406030204" pitchFamily="18" charset="0"/>
                          </a:rPr>
                          <m:t>𝐺</m:t>
                        </m:r>
                      </m:e>
                    </m:d>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𝑫</m:t>
                    </m:r>
                    <m:r>
                      <a:rPr lang="en-GB" i="1">
                        <a:latin typeface="Cambria Math" panose="02040503050406030204" pitchFamily="18" charset="0"/>
                        <a:ea typeface="Cambria Math" panose="02040503050406030204" pitchFamily="18" charset="0"/>
                      </a:rPr>
                      <m:t>∖</m:t>
                    </m:r>
                    <m:r>
                      <a:rPr lang="en-GB" b="1" i="1" smtClean="0">
                        <a:latin typeface="Cambria Math" panose="02040503050406030204" pitchFamily="18" charset="0"/>
                        <a:ea typeface="Cambria Math" panose="02040503050406030204" pitchFamily="18" charset="0"/>
                      </a:rPr>
                      <m:t>𝑬</m:t>
                    </m:r>
                    <m:r>
                      <a:rPr lang="en-GB"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rv</m:t>
                    </m:r>
                    <m:d>
                      <m:dPr>
                        <m:ctrlPr>
                          <a:rPr lang="de-DE" i="1" smtClean="0">
                            <a:latin typeface="Cambria Math" panose="02040503050406030204" pitchFamily="18" charset="0"/>
                            <a:ea typeface="Cambria Math" panose="02040503050406030204" pitchFamily="18" charset="0"/>
                          </a:rPr>
                        </m:ctrlPr>
                      </m:dPr>
                      <m:e>
                        <m:sSub>
                          <m:sSubPr>
                            <m:ctrlPr>
                              <a:rPr lang="de-DE"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oMath>
                </a14:m>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2762" b="-110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6D6008B5-B89A-1CE3-ADD8-BFF0A427F001}"/>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17B3B728-5A59-1822-A3B3-C337295C102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B07B3FB5-4A7D-CD7B-8D6C-5759C98A11A0}"/>
              </a:ext>
            </a:extLst>
          </p:cNvPr>
          <p:cNvSpPr>
            <a:spLocks noGrp="1"/>
          </p:cNvSpPr>
          <p:nvPr>
            <p:ph type="sldNum" sz="quarter" idx="11"/>
          </p:nvPr>
        </p:nvSpPr>
        <p:spPr/>
        <p:txBody>
          <a:bodyPr/>
          <a:lstStyle/>
          <a:p>
            <a:fld id="{EB1502E6-D9AE-3544-B6D5-378AAA0B915F}" type="slidenum">
              <a:rPr lang="de-DE" altLang="de-DE" smtClean="0"/>
              <a:pPr/>
              <a:t>27</a:t>
            </a:fld>
            <a:endParaRPr lang="de-DE" altLang="de-DE" dirty="0"/>
          </a:p>
        </p:txBody>
      </p:sp>
    </p:spTree>
    <p:extLst>
      <p:ext uri="{BB962C8B-B14F-4D97-AF65-F5344CB8AC3E}">
        <p14:creationId xmlns:p14="http://schemas.microsoft.com/office/powerpoint/2010/main" val="930271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EU Query: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a:xfrm>
                <a:off x="623393" y="1332843"/>
                <a:ext cx="10362256" cy="4584266"/>
              </a:xfrm>
            </p:spPr>
            <p:txBody>
              <a:bodyPr>
                <a:normAutofit/>
              </a:bodyPr>
              <a:lstStyle/>
              <a:p>
                <a:r>
                  <a:rPr lang="en-GB" dirty="0"/>
                  <a:t>Expected utility of </a:t>
                </a:r>
                <a14:m>
                  <m:oMath xmlns:m="http://schemas.openxmlformats.org/officeDocument/2006/math">
                    <m:sSub>
                      <m:sSubPr>
                        <m:ctrlPr>
                          <a:rPr lang="en-GB" b="1" i="1">
                            <a:latin typeface="Cambria Math" panose="02040503050406030204" pitchFamily="18" charset="0"/>
                          </a:rPr>
                        </m:ctrlPr>
                      </m:sSubPr>
                      <m:e>
                        <m:r>
                          <a:rPr lang="de-DE" b="1" i="1" smtClean="0">
                            <a:latin typeface="Cambria Math" panose="02040503050406030204" pitchFamily="18" charset="0"/>
                          </a:rPr>
                          <m:t>𝒅</m:t>
                        </m:r>
                      </m:e>
                      <m:sub>
                        <m:r>
                          <a:rPr lang="en-GB" i="1">
                            <a:latin typeface="Cambria Math" panose="02040503050406030204" pitchFamily="18" charset="0"/>
                          </a:rPr>
                          <m:t>1</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i="1" smtClean="0">
                            <a:solidFill>
                              <a:srgbClr val="FFC000"/>
                            </a:solidFill>
                            <a:latin typeface="Cambria Math" panose="02040503050406030204" pitchFamily="18" charset="0"/>
                          </a:rPr>
                          <m:t>𝑏𝑎𝑛</m:t>
                        </m:r>
                      </m:e>
                    </m:d>
                  </m:oMath>
                </a14:m>
                <a:r>
                  <a:rPr lang="en-GB" dirty="0"/>
                  <a:t> in </a:t>
                </a:r>
                <a14:m>
                  <m:oMath xmlns:m="http://schemas.openxmlformats.org/officeDocument/2006/math">
                    <m:r>
                      <a:rPr lang="en-GB" i="1" smtClean="0">
                        <a:latin typeface="Cambria Math" panose="02040503050406030204" pitchFamily="18" charset="0"/>
                      </a:rPr>
                      <m:t>𝐺</m:t>
                    </m:r>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2</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3</m:t>
                            </m:r>
                          </m:sub>
                        </m:sSub>
                        <m:r>
                          <a:rPr lang="en-GB"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4</m:t>
                            </m:r>
                          </m:sub>
                        </m:sSub>
                        <m:r>
                          <a:rPr lang="de-DE"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𝑈</m:t>
                            </m:r>
                          </m:sub>
                        </m:sSub>
                      </m:e>
                    </m:d>
                  </m:oMath>
                </a14:m>
                <a:r>
                  <a:rPr lang="en-GB" dirty="0"/>
                  <a:t> </a:t>
                </a:r>
              </a:p>
              <a:p>
                <a:pPr marL="0" indent="0">
                  <a:buNone/>
                </a:pPr>
                <a14:m>
                  <m:oMathPara xmlns:m="http://schemas.openxmlformats.org/officeDocument/2006/math">
                    <m:oMathParaPr>
                      <m:jc m:val="centerGroup"/>
                    </m:oMathParaPr>
                    <m:oMath xmlns:m="http://schemas.openxmlformats.org/officeDocument/2006/math">
                      <m:r>
                        <a:rPr lang="en-GB" sz="2400" i="1">
                          <a:latin typeface="Cambria Math" panose="02040503050406030204" pitchFamily="18" charset="0"/>
                        </a:rPr>
                        <m:t>𝑒𝑢</m:t>
                      </m:r>
                      <m:d>
                        <m:dPr>
                          <m:ctrlPr>
                            <a:rPr lang="en-GB" sz="2400" i="1">
                              <a:latin typeface="Cambria Math" panose="02040503050406030204" pitchFamily="18" charset="0"/>
                            </a:rPr>
                          </m:ctrlPr>
                        </m:dPr>
                        <m:e>
                          <m:sSub>
                            <m:sSubPr>
                              <m:ctrlPr>
                                <a:rPr lang="en-GB" sz="2400" i="1">
                                  <a:latin typeface="Cambria Math" panose="02040503050406030204" pitchFamily="18" charset="0"/>
                                </a:rPr>
                              </m:ctrlPr>
                            </m:sSubPr>
                            <m:e>
                              <m:r>
                                <a:rPr lang="de-DE" sz="2400" b="1" i="1" smtClean="0">
                                  <a:latin typeface="Cambria Math" panose="02040503050406030204" pitchFamily="18" charset="0"/>
                                </a:rPr>
                                <m:t>𝒅</m:t>
                              </m:r>
                            </m:e>
                            <m:sub>
                              <m:r>
                                <a:rPr lang="en-GB" sz="2400" i="1">
                                  <a:latin typeface="Cambria Math" panose="02040503050406030204" pitchFamily="18" charset="0"/>
                                </a:rPr>
                                <m:t>1</m:t>
                              </m:r>
                            </m:sub>
                          </m:sSub>
                        </m:e>
                      </m:d>
                      <m:r>
                        <a:rPr lang="en-GB" sz="2400" i="1">
                          <a:latin typeface="Cambria Math" panose="02040503050406030204" pitchFamily="18" charset="0"/>
                        </a:rPr>
                        <m:t>=</m:t>
                      </m:r>
                      <m:nary>
                        <m:naryPr>
                          <m:chr m:val="∑"/>
                          <m:supHide m:val="on"/>
                          <m:ctrlPr>
                            <a:rPr lang="en-GB" sz="2400" i="1" smtClean="0">
                              <a:latin typeface="Cambria Math" panose="02040503050406030204" pitchFamily="18" charset="0"/>
                            </a:rPr>
                          </m:ctrlPr>
                        </m:naryPr>
                        <m:sub>
                          <m:r>
                            <m:rPr>
                              <m:brk m:alnAt="7"/>
                            </m:rPr>
                            <a:rPr lang="de-DE" sz="2400" b="0" i="1" smtClean="0">
                              <a:latin typeface="Cambria Math" panose="02040503050406030204" pitchFamily="18" charset="0"/>
                            </a:rPr>
                            <m:t>𝑖</m:t>
                          </m:r>
                          <m:r>
                            <a:rPr lang="de-DE" sz="2400" b="0" i="1" smtClean="0">
                              <a:latin typeface="Cambria Math" panose="02040503050406030204" pitchFamily="18" charset="0"/>
                              <a:ea typeface="Cambria Math" panose="02040503050406030204" pitchFamily="18" charset="0"/>
                            </a:rPr>
                            <m:t>∈</m:t>
                          </m:r>
                          <m:r>
                            <m:rPr>
                              <m:sty m:val="p"/>
                              <m:brk m:alnAt="7"/>
                            </m:rPr>
                            <a:rPr lang="de-DE" sz="2400" b="0" i="0" smtClean="0">
                              <a:latin typeface="Cambria Math" panose="02040503050406030204" pitchFamily="18" charset="0"/>
                              <a:ea typeface="Cambria Math" panose="02040503050406030204" pitchFamily="18" charset="0"/>
                            </a:rPr>
                            <m:t>r</m:t>
                          </m:r>
                          <m:r>
                            <m:rPr>
                              <m:sty m:val="p"/>
                            </m:rPr>
                            <a:rPr lang="de-DE" sz="2400" b="0" i="0" smtClean="0">
                              <a:latin typeface="Cambria Math" panose="02040503050406030204" pitchFamily="18" charset="0"/>
                              <a:ea typeface="Cambria Math" panose="02040503050406030204" pitchFamily="18" charset="0"/>
                            </a:rPr>
                            <m:t>an</m:t>
                          </m:r>
                          <m:d>
                            <m:dPr>
                              <m:ctrlPr>
                                <a:rPr lang="de-DE" sz="2400" b="0" i="1" smtClean="0">
                                  <a:latin typeface="Cambria Math" panose="02040503050406030204" pitchFamily="18" charset="0"/>
                                  <a:ea typeface="Cambria Math" panose="02040503050406030204" pitchFamily="18" charset="0"/>
                                </a:rPr>
                              </m:ctrlPr>
                            </m:dPr>
                            <m:e>
                              <m:r>
                                <a:rPr lang="de-DE" sz="2400" b="0" i="1" smtClean="0">
                                  <a:latin typeface="Cambria Math" panose="02040503050406030204" pitchFamily="18" charset="0"/>
                                  <a:ea typeface="Cambria Math" panose="02040503050406030204" pitchFamily="18" charset="0"/>
                                </a:rPr>
                                <m:t>𝐼𝑛𝑡𝑒𝑟𝑓𝑒𝑟𝑒𝑛𝑐𝑒</m:t>
                              </m:r>
                            </m:e>
                          </m:d>
                        </m:sub>
                        <m:sup/>
                        <m:e>
                          <m:nary>
                            <m:naryPr>
                              <m:chr m:val="∑"/>
                              <m:supHide m:val="on"/>
                              <m:ctrlPr>
                                <a:rPr lang="en-GB" sz="2400" i="1">
                                  <a:latin typeface="Cambria Math" panose="02040503050406030204" pitchFamily="18" charset="0"/>
                                </a:rPr>
                              </m:ctrlPr>
                            </m:naryPr>
                            <m:sub>
                              <m:r>
                                <m:rPr>
                                  <m:brk m:alnAt="7"/>
                                </m:rPr>
                                <a:rPr lang="en-GB" sz="2400" i="1">
                                  <a:latin typeface="Cambria Math" panose="02040503050406030204" pitchFamily="18" charset="0"/>
                                </a:rPr>
                                <m:t>𝑒</m:t>
                              </m:r>
                              <m:r>
                                <a:rPr lang="en-GB" sz="2400" i="1">
                                  <a:latin typeface="Cambria Math" panose="02040503050406030204" pitchFamily="18" charset="0"/>
                                  <a:ea typeface="Cambria Math" panose="02040503050406030204" pitchFamily="18" charset="0"/>
                                </a:rPr>
                                <m:t>∈</m:t>
                              </m:r>
                              <m:r>
                                <m:rPr>
                                  <m:sty m:val="p"/>
                                </m:rPr>
                                <a:rPr lang="de-DE" sz="2400">
                                  <a:latin typeface="Cambria Math" panose="02040503050406030204" pitchFamily="18" charset="0"/>
                                  <a:ea typeface="Cambria Math" panose="02040503050406030204" pitchFamily="18" charset="0"/>
                                </a:rPr>
                                <m:t>ran</m:t>
                              </m:r>
                              <m:d>
                                <m:dPr>
                                  <m:ctrlPr>
                                    <a:rPr lang="en-GB" sz="2400" i="1">
                                      <a:latin typeface="Cambria Math" panose="02040503050406030204" pitchFamily="18" charset="0"/>
                                      <a:ea typeface="Cambria Math" panose="02040503050406030204" pitchFamily="18" charset="0"/>
                                    </a:rPr>
                                  </m:ctrlPr>
                                </m:dPr>
                                <m:e>
                                  <m:r>
                                    <a:rPr lang="en-GB" sz="2400" i="1">
                                      <a:latin typeface="Cambria Math" panose="02040503050406030204" pitchFamily="18" charset="0"/>
                                      <a:ea typeface="Cambria Math" panose="02040503050406030204" pitchFamily="18" charset="0"/>
                                    </a:rPr>
                                    <m:t>𝐸𝑝𝑖𝑑</m:t>
                                  </m:r>
                                </m:e>
                              </m:d>
                            </m:sub>
                            <m:sup/>
                            <m:e>
                              <m:r>
                                <a:rPr lang="en-GB" sz="2400" i="1">
                                  <a:latin typeface="Cambria Math" panose="02040503050406030204" pitchFamily="18" charset="0"/>
                                </a:rPr>
                                <m:t>𝑃</m:t>
                              </m:r>
                              <m:d>
                                <m:dPr>
                                  <m:ctrlPr>
                                    <a:rPr lang="en-GB" sz="2400" i="1">
                                      <a:latin typeface="Cambria Math" panose="02040503050406030204" pitchFamily="18" charset="0"/>
                                    </a:rPr>
                                  </m:ctrlPr>
                                </m:dPr>
                                <m:e>
                                  <m:r>
                                    <a:rPr lang="en-GB" sz="2400" i="1">
                                      <a:latin typeface="Cambria Math" panose="02040503050406030204" pitchFamily="18" charset="0"/>
                                    </a:rPr>
                                    <m:t>𝑒</m:t>
                                  </m:r>
                                  <m:r>
                                    <a:rPr lang="de-DE" sz="2400" i="1">
                                      <a:latin typeface="Cambria Math" panose="02040503050406030204" pitchFamily="18" charset="0"/>
                                    </a:rPr>
                                    <m:t>, </m:t>
                                  </m:r>
                                  <m:r>
                                    <a:rPr lang="de-DE" sz="2400" i="1">
                                      <a:latin typeface="Cambria Math" panose="02040503050406030204" pitchFamily="18" charset="0"/>
                                    </a:rPr>
                                    <m:t>𝑖</m:t>
                                  </m:r>
                                </m:e>
                                <m:e>
                                  <m:sSub>
                                    <m:sSubPr>
                                      <m:ctrlPr>
                                        <a:rPr lang="en-GB" sz="2400" i="1">
                                          <a:latin typeface="Cambria Math" panose="02040503050406030204" pitchFamily="18" charset="0"/>
                                        </a:rPr>
                                      </m:ctrlPr>
                                    </m:sSubPr>
                                    <m:e>
                                      <m:r>
                                        <a:rPr lang="de-DE" sz="2400" b="1" i="1">
                                          <a:latin typeface="Cambria Math" panose="02040503050406030204" pitchFamily="18" charset="0"/>
                                        </a:rPr>
                                        <m:t>𝒅</m:t>
                                      </m:r>
                                    </m:e>
                                    <m:sub>
                                      <m:r>
                                        <a:rPr lang="en-GB" sz="2400" i="1">
                                          <a:latin typeface="Cambria Math" panose="02040503050406030204" pitchFamily="18" charset="0"/>
                                        </a:rPr>
                                        <m:t>1</m:t>
                                      </m:r>
                                    </m:sub>
                                  </m:sSub>
                                </m:e>
                              </m:d>
                              <m:r>
                                <m:rPr>
                                  <m:brk m:alnAt="7"/>
                                </m:rPr>
                                <a:rPr lang="en-GB" sz="2400" i="1">
                                  <a:latin typeface="Cambria Math" panose="02040503050406030204" pitchFamily="18" charset="0"/>
                                  <a:ea typeface="Cambria Math" panose="02040503050406030204" pitchFamily="18" charset="0"/>
                                </a:rPr>
                                <m:t>∙</m:t>
                              </m:r>
                              <m:sSub>
                                <m:sSubPr>
                                  <m:ctrlPr>
                                    <a:rPr lang="en-GB" sz="2400" i="1">
                                      <a:latin typeface="Cambria Math" panose="02040503050406030204" pitchFamily="18" charset="0"/>
                                      <a:ea typeface="Cambria Math" panose="02040503050406030204" pitchFamily="18" charset="0"/>
                                    </a:rPr>
                                  </m:ctrlPr>
                                </m:sSubPr>
                                <m:e>
                                  <m:r>
                                    <m:rPr>
                                      <m:brk m:alnAt="7"/>
                                    </m:rPr>
                                    <a:rPr lang="en-GB" sz="2400" i="1">
                                      <a:latin typeface="Cambria Math" panose="02040503050406030204" pitchFamily="18" charset="0"/>
                                      <a:ea typeface="Cambria Math" panose="02040503050406030204" pitchFamily="18" charset="0"/>
                                    </a:rPr>
                                    <m:t>𝜙</m:t>
                                  </m:r>
                                </m:e>
                                <m:sub>
                                  <m:r>
                                    <m:rPr>
                                      <m:brk m:alnAt="7"/>
                                    </m:rPr>
                                    <a:rPr lang="en-GB" sz="2400" i="1">
                                      <a:latin typeface="Cambria Math" panose="02040503050406030204" pitchFamily="18" charset="0"/>
                                      <a:ea typeface="Cambria Math" panose="02040503050406030204" pitchFamily="18" charset="0"/>
                                    </a:rPr>
                                    <m:t>𝑈</m:t>
                                  </m:r>
                                </m:sub>
                              </m:sSub>
                              <m:d>
                                <m:dPr>
                                  <m:ctrlPr>
                                    <a:rPr lang="en-GB" sz="2400" i="1">
                                      <a:latin typeface="Cambria Math" panose="02040503050406030204" pitchFamily="18" charset="0"/>
                                      <a:ea typeface="Cambria Math" panose="02040503050406030204" pitchFamily="18" charset="0"/>
                                    </a:rPr>
                                  </m:ctrlPr>
                                </m:dPr>
                                <m:e>
                                  <m:r>
                                    <a:rPr lang="en-GB" sz="2400" i="1">
                                      <a:latin typeface="Cambria Math" panose="02040503050406030204" pitchFamily="18" charset="0"/>
                                    </a:rPr>
                                    <m:t>𝑒</m:t>
                                  </m:r>
                                  <m:r>
                                    <a:rPr lang="de-DE" sz="2400" i="1">
                                      <a:latin typeface="Cambria Math" panose="02040503050406030204" pitchFamily="18" charset="0"/>
                                    </a:rPr>
                                    <m:t>, </m:t>
                                  </m:r>
                                  <m:r>
                                    <a:rPr lang="de-DE" sz="2400" i="1">
                                      <a:latin typeface="Cambria Math" panose="02040503050406030204" pitchFamily="18" charset="0"/>
                                    </a:rPr>
                                    <m:t>𝑖</m:t>
                                  </m:r>
                                </m:e>
                              </m:d>
                            </m:e>
                          </m:nary>
                        </m:e>
                      </m:nary>
                    </m:oMath>
                  </m:oMathPara>
                </a14:m>
                <a:endParaRPr lang="en-GB" dirty="0"/>
              </a:p>
              <a:p>
                <a:pPr lvl="1"/>
                <a:r>
                  <a:rPr lang="en-GB" dirty="0"/>
                  <a:t>With </a:t>
                </a:r>
                <a14:m>
                  <m:oMath xmlns:m="http://schemas.openxmlformats.org/officeDocument/2006/math">
                    <m:r>
                      <a:rPr lang="de-DE" b="1" i="1" smtClean="0">
                        <a:latin typeface="Cambria Math" panose="02040503050406030204" pitchFamily="18" charset="0"/>
                      </a:rPr>
                      <m:t>𝒆</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oMath>
                </a14:m>
                <a:endParaRPr lang="en-GB" dirty="0"/>
              </a:p>
              <a:p>
                <a:r>
                  <a:rPr lang="en-GB" dirty="0"/>
                  <a:t>Compute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de-DE" b="0" i="1" smtClean="0">
                            <a:latin typeface="Cambria Math" panose="02040503050406030204" pitchFamily="18" charset="0"/>
                          </a:rPr>
                          <m:t>𝐸𝑝𝑖𝑑</m:t>
                        </m:r>
                        <m:r>
                          <a:rPr lang="de-DE" b="0" i="1" smtClean="0">
                            <a:latin typeface="Cambria Math" panose="02040503050406030204" pitchFamily="18" charset="0"/>
                          </a:rPr>
                          <m:t>,</m:t>
                        </m:r>
                        <m:r>
                          <a:rPr lang="de-DE" b="0" i="1" smtClean="0">
                            <a:latin typeface="Cambria Math" panose="02040503050406030204" pitchFamily="18" charset="0"/>
                          </a:rPr>
                          <m:t>𝐼𝑛𝑡𝑒𝑟𝑓𝑒𝑟𝑒𝑛𝑐𝑒</m:t>
                        </m:r>
                      </m:e>
                      <m:e>
                        <m:sSub>
                          <m:sSubPr>
                            <m:ctrlPr>
                              <a:rPr lang="en-GB" i="1">
                                <a:latin typeface="Cambria Math" panose="02040503050406030204" pitchFamily="18" charset="0"/>
                              </a:rPr>
                            </m:ctrlPr>
                          </m:sSubPr>
                          <m:e>
                            <m:r>
                              <a:rPr lang="de-DE" b="1" i="1" smtClean="0">
                                <a:latin typeface="Cambria Math" panose="02040503050406030204" pitchFamily="18" charset="0"/>
                              </a:rPr>
                              <m:t>𝒅</m:t>
                            </m:r>
                          </m:e>
                          <m:sub>
                            <m:r>
                              <a:rPr lang="en-GB" i="1">
                                <a:latin typeface="Cambria Math" panose="02040503050406030204" pitchFamily="18" charset="0"/>
                              </a:rPr>
                              <m:t>1</m:t>
                            </m:r>
                          </m:sub>
                        </m:sSub>
                      </m:e>
                    </m:d>
                  </m:oMath>
                </a14:m>
                <a:r>
                  <a:rPr lang="en-GB" dirty="0"/>
                  <a:t> in </a:t>
                </a:r>
                <a14:m>
                  <m:oMath xmlns:m="http://schemas.openxmlformats.org/officeDocument/2006/math">
                    <m:r>
                      <a:rPr lang="en-GB" i="1">
                        <a:latin typeface="Cambria Math" panose="02040503050406030204" pitchFamily="18" charset="0"/>
                      </a:rPr>
                      <m:t>𝐺</m:t>
                    </m:r>
                  </m:oMath>
                </a14:m>
                <a:r>
                  <a:rPr lang="en-GB" dirty="0"/>
                  <a:t> </a:t>
                </a:r>
              </a:p>
              <a:p>
                <a:pPr lvl="1"/>
                <a:r>
                  <a:rPr lang="en-GB" dirty="0"/>
                  <a:t>By computing </a:t>
                </a:r>
                <a14:m>
                  <m:oMath xmlns:m="http://schemas.openxmlformats.org/officeDocument/2006/math">
                    <m:r>
                      <a:rPr lang="en-GB" i="1">
                        <a:latin typeface="Cambria Math" panose="02040503050406030204" pitchFamily="18" charset="0"/>
                      </a:rPr>
                      <m:t>𝑃</m:t>
                    </m:r>
                    <m:d>
                      <m:dPr>
                        <m:ctrlPr>
                          <a:rPr lang="de-DE" b="0" i="1" smtClean="0">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m:t>
                        </m:r>
                        <m:r>
                          <a:rPr lang="de-DE" i="1">
                            <a:latin typeface="Cambria Math" panose="02040503050406030204" pitchFamily="18" charset="0"/>
                          </a:rPr>
                          <m:t>𝐼𝑛𝑡𝑒𝑟𝑓𝑒𝑟𝑒𝑛𝑐𝑒</m:t>
                        </m:r>
                      </m:e>
                    </m:d>
                  </m:oMath>
                </a14:m>
                <a:r>
                  <a:rPr lang="en-GB" dirty="0"/>
                  <a:t> in </a:t>
                </a:r>
                <a14:m>
                  <m:oMath xmlns:m="http://schemas.openxmlformats.org/officeDocument/2006/math">
                    <m:r>
                      <a:rPr lang="de-DE" i="1">
                        <a:latin typeface="Cambria Math" panose="02040503050406030204" pitchFamily="18" charset="0"/>
                      </a:rPr>
                      <m:t>𝐺</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1</m:t>
                            </m:r>
                          </m:sub>
                        </m:sSub>
                      </m:e>
                    </m:d>
                  </m:oMath>
                </a14:m>
                <a:endParaRPr lang="en-GB" dirty="0"/>
              </a:p>
              <a:p>
                <a:pPr lvl="2"/>
                <a:r>
                  <a:rPr lang="en-GB" dirty="0"/>
                  <a:t>E.g., using LVE with model </a:t>
                </a:r>
                <a:br>
                  <a:rPr lang="en-GB" dirty="0"/>
                </a:br>
                <a14:m>
                  <m:oMath xmlns:m="http://schemas.openxmlformats.org/officeDocument/2006/math">
                    <m:r>
                      <a:rPr lang="de-DE" i="1">
                        <a:latin typeface="Cambria Math" panose="02040503050406030204" pitchFamily="18" charset="0"/>
                      </a:rPr>
                      <m:t>𝐺</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1</m:t>
                            </m:r>
                          </m:sub>
                        </m:sSub>
                      </m:e>
                    </m:d>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r>
                      <a:rPr lang="en-GB" i="1">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1</m:t>
                            </m:r>
                          </m:sub>
                          <m:sup>
                            <m:r>
                              <a:rPr lang="en-GB" i="1">
                                <a:latin typeface="Cambria Math" panose="02040503050406030204" pitchFamily="18" charset="0"/>
                              </a:rPr>
                              <m:t>′</m:t>
                            </m:r>
                          </m:sup>
                        </m:sSubSup>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3</m:t>
                            </m:r>
                          </m:sub>
                        </m:sSub>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4</m:t>
                            </m:r>
                          </m:sub>
                          <m:sup>
                            <m:r>
                              <a:rPr lang="de-DE" b="0" i="1" smtClean="0">
                                <a:latin typeface="Cambria Math" panose="02040503050406030204" pitchFamily="18" charset="0"/>
                              </a:rPr>
                              <m:t>′</m:t>
                            </m:r>
                          </m:sup>
                        </m:sSubSup>
                      </m:e>
                    </m:d>
                  </m:oMath>
                </a14:m>
                <a:endParaRPr lang="en-GB" dirty="0"/>
              </a:p>
              <a:p>
                <a:pPr lvl="2"/>
                <a14:m>
                  <m:oMath xmlns:m="http://schemas.openxmlformats.org/officeDocument/2006/math">
                    <m:r>
                      <a:rPr lang="de-DE" i="1">
                        <a:latin typeface="Cambria Math" panose="02040503050406030204" pitchFamily="18" charset="0"/>
                      </a:rPr>
                      <m:t>𝐺</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1</m:t>
                            </m:r>
                          </m:sub>
                        </m:sSub>
                      </m:e>
                    </m:d>
                  </m:oMath>
                </a14:m>
                <a:r>
                  <a:rPr lang="en-GB" dirty="0"/>
                  <a:t> depicted on the right</a:t>
                </a:r>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xfrm>
                <a:off x="623393" y="1332843"/>
                <a:ext cx="10362256" cy="4584266"/>
              </a:xfrm>
              <a:blipFill>
                <a:blip r:embed="rId2"/>
                <a:stretch>
                  <a:fillRect l="-1958" t="-20442"/>
                </a:stretch>
              </a:blipFill>
            </p:spPr>
            <p:txBody>
              <a:bodyPr/>
              <a:lstStyle/>
              <a:p>
                <a:r>
                  <a:rPr lang="en-DE">
                    <a:noFill/>
                  </a:rPr>
                  <a:t> </a:t>
                </a:r>
              </a:p>
            </p:txBody>
          </p:sp>
        </mc:Fallback>
      </mc:AlternateContent>
      <p:grpSp>
        <p:nvGrpSpPr>
          <p:cNvPr id="185" name="Group 184">
            <a:extLst>
              <a:ext uri="{FF2B5EF4-FFF2-40B4-BE49-F238E27FC236}">
                <a16:creationId xmlns:a16="http://schemas.microsoft.com/office/drawing/2014/main" id="{CF88A779-E691-BC47-ACD2-E1E827F98500}"/>
              </a:ext>
            </a:extLst>
          </p:cNvPr>
          <p:cNvGrpSpPr/>
          <p:nvPr/>
        </p:nvGrpSpPr>
        <p:grpSpPr>
          <a:xfrm>
            <a:off x="7888303" y="4004976"/>
            <a:ext cx="3943372" cy="1900938"/>
            <a:chOff x="7887907" y="2704440"/>
            <a:chExt cx="3943372" cy="1900938"/>
          </a:xfrm>
        </p:grpSpPr>
        <p:sp>
          <p:nvSpPr>
            <p:cNvPr id="186" name="Rectangle 185">
              <a:extLst>
                <a:ext uri="{FF2B5EF4-FFF2-40B4-BE49-F238E27FC236}">
                  <a16:creationId xmlns:a16="http://schemas.microsoft.com/office/drawing/2014/main" id="{22D65230-ED4B-CB41-8868-833D1909195A}"/>
                </a:ext>
              </a:extLst>
            </p:cNvPr>
            <p:cNvSpPr/>
            <p:nvPr/>
          </p:nvSpPr>
          <p:spPr>
            <a:xfrm>
              <a:off x="7887907" y="2707877"/>
              <a:ext cx="3943372" cy="1897501"/>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7" name="Group 186">
              <a:extLst>
                <a:ext uri="{FF2B5EF4-FFF2-40B4-BE49-F238E27FC236}">
                  <a16:creationId xmlns:a16="http://schemas.microsoft.com/office/drawing/2014/main" id="{DE1A666E-0E17-A544-8FFE-2233236DE01E}"/>
                </a:ext>
              </a:extLst>
            </p:cNvPr>
            <p:cNvGrpSpPr/>
            <p:nvPr/>
          </p:nvGrpSpPr>
          <p:grpSpPr>
            <a:xfrm>
              <a:off x="7888302" y="2704440"/>
              <a:ext cx="3942581" cy="1897004"/>
              <a:chOff x="7888302" y="594145"/>
              <a:chExt cx="3942581" cy="1897004"/>
            </a:xfrm>
          </p:grpSpPr>
          <p:cxnSp>
            <p:nvCxnSpPr>
              <p:cNvPr id="188" name="Straight Connector 187">
                <a:extLst>
                  <a:ext uri="{FF2B5EF4-FFF2-40B4-BE49-F238E27FC236}">
                    <a16:creationId xmlns:a16="http://schemas.microsoft.com/office/drawing/2014/main" id="{E8C44FE3-30B6-5046-A117-580FC4AF29B0}"/>
                  </a:ext>
                </a:extLst>
              </p:cNvPr>
              <p:cNvCxnSpPr>
                <a:cxnSpLocks/>
                <a:stCxn id="191" idx="1"/>
                <a:endCxn id="230"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30A683D1-2416-6248-A0FE-2A83EBA9D4ED}"/>
                  </a:ext>
                </a:extLst>
              </p:cNvPr>
              <p:cNvCxnSpPr>
                <a:cxnSpLocks/>
                <a:stCxn id="194" idx="0"/>
                <a:endCxn id="230"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0" name="Group 189">
                <a:extLst>
                  <a:ext uri="{FF2B5EF4-FFF2-40B4-BE49-F238E27FC236}">
                    <a16:creationId xmlns:a16="http://schemas.microsoft.com/office/drawing/2014/main" id="{78B87F58-982E-4D46-B2DC-ADAF252C855C}"/>
                  </a:ext>
                </a:extLst>
              </p:cNvPr>
              <p:cNvGrpSpPr/>
              <p:nvPr/>
            </p:nvGrpSpPr>
            <p:grpSpPr>
              <a:xfrm>
                <a:off x="9717232" y="1105374"/>
                <a:ext cx="410714" cy="291280"/>
                <a:chOff x="9164918" y="4052092"/>
                <a:chExt cx="496592" cy="352186"/>
              </a:xfrm>
            </p:grpSpPr>
            <p:sp>
              <p:nvSpPr>
                <p:cNvPr id="230" name="Rectangle 229">
                  <a:extLst>
                    <a:ext uri="{FF2B5EF4-FFF2-40B4-BE49-F238E27FC236}">
                      <a16:creationId xmlns:a16="http://schemas.microsoft.com/office/drawing/2014/main" id="{603695EC-262E-3B40-8E9F-415B646A340B}"/>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31" name="TextBox 230">
                      <a:extLst>
                        <a:ext uri="{FF2B5EF4-FFF2-40B4-BE49-F238E27FC236}">
                          <a16:creationId xmlns:a16="http://schemas.microsoft.com/office/drawing/2014/main" id="{4FDA7CA1-4833-2F45-81D7-26BF856057F4}"/>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231" name="TextBox 230">
                      <a:extLst>
                        <a:ext uri="{FF2B5EF4-FFF2-40B4-BE49-F238E27FC236}">
                          <a16:creationId xmlns:a16="http://schemas.microsoft.com/office/drawing/2014/main" id="{4FDA7CA1-4833-2F45-81D7-26BF856057F4}"/>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27"/>
                      <a:stretch>
                        <a:fillRect l="-14286"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91" name="Diamond 190">
                    <a:extLst>
                      <a:ext uri="{FF2B5EF4-FFF2-40B4-BE49-F238E27FC236}">
                        <a16:creationId xmlns:a16="http://schemas.microsoft.com/office/drawing/2014/main" id="{30E23F5B-4184-8544-AAB1-8F6C14B0D310}"/>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191" name="Diamond 190">
                    <a:extLst>
                      <a:ext uri="{FF2B5EF4-FFF2-40B4-BE49-F238E27FC236}">
                        <a16:creationId xmlns:a16="http://schemas.microsoft.com/office/drawing/2014/main" id="{30E23F5B-4184-8544-AAB1-8F6C14B0D310}"/>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2" name="Oval 191">
                    <a:extLst>
                      <a:ext uri="{FF2B5EF4-FFF2-40B4-BE49-F238E27FC236}">
                        <a16:creationId xmlns:a16="http://schemas.microsoft.com/office/drawing/2014/main" id="{FB60D6C4-21EE-CD47-ABDF-ED881567D0A8}"/>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192" name="Oval 191">
                    <a:extLst>
                      <a:ext uri="{FF2B5EF4-FFF2-40B4-BE49-F238E27FC236}">
                        <a16:creationId xmlns:a16="http://schemas.microsoft.com/office/drawing/2014/main" id="{FB60D6C4-21EE-CD47-ABDF-ED881567D0A8}"/>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2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3" name="Oval 192">
                    <a:extLst>
                      <a:ext uri="{FF2B5EF4-FFF2-40B4-BE49-F238E27FC236}">
                        <a16:creationId xmlns:a16="http://schemas.microsoft.com/office/drawing/2014/main" id="{C4EF381B-3CF6-4F43-AFD4-EF2B0A8511EE}"/>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193" name="Oval 192">
                    <a:extLst>
                      <a:ext uri="{FF2B5EF4-FFF2-40B4-BE49-F238E27FC236}">
                        <a16:creationId xmlns:a16="http://schemas.microsoft.com/office/drawing/2014/main" id="{C4EF381B-3CF6-4F43-AFD4-EF2B0A8511EE}"/>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4" name="Oval 193">
                    <a:extLst>
                      <a:ext uri="{FF2B5EF4-FFF2-40B4-BE49-F238E27FC236}">
                        <a16:creationId xmlns:a16="http://schemas.microsoft.com/office/drawing/2014/main" id="{9717181F-1968-4249-8EB1-FCFDCCFB5A9D}"/>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194" name="Oval 193">
                    <a:extLst>
                      <a:ext uri="{FF2B5EF4-FFF2-40B4-BE49-F238E27FC236}">
                        <a16:creationId xmlns:a16="http://schemas.microsoft.com/office/drawing/2014/main" id="{9717181F-1968-4249-8EB1-FCFDCCFB5A9D}"/>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31"/>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5" name="Oval 194">
                    <a:extLst>
                      <a:ext uri="{FF2B5EF4-FFF2-40B4-BE49-F238E27FC236}">
                        <a16:creationId xmlns:a16="http://schemas.microsoft.com/office/drawing/2014/main" id="{052EFB6C-6E72-604C-BAF6-542371B8E30E}"/>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195" name="Oval 194">
                    <a:extLst>
                      <a:ext uri="{FF2B5EF4-FFF2-40B4-BE49-F238E27FC236}">
                        <a16:creationId xmlns:a16="http://schemas.microsoft.com/office/drawing/2014/main" id="{052EFB6C-6E72-604C-BAF6-542371B8E30E}"/>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32"/>
                    <a:stretch>
                      <a:fillRect/>
                    </a:stretch>
                  </a:blipFill>
                  <a:ln>
                    <a:solidFill>
                      <a:schemeClr val="tx1"/>
                    </a:solidFill>
                  </a:ln>
                </p:spPr>
                <p:txBody>
                  <a:bodyPr/>
                  <a:lstStyle/>
                  <a:p>
                    <a:r>
                      <a:rPr lang="en-GB">
                        <a:noFill/>
                      </a:rPr>
                      <a:t> </a:t>
                    </a:r>
                  </a:p>
                </p:txBody>
              </p:sp>
            </mc:Fallback>
          </mc:AlternateContent>
          <p:cxnSp>
            <p:nvCxnSpPr>
              <p:cNvPr id="196" name="Straight Connector 195">
                <a:extLst>
                  <a:ext uri="{FF2B5EF4-FFF2-40B4-BE49-F238E27FC236}">
                    <a16:creationId xmlns:a16="http://schemas.microsoft.com/office/drawing/2014/main" id="{0FC7399E-5A6E-6A4E-9B68-A08C9A32CBB8}"/>
                  </a:ext>
                </a:extLst>
              </p:cNvPr>
              <p:cNvCxnSpPr>
                <a:cxnSpLocks/>
                <a:stCxn id="193" idx="6"/>
                <a:endCxn id="227"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5F6081AA-55C7-BC41-946E-FD68F3A7BD84}"/>
                  </a:ext>
                </a:extLst>
              </p:cNvPr>
              <p:cNvCxnSpPr>
                <a:cxnSpLocks/>
                <a:stCxn id="194" idx="4"/>
                <a:endCxn id="227"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1084DFDB-0B77-CA40-8E4E-443F37B08C34}"/>
                  </a:ext>
                </a:extLst>
              </p:cNvPr>
              <p:cNvCxnSpPr>
                <a:cxnSpLocks/>
                <a:stCxn id="192" idx="0"/>
                <a:endCxn id="227"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9" name="Group 198">
                <a:extLst>
                  <a:ext uri="{FF2B5EF4-FFF2-40B4-BE49-F238E27FC236}">
                    <a16:creationId xmlns:a16="http://schemas.microsoft.com/office/drawing/2014/main" id="{EA92B515-9B52-2249-B582-5FF5C3A611FB}"/>
                  </a:ext>
                </a:extLst>
              </p:cNvPr>
              <p:cNvGrpSpPr/>
              <p:nvPr/>
            </p:nvGrpSpPr>
            <p:grpSpPr>
              <a:xfrm>
                <a:off x="9258483" y="1852367"/>
                <a:ext cx="381362" cy="321402"/>
                <a:chOff x="9288700" y="2889291"/>
                <a:chExt cx="461103" cy="388604"/>
              </a:xfrm>
            </p:grpSpPr>
            <p:sp>
              <p:nvSpPr>
                <p:cNvPr id="226" name="Rectangle 225">
                  <a:extLst>
                    <a:ext uri="{FF2B5EF4-FFF2-40B4-BE49-F238E27FC236}">
                      <a16:creationId xmlns:a16="http://schemas.microsoft.com/office/drawing/2014/main" id="{9D2DA61A-50EC-1044-8195-D921AABF14B8}"/>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27" name="Rectangle 226">
                  <a:extLst>
                    <a:ext uri="{FF2B5EF4-FFF2-40B4-BE49-F238E27FC236}">
                      <a16:creationId xmlns:a16="http://schemas.microsoft.com/office/drawing/2014/main" id="{CF28A6EA-CD39-1D46-9B5B-D6664C3417D0}"/>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28" name="Rectangle 227">
                  <a:extLst>
                    <a:ext uri="{FF2B5EF4-FFF2-40B4-BE49-F238E27FC236}">
                      <a16:creationId xmlns:a16="http://schemas.microsoft.com/office/drawing/2014/main" id="{1CB99B9F-215B-1F4F-95A3-5DE5169B2783}"/>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29" name="TextBox 228">
                      <a:extLst>
                        <a:ext uri="{FF2B5EF4-FFF2-40B4-BE49-F238E27FC236}">
                          <a16:creationId xmlns:a16="http://schemas.microsoft.com/office/drawing/2014/main" id="{7DAD7E8D-9D9F-5343-87A0-E60CF3C65540}"/>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229" name="TextBox 228">
                      <a:extLst>
                        <a:ext uri="{FF2B5EF4-FFF2-40B4-BE49-F238E27FC236}">
                          <a16:creationId xmlns:a16="http://schemas.microsoft.com/office/drawing/2014/main" id="{7DAD7E8D-9D9F-5343-87A0-E60CF3C65540}"/>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20"/>
                      <a:stretch>
                        <a:fillRect l="-15789" b="-22222"/>
                      </a:stretch>
                    </a:blipFill>
                  </p:spPr>
                  <p:txBody>
                    <a:bodyPr/>
                    <a:lstStyle/>
                    <a:p>
                      <a:r>
                        <a:rPr lang="en-GB">
                          <a:noFill/>
                        </a:rPr>
                        <a:t> </a:t>
                      </a:r>
                    </a:p>
                  </p:txBody>
                </p:sp>
              </mc:Fallback>
            </mc:AlternateContent>
          </p:grpSp>
          <p:cxnSp>
            <p:nvCxnSpPr>
              <p:cNvPr id="200" name="Straight Connector 199">
                <a:extLst>
                  <a:ext uri="{FF2B5EF4-FFF2-40B4-BE49-F238E27FC236}">
                    <a16:creationId xmlns:a16="http://schemas.microsoft.com/office/drawing/2014/main" id="{67AAD3B6-4CC9-0545-B65A-409104B7C05E}"/>
                  </a:ext>
                </a:extLst>
              </p:cNvPr>
              <p:cNvCxnSpPr>
                <a:cxnSpLocks/>
                <a:stCxn id="194" idx="4"/>
                <a:endCxn id="223"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66F81DE1-765F-E74C-A256-A0EA1E6D23C9}"/>
                  </a:ext>
                </a:extLst>
              </p:cNvPr>
              <p:cNvCxnSpPr>
                <a:cxnSpLocks/>
                <a:stCxn id="195" idx="2"/>
                <a:endCxn id="223"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A05E1500-449F-684D-B5B3-140B4C2A3BB3}"/>
                  </a:ext>
                </a:extLst>
              </p:cNvPr>
              <p:cNvCxnSpPr>
                <a:cxnSpLocks/>
                <a:stCxn id="192" idx="0"/>
                <a:endCxn id="223"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3" name="Group 202">
                <a:extLst>
                  <a:ext uri="{FF2B5EF4-FFF2-40B4-BE49-F238E27FC236}">
                    <a16:creationId xmlns:a16="http://schemas.microsoft.com/office/drawing/2014/main" id="{5A30E66C-0F5E-7B4B-8909-875D043E8873}"/>
                  </a:ext>
                </a:extLst>
              </p:cNvPr>
              <p:cNvGrpSpPr/>
              <p:nvPr/>
            </p:nvGrpSpPr>
            <p:grpSpPr>
              <a:xfrm>
                <a:off x="9911425" y="1852367"/>
                <a:ext cx="413819" cy="321813"/>
                <a:chOff x="9547296" y="2889291"/>
                <a:chExt cx="500346" cy="389101"/>
              </a:xfrm>
            </p:grpSpPr>
            <p:sp>
              <p:nvSpPr>
                <p:cNvPr id="222" name="Rectangle 221">
                  <a:extLst>
                    <a:ext uri="{FF2B5EF4-FFF2-40B4-BE49-F238E27FC236}">
                      <a16:creationId xmlns:a16="http://schemas.microsoft.com/office/drawing/2014/main" id="{715258EF-2A1D-3C4E-9B71-27BDE14DF56A}"/>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23" name="Rectangle 222">
                  <a:extLst>
                    <a:ext uri="{FF2B5EF4-FFF2-40B4-BE49-F238E27FC236}">
                      <a16:creationId xmlns:a16="http://schemas.microsoft.com/office/drawing/2014/main" id="{C1FC31C4-105A-C645-8DFC-56C417979A39}"/>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24" name="Rectangle 223">
                  <a:extLst>
                    <a:ext uri="{FF2B5EF4-FFF2-40B4-BE49-F238E27FC236}">
                      <a16:creationId xmlns:a16="http://schemas.microsoft.com/office/drawing/2014/main" id="{874BA113-38AB-CB44-A1AC-8A808979D3C4}"/>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25" name="TextBox 224">
                      <a:extLst>
                        <a:ext uri="{FF2B5EF4-FFF2-40B4-BE49-F238E27FC236}">
                          <a16:creationId xmlns:a16="http://schemas.microsoft.com/office/drawing/2014/main" id="{39341106-B82E-7048-9925-56C261B36E8A}"/>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225" name="TextBox 224">
                      <a:extLst>
                        <a:ext uri="{FF2B5EF4-FFF2-40B4-BE49-F238E27FC236}">
                          <a16:creationId xmlns:a16="http://schemas.microsoft.com/office/drawing/2014/main" id="{39341106-B82E-7048-9925-56C261B36E8A}"/>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33"/>
                      <a:stretch>
                        <a:fillRect l="-15789" r="-5263" b="-22222"/>
                      </a:stretch>
                    </a:blipFill>
                  </p:spPr>
                  <p:txBody>
                    <a:bodyPr/>
                    <a:lstStyle/>
                    <a:p>
                      <a:r>
                        <a:rPr lang="en-GB">
                          <a:noFill/>
                        </a:rPr>
                        <a:t> </a:t>
                      </a:r>
                    </a:p>
                  </p:txBody>
                </p:sp>
              </mc:Fallback>
            </mc:AlternateContent>
          </p:grpSp>
          <p:grpSp>
            <p:nvGrpSpPr>
              <p:cNvPr id="204" name="Group 203">
                <a:extLst>
                  <a:ext uri="{FF2B5EF4-FFF2-40B4-BE49-F238E27FC236}">
                    <a16:creationId xmlns:a16="http://schemas.microsoft.com/office/drawing/2014/main" id="{B32D8785-00E3-FA44-BCDB-BC30C0059A88}"/>
                  </a:ext>
                </a:extLst>
              </p:cNvPr>
              <p:cNvGrpSpPr/>
              <p:nvPr/>
            </p:nvGrpSpPr>
            <p:grpSpPr>
              <a:xfrm>
                <a:off x="10070447" y="1492126"/>
                <a:ext cx="634327" cy="275544"/>
                <a:chOff x="8609354" y="2941214"/>
                <a:chExt cx="766961" cy="333158"/>
              </a:xfrm>
            </p:grpSpPr>
            <p:cxnSp>
              <p:nvCxnSpPr>
                <p:cNvPr id="218" name="Straight Connector 217">
                  <a:extLst>
                    <a:ext uri="{FF2B5EF4-FFF2-40B4-BE49-F238E27FC236}">
                      <a16:creationId xmlns:a16="http://schemas.microsoft.com/office/drawing/2014/main" id="{1F1C922D-42B8-FD41-A78A-D6D96883B32E}"/>
                    </a:ext>
                  </a:extLst>
                </p:cNvPr>
                <p:cNvCxnSpPr>
                  <a:cxnSpLocks/>
                  <a:stCxn id="194" idx="6"/>
                  <a:endCxn id="220"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9" name="Group 218">
                  <a:extLst>
                    <a:ext uri="{FF2B5EF4-FFF2-40B4-BE49-F238E27FC236}">
                      <a16:creationId xmlns:a16="http://schemas.microsoft.com/office/drawing/2014/main" id="{F822B63B-C0E8-5144-A220-75B79D444591}"/>
                    </a:ext>
                  </a:extLst>
                </p:cNvPr>
                <p:cNvGrpSpPr/>
                <p:nvPr/>
              </p:nvGrpSpPr>
              <p:grpSpPr>
                <a:xfrm>
                  <a:off x="8957002" y="2941214"/>
                  <a:ext cx="419313" cy="333158"/>
                  <a:chOff x="8957002" y="2941214"/>
                  <a:chExt cx="419313" cy="333158"/>
                </a:xfrm>
              </p:grpSpPr>
              <p:sp>
                <p:nvSpPr>
                  <p:cNvPr id="220" name="Rectangle 219">
                    <a:extLst>
                      <a:ext uri="{FF2B5EF4-FFF2-40B4-BE49-F238E27FC236}">
                        <a16:creationId xmlns:a16="http://schemas.microsoft.com/office/drawing/2014/main" id="{3B8CEDB1-0342-D34C-93A0-180C0B018542}"/>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E6114B2C-AC71-774B-9E13-C5D6DCACEB24}"/>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221" name="TextBox 220">
                        <a:extLst>
                          <a:ext uri="{FF2B5EF4-FFF2-40B4-BE49-F238E27FC236}">
                            <a16:creationId xmlns:a16="http://schemas.microsoft.com/office/drawing/2014/main" id="{E6114B2C-AC71-774B-9E13-C5D6DCACEB24}"/>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34"/>
                        <a:stretch>
                          <a:fillRect l="-15789" b="-16667"/>
                        </a:stretch>
                      </a:blipFill>
                    </p:spPr>
                    <p:txBody>
                      <a:bodyPr/>
                      <a:lstStyle/>
                      <a:p>
                        <a:r>
                          <a:rPr lang="en-GB">
                            <a:noFill/>
                          </a:rPr>
                          <a:t> </a:t>
                        </a:r>
                      </a:p>
                    </p:txBody>
                  </p:sp>
                </mc:Fallback>
              </mc:AlternateContent>
            </p:grpSp>
          </p:grpSp>
          <p:grpSp>
            <p:nvGrpSpPr>
              <p:cNvPr id="205" name="Group 204">
                <a:extLst>
                  <a:ext uri="{FF2B5EF4-FFF2-40B4-BE49-F238E27FC236}">
                    <a16:creationId xmlns:a16="http://schemas.microsoft.com/office/drawing/2014/main" id="{BB3FEFAF-A271-B54F-B5B3-9F71A3CFA0E6}"/>
                  </a:ext>
                </a:extLst>
              </p:cNvPr>
              <p:cNvGrpSpPr/>
              <p:nvPr/>
            </p:nvGrpSpPr>
            <p:grpSpPr>
              <a:xfrm>
                <a:off x="8393592" y="1451479"/>
                <a:ext cx="419594" cy="336509"/>
                <a:chOff x="9535279" y="2971566"/>
                <a:chExt cx="507329" cy="406870"/>
              </a:xfrm>
            </p:grpSpPr>
            <p:cxnSp>
              <p:nvCxnSpPr>
                <p:cNvPr id="212" name="Straight Connector 211">
                  <a:extLst>
                    <a:ext uri="{FF2B5EF4-FFF2-40B4-BE49-F238E27FC236}">
                      <a16:creationId xmlns:a16="http://schemas.microsoft.com/office/drawing/2014/main" id="{6E7F01EC-0AA8-9642-A47F-80E9636C5B84}"/>
                    </a:ext>
                  </a:extLst>
                </p:cNvPr>
                <p:cNvCxnSpPr>
                  <a:cxnSpLocks/>
                  <a:stCxn id="193" idx="0"/>
                  <a:endCxn id="215"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3" name="Group 212">
                  <a:extLst>
                    <a:ext uri="{FF2B5EF4-FFF2-40B4-BE49-F238E27FC236}">
                      <a16:creationId xmlns:a16="http://schemas.microsoft.com/office/drawing/2014/main" id="{E3C2B054-EFA8-AF40-BE95-BCE328E0A3D8}"/>
                    </a:ext>
                  </a:extLst>
                </p:cNvPr>
                <p:cNvGrpSpPr/>
                <p:nvPr/>
              </p:nvGrpSpPr>
              <p:grpSpPr>
                <a:xfrm>
                  <a:off x="9535279" y="2971566"/>
                  <a:ext cx="507329" cy="375691"/>
                  <a:chOff x="9535279" y="2971566"/>
                  <a:chExt cx="507329" cy="375691"/>
                </a:xfrm>
              </p:grpSpPr>
              <p:sp>
                <p:nvSpPr>
                  <p:cNvPr id="214" name="Rectangle 213">
                    <a:extLst>
                      <a:ext uri="{FF2B5EF4-FFF2-40B4-BE49-F238E27FC236}">
                        <a16:creationId xmlns:a16="http://schemas.microsoft.com/office/drawing/2014/main" id="{A8A236E2-34A6-D943-8450-1774FA5C8E29}"/>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15" name="Rectangle 214">
                    <a:extLst>
                      <a:ext uri="{FF2B5EF4-FFF2-40B4-BE49-F238E27FC236}">
                        <a16:creationId xmlns:a16="http://schemas.microsoft.com/office/drawing/2014/main" id="{F7CE06FD-D1EA-804D-8EF8-D0429D61A584}"/>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16" name="Rectangle 215">
                    <a:extLst>
                      <a:ext uri="{FF2B5EF4-FFF2-40B4-BE49-F238E27FC236}">
                        <a16:creationId xmlns:a16="http://schemas.microsoft.com/office/drawing/2014/main" id="{472F48D7-4664-444B-84B9-BD99D5564490}"/>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17" name="TextBox 216">
                        <a:extLst>
                          <a:ext uri="{FF2B5EF4-FFF2-40B4-BE49-F238E27FC236}">
                            <a16:creationId xmlns:a16="http://schemas.microsoft.com/office/drawing/2014/main" id="{475A7F82-7899-294F-9426-D740A83D1785}"/>
                          </a:ext>
                        </a:extLst>
                      </p:cNvPr>
                      <p:cNvSpPr txBox="1"/>
                      <p:nvPr/>
                    </p:nvSpPr>
                    <p:spPr>
                      <a:xfrm>
                        <a:off x="9772813" y="3086766"/>
                        <a:ext cx="269795"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217" name="TextBox 216">
                        <a:extLst>
                          <a:ext uri="{FF2B5EF4-FFF2-40B4-BE49-F238E27FC236}">
                            <a16:creationId xmlns:a16="http://schemas.microsoft.com/office/drawing/2014/main" id="{475A7F82-7899-294F-9426-D740A83D1785}"/>
                          </a:ext>
                        </a:extLst>
                      </p:cNvPr>
                      <p:cNvSpPr txBox="1">
                        <a:spLocks noRot="1" noChangeAspect="1" noMove="1" noResize="1" noEditPoints="1" noAdjustHandles="1" noChangeArrowheads="1" noChangeShapeType="1" noTextEdit="1"/>
                      </p:cNvSpPr>
                      <p:nvPr/>
                    </p:nvSpPr>
                    <p:spPr>
                      <a:xfrm>
                        <a:off x="9772813" y="3086766"/>
                        <a:ext cx="269795" cy="260491"/>
                      </a:xfrm>
                      <a:prstGeom prst="rect">
                        <a:avLst/>
                      </a:prstGeom>
                      <a:blipFill>
                        <a:blip r:embed="rId35"/>
                        <a:stretch>
                          <a:fillRect l="-15789" r="-5263"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206" name="Oval 205">
                    <a:extLst>
                      <a:ext uri="{FF2B5EF4-FFF2-40B4-BE49-F238E27FC236}">
                        <a16:creationId xmlns:a16="http://schemas.microsoft.com/office/drawing/2014/main" id="{CD1CDA4D-08FB-2A45-BE68-CF321FA5D0BC}"/>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06" name="Oval 205">
                    <a:extLst>
                      <a:ext uri="{FF2B5EF4-FFF2-40B4-BE49-F238E27FC236}">
                        <a16:creationId xmlns:a16="http://schemas.microsoft.com/office/drawing/2014/main" id="{CD1CDA4D-08FB-2A45-BE68-CF321FA5D0BC}"/>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36"/>
                    <a:stretch>
                      <a:fillRect b="-3846"/>
                    </a:stretch>
                  </a:blipFill>
                  <a:ln>
                    <a:solidFill>
                      <a:schemeClr val="tx1"/>
                    </a:solidFill>
                  </a:ln>
                </p:spPr>
                <p:txBody>
                  <a:bodyPr/>
                  <a:lstStyle/>
                  <a:p>
                    <a:r>
                      <a:rPr lang="en-GB">
                        <a:noFill/>
                      </a:rPr>
                      <a:t> </a:t>
                    </a:r>
                  </a:p>
                </p:txBody>
              </p:sp>
            </mc:Fallback>
          </mc:AlternateContent>
          <p:cxnSp>
            <p:nvCxnSpPr>
              <p:cNvPr id="207" name="Straight Connector 206">
                <a:extLst>
                  <a:ext uri="{FF2B5EF4-FFF2-40B4-BE49-F238E27FC236}">
                    <a16:creationId xmlns:a16="http://schemas.microsoft.com/office/drawing/2014/main" id="{9A0142C2-3D95-9A4A-B662-DD53F45A463A}"/>
                  </a:ext>
                </a:extLst>
              </p:cNvPr>
              <p:cNvCxnSpPr>
                <a:cxnSpLocks/>
                <a:stCxn id="230" idx="0"/>
                <a:endCxn id="206"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F4116E4B-29EF-8844-92E3-B826B3751D33}"/>
                  </a:ext>
                </a:extLst>
              </p:cNvPr>
              <p:cNvCxnSpPr>
                <a:cxnSpLocks/>
                <a:stCxn id="206" idx="2"/>
                <a:endCxn id="210"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297ED0FE-9301-8E41-B959-E6A07C29A004}"/>
                  </a:ext>
                </a:extLst>
              </p:cNvPr>
              <p:cNvGrpSpPr/>
              <p:nvPr/>
            </p:nvGrpSpPr>
            <p:grpSpPr>
              <a:xfrm>
                <a:off x="8426372" y="686364"/>
                <a:ext cx="391568" cy="278544"/>
                <a:chOff x="9574201" y="3048814"/>
                <a:chExt cx="473442" cy="336785"/>
              </a:xfrm>
            </p:grpSpPr>
            <p:sp>
              <p:nvSpPr>
                <p:cNvPr id="210" name="Rectangle 209">
                  <a:extLst>
                    <a:ext uri="{FF2B5EF4-FFF2-40B4-BE49-F238E27FC236}">
                      <a16:creationId xmlns:a16="http://schemas.microsoft.com/office/drawing/2014/main" id="{9DEA8186-53DB-D940-9881-585101962AE1}"/>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11" name="TextBox 210">
                      <a:extLst>
                        <a:ext uri="{FF2B5EF4-FFF2-40B4-BE49-F238E27FC236}">
                          <a16:creationId xmlns:a16="http://schemas.microsoft.com/office/drawing/2014/main" id="{45E94341-36EB-564A-AA79-F30C274E7375}"/>
                        </a:ext>
                      </a:extLst>
                    </p:cNvPr>
                    <p:cNvSpPr txBox="1"/>
                    <p:nvPr/>
                  </p:nvSpPr>
                  <p:spPr>
                    <a:xfrm>
                      <a:off x="9772809" y="3125108"/>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211" name="TextBox 210">
                      <a:extLst>
                        <a:ext uri="{FF2B5EF4-FFF2-40B4-BE49-F238E27FC236}">
                          <a16:creationId xmlns:a16="http://schemas.microsoft.com/office/drawing/2014/main" id="{45E94341-36EB-564A-AA79-F30C274E7375}"/>
                        </a:ext>
                      </a:extLst>
                    </p:cNvPr>
                    <p:cNvSpPr txBox="1">
                      <a:spLocks noRot="1" noChangeAspect="1" noMove="1" noResize="1" noEditPoints="1" noAdjustHandles="1" noChangeArrowheads="1" noChangeShapeType="1" noTextEdit="1"/>
                    </p:cNvSpPr>
                    <p:nvPr/>
                  </p:nvSpPr>
                  <p:spPr>
                    <a:xfrm>
                      <a:off x="9772809" y="3125108"/>
                      <a:ext cx="274834" cy="260491"/>
                    </a:xfrm>
                    <a:prstGeom prst="rect">
                      <a:avLst/>
                    </a:prstGeom>
                    <a:blipFill>
                      <a:blip r:embed="rId37"/>
                      <a:stretch>
                        <a:fillRect l="-15789" r="-5263" b="-16667"/>
                      </a:stretch>
                    </a:blipFill>
                  </p:spPr>
                  <p:txBody>
                    <a:bodyPr/>
                    <a:lstStyle/>
                    <a:p>
                      <a:r>
                        <a:rPr lang="en-GB">
                          <a:noFill/>
                        </a:rPr>
                        <a:t> </a:t>
                      </a:r>
                    </a:p>
                  </p:txBody>
                </p:sp>
              </mc:Fallback>
            </mc:AlternateContent>
          </p:grpSp>
        </p:grpSp>
      </p:grpSp>
      <p:sp>
        <p:nvSpPr>
          <p:cNvPr id="4" name="Date Placeholder 3">
            <a:extLst>
              <a:ext uri="{FF2B5EF4-FFF2-40B4-BE49-F238E27FC236}">
                <a16:creationId xmlns:a16="http://schemas.microsoft.com/office/drawing/2014/main" id="{972EB945-8275-4E16-7418-A3D5D7AB2A0C}"/>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82820278-2705-2EAC-379A-D38BC7C52B9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66350B6C-58BD-06C2-412B-FADDCBB3EEF9}"/>
              </a:ext>
            </a:extLst>
          </p:cNvPr>
          <p:cNvSpPr>
            <a:spLocks noGrp="1"/>
          </p:cNvSpPr>
          <p:nvPr>
            <p:ph type="sldNum" sz="quarter" idx="11"/>
          </p:nvPr>
        </p:nvSpPr>
        <p:spPr/>
        <p:txBody>
          <a:bodyPr/>
          <a:lstStyle/>
          <a:p>
            <a:fld id="{EB1502E6-D9AE-3544-B6D5-378AAA0B915F}" type="slidenum">
              <a:rPr lang="de-DE" altLang="de-DE" smtClean="0"/>
              <a:pPr/>
              <a:t>28</a:t>
            </a:fld>
            <a:endParaRPr lang="de-DE" altLang="de-DE" dirty="0"/>
          </a:p>
        </p:txBody>
      </p:sp>
    </p:spTree>
    <p:extLst>
      <p:ext uri="{BB962C8B-B14F-4D97-AF65-F5344CB8AC3E}">
        <p14:creationId xmlns:p14="http://schemas.microsoft.com/office/powerpoint/2010/main" val="3837880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EU Query: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a:xfrm>
                <a:off x="623392" y="1332843"/>
                <a:ext cx="7229951" cy="4584266"/>
              </a:xfrm>
            </p:spPr>
            <p:txBody>
              <a:bodyPr>
                <a:normAutofit/>
              </a:bodyPr>
              <a:lstStyle/>
              <a:p>
                <a:r>
                  <a:rPr lang="en-GB" dirty="0"/>
                  <a:t>Compute </a:t>
                </a:r>
                <a14:m>
                  <m:oMath xmlns:m="http://schemas.openxmlformats.org/officeDocument/2006/math">
                    <m:r>
                      <a:rPr lang="en-GB" i="1">
                        <a:latin typeface="Cambria Math" panose="02040503050406030204" pitchFamily="18" charset="0"/>
                      </a:rPr>
                      <m:t>𝑃</m:t>
                    </m:r>
                    <m:d>
                      <m:dPr>
                        <m:ctrlPr>
                          <a:rPr lang="de-DE" b="0" i="1" smtClean="0">
                            <a:latin typeface="Cambria Math" panose="02040503050406030204" pitchFamily="18" charset="0"/>
                          </a:rPr>
                        </m:ctrlPr>
                      </m:dPr>
                      <m:e>
                        <m:r>
                          <a:rPr lang="en-GB" i="1">
                            <a:latin typeface="Cambria Math" panose="02040503050406030204" pitchFamily="18" charset="0"/>
                          </a:rPr>
                          <m:t>𝐸𝑝𝑖𝑑</m:t>
                        </m:r>
                        <m:r>
                          <a:rPr lang="de-DE" b="0" i="1" smtClean="0">
                            <a:latin typeface="Cambria Math" panose="02040503050406030204" pitchFamily="18" charset="0"/>
                          </a:rPr>
                          <m:t>, </m:t>
                        </m:r>
                        <m:r>
                          <a:rPr lang="de-DE" b="0" i="1" smtClean="0">
                            <a:latin typeface="Cambria Math" panose="02040503050406030204" pitchFamily="18" charset="0"/>
                          </a:rPr>
                          <m:t>𝐼𝑛𝑡𝑒𝑟𝑓𝑒𝑟𝑒𝑛𝑐𝑒</m:t>
                        </m:r>
                      </m:e>
                    </m:d>
                  </m:oMath>
                </a14:m>
                <a:r>
                  <a:rPr lang="en-GB" dirty="0"/>
                  <a:t> </a:t>
                </a:r>
                <a:br>
                  <a:rPr lang="en-GB" dirty="0"/>
                </a:br>
                <a:r>
                  <a:rPr lang="en-GB" dirty="0"/>
                  <a:t>in </a:t>
                </a:r>
                <a14:m>
                  <m:oMath xmlns:m="http://schemas.openxmlformats.org/officeDocument/2006/math">
                    <m:r>
                      <a:rPr lang="de-DE" b="0" i="1" smtClean="0">
                        <a:latin typeface="Cambria Math" panose="02040503050406030204" pitchFamily="18" charset="0"/>
                      </a:rPr>
                      <m:t>𝐺</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1</m:t>
                            </m:r>
                          </m:sub>
                        </m:sSub>
                      </m:e>
                    </m:d>
                    <m:r>
                      <a:rPr lang="en-GB" i="1">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1</m:t>
                            </m:r>
                          </m:sub>
                          <m:sup>
                            <m:r>
                              <a:rPr lang="en-GB" b="0" i="1" smtClean="0">
                                <a:latin typeface="Cambria Math" panose="02040503050406030204" pitchFamily="18" charset="0"/>
                              </a:rPr>
                              <m:t>′</m:t>
                            </m:r>
                          </m:sup>
                        </m:sSubSup>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3</m:t>
                            </m:r>
                          </m:sub>
                        </m:sSub>
                        <m:r>
                          <a:rPr lang="en-GB" i="1">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4</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e>
                    </m:d>
                  </m:oMath>
                </a14:m>
                <a:r>
                  <a:rPr lang="en-GB" dirty="0"/>
                  <a:t> </a:t>
                </a:r>
              </a:p>
              <a:p>
                <a:pPr lvl="1"/>
                <a:r>
                  <a:rPr lang="en-GB" dirty="0"/>
                  <a:t>Using LVE, eliminate all other PRVs in </a:t>
                </a:r>
                <a14:m>
                  <m:oMath xmlns:m="http://schemas.openxmlformats.org/officeDocument/2006/math">
                    <m:r>
                      <a:rPr lang="de-DE" i="1" smtClean="0">
                        <a:latin typeface="Cambria Math" panose="02040503050406030204" pitchFamily="18" charset="0"/>
                      </a:rPr>
                      <m:t>𝐺</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1</m:t>
                            </m:r>
                          </m:sub>
                        </m:sSub>
                      </m:e>
                    </m:d>
                  </m:oMath>
                </a14:m>
                <a:r>
                  <a:rPr lang="en-GB" dirty="0"/>
                  <a:t>:</a:t>
                </a:r>
              </a:p>
              <a:p>
                <a:pPr marL="990067" lvl="2" indent="-457200">
                  <a:buFont typeface="+mj-lt"/>
                  <a:buAutoNum type="arabicPeriod"/>
                </a:pPr>
                <a:r>
                  <a:rPr lang="en-GB" dirty="0"/>
                  <a:t>Eliminate </a:t>
                </a:r>
                <a14:m>
                  <m:oMath xmlns:m="http://schemas.openxmlformats.org/officeDocument/2006/math">
                    <m:r>
                      <a:rPr lang="en-GB" i="1">
                        <a:latin typeface="Cambria Math" charset="0"/>
                      </a:rPr>
                      <m:t>𝑇𝑟𝑒𝑎𝑡</m:t>
                    </m:r>
                    <m:d>
                      <m:dPr>
                        <m:ctrlPr>
                          <a:rPr lang="en-GB" i="1">
                            <a:latin typeface="Cambria Math" panose="02040503050406030204" pitchFamily="18" charset="0"/>
                          </a:rPr>
                        </m:ctrlPr>
                      </m:dPr>
                      <m:e>
                        <m:r>
                          <a:rPr lang="en-GB" i="1">
                            <a:latin typeface="Cambria Math" charset="0"/>
                          </a:rPr>
                          <m:t>𝑋</m:t>
                        </m:r>
                        <m:r>
                          <a:rPr lang="en-GB" i="1">
                            <a:latin typeface="Cambria Math" charset="0"/>
                          </a:rPr>
                          <m:t>,</m:t>
                        </m:r>
                        <m:r>
                          <a:rPr lang="en-GB" i="1">
                            <a:latin typeface="Cambria Math" panose="02040503050406030204" pitchFamily="18" charset="0"/>
                          </a:rPr>
                          <m:t>𝑀</m:t>
                        </m:r>
                      </m:e>
                    </m:d>
                  </m:oMath>
                </a14:m>
                <a:endParaRPr lang="de-DE" dirty="0"/>
              </a:p>
              <a:p>
                <a:pPr marL="990067" lvl="2" indent="-457200">
                  <a:buFont typeface="+mj-lt"/>
                  <a:buAutoNum type="arabicPeriod"/>
                </a:pPr>
                <a:r>
                  <a:rPr lang="en-GB" dirty="0"/>
                  <a:t>Eliminate </a:t>
                </a:r>
                <a14:m>
                  <m:oMath xmlns:m="http://schemas.openxmlformats.org/officeDocument/2006/math">
                    <m:r>
                      <a:rPr lang="en-GB" i="1">
                        <a:latin typeface="Cambria Math" charset="0"/>
                      </a:rPr>
                      <m:t>𝑇𝑟𝑎𝑣𝑒𝑙</m:t>
                    </m:r>
                    <m:d>
                      <m:dPr>
                        <m:ctrlPr>
                          <a:rPr lang="en-GB" i="1">
                            <a:latin typeface="Cambria Math" panose="02040503050406030204" pitchFamily="18" charset="0"/>
                          </a:rPr>
                        </m:ctrlPr>
                      </m:dPr>
                      <m:e>
                        <m:r>
                          <a:rPr lang="en-GB" i="1">
                            <a:latin typeface="Cambria Math" charset="0"/>
                          </a:rPr>
                          <m:t>𝑋</m:t>
                        </m:r>
                      </m:e>
                    </m:d>
                  </m:oMath>
                </a14:m>
                <a:endParaRPr lang="en-GB" dirty="0"/>
              </a:p>
              <a:p>
                <a:pPr marL="990067" lvl="2" indent="-457200">
                  <a:buFont typeface="+mj-lt"/>
                  <a:buAutoNum type="arabicPeriod"/>
                </a:pPr>
                <a:r>
                  <a:rPr lang="en-GB" dirty="0"/>
                  <a:t>Eliminate </a:t>
                </a:r>
                <a14:m>
                  <m:oMath xmlns:m="http://schemas.openxmlformats.org/officeDocument/2006/math">
                    <m:r>
                      <a:rPr lang="en-GB" i="1">
                        <a:latin typeface="Cambria Math" charset="0"/>
                      </a:rPr>
                      <m:t>𝑆𝑖𝑐𝑘</m:t>
                    </m:r>
                    <m:d>
                      <m:dPr>
                        <m:ctrlPr>
                          <a:rPr lang="en-GB" i="1">
                            <a:latin typeface="Cambria Math" panose="02040503050406030204" pitchFamily="18" charset="0"/>
                          </a:rPr>
                        </m:ctrlPr>
                      </m:dPr>
                      <m:e>
                        <m:r>
                          <a:rPr lang="en-GB" i="1">
                            <a:latin typeface="Cambria Math" charset="0"/>
                          </a:rPr>
                          <m:t>𝑋</m:t>
                        </m:r>
                      </m:e>
                    </m:d>
                  </m:oMath>
                </a14:m>
                <a:endParaRPr lang="en-GB" dirty="0"/>
              </a:p>
              <a:p>
                <a:pPr marL="990067" lvl="2" indent="-457200">
                  <a:buFont typeface="+mj-lt"/>
                  <a:buAutoNum type="arabicPeriod"/>
                </a:pPr>
                <a:r>
                  <a:rPr lang="en-GB" dirty="0"/>
                  <a:t>Multiply all factors and normalise result</a:t>
                </a:r>
              </a:p>
              <a:p>
                <a:pPr lvl="3"/>
                <a:r>
                  <a:rPr lang="en-GB" dirty="0"/>
                  <a:t>Result: </a:t>
                </a:r>
                <a14:m>
                  <m:oMath xmlns:m="http://schemas.openxmlformats.org/officeDocument/2006/math">
                    <m:r>
                      <a:rPr lang="en-GB" i="1">
                        <a:latin typeface="Cambria Math" panose="02040503050406030204" pitchFamily="18" charset="0"/>
                      </a:rPr>
                      <m:t>𝑃</m:t>
                    </m:r>
                    <m:d>
                      <m:dPr>
                        <m:ctrlPr>
                          <a:rPr lang="de-DE" i="1">
                            <a:latin typeface="Cambria Math" panose="02040503050406030204" pitchFamily="18" charset="0"/>
                          </a:rPr>
                        </m:ctrlPr>
                      </m:dPr>
                      <m:e>
                        <m:r>
                          <a:rPr lang="en-GB" i="1">
                            <a:latin typeface="Cambria Math" panose="02040503050406030204" pitchFamily="18" charset="0"/>
                          </a:rPr>
                          <m:t>𝐸𝑝𝑖𝑑</m:t>
                        </m:r>
                        <m:r>
                          <a:rPr lang="de-DE" b="0" i="1" smtClean="0">
                            <a:latin typeface="Cambria Math" panose="02040503050406030204" pitchFamily="18" charset="0"/>
                          </a:rPr>
                          <m:t>,</m:t>
                        </m:r>
                        <m:r>
                          <a:rPr lang="de-DE" b="0" i="1" smtClean="0">
                            <a:latin typeface="Cambria Math" panose="02040503050406030204" pitchFamily="18" charset="0"/>
                          </a:rPr>
                          <m:t>𝐼𝑛𝑡𝑒𝑟𝑓𝑒𝑟𝑒𝑛𝑐𝑒</m:t>
                        </m:r>
                      </m:e>
                    </m:d>
                  </m:oMath>
                </a14:m>
                <a:r>
                  <a:rPr lang="en-GB" dirty="0"/>
                  <a:t> in </a:t>
                </a:r>
                <a14:m>
                  <m:oMath xmlns:m="http://schemas.openxmlformats.org/officeDocument/2006/math">
                    <m:r>
                      <a:rPr lang="de-DE" i="1">
                        <a:latin typeface="Cambria Math" panose="02040503050406030204" pitchFamily="18" charset="0"/>
                      </a:rPr>
                      <m:t>𝐺</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1</m:t>
                            </m:r>
                          </m:sub>
                        </m:sSub>
                      </m:e>
                    </m:d>
                  </m:oMath>
                </a14:m>
                <a:r>
                  <a:rPr lang="en-GB" dirty="0"/>
                  <a:t>: </a:t>
                </a:r>
                <a14:m>
                  <m:oMath xmlns:m="http://schemas.openxmlformats.org/officeDocument/2006/math">
                    <m:r>
                      <a:rPr lang="en-GB">
                        <a:latin typeface="Cambria Math" panose="02040503050406030204" pitchFamily="18" charset="0"/>
                      </a:rPr>
                      <m:t>𝜙</m:t>
                    </m:r>
                    <m:d>
                      <m:dPr>
                        <m:ctrlPr>
                          <a:rPr lang="de-DE" i="1">
                            <a:latin typeface="Cambria Math" panose="02040503050406030204" pitchFamily="18" charset="0"/>
                          </a:rPr>
                        </m:ctrlPr>
                      </m:dPr>
                      <m:e>
                        <m:r>
                          <a:rPr lang="de-DE" i="1">
                            <a:latin typeface="Cambria Math" panose="02040503050406030204" pitchFamily="18" charset="0"/>
                          </a:rPr>
                          <m:t>𝐸𝑝𝑖𝑑</m:t>
                        </m:r>
                        <m:r>
                          <a:rPr lang="de-DE" b="0" i="1" smtClean="0">
                            <a:latin typeface="Cambria Math" panose="02040503050406030204" pitchFamily="18" charset="0"/>
                          </a:rPr>
                          <m:t>, </m:t>
                        </m:r>
                        <m:r>
                          <a:rPr lang="de-DE" b="0" i="1" smtClean="0">
                            <a:latin typeface="Cambria Math" panose="02040503050406030204" pitchFamily="18" charset="0"/>
                          </a:rPr>
                          <m:t>𝐼𝑛𝑡𝑒𝑟𝑓𝑒𝑟𝑒𝑛𝑐𝑒</m:t>
                        </m:r>
                      </m:e>
                    </m:d>
                  </m:oMath>
                </a14:m>
                <a:endParaRPr lang="en-GB" dirty="0"/>
              </a:p>
              <a:p>
                <a:pPr lvl="3"/>
                <a:r>
                  <a:rPr lang="en-GB" dirty="0"/>
                  <a:t>Corresponds to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en-GB" i="1">
                            <a:latin typeface="Cambria Math" panose="02040503050406030204" pitchFamily="18" charset="0"/>
                          </a:rPr>
                          <m:t>𝐸𝑝𝑖𝑑</m:t>
                        </m:r>
                        <m:r>
                          <a:rPr lang="de-DE" b="0" i="1" smtClean="0">
                            <a:latin typeface="Cambria Math" panose="02040503050406030204" pitchFamily="18" charset="0"/>
                          </a:rPr>
                          <m:t>,</m:t>
                        </m:r>
                        <m:r>
                          <a:rPr lang="de-DE" b="0" i="1" smtClean="0">
                            <a:latin typeface="Cambria Math" panose="02040503050406030204" pitchFamily="18" charset="0"/>
                          </a:rPr>
                          <m:t>𝐼𝑛𝑡𝑒𝑟𝑓𝑒𝑟𝑒𝑛𝑐𝑒</m:t>
                        </m:r>
                      </m:e>
                      <m:e>
                        <m:sSub>
                          <m:sSubPr>
                            <m:ctrlPr>
                              <a:rPr lang="en-GB" i="1">
                                <a:latin typeface="Cambria Math" panose="02040503050406030204" pitchFamily="18" charset="0"/>
                              </a:rPr>
                            </m:ctrlPr>
                          </m:sSubPr>
                          <m:e>
                            <m:r>
                              <a:rPr lang="de-DE" b="1" i="1" smtClean="0">
                                <a:latin typeface="Cambria Math" panose="02040503050406030204" pitchFamily="18" charset="0"/>
                              </a:rPr>
                              <m:t>𝒅</m:t>
                            </m:r>
                          </m:e>
                          <m:sub>
                            <m:r>
                              <a:rPr lang="en-GB" i="1">
                                <a:latin typeface="Cambria Math" panose="02040503050406030204" pitchFamily="18" charset="0"/>
                              </a:rPr>
                              <m:t>1</m:t>
                            </m:r>
                          </m:sub>
                        </m:sSub>
                      </m:e>
                    </m:d>
                  </m:oMath>
                </a14:m>
                <a:r>
                  <a:rPr lang="en-GB" dirty="0"/>
                  <a:t> in </a:t>
                </a:r>
                <a14:m>
                  <m:oMath xmlns:m="http://schemas.openxmlformats.org/officeDocument/2006/math">
                    <m:r>
                      <a:rPr lang="en-GB" i="1">
                        <a:latin typeface="Cambria Math" panose="02040503050406030204" pitchFamily="18" charset="0"/>
                      </a:rPr>
                      <m:t>𝐺</m:t>
                    </m:r>
                  </m:oMath>
                </a14:m>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xfrm>
                <a:off x="623392" y="1332843"/>
                <a:ext cx="7229951" cy="4584266"/>
              </a:xfrm>
              <a:blipFill>
                <a:blip r:embed="rId2"/>
                <a:stretch>
                  <a:fillRect l="-2802" t="-221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graphicFrame>
            <p:nvGraphicFramePr>
              <p:cNvPr id="84" name="Table 83">
                <a:extLst>
                  <a:ext uri="{FF2B5EF4-FFF2-40B4-BE49-F238E27FC236}">
                    <a16:creationId xmlns:a16="http://schemas.microsoft.com/office/drawing/2014/main" id="{2C2213F7-3FF2-5445-AE8C-4B54374733EE}"/>
                  </a:ext>
                </a:extLst>
              </p:cNvPr>
              <p:cNvGraphicFramePr>
                <a:graphicFrameLocks noGrp="1"/>
              </p:cNvGraphicFramePr>
              <p:nvPr/>
            </p:nvGraphicFramePr>
            <p:xfrm>
              <a:off x="10088517" y="2636219"/>
              <a:ext cx="1285049" cy="1112520"/>
            </p:xfrm>
            <a:graphic>
              <a:graphicData uri="http://schemas.openxmlformats.org/drawingml/2006/table">
                <a:tbl>
                  <a:tblPr firstRow="1" bandRow="1">
                    <a:tableStyleId>{10A1B5D5-9B99-4C35-A422-299274C87663}</a:tableStyleId>
                  </a:tblPr>
                  <a:tblGrid>
                    <a:gridCol w="793178">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𝑇𝑙</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m:t>
                                    </m:r>
                                  </m:sub>
                                  <m:sup>
                                    <m:r>
                                      <a:rPr lang="de-DE" smtClean="0">
                                        <a:latin typeface="Cambria Math" panose="02040503050406030204" pitchFamily="18" charset="0"/>
                                      </a:rPr>
                                      <m:t>′</m:t>
                                    </m:r>
                                  </m:sup>
                                </m:sSubSup>
                              </m:oMath>
                            </m:oMathPara>
                          </a14:m>
                          <a:endParaRPr lang="en-GB" b="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84" name="Table 83">
                <a:extLst>
                  <a:ext uri="{FF2B5EF4-FFF2-40B4-BE49-F238E27FC236}">
                    <a16:creationId xmlns:a16="http://schemas.microsoft.com/office/drawing/2014/main" id="{2C2213F7-3FF2-5445-AE8C-4B54374733EE}"/>
                  </a:ext>
                </a:extLst>
              </p:cNvPr>
              <p:cNvGraphicFramePr>
                <a:graphicFrameLocks noGrp="1"/>
              </p:cNvGraphicFramePr>
              <p:nvPr>
                <p:extLst>
                  <p:ext uri="{D42A27DB-BD31-4B8C-83A1-F6EECF244321}">
                    <p14:modId xmlns:p14="http://schemas.microsoft.com/office/powerpoint/2010/main" val="9699277"/>
                  </p:ext>
                </p:extLst>
              </p:nvPr>
            </p:nvGraphicFramePr>
            <p:xfrm>
              <a:off x="10088517" y="2636219"/>
              <a:ext cx="1285049" cy="1112520"/>
            </p:xfrm>
            <a:graphic>
              <a:graphicData uri="http://schemas.openxmlformats.org/drawingml/2006/table">
                <a:tbl>
                  <a:tblPr firstRow="1" bandRow="1">
                    <a:tableStyleId>{10A1B5D5-9B99-4C35-A422-299274C87663}</a:tableStyleId>
                  </a:tblPr>
                  <a:tblGrid>
                    <a:gridCol w="793178">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endParaRPr lang="en-US"/>
                        </a:p>
                      </a:txBody>
                      <a:tcPr>
                        <a:blipFill>
                          <a:blip r:embed="rId33"/>
                          <a:stretch>
                            <a:fillRect l="-1587" t="-3333" r="-61905" b="-196667"/>
                          </a:stretch>
                        </a:blipFill>
                      </a:tcPr>
                    </a:tc>
                    <a:tc>
                      <a:txBody>
                        <a:bodyPr/>
                        <a:lstStyle/>
                        <a:p>
                          <a:endParaRPr lang="en-US"/>
                        </a:p>
                      </a:txBody>
                      <a:tcPr>
                        <a:blipFill>
                          <a:blip r:embed="rId33"/>
                          <a:stretch>
                            <a:fillRect l="-164103" t="-3333"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3"/>
                          <a:stretch>
                            <a:fillRect l="-1587" t="-106897" r="-61905" b="-103448"/>
                          </a:stretch>
                        </a:blipFill>
                      </a:tcPr>
                    </a:tc>
                    <a:tc>
                      <a:txBody>
                        <a:bodyPr/>
                        <a:lstStyle/>
                        <a:p>
                          <a:endParaRPr lang="en-US"/>
                        </a:p>
                      </a:txBody>
                      <a:tcPr>
                        <a:blipFill>
                          <a:blip r:embed="rId33"/>
                          <a:stretch>
                            <a:fillRect l="-164103" t="-106897" b="-1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33"/>
                          <a:stretch>
                            <a:fillRect l="-1587" t="-200000" r="-61905"/>
                          </a:stretch>
                        </a:blipFill>
                      </a:tcPr>
                    </a:tc>
                    <a:tc>
                      <a:txBody>
                        <a:bodyPr/>
                        <a:lstStyle/>
                        <a:p>
                          <a:endParaRPr lang="en-US"/>
                        </a:p>
                      </a:txBody>
                      <a:tcPr>
                        <a:blipFill>
                          <a:blip r:embed="rId33"/>
                          <a:stretch>
                            <a:fillRect l="-164103" t="-200000"/>
                          </a:stretch>
                        </a:blipFill>
                      </a:tcPr>
                    </a:tc>
                    <a:extLst>
                      <a:ext uri="{0D108BD9-81ED-4DB2-BD59-A6C34878D82A}">
                        <a16:rowId xmlns:a16="http://schemas.microsoft.com/office/drawing/2014/main" val="100732356"/>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3DF9ABD-2562-C84A-98DE-8021130CD83D}"/>
                  </a:ext>
                </a:extLst>
              </p:cNvPr>
              <p:cNvSpPr txBox="1"/>
              <p:nvPr/>
            </p:nvSpPr>
            <p:spPr>
              <a:xfrm>
                <a:off x="8081828" y="1821266"/>
                <a:ext cx="3749451"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Parfactors </a:t>
                </a:r>
                <a14:m>
                  <m:oMath xmlns:m="http://schemas.openxmlformats.org/officeDocument/2006/math">
                    <m:sSubSup>
                      <m:sSubSupPr>
                        <m:ctrlPr>
                          <a:rPr lang="de-DE" i="1">
                            <a:latin typeface="Cambria Math" panose="02040503050406030204" pitchFamily="18" charset="0"/>
                          </a:rPr>
                        </m:ctrlPr>
                      </m:sSubSupPr>
                      <m:e>
                        <m:r>
                          <a:rPr lang="de-DE" i="1">
                            <a:latin typeface="Cambria Math" charset="0"/>
                          </a:rPr>
                          <m:t>𝑔</m:t>
                        </m:r>
                      </m:e>
                      <m:sub>
                        <m:r>
                          <a:rPr lang="de-DE" i="1">
                            <a:latin typeface="Cambria Math" charset="0"/>
                          </a:rPr>
                          <m:t>1</m:t>
                        </m:r>
                      </m:sub>
                      <m:sup>
                        <m:r>
                          <a:rPr lang="de-DE" i="1">
                            <a:latin typeface="Cambria Math" panose="02040503050406030204" pitchFamily="18" charset="0"/>
                          </a:rPr>
                          <m:t>′</m:t>
                        </m:r>
                      </m:sup>
                    </m:sSubSup>
                  </m:oMath>
                </a14:m>
                <a:r>
                  <a:rPr lang="en-GB" dirty="0"/>
                  <a:t> and </a:t>
                </a:r>
                <a14:m>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4</m:t>
                        </m:r>
                      </m:sub>
                      <m:sup>
                        <m:r>
                          <a:rPr lang="de-DE" b="0" i="1" smtClean="0">
                            <a:latin typeface="Cambria Math" panose="02040503050406030204" pitchFamily="18" charset="0"/>
                          </a:rPr>
                          <m:t>′</m:t>
                        </m:r>
                      </m:sup>
                    </m:sSubSup>
                  </m:oMath>
                </a14:m>
                <a:r>
                  <a:rPr lang="en-GB" dirty="0"/>
                  <a:t> would look differently, had we set </a:t>
                </a:r>
                <a14:m>
                  <m:oMath xmlns:m="http://schemas.openxmlformats.org/officeDocument/2006/math">
                    <m:sSub>
                      <m:sSubPr>
                        <m:ctrlPr>
                          <a:rPr lang="de-DE"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𝑓𝑟𝑒𝑒</m:t>
                        </m:r>
                      </m:e>
                    </m:d>
                  </m:oMath>
                </a14:m>
                <a:r>
                  <a:rPr lang="en-GB" dirty="0"/>
                  <a:t>.</a:t>
                </a:r>
              </a:p>
            </p:txBody>
          </p:sp>
        </mc:Choice>
        <mc:Fallback xmlns="">
          <p:sp>
            <p:nvSpPr>
              <p:cNvPr id="5" name="TextBox 4">
                <a:extLst>
                  <a:ext uri="{FF2B5EF4-FFF2-40B4-BE49-F238E27FC236}">
                    <a16:creationId xmlns:a16="http://schemas.microsoft.com/office/drawing/2014/main" id="{E3DF9ABD-2562-C84A-98DE-8021130CD83D}"/>
                  </a:ext>
                </a:extLst>
              </p:cNvPr>
              <p:cNvSpPr txBox="1">
                <a:spLocks noRot="1" noChangeAspect="1" noMove="1" noResize="1" noEditPoints="1" noAdjustHandles="1" noChangeArrowheads="1" noChangeShapeType="1" noTextEdit="1"/>
              </p:cNvSpPr>
              <p:nvPr/>
            </p:nvSpPr>
            <p:spPr>
              <a:xfrm>
                <a:off x="8081828" y="1821266"/>
                <a:ext cx="3749451" cy="646331"/>
              </a:xfrm>
              <a:prstGeom prst="rect">
                <a:avLst/>
              </a:prstGeom>
              <a:blipFill>
                <a:blip r:embed="rId34"/>
                <a:stretch>
                  <a:fillRect/>
                </a:stretch>
              </a:blipFill>
            </p:spPr>
            <p:txBody>
              <a:bodyPr/>
              <a:lstStyle/>
              <a:p>
                <a:r>
                  <a:rPr lang="en-DE">
                    <a:noFill/>
                  </a:rPr>
                  <a:t> </a:t>
                </a:r>
              </a:p>
            </p:txBody>
          </p:sp>
        </mc:Fallback>
      </mc:AlternateContent>
      <p:grpSp>
        <p:nvGrpSpPr>
          <p:cNvPr id="148" name="Group 147">
            <a:extLst>
              <a:ext uri="{FF2B5EF4-FFF2-40B4-BE49-F238E27FC236}">
                <a16:creationId xmlns:a16="http://schemas.microsoft.com/office/drawing/2014/main" id="{30E7549D-349B-3A4E-9609-5524034B7413}"/>
              </a:ext>
            </a:extLst>
          </p:cNvPr>
          <p:cNvGrpSpPr/>
          <p:nvPr/>
        </p:nvGrpSpPr>
        <p:grpSpPr>
          <a:xfrm>
            <a:off x="7888303" y="4004976"/>
            <a:ext cx="3943372" cy="1900938"/>
            <a:chOff x="7887907" y="2704440"/>
            <a:chExt cx="3943372" cy="1900938"/>
          </a:xfrm>
        </p:grpSpPr>
        <p:sp>
          <p:nvSpPr>
            <p:cNvPr id="149" name="Rectangle 148">
              <a:extLst>
                <a:ext uri="{FF2B5EF4-FFF2-40B4-BE49-F238E27FC236}">
                  <a16:creationId xmlns:a16="http://schemas.microsoft.com/office/drawing/2014/main" id="{AB5EF654-3257-354E-873C-519B15AF4A80}"/>
                </a:ext>
              </a:extLst>
            </p:cNvPr>
            <p:cNvSpPr/>
            <p:nvPr/>
          </p:nvSpPr>
          <p:spPr>
            <a:xfrm>
              <a:off x="7887907" y="2707877"/>
              <a:ext cx="3943372" cy="1897501"/>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50" name="Group 149">
              <a:extLst>
                <a:ext uri="{FF2B5EF4-FFF2-40B4-BE49-F238E27FC236}">
                  <a16:creationId xmlns:a16="http://schemas.microsoft.com/office/drawing/2014/main" id="{076E3B2F-5668-284B-A329-CE5A0AB68626}"/>
                </a:ext>
              </a:extLst>
            </p:cNvPr>
            <p:cNvGrpSpPr/>
            <p:nvPr/>
          </p:nvGrpSpPr>
          <p:grpSpPr>
            <a:xfrm>
              <a:off x="7888302" y="2704440"/>
              <a:ext cx="3942581" cy="1897004"/>
              <a:chOff x="7888302" y="594145"/>
              <a:chExt cx="3942581" cy="1897004"/>
            </a:xfrm>
          </p:grpSpPr>
          <p:cxnSp>
            <p:nvCxnSpPr>
              <p:cNvPr id="151" name="Straight Connector 150">
                <a:extLst>
                  <a:ext uri="{FF2B5EF4-FFF2-40B4-BE49-F238E27FC236}">
                    <a16:creationId xmlns:a16="http://schemas.microsoft.com/office/drawing/2014/main" id="{C3D856A5-3E51-A547-9BF7-174FC2C405C9}"/>
                  </a:ext>
                </a:extLst>
              </p:cNvPr>
              <p:cNvCxnSpPr>
                <a:cxnSpLocks/>
                <a:stCxn id="154" idx="1"/>
                <a:endCxn id="193"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A1F211EC-776D-6941-93DF-269FC201A0FC}"/>
                  </a:ext>
                </a:extLst>
              </p:cNvPr>
              <p:cNvCxnSpPr>
                <a:cxnSpLocks/>
                <a:stCxn id="157" idx="0"/>
                <a:endCxn id="193"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3" name="Group 152">
                <a:extLst>
                  <a:ext uri="{FF2B5EF4-FFF2-40B4-BE49-F238E27FC236}">
                    <a16:creationId xmlns:a16="http://schemas.microsoft.com/office/drawing/2014/main" id="{623BD33A-E724-B540-AD67-3A66B70CD9DC}"/>
                  </a:ext>
                </a:extLst>
              </p:cNvPr>
              <p:cNvGrpSpPr/>
              <p:nvPr/>
            </p:nvGrpSpPr>
            <p:grpSpPr>
              <a:xfrm>
                <a:off x="9717232" y="1105374"/>
                <a:ext cx="410714" cy="291280"/>
                <a:chOff x="9164918" y="4052092"/>
                <a:chExt cx="496592" cy="352186"/>
              </a:xfrm>
            </p:grpSpPr>
            <p:sp>
              <p:nvSpPr>
                <p:cNvPr id="193" name="Rectangle 192">
                  <a:extLst>
                    <a:ext uri="{FF2B5EF4-FFF2-40B4-BE49-F238E27FC236}">
                      <a16:creationId xmlns:a16="http://schemas.microsoft.com/office/drawing/2014/main" id="{6101E46A-8D6A-ED4D-9EEC-C719E6CC8C2A}"/>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94" name="TextBox 193">
                      <a:extLst>
                        <a:ext uri="{FF2B5EF4-FFF2-40B4-BE49-F238E27FC236}">
                          <a16:creationId xmlns:a16="http://schemas.microsoft.com/office/drawing/2014/main" id="{F9B82F84-51FB-EC48-B635-62AEA67E1BEB}"/>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194" name="TextBox 193">
                      <a:extLst>
                        <a:ext uri="{FF2B5EF4-FFF2-40B4-BE49-F238E27FC236}">
                          <a16:creationId xmlns:a16="http://schemas.microsoft.com/office/drawing/2014/main" id="{F9B82F84-51FB-EC48-B635-62AEA67E1BEB}"/>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35"/>
                      <a:stretch>
                        <a:fillRect l="-14286"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4" name="Diamond 153">
                    <a:extLst>
                      <a:ext uri="{FF2B5EF4-FFF2-40B4-BE49-F238E27FC236}">
                        <a16:creationId xmlns:a16="http://schemas.microsoft.com/office/drawing/2014/main" id="{C3764E30-9C2E-AD42-9D08-1DFBC57A17D7}"/>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154" name="Diamond 153">
                    <a:extLst>
                      <a:ext uri="{FF2B5EF4-FFF2-40B4-BE49-F238E27FC236}">
                        <a16:creationId xmlns:a16="http://schemas.microsoft.com/office/drawing/2014/main" id="{C3764E30-9C2E-AD42-9D08-1DFBC57A17D7}"/>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3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5" name="Oval 154">
                    <a:extLst>
                      <a:ext uri="{FF2B5EF4-FFF2-40B4-BE49-F238E27FC236}">
                        <a16:creationId xmlns:a16="http://schemas.microsoft.com/office/drawing/2014/main" id="{0692BA9E-0D90-054E-BCC6-14D00B5FB423}"/>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155" name="Oval 154">
                    <a:extLst>
                      <a:ext uri="{FF2B5EF4-FFF2-40B4-BE49-F238E27FC236}">
                        <a16:creationId xmlns:a16="http://schemas.microsoft.com/office/drawing/2014/main" id="{0692BA9E-0D90-054E-BCC6-14D00B5FB423}"/>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3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6" name="Oval 155">
                    <a:extLst>
                      <a:ext uri="{FF2B5EF4-FFF2-40B4-BE49-F238E27FC236}">
                        <a16:creationId xmlns:a16="http://schemas.microsoft.com/office/drawing/2014/main" id="{84521E25-53E2-3B46-AEBE-45640D72D371}"/>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156" name="Oval 155">
                    <a:extLst>
                      <a:ext uri="{FF2B5EF4-FFF2-40B4-BE49-F238E27FC236}">
                        <a16:creationId xmlns:a16="http://schemas.microsoft.com/office/drawing/2014/main" id="{84521E25-53E2-3B46-AEBE-45640D72D371}"/>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3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Oval 156">
                    <a:extLst>
                      <a:ext uri="{FF2B5EF4-FFF2-40B4-BE49-F238E27FC236}">
                        <a16:creationId xmlns:a16="http://schemas.microsoft.com/office/drawing/2014/main" id="{EFE6B4D8-A0AB-D64E-8C1E-04D684F32F23}"/>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157" name="Oval 156">
                    <a:extLst>
                      <a:ext uri="{FF2B5EF4-FFF2-40B4-BE49-F238E27FC236}">
                        <a16:creationId xmlns:a16="http://schemas.microsoft.com/office/drawing/2014/main" id="{EFE6B4D8-A0AB-D64E-8C1E-04D684F32F23}"/>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3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Oval 157">
                    <a:extLst>
                      <a:ext uri="{FF2B5EF4-FFF2-40B4-BE49-F238E27FC236}">
                        <a16:creationId xmlns:a16="http://schemas.microsoft.com/office/drawing/2014/main" id="{3EBF7885-7BD2-3140-9C1B-C5CF0D12BB6F}"/>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158" name="Oval 157">
                    <a:extLst>
                      <a:ext uri="{FF2B5EF4-FFF2-40B4-BE49-F238E27FC236}">
                        <a16:creationId xmlns:a16="http://schemas.microsoft.com/office/drawing/2014/main" id="{3EBF7885-7BD2-3140-9C1B-C5CF0D12BB6F}"/>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40"/>
                    <a:stretch>
                      <a:fillRect/>
                    </a:stretch>
                  </a:blipFill>
                  <a:ln>
                    <a:solidFill>
                      <a:schemeClr val="tx1"/>
                    </a:solidFill>
                  </a:ln>
                </p:spPr>
                <p:txBody>
                  <a:bodyPr/>
                  <a:lstStyle/>
                  <a:p>
                    <a:r>
                      <a:rPr lang="en-GB">
                        <a:noFill/>
                      </a:rPr>
                      <a:t> </a:t>
                    </a:r>
                  </a:p>
                </p:txBody>
              </p:sp>
            </mc:Fallback>
          </mc:AlternateContent>
          <p:cxnSp>
            <p:nvCxnSpPr>
              <p:cNvPr id="159" name="Straight Connector 158">
                <a:extLst>
                  <a:ext uri="{FF2B5EF4-FFF2-40B4-BE49-F238E27FC236}">
                    <a16:creationId xmlns:a16="http://schemas.microsoft.com/office/drawing/2014/main" id="{1D61E5FC-97E1-084D-A6D8-0B5683AABF28}"/>
                  </a:ext>
                </a:extLst>
              </p:cNvPr>
              <p:cNvCxnSpPr>
                <a:cxnSpLocks/>
                <a:stCxn id="156" idx="6"/>
                <a:endCxn id="190"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9FE65D0-F3F1-6049-A781-AB468CA11F36}"/>
                  </a:ext>
                </a:extLst>
              </p:cNvPr>
              <p:cNvCxnSpPr>
                <a:cxnSpLocks/>
                <a:stCxn id="157" idx="4"/>
                <a:endCxn id="190"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833BC53A-637F-7D49-B258-E56DD952C365}"/>
                  </a:ext>
                </a:extLst>
              </p:cNvPr>
              <p:cNvCxnSpPr>
                <a:cxnSpLocks/>
                <a:stCxn id="155" idx="0"/>
                <a:endCxn id="190"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2" name="Group 161">
                <a:extLst>
                  <a:ext uri="{FF2B5EF4-FFF2-40B4-BE49-F238E27FC236}">
                    <a16:creationId xmlns:a16="http://schemas.microsoft.com/office/drawing/2014/main" id="{2EC64513-871A-624F-86CF-DB2A142455AD}"/>
                  </a:ext>
                </a:extLst>
              </p:cNvPr>
              <p:cNvGrpSpPr/>
              <p:nvPr/>
            </p:nvGrpSpPr>
            <p:grpSpPr>
              <a:xfrm>
                <a:off x="9258483" y="1852367"/>
                <a:ext cx="381362" cy="321402"/>
                <a:chOff x="9288700" y="2889291"/>
                <a:chExt cx="461103" cy="388604"/>
              </a:xfrm>
            </p:grpSpPr>
            <p:sp>
              <p:nvSpPr>
                <p:cNvPr id="189" name="Rectangle 188">
                  <a:extLst>
                    <a:ext uri="{FF2B5EF4-FFF2-40B4-BE49-F238E27FC236}">
                      <a16:creationId xmlns:a16="http://schemas.microsoft.com/office/drawing/2014/main" id="{5C704FB9-7DAE-ED41-9BED-2E0D3C510C4A}"/>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0" name="Rectangle 189">
                  <a:extLst>
                    <a:ext uri="{FF2B5EF4-FFF2-40B4-BE49-F238E27FC236}">
                      <a16:creationId xmlns:a16="http://schemas.microsoft.com/office/drawing/2014/main" id="{0A4C9F6E-555D-6F44-9F16-FA933604988D}"/>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1" name="Rectangle 190">
                  <a:extLst>
                    <a:ext uri="{FF2B5EF4-FFF2-40B4-BE49-F238E27FC236}">
                      <a16:creationId xmlns:a16="http://schemas.microsoft.com/office/drawing/2014/main" id="{272FA09D-FF53-EC4D-8DBA-9181E4B0BA60}"/>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AA176E2F-72B1-874E-ACC8-B30DAEBF7B31}"/>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192" name="TextBox 191">
                      <a:extLst>
                        <a:ext uri="{FF2B5EF4-FFF2-40B4-BE49-F238E27FC236}">
                          <a16:creationId xmlns:a16="http://schemas.microsoft.com/office/drawing/2014/main" id="{AA176E2F-72B1-874E-ACC8-B30DAEBF7B31}"/>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26"/>
                      <a:stretch>
                        <a:fillRect l="-15789" b="-22222"/>
                      </a:stretch>
                    </a:blipFill>
                  </p:spPr>
                  <p:txBody>
                    <a:bodyPr/>
                    <a:lstStyle/>
                    <a:p>
                      <a:r>
                        <a:rPr lang="en-GB">
                          <a:noFill/>
                        </a:rPr>
                        <a:t> </a:t>
                      </a:r>
                    </a:p>
                  </p:txBody>
                </p:sp>
              </mc:Fallback>
            </mc:AlternateContent>
          </p:grpSp>
          <p:cxnSp>
            <p:nvCxnSpPr>
              <p:cNvPr id="163" name="Straight Connector 162">
                <a:extLst>
                  <a:ext uri="{FF2B5EF4-FFF2-40B4-BE49-F238E27FC236}">
                    <a16:creationId xmlns:a16="http://schemas.microsoft.com/office/drawing/2014/main" id="{50B6160C-DCF8-924C-9CC1-57FD25FC72BB}"/>
                  </a:ext>
                </a:extLst>
              </p:cNvPr>
              <p:cNvCxnSpPr>
                <a:cxnSpLocks/>
                <a:stCxn id="157" idx="4"/>
                <a:endCxn id="186"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1DD1CCAC-6E06-3145-9F15-BCFB923CEF14}"/>
                  </a:ext>
                </a:extLst>
              </p:cNvPr>
              <p:cNvCxnSpPr>
                <a:cxnSpLocks/>
                <a:stCxn id="158" idx="2"/>
                <a:endCxn id="186"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C54B0923-361E-034C-8F16-2F151E7E2DD0}"/>
                  </a:ext>
                </a:extLst>
              </p:cNvPr>
              <p:cNvCxnSpPr>
                <a:cxnSpLocks/>
                <a:stCxn id="155" idx="0"/>
                <a:endCxn id="186"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6" name="Group 165">
                <a:extLst>
                  <a:ext uri="{FF2B5EF4-FFF2-40B4-BE49-F238E27FC236}">
                    <a16:creationId xmlns:a16="http://schemas.microsoft.com/office/drawing/2014/main" id="{B31284F3-F545-134F-942D-207E9E4FEA9A}"/>
                  </a:ext>
                </a:extLst>
              </p:cNvPr>
              <p:cNvGrpSpPr/>
              <p:nvPr/>
            </p:nvGrpSpPr>
            <p:grpSpPr>
              <a:xfrm>
                <a:off x="9911425" y="1852367"/>
                <a:ext cx="413819" cy="321813"/>
                <a:chOff x="9547296" y="2889291"/>
                <a:chExt cx="500346" cy="389101"/>
              </a:xfrm>
            </p:grpSpPr>
            <p:sp>
              <p:nvSpPr>
                <p:cNvPr id="185" name="Rectangle 184">
                  <a:extLst>
                    <a:ext uri="{FF2B5EF4-FFF2-40B4-BE49-F238E27FC236}">
                      <a16:creationId xmlns:a16="http://schemas.microsoft.com/office/drawing/2014/main" id="{A5F555DD-F26C-B744-9BB8-CB0E12E6D559}"/>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6" name="Rectangle 185">
                  <a:extLst>
                    <a:ext uri="{FF2B5EF4-FFF2-40B4-BE49-F238E27FC236}">
                      <a16:creationId xmlns:a16="http://schemas.microsoft.com/office/drawing/2014/main" id="{51E2A637-25A4-EF4C-A9DE-D81E8D24B34E}"/>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7" name="Rectangle 186">
                  <a:extLst>
                    <a:ext uri="{FF2B5EF4-FFF2-40B4-BE49-F238E27FC236}">
                      <a16:creationId xmlns:a16="http://schemas.microsoft.com/office/drawing/2014/main" id="{5B863705-60E0-5D47-9175-8192AC8B0B1B}"/>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63F55438-BEEB-F54C-BA1B-9B0C3EB0EDDE}"/>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188" name="TextBox 187">
                      <a:extLst>
                        <a:ext uri="{FF2B5EF4-FFF2-40B4-BE49-F238E27FC236}">
                          <a16:creationId xmlns:a16="http://schemas.microsoft.com/office/drawing/2014/main" id="{63F55438-BEEB-F54C-BA1B-9B0C3EB0EDD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41"/>
                      <a:stretch>
                        <a:fillRect l="-15789" r="-5263" b="-22222"/>
                      </a:stretch>
                    </a:blipFill>
                  </p:spPr>
                  <p:txBody>
                    <a:bodyPr/>
                    <a:lstStyle/>
                    <a:p>
                      <a:r>
                        <a:rPr lang="en-GB">
                          <a:noFill/>
                        </a:rPr>
                        <a:t> </a:t>
                      </a:r>
                    </a:p>
                  </p:txBody>
                </p:sp>
              </mc:Fallback>
            </mc:AlternateContent>
          </p:grpSp>
          <p:grpSp>
            <p:nvGrpSpPr>
              <p:cNvPr id="167" name="Group 166">
                <a:extLst>
                  <a:ext uri="{FF2B5EF4-FFF2-40B4-BE49-F238E27FC236}">
                    <a16:creationId xmlns:a16="http://schemas.microsoft.com/office/drawing/2014/main" id="{01B7A10E-E2F3-5745-84F8-0129E101DD1C}"/>
                  </a:ext>
                </a:extLst>
              </p:cNvPr>
              <p:cNvGrpSpPr/>
              <p:nvPr/>
            </p:nvGrpSpPr>
            <p:grpSpPr>
              <a:xfrm>
                <a:off x="10070447" y="1492126"/>
                <a:ext cx="634327" cy="275544"/>
                <a:chOff x="8609354" y="2941214"/>
                <a:chExt cx="766961" cy="333158"/>
              </a:xfrm>
            </p:grpSpPr>
            <p:cxnSp>
              <p:nvCxnSpPr>
                <p:cNvPr id="181" name="Straight Connector 180">
                  <a:extLst>
                    <a:ext uri="{FF2B5EF4-FFF2-40B4-BE49-F238E27FC236}">
                      <a16:creationId xmlns:a16="http://schemas.microsoft.com/office/drawing/2014/main" id="{2047C112-00F1-7644-BBD7-0C2A21FF1955}"/>
                    </a:ext>
                  </a:extLst>
                </p:cNvPr>
                <p:cNvCxnSpPr>
                  <a:cxnSpLocks/>
                  <a:stCxn id="157" idx="6"/>
                  <a:endCxn id="183"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8E3B474F-29B5-AC45-BF18-145B80B528C6}"/>
                    </a:ext>
                  </a:extLst>
                </p:cNvPr>
                <p:cNvGrpSpPr/>
                <p:nvPr/>
              </p:nvGrpSpPr>
              <p:grpSpPr>
                <a:xfrm>
                  <a:off x="8957002" y="2941214"/>
                  <a:ext cx="419313" cy="333158"/>
                  <a:chOff x="8957002" y="2941214"/>
                  <a:chExt cx="419313" cy="333158"/>
                </a:xfrm>
              </p:grpSpPr>
              <p:sp>
                <p:nvSpPr>
                  <p:cNvPr id="183" name="Rectangle 182">
                    <a:extLst>
                      <a:ext uri="{FF2B5EF4-FFF2-40B4-BE49-F238E27FC236}">
                        <a16:creationId xmlns:a16="http://schemas.microsoft.com/office/drawing/2014/main" id="{9BE12871-86DF-3045-8A66-32FDB6BE6962}"/>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7C2A873A-C137-4848-83B2-A99C55E55533}"/>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184" name="TextBox 183">
                        <a:extLst>
                          <a:ext uri="{FF2B5EF4-FFF2-40B4-BE49-F238E27FC236}">
                            <a16:creationId xmlns:a16="http://schemas.microsoft.com/office/drawing/2014/main" id="{7C2A873A-C137-4848-83B2-A99C55E55533}"/>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42"/>
                        <a:stretch>
                          <a:fillRect l="-15789" b="-16667"/>
                        </a:stretch>
                      </a:blipFill>
                    </p:spPr>
                    <p:txBody>
                      <a:bodyPr/>
                      <a:lstStyle/>
                      <a:p>
                        <a:r>
                          <a:rPr lang="en-GB">
                            <a:noFill/>
                          </a:rPr>
                          <a:t> </a:t>
                        </a:r>
                      </a:p>
                    </p:txBody>
                  </p:sp>
                </mc:Fallback>
              </mc:AlternateContent>
            </p:grpSp>
          </p:grpSp>
          <p:grpSp>
            <p:nvGrpSpPr>
              <p:cNvPr id="168" name="Group 167">
                <a:extLst>
                  <a:ext uri="{FF2B5EF4-FFF2-40B4-BE49-F238E27FC236}">
                    <a16:creationId xmlns:a16="http://schemas.microsoft.com/office/drawing/2014/main" id="{4AB06B73-1321-6048-BE53-68FF98449D00}"/>
                  </a:ext>
                </a:extLst>
              </p:cNvPr>
              <p:cNvGrpSpPr/>
              <p:nvPr/>
            </p:nvGrpSpPr>
            <p:grpSpPr>
              <a:xfrm>
                <a:off x="8393592" y="1451479"/>
                <a:ext cx="419594" cy="336509"/>
                <a:chOff x="9535279" y="2971566"/>
                <a:chExt cx="507329" cy="406870"/>
              </a:xfrm>
            </p:grpSpPr>
            <p:cxnSp>
              <p:nvCxnSpPr>
                <p:cNvPr id="175" name="Straight Connector 174">
                  <a:extLst>
                    <a:ext uri="{FF2B5EF4-FFF2-40B4-BE49-F238E27FC236}">
                      <a16:creationId xmlns:a16="http://schemas.microsoft.com/office/drawing/2014/main" id="{4D60C4A8-62DF-6942-8D1C-6191E483F27C}"/>
                    </a:ext>
                  </a:extLst>
                </p:cNvPr>
                <p:cNvCxnSpPr>
                  <a:cxnSpLocks/>
                  <a:stCxn id="156" idx="0"/>
                  <a:endCxn id="178"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5CA765CB-CF44-FE44-8281-974D1D5C001B}"/>
                    </a:ext>
                  </a:extLst>
                </p:cNvPr>
                <p:cNvGrpSpPr/>
                <p:nvPr/>
              </p:nvGrpSpPr>
              <p:grpSpPr>
                <a:xfrm>
                  <a:off x="9535279" y="2971566"/>
                  <a:ext cx="507329" cy="375691"/>
                  <a:chOff x="9535279" y="2971566"/>
                  <a:chExt cx="507329" cy="375691"/>
                </a:xfrm>
              </p:grpSpPr>
              <p:sp>
                <p:nvSpPr>
                  <p:cNvPr id="177" name="Rectangle 176">
                    <a:extLst>
                      <a:ext uri="{FF2B5EF4-FFF2-40B4-BE49-F238E27FC236}">
                        <a16:creationId xmlns:a16="http://schemas.microsoft.com/office/drawing/2014/main" id="{58C5B07F-6ED5-614A-8FE5-5DE0C403D003}"/>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8" name="Rectangle 177">
                    <a:extLst>
                      <a:ext uri="{FF2B5EF4-FFF2-40B4-BE49-F238E27FC236}">
                        <a16:creationId xmlns:a16="http://schemas.microsoft.com/office/drawing/2014/main" id="{72F1D4CC-EE93-9C4E-BBF4-084AE9602E33}"/>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9" name="Rectangle 178">
                    <a:extLst>
                      <a:ext uri="{FF2B5EF4-FFF2-40B4-BE49-F238E27FC236}">
                        <a16:creationId xmlns:a16="http://schemas.microsoft.com/office/drawing/2014/main" id="{3192A093-C351-9248-8A1D-4A30FD9F132D}"/>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36D790A5-2261-884C-A75D-40808D0DCC10}"/>
                          </a:ext>
                        </a:extLst>
                      </p:cNvPr>
                      <p:cNvSpPr txBox="1"/>
                      <p:nvPr/>
                    </p:nvSpPr>
                    <p:spPr>
                      <a:xfrm>
                        <a:off x="9772813" y="3086766"/>
                        <a:ext cx="269795"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180" name="TextBox 179">
                        <a:extLst>
                          <a:ext uri="{FF2B5EF4-FFF2-40B4-BE49-F238E27FC236}">
                            <a16:creationId xmlns:a16="http://schemas.microsoft.com/office/drawing/2014/main" id="{36D790A5-2261-884C-A75D-40808D0DCC10}"/>
                          </a:ext>
                        </a:extLst>
                      </p:cNvPr>
                      <p:cNvSpPr txBox="1">
                        <a:spLocks noRot="1" noChangeAspect="1" noMove="1" noResize="1" noEditPoints="1" noAdjustHandles="1" noChangeArrowheads="1" noChangeShapeType="1" noTextEdit="1"/>
                      </p:cNvSpPr>
                      <p:nvPr/>
                    </p:nvSpPr>
                    <p:spPr>
                      <a:xfrm>
                        <a:off x="9772813" y="3086766"/>
                        <a:ext cx="269795" cy="260491"/>
                      </a:xfrm>
                      <a:prstGeom prst="rect">
                        <a:avLst/>
                      </a:prstGeom>
                      <a:blipFill>
                        <a:blip r:embed="rId43"/>
                        <a:stretch>
                          <a:fillRect l="-15789" r="-5263"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69" name="Oval 168">
                    <a:extLst>
                      <a:ext uri="{FF2B5EF4-FFF2-40B4-BE49-F238E27FC236}">
                        <a16:creationId xmlns:a16="http://schemas.microsoft.com/office/drawing/2014/main" id="{47B8FCC0-CEDE-2D45-BB38-61006BB8D7F0}"/>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169" name="Oval 168">
                    <a:extLst>
                      <a:ext uri="{FF2B5EF4-FFF2-40B4-BE49-F238E27FC236}">
                        <a16:creationId xmlns:a16="http://schemas.microsoft.com/office/drawing/2014/main" id="{47B8FCC0-CEDE-2D45-BB38-61006BB8D7F0}"/>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44"/>
                    <a:stretch>
                      <a:fillRect b="-3846"/>
                    </a:stretch>
                  </a:blipFill>
                  <a:ln>
                    <a:solidFill>
                      <a:schemeClr val="tx1"/>
                    </a:solidFill>
                  </a:ln>
                </p:spPr>
                <p:txBody>
                  <a:bodyPr/>
                  <a:lstStyle/>
                  <a:p>
                    <a:r>
                      <a:rPr lang="en-GB">
                        <a:noFill/>
                      </a:rPr>
                      <a:t> </a:t>
                    </a:r>
                  </a:p>
                </p:txBody>
              </p:sp>
            </mc:Fallback>
          </mc:AlternateContent>
          <p:cxnSp>
            <p:nvCxnSpPr>
              <p:cNvPr id="170" name="Straight Connector 169">
                <a:extLst>
                  <a:ext uri="{FF2B5EF4-FFF2-40B4-BE49-F238E27FC236}">
                    <a16:creationId xmlns:a16="http://schemas.microsoft.com/office/drawing/2014/main" id="{10D85EB1-090F-F341-AD41-DCB0A6EB20B2}"/>
                  </a:ext>
                </a:extLst>
              </p:cNvPr>
              <p:cNvCxnSpPr>
                <a:cxnSpLocks/>
                <a:stCxn id="193" idx="0"/>
                <a:endCxn id="169"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F6B15E39-E041-434A-8B0D-A9BD68A75A11}"/>
                  </a:ext>
                </a:extLst>
              </p:cNvPr>
              <p:cNvCxnSpPr>
                <a:cxnSpLocks/>
                <a:stCxn id="169" idx="2"/>
                <a:endCxn id="173"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2" name="Group 171">
                <a:extLst>
                  <a:ext uri="{FF2B5EF4-FFF2-40B4-BE49-F238E27FC236}">
                    <a16:creationId xmlns:a16="http://schemas.microsoft.com/office/drawing/2014/main" id="{EA1060C7-4FF8-EE4E-876C-726397AB4338}"/>
                  </a:ext>
                </a:extLst>
              </p:cNvPr>
              <p:cNvGrpSpPr/>
              <p:nvPr/>
            </p:nvGrpSpPr>
            <p:grpSpPr>
              <a:xfrm>
                <a:off x="8426372" y="686364"/>
                <a:ext cx="391568" cy="278544"/>
                <a:chOff x="9574201" y="3048814"/>
                <a:chExt cx="473442" cy="336785"/>
              </a:xfrm>
            </p:grpSpPr>
            <p:sp>
              <p:nvSpPr>
                <p:cNvPr id="173" name="Rectangle 172">
                  <a:extLst>
                    <a:ext uri="{FF2B5EF4-FFF2-40B4-BE49-F238E27FC236}">
                      <a16:creationId xmlns:a16="http://schemas.microsoft.com/office/drawing/2014/main" id="{217018D5-FE24-3E4E-863E-EA4305626F67}"/>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3960503A-D82C-1E4F-BC51-46CDDB7239B3}"/>
                        </a:ext>
                      </a:extLst>
                    </p:cNvPr>
                    <p:cNvSpPr txBox="1"/>
                    <p:nvPr/>
                  </p:nvSpPr>
                  <p:spPr>
                    <a:xfrm>
                      <a:off x="9772809" y="3125108"/>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174" name="TextBox 173">
                      <a:extLst>
                        <a:ext uri="{FF2B5EF4-FFF2-40B4-BE49-F238E27FC236}">
                          <a16:creationId xmlns:a16="http://schemas.microsoft.com/office/drawing/2014/main" id="{3960503A-D82C-1E4F-BC51-46CDDB7239B3}"/>
                        </a:ext>
                      </a:extLst>
                    </p:cNvPr>
                    <p:cNvSpPr txBox="1">
                      <a:spLocks noRot="1" noChangeAspect="1" noMove="1" noResize="1" noEditPoints="1" noAdjustHandles="1" noChangeArrowheads="1" noChangeShapeType="1" noTextEdit="1"/>
                    </p:cNvSpPr>
                    <p:nvPr/>
                  </p:nvSpPr>
                  <p:spPr>
                    <a:xfrm>
                      <a:off x="9772809" y="3125108"/>
                      <a:ext cx="274834" cy="260491"/>
                    </a:xfrm>
                    <a:prstGeom prst="rect">
                      <a:avLst/>
                    </a:prstGeom>
                    <a:blipFill>
                      <a:blip r:embed="rId45"/>
                      <a:stretch>
                        <a:fillRect l="-15789" r="-5263" b="-16667"/>
                      </a:stretch>
                    </a:blipFill>
                  </p:spPr>
                  <p:txBody>
                    <a:bodyPr/>
                    <a:lstStyle/>
                    <a:p>
                      <a:r>
                        <a:rPr lang="en-GB">
                          <a:noFill/>
                        </a:rPr>
                        <a:t> </a:t>
                      </a:r>
                    </a:p>
                  </p:txBody>
                </p:sp>
              </mc:Fallback>
            </mc:AlternateContent>
          </p:grpSp>
        </p:grpSp>
      </p:grpSp>
      <mc:AlternateContent xmlns:mc="http://schemas.openxmlformats.org/markup-compatibility/2006" xmlns:a14="http://schemas.microsoft.com/office/drawing/2010/main">
        <mc:Choice Requires="a14">
          <p:graphicFrame>
            <p:nvGraphicFramePr>
              <p:cNvPr id="195" name="Table 194">
                <a:extLst>
                  <a:ext uri="{FF2B5EF4-FFF2-40B4-BE49-F238E27FC236}">
                    <a16:creationId xmlns:a16="http://schemas.microsoft.com/office/drawing/2014/main" id="{1E8534D3-BCE6-F441-9013-F7B013611794}"/>
                  </a:ext>
                </a:extLst>
              </p:cNvPr>
              <p:cNvGraphicFramePr>
                <a:graphicFrameLocks noGrp="1"/>
              </p:cNvGraphicFramePr>
              <p:nvPr/>
            </p:nvGraphicFramePr>
            <p:xfrm>
              <a:off x="8287282" y="2633898"/>
              <a:ext cx="1269810" cy="1112520"/>
            </p:xfrm>
            <a:graphic>
              <a:graphicData uri="http://schemas.openxmlformats.org/drawingml/2006/table">
                <a:tbl>
                  <a:tblPr firstRow="1" bandRow="1">
                    <a:tableStyleId>{10A1B5D5-9B99-4C35-A422-299274C87663}</a:tableStyleId>
                  </a:tblPr>
                  <a:tblGrid>
                    <a:gridCol w="781622">
                      <a:extLst>
                        <a:ext uri="{9D8B030D-6E8A-4147-A177-3AD203B41FA5}">
                          <a16:colId xmlns:a16="http://schemas.microsoft.com/office/drawing/2014/main" val="2258612586"/>
                        </a:ext>
                      </a:extLst>
                    </a:gridCol>
                    <a:gridCol w="48818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en-GB" b="0" i="1" smtClean="0">
                                        <a:latin typeface="Cambria Math" panose="02040503050406030204" pitchFamily="18" charset="0"/>
                                      </a:rPr>
                                      <m:t>𝜙</m:t>
                                    </m:r>
                                  </m:e>
                                  <m:sub>
                                    <m:r>
                                      <a:rPr lang="de-DE" b="0" i="0" smtClean="0">
                                        <a:latin typeface="Cambria Math" panose="02040503050406030204" pitchFamily="18" charset="0"/>
                                      </a:rPr>
                                      <m:t>4</m:t>
                                    </m:r>
                                  </m:sub>
                                  <m:sup>
                                    <m:r>
                                      <a:rPr lang="de-DE" b="0" smtClean="0">
                                        <a:latin typeface="Cambria Math" panose="02040503050406030204" pitchFamily="18" charset="0"/>
                                      </a:rPr>
                                      <m:t>′</m:t>
                                    </m:r>
                                  </m:sup>
                                </m:sSubSup>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195" name="Table 194">
                <a:extLst>
                  <a:ext uri="{FF2B5EF4-FFF2-40B4-BE49-F238E27FC236}">
                    <a16:creationId xmlns:a16="http://schemas.microsoft.com/office/drawing/2014/main" id="{1E8534D3-BCE6-F441-9013-F7B013611794}"/>
                  </a:ext>
                </a:extLst>
              </p:cNvPr>
              <p:cNvGraphicFramePr>
                <a:graphicFrameLocks noGrp="1"/>
              </p:cNvGraphicFramePr>
              <p:nvPr>
                <p:extLst>
                  <p:ext uri="{D42A27DB-BD31-4B8C-83A1-F6EECF244321}">
                    <p14:modId xmlns:p14="http://schemas.microsoft.com/office/powerpoint/2010/main" val="1198819262"/>
                  </p:ext>
                </p:extLst>
              </p:nvPr>
            </p:nvGraphicFramePr>
            <p:xfrm>
              <a:off x="8287282" y="2633898"/>
              <a:ext cx="1269810" cy="1112520"/>
            </p:xfrm>
            <a:graphic>
              <a:graphicData uri="http://schemas.openxmlformats.org/drawingml/2006/table">
                <a:tbl>
                  <a:tblPr firstRow="1" bandRow="1">
                    <a:tableStyleId>{10A1B5D5-9B99-4C35-A422-299274C87663}</a:tableStyleId>
                  </a:tblPr>
                  <a:tblGrid>
                    <a:gridCol w="781622">
                      <a:extLst>
                        <a:ext uri="{9D8B030D-6E8A-4147-A177-3AD203B41FA5}">
                          <a16:colId xmlns:a16="http://schemas.microsoft.com/office/drawing/2014/main" val="2258612586"/>
                        </a:ext>
                      </a:extLst>
                    </a:gridCol>
                    <a:gridCol w="488188">
                      <a:extLst>
                        <a:ext uri="{9D8B030D-6E8A-4147-A177-3AD203B41FA5}">
                          <a16:colId xmlns:a16="http://schemas.microsoft.com/office/drawing/2014/main" val="281335253"/>
                        </a:ext>
                      </a:extLst>
                    </a:gridCol>
                  </a:tblGrid>
                  <a:tr h="370840">
                    <a:tc>
                      <a:txBody>
                        <a:bodyPr/>
                        <a:lstStyle/>
                        <a:p>
                          <a:endParaRPr lang="en-US"/>
                        </a:p>
                      </a:txBody>
                      <a:tcPr>
                        <a:blipFill>
                          <a:blip r:embed="rId46"/>
                          <a:stretch>
                            <a:fillRect l="-1613" t="-3448" r="-62903" b="-206897"/>
                          </a:stretch>
                        </a:blipFill>
                      </a:tcPr>
                    </a:tc>
                    <a:tc>
                      <a:txBody>
                        <a:bodyPr/>
                        <a:lstStyle/>
                        <a:p>
                          <a:endParaRPr lang="en-US"/>
                        </a:p>
                      </a:txBody>
                      <a:tcPr>
                        <a:blipFill>
                          <a:blip r:embed="rId46"/>
                          <a:stretch>
                            <a:fillRect l="-161538" t="-3448" b="-2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46"/>
                          <a:stretch>
                            <a:fillRect l="-1613" t="-100000" r="-62903" b="-100000"/>
                          </a:stretch>
                        </a:blipFill>
                      </a:tcPr>
                    </a:tc>
                    <a:tc>
                      <a:txBody>
                        <a:bodyPr/>
                        <a:lstStyle/>
                        <a:p>
                          <a:endParaRPr lang="en-US"/>
                        </a:p>
                      </a:txBody>
                      <a:tcPr>
                        <a:blipFill>
                          <a:blip r:embed="rId46"/>
                          <a:stretch>
                            <a:fillRect l="-161538" t="-100000" b="-100000"/>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46"/>
                          <a:stretch>
                            <a:fillRect l="-1613" t="-206897" r="-62903" b="-3448"/>
                          </a:stretch>
                        </a:blipFill>
                      </a:tcPr>
                    </a:tc>
                    <a:tc>
                      <a:txBody>
                        <a:bodyPr/>
                        <a:lstStyle/>
                        <a:p>
                          <a:endParaRPr lang="en-US"/>
                        </a:p>
                      </a:txBody>
                      <a:tcPr>
                        <a:blipFill>
                          <a:blip r:embed="rId46"/>
                          <a:stretch>
                            <a:fillRect l="-161538" t="-206897" b="-3448"/>
                          </a:stretch>
                        </a:blipFill>
                      </a:tcPr>
                    </a:tc>
                    <a:extLst>
                      <a:ext uri="{0D108BD9-81ED-4DB2-BD59-A6C34878D82A}">
                        <a16:rowId xmlns:a16="http://schemas.microsoft.com/office/drawing/2014/main" val="100732356"/>
                      </a:ext>
                    </a:extLst>
                  </a:tr>
                </a:tbl>
              </a:graphicData>
            </a:graphic>
          </p:graphicFrame>
        </mc:Fallback>
      </mc:AlternateContent>
      <p:sp>
        <p:nvSpPr>
          <p:cNvPr id="4" name="Date Placeholder 3">
            <a:extLst>
              <a:ext uri="{FF2B5EF4-FFF2-40B4-BE49-F238E27FC236}">
                <a16:creationId xmlns:a16="http://schemas.microsoft.com/office/drawing/2014/main" id="{815CFC24-6858-1330-B118-46F65BC6D9AB}"/>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6" name="Footer Placeholder 5">
            <a:extLst>
              <a:ext uri="{FF2B5EF4-FFF2-40B4-BE49-F238E27FC236}">
                <a16:creationId xmlns:a16="http://schemas.microsoft.com/office/drawing/2014/main" id="{39CFE174-37AE-E712-E50F-6B782332921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305B5A01-B733-92C0-7F36-C6CDE8F595EE}"/>
              </a:ext>
            </a:extLst>
          </p:cNvPr>
          <p:cNvSpPr>
            <a:spLocks noGrp="1"/>
          </p:cNvSpPr>
          <p:nvPr>
            <p:ph type="sldNum" sz="quarter" idx="11"/>
          </p:nvPr>
        </p:nvSpPr>
        <p:spPr/>
        <p:txBody>
          <a:bodyPr/>
          <a:lstStyle/>
          <a:p>
            <a:fld id="{EB1502E6-D9AE-3544-B6D5-378AAA0B915F}" type="slidenum">
              <a:rPr lang="de-DE" altLang="de-DE" smtClean="0"/>
              <a:pPr/>
              <a:t>29</a:t>
            </a:fld>
            <a:endParaRPr lang="de-DE" altLang="de-DE" dirty="0"/>
          </a:p>
        </p:txBody>
      </p:sp>
    </p:spTree>
    <p:extLst>
      <p:ext uri="{BB962C8B-B14F-4D97-AF65-F5344CB8AC3E}">
        <p14:creationId xmlns:p14="http://schemas.microsoft.com/office/powerpoint/2010/main" val="1431839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A7C0-8798-2949-9921-F3FE54786AD8}"/>
              </a:ext>
            </a:extLst>
          </p:cNvPr>
          <p:cNvSpPr>
            <a:spLocks noGrp="1"/>
          </p:cNvSpPr>
          <p:nvPr>
            <p:ph type="title"/>
          </p:nvPr>
        </p:nvSpPr>
        <p:spPr/>
        <p:txBody>
          <a:bodyPr/>
          <a:lstStyle/>
          <a:p>
            <a:r>
              <a:rPr lang="en-GB" dirty="0"/>
              <a:t>Contents in this Lecture Related to </a:t>
            </a:r>
            <a:r>
              <a:rPr lang="en-GB" i="1" dirty="0"/>
              <a:t>Utility-based Agents</a:t>
            </a:r>
          </a:p>
        </p:txBody>
      </p:sp>
      <p:sp>
        <p:nvSpPr>
          <p:cNvPr id="3" name="Content Placeholder 2">
            <a:extLst>
              <a:ext uri="{FF2B5EF4-FFF2-40B4-BE49-F238E27FC236}">
                <a16:creationId xmlns:a16="http://schemas.microsoft.com/office/drawing/2014/main" id="{DAEA4AEF-3BCC-C546-B3DC-56EE0FDA9A3A}"/>
              </a:ext>
            </a:extLst>
          </p:cNvPr>
          <p:cNvSpPr>
            <a:spLocks noGrp="1"/>
          </p:cNvSpPr>
          <p:nvPr>
            <p:ph type="body" sz="quarter" idx="13"/>
          </p:nvPr>
        </p:nvSpPr>
        <p:spPr>
          <a:xfrm>
            <a:off x="623392" y="1332843"/>
            <a:ext cx="4702071" cy="4584266"/>
          </a:xfrm>
        </p:spPr>
        <p:txBody>
          <a:bodyPr/>
          <a:lstStyle/>
          <a:p>
            <a:r>
              <a:rPr lang="en-GB" dirty="0"/>
              <a:t>Further topics</a:t>
            </a:r>
          </a:p>
          <a:p>
            <a:pPr marL="722047" lvl="1" indent="-457200">
              <a:buFont typeface="+mj-lt"/>
              <a:buAutoNum type="arabicPeriod" startAt="3"/>
            </a:pPr>
            <a:r>
              <a:rPr lang="en-GB" dirty="0">
                <a:solidFill>
                  <a:schemeClr val="accent5"/>
                </a:solidFill>
              </a:rPr>
              <a:t>(Episodic) PRMs</a:t>
            </a:r>
          </a:p>
          <a:p>
            <a:pPr marL="721590" lvl="1" indent="-456743">
              <a:buFont typeface="+mj-lt"/>
              <a:buAutoNum type="arabicPeriod" startAt="3"/>
            </a:pPr>
            <a:r>
              <a:rPr lang="en-GB" dirty="0">
                <a:solidFill>
                  <a:schemeClr val="accent1"/>
                </a:solidFill>
              </a:rPr>
              <a:t>Lifted inference (in episodic PRMs)</a:t>
            </a:r>
          </a:p>
          <a:p>
            <a:pPr marL="721590" lvl="1" indent="-456743">
              <a:buFont typeface="+mj-lt"/>
              <a:buAutoNum type="arabicPeriod" startAt="3"/>
            </a:pPr>
            <a:r>
              <a:rPr lang="en-GB" dirty="0">
                <a:solidFill>
                  <a:srgbClr val="FFC000"/>
                </a:solidFill>
              </a:rPr>
              <a:t>Lifted sequential PRMs and inference</a:t>
            </a:r>
          </a:p>
          <a:p>
            <a:pPr marL="721590" lvl="1" indent="-456743">
              <a:buFont typeface="+mj-lt"/>
              <a:buAutoNum type="arabicPeriod" startAt="3"/>
            </a:pPr>
            <a:r>
              <a:rPr lang="en-GB" dirty="0">
                <a:solidFill>
                  <a:srgbClr val="7030A0"/>
                </a:solidFill>
              </a:rPr>
              <a:t>Lifted decision making</a:t>
            </a:r>
          </a:p>
          <a:p>
            <a:pPr marL="721590" lvl="1" indent="-456743">
              <a:buFont typeface="+mj-lt"/>
              <a:buAutoNum type="arabicPeriod" startAt="3"/>
            </a:pPr>
            <a:r>
              <a:rPr lang="en-GB" dirty="0">
                <a:solidFill>
                  <a:schemeClr val="accent5"/>
                </a:solidFill>
              </a:rPr>
              <a:t>Lifted learning (of episodic PRMs)</a:t>
            </a:r>
          </a:p>
          <a:p>
            <a:pPr marL="264847" lvl="1" indent="0">
              <a:buNone/>
            </a:pPr>
            <a:endParaRPr lang="en-GB" dirty="0">
              <a:solidFill>
                <a:srgbClr val="7030A0"/>
              </a:solidFill>
            </a:endParaRPr>
          </a:p>
          <a:p>
            <a:pPr marL="0" indent="0">
              <a:buNone/>
            </a:pPr>
            <a:endParaRPr lang="en-GB" dirty="0"/>
          </a:p>
        </p:txBody>
      </p:sp>
      <p:grpSp>
        <p:nvGrpSpPr>
          <p:cNvPr id="35" name="Group 34">
            <a:extLst>
              <a:ext uri="{FF2B5EF4-FFF2-40B4-BE49-F238E27FC236}">
                <a16:creationId xmlns:a16="http://schemas.microsoft.com/office/drawing/2014/main" id="{A3D485B8-801D-BC4E-8122-F0E8576D8A46}"/>
              </a:ext>
            </a:extLst>
          </p:cNvPr>
          <p:cNvGrpSpPr/>
          <p:nvPr/>
        </p:nvGrpSpPr>
        <p:grpSpPr>
          <a:xfrm>
            <a:off x="5325464" y="1679423"/>
            <a:ext cx="6506212" cy="4236436"/>
            <a:chOff x="2717975" y="1628799"/>
            <a:chExt cx="6512989" cy="4240849"/>
          </a:xfrm>
        </p:grpSpPr>
        <p:sp>
          <p:nvSpPr>
            <p:cNvPr id="36" name="TextBox 35">
              <a:extLst>
                <a:ext uri="{FF2B5EF4-FFF2-40B4-BE49-F238E27FC236}">
                  <a16:creationId xmlns:a16="http://schemas.microsoft.com/office/drawing/2014/main" id="{A8EA57D1-EE70-774C-8E1B-4E8486887C15}"/>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dirty="0"/>
                <a:t>Environment</a:t>
              </a:r>
            </a:p>
          </p:txBody>
        </p:sp>
        <p:sp>
          <p:nvSpPr>
            <p:cNvPr id="37" name="TextBox 36">
              <a:extLst>
                <a:ext uri="{FF2B5EF4-FFF2-40B4-BE49-F238E27FC236}">
                  <a16:creationId xmlns:a16="http://schemas.microsoft.com/office/drawing/2014/main" id="{D9365AC3-8DFB-5E43-8848-53E8A1B4A201}"/>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dirty="0"/>
                <a:t>Agent</a:t>
              </a:r>
            </a:p>
          </p:txBody>
        </p:sp>
        <p:sp>
          <p:nvSpPr>
            <p:cNvPr id="38" name="TextBox 37">
              <a:extLst>
                <a:ext uri="{FF2B5EF4-FFF2-40B4-BE49-F238E27FC236}">
                  <a16:creationId xmlns:a16="http://schemas.microsoft.com/office/drawing/2014/main" id="{1A70FC51-CB38-D642-A482-83D98E48A73C}"/>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dirty="0"/>
                <a:t>Sensors</a:t>
              </a:r>
            </a:p>
          </p:txBody>
        </p:sp>
        <p:sp>
          <p:nvSpPr>
            <p:cNvPr id="39" name="TextBox 38">
              <a:extLst>
                <a:ext uri="{FF2B5EF4-FFF2-40B4-BE49-F238E27FC236}">
                  <a16:creationId xmlns:a16="http://schemas.microsoft.com/office/drawing/2014/main" id="{A7F2E7DA-C5A2-BC42-A923-B2F9B185DF16}"/>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dirty="0"/>
                <a:t>Actuators</a:t>
              </a:r>
            </a:p>
          </p:txBody>
        </p:sp>
        <p:sp>
          <p:nvSpPr>
            <p:cNvPr id="40" name="TextBox 39">
              <a:extLst>
                <a:ext uri="{FF2B5EF4-FFF2-40B4-BE49-F238E27FC236}">
                  <a16:creationId xmlns:a16="http://schemas.microsoft.com/office/drawing/2014/main" id="{6CF6034A-F227-1F45-B416-202E59970B96}"/>
                </a:ext>
              </a:extLst>
            </p:cNvPr>
            <p:cNvSpPr txBox="1"/>
            <p:nvPr/>
          </p:nvSpPr>
          <p:spPr>
            <a:xfrm>
              <a:off x="6113083" y="2240746"/>
              <a:ext cx="1328862" cy="523509"/>
            </a:xfrm>
            <a:prstGeom prst="rect">
              <a:avLst/>
            </a:prstGeom>
            <a:solidFill>
              <a:schemeClr val="accent1"/>
            </a:solidFill>
            <a:ln w="19050">
              <a:solidFill>
                <a:schemeClr val="tx1"/>
              </a:solidFill>
            </a:ln>
          </p:spPr>
          <p:txBody>
            <a:bodyPr wrap="none" rtlCol="0">
              <a:spAutoFit/>
            </a:bodyPr>
            <a:lstStyle/>
            <a:p>
              <a:pPr algn="ctr"/>
              <a:r>
                <a:rPr lang="en-GB" sz="1399" dirty="0">
                  <a:solidFill>
                    <a:schemeClr val="bg1"/>
                  </a:solidFill>
                </a:rPr>
                <a:t>What the world</a:t>
              </a:r>
            </a:p>
            <a:p>
              <a:pPr algn="ctr"/>
              <a:r>
                <a:rPr lang="en-GB" sz="1399" dirty="0">
                  <a:solidFill>
                    <a:schemeClr val="bg1"/>
                  </a:solidFill>
                </a:rPr>
                <a:t>is like now</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222F1300-7BD8-4843-BA71-55644028278B}"/>
                    </a:ext>
                  </a:extLst>
                </p:cNvPr>
                <p:cNvSpPr txBox="1"/>
                <p:nvPr/>
              </p:nvSpPr>
              <p:spPr>
                <a:xfrm>
                  <a:off x="6010831" y="3060231"/>
                  <a:ext cx="1533362" cy="523509"/>
                </a:xfrm>
                <a:prstGeom prst="rect">
                  <a:avLst/>
                </a:prstGeom>
                <a:solidFill>
                  <a:srgbClr val="7030A0"/>
                </a:solidFill>
                <a:ln w="19050">
                  <a:solidFill>
                    <a:schemeClr val="tx1"/>
                  </a:solidFill>
                </a:ln>
              </p:spPr>
              <p:txBody>
                <a:bodyPr wrap="none" rtlCol="0">
                  <a:spAutoFit/>
                </a:bodyPr>
                <a:lstStyle/>
                <a:p>
                  <a:pPr algn="ctr"/>
                  <a:r>
                    <a:rPr lang="en-GB" sz="1399" dirty="0">
                      <a:solidFill>
                        <a:schemeClr val="bg1"/>
                      </a:solidFill>
                    </a:rPr>
                    <a:t>What it will be like</a:t>
                  </a:r>
                  <a:br>
                    <a:rPr lang="en-GB" sz="1399" dirty="0">
                      <a:solidFill>
                        <a:schemeClr val="bg1"/>
                      </a:solidFill>
                    </a:rPr>
                  </a:br>
                  <a:r>
                    <a:rPr lang="en-GB" sz="1399" dirty="0">
                      <a:solidFill>
                        <a:schemeClr val="bg1"/>
                      </a:solidFill>
                    </a:rPr>
                    <a:t>if I do action </a:t>
                  </a:r>
                  <a14:m>
                    <m:oMath xmlns:m="http://schemas.openxmlformats.org/officeDocument/2006/math">
                      <m:r>
                        <a:rPr lang="en-GB" sz="1399" i="1" smtClean="0">
                          <a:solidFill>
                            <a:schemeClr val="bg1"/>
                          </a:solidFill>
                          <a:latin typeface="Cambria Math" panose="02040503050406030204" pitchFamily="18" charset="0"/>
                        </a:rPr>
                        <m:t>𝐴</m:t>
                      </m:r>
                    </m:oMath>
                  </a14:m>
                  <a:endParaRPr lang="en-GB" sz="1399" dirty="0">
                    <a:solidFill>
                      <a:schemeClr val="bg1"/>
                    </a:solidFill>
                  </a:endParaRPr>
                </a:p>
              </p:txBody>
            </p:sp>
          </mc:Choice>
          <mc:Fallback xmlns="">
            <p:sp>
              <p:nvSpPr>
                <p:cNvPr id="41" name="TextBox 40">
                  <a:extLst>
                    <a:ext uri="{FF2B5EF4-FFF2-40B4-BE49-F238E27FC236}">
                      <a16:creationId xmlns:a16="http://schemas.microsoft.com/office/drawing/2014/main" id="{222F1300-7BD8-4843-BA71-55644028278B}"/>
                    </a:ext>
                  </a:extLst>
                </p:cNvPr>
                <p:cNvSpPr txBox="1">
                  <a:spLocks noRot="1" noChangeAspect="1" noMove="1" noResize="1" noEditPoints="1" noAdjustHandles="1" noChangeArrowheads="1" noChangeShapeType="1" noTextEdit="1"/>
                </p:cNvSpPr>
                <p:nvPr/>
              </p:nvSpPr>
              <p:spPr>
                <a:xfrm>
                  <a:off x="6010831" y="3060231"/>
                  <a:ext cx="1533362" cy="523509"/>
                </a:xfrm>
                <a:prstGeom prst="rect">
                  <a:avLst/>
                </a:prstGeom>
                <a:blipFill>
                  <a:blip r:embed="rId2"/>
                  <a:stretch>
                    <a:fillRect b="-9091"/>
                  </a:stretch>
                </a:blipFill>
                <a:ln w="19050">
                  <a:solidFill>
                    <a:schemeClr val="tx1"/>
                  </a:solidFill>
                </a:ln>
              </p:spPr>
              <p:txBody>
                <a:bodyPr/>
                <a:lstStyle/>
                <a:p>
                  <a:r>
                    <a:rPr lang="en-GB">
                      <a:noFill/>
                    </a:rPr>
                    <a:t> </a:t>
                  </a:r>
                </a:p>
              </p:txBody>
            </p:sp>
          </mc:Fallback>
        </mc:AlternateContent>
        <p:sp>
          <p:nvSpPr>
            <p:cNvPr id="42" name="TextBox 41">
              <a:extLst>
                <a:ext uri="{FF2B5EF4-FFF2-40B4-BE49-F238E27FC236}">
                  <a16:creationId xmlns:a16="http://schemas.microsoft.com/office/drawing/2014/main" id="{38822747-350E-7945-99D3-5AA68BACF94E}"/>
                </a:ext>
              </a:extLst>
            </p:cNvPr>
            <p:cNvSpPr txBox="1"/>
            <p:nvPr/>
          </p:nvSpPr>
          <p:spPr>
            <a:xfrm>
              <a:off x="5970201" y="3879716"/>
              <a:ext cx="1614622" cy="523509"/>
            </a:xfrm>
            <a:prstGeom prst="rect">
              <a:avLst/>
            </a:prstGeom>
            <a:solidFill>
              <a:srgbClr val="7030A0"/>
            </a:solidFill>
            <a:ln w="19050">
              <a:solidFill>
                <a:schemeClr val="tx1"/>
              </a:solidFill>
            </a:ln>
          </p:spPr>
          <p:txBody>
            <a:bodyPr wrap="none" rtlCol="0">
              <a:spAutoFit/>
            </a:bodyPr>
            <a:lstStyle/>
            <a:p>
              <a:pPr algn="ctr"/>
              <a:r>
                <a:rPr lang="en-GB" sz="1399" dirty="0">
                  <a:solidFill>
                    <a:schemeClr val="bg1"/>
                  </a:solidFill>
                </a:rPr>
                <a:t>How happy I will be</a:t>
              </a:r>
              <a:br>
                <a:rPr lang="en-GB" sz="1399" dirty="0">
                  <a:solidFill>
                    <a:schemeClr val="bg1"/>
                  </a:solidFill>
                </a:rPr>
              </a:br>
              <a:r>
                <a:rPr lang="en-GB" sz="1399" dirty="0">
                  <a:solidFill>
                    <a:schemeClr val="bg1"/>
                  </a:solidFill>
                </a:rPr>
                <a:t>in such a state</a:t>
              </a:r>
            </a:p>
          </p:txBody>
        </p:sp>
        <p:sp>
          <p:nvSpPr>
            <p:cNvPr id="43" name="TextBox 42">
              <a:extLst>
                <a:ext uri="{FF2B5EF4-FFF2-40B4-BE49-F238E27FC236}">
                  <a16:creationId xmlns:a16="http://schemas.microsoft.com/office/drawing/2014/main" id="{1B1A2F5E-EF66-3C40-AE76-C20626C1885B}"/>
                </a:ext>
              </a:extLst>
            </p:cNvPr>
            <p:cNvSpPr txBox="1"/>
            <p:nvPr/>
          </p:nvSpPr>
          <p:spPr>
            <a:xfrm>
              <a:off x="6146266" y="4699201"/>
              <a:ext cx="1262493" cy="523509"/>
            </a:xfrm>
            <a:prstGeom prst="rect">
              <a:avLst/>
            </a:prstGeom>
            <a:solidFill>
              <a:srgbClr val="7030A0"/>
            </a:solidFill>
            <a:ln w="19050">
              <a:solidFill>
                <a:schemeClr val="tx1"/>
              </a:solidFill>
            </a:ln>
          </p:spPr>
          <p:txBody>
            <a:bodyPr wrap="none" rtlCol="0">
              <a:spAutoFit/>
            </a:bodyPr>
            <a:lstStyle/>
            <a:p>
              <a:pPr algn="ctr"/>
              <a:r>
                <a:rPr lang="en-GB" sz="1399" dirty="0">
                  <a:solidFill>
                    <a:schemeClr val="bg1"/>
                  </a:solidFill>
                </a:rPr>
                <a:t>What action I</a:t>
              </a:r>
              <a:br>
                <a:rPr lang="en-GB" sz="1399" dirty="0">
                  <a:solidFill>
                    <a:schemeClr val="bg1"/>
                  </a:solidFill>
                </a:rPr>
              </a:br>
              <a:r>
                <a:rPr lang="en-GB" sz="1399" dirty="0">
                  <a:solidFill>
                    <a:schemeClr val="bg1"/>
                  </a:solidFill>
                </a:rPr>
                <a:t>should do now</a:t>
              </a:r>
            </a:p>
          </p:txBody>
        </p:sp>
        <p:sp>
          <p:nvSpPr>
            <p:cNvPr id="44" name="TextBox 43">
              <a:extLst>
                <a:ext uri="{FF2B5EF4-FFF2-40B4-BE49-F238E27FC236}">
                  <a16:creationId xmlns:a16="http://schemas.microsoft.com/office/drawing/2014/main" id="{212DBB14-7399-F64E-BCE4-1C3CF4411AC9}"/>
                </a:ext>
              </a:extLst>
            </p:cNvPr>
            <p:cNvSpPr txBox="1"/>
            <p:nvPr/>
          </p:nvSpPr>
          <p:spPr>
            <a:xfrm>
              <a:off x="3901751" y="2001756"/>
              <a:ext cx="642242" cy="303089"/>
            </a:xfrm>
            <a:prstGeom prst="roundRect">
              <a:avLst>
                <a:gd name="adj" fmla="val 50000"/>
              </a:avLst>
            </a:prstGeom>
            <a:solidFill>
              <a:schemeClr val="accent5"/>
            </a:solidFill>
            <a:ln w="19050">
              <a:solidFill>
                <a:schemeClr val="tx1"/>
              </a:solidFill>
            </a:ln>
          </p:spPr>
          <p:txBody>
            <a:bodyPr wrap="none" tIns="0" bIns="0" rtlCol="0" anchor="t">
              <a:spAutoFit/>
            </a:bodyPr>
            <a:lstStyle/>
            <a:p>
              <a:pPr algn="ctr"/>
              <a:r>
                <a:rPr lang="en-GB" sz="1399" dirty="0">
                  <a:solidFill>
                    <a:schemeClr val="bg1"/>
                  </a:solidFill>
                </a:rPr>
                <a:t>State</a:t>
              </a:r>
            </a:p>
          </p:txBody>
        </p:sp>
        <p:sp>
          <p:nvSpPr>
            <p:cNvPr id="45" name="TextBox 44">
              <a:extLst>
                <a:ext uri="{FF2B5EF4-FFF2-40B4-BE49-F238E27FC236}">
                  <a16:creationId xmlns:a16="http://schemas.microsoft.com/office/drawing/2014/main" id="{06917C85-FBC9-FD43-8206-7A66129CA627}"/>
                </a:ext>
              </a:extLst>
            </p:cNvPr>
            <p:cNvSpPr txBox="1"/>
            <p:nvPr/>
          </p:nvSpPr>
          <p:spPr>
            <a:xfrm>
              <a:off x="3261963" y="2456189"/>
              <a:ext cx="1921828" cy="303089"/>
            </a:xfrm>
            <a:prstGeom prst="roundRect">
              <a:avLst>
                <a:gd name="adj" fmla="val 50000"/>
              </a:avLst>
            </a:prstGeom>
            <a:solidFill>
              <a:srgbClr val="FFC000"/>
            </a:solidFill>
            <a:ln w="19050">
              <a:solidFill>
                <a:schemeClr val="tx1"/>
              </a:solidFill>
            </a:ln>
          </p:spPr>
          <p:txBody>
            <a:bodyPr wrap="none" tIns="0" bIns="0" rtlCol="0" anchor="t">
              <a:spAutoFit/>
            </a:bodyPr>
            <a:lstStyle/>
            <a:p>
              <a:pPr algn="ctr"/>
              <a:r>
                <a:rPr lang="en-GB" sz="1399" dirty="0">
                  <a:solidFill>
                    <a:schemeClr val="bg1"/>
                  </a:solidFill>
                </a:rPr>
                <a:t>How the world evolves</a:t>
              </a:r>
            </a:p>
          </p:txBody>
        </p:sp>
        <p:sp>
          <p:nvSpPr>
            <p:cNvPr id="46" name="TextBox 45">
              <a:extLst>
                <a:ext uri="{FF2B5EF4-FFF2-40B4-BE49-F238E27FC236}">
                  <a16:creationId xmlns:a16="http://schemas.microsoft.com/office/drawing/2014/main" id="{FB3070D0-BAAB-1046-A507-9515F490E3A0}"/>
                </a:ext>
              </a:extLst>
            </p:cNvPr>
            <p:cNvSpPr txBox="1"/>
            <p:nvPr/>
          </p:nvSpPr>
          <p:spPr>
            <a:xfrm>
              <a:off x="3364011" y="3170803"/>
              <a:ext cx="1717730" cy="303089"/>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en-GB" sz="1399" dirty="0">
                  <a:solidFill>
                    <a:schemeClr val="bg1"/>
                  </a:solidFill>
                </a:rPr>
                <a:t>What my actions do</a:t>
              </a:r>
            </a:p>
          </p:txBody>
        </p:sp>
        <p:sp>
          <p:nvSpPr>
            <p:cNvPr id="47" name="TextBox 46">
              <a:extLst>
                <a:ext uri="{FF2B5EF4-FFF2-40B4-BE49-F238E27FC236}">
                  <a16:creationId xmlns:a16="http://schemas.microsoft.com/office/drawing/2014/main" id="{5D7D942F-4550-9244-8714-F486CA8605F2}"/>
                </a:ext>
              </a:extLst>
            </p:cNvPr>
            <p:cNvSpPr txBox="1"/>
            <p:nvPr/>
          </p:nvSpPr>
          <p:spPr>
            <a:xfrm>
              <a:off x="3867411" y="3990728"/>
              <a:ext cx="710922" cy="303089"/>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en-GB" sz="1399" dirty="0">
                  <a:solidFill>
                    <a:schemeClr val="bg1"/>
                  </a:solidFill>
                </a:rPr>
                <a:t>Utility</a:t>
              </a:r>
            </a:p>
          </p:txBody>
        </p:sp>
        <p:cxnSp>
          <p:nvCxnSpPr>
            <p:cNvPr id="48" name="Straight Arrow Connector 47">
              <a:extLst>
                <a:ext uri="{FF2B5EF4-FFF2-40B4-BE49-F238E27FC236}">
                  <a16:creationId xmlns:a16="http://schemas.microsoft.com/office/drawing/2014/main" id="{260F42B9-862D-7E42-AC24-244D04EB39A1}"/>
                </a:ext>
              </a:extLst>
            </p:cNvPr>
            <p:cNvCxnSpPr>
              <a:cxnSpLocks/>
              <a:stCxn id="38" idx="2"/>
              <a:endCxn id="40" idx="0"/>
            </p:cNvCxnSpPr>
            <p:nvPr/>
          </p:nvCxnSpPr>
          <p:spPr>
            <a:xfrm>
              <a:off x="6777511" y="1942946"/>
              <a:ext cx="3"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E6BFF90-E8E5-834F-B767-31A0C09D9581}"/>
                </a:ext>
              </a:extLst>
            </p:cNvPr>
            <p:cNvCxnSpPr>
              <a:cxnSpLocks/>
              <a:stCxn id="40" idx="2"/>
              <a:endCxn id="41" idx="0"/>
            </p:cNvCxnSpPr>
            <p:nvPr/>
          </p:nvCxnSpPr>
          <p:spPr>
            <a:xfrm flipH="1">
              <a:off x="6777512" y="2764255"/>
              <a:ext cx="2"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2D248E9-1E65-174A-99B1-0A02E29FAC93}"/>
                </a:ext>
              </a:extLst>
            </p:cNvPr>
            <p:cNvCxnSpPr>
              <a:cxnSpLocks/>
              <a:stCxn id="41" idx="2"/>
              <a:endCxn id="42" idx="0"/>
            </p:cNvCxnSpPr>
            <p:nvPr/>
          </p:nvCxnSpPr>
          <p:spPr>
            <a:xfrm>
              <a:off x="6777512" y="3583739"/>
              <a:ext cx="0" cy="2959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3EA7F2F-39F6-8D49-BD16-2DB40ECD2853}"/>
                </a:ext>
              </a:extLst>
            </p:cNvPr>
            <p:cNvCxnSpPr>
              <a:cxnSpLocks/>
              <a:stCxn id="42" idx="2"/>
              <a:endCxn id="43" idx="0"/>
            </p:cNvCxnSpPr>
            <p:nvPr/>
          </p:nvCxnSpPr>
          <p:spPr>
            <a:xfrm>
              <a:off x="6777512" y="4403225"/>
              <a:ext cx="1"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B89EECE-8D60-714C-86E7-ED017C62F274}"/>
                </a:ext>
              </a:extLst>
            </p:cNvPr>
            <p:cNvCxnSpPr>
              <a:cxnSpLocks/>
              <a:stCxn id="43" idx="2"/>
              <a:endCxn id="39" idx="0"/>
            </p:cNvCxnSpPr>
            <p:nvPr/>
          </p:nvCxnSpPr>
          <p:spPr>
            <a:xfrm>
              <a:off x="6777513" y="5222710"/>
              <a:ext cx="0" cy="2959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46D8FD0-1BDE-B444-9826-E66EFFDD645D}"/>
                </a:ext>
              </a:extLst>
            </p:cNvPr>
            <p:cNvCxnSpPr>
              <a:cxnSpLocks/>
              <a:stCxn id="44" idx="3"/>
              <a:endCxn id="40" idx="1"/>
            </p:cNvCxnSpPr>
            <p:nvPr/>
          </p:nvCxnSpPr>
          <p:spPr>
            <a:xfrm>
              <a:off x="4543993" y="2153301"/>
              <a:ext cx="1569090" cy="349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ACC0317-F272-A64F-8B0E-34CCA2BCF7B9}"/>
                </a:ext>
              </a:extLst>
            </p:cNvPr>
            <p:cNvCxnSpPr>
              <a:cxnSpLocks/>
              <a:stCxn id="45" idx="3"/>
              <a:endCxn id="40" idx="1"/>
            </p:cNvCxnSpPr>
            <p:nvPr/>
          </p:nvCxnSpPr>
          <p:spPr>
            <a:xfrm flipV="1">
              <a:off x="5183791" y="2502500"/>
              <a:ext cx="929292" cy="105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A9A6E42-8A05-554C-9786-21CCC5617CD6}"/>
                </a:ext>
              </a:extLst>
            </p:cNvPr>
            <p:cNvCxnSpPr>
              <a:cxnSpLocks/>
              <a:stCxn id="45" idx="3"/>
              <a:endCxn id="41" idx="1"/>
            </p:cNvCxnSpPr>
            <p:nvPr/>
          </p:nvCxnSpPr>
          <p:spPr>
            <a:xfrm>
              <a:off x="5183791" y="2607734"/>
              <a:ext cx="827041" cy="714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DC7D761-A635-3F49-83A1-390EECC8F218}"/>
                </a:ext>
              </a:extLst>
            </p:cNvPr>
            <p:cNvCxnSpPr>
              <a:cxnSpLocks/>
              <a:stCxn id="46" idx="3"/>
              <a:endCxn id="40" idx="1"/>
            </p:cNvCxnSpPr>
            <p:nvPr/>
          </p:nvCxnSpPr>
          <p:spPr>
            <a:xfrm flipV="1">
              <a:off x="5081742" y="2502500"/>
              <a:ext cx="1031341" cy="819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451385F-849F-2C42-A550-BDC49EF521CF}"/>
                </a:ext>
              </a:extLst>
            </p:cNvPr>
            <p:cNvCxnSpPr>
              <a:cxnSpLocks/>
              <a:stCxn id="46" idx="3"/>
              <a:endCxn id="41" idx="1"/>
            </p:cNvCxnSpPr>
            <p:nvPr/>
          </p:nvCxnSpPr>
          <p:spPr>
            <a:xfrm flipV="1">
              <a:off x="5081742" y="3321985"/>
              <a:ext cx="929090" cy="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6EB6A25-5022-3B4A-99FA-A5D09E923CFE}"/>
                </a:ext>
              </a:extLst>
            </p:cNvPr>
            <p:cNvCxnSpPr>
              <a:cxnSpLocks/>
              <a:stCxn id="38"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B8D09E4-6812-0B45-9440-3C92C593CFEF}"/>
                </a:ext>
              </a:extLst>
            </p:cNvPr>
            <p:cNvCxnSpPr>
              <a:cxnSpLocks/>
              <a:stCxn id="47" idx="3"/>
            </p:cNvCxnSpPr>
            <p:nvPr/>
          </p:nvCxnSpPr>
          <p:spPr>
            <a:xfrm flipV="1">
              <a:off x="4578333" y="4142206"/>
              <a:ext cx="1343342" cy="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663E3C5-4643-E241-AC18-C2F81607A845}"/>
                </a:ext>
              </a:extLst>
            </p:cNvPr>
            <p:cNvCxnSpPr>
              <a:cxnSpLocks/>
              <a:endCxn id="39" idx="3"/>
            </p:cNvCxnSpPr>
            <p:nvPr/>
          </p:nvCxnSpPr>
          <p:spPr>
            <a:xfrm flipH="1">
              <a:off x="7164454" y="5626410"/>
              <a:ext cx="1529317"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611DCF39-F552-7F42-988D-102A62955987}"/>
                </a:ext>
              </a:extLst>
            </p:cNvPr>
            <p:cNvCxnSpPr>
              <a:cxnSpLocks/>
              <a:stCxn id="40" idx="0"/>
              <a:endCxn id="44" idx="0"/>
            </p:cNvCxnSpPr>
            <p:nvPr/>
          </p:nvCxnSpPr>
          <p:spPr>
            <a:xfrm rot="16200000" flipV="1">
              <a:off x="5380699" y="843930"/>
              <a:ext cx="238990" cy="2554642"/>
            </a:xfrm>
            <a:prstGeom prst="curvedConnector3">
              <a:avLst>
                <a:gd name="adj1" fmla="val 19575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530159F5-52C8-9952-1E66-B11620AA86C4}"/>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5F50BD63-8B6C-5514-4C61-37E41841457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11922AB8-5F21-7A89-7506-A15D13E5B17F}"/>
              </a:ext>
            </a:extLst>
          </p:cNvPr>
          <p:cNvSpPr>
            <a:spLocks noGrp="1"/>
          </p:cNvSpPr>
          <p:nvPr>
            <p:ph type="sldNum" sz="quarter" idx="11"/>
          </p:nvPr>
        </p:nvSpPr>
        <p:spPr/>
        <p:txBody>
          <a:bodyPr/>
          <a:lstStyle/>
          <a:p>
            <a:fld id="{EB1502E6-D9AE-3544-B6D5-378AAA0B915F}" type="slidenum">
              <a:rPr lang="de-DE" altLang="de-DE" smtClean="0"/>
              <a:pPr/>
              <a:t>3</a:t>
            </a:fld>
            <a:endParaRPr lang="de-DE" altLang="de-DE" dirty="0"/>
          </a:p>
        </p:txBody>
      </p:sp>
    </p:spTree>
    <p:extLst>
      <p:ext uri="{BB962C8B-B14F-4D97-AF65-F5344CB8AC3E}">
        <p14:creationId xmlns:p14="http://schemas.microsoft.com/office/powerpoint/2010/main" val="1925186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EU Query: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p:txBody>
              <a:bodyPr>
                <a:normAutofit/>
              </a:bodyPr>
              <a:lstStyle/>
              <a:p>
                <a:r>
                  <a:rPr lang="en-GB" dirty="0"/>
                  <a:t>Calculations with </a:t>
                </a:r>
                <a14:m>
                  <m:oMath xmlns:m="http://schemas.openxmlformats.org/officeDocument/2006/math">
                    <m:d>
                      <m:dPr>
                        <m:begChr m:val="|"/>
                        <m:endChr m:val="|"/>
                        <m:ctrlPr>
                          <a:rPr lang="de-DE" b="0" i="1" smtClean="0">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𝑀</m:t>
                            </m:r>
                          </m:e>
                        </m:d>
                      </m:e>
                    </m:d>
                    <m:r>
                      <a:rPr lang="de-DE" b="0" i="1" smtClean="0">
                        <a:latin typeface="Cambria Math" panose="02040503050406030204" pitchFamily="18" charset="0"/>
                        <a:ea typeface="Cambria Math" panose="02040503050406030204" pitchFamily="18" charset="0"/>
                      </a:rPr>
                      <m:t>=2,</m:t>
                    </m:r>
                    <m:d>
                      <m:dPr>
                        <m:begChr m:val="|"/>
                        <m:endChr m:val="|"/>
                        <m:ctrlPr>
                          <a:rPr lang="de-DE" i="1">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dom</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3</m:t>
                    </m:r>
                  </m:oMath>
                </a14:m>
                <a:r>
                  <a:rPr lang="en-GB" dirty="0"/>
                  <a:t>:</a:t>
                </a:r>
              </a:p>
              <a:p>
                <a:pPr marL="715703" lvl="1" indent="-457200">
                  <a:buFont typeface="+mj-lt"/>
                  <a:buAutoNum type="arabicPeriod"/>
                </a:pPr>
                <a:r>
                  <a:rPr lang="en-GB" dirty="0"/>
                  <a:t>Sum out </a:t>
                </a:r>
                <a14:m>
                  <m:oMath xmlns:m="http://schemas.openxmlformats.org/officeDocument/2006/math">
                    <m:r>
                      <a:rPr lang="de-DE" i="1">
                        <a:latin typeface="Cambria Math" panose="02040503050406030204" pitchFamily="18" charset="0"/>
                      </a:rPr>
                      <m:t>𝑇</m:t>
                    </m:r>
                    <m:r>
                      <a:rPr lang="de-DE" b="0" i="1" smtClean="0">
                        <a:latin typeface="Cambria Math" panose="02040503050406030204" pitchFamily="18" charset="0"/>
                      </a:rPr>
                      <m:t>𝑟𝑒𝑎</m:t>
                    </m:r>
                    <m:r>
                      <a:rPr lang="de-DE" i="1">
                        <a:latin typeface="Cambria Math" panose="02040503050406030204" pitchFamily="18" charset="0"/>
                      </a:rPr>
                      <m:t>𝑡</m:t>
                    </m:r>
                    <m:d>
                      <m:dPr>
                        <m:ctrlPr>
                          <a:rPr lang="de-DE" i="1">
                            <a:latin typeface="Cambria Math" panose="02040503050406030204" pitchFamily="18" charset="0"/>
                          </a:rPr>
                        </m:ctrlPr>
                      </m:dPr>
                      <m:e>
                        <m:r>
                          <a:rPr lang="de-DE">
                            <a:latin typeface="Cambria Math" panose="02040503050406030204" pitchFamily="18" charset="0"/>
                          </a:rPr>
                          <m:t>𝑋</m:t>
                        </m:r>
                        <m:r>
                          <a:rPr lang="de-DE">
                            <a:latin typeface="Cambria Math" panose="02040503050406030204" pitchFamily="18" charset="0"/>
                          </a:rPr>
                          <m:t>,</m:t>
                        </m:r>
                        <m:r>
                          <a:rPr lang="de-DE" i="1">
                            <a:latin typeface="Cambria Math" panose="02040503050406030204" pitchFamily="18" charset="0"/>
                          </a:rPr>
                          <m:t>𝑀</m:t>
                        </m:r>
                      </m:e>
                    </m:d>
                  </m:oMath>
                </a14:m>
                <a:r>
                  <a:rPr lang="en-GB" dirty="0"/>
                  <a:t>, exponentiate result for </a:t>
                </a:r>
                <a14:m>
                  <m:oMath xmlns:m="http://schemas.openxmlformats.org/officeDocument/2006/math">
                    <m:r>
                      <a:rPr lang="en-GB" i="1" smtClean="0">
                        <a:latin typeface="Cambria Math" panose="02040503050406030204" pitchFamily="18" charset="0"/>
                      </a:rPr>
                      <m:t>𝑀</m:t>
                    </m:r>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221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graphicFrame>
            <p:nvGraphicFramePr>
              <p:cNvPr id="84" name="Table 83">
                <a:extLst>
                  <a:ext uri="{FF2B5EF4-FFF2-40B4-BE49-F238E27FC236}">
                    <a16:creationId xmlns:a16="http://schemas.microsoft.com/office/drawing/2014/main" id="{5BC28D39-A55C-2F4C-9D94-E278443487E0}"/>
                  </a:ext>
                </a:extLst>
              </p:cNvPr>
              <p:cNvGraphicFramePr>
                <a:graphicFrameLocks noGrp="1"/>
              </p:cNvGraphicFramePr>
              <p:nvPr/>
            </p:nvGraphicFramePr>
            <p:xfrm>
              <a:off x="362566" y="2573097"/>
              <a:ext cx="3158555" cy="333756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098169">
                      <a:extLst>
                        <a:ext uri="{9D8B030D-6E8A-4147-A177-3AD203B41FA5}">
                          <a16:colId xmlns:a16="http://schemas.microsoft.com/office/drawing/2014/main" val="2258612586"/>
                        </a:ext>
                      </a:extLst>
                    </a:gridCol>
                    <a:gridCol w="497142">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𝑇𝑡</m:t>
                                </m:r>
                                <m:d>
                                  <m:dPr>
                                    <m:ctrlPr>
                                      <a:rPr lang="de-DE" i="1" smtClean="0">
                                        <a:latin typeface="Cambria Math" panose="02040503050406030204" pitchFamily="18" charset="0"/>
                                      </a:rPr>
                                    </m:ctrlPr>
                                  </m:dPr>
                                  <m:e>
                                    <m:r>
                                      <a:rPr lang="de-DE" smtClean="0">
                                        <a:latin typeface="Cambria Math" panose="02040503050406030204" pitchFamily="18" charset="0"/>
                                      </a:rPr>
                                      <m:t>𝑋</m:t>
                                    </m:r>
                                    <m:r>
                                      <a:rPr lang="de-DE" smtClean="0">
                                        <a:latin typeface="Cambria Math" panose="02040503050406030204" pitchFamily="18" charset="0"/>
                                      </a:rPr>
                                      <m:t>,</m:t>
                                    </m:r>
                                    <m:r>
                                      <a:rPr lang="de-DE" smtClean="0">
                                        <a:latin typeface="Cambria Math" panose="02040503050406030204" pitchFamily="18" charset="0"/>
                                      </a:rPr>
                                      <m:t>𝑀</m:t>
                                    </m:r>
                                  </m:e>
                                </m:d>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en-GB" smtClean="0">
                                        <a:latin typeface="Cambria Math" panose="02040503050406030204" pitchFamily="18" charset="0"/>
                                      </a:rPr>
                                      <m:t>𝜙</m:t>
                                    </m:r>
                                  </m:e>
                                  <m:sub>
                                    <m:r>
                                      <a:rPr lang="de-DE" smtClean="0">
                                        <a:latin typeface="Cambria Math" panose="02040503050406030204" pitchFamily="18" charset="0"/>
                                      </a:rPr>
                                      <m:t>3</m:t>
                                    </m:r>
                                  </m:sub>
                                </m:sSub>
                              </m:oMath>
                            </m:oMathPara>
                          </a14:m>
                          <a:endParaRPr lang="en-GB" b="0" i="1"/>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9</m:t>
                                </m:r>
                              </m:oMath>
                            </m:oMathPara>
                          </a14:m>
                          <a:endParaRPr lang="en-GB"/>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5</m:t>
                                </m:r>
                              </m:oMath>
                            </m:oMathPara>
                          </a14:m>
                          <a:endParaRPr lang="en-GB"/>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6</m:t>
                                </m:r>
                              </m:oMath>
                            </m:oMathPara>
                          </a14:m>
                          <a:endParaRPr lang="en-GB"/>
                        </a:p>
                      </a:txBody>
                      <a:tcPr/>
                    </a:tc>
                    <a:extLst>
                      <a:ext uri="{0D108BD9-81ED-4DB2-BD59-A6C34878D82A}">
                        <a16:rowId xmlns:a16="http://schemas.microsoft.com/office/drawing/2014/main" val="576065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3</m:t>
                                </m:r>
                              </m:oMath>
                            </m:oMathPara>
                          </a14:m>
                          <a:endParaRPr lang="en-GB"/>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4</m:t>
                                </m:r>
                              </m:oMath>
                            </m:oMathPara>
                          </a14:m>
                          <a:endParaRPr lang="en-GB"/>
                        </a:p>
                      </a:txBody>
                      <a:tcPr/>
                    </a:tc>
                    <a:extLst>
                      <a:ext uri="{0D108BD9-81ED-4DB2-BD59-A6C34878D82A}">
                        <a16:rowId xmlns:a16="http://schemas.microsoft.com/office/drawing/2014/main" val="1007323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4</m:t>
                                </m:r>
                              </m:oMath>
                            </m:oMathPara>
                          </a14:m>
                          <a:endParaRPr lang="en-GB"/>
                        </a:p>
                      </a:txBody>
                      <a:tcPr/>
                    </a:tc>
                    <a:extLst>
                      <a:ext uri="{0D108BD9-81ED-4DB2-BD59-A6C34878D82A}">
                        <a16:rowId xmlns:a16="http://schemas.microsoft.com/office/drawing/2014/main" val="12337814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2124492096"/>
                      </a:ext>
                    </a:extLst>
                  </a:tr>
                </a:tbl>
              </a:graphicData>
            </a:graphic>
          </p:graphicFrame>
        </mc:Choice>
        <mc:Fallback xmlns="">
          <p:graphicFrame>
            <p:nvGraphicFramePr>
              <p:cNvPr id="84" name="Table 83">
                <a:extLst>
                  <a:ext uri="{FF2B5EF4-FFF2-40B4-BE49-F238E27FC236}">
                    <a16:creationId xmlns:a16="http://schemas.microsoft.com/office/drawing/2014/main" id="{5BC28D39-A55C-2F4C-9D94-E278443487E0}"/>
                  </a:ext>
                </a:extLst>
              </p:cNvPr>
              <p:cNvGraphicFramePr>
                <a:graphicFrameLocks noGrp="1"/>
              </p:cNvGraphicFramePr>
              <p:nvPr>
                <p:extLst>
                  <p:ext uri="{D42A27DB-BD31-4B8C-83A1-F6EECF244321}">
                    <p14:modId xmlns:p14="http://schemas.microsoft.com/office/powerpoint/2010/main" val="3288467343"/>
                  </p:ext>
                </p:extLst>
              </p:nvPr>
            </p:nvGraphicFramePr>
            <p:xfrm>
              <a:off x="362566" y="2573097"/>
              <a:ext cx="3158555" cy="333756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098169">
                      <a:extLst>
                        <a:ext uri="{9D8B030D-6E8A-4147-A177-3AD203B41FA5}">
                          <a16:colId xmlns:a16="http://schemas.microsoft.com/office/drawing/2014/main" val="2258612586"/>
                        </a:ext>
                      </a:extLst>
                    </a:gridCol>
                    <a:gridCol w="497142">
                      <a:extLst>
                        <a:ext uri="{9D8B030D-6E8A-4147-A177-3AD203B41FA5}">
                          <a16:colId xmlns:a16="http://schemas.microsoft.com/office/drawing/2014/main" val="281335253"/>
                        </a:ext>
                      </a:extLst>
                    </a:gridCol>
                  </a:tblGrid>
                  <a:tr h="370840">
                    <a:tc>
                      <a:txBody>
                        <a:bodyPr/>
                        <a:lstStyle/>
                        <a:p>
                          <a:endParaRPr lang="en-US"/>
                        </a:p>
                      </a:txBody>
                      <a:tcPr>
                        <a:blipFill>
                          <a:blip r:embed="rId3"/>
                          <a:stretch>
                            <a:fillRect l="-1613" r="-303226" b="-810345"/>
                          </a:stretch>
                        </a:blipFill>
                      </a:tcPr>
                    </a:tc>
                    <a:tc>
                      <a:txBody>
                        <a:bodyPr/>
                        <a:lstStyle/>
                        <a:p>
                          <a:endParaRPr lang="en-US"/>
                        </a:p>
                      </a:txBody>
                      <a:tcPr>
                        <a:blipFill>
                          <a:blip r:embed="rId3"/>
                          <a:stretch>
                            <a:fillRect l="-101613" r="-203226" b="-810345"/>
                          </a:stretch>
                        </a:blipFill>
                      </a:tcPr>
                    </a:tc>
                    <a:tc>
                      <a:txBody>
                        <a:bodyPr/>
                        <a:lstStyle/>
                        <a:p>
                          <a:endParaRPr lang="en-US"/>
                        </a:p>
                      </a:txBody>
                      <a:tcPr>
                        <a:blipFill>
                          <a:blip r:embed="rId3"/>
                          <a:stretch>
                            <a:fillRect l="-143678" r="-44828" b="-810345"/>
                          </a:stretch>
                        </a:blipFill>
                      </a:tcPr>
                    </a:tc>
                    <a:tc>
                      <a:txBody>
                        <a:bodyPr/>
                        <a:lstStyle/>
                        <a:p>
                          <a:endParaRPr lang="en-US"/>
                        </a:p>
                      </a:txBody>
                      <a:tcPr>
                        <a:blipFill>
                          <a:blip r:embed="rId3"/>
                          <a:stretch>
                            <a:fillRect l="-543590" b="-8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
                          <a:stretch>
                            <a:fillRect l="-1613" t="-96667" r="-303226" b="-683333"/>
                          </a:stretch>
                        </a:blipFill>
                      </a:tcPr>
                    </a:tc>
                    <a:tc>
                      <a:txBody>
                        <a:bodyPr/>
                        <a:lstStyle/>
                        <a:p>
                          <a:endParaRPr lang="en-US"/>
                        </a:p>
                      </a:txBody>
                      <a:tcPr>
                        <a:blipFill>
                          <a:blip r:embed="rId3"/>
                          <a:stretch>
                            <a:fillRect l="-101613" t="-96667" r="-203226" b="-683333"/>
                          </a:stretch>
                        </a:blipFill>
                      </a:tcPr>
                    </a:tc>
                    <a:tc>
                      <a:txBody>
                        <a:bodyPr/>
                        <a:lstStyle/>
                        <a:p>
                          <a:endParaRPr lang="en-US"/>
                        </a:p>
                      </a:txBody>
                      <a:tcPr>
                        <a:blipFill>
                          <a:blip r:embed="rId3"/>
                          <a:stretch>
                            <a:fillRect l="-143678" t="-96667" r="-44828" b="-683333"/>
                          </a:stretch>
                        </a:blipFill>
                      </a:tcPr>
                    </a:tc>
                    <a:tc>
                      <a:txBody>
                        <a:bodyPr/>
                        <a:lstStyle/>
                        <a:p>
                          <a:endParaRPr lang="en-US"/>
                        </a:p>
                      </a:txBody>
                      <a:tcPr>
                        <a:blipFill>
                          <a:blip r:embed="rId3"/>
                          <a:stretch>
                            <a:fillRect l="-543590" t="-96667" b="-68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3"/>
                          <a:stretch>
                            <a:fillRect l="-1613" t="-203448" r="-303226" b="-606897"/>
                          </a:stretch>
                        </a:blipFill>
                      </a:tcPr>
                    </a:tc>
                    <a:tc>
                      <a:txBody>
                        <a:bodyPr/>
                        <a:lstStyle/>
                        <a:p>
                          <a:endParaRPr lang="en-US"/>
                        </a:p>
                      </a:txBody>
                      <a:tcPr>
                        <a:blipFill>
                          <a:blip r:embed="rId3"/>
                          <a:stretch>
                            <a:fillRect l="-101613" t="-203448" r="-203226" b="-606897"/>
                          </a:stretch>
                        </a:blipFill>
                      </a:tcPr>
                    </a:tc>
                    <a:tc>
                      <a:txBody>
                        <a:bodyPr/>
                        <a:lstStyle/>
                        <a:p>
                          <a:endParaRPr lang="en-US"/>
                        </a:p>
                      </a:txBody>
                      <a:tcPr>
                        <a:blipFill>
                          <a:blip r:embed="rId3"/>
                          <a:stretch>
                            <a:fillRect l="-143678" t="-203448" r="-44828" b="-606897"/>
                          </a:stretch>
                        </a:blipFill>
                      </a:tcPr>
                    </a:tc>
                    <a:tc>
                      <a:txBody>
                        <a:bodyPr/>
                        <a:lstStyle/>
                        <a:p>
                          <a:endParaRPr lang="en-US"/>
                        </a:p>
                      </a:txBody>
                      <a:tcPr>
                        <a:blipFill>
                          <a:blip r:embed="rId3"/>
                          <a:stretch>
                            <a:fillRect l="-543590" t="-203448" b="-60689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3"/>
                          <a:stretch>
                            <a:fillRect l="-1613" t="-303448" r="-303226" b="-506897"/>
                          </a:stretch>
                        </a:blipFill>
                      </a:tcPr>
                    </a:tc>
                    <a:tc>
                      <a:txBody>
                        <a:bodyPr/>
                        <a:lstStyle/>
                        <a:p>
                          <a:endParaRPr lang="en-US"/>
                        </a:p>
                      </a:txBody>
                      <a:tcPr>
                        <a:blipFill>
                          <a:blip r:embed="rId3"/>
                          <a:stretch>
                            <a:fillRect l="-101613" t="-303448" r="-203226" b="-506897"/>
                          </a:stretch>
                        </a:blipFill>
                      </a:tcPr>
                    </a:tc>
                    <a:tc>
                      <a:txBody>
                        <a:bodyPr/>
                        <a:lstStyle/>
                        <a:p>
                          <a:endParaRPr lang="en-US"/>
                        </a:p>
                      </a:txBody>
                      <a:tcPr>
                        <a:blipFill>
                          <a:blip r:embed="rId3"/>
                          <a:stretch>
                            <a:fillRect l="-143678" t="-303448" r="-44828" b="-506897"/>
                          </a:stretch>
                        </a:blipFill>
                      </a:tcPr>
                    </a:tc>
                    <a:tc>
                      <a:txBody>
                        <a:bodyPr/>
                        <a:lstStyle/>
                        <a:p>
                          <a:endParaRPr lang="en-US"/>
                        </a:p>
                      </a:txBody>
                      <a:tcPr>
                        <a:blipFill>
                          <a:blip r:embed="rId3"/>
                          <a:stretch>
                            <a:fillRect l="-543590" t="-303448" b="-50689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3"/>
                          <a:stretch>
                            <a:fillRect l="-1613" t="-390000" r="-303226" b="-390000"/>
                          </a:stretch>
                        </a:blipFill>
                      </a:tcPr>
                    </a:tc>
                    <a:tc>
                      <a:txBody>
                        <a:bodyPr/>
                        <a:lstStyle/>
                        <a:p>
                          <a:endParaRPr lang="en-US"/>
                        </a:p>
                      </a:txBody>
                      <a:tcPr>
                        <a:blipFill>
                          <a:blip r:embed="rId3"/>
                          <a:stretch>
                            <a:fillRect l="-101613" t="-390000" r="-203226" b="-390000"/>
                          </a:stretch>
                        </a:blipFill>
                      </a:tcPr>
                    </a:tc>
                    <a:tc>
                      <a:txBody>
                        <a:bodyPr/>
                        <a:lstStyle/>
                        <a:p>
                          <a:endParaRPr lang="en-US"/>
                        </a:p>
                      </a:txBody>
                      <a:tcPr>
                        <a:blipFill>
                          <a:blip r:embed="rId3"/>
                          <a:stretch>
                            <a:fillRect l="-143678" t="-390000" r="-44828" b="-390000"/>
                          </a:stretch>
                        </a:blipFill>
                      </a:tcPr>
                    </a:tc>
                    <a:tc>
                      <a:txBody>
                        <a:bodyPr/>
                        <a:lstStyle/>
                        <a:p>
                          <a:endParaRPr lang="en-US"/>
                        </a:p>
                      </a:txBody>
                      <a:tcPr>
                        <a:blipFill>
                          <a:blip r:embed="rId3"/>
                          <a:stretch>
                            <a:fillRect l="-543590" t="-390000" b="-390000"/>
                          </a:stretch>
                        </a:blipFill>
                      </a:tcPr>
                    </a:tc>
                    <a:extLst>
                      <a:ext uri="{0D108BD9-81ED-4DB2-BD59-A6C34878D82A}">
                        <a16:rowId xmlns:a16="http://schemas.microsoft.com/office/drawing/2014/main" val="576065180"/>
                      </a:ext>
                    </a:extLst>
                  </a:tr>
                  <a:tr h="370840">
                    <a:tc>
                      <a:txBody>
                        <a:bodyPr/>
                        <a:lstStyle/>
                        <a:p>
                          <a:endParaRPr lang="en-US"/>
                        </a:p>
                      </a:txBody>
                      <a:tcPr>
                        <a:blipFill>
                          <a:blip r:embed="rId3"/>
                          <a:stretch>
                            <a:fillRect l="-1613" t="-506897" r="-303226" b="-303448"/>
                          </a:stretch>
                        </a:blipFill>
                      </a:tcPr>
                    </a:tc>
                    <a:tc>
                      <a:txBody>
                        <a:bodyPr/>
                        <a:lstStyle/>
                        <a:p>
                          <a:endParaRPr lang="en-US"/>
                        </a:p>
                      </a:txBody>
                      <a:tcPr>
                        <a:blipFill>
                          <a:blip r:embed="rId3"/>
                          <a:stretch>
                            <a:fillRect l="-101613" t="-506897" r="-203226" b="-303448"/>
                          </a:stretch>
                        </a:blipFill>
                      </a:tcPr>
                    </a:tc>
                    <a:tc>
                      <a:txBody>
                        <a:bodyPr/>
                        <a:lstStyle/>
                        <a:p>
                          <a:endParaRPr lang="en-US"/>
                        </a:p>
                      </a:txBody>
                      <a:tcPr>
                        <a:blipFill>
                          <a:blip r:embed="rId3"/>
                          <a:stretch>
                            <a:fillRect l="-143678" t="-506897" r="-44828" b="-303448"/>
                          </a:stretch>
                        </a:blipFill>
                      </a:tcPr>
                    </a:tc>
                    <a:tc>
                      <a:txBody>
                        <a:bodyPr/>
                        <a:lstStyle/>
                        <a:p>
                          <a:endParaRPr lang="en-US"/>
                        </a:p>
                      </a:txBody>
                      <a:tcPr>
                        <a:blipFill>
                          <a:blip r:embed="rId3"/>
                          <a:stretch>
                            <a:fillRect l="-543590" t="-506897" b="-3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3"/>
                          <a:stretch>
                            <a:fillRect l="-1613" t="-606897" r="-303226" b="-203448"/>
                          </a:stretch>
                        </a:blipFill>
                      </a:tcPr>
                    </a:tc>
                    <a:tc>
                      <a:txBody>
                        <a:bodyPr/>
                        <a:lstStyle/>
                        <a:p>
                          <a:endParaRPr lang="en-US"/>
                        </a:p>
                      </a:txBody>
                      <a:tcPr>
                        <a:blipFill>
                          <a:blip r:embed="rId3"/>
                          <a:stretch>
                            <a:fillRect l="-101613" t="-606897" r="-203226" b="-203448"/>
                          </a:stretch>
                        </a:blipFill>
                      </a:tcPr>
                    </a:tc>
                    <a:tc>
                      <a:txBody>
                        <a:bodyPr/>
                        <a:lstStyle/>
                        <a:p>
                          <a:endParaRPr lang="en-US"/>
                        </a:p>
                      </a:txBody>
                      <a:tcPr>
                        <a:blipFill>
                          <a:blip r:embed="rId3"/>
                          <a:stretch>
                            <a:fillRect l="-143678" t="-606897" r="-44828" b="-203448"/>
                          </a:stretch>
                        </a:blipFill>
                      </a:tcPr>
                    </a:tc>
                    <a:tc>
                      <a:txBody>
                        <a:bodyPr/>
                        <a:lstStyle/>
                        <a:p>
                          <a:endParaRPr lang="en-US"/>
                        </a:p>
                      </a:txBody>
                      <a:tcPr>
                        <a:blipFill>
                          <a:blip r:embed="rId3"/>
                          <a:stretch>
                            <a:fillRect l="-543590" t="-606897" b="-203448"/>
                          </a:stretch>
                        </a:blipFill>
                      </a:tcPr>
                    </a:tc>
                    <a:extLst>
                      <a:ext uri="{0D108BD9-81ED-4DB2-BD59-A6C34878D82A}">
                        <a16:rowId xmlns:a16="http://schemas.microsoft.com/office/drawing/2014/main" val="100732356"/>
                      </a:ext>
                    </a:extLst>
                  </a:tr>
                  <a:tr h="370840">
                    <a:tc>
                      <a:txBody>
                        <a:bodyPr/>
                        <a:lstStyle/>
                        <a:p>
                          <a:endParaRPr lang="en-US"/>
                        </a:p>
                      </a:txBody>
                      <a:tcPr>
                        <a:blipFill>
                          <a:blip r:embed="rId3"/>
                          <a:stretch>
                            <a:fillRect l="-1613" t="-683333" r="-303226" b="-96667"/>
                          </a:stretch>
                        </a:blipFill>
                      </a:tcPr>
                    </a:tc>
                    <a:tc>
                      <a:txBody>
                        <a:bodyPr/>
                        <a:lstStyle/>
                        <a:p>
                          <a:endParaRPr lang="en-US"/>
                        </a:p>
                      </a:txBody>
                      <a:tcPr>
                        <a:blipFill>
                          <a:blip r:embed="rId3"/>
                          <a:stretch>
                            <a:fillRect l="-101613" t="-683333" r="-203226" b="-96667"/>
                          </a:stretch>
                        </a:blipFill>
                      </a:tcPr>
                    </a:tc>
                    <a:tc>
                      <a:txBody>
                        <a:bodyPr/>
                        <a:lstStyle/>
                        <a:p>
                          <a:endParaRPr lang="en-US"/>
                        </a:p>
                      </a:txBody>
                      <a:tcPr>
                        <a:blipFill>
                          <a:blip r:embed="rId3"/>
                          <a:stretch>
                            <a:fillRect l="-143678" t="-683333" r="-44828" b="-96667"/>
                          </a:stretch>
                        </a:blipFill>
                      </a:tcPr>
                    </a:tc>
                    <a:tc>
                      <a:txBody>
                        <a:bodyPr/>
                        <a:lstStyle/>
                        <a:p>
                          <a:endParaRPr lang="en-US"/>
                        </a:p>
                      </a:txBody>
                      <a:tcPr>
                        <a:blipFill>
                          <a:blip r:embed="rId3"/>
                          <a:stretch>
                            <a:fillRect l="-543590" t="-683333" b="-96667"/>
                          </a:stretch>
                        </a:blipFill>
                      </a:tcPr>
                    </a:tc>
                    <a:extLst>
                      <a:ext uri="{0D108BD9-81ED-4DB2-BD59-A6C34878D82A}">
                        <a16:rowId xmlns:a16="http://schemas.microsoft.com/office/drawing/2014/main" val="1233781488"/>
                      </a:ext>
                    </a:extLst>
                  </a:tr>
                  <a:tr h="370840">
                    <a:tc>
                      <a:txBody>
                        <a:bodyPr/>
                        <a:lstStyle/>
                        <a:p>
                          <a:endParaRPr lang="en-US"/>
                        </a:p>
                      </a:txBody>
                      <a:tcPr>
                        <a:blipFill>
                          <a:blip r:embed="rId3"/>
                          <a:stretch>
                            <a:fillRect l="-1613" t="-810345" r="-303226"/>
                          </a:stretch>
                        </a:blipFill>
                      </a:tcPr>
                    </a:tc>
                    <a:tc>
                      <a:txBody>
                        <a:bodyPr/>
                        <a:lstStyle/>
                        <a:p>
                          <a:endParaRPr lang="en-US"/>
                        </a:p>
                      </a:txBody>
                      <a:tcPr>
                        <a:blipFill>
                          <a:blip r:embed="rId3"/>
                          <a:stretch>
                            <a:fillRect l="-101613" t="-810345" r="-203226"/>
                          </a:stretch>
                        </a:blipFill>
                      </a:tcPr>
                    </a:tc>
                    <a:tc>
                      <a:txBody>
                        <a:bodyPr/>
                        <a:lstStyle/>
                        <a:p>
                          <a:endParaRPr lang="en-US"/>
                        </a:p>
                      </a:txBody>
                      <a:tcPr>
                        <a:blipFill>
                          <a:blip r:embed="rId3"/>
                          <a:stretch>
                            <a:fillRect l="-143678" t="-810345" r="-44828"/>
                          </a:stretch>
                        </a:blipFill>
                      </a:tcPr>
                    </a:tc>
                    <a:tc>
                      <a:txBody>
                        <a:bodyPr/>
                        <a:lstStyle/>
                        <a:p>
                          <a:endParaRPr lang="en-US"/>
                        </a:p>
                      </a:txBody>
                      <a:tcPr>
                        <a:blipFill>
                          <a:blip r:embed="rId3"/>
                          <a:stretch>
                            <a:fillRect l="-543590" t="-810345"/>
                          </a:stretch>
                        </a:blipFill>
                      </a:tcPr>
                    </a:tc>
                    <a:extLst>
                      <a:ext uri="{0D108BD9-81ED-4DB2-BD59-A6C34878D82A}">
                        <a16:rowId xmlns:a16="http://schemas.microsoft.com/office/drawing/2014/main" val="212449209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nvGraphicFramePr>
            <p:xfrm>
              <a:off x="3679402" y="2573097"/>
              <a:ext cx="3301048"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737804">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3</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d>
                                      <m:dPr>
                                        <m:ctrlPr>
                                          <a:rPr lang="de-DE" i="1" smtClean="0">
                                            <a:latin typeface="Cambria Math" panose="02040503050406030204" pitchFamily="18" charset="0"/>
                                          </a:rPr>
                                        </m:ctrlPr>
                                      </m:dPr>
                                      <m:e>
                                        <m:r>
                                          <a:rPr lang="de-DE" smtClean="0">
                                            <a:latin typeface="Cambria Math" panose="02040503050406030204" pitchFamily="18" charset="0"/>
                                          </a:rPr>
                                          <m:t>9+1</m:t>
                                        </m:r>
                                      </m:e>
                                    </m:d>
                                  </m:e>
                                  <m:sup>
                                    <m:r>
                                      <a:rPr lang="de-DE" smtClean="0">
                                        <a:latin typeface="Cambria Math" panose="02040503050406030204" pitchFamily="18" charset="0"/>
                                      </a:rPr>
                                      <m:t>2</m:t>
                                    </m:r>
                                  </m:sup>
                                </m:sSup>
                                <m:r>
                                  <a:rPr lang="de-DE" smtClean="0">
                                    <a:latin typeface="Cambria Math" panose="02040503050406030204" pitchFamily="18" charset="0"/>
                                  </a:rPr>
                                  <m:t>=100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d>
                                      <m:dPr>
                                        <m:ctrlPr>
                                          <a:rPr lang="de-DE" i="1" smtClean="0">
                                            <a:latin typeface="Cambria Math" panose="02040503050406030204" pitchFamily="18" charset="0"/>
                                          </a:rPr>
                                        </m:ctrlPr>
                                      </m:dPr>
                                      <m:e>
                                        <m:r>
                                          <a:rPr lang="de-DE" smtClean="0">
                                            <a:latin typeface="Cambria Math" panose="02040503050406030204" pitchFamily="18" charset="0"/>
                                          </a:rPr>
                                          <m:t>5+6</m:t>
                                        </m:r>
                                      </m:e>
                                    </m:d>
                                  </m:e>
                                  <m:sup>
                                    <m:r>
                                      <a:rPr lang="de-DE" smtClean="0">
                                        <a:latin typeface="Cambria Math" panose="02040503050406030204" pitchFamily="18" charset="0"/>
                                      </a:rPr>
                                      <m:t>2</m:t>
                                    </m:r>
                                  </m:sup>
                                </m:sSup>
                                <m:r>
                                  <a:rPr lang="de-DE" smtClean="0">
                                    <a:latin typeface="Cambria Math" panose="02040503050406030204" pitchFamily="18" charset="0"/>
                                  </a:rPr>
                                  <m:t>=121</m:t>
                                </m:r>
                              </m:oMath>
                            </m:oMathPara>
                          </a14:m>
                          <a:endParaRPr lang="en-GB"/>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d>
                                      <m:dPr>
                                        <m:ctrlPr>
                                          <a:rPr lang="de-DE" i="1" smtClean="0">
                                            <a:latin typeface="Cambria Math" panose="02040503050406030204" pitchFamily="18" charset="0"/>
                                          </a:rPr>
                                        </m:ctrlPr>
                                      </m:dPr>
                                      <m:e>
                                        <m:r>
                                          <a:rPr lang="de-DE" smtClean="0">
                                            <a:latin typeface="Cambria Math" panose="02040503050406030204" pitchFamily="18" charset="0"/>
                                          </a:rPr>
                                          <m:t>3+4</m:t>
                                        </m:r>
                                      </m:e>
                                    </m:d>
                                  </m:e>
                                  <m:sup>
                                    <m:r>
                                      <a:rPr lang="de-DE" smtClean="0">
                                        <a:latin typeface="Cambria Math" panose="02040503050406030204" pitchFamily="18" charset="0"/>
                                      </a:rPr>
                                      <m:t>2</m:t>
                                    </m:r>
                                  </m:sup>
                                </m:sSup>
                                <m:r>
                                  <a:rPr lang="de-DE" smtClean="0">
                                    <a:latin typeface="Cambria Math" panose="02040503050406030204" pitchFamily="18" charset="0"/>
                                  </a:rPr>
                                  <m:t>=</m:t>
                                </m:r>
                                <m:r>
                                  <a:rPr lang="de-DE" smtClean="0">
                                    <a:solidFill>
                                      <a:srgbClr val="EBEBEB"/>
                                    </a:solidFill>
                                    <a:latin typeface="Cambria Math" panose="02040503050406030204" pitchFamily="18" charset="0"/>
                                  </a:rPr>
                                  <m:t>0</m:t>
                                </m:r>
                                <m:r>
                                  <a:rPr lang="de-DE" smtClean="0">
                                    <a:latin typeface="Cambria Math" panose="02040503050406030204" pitchFamily="18" charset="0"/>
                                  </a:rPr>
                                  <m:t>49</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d>
                                      <m:dPr>
                                        <m:ctrlPr>
                                          <a:rPr lang="de-DE" i="1" smtClean="0">
                                            <a:latin typeface="Cambria Math" panose="02040503050406030204" pitchFamily="18" charset="0"/>
                                          </a:rPr>
                                        </m:ctrlPr>
                                      </m:dPr>
                                      <m:e>
                                        <m:r>
                                          <a:rPr lang="de-DE" smtClean="0">
                                            <a:latin typeface="Cambria Math" panose="02040503050406030204" pitchFamily="18" charset="0"/>
                                          </a:rPr>
                                          <m:t>4+5</m:t>
                                        </m:r>
                                      </m:e>
                                    </m:d>
                                  </m:e>
                                  <m:sup>
                                    <m:r>
                                      <a:rPr lang="de-DE" smtClean="0">
                                        <a:latin typeface="Cambria Math" panose="02040503050406030204" pitchFamily="18" charset="0"/>
                                      </a:rPr>
                                      <m:t>2</m:t>
                                    </m:r>
                                  </m:sup>
                                </m:sSup>
                                <m:r>
                                  <a:rPr lang="de-DE" smtClean="0">
                                    <a:latin typeface="Cambria Math" panose="02040503050406030204" pitchFamily="18" charset="0"/>
                                  </a:rPr>
                                  <m:t>=</m:t>
                                </m:r>
                                <m:r>
                                  <a:rPr lang="de-DE" smtClean="0">
                                    <a:solidFill>
                                      <a:srgbClr val="F4F4F4"/>
                                    </a:solidFill>
                                    <a:latin typeface="Cambria Math" panose="02040503050406030204" pitchFamily="18" charset="0"/>
                                  </a:rPr>
                                  <m:t>0</m:t>
                                </m:r>
                                <m:r>
                                  <a:rPr lang="de-DE" smtClean="0">
                                    <a:latin typeface="Cambria Math" panose="02040503050406030204" pitchFamily="18" charset="0"/>
                                  </a:rPr>
                                  <m:t>81</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3199127205"/>
                  </p:ext>
                </p:extLst>
              </p:nvPr>
            </p:nvGraphicFramePr>
            <p:xfrm>
              <a:off x="3679402" y="2573097"/>
              <a:ext cx="3301048" cy="1858012"/>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737804">
                      <a:extLst>
                        <a:ext uri="{9D8B030D-6E8A-4147-A177-3AD203B41FA5}">
                          <a16:colId xmlns:a16="http://schemas.microsoft.com/office/drawing/2014/main" val="281335253"/>
                        </a:ext>
                      </a:extLst>
                    </a:gridCol>
                  </a:tblGrid>
                  <a:tr h="370840">
                    <a:tc>
                      <a:txBody>
                        <a:bodyPr/>
                        <a:lstStyle/>
                        <a:p>
                          <a:endParaRPr lang="en-US"/>
                        </a:p>
                      </a:txBody>
                      <a:tcPr>
                        <a:blipFill>
                          <a:blip r:embed="rId4"/>
                          <a:stretch>
                            <a:fillRect l="-1613" r="-322581" b="-406897"/>
                          </a:stretch>
                        </a:blipFill>
                      </a:tcPr>
                    </a:tc>
                    <a:tc>
                      <a:txBody>
                        <a:bodyPr/>
                        <a:lstStyle/>
                        <a:p>
                          <a:endParaRPr lang="en-US"/>
                        </a:p>
                      </a:txBody>
                      <a:tcPr>
                        <a:blipFill>
                          <a:blip r:embed="rId4"/>
                          <a:stretch>
                            <a:fillRect l="-101613" r="-222581" b="-406897"/>
                          </a:stretch>
                        </a:blipFill>
                      </a:tcPr>
                    </a:tc>
                    <a:tc>
                      <a:txBody>
                        <a:bodyPr/>
                        <a:lstStyle/>
                        <a:p>
                          <a:endParaRPr lang="en-US"/>
                        </a:p>
                      </a:txBody>
                      <a:tcPr>
                        <a:blipFill>
                          <a:blip r:embed="rId4"/>
                          <a:stretch>
                            <a:fillRect l="-91241" r="-730" b="-406897"/>
                          </a:stretch>
                        </a:blipFill>
                      </a:tcPr>
                    </a:tc>
                    <a:extLst>
                      <a:ext uri="{0D108BD9-81ED-4DB2-BD59-A6C34878D82A}">
                        <a16:rowId xmlns:a16="http://schemas.microsoft.com/office/drawing/2014/main" val="1907911284"/>
                      </a:ext>
                    </a:extLst>
                  </a:tr>
                  <a:tr h="371793">
                    <a:tc>
                      <a:txBody>
                        <a:bodyPr/>
                        <a:lstStyle/>
                        <a:p>
                          <a:endParaRPr lang="en-US"/>
                        </a:p>
                      </a:txBody>
                      <a:tcPr>
                        <a:blipFill>
                          <a:blip r:embed="rId4"/>
                          <a:stretch>
                            <a:fillRect l="-1613" t="-96667" r="-322581" b="-293333"/>
                          </a:stretch>
                        </a:blipFill>
                      </a:tcPr>
                    </a:tc>
                    <a:tc>
                      <a:txBody>
                        <a:bodyPr/>
                        <a:lstStyle/>
                        <a:p>
                          <a:endParaRPr lang="en-US"/>
                        </a:p>
                      </a:txBody>
                      <a:tcPr>
                        <a:blipFill>
                          <a:blip r:embed="rId4"/>
                          <a:stretch>
                            <a:fillRect l="-101613" t="-96667" r="-222581" b="-293333"/>
                          </a:stretch>
                        </a:blipFill>
                      </a:tcPr>
                    </a:tc>
                    <a:tc>
                      <a:txBody>
                        <a:bodyPr/>
                        <a:lstStyle/>
                        <a:p>
                          <a:endParaRPr lang="en-US"/>
                        </a:p>
                      </a:txBody>
                      <a:tcPr>
                        <a:blipFill>
                          <a:blip r:embed="rId4"/>
                          <a:stretch>
                            <a:fillRect l="-91241" t="-96667" r="-730" b="-293333"/>
                          </a:stretch>
                        </a:blipFill>
                      </a:tcPr>
                    </a:tc>
                    <a:extLst>
                      <a:ext uri="{0D108BD9-81ED-4DB2-BD59-A6C34878D82A}">
                        <a16:rowId xmlns:a16="http://schemas.microsoft.com/office/drawing/2014/main" val="1902464291"/>
                      </a:ext>
                    </a:extLst>
                  </a:tr>
                  <a:tr h="371793">
                    <a:tc>
                      <a:txBody>
                        <a:bodyPr/>
                        <a:lstStyle/>
                        <a:p>
                          <a:endParaRPr lang="en-US"/>
                        </a:p>
                      </a:txBody>
                      <a:tcPr>
                        <a:blipFill>
                          <a:blip r:embed="rId4"/>
                          <a:stretch>
                            <a:fillRect l="-1613" t="-203448" r="-322581" b="-203448"/>
                          </a:stretch>
                        </a:blipFill>
                      </a:tcPr>
                    </a:tc>
                    <a:tc>
                      <a:txBody>
                        <a:bodyPr/>
                        <a:lstStyle/>
                        <a:p>
                          <a:endParaRPr lang="en-US"/>
                        </a:p>
                      </a:txBody>
                      <a:tcPr>
                        <a:blipFill>
                          <a:blip r:embed="rId4"/>
                          <a:stretch>
                            <a:fillRect l="-101613" t="-203448" r="-222581" b="-203448"/>
                          </a:stretch>
                        </a:blipFill>
                      </a:tcPr>
                    </a:tc>
                    <a:tc>
                      <a:txBody>
                        <a:bodyPr/>
                        <a:lstStyle/>
                        <a:p>
                          <a:endParaRPr lang="en-US"/>
                        </a:p>
                      </a:txBody>
                      <a:tcPr>
                        <a:blipFill>
                          <a:blip r:embed="rId4"/>
                          <a:stretch>
                            <a:fillRect l="-91241" t="-203448" r="-730" b="-203448"/>
                          </a:stretch>
                        </a:blipFill>
                      </a:tcPr>
                    </a:tc>
                    <a:extLst>
                      <a:ext uri="{0D108BD9-81ED-4DB2-BD59-A6C34878D82A}">
                        <a16:rowId xmlns:a16="http://schemas.microsoft.com/office/drawing/2014/main" val="1944780422"/>
                      </a:ext>
                    </a:extLst>
                  </a:tr>
                  <a:tr h="371793">
                    <a:tc>
                      <a:txBody>
                        <a:bodyPr/>
                        <a:lstStyle/>
                        <a:p>
                          <a:endParaRPr lang="en-US"/>
                        </a:p>
                      </a:txBody>
                      <a:tcPr>
                        <a:blipFill>
                          <a:blip r:embed="rId4"/>
                          <a:stretch>
                            <a:fillRect l="-1613" t="-293333" r="-322581" b="-96667"/>
                          </a:stretch>
                        </a:blipFill>
                      </a:tcPr>
                    </a:tc>
                    <a:tc>
                      <a:txBody>
                        <a:bodyPr/>
                        <a:lstStyle/>
                        <a:p>
                          <a:endParaRPr lang="en-US"/>
                        </a:p>
                      </a:txBody>
                      <a:tcPr>
                        <a:blipFill>
                          <a:blip r:embed="rId4"/>
                          <a:stretch>
                            <a:fillRect l="-101613" t="-293333" r="-222581" b="-96667"/>
                          </a:stretch>
                        </a:blipFill>
                      </a:tcPr>
                    </a:tc>
                    <a:tc>
                      <a:txBody>
                        <a:bodyPr/>
                        <a:lstStyle/>
                        <a:p>
                          <a:endParaRPr lang="en-US"/>
                        </a:p>
                      </a:txBody>
                      <a:tcPr>
                        <a:blipFill>
                          <a:blip r:embed="rId4"/>
                          <a:stretch>
                            <a:fillRect l="-91241" t="-293333" r="-730" b="-96667"/>
                          </a:stretch>
                        </a:blipFill>
                      </a:tcPr>
                    </a:tc>
                    <a:extLst>
                      <a:ext uri="{0D108BD9-81ED-4DB2-BD59-A6C34878D82A}">
                        <a16:rowId xmlns:a16="http://schemas.microsoft.com/office/drawing/2014/main" val="3143917387"/>
                      </a:ext>
                    </a:extLst>
                  </a:tr>
                  <a:tr h="371793">
                    <a:tc>
                      <a:txBody>
                        <a:bodyPr/>
                        <a:lstStyle/>
                        <a:p>
                          <a:endParaRPr lang="en-US"/>
                        </a:p>
                      </a:txBody>
                      <a:tcPr>
                        <a:blipFill>
                          <a:blip r:embed="rId4"/>
                          <a:stretch>
                            <a:fillRect l="-1613" t="-406897" r="-322581"/>
                          </a:stretch>
                        </a:blipFill>
                      </a:tcPr>
                    </a:tc>
                    <a:tc>
                      <a:txBody>
                        <a:bodyPr/>
                        <a:lstStyle/>
                        <a:p>
                          <a:endParaRPr lang="en-US"/>
                        </a:p>
                      </a:txBody>
                      <a:tcPr>
                        <a:blipFill>
                          <a:blip r:embed="rId4"/>
                          <a:stretch>
                            <a:fillRect l="-101613" t="-406897" r="-222581"/>
                          </a:stretch>
                        </a:blipFill>
                      </a:tcPr>
                    </a:tc>
                    <a:tc>
                      <a:txBody>
                        <a:bodyPr/>
                        <a:lstStyle/>
                        <a:p>
                          <a:endParaRPr lang="en-US"/>
                        </a:p>
                      </a:txBody>
                      <a:tcPr>
                        <a:blipFill>
                          <a:blip r:embed="rId4"/>
                          <a:stretch>
                            <a:fillRect l="-91241" t="-406897" r="-730"/>
                          </a:stretch>
                        </a:blipFill>
                      </a:tcPr>
                    </a:tc>
                    <a:extLst>
                      <a:ext uri="{0D108BD9-81ED-4DB2-BD59-A6C34878D82A}">
                        <a16:rowId xmlns:a16="http://schemas.microsoft.com/office/drawing/2014/main" val="576065180"/>
                      </a:ext>
                    </a:extLst>
                  </a:tr>
                </a:tbl>
              </a:graphicData>
            </a:graphic>
          </p:graphicFrame>
        </mc:Fallback>
      </mc:AlternateContent>
      <p:grpSp>
        <p:nvGrpSpPr>
          <p:cNvPr id="51" name="Group 50">
            <a:extLst>
              <a:ext uri="{FF2B5EF4-FFF2-40B4-BE49-F238E27FC236}">
                <a16:creationId xmlns:a16="http://schemas.microsoft.com/office/drawing/2014/main" id="{7FD31E2A-90C7-6C4F-B051-9811800B0859}"/>
              </a:ext>
            </a:extLst>
          </p:cNvPr>
          <p:cNvGrpSpPr/>
          <p:nvPr/>
        </p:nvGrpSpPr>
        <p:grpSpPr>
          <a:xfrm>
            <a:off x="7888303" y="4004976"/>
            <a:ext cx="3943372" cy="1900938"/>
            <a:chOff x="7887907" y="2704440"/>
            <a:chExt cx="3943372" cy="1900938"/>
          </a:xfrm>
        </p:grpSpPr>
        <p:sp>
          <p:nvSpPr>
            <p:cNvPr id="54" name="Rectangle 53">
              <a:extLst>
                <a:ext uri="{FF2B5EF4-FFF2-40B4-BE49-F238E27FC236}">
                  <a16:creationId xmlns:a16="http://schemas.microsoft.com/office/drawing/2014/main" id="{F99301F3-7995-3A44-8BAD-8B218A457161}"/>
                </a:ext>
              </a:extLst>
            </p:cNvPr>
            <p:cNvSpPr/>
            <p:nvPr/>
          </p:nvSpPr>
          <p:spPr>
            <a:xfrm>
              <a:off x="7887907" y="2707877"/>
              <a:ext cx="3943372" cy="1897501"/>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5" name="Group 54">
              <a:extLst>
                <a:ext uri="{FF2B5EF4-FFF2-40B4-BE49-F238E27FC236}">
                  <a16:creationId xmlns:a16="http://schemas.microsoft.com/office/drawing/2014/main" id="{65C41FE8-DBE1-E747-9DAB-58225DF5490E}"/>
                </a:ext>
              </a:extLst>
            </p:cNvPr>
            <p:cNvGrpSpPr/>
            <p:nvPr/>
          </p:nvGrpSpPr>
          <p:grpSpPr>
            <a:xfrm>
              <a:off x="7888302" y="2704440"/>
              <a:ext cx="3942581" cy="1897004"/>
              <a:chOff x="7888302" y="594145"/>
              <a:chExt cx="3942581" cy="1897004"/>
            </a:xfrm>
          </p:grpSpPr>
          <p:cxnSp>
            <p:nvCxnSpPr>
              <p:cNvPr id="56" name="Straight Connector 55">
                <a:extLst>
                  <a:ext uri="{FF2B5EF4-FFF2-40B4-BE49-F238E27FC236}">
                    <a16:creationId xmlns:a16="http://schemas.microsoft.com/office/drawing/2014/main" id="{7E885D4F-1033-7E45-ADDE-99599C231CC6}"/>
                  </a:ext>
                </a:extLst>
              </p:cNvPr>
              <p:cNvCxnSpPr>
                <a:cxnSpLocks/>
                <a:stCxn id="59" idx="1"/>
                <a:endCxn id="135"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59B9AAF-BF3D-D844-97BB-E6C9E56E2E66}"/>
                  </a:ext>
                </a:extLst>
              </p:cNvPr>
              <p:cNvCxnSpPr>
                <a:cxnSpLocks/>
                <a:stCxn id="62" idx="0"/>
                <a:endCxn id="135"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012CD903-C917-C346-8ABC-FB5D11CEEC5E}"/>
                  </a:ext>
                </a:extLst>
              </p:cNvPr>
              <p:cNvGrpSpPr/>
              <p:nvPr/>
            </p:nvGrpSpPr>
            <p:grpSpPr>
              <a:xfrm>
                <a:off x="9717232" y="1105374"/>
                <a:ext cx="410714" cy="291280"/>
                <a:chOff x="9164918" y="4052092"/>
                <a:chExt cx="496592" cy="352186"/>
              </a:xfrm>
            </p:grpSpPr>
            <p:sp>
              <p:nvSpPr>
                <p:cNvPr id="135" name="Rectangle 134">
                  <a:extLst>
                    <a:ext uri="{FF2B5EF4-FFF2-40B4-BE49-F238E27FC236}">
                      <a16:creationId xmlns:a16="http://schemas.microsoft.com/office/drawing/2014/main" id="{7DA867EB-02F9-E949-998E-893A7CE5A042}"/>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FF808937-6D0E-9046-BFFB-FBAE566D628F}"/>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136" name="TextBox 135">
                      <a:extLst>
                        <a:ext uri="{FF2B5EF4-FFF2-40B4-BE49-F238E27FC236}">
                          <a16:creationId xmlns:a16="http://schemas.microsoft.com/office/drawing/2014/main" id="{FF808937-6D0E-9046-BFFB-FBAE566D628F}"/>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16"/>
                      <a:stretch>
                        <a:fillRect l="-14286"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9" name="Diamond 58">
                    <a:extLst>
                      <a:ext uri="{FF2B5EF4-FFF2-40B4-BE49-F238E27FC236}">
                        <a16:creationId xmlns:a16="http://schemas.microsoft.com/office/drawing/2014/main" id="{44874E73-79EF-6E46-963E-BA654A945BF8}"/>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59" name="Diamond 58">
                    <a:extLst>
                      <a:ext uri="{FF2B5EF4-FFF2-40B4-BE49-F238E27FC236}">
                        <a16:creationId xmlns:a16="http://schemas.microsoft.com/office/drawing/2014/main" id="{44874E73-79EF-6E46-963E-BA654A945BF8}"/>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Oval 59">
                    <a:extLst>
                      <a:ext uri="{FF2B5EF4-FFF2-40B4-BE49-F238E27FC236}">
                        <a16:creationId xmlns:a16="http://schemas.microsoft.com/office/drawing/2014/main" id="{89856ADD-3DD2-FD4B-84F9-BBAC8D3E25FE}"/>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60" name="Oval 59">
                    <a:extLst>
                      <a:ext uri="{FF2B5EF4-FFF2-40B4-BE49-F238E27FC236}">
                        <a16:creationId xmlns:a16="http://schemas.microsoft.com/office/drawing/2014/main" id="{89856ADD-3DD2-FD4B-84F9-BBAC8D3E25FE}"/>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Oval 60">
                    <a:extLst>
                      <a:ext uri="{FF2B5EF4-FFF2-40B4-BE49-F238E27FC236}">
                        <a16:creationId xmlns:a16="http://schemas.microsoft.com/office/drawing/2014/main" id="{FF4AFC22-98F6-D04D-8580-54D999F56DB1}"/>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61" name="Oval 60">
                    <a:extLst>
                      <a:ext uri="{FF2B5EF4-FFF2-40B4-BE49-F238E27FC236}">
                        <a16:creationId xmlns:a16="http://schemas.microsoft.com/office/drawing/2014/main" id="{FF4AFC22-98F6-D04D-8580-54D999F56DB1}"/>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Oval 61">
                    <a:extLst>
                      <a:ext uri="{FF2B5EF4-FFF2-40B4-BE49-F238E27FC236}">
                        <a16:creationId xmlns:a16="http://schemas.microsoft.com/office/drawing/2014/main" id="{EF405B80-289B-414A-85BB-A8827BF9FA71}"/>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62" name="Oval 61">
                    <a:extLst>
                      <a:ext uri="{FF2B5EF4-FFF2-40B4-BE49-F238E27FC236}">
                        <a16:creationId xmlns:a16="http://schemas.microsoft.com/office/drawing/2014/main" id="{EF405B80-289B-414A-85BB-A8827BF9FA71}"/>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20"/>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Oval 62">
                    <a:extLst>
                      <a:ext uri="{FF2B5EF4-FFF2-40B4-BE49-F238E27FC236}">
                        <a16:creationId xmlns:a16="http://schemas.microsoft.com/office/drawing/2014/main" id="{11399D3D-1E08-164C-9EBC-0E7DABB04E15}"/>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63" name="Oval 62">
                    <a:extLst>
                      <a:ext uri="{FF2B5EF4-FFF2-40B4-BE49-F238E27FC236}">
                        <a16:creationId xmlns:a16="http://schemas.microsoft.com/office/drawing/2014/main" id="{11399D3D-1E08-164C-9EBC-0E7DABB04E15}"/>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64" name="Straight Connector 63">
                <a:extLst>
                  <a:ext uri="{FF2B5EF4-FFF2-40B4-BE49-F238E27FC236}">
                    <a16:creationId xmlns:a16="http://schemas.microsoft.com/office/drawing/2014/main" id="{2A2E1EDE-46D6-BC4B-B81A-A87EA2DCC528}"/>
                  </a:ext>
                </a:extLst>
              </p:cNvPr>
              <p:cNvCxnSpPr>
                <a:cxnSpLocks/>
                <a:stCxn id="61" idx="6"/>
                <a:endCxn id="132"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79BC0B7-3BE8-9E4B-AB63-83CA7E204F70}"/>
                  </a:ext>
                </a:extLst>
              </p:cNvPr>
              <p:cNvCxnSpPr>
                <a:cxnSpLocks/>
                <a:stCxn id="62" idx="4"/>
                <a:endCxn id="132"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D9D0D42-A27F-2A4C-A212-7A5CB287A00B}"/>
                  </a:ext>
                </a:extLst>
              </p:cNvPr>
              <p:cNvCxnSpPr>
                <a:cxnSpLocks/>
                <a:stCxn id="60" idx="0"/>
                <a:endCxn id="132"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828C9DFA-B7AF-3D4C-A783-CF2AC35603F7}"/>
                  </a:ext>
                </a:extLst>
              </p:cNvPr>
              <p:cNvGrpSpPr/>
              <p:nvPr/>
            </p:nvGrpSpPr>
            <p:grpSpPr>
              <a:xfrm>
                <a:off x="9258483" y="1852367"/>
                <a:ext cx="381362" cy="321402"/>
                <a:chOff x="9288700" y="2889291"/>
                <a:chExt cx="461103" cy="388604"/>
              </a:xfrm>
            </p:grpSpPr>
            <p:sp>
              <p:nvSpPr>
                <p:cNvPr id="131" name="Rectangle 130">
                  <a:extLst>
                    <a:ext uri="{FF2B5EF4-FFF2-40B4-BE49-F238E27FC236}">
                      <a16:creationId xmlns:a16="http://schemas.microsoft.com/office/drawing/2014/main" id="{EA9AC097-F1FD-214B-A568-10BEC86CFA23}"/>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2" name="Rectangle 131">
                  <a:extLst>
                    <a:ext uri="{FF2B5EF4-FFF2-40B4-BE49-F238E27FC236}">
                      <a16:creationId xmlns:a16="http://schemas.microsoft.com/office/drawing/2014/main" id="{C9537112-E1F7-774F-AF45-3165D711D735}"/>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3" name="Rectangle 132">
                  <a:extLst>
                    <a:ext uri="{FF2B5EF4-FFF2-40B4-BE49-F238E27FC236}">
                      <a16:creationId xmlns:a16="http://schemas.microsoft.com/office/drawing/2014/main" id="{88163771-7464-8744-A801-D7C18C553F24}"/>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34" name="TextBox 133">
                      <a:extLst>
                        <a:ext uri="{FF2B5EF4-FFF2-40B4-BE49-F238E27FC236}">
                          <a16:creationId xmlns:a16="http://schemas.microsoft.com/office/drawing/2014/main" id="{8FDD14F5-20C2-8442-BC1D-E527B2B5D981}"/>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134" name="TextBox 133">
                      <a:extLst>
                        <a:ext uri="{FF2B5EF4-FFF2-40B4-BE49-F238E27FC236}">
                          <a16:creationId xmlns:a16="http://schemas.microsoft.com/office/drawing/2014/main" id="{8FDD14F5-20C2-8442-BC1D-E527B2B5D981}"/>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22"/>
                      <a:stretch>
                        <a:fillRect l="-15789" b="-22222"/>
                      </a:stretch>
                    </a:blipFill>
                  </p:spPr>
                  <p:txBody>
                    <a:bodyPr/>
                    <a:lstStyle/>
                    <a:p>
                      <a:r>
                        <a:rPr lang="en-GB">
                          <a:noFill/>
                        </a:rPr>
                        <a:t> </a:t>
                      </a:r>
                    </a:p>
                  </p:txBody>
                </p:sp>
              </mc:Fallback>
            </mc:AlternateContent>
          </p:grpSp>
          <p:cxnSp>
            <p:nvCxnSpPr>
              <p:cNvPr id="68" name="Straight Connector 67">
                <a:extLst>
                  <a:ext uri="{FF2B5EF4-FFF2-40B4-BE49-F238E27FC236}">
                    <a16:creationId xmlns:a16="http://schemas.microsoft.com/office/drawing/2014/main" id="{930EEC19-E1A4-3A40-9AB5-23E4709B4895}"/>
                  </a:ext>
                </a:extLst>
              </p:cNvPr>
              <p:cNvCxnSpPr>
                <a:cxnSpLocks/>
                <a:stCxn id="62" idx="4"/>
                <a:endCxn id="128"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0C8786-B2D6-F040-9FF1-94FAC4D00196}"/>
                  </a:ext>
                </a:extLst>
              </p:cNvPr>
              <p:cNvCxnSpPr>
                <a:cxnSpLocks/>
                <a:stCxn id="63" idx="2"/>
                <a:endCxn id="128"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34AA26A-174F-7E49-98BF-333B0C94A0F4}"/>
                  </a:ext>
                </a:extLst>
              </p:cNvPr>
              <p:cNvCxnSpPr>
                <a:cxnSpLocks/>
                <a:stCxn id="60" idx="0"/>
                <a:endCxn id="128"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F133A6B5-6DAD-D845-96D9-E4A906AA3FC5}"/>
                  </a:ext>
                </a:extLst>
              </p:cNvPr>
              <p:cNvGrpSpPr/>
              <p:nvPr/>
            </p:nvGrpSpPr>
            <p:grpSpPr>
              <a:xfrm>
                <a:off x="9911425" y="1852367"/>
                <a:ext cx="413819" cy="321813"/>
                <a:chOff x="9547296" y="2889291"/>
                <a:chExt cx="500346" cy="389101"/>
              </a:xfrm>
            </p:grpSpPr>
            <p:sp>
              <p:nvSpPr>
                <p:cNvPr id="127" name="Rectangle 126">
                  <a:extLst>
                    <a:ext uri="{FF2B5EF4-FFF2-40B4-BE49-F238E27FC236}">
                      <a16:creationId xmlns:a16="http://schemas.microsoft.com/office/drawing/2014/main" id="{B9F197EC-89B2-F744-8918-3C77DDC01120}"/>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8" name="Rectangle 127">
                  <a:extLst>
                    <a:ext uri="{FF2B5EF4-FFF2-40B4-BE49-F238E27FC236}">
                      <a16:creationId xmlns:a16="http://schemas.microsoft.com/office/drawing/2014/main" id="{F1FF23D9-C6AA-C24D-828B-7D422D29A9C0}"/>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9" name="Rectangle 128">
                  <a:extLst>
                    <a:ext uri="{FF2B5EF4-FFF2-40B4-BE49-F238E27FC236}">
                      <a16:creationId xmlns:a16="http://schemas.microsoft.com/office/drawing/2014/main" id="{3B82F4D3-0A0C-B342-89C4-D5484D91C216}"/>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B13AC719-1F8E-6B44-89C1-AAB5EBA5F48B}"/>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130" name="TextBox 129">
                      <a:extLst>
                        <a:ext uri="{FF2B5EF4-FFF2-40B4-BE49-F238E27FC236}">
                          <a16:creationId xmlns:a16="http://schemas.microsoft.com/office/drawing/2014/main" id="{B13AC719-1F8E-6B44-89C1-AAB5EBA5F48B}"/>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23"/>
                      <a:stretch>
                        <a:fillRect l="-15789" r="-5263" b="-22222"/>
                      </a:stretch>
                    </a:blipFill>
                  </p:spPr>
                  <p:txBody>
                    <a:bodyPr/>
                    <a:lstStyle/>
                    <a:p>
                      <a:r>
                        <a:rPr lang="en-GB">
                          <a:noFill/>
                        </a:rPr>
                        <a:t> </a:t>
                      </a:r>
                    </a:p>
                  </p:txBody>
                </p:sp>
              </mc:Fallback>
            </mc:AlternateContent>
          </p:grpSp>
          <p:grpSp>
            <p:nvGrpSpPr>
              <p:cNvPr id="72" name="Group 71">
                <a:extLst>
                  <a:ext uri="{FF2B5EF4-FFF2-40B4-BE49-F238E27FC236}">
                    <a16:creationId xmlns:a16="http://schemas.microsoft.com/office/drawing/2014/main" id="{7CB59D3A-2600-B747-9261-C957F64CE312}"/>
                  </a:ext>
                </a:extLst>
              </p:cNvPr>
              <p:cNvGrpSpPr/>
              <p:nvPr/>
            </p:nvGrpSpPr>
            <p:grpSpPr>
              <a:xfrm>
                <a:off x="10070447" y="1492126"/>
                <a:ext cx="634327" cy="275544"/>
                <a:chOff x="8609354" y="2941214"/>
                <a:chExt cx="766961" cy="333158"/>
              </a:xfrm>
            </p:grpSpPr>
            <p:cxnSp>
              <p:nvCxnSpPr>
                <p:cNvPr id="121" name="Straight Connector 120">
                  <a:extLst>
                    <a:ext uri="{FF2B5EF4-FFF2-40B4-BE49-F238E27FC236}">
                      <a16:creationId xmlns:a16="http://schemas.microsoft.com/office/drawing/2014/main" id="{243CB10D-F87D-AB41-90A1-A17B5A5664B7}"/>
                    </a:ext>
                  </a:extLst>
                </p:cNvPr>
                <p:cNvCxnSpPr>
                  <a:cxnSpLocks/>
                  <a:stCxn id="62" idx="6"/>
                  <a:endCxn id="125"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A12BF52B-8FFF-E441-ACC1-A858913FF575}"/>
                    </a:ext>
                  </a:extLst>
                </p:cNvPr>
                <p:cNvGrpSpPr/>
                <p:nvPr/>
              </p:nvGrpSpPr>
              <p:grpSpPr>
                <a:xfrm>
                  <a:off x="8957002" y="2941214"/>
                  <a:ext cx="419313" cy="333158"/>
                  <a:chOff x="8957002" y="2941214"/>
                  <a:chExt cx="419313" cy="333158"/>
                </a:xfrm>
              </p:grpSpPr>
              <p:sp>
                <p:nvSpPr>
                  <p:cNvPr id="125" name="Rectangle 124">
                    <a:extLst>
                      <a:ext uri="{FF2B5EF4-FFF2-40B4-BE49-F238E27FC236}">
                        <a16:creationId xmlns:a16="http://schemas.microsoft.com/office/drawing/2014/main" id="{C062E6EA-9D09-4942-BAF5-39F53BECAE7C}"/>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684C2442-AEF2-F947-87F9-DBBF1432344B}"/>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126" name="TextBox 125">
                        <a:extLst>
                          <a:ext uri="{FF2B5EF4-FFF2-40B4-BE49-F238E27FC236}">
                            <a16:creationId xmlns:a16="http://schemas.microsoft.com/office/drawing/2014/main" id="{684C2442-AEF2-F947-87F9-DBBF1432344B}"/>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24"/>
                        <a:stretch>
                          <a:fillRect l="-15789" b="-16667"/>
                        </a:stretch>
                      </a:blipFill>
                    </p:spPr>
                    <p:txBody>
                      <a:bodyPr/>
                      <a:lstStyle/>
                      <a:p>
                        <a:r>
                          <a:rPr lang="en-GB">
                            <a:noFill/>
                          </a:rPr>
                          <a:t> </a:t>
                        </a:r>
                      </a:p>
                    </p:txBody>
                  </p:sp>
                </mc:Fallback>
              </mc:AlternateContent>
            </p:grpSp>
          </p:grpSp>
          <p:grpSp>
            <p:nvGrpSpPr>
              <p:cNvPr id="73" name="Group 72">
                <a:extLst>
                  <a:ext uri="{FF2B5EF4-FFF2-40B4-BE49-F238E27FC236}">
                    <a16:creationId xmlns:a16="http://schemas.microsoft.com/office/drawing/2014/main" id="{A5658085-D2D1-5949-AE82-026A8C266625}"/>
                  </a:ext>
                </a:extLst>
              </p:cNvPr>
              <p:cNvGrpSpPr/>
              <p:nvPr/>
            </p:nvGrpSpPr>
            <p:grpSpPr>
              <a:xfrm>
                <a:off x="8393592" y="1451479"/>
                <a:ext cx="419594" cy="336509"/>
                <a:chOff x="9535279" y="2971566"/>
                <a:chExt cx="507329" cy="406870"/>
              </a:xfrm>
            </p:grpSpPr>
            <p:cxnSp>
              <p:nvCxnSpPr>
                <p:cNvPr id="80" name="Straight Connector 79">
                  <a:extLst>
                    <a:ext uri="{FF2B5EF4-FFF2-40B4-BE49-F238E27FC236}">
                      <a16:creationId xmlns:a16="http://schemas.microsoft.com/office/drawing/2014/main" id="{FE3FF7DB-AABA-8541-A0BD-9C88A4BB028F}"/>
                    </a:ext>
                  </a:extLst>
                </p:cNvPr>
                <p:cNvCxnSpPr>
                  <a:cxnSpLocks/>
                  <a:stCxn id="61" idx="0"/>
                  <a:endCxn id="83"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06DF5422-1966-474C-BF4B-1694DFB1D950}"/>
                    </a:ext>
                  </a:extLst>
                </p:cNvPr>
                <p:cNvGrpSpPr/>
                <p:nvPr/>
              </p:nvGrpSpPr>
              <p:grpSpPr>
                <a:xfrm>
                  <a:off x="9535279" y="2971566"/>
                  <a:ext cx="507329" cy="375691"/>
                  <a:chOff x="9535279" y="2971566"/>
                  <a:chExt cx="507329" cy="375691"/>
                </a:xfrm>
              </p:grpSpPr>
              <p:sp>
                <p:nvSpPr>
                  <p:cNvPr id="82" name="Rectangle 81">
                    <a:extLst>
                      <a:ext uri="{FF2B5EF4-FFF2-40B4-BE49-F238E27FC236}">
                        <a16:creationId xmlns:a16="http://schemas.microsoft.com/office/drawing/2014/main" id="{F4D2ABE9-5599-1C43-A636-C7F9E4E571A6}"/>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3" name="Rectangle 82">
                    <a:extLst>
                      <a:ext uri="{FF2B5EF4-FFF2-40B4-BE49-F238E27FC236}">
                        <a16:creationId xmlns:a16="http://schemas.microsoft.com/office/drawing/2014/main" id="{DB6B5A90-1CBA-684B-91C4-B4E7C5E302EB}"/>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5" name="Rectangle 84">
                    <a:extLst>
                      <a:ext uri="{FF2B5EF4-FFF2-40B4-BE49-F238E27FC236}">
                        <a16:creationId xmlns:a16="http://schemas.microsoft.com/office/drawing/2014/main" id="{103ED46B-E5D7-D749-9A3C-7FBD5B53902F}"/>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8D0AF09B-6152-B04B-BE02-0C8A6387C1E7}"/>
                          </a:ext>
                        </a:extLst>
                      </p:cNvPr>
                      <p:cNvSpPr txBox="1"/>
                      <p:nvPr/>
                    </p:nvSpPr>
                    <p:spPr>
                      <a:xfrm>
                        <a:off x="9772813" y="3086766"/>
                        <a:ext cx="269795"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87" name="TextBox 86">
                        <a:extLst>
                          <a:ext uri="{FF2B5EF4-FFF2-40B4-BE49-F238E27FC236}">
                            <a16:creationId xmlns:a16="http://schemas.microsoft.com/office/drawing/2014/main" id="{8D0AF09B-6152-B04B-BE02-0C8A6387C1E7}"/>
                          </a:ext>
                        </a:extLst>
                      </p:cNvPr>
                      <p:cNvSpPr txBox="1">
                        <a:spLocks noRot="1" noChangeAspect="1" noMove="1" noResize="1" noEditPoints="1" noAdjustHandles="1" noChangeArrowheads="1" noChangeShapeType="1" noTextEdit="1"/>
                      </p:cNvSpPr>
                      <p:nvPr/>
                    </p:nvSpPr>
                    <p:spPr>
                      <a:xfrm>
                        <a:off x="9772813" y="3086766"/>
                        <a:ext cx="269795" cy="260491"/>
                      </a:xfrm>
                      <a:prstGeom prst="rect">
                        <a:avLst/>
                      </a:prstGeom>
                      <a:blipFill>
                        <a:blip r:embed="rId25"/>
                        <a:stretch>
                          <a:fillRect l="-15789" r="-5263"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F0B99ABF-FD05-2B45-9EDB-AF753128FF9A}"/>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74" name="Oval 73">
                    <a:extLst>
                      <a:ext uri="{FF2B5EF4-FFF2-40B4-BE49-F238E27FC236}">
                        <a16:creationId xmlns:a16="http://schemas.microsoft.com/office/drawing/2014/main" id="{F0B99ABF-FD05-2B45-9EDB-AF753128FF9A}"/>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26"/>
                    <a:stretch>
                      <a:fillRect b="-3846"/>
                    </a:stretch>
                  </a:blipFill>
                  <a:ln>
                    <a:solidFill>
                      <a:schemeClr val="tx1"/>
                    </a:solidFill>
                  </a:ln>
                </p:spPr>
                <p:txBody>
                  <a:bodyPr/>
                  <a:lstStyle/>
                  <a:p>
                    <a:r>
                      <a:rPr lang="en-GB">
                        <a:noFill/>
                      </a:rPr>
                      <a:t> </a:t>
                    </a:r>
                  </a:p>
                </p:txBody>
              </p:sp>
            </mc:Fallback>
          </mc:AlternateContent>
          <p:cxnSp>
            <p:nvCxnSpPr>
              <p:cNvPr id="75" name="Straight Connector 74">
                <a:extLst>
                  <a:ext uri="{FF2B5EF4-FFF2-40B4-BE49-F238E27FC236}">
                    <a16:creationId xmlns:a16="http://schemas.microsoft.com/office/drawing/2014/main" id="{AA0E4A5A-F1A7-9C41-B8EF-63FF91063B58}"/>
                  </a:ext>
                </a:extLst>
              </p:cNvPr>
              <p:cNvCxnSpPr>
                <a:cxnSpLocks/>
                <a:stCxn id="135" idx="0"/>
                <a:endCxn id="74"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7989F87-E5DF-EA4F-A889-7A99774A882A}"/>
                  </a:ext>
                </a:extLst>
              </p:cNvPr>
              <p:cNvCxnSpPr>
                <a:cxnSpLocks/>
                <a:stCxn id="74" idx="2"/>
                <a:endCxn id="78"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8629E4C2-42D4-D042-B5DB-E1A2D3162A4C}"/>
                  </a:ext>
                </a:extLst>
              </p:cNvPr>
              <p:cNvGrpSpPr/>
              <p:nvPr/>
            </p:nvGrpSpPr>
            <p:grpSpPr>
              <a:xfrm>
                <a:off x="8426372" y="686364"/>
                <a:ext cx="391568" cy="278544"/>
                <a:chOff x="9574201" y="3048814"/>
                <a:chExt cx="473442" cy="336785"/>
              </a:xfrm>
            </p:grpSpPr>
            <p:sp>
              <p:nvSpPr>
                <p:cNvPr id="78" name="Rectangle 77">
                  <a:extLst>
                    <a:ext uri="{FF2B5EF4-FFF2-40B4-BE49-F238E27FC236}">
                      <a16:creationId xmlns:a16="http://schemas.microsoft.com/office/drawing/2014/main" id="{A31C22C4-50EB-A149-9BE2-0B1981645A78}"/>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7689F2BF-BAFB-0140-B7D1-3F1D52DD594E}"/>
                        </a:ext>
                      </a:extLst>
                    </p:cNvPr>
                    <p:cNvSpPr txBox="1"/>
                    <p:nvPr/>
                  </p:nvSpPr>
                  <p:spPr>
                    <a:xfrm>
                      <a:off x="9772809" y="3125108"/>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79" name="TextBox 78">
                      <a:extLst>
                        <a:ext uri="{FF2B5EF4-FFF2-40B4-BE49-F238E27FC236}">
                          <a16:creationId xmlns:a16="http://schemas.microsoft.com/office/drawing/2014/main" id="{7689F2BF-BAFB-0140-B7D1-3F1D52DD594E}"/>
                        </a:ext>
                      </a:extLst>
                    </p:cNvPr>
                    <p:cNvSpPr txBox="1">
                      <a:spLocks noRot="1" noChangeAspect="1" noMove="1" noResize="1" noEditPoints="1" noAdjustHandles="1" noChangeArrowheads="1" noChangeShapeType="1" noTextEdit="1"/>
                    </p:cNvSpPr>
                    <p:nvPr/>
                  </p:nvSpPr>
                  <p:spPr>
                    <a:xfrm>
                      <a:off x="9772809" y="3125108"/>
                      <a:ext cx="274834" cy="260491"/>
                    </a:xfrm>
                    <a:prstGeom prst="rect">
                      <a:avLst/>
                    </a:prstGeom>
                    <a:blipFill>
                      <a:blip r:embed="rId27"/>
                      <a:stretch>
                        <a:fillRect l="-15789" r="-5263" b="-16667"/>
                      </a:stretch>
                    </a:blipFill>
                  </p:spPr>
                  <p:txBody>
                    <a:bodyPr/>
                    <a:lstStyle/>
                    <a:p>
                      <a:r>
                        <a:rPr lang="en-GB">
                          <a:noFill/>
                        </a:rPr>
                        <a:t> </a:t>
                      </a:r>
                    </a:p>
                  </p:txBody>
                </p:sp>
              </mc:Fallback>
            </mc:AlternateContent>
          </p:grpSp>
        </p:grpSp>
      </p:grpSp>
      <p:sp>
        <p:nvSpPr>
          <p:cNvPr id="4" name="Date Placeholder 3">
            <a:extLst>
              <a:ext uri="{FF2B5EF4-FFF2-40B4-BE49-F238E27FC236}">
                <a16:creationId xmlns:a16="http://schemas.microsoft.com/office/drawing/2014/main" id="{ADDC468E-4C01-37C5-D350-8CB35F354994}"/>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F395599F-BEB3-2A56-26CF-E79374A2330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04472B0F-2334-8195-43C6-F67AD5AAA2AA}"/>
              </a:ext>
            </a:extLst>
          </p:cNvPr>
          <p:cNvSpPr>
            <a:spLocks noGrp="1"/>
          </p:cNvSpPr>
          <p:nvPr>
            <p:ph type="sldNum" sz="quarter" idx="11"/>
          </p:nvPr>
        </p:nvSpPr>
        <p:spPr/>
        <p:txBody>
          <a:bodyPr/>
          <a:lstStyle/>
          <a:p>
            <a:fld id="{EB1502E6-D9AE-3544-B6D5-378AAA0B915F}" type="slidenum">
              <a:rPr lang="de-DE" altLang="de-DE" smtClean="0"/>
              <a:pPr/>
              <a:t>30</a:t>
            </a:fld>
            <a:endParaRPr lang="de-DE" altLang="de-DE" dirty="0"/>
          </a:p>
        </p:txBody>
      </p:sp>
    </p:spTree>
    <p:extLst>
      <p:ext uri="{BB962C8B-B14F-4D97-AF65-F5344CB8AC3E}">
        <p14:creationId xmlns:p14="http://schemas.microsoft.com/office/powerpoint/2010/main" val="304577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EU Query: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p:txBody>
              <a:bodyPr>
                <a:normAutofit/>
              </a:bodyPr>
              <a:lstStyle/>
              <a:p>
                <a:r>
                  <a:rPr lang="en-GB" dirty="0"/>
                  <a:t>Calculations with </a:t>
                </a:r>
                <a14:m>
                  <m:oMath xmlns:m="http://schemas.openxmlformats.org/officeDocument/2006/math">
                    <m:d>
                      <m:dPr>
                        <m:begChr m:val="|"/>
                        <m:endChr m:val="|"/>
                        <m:ctrlPr>
                          <a:rPr lang="de-DE" b="0" i="1" smtClean="0">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𝑀</m:t>
                            </m:r>
                          </m:e>
                        </m:d>
                      </m:e>
                    </m:d>
                    <m:r>
                      <a:rPr lang="de-DE" b="0" i="1" smtClean="0">
                        <a:latin typeface="Cambria Math" panose="02040503050406030204" pitchFamily="18" charset="0"/>
                        <a:ea typeface="Cambria Math" panose="02040503050406030204" pitchFamily="18" charset="0"/>
                      </a:rPr>
                      <m:t>=2,</m:t>
                    </m:r>
                    <m:d>
                      <m:dPr>
                        <m:begChr m:val="|"/>
                        <m:endChr m:val="|"/>
                        <m:ctrlPr>
                          <a:rPr lang="de-DE" i="1">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dom</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3</m:t>
                    </m:r>
                  </m:oMath>
                </a14:m>
                <a:r>
                  <a:rPr lang="en-GB" dirty="0"/>
                  <a:t>:</a:t>
                </a:r>
              </a:p>
              <a:p>
                <a:pPr marL="715703" lvl="1" indent="-457200">
                  <a:buFont typeface="+mj-lt"/>
                  <a:buAutoNum type="arabicPeriod" startAt="2"/>
                </a:pPr>
                <a:r>
                  <a:rPr lang="en-GB" dirty="0"/>
                  <a:t>Multiply </a:t>
                </a:r>
                <a14:m>
                  <m:oMath xmlns:m="http://schemas.openxmlformats.org/officeDocument/2006/math">
                    <m:sSubSup>
                      <m:sSubSupPr>
                        <m:ctrlPr>
                          <a:rPr lang="de-DE" b="0" i="1" smtClean="0">
                            <a:latin typeface="Cambria Math" panose="02040503050406030204" pitchFamily="18" charset="0"/>
                          </a:rPr>
                        </m:ctrlPr>
                      </m:sSubSupPr>
                      <m:e>
                        <m:r>
                          <a:rPr lang="en-GB" i="1" smtClean="0">
                            <a:latin typeface="Cambria Math" panose="02040503050406030204" pitchFamily="18" charset="0"/>
                          </a:rPr>
                          <m:t>𝑔</m:t>
                        </m:r>
                      </m:e>
                      <m:sub>
                        <m:r>
                          <a:rPr lang="de-DE" b="0" i="1" smtClean="0">
                            <a:latin typeface="Cambria Math" panose="02040503050406030204" pitchFamily="18" charset="0"/>
                          </a:rPr>
                          <m:t>1</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2</m:t>
                        </m:r>
                      </m:sub>
                    </m:sSub>
                  </m:oMath>
                </a14:m>
                <a:r>
                  <a:rPr lang="en-GB" dirty="0"/>
                  <a:t>, sum out </a:t>
                </a:r>
                <a14:m>
                  <m:oMath xmlns:m="http://schemas.openxmlformats.org/officeDocument/2006/math">
                    <m:r>
                      <a:rPr lang="de-DE" i="1">
                        <a:latin typeface="Cambria Math" panose="02040503050406030204" pitchFamily="18" charset="0"/>
                      </a:rPr>
                      <m:t>𝑇</m:t>
                    </m:r>
                    <m:r>
                      <a:rPr lang="de-DE" b="0" i="1" smtClean="0">
                        <a:latin typeface="Cambria Math" panose="02040503050406030204" pitchFamily="18" charset="0"/>
                      </a:rPr>
                      <m:t>𝑟𝑎𝑣𝑒𝑙</m:t>
                    </m:r>
                    <m:d>
                      <m:dPr>
                        <m:ctrlPr>
                          <a:rPr lang="de-DE" i="1">
                            <a:latin typeface="Cambria Math" panose="02040503050406030204" pitchFamily="18" charset="0"/>
                          </a:rPr>
                        </m:ctrlPr>
                      </m:dPr>
                      <m:e>
                        <m:r>
                          <a:rPr lang="de-DE">
                            <a:latin typeface="Cambria Math" panose="02040503050406030204" pitchFamily="18" charset="0"/>
                          </a:rPr>
                          <m:t>𝑋</m:t>
                        </m:r>
                      </m:e>
                    </m:d>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829" t="-221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graphicFrame>
            <p:nvGraphicFramePr>
              <p:cNvPr id="84" name="Table 83">
                <a:extLst>
                  <a:ext uri="{FF2B5EF4-FFF2-40B4-BE49-F238E27FC236}">
                    <a16:creationId xmlns:a16="http://schemas.microsoft.com/office/drawing/2014/main" id="{5BC28D39-A55C-2F4C-9D94-E278443487E0}"/>
                  </a:ext>
                </a:extLst>
              </p:cNvPr>
              <p:cNvGraphicFramePr>
                <a:graphicFrameLocks noGrp="1"/>
              </p:cNvGraphicFramePr>
              <p:nvPr/>
            </p:nvGraphicFramePr>
            <p:xfrm>
              <a:off x="363600" y="2574000"/>
              <a:ext cx="3692081" cy="333756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93432">
                      <a:extLst>
                        <a:ext uri="{9D8B030D-6E8A-4147-A177-3AD203B41FA5}">
                          <a16:colId xmlns:a16="http://schemas.microsoft.com/office/drawing/2014/main" val="2258612586"/>
                        </a:ext>
                      </a:extLst>
                    </a:gridCol>
                    <a:gridCol w="1335405">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𝑇𝑙</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a:p>
                      </a:txBody>
                      <a:tcPr marL="90000"/>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en-GB" smtClean="0">
                                        <a:latin typeface="Cambria Math" panose="02040503050406030204" pitchFamily="18" charset="0"/>
                                      </a:rPr>
                                      <m:t>𝜙</m:t>
                                    </m:r>
                                  </m:e>
                                  <m:sub>
                                    <m:r>
                                      <a:rPr lang="de-DE" smtClean="0">
                                        <a:latin typeface="Cambria Math" panose="02040503050406030204" pitchFamily="18" charset="0"/>
                                      </a:rPr>
                                      <m:t>2</m:t>
                                    </m:r>
                                  </m:sub>
                                </m:sSub>
                                <m:r>
                                  <a:rPr lang="de-DE" smtClean="0">
                                    <a:latin typeface="Cambria Math" panose="02040503050406030204" pitchFamily="18" charset="0"/>
                                    <a:ea typeface="Cambria Math" panose="02040503050406030204" pitchFamily="18" charset="0"/>
                                  </a:rPr>
                                  <m:t>∙</m:t>
                                </m:r>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m:t>
                                    </m:r>
                                  </m:sub>
                                  <m:sup>
                                    <m:r>
                                      <a:rPr lang="de-DE" b="1" i="0" smtClean="0">
                                        <a:latin typeface="Cambria Math" panose="02040503050406030204" pitchFamily="18" charset="0"/>
                                      </a:rPr>
                                      <m:t>′</m:t>
                                    </m:r>
                                  </m:sup>
                                </m:sSubSup>
                              </m:oMath>
                            </m:oMathPara>
                          </a14:m>
                          <a:endParaRPr lang="en-GB" b="0" i="1" dirty="0"/>
                        </a:p>
                      </a:txBody>
                      <a:tcPr marL="90000"/>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marL="90000"/>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10</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1=10</m:t>
                                </m:r>
                              </m:oMath>
                            </m:oMathPara>
                          </a14:m>
                          <a:endParaRPr lang="en-GB" dirty="0"/>
                        </a:p>
                      </a:txBody>
                      <a:tcPr marL="90000"/>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9</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0=</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0</m:t>
                                </m:r>
                              </m:oMath>
                            </m:oMathPara>
                          </a14:m>
                          <a:endParaRPr lang="en-GB" dirty="0"/>
                        </a:p>
                      </a:txBody>
                      <a:tcPr marL="90000"/>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EBEBEB"/>
                                    </a:solidFill>
                                    <a:latin typeface="Cambria Math" panose="02040503050406030204" pitchFamily="18" charset="0"/>
                                  </a:rPr>
                                  <m:t>0</m:t>
                                </m:r>
                                <m:r>
                                  <a:rPr lang="de-DE" smtClean="0">
                                    <a:latin typeface="Cambria Math" panose="02040503050406030204" pitchFamily="18" charset="0"/>
                                  </a:rPr>
                                  <m:t>4</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1=</m:t>
                                </m:r>
                                <m:r>
                                  <a:rPr lang="de-DE" b="0" i="0" smtClean="0">
                                    <a:solidFill>
                                      <a:srgbClr val="EBEBEB"/>
                                    </a:solidFill>
                                    <a:latin typeface="Cambria Math" panose="02040503050406030204" pitchFamily="18" charset="0"/>
                                  </a:rPr>
                                  <m:t>0</m:t>
                                </m:r>
                                <m:r>
                                  <a:rPr lang="de-DE" smtClean="0">
                                    <a:latin typeface="Cambria Math" panose="02040503050406030204" pitchFamily="18" charset="0"/>
                                  </a:rPr>
                                  <m:t>4</m:t>
                                </m:r>
                              </m:oMath>
                            </m:oMathPara>
                          </a14:m>
                          <a:endParaRPr lang="en-GB" dirty="0"/>
                        </a:p>
                      </a:txBody>
                      <a:tcPr marL="90000"/>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2</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0=</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0</m:t>
                                </m:r>
                              </m:oMath>
                            </m:oMathPara>
                          </a14:m>
                          <a:endParaRPr lang="en-GB" dirty="0"/>
                        </a:p>
                      </a:txBody>
                      <a:tcPr marL="90000"/>
                    </a:tc>
                    <a:extLst>
                      <a:ext uri="{0D108BD9-81ED-4DB2-BD59-A6C34878D82A}">
                        <a16:rowId xmlns:a16="http://schemas.microsoft.com/office/drawing/2014/main" val="576065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solidFill>
                                      <a:srgbClr val="EBEBEB"/>
                                    </a:solidFill>
                                    <a:latin typeface="Cambria Math" panose="02040503050406030204" pitchFamily="18" charset="0"/>
                                  </a:rPr>
                                  <m:t>0</m:t>
                                </m:r>
                                <m:r>
                                  <a:rPr lang="de-DE" smtClean="0">
                                    <a:latin typeface="Cambria Math" panose="02040503050406030204" pitchFamily="18" charset="0"/>
                                  </a:rPr>
                                  <m:t>8</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1=</m:t>
                                </m:r>
                                <m:r>
                                  <a:rPr lang="de-DE" b="0" i="0" smtClean="0">
                                    <a:solidFill>
                                      <a:srgbClr val="EBEBEB"/>
                                    </a:solidFill>
                                    <a:latin typeface="Cambria Math" panose="02040503050406030204" pitchFamily="18" charset="0"/>
                                  </a:rPr>
                                  <m:t>0</m:t>
                                </m:r>
                                <m:r>
                                  <a:rPr lang="de-DE" smtClean="0">
                                    <a:latin typeface="Cambria Math" panose="02040503050406030204" pitchFamily="18" charset="0"/>
                                  </a:rPr>
                                  <m:t>8</m:t>
                                </m:r>
                              </m:oMath>
                            </m:oMathPara>
                          </a14:m>
                          <a:endParaRPr lang="en-GB" dirty="0"/>
                        </a:p>
                      </a:txBody>
                      <a:tcPr marL="90000"/>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3</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0=</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0</m:t>
                                </m:r>
                              </m:oMath>
                            </m:oMathPara>
                          </a14:m>
                          <a:endParaRPr lang="en-GB" dirty="0"/>
                        </a:p>
                      </a:txBody>
                      <a:tcPr marL="90000"/>
                    </a:tc>
                    <a:extLst>
                      <a:ext uri="{0D108BD9-81ED-4DB2-BD59-A6C34878D82A}">
                        <a16:rowId xmlns:a16="http://schemas.microsoft.com/office/drawing/2014/main" val="1007323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solidFill>
                                      <a:srgbClr val="EBEBEB"/>
                                    </a:solidFill>
                                    <a:latin typeface="Cambria Math" panose="02040503050406030204" pitchFamily="18" charset="0"/>
                                  </a:rPr>
                                  <m:t>0</m:t>
                                </m:r>
                                <m:r>
                                  <a:rPr lang="de-DE" smtClean="0">
                                    <a:latin typeface="Cambria Math" panose="02040503050406030204" pitchFamily="18" charset="0"/>
                                  </a:rPr>
                                  <m:t>5</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1=</m:t>
                                </m:r>
                                <m:r>
                                  <a:rPr lang="de-DE" b="0" i="0" smtClean="0">
                                    <a:solidFill>
                                      <a:srgbClr val="EBEBEB"/>
                                    </a:solidFill>
                                    <a:latin typeface="Cambria Math" panose="02040503050406030204" pitchFamily="18" charset="0"/>
                                  </a:rPr>
                                  <m:t>0</m:t>
                                </m:r>
                                <m:r>
                                  <a:rPr lang="de-DE" smtClean="0">
                                    <a:latin typeface="Cambria Math" panose="02040503050406030204" pitchFamily="18" charset="0"/>
                                  </a:rPr>
                                  <m:t>5</m:t>
                                </m:r>
                              </m:oMath>
                            </m:oMathPara>
                          </a14:m>
                          <a:endParaRPr lang="en-GB" dirty="0"/>
                        </a:p>
                      </a:txBody>
                      <a:tcPr marL="90000"/>
                    </a:tc>
                    <a:extLst>
                      <a:ext uri="{0D108BD9-81ED-4DB2-BD59-A6C34878D82A}">
                        <a16:rowId xmlns:a16="http://schemas.microsoft.com/office/drawing/2014/main" val="12337814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marL="90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1</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0=</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0</m:t>
                                </m:r>
                              </m:oMath>
                            </m:oMathPara>
                          </a14:m>
                          <a:endParaRPr lang="en-GB" dirty="0"/>
                        </a:p>
                      </a:txBody>
                      <a:tcPr marL="90000"/>
                    </a:tc>
                    <a:extLst>
                      <a:ext uri="{0D108BD9-81ED-4DB2-BD59-A6C34878D82A}">
                        <a16:rowId xmlns:a16="http://schemas.microsoft.com/office/drawing/2014/main" val="2124492096"/>
                      </a:ext>
                    </a:extLst>
                  </a:tr>
                </a:tbl>
              </a:graphicData>
            </a:graphic>
          </p:graphicFrame>
        </mc:Choice>
        <mc:Fallback xmlns="">
          <p:graphicFrame>
            <p:nvGraphicFramePr>
              <p:cNvPr id="84" name="Table 83">
                <a:extLst>
                  <a:ext uri="{FF2B5EF4-FFF2-40B4-BE49-F238E27FC236}">
                    <a16:creationId xmlns:a16="http://schemas.microsoft.com/office/drawing/2014/main" id="{5BC28D39-A55C-2F4C-9D94-E278443487E0}"/>
                  </a:ext>
                </a:extLst>
              </p:cNvPr>
              <p:cNvGraphicFramePr>
                <a:graphicFrameLocks noGrp="1"/>
              </p:cNvGraphicFramePr>
              <p:nvPr>
                <p:extLst>
                  <p:ext uri="{D42A27DB-BD31-4B8C-83A1-F6EECF244321}">
                    <p14:modId xmlns:p14="http://schemas.microsoft.com/office/powerpoint/2010/main" val="2199774740"/>
                  </p:ext>
                </p:extLst>
              </p:nvPr>
            </p:nvGraphicFramePr>
            <p:xfrm>
              <a:off x="363600" y="2574000"/>
              <a:ext cx="3692081" cy="333756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93432">
                      <a:extLst>
                        <a:ext uri="{9D8B030D-6E8A-4147-A177-3AD203B41FA5}">
                          <a16:colId xmlns:a16="http://schemas.microsoft.com/office/drawing/2014/main" val="2258612586"/>
                        </a:ext>
                      </a:extLst>
                    </a:gridCol>
                    <a:gridCol w="1335405">
                      <a:extLst>
                        <a:ext uri="{9D8B030D-6E8A-4147-A177-3AD203B41FA5}">
                          <a16:colId xmlns:a16="http://schemas.microsoft.com/office/drawing/2014/main" val="281335253"/>
                        </a:ext>
                      </a:extLst>
                    </a:gridCol>
                  </a:tblGrid>
                  <a:tr h="370840">
                    <a:tc>
                      <a:txBody>
                        <a:bodyPr/>
                        <a:lstStyle/>
                        <a:p>
                          <a:endParaRPr lang="en-US"/>
                        </a:p>
                      </a:txBody>
                      <a:tcPr marL="90000">
                        <a:blipFill>
                          <a:blip r:embed="rId4"/>
                          <a:stretch>
                            <a:fillRect l="-1613" r="-370968" b="-810345"/>
                          </a:stretch>
                        </a:blipFill>
                      </a:tcPr>
                    </a:tc>
                    <a:tc>
                      <a:txBody>
                        <a:bodyPr/>
                        <a:lstStyle/>
                        <a:p>
                          <a:endParaRPr lang="en-US"/>
                        </a:p>
                      </a:txBody>
                      <a:tcPr marL="90000">
                        <a:blipFill>
                          <a:blip r:embed="rId4"/>
                          <a:stretch>
                            <a:fillRect l="-101613" r="-270968" b="-810345"/>
                          </a:stretch>
                        </a:blipFill>
                      </a:tcPr>
                    </a:tc>
                    <a:tc>
                      <a:txBody>
                        <a:bodyPr/>
                        <a:lstStyle/>
                        <a:p>
                          <a:endParaRPr lang="en-US"/>
                        </a:p>
                      </a:txBody>
                      <a:tcPr marL="90000">
                        <a:blipFill>
                          <a:blip r:embed="rId4"/>
                          <a:stretch>
                            <a:fillRect l="-201613" r="-170968" b="-810345"/>
                          </a:stretch>
                        </a:blipFill>
                      </a:tcPr>
                    </a:tc>
                    <a:tc>
                      <a:txBody>
                        <a:bodyPr/>
                        <a:lstStyle/>
                        <a:p>
                          <a:endParaRPr lang="en-US"/>
                        </a:p>
                      </a:txBody>
                      <a:tcPr marL="90000">
                        <a:blipFill>
                          <a:blip r:embed="rId4"/>
                          <a:stretch>
                            <a:fillRect l="-176415" b="-810345"/>
                          </a:stretch>
                        </a:blipFill>
                      </a:tcPr>
                    </a:tc>
                    <a:extLst>
                      <a:ext uri="{0D108BD9-81ED-4DB2-BD59-A6C34878D82A}">
                        <a16:rowId xmlns:a16="http://schemas.microsoft.com/office/drawing/2014/main" val="1907911284"/>
                      </a:ext>
                    </a:extLst>
                  </a:tr>
                  <a:tr h="370840">
                    <a:tc>
                      <a:txBody>
                        <a:bodyPr/>
                        <a:lstStyle/>
                        <a:p>
                          <a:endParaRPr lang="en-US"/>
                        </a:p>
                      </a:txBody>
                      <a:tcPr marL="90000">
                        <a:blipFill>
                          <a:blip r:embed="rId4"/>
                          <a:stretch>
                            <a:fillRect l="-1613" t="-96667" r="-370968" b="-683333"/>
                          </a:stretch>
                        </a:blipFill>
                      </a:tcPr>
                    </a:tc>
                    <a:tc>
                      <a:txBody>
                        <a:bodyPr/>
                        <a:lstStyle/>
                        <a:p>
                          <a:endParaRPr lang="en-US"/>
                        </a:p>
                      </a:txBody>
                      <a:tcPr marL="90000">
                        <a:blipFill>
                          <a:blip r:embed="rId4"/>
                          <a:stretch>
                            <a:fillRect l="-101613" t="-96667" r="-270968" b="-683333"/>
                          </a:stretch>
                        </a:blipFill>
                      </a:tcPr>
                    </a:tc>
                    <a:tc>
                      <a:txBody>
                        <a:bodyPr/>
                        <a:lstStyle/>
                        <a:p>
                          <a:endParaRPr lang="en-US"/>
                        </a:p>
                      </a:txBody>
                      <a:tcPr marL="90000">
                        <a:blipFill>
                          <a:blip r:embed="rId4"/>
                          <a:stretch>
                            <a:fillRect l="-201613" t="-96667" r="-170968" b="-683333"/>
                          </a:stretch>
                        </a:blipFill>
                      </a:tcPr>
                    </a:tc>
                    <a:tc>
                      <a:txBody>
                        <a:bodyPr/>
                        <a:lstStyle/>
                        <a:p>
                          <a:endParaRPr lang="en-US"/>
                        </a:p>
                      </a:txBody>
                      <a:tcPr marL="90000">
                        <a:blipFill>
                          <a:blip r:embed="rId4"/>
                          <a:stretch>
                            <a:fillRect l="-176415" t="-96667" b="-683333"/>
                          </a:stretch>
                        </a:blipFill>
                      </a:tcPr>
                    </a:tc>
                    <a:extLst>
                      <a:ext uri="{0D108BD9-81ED-4DB2-BD59-A6C34878D82A}">
                        <a16:rowId xmlns:a16="http://schemas.microsoft.com/office/drawing/2014/main" val="1902464291"/>
                      </a:ext>
                    </a:extLst>
                  </a:tr>
                  <a:tr h="370840">
                    <a:tc>
                      <a:txBody>
                        <a:bodyPr/>
                        <a:lstStyle/>
                        <a:p>
                          <a:endParaRPr lang="en-US"/>
                        </a:p>
                      </a:txBody>
                      <a:tcPr marL="90000">
                        <a:blipFill>
                          <a:blip r:embed="rId4"/>
                          <a:stretch>
                            <a:fillRect l="-1613" t="-203448" r="-370968" b="-606897"/>
                          </a:stretch>
                        </a:blipFill>
                      </a:tcPr>
                    </a:tc>
                    <a:tc>
                      <a:txBody>
                        <a:bodyPr/>
                        <a:lstStyle/>
                        <a:p>
                          <a:endParaRPr lang="en-US"/>
                        </a:p>
                      </a:txBody>
                      <a:tcPr marL="90000">
                        <a:blipFill>
                          <a:blip r:embed="rId4"/>
                          <a:stretch>
                            <a:fillRect l="-101613" t="-203448" r="-270968" b="-606897"/>
                          </a:stretch>
                        </a:blipFill>
                      </a:tcPr>
                    </a:tc>
                    <a:tc>
                      <a:txBody>
                        <a:bodyPr/>
                        <a:lstStyle/>
                        <a:p>
                          <a:endParaRPr lang="en-US"/>
                        </a:p>
                      </a:txBody>
                      <a:tcPr marL="90000">
                        <a:blipFill>
                          <a:blip r:embed="rId4"/>
                          <a:stretch>
                            <a:fillRect l="-201613" t="-203448" r="-170968" b="-606897"/>
                          </a:stretch>
                        </a:blipFill>
                      </a:tcPr>
                    </a:tc>
                    <a:tc>
                      <a:txBody>
                        <a:bodyPr/>
                        <a:lstStyle/>
                        <a:p>
                          <a:endParaRPr lang="en-US"/>
                        </a:p>
                      </a:txBody>
                      <a:tcPr marL="90000">
                        <a:blipFill>
                          <a:blip r:embed="rId4"/>
                          <a:stretch>
                            <a:fillRect l="-176415" t="-203448" b="-606897"/>
                          </a:stretch>
                        </a:blipFill>
                      </a:tcPr>
                    </a:tc>
                    <a:extLst>
                      <a:ext uri="{0D108BD9-81ED-4DB2-BD59-A6C34878D82A}">
                        <a16:rowId xmlns:a16="http://schemas.microsoft.com/office/drawing/2014/main" val="1944780422"/>
                      </a:ext>
                    </a:extLst>
                  </a:tr>
                  <a:tr h="370840">
                    <a:tc>
                      <a:txBody>
                        <a:bodyPr/>
                        <a:lstStyle/>
                        <a:p>
                          <a:endParaRPr lang="en-US"/>
                        </a:p>
                      </a:txBody>
                      <a:tcPr marL="90000">
                        <a:blipFill>
                          <a:blip r:embed="rId4"/>
                          <a:stretch>
                            <a:fillRect l="-1613" t="-303448" r="-370968" b="-506897"/>
                          </a:stretch>
                        </a:blipFill>
                      </a:tcPr>
                    </a:tc>
                    <a:tc>
                      <a:txBody>
                        <a:bodyPr/>
                        <a:lstStyle/>
                        <a:p>
                          <a:endParaRPr lang="en-US"/>
                        </a:p>
                      </a:txBody>
                      <a:tcPr marL="90000">
                        <a:blipFill>
                          <a:blip r:embed="rId4"/>
                          <a:stretch>
                            <a:fillRect l="-101613" t="-303448" r="-270968" b="-506897"/>
                          </a:stretch>
                        </a:blipFill>
                      </a:tcPr>
                    </a:tc>
                    <a:tc>
                      <a:txBody>
                        <a:bodyPr/>
                        <a:lstStyle/>
                        <a:p>
                          <a:endParaRPr lang="en-US"/>
                        </a:p>
                      </a:txBody>
                      <a:tcPr marL="90000">
                        <a:blipFill>
                          <a:blip r:embed="rId4"/>
                          <a:stretch>
                            <a:fillRect l="-201613" t="-303448" r="-170968" b="-506897"/>
                          </a:stretch>
                        </a:blipFill>
                      </a:tcPr>
                    </a:tc>
                    <a:tc>
                      <a:txBody>
                        <a:bodyPr/>
                        <a:lstStyle/>
                        <a:p>
                          <a:endParaRPr lang="en-US"/>
                        </a:p>
                      </a:txBody>
                      <a:tcPr marL="90000">
                        <a:blipFill>
                          <a:blip r:embed="rId4"/>
                          <a:stretch>
                            <a:fillRect l="-176415" t="-303448" b="-506897"/>
                          </a:stretch>
                        </a:blipFill>
                      </a:tcPr>
                    </a:tc>
                    <a:extLst>
                      <a:ext uri="{0D108BD9-81ED-4DB2-BD59-A6C34878D82A}">
                        <a16:rowId xmlns:a16="http://schemas.microsoft.com/office/drawing/2014/main" val="3143917387"/>
                      </a:ext>
                    </a:extLst>
                  </a:tr>
                  <a:tr h="370840">
                    <a:tc>
                      <a:txBody>
                        <a:bodyPr/>
                        <a:lstStyle/>
                        <a:p>
                          <a:endParaRPr lang="en-US"/>
                        </a:p>
                      </a:txBody>
                      <a:tcPr marL="90000">
                        <a:blipFill>
                          <a:blip r:embed="rId4"/>
                          <a:stretch>
                            <a:fillRect l="-1613" t="-390000" r="-370968" b="-390000"/>
                          </a:stretch>
                        </a:blipFill>
                      </a:tcPr>
                    </a:tc>
                    <a:tc>
                      <a:txBody>
                        <a:bodyPr/>
                        <a:lstStyle/>
                        <a:p>
                          <a:endParaRPr lang="en-US"/>
                        </a:p>
                      </a:txBody>
                      <a:tcPr marL="90000">
                        <a:blipFill>
                          <a:blip r:embed="rId4"/>
                          <a:stretch>
                            <a:fillRect l="-101613" t="-390000" r="-270968" b="-390000"/>
                          </a:stretch>
                        </a:blipFill>
                      </a:tcPr>
                    </a:tc>
                    <a:tc>
                      <a:txBody>
                        <a:bodyPr/>
                        <a:lstStyle/>
                        <a:p>
                          <a:endParaRPr lang="en-US"/>
                        </a:p>
                      </a:txBody>
                      <a:tcPr marL="90000">
                        <a:blipFill>
                          <a:blip r:embed="rId4"/>
                          <a:stretch>
                            <a:fillRect l="-201613" t="-390000" r="-170968" b="-390000"/>
                          </a:stretch>
                        </a:blipFill>
                      </a:tcPr>
                    </a:tc>
                    <a:tc>
                      <a:txBody>
                        <a:bodyPr/>
                        <a:lstStyle/>
                        <a:p>
                          <a:endParaRPr lang="en-US"/>
                        </a:p>
                      </a:txBody>
                      <a:tcPr marL="90000">
                        <a:blipFill>
                          <a:blip r:embed="rId4"/>
                          <a:stretch>
                            <a:fillRect l="-176415" t="-390000" b="-390000"/>
                          </a:stretch>
                        </a:blipFill>
                      </a:tcPr>
                    </a:tc>
                    <a:extLst>
                      <a:ext uri="{0D108BD9-81ED-4DB2-BD59-A6C34878D82A}">
                        <a16:rowId xmlns:a16="http://schemas.microsoft.com/office/drawing/2014/main" val="576065180"/>
                      </a:ext>
                    </a:extLst>
                  </a:tr>
                  <a:tr h="370840">
                    <a:tc>
                      <a:txBody>
                        <a:bodyPr/>
                        <a:lstStyle/>
                        <a:p>
                          <a:endParaRPr lang="en-US"/>
                        </a:p>
                      </a:txBody>
                      <a:tcPr marL="90000">
                        <a:blipFill>
                          <a:blip r:embed="rId4"/>
                          <a:stretch>
                            <a:fillRect l="-1613" t="-506897" r="-370968" b="-303448"/>
                          </a:stretch>
                        </a:blipFill>
                      </a:tcPr>
                    </a:tc>
                    <a:tc>
                      <a:txBody>
                        <a:bodyPr/>
                        <a:lstStyle/>
                        <a:p>
                          <a:endParaRPr lang="en-US"/>
                        </a:p>
                      </a:txBody>
                      <a:tcPr marL="90000">
                        <a:blipFill>
                          <a:blip r:embed="rId4"/>
                          <a:stretch>
                            <a:fillRect l="-101613" t="-506897" r="-270968" b="-303448"/>
                          </a:stretch>
                        </a:blipFill>
                      </a:tcPr>
                    </a:tc>
                    <a:tc>
                      <a:txBody>
                        <a:bodyPr/>
                        <a:lstStyle/>
                        <a:p>
                          <a:endParaRPr lang="en-US"/>
                        </a:p>
                      </a:txBody>
                      <a:tcPr marL="90000">
                        <a:blipFill>
                          <a:blip r:embed="rId4"/>
                          <a:stretch>
                            <a:fillRect l="-201613" t="-506897" r="-170968" b="-303448"/>
                          </a:stretch>
                        </a:blipFill>
                      </a:tcPr>
                    </a:tc>
                    <a:tc>
                      <a:txBody>
                        <a:bodyPr/>
                        <a:lstStyle/>
                        <a:p>
                          <a:endParaRPr lang="en-US"/>
                        </a:p>
                      </a:txBody>
                      <a:tcPr marL="90000">
                        <a:blipFill>
                          <a:blip r:embed="rId4"/>
                          <a:stretch>
                            <a:fillRect l="-176415" t="-506897" b="-303448"/>
                          </a:stretch>
                        </a:blipFill>
                      </a:tcPr>
                    </a:tc>
                    <a:extLst>
                      <a:ext uri="{0D108BD9-81ED-4DB2-BD59-A6C34878D82A}">
                        <a16:rowId xmlns:a16="http://schemas.microsoft.com/office/drawing/2014/main" val="2931197770"/>
                      </a:ext>
                    </a:extLst>
                  </a:tr>
                  <a:tr h="370840">
                    <a:tc>
                      <a:txBody>
                        <a:bodyPr/>
                        <a:lstStyle/>
                        <a:p>
                          <a:endParaRPr lang="en-US"/>
                        </a:p>
                      </a:txBody>
                      <a:tcPr marL="90000">
                        <a:blipFill>
                          <a:blip r:embed="rId4"/>
                          <a:stretch>
                            <a:fillRect l="-1613" t="-606897" r="-370968" b="-203448"/>
                          </a:stretch>
                        </a:blipFill>
                      </a:tcPr>
                    </a:tc>
                    <a:tc>
                      <a:txBody>
                        <a:bodyPr/>
                        <a:lstStyle/>
                        <a:p>
                          <a:endParaRPr lang="en-US"/>
                        </a:p>
                      </a:txBody>
                      <a:tcPr marL="90000">
                        <a:blipFill>
                          <a:blip r:embed="rId4"/>
                          <a:stretch>
                            <a:fillRect l="-101613" t="-606897" r="-270968" b="-203448"/>
                          </a:stretch>
                        </a:blipFill>
                      </a:tcPr>
                    </a:tc>
                    <a:tc>
                      <a:txBody>
                        <a:bodyPr/>
                        <a:lstStyle/>
                        <a:p>
                          <a:endParaRPr lang="en-US"/>
                        </a:p>
                      </a:txBody>
                      <a:tcPr marL="90000">
                        <a:blipFill>
                          <a:blip r:embed="rId4"/>
                          <a:stretch>
                            <a:fillRect l="-201613" t="-606897" r="-170968" b="-203448"/>
                          </a:stretch>
                        </a:blipFill>
                      </a:tcPr>
                    </a:tc>
                    <a:tc>
                      <a:txBody>
                        <a:bodyPr/>
                        <a:lstStyle/>
                        <a:p>
                          <a:endParaRPr lang="en-US"/>
                        </a:p>
                      </a:txBody>
                      <a:tcPr marL="90000">
                        <a:blipFill>
                          <a:blip r:embed="rId4"/>
                          <a:stretch>
                            <a:fillRect l="-176415" t="-606897" b="-203448"/>
                          </a:stretch>
                        </a:blipFill>
                      </a:tcPr>
                    </a:tc>
                    <a:extLst>
                      <a:ext uri="{0D108BD9-81ED-4DB2-BD59-A6C34878D82A}">
                        <a16:rowId xmlns:a16="http://schemas.microsoft.com/office/drawing/2014/main" val="100732356"/>
                      </a:ext>
                    </a:extLst>
                  </a:tr>
                  <a:tr h="370840">
                    <a:tc>
                      <a:txBody>
                        <a:bodyPr/>
                        <a:lstStyle/>
                        <a:p>
                          <a:endParaRPr lang="en-US"/>
                        </a:p>
                      </a:txBody>
                      <a:tcPr marL="90000">
                        <a:blipFill>
                          <a:blip r:embed="rId4"/>
                          <a:stretch>
                            <a:fillRect l="-1613" t="-683333" r="-370968" b="-96667"/>
                          </a:stretch>
                        </a:blipFill>
                      </a:tcPr>
                    </a:tc>
                    <a:tc>
                      <a:txBody>
                        <a:bodyPr/>
                        <a:lstStyle/>
                        <a:p>
                          <a:endParaRPr lang="en-US"/>
                        </a:p>
                      </a:txBody>
                      <a:tcPr marL="90000">
                        <a:blipFill>
                          <a:blip r:embed="rId4"/>
                          <a:stretch>
                            <a:fillRect l="-101613" t="-683333" r="-270968" b="-96667"/>
                          </a:stretch>
                        </a:blipFill>
                      </a:tcPr>
                    </a:tc>
                    <a:tc>
                      <a:txBody>
                        <a:bodyPr/>
                        <a:lstStyle/>
                        <a:p>
                          <a:endParaRPr lang="en-US"/>
                        </a:p>
                      </a:txBody>
                      <a:tcPr marL="90000">
                        <a:blipFill>
                          <a:blip r:embed="rId4"/>
                          <a:stretch>
                            <a:fillRect l="-201613" t="-683333" r="-170968" b="-96667"/>
                          </a:stretch>
                        </a:blipFill>
                      </a:tcPr>
                    </a:tc>
                    <a:tc>
                      <a:txBody>
                        <a:bodyPr/>
                        <a:lstStyle/>
                        <a:p>
                          <a:endParaRPr lang="en-US"/>
                        </a:p>
                      </a:txBody>
                      <a:tcPr marL="90000">
                        <a:blipFill>
                          <a:blip r:embed="rId4"/>
                          <a:stretch>
                            <a:fillRect l="-176415" t="-683333" b="-96667"/>
                          </a:stretch>
                        </a:blipFill>
                      </a:tcPr>
                    </a:tc>
                    <a:extLst>
                      <a:ext uri="{0D108BD9-81ED-4DB2-BD59-A6C34878D82A}">
                        <a16:rowId xmlns:a16="http://schemas.microsoft.com/office/drawing/2014/main" val="1233781488"/>
                      </a:ext>
                    </a:extLst>
                  </a:tr>
                  <a:tr h="370840">
                    <a:tc>
                      <a:txBody>
                        <a:bodyPr/>
                        <a:lstStyle/>
                        <a:p>
                          <a:endParaRPr lang="en-US"/>
                        </a:p>
                      </a:txBody>
                      <a:tcPr marL="90000">
                        <a:blipFill>
                          <a:blip r:embed="rId4"/>
                          <a:stretch>
                            <a:fillRect l="-1613" t="-810345" r="-370968"/>
                          </a:stretch>
                        </a:blipFill>
                      </a:tcPr>
                    </a:tc>
                    <a:tc>
                      <a:txBody>
                        <a:bodyPr/>
                        <a:lstStyle/>
                        <a:p>
                          <a:endParaRPr lang="en-US"/>
                        </a:p>
                      </a:txBody>
                      <a:tcPr marL="90000">
                        <a:blipFill>
                          <a:blip r:embed="rId4"/>
                          <a:stretch>
                            <a:fillRect l="-101613" t="-810345" r="-270968"/>
                          </a:stretch>
                        </a:blipFill>
                      </a:tcPr>
                    </a:tc>
                    <a:tc>
                      <a:txBody>
                        <a:bodyPr/>
                        <a:lstStyle/>
                        <a:p>
                          <a:endParaRPr lang="en-US"/>
                        </a:p>
                      </a:txBody>
                      <a:tcPr marL="90000">
                        <a:blipFill>
                          <a:blip r:embed="rId4"/>
                          <a:stretch>
                            <a:fillRect l="-201613" t="-810345" r="-170968"/>
                          </a:stretch>
                        </a:blipFill>
                      </a:tcPr>
                    </a:tc>
                    <a:tc>
                      <a:txBody>
                        <a:bodyPr/>
                        <a:lstStyle/>
                        <a:p>
                          <a:endParaRPr lang="en-US"/>
                        </a:p>
                      </a:txBody>
                      <a:tcPr marL="90000">
                        <a:blipFill>
                          <a:blip r:embed="rId4"/>
                          <a:stretch>
                            <a:fillRect l="-176415" t="-810345"/>
                          </a:stretch>
                        </a:blipFill>
                      </a:tcPr>
                    </a:tc>
                    <a:extLst>
                      <a:ext uri="{0D108BD9-81ED-4DB2-BD59-A6C34878D82A}">
                        <a16:rowId xmlns:a16="http://schemas.microsoft.com/office/drawing/2014/main" val="212449209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nvGraphicFramePr>
            <p:xfrm>
              <a:off x="4293706" y="2574000"/>
              <a:ext cx="300501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44176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12</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10+0=10</m:t>
                                </m:r>
                              </m:oMath>
                            </m:oMathPara>
                          </a14:m>
                          <a:endParaRPr lang="en-GB"/>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4+0=</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EBEBEB"/>
                                    </a:solidFill>
                                    <a:latin typeface="Cambria Math" panose="02040503050406030204" pitchFamily="18" charset="0"/>
                                  </a:rPr>
                                  <m:t>0</m:t>
                                </m:r>
                                <m:r>
                                  <a:rPr lang="de-DE" smtClean="0">
                                    <a:latin typeface="Cambria Math" panose="02040503050406030204" pitchFamily="18" charset="0"/>
                                  </a:rPr>
                                  <m:t>8+0=</m:t>
                                </m:r>
                                <m:r>
                                  <a:rPr lang="de-DE" b="0" i="0" smtClean="0">
                                    <a:solidFill>
                                      <a:srgbClr val="EBEBEB"/>
                                    </a:solidFill>
                                    <a:latin typeface="Cambria Math" panose="02040503050406030204" pitchFamily="18" charset="0"/>
                                  </a:rPr>
                                  <m:t>0</m:t>
                                </m:r>
                                <m:r>
                                  <a:rPr lang="de-DE" smtClean="0">
                                    <a:latin typeface="Cambria Math" panose="02040503050406030204" pitchFamily="18" charset="0"/>
                                  </a:rPr>
                                  <m:t>8</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5+0=</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2265210126"/>
                  </p:ext>
                </p:extLst>
              </p:nvPr>
            </p:nvGraphicFramePr>
            <p:xfrm>
              <a:off x="4293706" y="2574000"/>
              <a:ext cx="300501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441768">
                      <a:extLst>
                        <a:ext uri="{9D8B030D-6E8A-4147-A177-3AD203B41FA5}">
                          <a16:colId xmlns:a16="http://schemas.microsoft.com/office/drawing/2014/main" val="281335253"/>
                        </a:ext>
                      </a:extLst>
                    </a:gridCol>
                  </a:tblGrid>
                  <a:tr h="370840">
                    <a:tc>
                      <a:txBody>
                        <a:bodyPr/>
                        <a:lstStyle/>
                        <a:p>
                          <a:endParaRPr lang="en-US"/>
                        </a:p>
                      </a:txBody>
                      <a:tcPr>
                        <a:blipFill>
                          <a:blip r:embed="rId5"/>
                          <a:stretch>
                            <a:fillRect l="-1613" r="-283871" b="-406897"/>
                          </a:stretch>
                        </a:blipFill>
                      </a:tcPr>
                    </a:tc>
                    <a:tc>
                      <a:txBody>
                        <a:bodyPr/>
                        <a:lstStyle/>
                        <a:p>
                          <a:endParaRPr lang="en-US"/>
                        </a:p>
                      </a:txBody>
                      <a:tcPr>
                        <a:blipFill>
                          <a:blip r:embed="rId5"/>
                          <a:stretch>
                            <a:fillRect l="-103279" r="-188525" b="-406897"/>
                          </a:stretch>
                        </a:blipFill>
                      </a:tcPr>
                    </a:tc>
                    <a:tc>
                      <a:txBody>
                        <a:bodyPr/>
                        <a:lstStyle/>
                        <a:p>
                          <a:endParaRPr lang="en-US"/>
                        </a:p>
                      </a:txBody>
                      <a:tcPr>
                        <a:blipFill>
                          <a:blip r:embed="rId5"/>
                          <a:stretch>
                            <a:fillRect l="-108772" r="-877"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5"/>
                          <a:stretch>
                            <a:fillRect l="-1613" t="-96667" r="-283871" b="-293333"/>
                          </a:stretch>
                        </a:blipFill>
                      </a:tcPr>
                    </a:tc>
                    <a:tc>
                      <a:txBody>
                        <a:bodyPr/>
                        <a:lstStyle/>
                        <a:p>
                          <a:endParaRPr lang="en-US"/>
                        </a:p>
                      </a:txBody>
                      <a:tcPr>
                        <a:blipFill>
                          <a:blip r:embed="rId5"/>
                          <a:stretch>
                            <a:fillRect l="-103279" t="-96667" r="-188525" b="-293333"/>
                          </a:stretch>
                        </a:blipFill>
                      </a:tcPr>
                    </a:tc>
                    <a:tc>
                      <a:txBody>
                        <a:bodyPr/>
                        <a:lstStyle/>
                        <a:p>
                          <a:endParaRPr lang="en-US"/>
                        </a:p>
                      </a:txBody>
                      <a:tcPr>
                        <a:blipFill>
                          <a:blip r:embed="rId5"/>
                          <a:stretch>
                            <a:fillRect l="-108772" t="-96667" r="-877"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5"/>
                          <a:stretch>
                            <a:fillRect l="-1613" t="-203448" r="-283871" b="-203448"/>
                          </a:stretch>
                        </a:blipFill>
                      </a:tcPr>
                    </a:tc>
                    <a:tc>
                      <a:txBody>
                        <a:bodyPr/>
                        <a:lstStyle/>
                        <a:p>
                          <a:endParaRPr lang="en-US"/>
                        </a:p>
                      </a:txBody>
                      <a:tcPr>
                        <a:blipFill>
                          <a:blip r:embed="rId5"/>
                          <a:stretch>
                            <a:fillRect l="-103279" t="-203448" r="-188525" b="-203448"/>
                          </a:stretch>
                        </a:blipFill>
                      </a:tcPr>
                    </a:tc>
                    <a:tc>
                      <a:txBody>
                        <a:bodyPr/>
                        <a:lstStyle/>
                        <a:p>
                          <a:endParaRPr lang="en-US"/>
                        </a:p>
                      </a:txBody>
                      <a:tcPr>
                        <a:blipFill>
                          <a:blip r:embed="rId5"/>
                          <a:stretch>
                            <a:fillRect l="-108772" t="-203448" r="-87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5"/>
                          <a:stretch>
                            <a:fillRect l="-1613" t="-293333" r="-283871" b="-96667"/>
                          </a:stretch>
                        </a:blipFill>
                      </a:tcPr>
                    </a:tc>
                    <a:tc>
                      <a:txBody>
                        <a:bodyPr/>
                        <a:lstStyle/>
                        <a:p>
                          <a:endParaRPr lang="en-US"/>
                        </a:p>
                      </a:txBody>
                      <a:tcPr>
                        <a:blipFill>
                          <a:blip r:embed="rId5"/>
                          <a:stretch>
                            <a:fillRect l="-103279" t="-293333" r="-188525" b="-96667"/>
                          </a:stretch>
                        </a:blipFill>
                      </a:tcPr>
                    </a:tc>
                    <a:tc>
                      <a:txBody>
                        <a:bodyPr/>
                        <a:lstStyle/>
                        <a:p>
                          <a:endParaRPr lang="en-US"/>
                        </a:p>
                      </a:txBody>
                      <a:tcPr>
                        <a:blipFill>
                          <a:blip r:embed="rId5"/>
                          <a:stretch>
                            <a:fillRect l="-108772" t="-293333" r="-877"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5"/>
                          <a:stretch>
                            <a:fillRect l="-1613" t="-406897" r="-283871"/>
                          </a:stretch>
                        </a:blipFill>
                      </a:tcPr>
                    </a:tc>
                    <a:tc>
                      <a:txBody>
                        <a:bodyPr/>
                        <a:lstStyle/>
                        <a:p>
                          <a:endParaRPr lang="en-US"/>
                        </a:p>
                      </a:txBody>
                      <a:tcPr>
                        <a:blipFill>
                          <a:blip r:embed="rId5"/>
                          <a:stretch>
                            <a:fillRect l="-103279" t="-406897" r="-188525"/>
                          </a:stretch>
                        </a:blipFill>
                      </a:tcPr>
                    </a:tc>
                    <a:tc>
                      <a:txBody>
                        <a:bodyPr/>
                        <a:lstStyle/>
                        <a:p>
                          <a:endParaRPr lang="en-US"/>
                        </a:p>
                      </a:txBody>
                      <a:tcPr>
                        <a:blipFill>
                          <a:blip r:embed="rId5"/>
                          <a:stretch>
                            <a:fillRect l="-108772" t="-406897" r="-877"/>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2" name="Table 41">
                <a:extLst>
                  <a:ext uri="{FF2B5EF4-FFF2-40B4-BE49-F238E27FC236}">
                    <a16:creationId xmlns:a16="http://schemas.microsoft.com/office/drawing/2014/main" id="{4773D310-34B9-E248-84C5-5B3E294E913C}"/>
                  </a:ext>
                </a:extLst>
              </p:cNvPr>
              <p:cNvGraphicFramePr>
                <a:graphicFrameLocks noGrp="1"/>
              </p:cNvGraphicFramePr>
              <p:nvPr/>
            </p:nvGraphicFramePr>
            <p:xfrm>
              <a:off x="4293706" y="4763393"/>
              <a:ext cx="1757553" cy="1112520"/>
            </p:xfrm>
            <a:graphic>
              <a:graphicData uri="http://schemas.openxmlformats.org/drawingml/2006/table">
                <a:tbl>
                  <a:tblPr firstRow="1" bandRow="1">
                    <a:tableStyleId>{10A1B5D5-9B99-4C35-A422-299274C87663}</a:tableStyleId>
                  </a:tblPr>
                  <a:tblGrid>
                    <a:gridCol w="126568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𝑇𝑟𝑎𝑣𝑒𝑙</m:t>
                                </m:r>
                                <m:r>
                                  <a:rPr lang="de-DE" smtClean="0">
                                    <a:latin typeface="Cambria Math" panose="02040503050406030204" pitchFamily="18" charset="0"/>
                                  </a:rPr>
                                  <m:t>(</m:t>
                                </m:r>
                                <m:r>
                                  <a:rPr lang="de-DE" smtClean="0">
                                    <a:latin typeface="Cambria Math" panose="02040503050406030204" pitchFamily="18" charset="0"/>
                                  </a:rPr>
                                  <m:t>𝑋</m:t>
                                </m:r>
                                <m:r>
                                  <a:rPr lang="de-DE" smtClean="0">
                                    <a:latin typeface="Cambria Math" panose="02040503050406030204" pitchFamily="18" charset="0"/>
                                  </a:rPr>
                                  <m:t>)</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m:t>
                                    </m:r>
                                  </m:sub>
                                  <m:sup>
                                    <m:r>
                                      <a:rPr lang="de-DE" b="1" i="0" smtClean="0">
                                        <a:latin typeface="Cambria Math" panose="02040503050406030204" pitchFamily="18" charset="0"/>
                                      </a:rPr>
                                      <m:t>′</m:t>
                                    </m:r>
                                  </m:sup>
                                </m:sSubSup>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m:t>
                                </m:r>
                              </m:oMath>
                            </m:oMathPara>
                          </a14:m>
                          <a:endParaRPr lang="en-GB"/>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42" name="Table 41">
                <a:extLst>
                  <a:ext uri="{FF2B5EF4-FFF2-40B4-BE49-F238E27FC236}">
                    <a16:creationId xmlns:a16="http://schemas.microsoft.com/office/drawing/2014/main" id="{4773D310-34B9-E248-84C5-5B3E294E913C}"/>
                  </a:ext>
                </a:extLst>
              </p:cNvPr>
              <p:cNvGraphicFramePr>
                <a:graphicFrameLocks noGrp="1"/>
              </p:cNvGraphicFramePr>
              <p:nvPr>
                <p:extLst>
                  <p:ext uri="{D42A27DB-BD31-4B8C-83A1-F6EECF244321}">
                    <p14:modId xmlns:p14="http://schemas.microsoft.com/office/powerpoint/2010/main" val="3006648997"/>
                  </p:ext>
                </p:extLst>
              </p:nvPr>
            </p:nvGraphicFramePr>
            <p:xfrm>
              <a:off x="4293706" y="4763393"/>
              <a:ext cx="1757553" cy="1112520"/>
            </p:xfrm>
            <a:graphic>
              <a:graphicData uri="http://schemas.openxmlformats.org/drawingml/2006/table">
                <a:tbl>
                  <a:tblPr firstRow="1" bandRow="1">
                    <a:tableStyleId>{10A1B5D5-9B99-4C35-A422-299274C87663}</a:tableStyleId>
                  </a:tblPr>
                  <a:tblGrid>
                    <a:gridCol w="1265682">
                      <a:extLst>
                        <a:ext uri="{9D8B030D-6E8A-4147-A177-3AD203B41FA5}">
                          <a16:colId xmlns:a16="http://schemas.microsoft.com/office/drawing/2014/main" val="2258612586"/>
                        </a:ext>
                      </a:extLst>
                    </a:gridCol>
                    <a:gridCol w="491871">
                      <a:extLst>
                        <a:ext uri="{9D8B030D-6E8A-4147-A177-3AD203B41FA5}">
                          <a16:colId xmlns:a16="http://schemas.microsoft.com/office/drawing/2014/main" val="281335253"/>
                        </a:ext>
                      </a:extLst>
                    </a:gridCol>
                  </a:tblGrid>
                  <a:tr h="370840">
                    <a:tc>
                      <a:txBody>
                        <a:bodyPr/>
                        <a:lstStyle/>
                        <a:p>
                          <a:endParaRPr lang="en-US"/>
                        </a:p>
                      </a:txBody>
                      <a:tcPr>
                        <a:blipFill>
                          <a:blip r:embed="rId6"/>
                          <a:stretch>
                            <a:fillRect l="-1000" t="-3448" r="-39000" b="-203448"/>
                          </a:stretch>
                        </a:blipFill>
                      </a:tcPr>
                    </a:tc>
                    <a:tc>
                      <a:txBody>
                        <a:bodyPr/>
                        <a:lstStyle/>
                        <a:p>
                          <a:endParaRPr lang="en-US"/>
                        </a:p>
                      </a:txBody>
                      <a:tcPr>
                        <a:blipFill>
                          <a:blip r:embed="rId6"/>
                          <a:stretch>
                            <a:fillRect l="-258974" t="-3448" b="-203448"/>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6"/>
                          <a:stretch>
                            <a:fillRect l="-1000" t="-100000" r="-39000" b="-96667"/>
                          </a:stretch>
                        </a:blipFill>
                      </a:tcPr>
                    </a:tc>
                    <a:tc>
                      <a:txBody>
                        <a:bodyPr/>
                        <a:lstStyle/>
                        <a:p>
                          <a:endParaRPr lang="en-US"/>
                        </a:p>
                      </a:txBody>
                      <a:tcPr>
                        <a:blipFill>
                          <a:blip r:embed="rId6"/>
                          <a:stretch>
                            <a:fillRect l="-258974" t="-100000" b="-96667"/>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6"/>
                          <a:stretch>
                            <a:fillRect l="-1000" t="-206897" r="-39000"/>
                          </a:stretch>
                        </a:blipFill>
                      </a:tcPr>
                    </a:tc>
                    <a:tc>
                      <a:txBody>
                        <a:bodyPr/>
                        <a:lstStyle/>
                        <a:p>
                          <a:endParaRPr lang="en-US"/>
                        </a:p>
                      </a:txBody>
                      <a:tcPr>
                        <a:blipFill>
                          <a:blip r:embed="rId6"/>
                          <a:stretch>
                            <a:fillRect l="-258974" t="-206897"/>
                          </a:stretch>
                        </a:blipFill>
                      </a:tcPr>
                    </a:tc>
                    <a:extLst>
                      <a:ext uri="{0D108BD9-81ED-4DB2-BD59-A6C34878D82A}">
                        <a16:rowId xmlns:a16="http://schemas.microsoft.com/office/drawing/2014/main" val="100732356"/>
                      </a:ext>
                    </a:extLst>
                  </a:tr>
                </a:tbl>
              </a:graphicData>
            </a:graphic>
          </p:graphicFrame>
        </mc:Fallback>
      </mc:AlternateContent>
      <p:grpSp>
        <p:nvGrpSpPr>
          <p:cNvPr id="50" name="Group 49">
            <a:extLst>
              <a:ext uri="{FF2B5EF4-FFF2-40B4-BE49-F238E27FC236}">
                <a16:creationId xmlns:a16="http://schemas.microsoft.com/office/drawing/2014/main" id="{947A09A0-F714-704C-81A7-92C32E063779}"/>
              </a:ext>
            </a:extLst>
          </p:cNvPr>
          <p:cNvGrpSpPr/>
          <p:nvPr/>
        </p:nvGrpSpPr>
        <p:grpSpPr>
          <a:xfrm>
            <a:off x="7888303" y="4004976"/>
            <a:ext cx="3943372" cy="1900938"/>
            <a:chOff x="7887907" y="2704440"/>
            <a:chExt cx="3943372" cy="1900938"/>
          </a:xfrm>
        </p:grpSpPr>
        <p:sp>
          <p:nvSpPr>
            <p:cNvPr id="51" name="Rectangle 50">
              <a:extLst>
                <a:ext uri="{FF2B5EF4-FFF2-40B4-BE49-F238E27FC236}">
                  <a16:creationId xmlns:a16="http://schemas.microsoft.com/office/drawing/2014/main" id="{11E4844C-2AFA-C340-B082-AD1F396FF211}"/>
                </a:ext>
              </a:extLst>
            </p:cNvPr>
            <p:cNvSpPr/>
            <p:nvPr/>
          </p:nvSpPr>
          <p:spPr>
            <a:xfrm>
              <a:off x="7887907" y="2707877"/>
              <a:ext cx="3943372" cy="1897501"/>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4" name="Group 53">
              <a:extLst>
                <a:ext uri="{FF2B5EF4-FFF2-40B4-BE49-F238E27FC236}">
                  <a16:creationId xmlns:a16="http://schemas.microsoft.com/office/drawing/2014/main" id="{A3369B17-89A5-EC4C-B279-667D7FB04165}"/>
                </a:ext>
              </a:extLst>
            </p:cNvPr>
            <p:cNvGrpSpPr/>
            <p:nvPr/>
          </p:nvGrpSpPr>
          <p:grpSpPr>
            <a:xfrm>
              <a:off x="7888302" y="2704440"/>
              <a:ext cx="3613021" cy="1897004"/>
              <a:chOff x="7888302" y="594145"/>
              <a:chExt cx="3613021" cy="1897004"/>
            </a:xfrm>
          </p:grpSpPr>
          <p:cxnSp>
            <p:nvCxnSpPr>
              <p:cNvPr id="55" name="Straight Connector 54">
                <a:extLst>
                  <a:ext uri="{FF2B5EF4-FFF2-40B4-BE49-F238E27FC236}">
                    <a16:creationId xmlns:a16="http://schemas.microsoft.com/office/drawing/2014/main" id="{C58E1ECA-EAFB-524E-9348-0B819CF21C29}"/>
                  </a:ext>
                </a:extLst>
              </p:cNvPr>
              <p:cNvCxnSpPr>
                <a:cxnSpLocks/>
                <a:stCxn id="58" idx="1"/>
                <a:endCxn id="131"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4012BDA8-762C-374B-AB70-91A3ED7E12CF}"/>
                  </a:ext>
                </a:extLst>
              </p:cNvPr>
              <p:cNvCxnSpPr>
                <a:cxnSpLocks/>
                <a:stCxn id="61" idx="0"/>
                <a:endCxn id="131"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ED8242B9-0631-2048-9A45-105F97D19619}"/>
                  </a:ext>
                </a:extLst>
              </p:cNvPr>
              <p:cNvGrpSpPr/>
              <p:nvPr/>
            </p:nvGrpSpPr>
            <p:grpSpPr>
              <a:xfrm>
                <a:off x="9717232" y="1105374"/>
                <a:ext cx="410714" cy="291280"/>
                <a:chOff x="9164918" y="4052092"/>
                <a:chExt cx="496592" cy="352186"/>
              </a:xfrm>
            </p:grpSpPr>
            <p:sp>
              <p:nvSpPr>
                <p:cNvPr id="131" name="Rectangle 130">
                  <a:extLst>
                    <a:ext uri="{FF2B5EF4-FFF2-40B4-BE49-F238E27FC236}">
                      <a16:creationId xmlns:a16="http://schemas.microsoft.com/office/drawing/2014/main" id="{56995518-2C35-D54C-8F9A-0FBEA9ABDCA1}"/>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EC5E002B-80DA-BE4C-99A6-43D0EB334693}"/>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132" name="TextBox 131">
                      <a:extLst>
                        <a:ext uri="{FF2B5EF4-FFF2-40B4-BE49-F238E27FC236}">
                          <a16:creationId xmlns:a16="http://schemas.microsoft.com/office/drawing/2014/main" id="{EC5E002B-80DA-BE4C-99A6-43D0EB334693}"/>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17"/>
                      <a:stretch>
                        <a:fillRect l="-14286"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8" name="Diamond 57">
                    <a:extLst>
                      <a:ext uri="{FF2B5EF4-FFF2-40B4-BE49-F238E27FC236}">
                        <a16:creationId xmlns:a16="http://schemas.microsoft.com/office/drawing/2014/main" id="{7A2AD28F-1B8B-D94B-8983-AD18A6CC7C5B}"/>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58" name="Diamond 57">
                    <a:extLst>
                      <a:ext uri="{FF2B5EF4-FFF2-40B4-BE49-F238E27FC236}">
                        <a16:creationId xmlns:a16="http://schemas.microsoft.com/office/drawing/2014/main" id="{7A2AD28F-1B8B-D94B-8983-AD18A6CC7C5B}"/>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Oval 58">
                    <a:extLst>
                      <a:ext uri="{FF2B5EF4-FFF2-40B4-BE49-F238E27FC236}">
                        <a16:creationId xmlns:a16="http://schemas.microsoft.com/office/drawing/2014/main" id="{213B92F6-F14C-7A4F-A94A-90B1AC5DDCDF}"/>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59" name="Oval 58">
                    <a:extLst>
                      <a:ext uri="{FF2B5EF4-FFF2-40B4-BE49-F238E27FC236}">
                        <a16:creationId xmlns:a16="http://schemas.microsoft.com/office/drawing/2014/main" id="{213B92F6-F14C-7A4F-A94A-90B1AC5DDCDF}"/>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Oval 59">
                    <a:extLst>
                      <a:ext uri="{FF2B5EF4-FFF2-40B4-BE49-F238E27FC236}">
                        <a16:creationId xmlns:a16="http://schemas.microsoft.com/office/drawing/2014/main" id="{3B6E1B33-E996-A14B-B6CC-E4E9B6DC9725}"/>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60" name="Oval 59">
                    <a:extLst>
                      <a:ext uri="{FF2B5EF4-FFF2-40B4-BE49-F238E27FC236}">
                        <a16:creationId xmlns:a16="http://schemas.microsoft.com/office/drawing/2014/main" id="{3B6E1B33-E996-A14B-B6CC-E4E9B6DC9725}"/>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1" name="Oval 60">
                    <a:extLst>
                      <a:ext uri="{FF2B5EF4-FFF2-40B4-BE49-F238E27FC236}">
                        <a16:creationId xmlns:a16="http://schemas.microsoft.com/office/drawing/2014/main" id="{A4D109AB-9CA0-6E48-9945-2E3A0D1CA225}"/>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61" name="Oval 60">
                    <a:extLst>
                      <a:ext uri="{FF2B5EF4-FFF2-40B4-BE49-F238E27FC236}">
                        <a16:creationId xmlns:a16="http://schemas.microsoft.com/office/drawing/2014/main" id="{A4D109AB-9CA0-6E48-9945-2E3A0D1CA225}"/>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21"/>
                    <a:stretch>
                      <a:fillRect b="-3846"/>
                    </a:stretch>
                  </a:blipFill>
                  <a:ln>
                    <a:solidFill>
                      <a:schemeClr val="tx1"/>
                    </a:solidFill>
                  </a:ln>
                </p:spPr>
                <p:txBody>
                  <a:bodyPr/>
                  <a:lstStyle/>
                  <a:p>
                    <a:r>
                      <a:rPr lang="en-GB">
                        <a:noFill/>
                      </a:rPr>
                      <a:t> </a:t>
                    </a:r>
                  </a:p>
                </p:txBody>
              </p:sp>
            </mc:Fallback>
          </mc:AlternateContent>
          <p:cxnSp>
            <p:nvCxnSpPr>
              <p:cNvPr id="64" name="Straight Connector 63">
                <a:extLst>
                  <a:ext uri="{FF2B5EF4-FFF2-40B4-BE49-F238E27FC236}">
                    <a16:creationId xmlns:a16="http://schemas.microsoft.com/office/drawing/2014/main" id="{B58F9A5B-2527-0C4B-9EA1-D42E46573CB1}"/>
                  </a:ext>
                </a:extLst>
              </p:cNvPr>
              <p:cNvCxnSpPr>
                <a:cxnSpLocks/>
                <a:stCxn id="60" idx="6"/>
                <a:endCxn id="128"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873E4500-CDFC-B147-A90E-E1A176DDBD58}"/>
                  </a:ext>
                </a:extLst>
              </p:cNvPr>
              <p:cNvCxnSpPr>
                <a:cxnSpLocks/>
                <a:stCxn id="61" idx="4"/>
                <a:endCxn id="128"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30A8F5F-FBEA-B54E-A306-C248FDE009C8}"/>
                  </a:ext>
                </a:extLst>
              </p:cNvPr>
              <p:cNvCxnSpPr>
                <a:cxnSpLocks/>
                <a:stCxn id="59" idx="0"/>
                <a:endCxn id="128"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2230FA59-7AC0-CC46-9A4A-3E833A639E8E}"/>
                  </a:ext>
                </a:extLst>
              </p:cNvPr>
              <p:cNvGrpSpPr/>
              <p:nvPr/>
            </p:nvGrpSpPr>
            <p:grpSpPr>
              <a:xfrm>
                <a:off x="9258483" y="1852367"/>
                <a:ext cx="381362" cy="321402"/>
                <a:chOff x="9288700" y="2889291"/>
                <a:chExt cx="461103" cy="388604"/>
              </a:xfrm>
            </p:grpSpPr>
            <p:sp>
              <p:nvSpPr>
                <p:cNvPr id="127" name="Rectangle 126">
                  <a:extLst>
                    <a:ext uri="{FF2B5EF4-FFF2-40B4-BE49-F238E27FC236}">
                      <a16:creationId xmlns:a16="http://schemas.microsoft.com/office/drawing/2014/main" id="{DFDE516F-81D7-5E4C-BCE4-2EBB3B80DECE}"/>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8" name="Rectangle 127">
                  <a:extLst>
                    <a:ext uri="{FF2B5EF4-FFF2-40B4-BE49-F238E27FC236}">
                      <a16:creationId xmlns:a16="http://schemas.microsoft.com/office/drawing/2014/main" id="{99BD7706-4264-2744-9E12-8FCBCD459425}"/>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9" name="Rectangle 128">
                  <a:extLst>
                    <a:ext uri="{FF2B5EF4-FFF2-40B4-BE49-F238E27FC236}">
                      <a16:creationId xmlns:a16="http://schemas.microsoft.com/office/drawing/2014/main" id="{CD8CB720-B451-7D4F-98AE-5351A5472665}"/>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1D1E4A15-8919-A048-A2B7-DBFFD1A81931}"/>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130" name="TextBox 129">
                      <a:extLst>
                        <a:ext uri="{FF2B5EF4-FFF2-40B4-BE49-F238E27FC236}">
                          <a16:creationId xmlns:a16="http://schemas.microsoft.com/office/drawing/2014/main" id="{1D1E4A15-8919-A048-A2B7-DBFFD1A81931}"/>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22"/>
                      <a:stretch>
                        <a:fillRect l="-15789" b="-22222"/>
                      </a:stretch>
                    </a:blipFill>
                  </p:spPr>
                  <p:txBody>
                    <a:bodyPr/>
                    <a:lstStyle/>
                    <a:p>
                      <a:r>
                        <a:rPr lang="en-GB">
                          <a:noFill/>
                        </a:rPr>
                        <a:t> </a:t>
                      </a:r>
                    </a:p>
                  </p:txBody>
                </p:sp>
              </mc:Fallback>
            </mc:AlternateContent>
          </p:grpSp>
          <p:cxnSp>
            <p:nvCxnSpPr>
              <p:cNvPr id="68" name="Straight Connector 67">
                <a:extLst>
                  <a:ext uri="{FF2B5EF4-FFF2-40B4-BE49-F238E27FC236}">
                    <a16:creationId xmlns:a16="http://schemas.microsoft.com/office/drawing/2014/main" id="{F945B477-880E-D54B-9B5C-CABAE9EB703E}"/>
                  </a:ext>
                </a:extLst>
              </p:cNvPr>
              <p:cNvCxnSpPr>
                <a:cxnSpLocks/>
                <a:stCxn id="61" idx="4"/>
                <a:endCxn id="124"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7B21361-45CA-FC4F-8948-858A9635F045}"/>
                  </a:ext>
                </a:extLst>
              </p:cNvPr>
              <p:cNvCxnSpPr>
                <a:cxnSpLocks/>
                <a:stCxn id="59" idx="0"/>
                <a:endCxn id="124"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B36DB02D-7243-DB4B-803E-1D0F95B65F89}"/>
                  </a:ext>
                </a:extLst>
              </p:cNvPr>
              <p:cNvGrpSpPr/>
              <p:nvPr/>
            </p:nvGrpSpPr>
            <p:grpSpPr>
              <a:xfrm>
                <a:off x="9911429" y="1852366"/>
                <a:ext cx="413820" cy="321812"/>
                <a:chOff x="9547296" y="2889291"/>
                <a:chExt cx="500347" cy="389100"/>
              </a:xfrm>
            </p:grpSpPr>
            <p:sp>
              <p:nvSpPr>
                <p:cNvPr id="123" name="Rectangle 122">
                  <a:extLst>
                    <a:ext uri="{FF2B5EF4-FFF2-40B4-BE49-F238E27FC236}">
                      <a16:creationId xmlns:a16="http://schemas.microsoft.com/office/drawing/2014/main" id="{7F4C7E2A-99DE-3143-B191-90270E3D1F5A}"/>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4" name="Rectangle 123">
                  <a:extLst>
                    <a:ext uri="{FF2B5EF4-FFF2-40B4-BE49-F238E27FC236}">
                      <a16:creationId xmlns:a16="http://schemas.microsoft.com/office/drawing/2014/main" id="{906040CD-62C4-A546-918B-93511655E5AC}"/>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5" name="Rectangle 124">
                  <a:extLst>
                    <a:ext uri="{FF2B5EF4-FFF2-40B4-BE49-F238E27FC236}">
                      <a16:creationId xmlns:a16="http://schemas.microsoft.com/office/drawing/2014/main" id="{E6E1E76D-AD12-FA41-81FD-581D8CF7557D}"/>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C0A1F054-9561-A14E-B5AB-36FEF39176C8}"/>
                        </a:ext>
                      </a:extLst>
                    </p:cNvPr>
                    <p:cNvSpPr txBox="1"/>
                    <p:nvPr/>
                  </p:nvSpPr>
                  <p:spPr>
                    <a:xfrm>
                      <a:off x="9772809" y="3017900"/>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3</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126" name="TextBox 125">
                      <a:extLst>
                        <a:ext uri="{FF2B5EF4-FFF2-40B4-BE49-F238E27FC236}">
                          <a16:creationId xmlns:a16="http://schemas.microsoft.com/office/drawing/2014/main" id="{C0A1F054-9561-A14E-B5AB-36FEF39176C8}"/>
                        </a:ext>
                      </a:extLst>
                    </p:cNvPr>
                    <p:cNvSpPr txBox="1">
                      <a:spLocks noRot="1" noChangeAspect="1" noMove="1" noResize="1" noEditPoints="1" noAdjustHandles="1" noChangeArrowheads="1" noChangeShapeType="1" noTextEdit="1"/>
                    </p:cNvSpPr>
                    <p:nvPr/>
                  </p:nvSpPr>
                  <p:spPr>
                    <a:xfrm>
                      <a:off x="9772809" y="3017900"/>
                      <a:ext cx="274834" cy="260491"/>
                    </a:xfrm>
                    <a:prstGeom prst="rect">
                      <a:avLst/>
                    </a:prstGeom>
                    <a:blipFill>
                      <a:blip r:embed="rId23"/>
                      <a:stretch>
                        <a:fillRect l="-15789" r="-5263" b="-22222"/>
                      </a:stretch>
                    </a:blipFill>
                  </p:spPr>
                  <p:txBody>
                    <a:bodyPr/>
                    <a:lstStyle/>
                    <a:p>
                      <a:r>
                        <a:rPr lang="en-GB">
                          <a:noFill/>
                        </a:rPr>
                        <a:t> </a:t>
                      </a:r>
                    </a:p>
                  </p:txBody>
                </p:sp>
              </mc:Fallback>
            </mc:AlternateContent>
          </p:grpSp>
          <p:grpSp>
            <p:nvGrpSpPr>
              <p:cNvPr id="72" name="Group 71">
                <a:extLst>
                  <a:ext uri="{FF2B5EF4-FFF2-40B4-BE49-F238E27FC236}">
                    <a16:creationId xmlns:a16="http://schemas.microsoft.com/office/drawing/2014/main" id="{334802F4-1770-6547-BCFD-7120ADB8971E}"/>
                  </a:ext>
                </a:extLst>
              </p:cNvPr>
              <p:cNvGrpSpPr/>
              <p:nvPr/>
            </p:nvGrpSpPr>
            <p:grpSpPr>
              <a:xfrm>
                <a:off x="10070447" y="1492126"/>
                <a:ext cx="634327" cy="275544"/>
                <a:chOff x="8609354" y="2941214"/>
                <a:chExt cx="766961" cy="333158"/>
              </a:xfrm>
            </p:grpSpPr>
            <p:cxnSp>
              <p:nvCxnSpPr>
                <p:cNvPr id="92" name="Straight Connector 91">
                  <a:extLst>
                    <a:ext uri="{FF2B5EF4-FFF2-40B4-BE49-F238E27FC236}">
                      <a16:creationId xmlns:a16="http://schemas.microsoft.com/office/drawing/2014/main" id="{6A28681F-C5CC-A849-9BC1-98FC4B966C3E}"/>
                    </a:ext>
                  </a:extLst>
                </p:cNvPr>
                <p:cNvCxnSpPr>
                  <a:cxnSpLocks/>
                  <a:stCxn id="61" idx="6"/>
                  <a:endCxn id="120"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E0B14814-BB53-3F41-9921-68CAA98E4545}"/>
                    </a:ext>
                  </a:extLst>
                </p:cNvPr>
                <p:cNvGrpSpPr/>
                <p:nvPr/>
              </p:nvGrpSpPr>
              <p:grpSpPr>
                <a:xfrm>
                  <a:off x="8957002" y="2941214"/>
                  <a:ext cx="419313" cy="333158"/>
                  <a:chOff x="8957002" y="2941214"/>
                  <a:chExt cx="419313" cy="333158"/>
                </a:xfrm>
              </p:grpSpPr>
              <p:sp>
                <p:nvSpPr>
                  <p:cNvPr id="120" name="Rectangle 119">
                    <a:extLst>
                      <a:ext uri="{FF2B5EF4-FFF2-40B4-BE49-F238E27FC236}">
                        <a16:creationId xmlns:a16="http://schemas.microsoft.com/office/drawing/2014/main" id="{56881E6C-DEB9-6F42-AD87-D95A67E728DC}"/>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4B451101-052C-D24C-9BF9-219A31DFD88B}"/>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122" name="TextBox 121">
                        <a:extLst>
                          <a:ext uri="{FF2B5EF4-FFF2-40B4-BE49-F238E27FC236}">
                            <a16:creationId xmlns:a16="http://schemas.microsoft.com/office/drawing/2014/main" id="{4B451101-052C-D24C-9BF9-219A31DFD88B}"/>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24"/>
                        <a:stretch>
                          <a:fillRect l="-15789" b="-16667"/>
                        </a:stretch>
                      </a:blipFill>
                    </p:spPr>
                    <p:txBody>
                      <a:bodyPr/>
                      <a:lstStyle/>
                      <a:p>
                        <a:r>
                          <a:rPr lang="en-GB">
                            <a:noFill/>
                          </a:rPr>
                          <a:t> </a:t>
                        </a:r>
                      </a:p>
                    </p:txBody>
                  </p:sp>
                </mc:Fallback>
              </mc:AlternateContent>
            </p:grpSp>
          </p:grpSp>
          <p:grpSp>
            <p:nvGrpSpPr>
              <p:cNvPr id="73" name="Group 72">
                <a:extLst>
                  <a:ext uri="{FF2B5EF4-FFF2-40B4-BE49-F238E27FC236}">
                    <a16:creationId xmlns:a16="http://schemas.microsoft.com/office/drawing/2014/main" id="{2617E9B8-F029-4949-A399-20AFB7247118}"/>
                  </a:ext>
                </a:extLst>
              </p:cNvPr>
              <p:cNvGrpSpPr/>
              <p:nvPr/>
            </p:nvGrpSpPr>
            <p:grpSpPr>
              <a:xfrm>
                <a:off x="8393592" y="1451479"/>
                <a:ext cx="419594" cy="336509"/>
                <a:chOff x="9535279" y="2971566"/>
                <a:chExt cx="507329" cy="406870"/>
              </a:xfrm>
            </p:grpSpPr>
            <p:cxnSp>
              <p:nvCxnSpPr>
                <p:cNvPr id="80" name="Straight Connector 79">
                  <a:extLst>
                    <a:ext uri="{FF2B5EF4-FFF2-40B4-BE49-F238E27FC236}">
                      <a16:creationId xmlns:a16="http://schemas.microsoft.com/office/drawing/2014/main" id="{6A21DD22-9E5A-3940-8CA1-9DC338859CAC}"/>
                    </a:ext>
                  </a:extLst>
                </p:cNvPr>
                <p:cNvCxnSpPr>
                  <a:cxnSpLocks/>
                  <a:stCxn id="60" idx="0"/>
                  <a:endCxn id="83"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CC14492A-6795-124A-A2FF-1613266EF326}"/>
                    </a:ext>
                  </a:extLst>
                </p:cNvPr>
                <p:cNvGrpSpPr/>
                <p:nvPr/>
              </p:nvGrpSpPr>
              <p:grpSpPr>
                <a:xfrm>
                  <a:off x="9535279" y="2971566"/>
                  <a:ext cx="507329" cy="375691"/>
                  <a:chOff x="9535279" y="2971566"/>
                  <a:chExt cx="507329" cy="375691"/>
                </a:xfrm>
              </p:grpSpPr>
              <p:sp>
                <p:nvSpPr>
                  <p:cNvPr id="82" name="Rectangle 81">
                    <a:extLst>
                      <a:ext uri="{FF2B5EF4-FFF2-40B4-BE49-F238E27FC236}">
                        <a16:creationId xmlns:a16="http://schemas.microsoft.com/office/drawing/2014/main" id="{57352509-E597-4C4D-98E0-8908AD06E6D3}"/>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3" name="Rectangle 82">
                    <a:extLst>
                      <a:ext uri="{FF2B5EF4-FFF2-40B4-BE49-F238E27FC236}">
                        <a16:creationId xmlns:a16="http://schemas.microsoft.com/office/drawing/2014/main" id="{76C00545-4448-0C40-BC53-8D98523040DC}"/>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5" name="Rectangle 84">
                    <a:extLst>
                      <a:ext uri="{FF2B5EF4-FFF2-40B4-BE49-F238E27FC236}">
                        <a16:creationId xmlns:a16="http://schemas.microsoft.com/office/drawing/2014/main" id="{3377E8CA-25B9-B14F-B502-C2067D14B93D}"/>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F8C958F5-69BC-D64C-A5AF-7E15B957D9CA}"/>
                          </a:ext>
                        </a:extLst>
                      </p:cNvPr>
                      <p:cNvSpPr txBox="1"/>
                      <p:nvPr/>
                    </p:nvSpPr>
                    <p:spPr>
                      <a:xfrm>
                        <a:off x="9772813" y="3086766"/>
                        <a:ext cx="269795"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87" name="TextBox 86">
                        <a:extLst>
                          <a:ext uri="{FF2B5EF4-FFF2-40B4-BE49-F238E27FC236}">
                            <a16:creationId xmlns:a16="http://schemas.microsoft.com/office/drawing/2014/main" id="{F8C958F5-69BC-D64C-A5AF-7E15B957D9CA}"/>
                          </a:ext>
                        </a:extLst>
                      </p:cNvPr>
                      <p:cNvSpPr txBox="1">
                        <a:spLocks noRot="1" noChangeAspect="1" noMove="1" noResize="1" noEditPoints="1" noAdjustHandles="1" noChangeArrowheads="1" noChangeShapeType="1" noTextEdit="1"/>
                      </p:cNvSpPr>
                      <p:nvPr/>
                    </p:nvSpPr>
                    <p:spPr>
                      <a:xfrm>
                        <a:off x="9772813" y="3086766"/>
                        <a:ext cx="269795" cy="260491"/>
                      </a:xfrm>
                      <a:prstGeom prst="rect">
                        <a:avLst/>
                      </a:prstGeom>
                      <a:blipFill>
                        <a:blip r:embed="rId25"/>
                        <a:stretch>
                          <a:fillRect l="-15789" r="-5263"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CE08951F-6B05-3442-B70D-02B98ADAD605}"/>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74" name="Oval 73">
                    <a:extLst>
                      <a:ext uri="{FF2B5EF4-FFF2-40B4-BE49-F238E27FC236}">
                        <a16:creationId xmlns:a16="http://schemas.microsoft.com/office/drawing/2014/main" id="{CE08951F-6B05-3442-B70D-02B98ADAD605}"/>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26"/>
                    <a:stretch>
                      <a:fillRect b="-3846"/>
                    </a:stretch>
                  </a:blipFill>
                  <a:ln>
                    <a:solidFill>
                      <a:schemeClr val="tx1"/>
                    </a:solidFill>
                  </a:ln>
                </p:spPr>
                <p:txBody>
                  <a:bodyPr/>
                  <a:lstStyle/>
                  <a:p>
                    <a:r>
                      <a:rPr lang="en-GB">
                        <a:noFill/>
                      </a:rPr>
                      <a:t> </a:t>
                    </a:r>
                  </a:p>
                </p:txBody>
              </p:sp>
            </mc:Fallback>
          </mc:AlternateContent>
          <p:cxnSp>
            <p:nvCxnSpPr>
              <p:cNvPr id="75" name="Straight Connector 74">
                <a:extLst>
                  <a:ext uri="{FF2B5EF4-FFF2-40B4-BE49-F238E27FC236}">
                    <a16:creationId xmlns:a16="http://schemas.microsoft.com/office/drawing/2014/main" id="{C65CD7CB-4D81-1349-9BAA-F272702329BD}"/>
                  </a:ext>
                </a:extLst>
              </p:cNvPr>
              <p:cNvCxnSpPr>
                <a:cxnSpLocks/>
                <a:stCxn id="131" idx="0"/>
                <a:endCxn id="74"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D3A1F1E-DDDF-3B4D-85FA-4B8F9FFA4E76}"/>
                  </a:ext>
                </a:extLst>
              </p:cNvPr>
              <p:cNvCxnSpPr>
                <a:cxnSpLocks/>
                <a:stCxn id="74" idx="2"/>
                <a:endCxn id="78"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EB728BCB-8FB8-5144-AB2F-A2A246482888}"/>
                  </a:ext>
                </a:extLst>
              </p:cNvPr>
              <p:cNvGrpSpPr/>
              <p:nvPr/>
            </p:nvGrpSpPr>
            <p:grpSpPr>
              <a:xfrm>
                <a:off x="8426372" y="686364"/>
                <a:ext cx="391568" cy="278544"/>
                <a:chOff x="9574201" y="3048814"/>
                <a:chExt cx="473442" cy="336785"/>
              </a:xfrm>
            </p:grpSpPr>
            <p:sp>
              <p:nvSpPr>
                <p:cNvPr id="78" name="Rectangle 77">
                  <a:extLst>
                    <a:ext uri="{FF2B5EF4-FFF2-40B4-BE49-F238E27FC236}">
                      <a16:creationId xmlns:a16="http://schemas.microsoft.com/office/drawing/2014/main" id="{39FF83BA-1D7B-3E41-BB7B-17336958562D}"/>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58E21A1A-307B-BF4E-AA25-50A8F95911EE}"/>
                        </a:ext>
                      </a:extLst>
                    </p:cNvPr>
                    <p:cNvSpPr txBox="1"/>
                    <p:nvPr/>
                  </p:nvSpPr>
                  <p:spPr>
                    <a:xfrm>
                      <a:off x="9772809" y="3125108"/>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79" name="TextBox 78">
                      <a:extLst>
                        <a:ext uri="{FF2B5EF4-FFF2-40B4-BE49-F238E27FC236}">
                          <a16:creationId xmlns:a16="http://schemas.microsoft.com/office/drawing/2014/main" id="{58E21A1A-307B-BF4E-AA25-50A8F95911EE}"/>
                        </a:ext>
                      </a:extLst>
                    </p:cNvPr>
                    <p:cNvSpPr txBox="1">
                      <a:spLocks noRot="1" noChangeAspect="1" noMove="1" noResize="1" noEditPoints="1" noAdjustHandles="1" noChangeArrowheads="1" noChangeShapeType="1" noTextEdit="1"/>
                    </p:cNvSpPr>
                    <p:nvPr/>
                  </p:nvSpPr>
                  <p:spPr>
                    <a:xfrm>
                      <a:off x="9772809" y="3125108"/>
                      <a:ext cx="274834" cy="260491"/>
                    </a:xfrm>
                    <a:prstGeom prst="rect">
                      <a:avLst/>
                    </a:prstGeom>
                    <a:blipFill>
                      <a:blip r:embed="rId27"/>
                      <a:stretch>
                        <a:fillRect l="-15789" r="-5263" b="-16667"/>
                      </a:stretch>
                    </a:blipFill>
                  </p:spPr>
                  <p:txBody>
                    <a:bodyPr/>
                    <a:lstStyle/>
                    <a:p>
                      <a:r>
                        <a:rPr lang="en-GB">
                          <a:noFill/>
                        </a:rPr>
                        <a:t> </a:t>
                      </a:r>
                    </a:p>
                  </p:txBody>
                </p:sp>
              </mc:Fallback>
            </mc:AlternateContent>
          </p:grpSp>
        </p:grpSp>
      </p:grpSp>
      <p:sp>
        <p:nvSpPr>
          <p:cNvPr id="4" name="Date Placeholder 3">
            <a:extLst>
              <a:ext uri="{FF2B5EF4-FFF2-40B4-BE49-F238E27FC236}">
                <a16:creationId xmlns:a16="http://schemas.microsoft.com/office/drawing/2014/main" id="{E23E081F-E18B-7053-B405-972E22D8483C}"/>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CFC99ADC-8DA4-757E-D6F0-F7E5BA48BA4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F0F3B110-A892-2595-15A5-0262BBB1EDDF}"/>
              </a:ext>
            </a:extLst>
          </p:cNvPr>
          <p:cNvSpPr>
            <a:spLocks noGrp="1"/>
          </p:cNvSpPr>
          <p:nvPr>
            <p:ph type="sldNum" sz="quarter" idx="11"/>
          </p:nvPr>
        </p:nvSpPr>
        <p:spPr/>
        <p:txBody>
          <a:bodyPr/>
          <a:lstStyle/>
          <a:p>
            <a:fld id="{EB1502E6-D9AE-3544-B6D5-378AAA0B915F}" type="slidenum">
              <a:rPr lang="de-DE" altLang="de-DE" smtClean="0"/>
              <a:pPr/>
              <a:t>31</a:t>
            </a:fld>
            <a:endParaRPr lang="de-DE" altLang="de-DE" dirty="0"/>
          </a:p>
        </p:txBody>
      </p:sp>
    </p:spTree>
    <p:extLst>
      <p:ext uri="{BB962C8B-B14F-4D97-AF65-F5344CB8AC3E}">
        <p14:creationId xmlns:p14="http://schemas.microsoft.com/office/powerpoint/2010/main" val="171852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EU Query: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p:txBody>
              <a:bodyPr>
                <a:normAutofit/>
              </a:bodyPr>
              <a:lstStyle/>
              <a:p>
                <a:r>
                  <a:rPr lang="en-GB" dirty="0"/>
                  <a:t>Calculations with </a:t>
                </a:r>
                <a14:m>
                  <m:oMath xmlns:m="http://schemas.openxmlformats.org/officeDocument/2006/math">
                    <m:d>
                      <m:dPr>
                        <m:begChr m:val="|"/>
                        <m:endChr m:val="|"/>
                        <m:ctrlPr>
                          <a:rPr lang="de-DE" b="0" i="1" smtClean="0">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𝑀</m:t>
                            </m:r>
                          </m:e>
                        </m:d>
                      </m:e>
                    </m:d>
                    <m:r>
                      <a:rPr lang="de-DE" b="0" i="1" smtClean="0">
                        <a:latin typeface="Cambria Math" panose="02040503050406030204" pitchFamily="18" charset="0"/>
                        <a:ea typeface="Cambria Math" panose="02040503050406030204" pitchFamily="18" charset="0"/>
                      </a:rPr>
                      <m:t>=2,</m:t>
                    </m:r>
                    <m:d>
                      <m:dPr>
                        <m:begChr m:val="|"/>
                        <m:endChr m:val="|"/>
                        <m:ctrlPr>
                          <a:rPr lang="de-DE" i="1">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dom</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3</m:t>
                    </m:r>
                  </m:oMath>
                </a14:m>
                <a:r>
                  <a:rPr lang="en-GB" dirty="0"/>
                  <a:t>:</a:t>
                </a:r>
              </a:p>
              <a:p>
                <a:pPr marL="715703" lvl="1" indent="-457200">
                  <a:buFont typeface="+mj-lt"/>
                  <a:buAutoNum type="arabicPeriod" startAt="3"/>
                </a:pPr>
                <a:r>
                  <a:rPr lang="en-GB" dirty="0"/>
                  <a:t>Multiply </a:t>
                </a:r>
                <a14:m>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12</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3</m:t>
                        </m:r>
                      </m:sub>
                      <m:sup>
                        <m:r>
                          <a:rPr lang="de-DE" b="0" i="1" smtClean="0">
                            <a:latin typeface="Cambria Math" panose="02040503050406030204" pitchFamily="18" charset="0"/>
                          </a:rPr>
                          <m:t>′</m:t>
                        </m:r>
                      </m:sup>
                    </m:sSubSup>
                  </m:oMath>
                </a14:m>
                <a:r>
                  <a:rPr lang="en-GB" dirty="0"/>
                  <a:t>, sum out </a:t>
                </a:r>
                <a14:m>
                  <m:oMath xmlns:m="http://schemas.openxmlformats.org/officeDocument/2006/math">
                    <m:r>
                      <a:rPr lang="de-DE" i="1" smtClean="0">
                        <a:latin typeface="Cambria Math" panose="02040503050406030204" pitchFamily="18" charset="0"/>
                      </a:rPr>
                      <m:t>𝑆</m:t>
                    </m:r>
                    <m:r>
                      <a:rPr lang="de-DE" b="0" i="1" smtClean="0">
                        <a:latin typeface="Cambria Math" panose="02040503050406030204" pitchFamily="18" charset="0"/>
                      </a:rPr>
                      <m:t>𝑖𝑐𝑘</m:t>
                    </m:r>
                    <m:d>
                      <m:dPr>
                        <m:ctrlPr>
                          <a:rPr lang="de-DE" i="1">
                            <a:latin typeface="Cambria Math" panose="02040503050406030204" pitchFamily="18" charset="0"/>
                          </a:rPr>
                        </m:ctrlPr>
                      </m:dPr>
                      <m:e>
                        <m:r>
                          <a:rPr lang="de-DE">
                            <a:latin typeface="Cambria Math" panose="02040503050406030204" pitchFamily="18" charset="0"/>
                          </a:rPr>
                          <m:t>𝑋</m:t>
                        </m:r>
                      </m:e>
                    </m:d>
                  </m:oMath>
                </a14:m>
                <a:r>
                  <a:rPr lang="en-GB" dirty="0"/>
                  <a:t>, exponentiate for </a:t>
                </a:r>
                <a14:m>
                  <m:oMath xmlns:m="http://schemas.openxmlformats.org/officeDocument/2006/math">
                    <m:r>
                      <a:rPr lang="en-GB" i="1" smtClean="0">
                        <a:latin typeface="Cambria Math" panose="02040503050406030204" pitchFamily="18" charset="0"/>
                      </a:rPr>
                      <m:t>𝑋</m:t>
                    </m:r>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829" t="-221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graphicFrame>
            <p:nvGraphicFramePr>
              <p:cNvPr id="41" name="Table 40">
                <a:extLst>
                  <a:ext uri="{FF2B5EF4-FFF2-40B4-BE49-F238E27FC236}">
                    <a16:creationId xmlns:a16="http://schemas.microsoft.com/office/drawing/2014/main" id="{DFD7BFB9-2FB3-B148-BAD1-33CE6B57FFF9}"/>
                  </a:ext>
                </a:extLst>
              </p:cNvPr>
              <p:cNvGraphicFramePr>
                <a:graphicFrameLocks noGrp="1"/>
              </p:cNvGraphicFramePr>
              <p:nvPr/>
            </p:nvGraphicFramePr>
            <p:xfrm>
              <a:off x="359625" y="4795477"/>
              <a:ext cx="4186302" cy="111252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3404680">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1" i="1" smtClean="0">
                                        <a:latin typeface="Cambria Math" panose="02040503050406030204" pitchFamily="18" charset="0"/>
                                      </a:rPr>
                                    </m:ctrlPr>
                                  </m:sSubSupPr>
                                  <m:e>
                                    <m:r>
                                      <a:rPr lang="en-GB" smtClean="0">
                                        <a:latin typeface="Cambria Math" panose="02040503050406030204" pitchFamily="18" charset="0"/>
                                      </a:rPr>
                                      <m:t>𝜙</m:t>
                                    </m:r>
                                  </m:e>
                                  <m:sub>
                                    <m:r>
                                      <a:rPr lang="de-DE" b="0" i="1" smtClean="0">
                                        <a:latin typeface="Cambria Math" panose="02040503050406030204" pitchFamily="18" charset="0"/>
                                      </a:rPr>
                                      <m:t>123</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right"/>
                              </m:oMathParaPr>
                              <m:oMath xmlns:m="http://schemas.openxmlformats.org/officeDocument/2006/math">
                                <m:sSup>
                                  <m:sSupPr>
                                    <m:ctrlPr>
                                      <a:rPr lang="de-DE" i="1" smtClean="0">
                                        <a:latin typeface="Cambria Math" panose="02040503050406030204" pitchFamily="18" charset="0"/>
                                      </a:rPr>
                                    </m:ctrlPr>
                                  </m:sSupPr>
                                  <m:e>
                                    <m:d>
                                      <m:dPr>
                                        <m:ctrlPr>
                                          <a:rPr lang="de-DE" i="1" smtClean="0">
                                            <a:latin typeface="Cambria Math" panose="02040503050406030204" pitchFamily="18" charset="0"/>
                                          </a:rPr>
                                        </m:ctrlPr>
                                      </m:dPr>
                                      <m:e>
                                        <m:r>
                                          <a:rPr lang="de-DE" smtClean="0">
                                            <a:latin typeface="Cambria Math" panose="02040503050406030204" pitchFamily="18" charset="0"/>
                                          </a:rPr>
                                          <m:t>1000+484</m:t>
                                        </m:r>
                                      </m:e>
                                    </m:d>
                                  </m:e>
                                  <m:sup>
                                    <m:r>
                                      <a:rPr lang="de-DE" smtClean="0">
                                        <a:latin typeface="Cambria Math" panose="02040503050406030204" pitchFamily="18" charset="0"/>
                                      </a:rPr>
                                      <m:t>3</m:t>
                                    </m:r>
                                  </m:sup>
                                </m:sSup>
                                <m:r>
                                  <a:rPr lang="de-DE" smtClean="0">
                                    <a:latin typeface="Cambria Math" panose="02040503050406030204" pitchFamily="18" charset="0"/>
                                  </a:rPr>
                                  <m:t>=3,268,147,904</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right"/>
                              </m:oMathParaPr>
                              <m:oMath xmlns:m="http://schemas.openxmlformats.org/officeDocument/2006/math">
                                <m:sSup>
                                  <m:sSupPr>
                                    <m:ctrlPr>
                                      <a:rPr lang="de-DE" i="1" smtClean="0">
                                        <a:latin typeface="Cambria Math" panose="02040503050406030204" pitchFamily="18" charset="0"/>
                                      </a:rPr>
                                    </m:ctrlPr>
                                  </m:sSupPr>
                                  <m:e>
                                    <m:d>
                                      <m:dPr>
                                        <m:ctrlPr>
                                          <a:rPr lang="de-DE" i="1" smtClean="0">
                                            <a:latin typeface="Cambria Math" panose="02040503050406030204" pitchFamily="18" charset="0"/>
                                          </a:rPr>
                                        </m:ctrlPr>
                                      </m:dPr>
                                      <m:e>
                                        <m:r>
                                          <a:rPr lang="de-DE" smtClean="0">
                                            <a:latin typeface="Cambria Math" panose="02040503050406030204" pitchFamily="18" charset="0"/>
                                          </a:rPr>
                                          <m:t>392+405</m:t>
                                        </m:r>
                                      </m:e>
                                    </m:d>
                                  </m:e>
                                  <m:sup>
                                    <m:r>
                                      <a:rPr lang="de-DE" smtClean="0">
                                        <a:latin typeface="Cambria Math" panose="02040503050406030204" pitchFamily="18" charset="0"/>
                                      </a:rPr>
                                      <m:t>3</m:t>
                                    </m:r>
                                  </m:sup>
                                </m:sSup>
                                <m:r>
                                  <a:rPr lang="de-DE" smtClean="0">
                                    <a:latin typeface="Cambria Math" panose="02040503050406030204" pitchFamily="18" charset="0"/>
                                  </a:rPr>
                                  <m:t>=</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506,261,573</m:t>
                                </m:r>
                              </m:oMath>
                            </m:oMathPara>
                          </a14:m>
                          <a:endParaRPr lang="en-GB" dirty="0"/>
                        </a:p>
                      </a:txBody>
                      <a:tcPr/>
                    </a:tc>
                    <a:extLst>
                      <a:ext uri="{0D108BD9-81ED-4DB2-BD59-A6C34878D82A}">
                        <a16:rowId xmlns:a16="http://schemas.microsoft.com/office/drawing/2014/main" val="1944780422"/>
                      </a:ext>
                    </a:extLst>
                  </a:tr>
                </a:tbl>
              </a:graphicData>
            </a:graphic>
          </p:graphicFrame>
        </mc:Choice>
        <mc:Fallback xmlns="">
          <p:graphicFrame>
            <p:nvGraphicFramePr>
              <p:cNvPr id="41" name="Table 40">
                <a:extLst>
                  <a:ext uri="{FF2B5EF4-FFF2-40B4-BE49-F238E27FC236}">
                    <a16:creationId xmlns:a16="http://schemas.microsoft.com/office/drawing/2014/main" id="{DFD7BFB9-2FB3-B148-BAD1-33CE6B57FFF9}"/>
                  </a:ext>
                </a:extLst>
              </p:cNvPr>
              <p:cNvGraphicFramePr>
                <a:graphicFrameLocks noGrp="1"/>
              </p:cNvGraphicFramePr>
              <p:nvPr>
                <p:extLst>
                  <p:ext uri="{D42A27DB-BD31-4B8C-83A1-F6EECF244321}">
                    <p14:modId xmlns:p14="http://schemas.microsoft.com/office/powerpoint/2010/main" val="3011265944"/>
                  </p:ext>
                </p:extLst>
              </p:nvPr>
            </p:nvGraphicFramePr>
            <p:xfrm>
              <a:off x="359625" y="4795477"/>
              <a:ext cx="4186302" cy="111252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3404680">
                      <a:extLst>
                        <a:ext uri="{9D8B030D-6E8A-4147-A177-3AD203B41FA5}">
                          <a16:colId xmlns:a16="http://schemas.microsoft.com/office/drawing/2014/main" val="281335253"/>
                        </a:ext>
                      </a:extLst>
                    </a:gridCol>
                  </a:tblGrid>
                  <a:tr h="370840">
                    <a:tc>
                      <a:txBody>
                        <a:bodyPr/>
                        <a:lstStyle/>
                        <a:p>
                          <a:endParaRPr lang="en-US"/>
                        </a:p>
                      </a:txBody>
                      <a:tcPr>
                        <a:blipFill>
                          <a:blip r:embed="rId4"/>
                          <a:stretch>
                            <a:fillRect l="-1613" t="-3333" r="-433871" b="-196667"/>
                          </a:stretch>
                        </a:blipFill>
                      </a:tcPr>
                    </a:tc>
                    <a:tc>
                      <a:txBody>
                        <a:bodyPr/>
                        <a:lstStyle/>
                        <a:p>
                          <a:endParaRPr lang="en-US"/>
                        </a:p>
                      </a:txBody>
                      <a:tcPr>
                        <a:blipFill>
                          <a:blip r:embed="rId4"/>
                          <a:stretch>
                            <a:fillRect l="-23507" t="-3333" r="-373"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4"/>
                          <a:stretch>
                            <a:fillRect l="-1613" t="-106897" r="-433871" b="-103448"/>
                          </a:stretch>
                        </a:blipFill>
                      </a:tcPr>
                    </a:tc>
                    <a:tc>
                      <a:txBody>
                        <a:bodyPr/>
                        <a:lstStyle/>
                        <a:p>
                          <a:endParaRPr lang="en-US"/>
                        </a:p>
                      </a:txBody>
                      <a:tcPr>
                        <a:blipFill>
                          <a:blip r:embed="rId4"/>
                          <a:stretch>
                            <a:fillRect l="-23507" t="-106897" r="-373" b="-103448"/>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4"/>
                          <a:stretch>
                            <a:fillRect l="-1613" t="-200000" r="-433871"/>
                          </a:stretch>
                        </a:blipFill>
                      </a:tcPr>
                    </a:tc>
                    <a:tc>
                      <a:txBody>
                        <a:bodyPr/>
                        <a:lstStyle/>
                        <a:p>
                          <a:endParaRPr lang="en-US"/>
                        </a:p>
                      </a:txBody>
                      <a:tcPr>
                        <a:blipFill>
                          <a:blip r:embed="rId4"/>
                          <a:stretch>
                            <a:fillRect l="-23507" t="-200000" r="-373"/>
                          </a:stretch>
                        </a:blipFill>
                      </a:tcPr>
                    </a:tc>
                    <a:extLst>
                      <a:ext uri="{0D108BD9-81ED-4DB2-BD59-A6C34878D82A}">
                        <a16:rowId xmlns:a16="http://schemas.microsoft.com/office/drawing/2014/main" val="1944780422"/>
                      </a:ext>
                    </a:extLst>
                  </a:tr>
                </a:tbl>
              </a:graphicData>
            </a:graphic>
          </p:graphicFrame>
        </mc:Fallback>
      </mc:AlternateContent>
      <p:grpSp>
        <p:nvGrpSpPr>
          <p:cNvPr id="40" name="Group 39">
            <a:extLst>
              <a:ext uri="{FF2B5EF4-FFF2-40B4-BE49-F238E27FC236}">
                <a16:creationId xmlns:a16="http://schemas.microsoft.com/office/drawing/2014/main" id="{5AEDC978-EC6E-184F-B0CC-883DD2AD2DEC}"/>
              </a:ext>
            </a:extLst>
          </p:cNvPr>
          <p:cNvGrpSpPr/>
          <p:nvPr/>
        </p:nvGrpSpPr>
        <p:grpSpPr>
          <a:xfrm>
            <a:off x="7888303" y="4004976"/>
            <a:ext cx="3943372" cy="1900938"/>
            <a:chOff x="7887907" y="2704440"/>
            <a:chExt cx="3943372" cy="1900938"/>
          </a:xfrm>
        </p:grpSpPr>
        <p:sp>
          <p:nvSpPr>
            <p:cNvPr id="42" name="Rectangle 41">
              <a:extLst>
                <a:ext uri="{FF2B5EF4-FFF2-40B4-BE49-F238E27FC236}">
                  <a16:creationId xmlns:a16="http://schemas.microsoft.com/office/drawing/2014/main" id="{EEF83B6A-9D01-5844-9AE0-5EF562CFC77D}"/>
                </a:ext>
              </a:extLst>
            </p:cNvPr>
            <p:cNvSpPr/>
            <p:nvPr/>
          </p:nvSpPr>
          <p:spPr>
            <a:xfrm>
              <a:off x="7887907" y="2707877"/>
              <a:ext cx="3943372" cy="1897501"/>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3" name="Group 42">
              <a:extLst>
                <a:ext uri="{FF2B5EF4-FFF2-40B4-BE49-F238E27FC236}">
                  <a16:creationId xmlns:a16="http://schemas.microsoft.com/office/drawing/2014/main" id="{9D18D84C-216C-DE43-AC0A-2F9DBCE8BC68}"/>
                </a:ext>
              </a:extLst>
            </p:cNvPr>
            <p:cNvGrpSpPr/>
            <p:nvPr/>
          </p:nvGrpSpPr>
          <p:grpSpPr>
            <a:xfrm>
              <a:off x="8426372" y="2704440"/>
              <a:ext cx="3074951" cy="1897004"/>
              <a:chOff x="8426372" y="594145"/>
              <a:chExt cx="3074951" cy="1897004"/>
            </a:xfrm>
          </p:grpSpPr>
          <p:cxnSp>
            <p:nvCxnSpPr>
              <p:cNvPr id="44" name="Straight Connector 43">
                <a:extLst>
                  <a:ext uri="{FF2B5EF4-FFF2-40B4-BE49-F238E27FC236}">
                    <a16:creationId xmlns:a16="http://schemas.microsoft.com/office/drawing/2014/main" id="{F520797E-88AB-424D-BA49-C31D1983384E}"/>
                  </a:ext>
                </a:extLst>
              </p:cNvPr>
              <p:cNvCxnSpPr>
                <a:cxnSpLocks/>
                <a:stCxn id="47" idx="1"/>
                <a:endCxn id="92"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CBE2D3A-AA70-DD4E-A397-9CB4C2133976}"/>
                  </a:ext>
                </a:extLst>
              </p:cNvPr>
              <p:cNvCxnSpPr>
                <a:cxnSpLocks/>
                <a:stCxn id="50" idx="0"/>
                <a:endCxn id="92"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7526278D-3362-5148-8170-433F89B7D4D7}"/>
                  </a:ext>
                </a:extLst>
              </p:cNvPr>
              <p:cNvGrpSpPr/>
              <p:nvPr/>
            </p:nvGrpSpPr>
            <p:grpSpPr>
              <a:xfrm>
                <a:off x="9717232" y="1105374"/>
                <a:ext cx="410714" cy="291280"/>
                <a:chOff x="9164918" y="4052092"/>
                <a:chExt cx="496592" cy="352186"/>
              </a:xfrm>
            </p:grpSpPr>
            <p:sp>
              <p:nvSpPr>
                <p:cNvPr id="92" name="Rectangle 91">
                  <a:extLst>
                    <a:ext uri="{FF2B5EF4-FFF2-40B4-BE49-F238E27FC236}">
                      <a16:creationId xmlns:a16="http://schemas.microsoft.com/office/drawing/2014/main" id="{8104D0BC-0B35-0949-AC0C-E7F288086208}"/>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8C963631-498C-6C42-9793-22ED54AB7474}"/>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100" name="TextBox 99">
                      <a:extLst>
                        <a:ext uri="{FF2B5EF4-FFF2-40B4-BE49-F238E27FC236}">
                          <a16:creationId xmlns:a16="http://schemas.microsoft.com/office/drawing/2014/main" id="{8C963631-498C-6C42-9793-22ED54AB7474}"/>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14"/>
                      <a:stretch>
                        <a:fillRect l="-14286"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7" name="Diamond 46">
                    <a:extLst>
                      <a:ext uri="{FF2B5EF4-FFF2-40B4-BE49-F238E27FC236}">
                        <a16:creationId xmlns:a16="http://schemas.microsoft.com/office/drawing/2014/main" id="{D7B6FFFC-ABE2-5E42-A576-032A5B127007}"/>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47" name="Diamond 46">
                    <a:extLst>
                      <a:ext uri="{FF2B5EF4-FFF2-40B4-BE49-F238E27FC236}">
                        <a16:creationId xmlns:a16="http://schemas.microsoft.com/office/drawing/2014/main" id="{D7B6FFFC-ABE2-5E42-A576-032A5B127007}"/>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 name="Oval 47">
                    <a:extLst>
                      <a:ext uri="{FF2B5EF4-FFF2-40B4-BE49-F238E27FC236}">
                        <a16:creationId xmlns:a16="http://schemas.microsoft.com/office/drawing/2014/main" id="{40708061-7390-9448-BECD-A0678D75D410}"/>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48" name="Oval 47">
                    <a:extLst>
                      <a:ext uri="{FF2B5EF4-FFF2-40B4-BE49-F238E27FC236}">
                        <a16:creationId xmlns:a16="http://schemas.microsoft.com/office/drawing/2014/main" id="{40708061-7390-9448-BECD-A0678D75D410}"/>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Oval 49">
                    <a:extLst>
                      <a:ext uri="{FF2B5EF4-FFF2-40B4-BE49-F238E27FC236}">
                        <a16:creationId xmlns:a16="http://schemas.microsoft.com/office/drawing/2014/main" id="{1E317946-E188-264D-957E-A9852AD639EA}"/>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50" name="Oval 49">
                    <a:extLst>
                      <a:ext uri="{FF2B5EF4-FFF2-40B4-BE49-F238E27FC236}">
                        <a16:creationId xmlns:a16="http://schemas.microsoft.com/office/drawing/2014/main" id="{1E317946-E188-264D-957E-A9852AD639EA}"/>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17"/>
                    <a:stretch>
                      <a:fillRect b="-3846"/>
                    </a:stretch>
                  </a:blipFill>
                  <a:ln>
                    <a:solidFill>
                      <a:schemeClr val="tx1"/>
                    </a:solidFill>
                  </a:ln>
                </p:spPr>
                <p:txBody>
                  <a:bodyPr/>
                  <a:lstStyle/>
                  <a:p>
                    <a:r>
                      <a:rPr lang="en-GB">
                        <a:noFill/>
                      </a:rPr>
                      <a:t> </a:t>
                    </a:r>
                  </a:p>
                </p:txBody>
              </p:sp>
            </mc:Fallback>
          </mc:AlternateContent>
          <p:cxnSp>
            <p:nvCxnSpPr>
              <p:cNvPr id="52" name="Straight Connector 51">
                <a:extLst>
                  <a:ext uri="{FF2B5EF4-FFF2-40B4-BE49-F238E27FC236}">
                    <a16:creationId xmlns:a16="http://schemas.microsoft.com/office/drawing/2014/main" id="{11D78DFC-49A5-DB4D-9C38-0CA3E4C40D20}"/>
                  </a:ext>
                </a:extLst>
              </p:cNvPr>
              <p:cNvCxnSpPr>
                <a:cxnSpLocks/>
                <a:stCxn id="50" idx="4"/>
                <a:endCxn id="89"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74ED5EC-A2A8-DE4E-AB88-D905CC0E9EA7}"/>
                  </a:ext>
                </a:extLst>
              </p:cNvPr>
              <p:cNvCxnSpPr>
                <a:cxnSpLocks/>
                <a:stCxn id="48" idx="0"/>
                <a:endCxn id="89"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04D3C031-2349-B64B-9FE3-49FEC2A11DBA}"/>
                  </a:ext>
                </a:extLst>
              </p:cNvPr>
              <p:cNvGrpSpPr/>
              <p:nvPr/>
            </p:nvGrpSpPr>
            <p:grpSpPr>
              <a:xfrm>
                <a:off x="9258483" y="1852366"/>
                <a:ext cx="381362" cy="321401"/>
                <a:chOff x="9288700" y="2889291"/>
                <a:chExt cx="461103" cy="388603"/>
              </a:xfrm>
            </p:grpSpPr>
            <p:sp>
              <p:nvSpPr>
                <p:cNvPr id="88" name="Rectangle 87">
                  <a:extLst>
                    <a:ext uri="{FF2B5EF4-FFF2-40B4-BE49-F238E27FC236}">
                      <a16:creationId xmlns:a16="http://schemas.microsoft.com/office/drawing/2014/main" id="{0F715D6A-7582-1140-AB15-B3ADFD14765E}"/>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9" name="Rectangle 88">
                  <a:extLst>
                    <a:ext uri="{FF2B5EF4-FFF2-40B4-BE49-F238E27FC236}">
                      <a16:creationId xmlns:a16="http://schemas.microsoft.com/office/drawing/2014/main" id="{1456F96E-CB27-D545-8A50-333F6790AEFE}"/>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0" name="Rectangle 89">
                  <a:extLst>
                    <a:ext uri="{FF2B5EF4-FFF2-40B4-BE49-F238E27FC236}">
                      <a16:creationId xmlns:a16="http://schemas.microsoft.com/office/drawing/2014/main" id="{3026CE9F-3FEB-CA4E-BF6C-74B29D655A5A}"/>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AEFADCC9-18C4-6947-BB29-B40C8FE460B2}"/>
                        </a:ext>
                      </a:extLst>
                    </p:cNvPr>
                    <p:cNvSpPr txBox="1"/>
                    <p:nvPr/>
                  </p:nvSpPr>
                  <p:spPr>
                    <a:xfrm>
                      <a:off x="9288700" y="3017403"/>
                      <a:ext cx="360890"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12</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91" name="TextBox 90">
                      <a:extLst>
                        <a:ext uri="{FF2B5EF4-FFF2-40B4-BE49-F238E27FC236}">
                          <a16:creationId xmlns:a16="http://schemas.microsoft.com/office/drawing/2014/main" id="{AEFADCC9-18C4-6947-BB29-B40C8FE460B2}"/>
                        </a:ext>
                      </a:extLst>
                    </p:cNvPr>
                    <p:cNvSpPr txBox="1">
                      <a:spLocks noRot="1" noChangeAspect="1" noMove="1" noResize="1" noEditPoints="1" noAdjustHandles="1" noChangeArrowheads="1" noChangeShapeType="1" noTextEdit="1"/>
                    </p:cNvSpPr>
                    <p:nvPr/>
                  </p:nvSpPr>
                  <p:spPr>
                    <a:xfrm>
                      <a:off x="9288700" y="3017403"/>
                      <a:ext cx="360890" cy="260491"/>
                    </a:xfrm>
                    <a:prstGeom prst="rect">
                      <a:avLst/>
                    </a:prstGeom>
                    <a:blipFill>
                      <a:blip r:embed="rId18"/>
                      <a:stretch>
                        <a:fillRect l="-12000" r="-4000" b="-22222"/>
                      </a:stretch>
                    </a:blipFill>
                  </p:spPr>
                  <p:txBody>
                    <a:bodyPr/>
                    <a:lstStyle/>
                    <a:p>
                      <a:r>
                        <a:rPr lang="en-GB">
                          <a:noFill/>
                        </a:rPr>
                        <a:t> </a:t>
                      </a:r>
                    </a:p>
                  </p:txBody>
                </p:sp>
              </mc:Fallback>
            </mc:AlternateContent>
          </p:grpSp>
          <p:cxnSp>
            <p:nvCxnSpPr>
              <p:cNvPr id="55" name="Straight Connector 54">
                <a:extLst>
                  <a:ext uri="{FF2B5EF4-FFF2-40B4-BE49-F238E27FC236}">
                    <a16:creationId xmlns:a16="http://schemas.microsoft.com/office/drawing/2014/main" id="{4A742998-9849-1642-810A-4244668C20F3}"/>
                  </a:ext>
                </a:extLst>
              </p:cNvPr>
              <p:cNvCxnSpPr>
                <a:cxnSpLocks/>
                <a:stCxn id="50" idx="4"/>
                <a:endCxn id="84"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1E039BF-B90A-D443-927A-0434A6005AAD}"/>
                  </a:ext>
                </a:extLst>
              </p:cNvPr>
              <p:cNvCxnSpPr>
                <a:cxnSpLocks/>
                <a:stCxn id="48" idx="0"/>
                <a:endCxn id="84"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79FFB4C7-9431-6C43-A849-C6E0399DD6F6}"/>
                  </a:ext>
                </a:extLst>
              </p:cNvPr>
              <p:cNvGrpSpPr/>
              <p:nvPr/>
            </p:nvGrpSpPr>
            <p:grpSpPr>
              <a:xfrm>
                <a:off x="9911429" y="1852366"/>
                <a:ext cx="413820" cy="321812"/>
                <a:chOff x="9547296" y="2889291"/>
                <a:chExt cx="500347" cy="389100"/>
              </a:xfrm>
            </p:grpSpPr>
            <p:sp>
              <p:nvSpPr>
                <p:cNvPr id="83" name="Rectangle 82">
                  <a:extLst>
                    <a:ext uri="{FF2B5EF4-FFF2-40B4-BE49-F238E27FC236}">
                      <a16:creationId xmlns:a16="http://schemas.microsoft.com/office/drawing/2014/main" id="{8A4DB5D2-E18E-684B-925C-95306D73A586}"/>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4" name="Rectangle 83">
                  <a:extLst>
                    <a:ext uri="{FF2B5EF4-FFF2-40B4-BE49-F238E27FC236}">
                      <a16:creationId xmlns:a16="http://schemas.microsoft.com/office/drawing/2014/main" id="{5BE03A58-2833-9B4D-A530-4B8AAC855621}"/>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5" name="Rectangle 84">
                  <a:extLst>
                    <a:ext uri="{FF2B5EF4-FFF2-40B4-BE49-F238E27FC236}">
                      <a16:creationId xmlns:a16="http://schemas.microsoft.com/office/drawing/2014/main" id="{D2239264-FE1A-2442-AC02-77EADAA5467C}"/>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CE2BE04C-A1F6-B344-93A2-A18D90B716A8}"/>
                        </a:ext>
                      </a:extLst>
                    </p:cNvPr>
                    <p:cNvSpPr txBox="1"/>
                    <p:nvPr/>
                  </p:nvSpPr>
                  <p:spPr>
                    <a:xfrm>
                      <a:off x="9772809" y="3017900"/>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3</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87" name="TextBox 86">
                      <a:extLst>
                        <a:ext uri="{FF2B5EF4-FFF2-40B4-BE49-F238E27FC236}">
                          <a16:creationId xmlns:a16="http://schemas.microsoft.com/office/drawing/2014/main" id="{CE2BE04C-A1F6-B344-93A2-A18D90B716A8}"/>
                        </a:ext>
                      </a:extLst>
                    </p:cNvPr>
                    <p:cNvSpPr txBox="1">
                      <a:spLocks noRot="1" noChangeAspect="1" noMove="1" noResize="1" noEditPoints="1" noAdjustHandles="1" noChangeArrowheads="1" noChangeShapeType="1" noTextEdit="1"/>
                    </p:cNvSpPr>
                    <p:nvPr/>
                  </p:nvSpPr>
                  <p:spPr>
                    <a:xfrm>
                      <a:off x="9772809" y="3017900"/>
                      <a:ext cx="274834" cy="260491"/>
                    </a:xfrm>
                    <a:prstGeom prst="rect">
                      <a:avLst/>
                    </a:prstGeom>
                    <a:blipFill>
                      <a:blip r:embed="rId19"/>
                      <a:stretch>
                        <a:fillRect l="-15789" r="-5263" b="-22222"/>
                      </a:stretch>
                    </a:blipFill>
                  </p:spPr>
                  <p:txBody>
                    <a:bodyPr/>
                    <a:lstStyle/>
                    <a:p>
                      <a:r>
                        <a:rPr lang="en-GB">
                          <a:noFill/>
                        </a:rPr>
                        <a:t> </a:t>
                      </a:r>
                    </a:p>
                  </p:txBody>
                </p:sp>
              </mc:Fallback>
            </mc:AlternateContent>
          </p:grpSp>
          <p:grpSp>
            <p:nvGrpSpPr>
              <p:cNvPr id="59" name="Group 58">
                <a:extLst>
                  <a:ext uri="{FF2B5EF4-FFF2-40B4-BE49-F238E27FC236}">
                    <a16:creationId xmlns:a16="http://schemas.microsoft.com/office/drawing/2014/main" id="{1353B1A2-C0B0-0949-8F75-D7EB3C16912F}"/>
                  </a:ext>
                </a:extLst>
              </p:cNvPr>
              <p:cNvGrpSpPr/>
              <p:nvPr/>
            </p:nvGrpSpPr>
            <p:grpSpPr>
              <a:xfrm>
                <a:off x="10070447" y="1492126"/>
                <a:ext cx="634327" cy="275544"/>
                <a:chOff x="8609354" y="2941214"/>
                <a:chExt cx="766961" cy="333158"/>
              </a:xfrm>
            </p:grpSpPr>
            <p:cxnSp>
              <p:nvCxnSpPr>
                <p:cNvPr id="79" name="Straight Connector 78">
                  <a:extLst>
                    <a:ext uri="{FF2B5EF4-FFF2-40B4-BE49-F238E27FC236}">
                      <a16:creationId xmlns:a16="http://schemas.microsoft.com/office/drawing/2014/main" id="{37BBF550-96A8-FA4A-A4B8-0DF37B94DF24}"/>
                    </a:ext>
                  </a:extLst>
                </p:cNvPr>
                <p:cNvCxnSpPr>
                  <a:cxnSpLocks/>
                  <a:stCxn id="50" idx="6"/>
                  <a:endCxn id="81"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0" name="Group 79">
                  <a:extLst>
                    <a:ext uri="{FF2B5EF4-FFF2-40B4-BE49-F238E27FC236}">
                      <a16:creationId xmlns:a16="http://schemas.microsoft.com/office/drawing/2014/main" id="{D797C545-D0A4-B24D-97F4-A44ADE834BCE}"/>
                    </a:ext>
                  </a:extLst>
                </p:cNvPr>
                <p:cNvGrpSpPr/>
                <p:nvPr/>
              </p:nvGrpSpPr>
              <p:grpSpPr>
                <a:xfrm>
                  <a:off x="8957002" y="2941214"/>
                  <a:ext cx="419313" cy="333158"/>
                  <a:chOff x="8957002" y="2941214"/>
                  <a:chExt cx="419313" cy="333158"/>
                </a:xfrm>
              </p:grpSpPr>
              <p:sp>
                <p:nvSpPr>
                  <p:cNvPr id="81" name="Rectangle 80">
                    <a:extLst>
                      <a:ext uri="{FF2B5EF4-FFF2-40B4-BE49-F238E27FC236}">
                        <a16:creationId xmlns:a16="http://schemas.microsoft.com/office/drawing/2014/main" id="{24D064D6-D679-D643-B5A3-49840E449CBB}"/>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98E91659-569E-3A45-AC58-F350375C7EAA}"/>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82" name="TextBox 81">
                        <a:extLst>
                          <a:ext uri="{FF2B5EF4-FFF2-40B4-BE49-F238E27FC236}">
                            <a16:creationId xmlns:a16="http://schemas.microsoft.com/office/drawing/2014/main" id="{98E91659-569E-3A45-AC58-F350375C7EAA}"/>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20"/>
                        <a:stretch>
                          <a:fillRect l="-15789" b="-166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62" name="Oval 61">
                    <a:extLst>
                      <a:ext uri="{FF2B5EF4-FFF2-40B4-BE49-F238E27FC236}">
                        <a16:creationId xmlns:a16="http://schemas.microsoft.com/office/drawing/2014/main" id="{0D3FC730-D102-7A49-9A94-AA3B1B8E3E73}"/>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62" name="Oval 61">
                    <a:extLst>
                      <a:ext uri="{FF2B5EF4-FFF2-40B4-BE49-F238E27FC236}">
                        <a16:creationId xmlns:a16="http://schemas.microsoft.com/office/drawing/2014/main" id="{0D3FC730-D102-7A49-9A94-AA3B1B8E3E73}"/>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21"/>
                    <a:stretch>
                      <a:fillRect b="-3846"/>
                    </a:stretch>
                  </a:blipFill>
                  <a:ln>
                    <a:solidFill>
                      <a:schemeClr val="tx1"/>
                    </a:solidFill>
                  </a:ln>
                </p:spPr>
                <p:txBody>
                  <a:bodyPr/>
                  <a:lstStyle/>
                  <a:p>
                    <a:r>
                      <a:rPr lang="en-GB">
                        <a:noFill/>
                      </a:rPr>
                      <a:t> </a:t>
                    </a:r>
                  </a:p>
                </p:txBody>
              </p:sp>
            </mc:Fallback>
          </mc:AlternateContent>
          <p:cxnSp>
            <p:nvCxnSpPr>
              <p:cNvPr id="63" name="Straight Connector 62">
                <a:extLst>
                  <a:ext uri="{FF2B5EF4-FFF2-40B4-BE49-F238E27FC236}">
                    <a16:creationId xmlns:a16="http://schemas.microsoft.com/office/drawing/2014/main" id="{A81B3CA6-8770-5A46-A5A6-CABD7B0E12F6}"/>
                  </a:ext>
                </a:extLst>
              </p:cNvPr>
              <p:cNvCxnSpPr>
                <a:cxnSpLocks/>
                <a:stCxn id="92" idx="0"/>
                <a:endCxn id="62"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E1826F6-13A9-A149-AE04-F8851D35757C}"/>
                  </a:ext>
                </a:extLst>
              </p:cNvPr>
              <p:cNvCxnSpPr>
                <a:cxnSpLocks/>
                <a:stCxn id="62" idx="2"/>
                <a:endCxn id="66"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5" name="Group 64">
                <a:extLst>
                  <a:ext uri="{FF2B5EF4-FFF2-40B4-BE49-F238E27FC236}">
                    <a16:creationId xmlns:a16="http://schemas.microsoft.com/office/drawing/2014/main" id="{8D5065E7-AACB-EF4A-B8A8-C1085BDD49CE}"/>
                  </a:ext>
                </a:extLst>
              </p:cNvPr>
              <p:cNvGrpSpPr/>
              <p:nvPr/>
            </p:nvGrpSpPr>
            <p:grpSpPr>
              <a:xfrm>
                <a:off x="8426372" y="686364"/>
                <a:ext cx="391568" cy="278544"/>
                <a:chOff x="9574201" y="3048814"/>
                <a:chExt cx="473442" cy="336785"/>
              </a:xfrm>
            </p:grpSpPr>
            <p:sp>
              <p:nvSpPr>
                <p:cNvPr id="66" name="Rectangle 65">
                  <a:extLst>
                    <a:ext uri="{FF2B5EF4-FFF2-40B4-BE49-F238E27FC236}">
                      <a16:creationId xmlns:a16="http://schemas.microsoft.com/office/drawing/2014/main" id="{58CFDAF7-DCD4-B04F-A1A5-DF011C5CDFBC}"/>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4E399CFA-5C14-7441-83AD-13C22636ADD3}"/>
                        </a:ext>
                      </a:extLst>
                    </p:cNvPr>
                    <p:cNvSpPr txBox="1"/>
                    <p:nvPr/>
                  </p:nvSpPr>
                  <p:spPr>
                    <a:xfrm>
                      <a:off x="9772809" y="3125108"/>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67" name="TextBox 66">
                      <a:extLst>
                        <a:ext uri="{FF2B5EF4-FFF2-40B4-BE49-F238E27FC236}">
                          <a16:creationId xmlns:a16="http://schemas.microsoft.com/office/drawing/2014/main" id="{4E399CFA-5C14-7441-83AD-13C22636ADD3}"/>
                        </a:ext>
                      </a:extLst>
                    </p:cNvPr>
                    <p:cNvSpPr txBox="1">
                      <a:spLocks noRot="1" noChangeAspect="1" noMove="1" noResize="1" noEditPoints="1" noAdjustHandles="1" noChangeArrowheads="1" noChangeShapeType="1" noTextEdit="1"/>
                    </p:cNvSpPr>
                    <p:nvPr/>
                  </p:nvSpPr>
                  <p:spPr>
                    <a:xfrm>
                      <a:off x="9772809" y="3125108"/>
                      <a:ext cx="274834" cy="260491"/>
                    </a:xfrm>
                    <a:prstGeom prst="rect">
                      <a:avLst/>
                    </a:prstGeom>
                    <a:blipFill>
                      <a:blip r:embed="rId22"/>
                      <a:stretch>
                        <a:fillRect l="-15789" r="-5263" b="-16667"/>
                      </a:stretch>
                    </a:blipFill>
                  </p:spPr>
                  <p:txBody>
                    <a:bodyPr/>
                    <a:lstStyle/>
                    <a:p>
                      <a:r>
                        <a:rPr lang="en-GB">
                          <a:noFill/>
                        </a:rPr>
                        <a:t> </a:t>
                      </a:r>
                    </a:p>
                  </p:txBody>
                </p:sp>
              </mc:Fallback>
            </mc:AlternateContent>
          </p:grpSp>
        </p:grpSp>
      </p:grpSp>
      <mc:AlternateContent xmlns:mc="http://schemas.openxmlformats.org/markup-compatibility/2006" xmlns:a14="http://schemas.microsoft.com/office/drawing/2010/main">
        <mc:Choice Requires="a14">
          <p:graphicFrame>
            <p:nvGraphicFramePr>
              <p:cNvPr id="51" name="Table 50">
                <a:extLst>
                  <a:ext uri="{FF2B5EF4-FFF2-40B4-BE49-F238E27FC236}">
                    <a16:creationId xmlns:a16="http://schemas.microsoft.com/office/drawing/2014/main" id="{AD98CCBA-FAD9-E043-82CC-F18F04053C81}"/>
                  </a:ext>
                </a:extLst>
              </p:cNvPr>
              <p:cNvGraphicFramePr>
                <a:graphicFrameLocks noGrp="1"/>
              </p:cNvGraphicFramePr>
              <p:nvPr/>
            </p:nvGraphicFramePr>
            <p:xfrm>
              <a:off x="366864" y="2569834"/>
              <a:ext cx="215195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58870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12</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4</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EBEBEB"/>
                                    </a:solidFill>
                                    <a:latin typeface="Cambria Math" panose="02040503050406030204" pitchFamily="18" charset="0"/>
                                  </a:rPr>
                                  <m:t>0</m:t>
                                </m:r>
                                <m:r>
                                  <a:rPr lang="de-DE" smtClean="0">
                                    <a:latin typeface="Cambria Math" panose="02040503050406030204" pitchFamily="18" charset="0"/>
                                  </a:rPr>
                                  <m:t>8</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51" name="Table 50">
                <a:extLst>
                  <a:ext uri="{FF2B5EF4-FFF2-40B4-BE49-F238E27FC236}">
                    <a16:creationId xmlns:a16="http://schemas.microsoft.com/office/drawing/2014/main" id="{AD98CCBA-FAD9-E043-82CC-F18F04053C81}"/>
                  </a:ext>
                </a:extLst>
              </p:cNvPr>
              <p:cNvGraphicFramePr>
                <a:graphicFrameLocks noGrp="1"/>
              </p:cNvGraphicFramePr>
              <p:nvPr>
                <p:extLst>
                  <p:ext uri="{D42A27DB-BD31-4B8C-83A1-F6EECF244321}">
                    <p14:modId xmlns:p14="http://schemas.microsoft.com/office/powerpoint/2010/main" val="711729024"/>
                  </p:ext>
                </p:extLst>
              </p:nvPr>
            </p:nvGraphicFramePr>
            <p:xfrm>
              <a:off x="366864" y="2569834"/>
              <a:ext cx="215195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588708">
                      <a:extLst>
                        <a:ext uri="{9D8B030D-6E8A-4147-A177-3AD203B41FA5}">
                          <a16:colId xmlns:a16="http://schemas.microsoft.com/office/drawing/2014/main" val="281335253"/>
                        </a:ext>
                      </a:extLst>
                    </a:gridCol>
                  </a:tblGrid>
                  <a:tr h="370840">
                    <a:tc>
                      <a:txBody>
                        <a:bodyPr/>
                        <a:lstStyle/>
                        <a:p>
                          <a:endParaRPr lang="en-US"/>
                        </a:p>
                      </a:txBody>
                      <a:tcPr>
                        <a:blipFill>
                          <a:blip r:embed="rId23"/>
                          <a:stretch>
                            <a:fillRect t="-3448" r="-175806" b="-406897"/>
                          </a:stretch>
                        </a:blipFill>
                      </a:tcPr>
                    </a:tc>
                    <a:tc>
                      <a:txBody>
                        <a:bodyPr/>
                        <a:lstStyle/>
                        <a:p>
                          <a:endParaRPr lang="en-US"/>
                        </a:p>
                      </a:txBody>
                      <a:tcPr>
                        <a:blipFill>
                          <a:blip r:embed="rId23"/>
                          <a:stretch>
                            <a:fillRect l="-100000" t="-3448" r="-75806" b="-406897"/>
                          </a:stretch>
                        </a:blipFill>
                      </a:tcPr>
                    </a:tc>
                    <a:tc>
                      <a:txBody>
                        <a:bodyPr/>
                        <a:lstStyle/>
                        <a:p>
                          <a:endParaRPr lang="en-US"/>
                        </a:p>
                      </a:txBody>
                      <a:tcPr>
                        <a:blipFill>
                          <a:blip r:embed="rId23"/>
                          <a:stretch>
                            <a:fillRect l="-263830"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23"/>
                          <a:stretch>
                            <a:fillRect t="-100000" r="-175806" b="-293333"/>
                          </a:stretch>
                        </a:blipFill>
                      </a:tcPr>
                    </a:tc>
                    <a:tc>
                      <a:txBody>
                        <a:bodyPr/>
                        <a:lstStyle/>
                        <a:p>
                          <a:endParaRPr lang="en-US"/>
                        </a:p>
                      </a:txBody>
                      <a:tcPr>
                        <a:blipFill>
                          <a:blip r:embed="rId23"/>
                          <a:stretch>
                            <a:fillRect l="-100000" t="-100000" r="-75806" b="-293333"/>
                          </a:stretch>
                        </a:blipFill>
                      </a:tcPr>
                    </a:tc>
                    <a:tc>
                      <a:txBody>
                        <a:bodyPr/>
                        <a:lstStyle/>
                        <a:p>
                          <a:endParaRPr lang="en-US"/>
                        </a:p>
                      </a:txBody>
                      <a:tcPr>
                        <a:blipFill>
                          <a:blip r:embed="rId23"/>
                          <a:stretch>
                            <a:fillRect l="-263830" t="-10000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23"/>
                          <a:stretch>
                            <a:fillRect t="-206897" r="-175806" b="-203448"/>
                          </a:stretch>
                        </a:blipFill>
                      </a:tcPr>
                    </a:tc>
                    <a:tc>
                      <a:txBody>
                        <a:bodyPr/>
                        <a:lstStyle/>
                        <a:p>
                          <a:endParaRPr lang="en-US"/>
                        </a:p>
                      </a:txBody>
                      <a:tcPr>
                        <a:blipFill>
                          <a:blip r:embed="rId23"/>
                          <a:stretch>
                            <a:fillRect l="-100000" t="-206897" r="-75806" b="-203448"/>
                          </a:stretch>
                        </a:blipFill>
                      </a:tcPr>
                    </a:tc>
                    <a:tc>
                      <a:txBody>
                        <a:bodyPr/>
                        <a:lstStyle/>
                        <a:p>
                          <a:endParaRPr lang="en-US"/>
                        </a:p>
                      </a:txBody>
                      <a:tcPr>
                        <a:blipFill>
                          <a:blip r:embed="rId23"/>
                          <a:stretch>
                            <a:fillRect l="-263830" t="-20689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23"/>
                          <a:stretch>
                            <a:fillRect t="-296667" r="-175806" b="-96667"/>
                          </a:stretch>
                        </a:blipFill>
                      </a:tcPr>
                    </a:tc>
                    <a:tc>
                      <a:txBody>
                        <a:bodyPr/>
                        <a:lstStyle/>
                        <a:p>
                          <a:endParaRPr lang="en-US"/>
                        </a:p>
                      </a:txBody>
                      <a:tcPr>
                        <a:blipFill>
                          <a:blip r:embed="rId23"/>
                          <a:stretch>
                            <a:fillRect l="-100000" t="-296667" r="-75806" b="-96667"/>
                          </a:stretch>
                        </a:blipFill>
                      </a:tcPr>
                    </a:tc>
                    <a:tc>
                      <a:txBody>
                        <a:bodyPr/>
                        <a:lstStyle/>
                        <a:p>
                          <a:endParaRPr lang="en-US"/>
                        </a:p>
                      </a:txBody>
                      <a:tcPr>
                        <a:blipFill>
                          <a:blip r:embed="rId23"/>
                          <a:stretch>
                            <a:fillRect l="-263830" t="-296667"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23"/>
                          <a:stretch>
                            <a:fillRect t="-410345" r="-175806"/>
                          </a:stretch>
                        </a:blipFill>
                      </a:tcPr>
                    </a:tc>
                    <a:tc>
                      <a:txBody>
                        <a:bodyPr/>
                        <a:lstStyle/>
                        <a:p>
                          <a:endParaRPr lang="en-US"/>
                        </a:p>
                      </a:txBody>
                      <a:tcPr>
                        <a:blipFill>
                          <a:blip r:embed="rId23"/>
                          <a:stretch>
                            <a:fillRect l="-100000" t="-410345" r="-75806"/>
                          </a:stretch>
                        </a:blipFill>
                      </a:tcPr>
                    </a:tc>
                    <a:tc>
                      <a:txBody>
                        <a:bodyPr/>
                        <a:lstStyle/>
                        <a:p>
                          <a:endParaRPr lang="en-US"/>
                        </a:p>
                      </a:txBody>
                      <a:tcPr>
                        <a:blipFill>
                          <a:blip r:embed="rId23"/>
                          <a:stretch>
                            <a:fillRect l="-263830" t="-410345"/>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nvGraphicFramePr>
            <p:xfrm>
              <a:off x="5040589" y="2573099"/>
              <a:ext cx="3406649"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843405">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12</m:t>
                                    </m:r>
                                  </m:sub>
                                  <m:sup>
                                    <m:r>
                                      <a:rPr lang="de-DE" b="1" i="0" smtClean="0">
                                        <a:latin typeface="Cambria Math" panose="02040503050406030204" pitchFamily="18" charset="0"/>
                                      </a:rPr>
                                      <m:t>′</m:t>
                                    </m:r>
                                  </m:sup>
                                </m:sSubSup>
                                <m:r>
                                  <a:rPr lang="de-DE" smtClean="0">
                                    <a:latin typeface="Cambria Math" panose="02040503050406030204" pitchFamily="18" charset="0"/>
                                    <a:ea typeface="Cambria Math" panose="02040503050406030204" pitchFamily="18" charset="0"/>
                                  </a:rPr>
                                  <m:t>∙</m:t>
                                </m:r>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3</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lgn="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10</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100=1000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lgn="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4</m:t>
                                </m:r>
                                <m:r>
                                  <a:rPr lang="de-DE" smtClean="0">
                                    <a:latin typeface="Cambria Math" panose="02040503050406030204" pitchFamily="18" charset="0"/>
                                    <a:ea typeface="Cambria Math" panose="02040503050406030204" pitchFamily="18" charset="0"/>
                                  </a:rPr>
                                  <m:t>∙</m:t>
                                </m:r>
                                <m:r>
                                  <a:rPr lang="de-DE" smtClean="0">
                                    <a:latin typeface="Cambria Math" panose="02040503050406030204" pitchFamily="18" charset="0"/>
                                  </a:rPr>
                                  <m:t>121=</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484</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lgn="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8</m:t>
                                </m:r>
                                <m:r>
                                  <a:rPr lang="de-DE" smtClean="0">
                                    <a:latin typeface="Cambria Math" panose="02040503050406030204" pitchFamily="18" charset="0"/>
                                    <a:ea typeface="Cambria Math" panose="02040503050406030204" pitchFamily="18" charset="0"/>
                                  </a:rPr>
                                  <m:t>∙</m:t>
                                </m:r>
                                <m:r>
                                  <a:rPr lang="de-DE" b="0" i="0" smtClean="0">
                                    <a:solidFill>
                                      <a:srgbClr val="EBEBEB"/>
                                    </a:solidFill>
                                    <a:latin typeface="Cambria Math" panose="02040503050406030204" pitchFamily="18" charset="0"/>
                                  </a:rPr>
                                  <m:t>0</m:t>
                                </m:r>
                                <m:r>
                                  <a:rPr lang="de-DE" smtClean="0">
                                    <a:latin typeface="Cambria Math" panose="02040503050406030204" pitchFamily="18" charset="0"/>
                                  </a:rPr>
                                  <m:t>49=</m:t>
                                </m:r>
                                <m:r>
                                  <a:rPr lang="de-DE" b="0" i="0" smtClean="0">
                                    <a:solidFill>
                                      <a:srgbClr val="EBEBEB"/>
                                    </a:solidFill>
                                    <a:latin typeface="Cambria Math" panose="02040503050406030204" pitchFamily="18" charset="0"/>
                                  </a:rPr>
                                  <m:t>0</m:t>
                                </m:r>
                                <m:r>
                                  <a:rPr lang="de-DE" smtClean="0">
                                    <a:latin typeface="Cambria Math" panose="02040503050406030204" pitchFamily="18" charset="0"/>
                                  </a:rPr>
                                  <m:t>392</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lgn="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5</m:t>
                                </m:r>
                                <m:r>
                                  <a:rPr lang="de-DE" smtClean="0">
                                    <a:latin typeface="Cambria Math" panose="02040503050406030204" pitchFamily="18" charset="0"/>
                                    <a:ea typeface="Cambria Math" panose="02040503050406030204" pitchFamily="18" charset="0"/>
                                  </a:rPr>
                                  <m:t>∙</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81=</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405</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86" name="Table 85">
                <a:extLst>
                  <a:ext uri="{FF2B5EF4-FFF2-40B4-BE49-F238E27FC236}">
                    <a16:creationId xmlns:a16="http://schemas.microsoft.com/office/drawing/2014/main" id="{886650E3-6956-2E4D-A966-978AAE7E7903}"/>
                  </a:ext>
                </a:extLst>
              </p:cNvPr>
              <p:cNvGraphicFramePr>
                <a:graphicFrameLocks noGrp="1"/>
              </p:cNvGraphicFramePr>
              <p:nvPr>
                <p:extLst>
                  <p:ext uri="{D42A27DB-BD31-4B8C-83A1-F6EECF244321}">
                    <p14:modId xmlns:p14="http://schemas.microsoft.com/office/powerpoint/2010/main" val="1490190962"/>
                  </p:ext>
                </p:extLst>
              </p:nvPr>
            </p:nvGraphicFramePr>
            <p:xfrm>
              <a:off x="5040589" y="2573099"/>
              <a:ext cx="3406649"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1843405">
                      <a:extLst>
                        <a:ext uri="{9D8B030D-6E8A-4147-A177-3AD203B41FA5}">
                          <a16:colId xmlns:a16="http://schemas.microsoft.com/office/drawing/2014/main" val="281335253"/>
                        </a:ext>
                      </a:extLst>
                    </a:gridCol>
                  </a:tblGrid>
                  <a:tr h="370840">
                    <a:tc>
                      <a:txBody>
                        <a:bodyPr/>
                        <a:lstStyle/>
                        <a:p>
                          <a:endParaRPr lang="en-US"/>
                        </a:p>
                      </a:txBody>
                      <a:tcPr>
                        <a:blipFill>
                          <a:blip r:embed="rId24"/>
                          <a:stretch>
                            <a:fillRect r="-335484" b="-406897"/>
                          </a:stretch>
                        </a:blipFill>
                      </a:tcPr>
                    </a:tc>
                    <a:tc>
                      <a:txBody>
                        <a:bodyPr/>
                        <a:lstStyle/>
                        <a:p>
                          <a:endParaRPr lang="en-US"/>
                        </a:p>
                      </a:txBody>
                      <a:tcPr>
                        <a:blipFill>
                          <a:blip r:embed="rId24"/>
                          <a:stretch>
                            <a:fillRect l="-100000" r="-235484" b="-406897"/>
                          </a:stretch>
                        </a:blipFill>
                      </a:tcPr>
                    </a:tc>
                    <a:tc>
                      <a:txBody>
                        <a:bodyPr/>
                        <a:lstStyle/>
                        <a:p>
                          <a:endParaRPr lang="en-US"/>
                        </a:p>
                      </a:txBody>
                      <a:tcPr>
                        <a:blipFill>
                          <a:blip r:embed="rId24"/>
                          <a:stretch>
                            <a:fillRect l="-84932"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24"/>
                          <a:stretch>
                            <a:fillRect t="-96667" r="-335484" b="-293333"/>
                          </a:stretch>
                        </a:blipFill>
                      </a:tcPr>
                    </a:tc>
                    <a:tc>
                      <a:txBody>
                        <a:bodyPr/>
                        <a:lstStyle/>
                        <a:p>
                          <a:endParaRPr lang="en-US"/>
                        </a:p>
                      </a:txBody>
                      <a:tcPr>
                        <a:blipFill>
                          <a:blip r:embed="rId24"/>
                          <a:stretch>
                            <a:fillRect l="-100000" t="-96667" r="-235484" b="-293333"/>
                          </a:stretch>
                        </a:blipFill>
                      </a:tcPr>
                    </a:tc>
                    <a:tc>
                      <a:txBody>
                        <a:bodyPr/>
                        <a:lstStyle/>
                        <a:p>
                          <a:endParaRPr lang="en-US"/>
                        </a:p>
                      </a:txBody>
                      <a:tcPr>
                        <a:blipFill>
                          <a:blip r:embed="rId24"/>
                          <a:stretch>
                            <a:fillRect l="-84932" t="-96667"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24"/>
                          <a:stretch>
                            <a:fillRect t="-203448" r="-335484" b="-203448"/>
                          </a:stretch>
                        </a:blipFill>
                      </a:tcPr>
                    </a:tc>
                    <a:tc>
                      <a:txBody>
                        <a:bodyPr/>
                        <a:lstStyle/>
                        <a:p>
                          <a:endParaRPr lang="en-US"/>
                        </a:p>
                      </a:txBody>
                      <a:tcPr>
                        <a:blipFill>
                          <a:blip r:embed="rId24"/>
                          <a:stretch>
                            <a:fillRect l="-100000" t="-203448" r="-235484" b="-203448"/>
                          </a:stretch>
                        </a:blipFill>
                      </a:tcPr>
                    </a:tc>
                    <a:tc>
                      <a:txBody>
                        <a:bodyPr/>
                        <a:lstStyle/>
                        <a:p>
                          <a:endParaRPr lang="en-US"/>
                        </a:p>
                      </a:txBody>
                      <a:tcPr>
                        <a:blipFill>
                          <a:blip r:embed="rId24"/>
                          <a:stretch>
                            <a:fillRect l="-84932" t="-203448"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24"/>
                          <a:stretch>
                            <a:fillRect t="-293333" r="-335484" b="-96667"/>
                          </a:stretch>
                        </a:blipFill>
                      </a:tcPr>
                    </a:tc>
                    <a:tc>
                      <a:txBody>
                        <a:bodyPr/>
                        <a:lstStyle/>
                        <a:p>
                          <a:endParaRPr lang="en-US"/>
                        </a:p>
                      </a:txBody>
                      <a:tcPr>
                        <a:blipFill>
                          <a:blip r:embed="rId24"/>
                          <a:stretch>
                            <a:fillRect l="-100000" t="-293333" r="-235484" b="-96667"/>
                          </a:stretch>
                        </a:blipFill>
                      </a:tcPr>
                    </a:tc>
                    <a:tc>
                      <a:txBody>
                        <a:bodyPr/>
                        <a:lstStyle/>
                        <a:p>
                          <a:endParaRPr lang="en-US"/>
                        </a:p>
                      </a:txBody>
                      <a:tcPr>
                        <a:blipFill>
                          <a:blip r:embed="rId24"/>
                          <a:stretch>
                            <a:fillRect l="-84932" t="-293333"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24"/>
                          <a:stretch>
                            <a:fillRect t="-406897" r="-335484"/>
                          </a:stretch>
                        </a:blipFill>
                      </a:tcPr>
                    </a:tc>
                    <a:tc>
                      <a:txBody>
                        <a:bodyPr/>
                        <a:lstStyle/>
                        <a:p>
                          <a:endParaRPr lang="en-US"/>
                        </a:p>
                      </a:txBody>
                      <a:tcPr>
                        <a:blipFill>
                          <a:blip r:embed="rId24"/>
                          <a:stretch>
                            <a:fillRect l="-100000" t="-406897" r="-235484"/>
                          </a:stretch>
                        </a:blipFill>
                      </a:tcPr>
                    </a:tc>
                    <a:tc>
                      <a:txBody>
                        <a:bodyPr/>
                        <a:lstStyle/>
                        <a:p>
                          <a:endParaRPr lang="en-US"/>
                        </a:p>
                      </a:txBody>
                      <a:tcPr>
                        <a:blipFill>
                          <a:blip r:embed="rId24"/>
                          <a:stretch>
                            <a:fillRect l="-84932" t="-406897"/>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9" name="Table 48">
                <a:extLst>
                  <a:ext uri="{FF2B5EF4-FFF2-40B4-BE49-F238E27FC236}">
                    <a16:creationId xmlns:a16="http://schemas.microsoft.com/office/drawing/2014/main" id="{DA28D52E-E11C-5D47-B363-64A3064F53B1}"/>
                  </a:ext>
                </a:extLst>
              </p:cNvPr>
              <p:cNvGraphicFramePr>
                <a:graphicFrameLocks noGrp="1"/>
              </p:cNvGraphicFramePr>
              <p:nvPr/>
            </p:nvGraphicFramePr>
            <p:xfrm>
              <a:off x="2685568" y="2569834"/>
              <a:ext cx="217951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61626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𝑆</m:t>
                                </m:r>
                                <m:d>
                                  <m:dPr>
                                    <m:ctrlPr>
                                      <a:rPr lang="de-DE" i="1" smtClean="0">
                                        <a:latin typeface="Cambria Math" panose="02040503050406030204" pitchFamily="18" charset="0"/>
                                      </a:rPr>
                                    </m:ctrlPr>
                                  </m:dPr>
                                  <m:e>
                                    <m:r>
                                      <a:rPr lang="de-DE" smtClean="0">
                                        <a:latin typeface="Cambria Math" panose="02040503050406030204" pitchFamily="18" charset="0"/>
                                      </a:rPr>
                                      <m:t>𝑋</m:t>
                                    </m:r>
                                  </m:e>
                                </m:d>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r>
                                      <a:rPr lang="de-DE" smtClean="0">
                                        <a:latin typeface="Cambria Math" panose="02040503050406030204" pitchFamily="18" charset="0"/>
                                      </a:rPr>
                                      <m:t>3</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100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121</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solidFill>
                                      <a:srgbClr val="EBEBEB"/>
                                    </a:solidFill>
                                    <a:latin typeface="Cambria Math" panose="02040503050406030204" pitchFamily="18" charset="0"/>
                                  </a:rPr>
                                  <m:t>0</m:t>
                                </m:r>
                                <m:r>
                                  <a:rPr lang="de-DE" smtClean="0">
                                    <a:latin typeface="Cambria Math" panose="02040503050406030204" pitchFamily="18" charset="0"/>
                                  </a:rPr>
                                  <m:t>49</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solidFill>
                                      <a:srgbClr val="F4F4F4"/>
                                    </a:solidFill>
                                    <a:latin typeface="Cambria Math" panose="02040503050406030204" pitchFamily="18" charset="0"/>
                                  </a:rPr>
                                  <m:t>0</m:t>
                                </m:r>
                                <m:r>
                                  <a:rPr lang="de-DE" smtClean="0">
                                    <a:latin typeface="Cambria Math" panose="02040503050406030204" pitchFamily="18" charset="0"/>
                                  </a:rPr>
                                  <m:t>81</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49" name="Table 48">
                <a:extLst>
                  <a:ext uri="{FF2B5EF4-FFF2-40B4-BE49-F238E27FC236}">
                    <a16:creationId xmlns:a16="http://schemas.microsoft.com/office/drawing/2014/main" id="{DA28D52E-E11C-5D47-B363-64A3064F53B1}"/>
                  </a:ext>
                </a:extLst>
              </p:cNvPr>
              <p:cNvGraphicFramePr>
                <a:graphicFrameLocks noGrp="1"/>
              </p:cNvGraphicFramePr>
              <p:nvPr>
                <p:extLst>
                  <p:ext uri="{D42A27DB-BD31-4B8C-83A1-F6EECF244321}">
                    <p14:modId xmlns:p14="http://schemas.microsoft.com/office/powerpoint/2010/main" val="4245138170"/>
                  </p:ext>
                </p:extLst>
              </p:nvPr>
            </p:nvGraphicFramePr>
            <p:xfrm>
              <a:off x="2685568" y="2569834"/>
              <a:ext cx="217951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616268">
                      <a:extLst>
                        <a:ext uri="{9D8B030D-6E8A-4147-A177-3AD203B41FA5}">
                          <a16:colId xmlns:a16="http://schemas.microsoft.com/office/drawing/2014/main" val="281335253"/>
                        </a:ext>
                      </a:extLst>
                    </a:gridCol>
                  </a:tblGrid>
                  <a:tr h="370840">
                    <a:tc>
                      <a:txBody>
                        <a:bodyPr/>
                        <a:lstStyle/>
                        <a:p>
                          <a:endParaRPr lang="en-US"/>
                        </a:p>
                      </a:txBody>
                      <a:tcPr>
                        <a:blipFill>
                          <a:blip r:embed="rId25"/>
                          <a:stretch>
                            <a:fillRect l="-1613" t="-3448" r="-179032" b="-406897"/>
                          </a:stretch>
                        </a:blipFill>
                      </a:tcPr>
                    </a:tc>
                    <a:tc>
                      <a:txBody>
                        <a:bodyPr/>
                        <a:lstStyle/>
                        <a:p>
                          <a:endParaRPr lang="en-US"/>
                        </a:p>
                      </a:txBody>
                      <a:tcPr>
                        <a:blipFill>
                          <a:blip r:embed="rId25"/>
                          <a:stretch>
                            <a:fillRect l="-101613" t="-3448" r="-79032" b="-406897"/>
                          </a:stretch>
                        </a:blipFill>
                      </a:tcPr>
                    </a:tc>
                    <a:tc>
                      <a:txBody>
                        <a:bodyPr/>
                        <a:lstStyle/>
                        <a:p>
                          <a:endParaRPr lang="en-US"/>
                        </a:p>
                      </a:txBody>
                      <a:tcPr>
                        <a:blipFill>
                          <a:blip r:embed="rId25"/>
                          <a:stretch>
                            <a:fillRect l="-255102"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25"/>
                          <a:stretch>
                            <a:fillRect l="-1613" t="-100000" r="-179032" b="-293333"/>
                          </a:stretch>
                        </a:blipFill>
                      </a:tcPr>
                    </a:tc>
                    <a:tc>
                      <a:txBody>
                        <a:bodyPr/>
                        <a:lstStyle/>
                        <a:p>
                          <a:endParaRPr lang="en-US"/>
                        </a:p>
                      </a:txBody>
                      <a:tcPr>
                        <a:blipFill>
                          <a:blip r:embed="rId25"/>
                          <a:stretch>
                            <a:fillRect l="-101613" t="-100000" r="-79032" b="-293333"/>
                          </a:stretch>
                        </a:blipFill>
                      </a:tcPr>
                    </a:tc>
                    <a:tc>
                      <a:txBody>
                        <a:bodyPr/>
                        <a:lstStyle/>
                        <a:p>
                          <a:endParaRPr lang="en-US"/>
                        </a:p>
                      </a:txBody>
                      <a:tcPr>
                        <a:blipFill>
                          <a:blip r:embed="rId25"/>
                          <a:stretch>
                            <a:fillRect l="-255102" t="-10000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25"/>
                          <a:stretch>
                            <a:fillRect l="-1613" t="-206897" r="-179032" b="-203448"/>
                          </a:stretch>
                        </a:blipFill>
                      </a:tcPr>
                    </a:tc>
                    <a:tc>
                      <a:txBody>
                        <a:bodyPr/>
                        <a:lstStyle/>
                        <a:p>
                          <a:endParaRPr lang="en-US"/>
                        </a:p>
                      </a:txBody>
                      <a:tcPr>
                        <a:blipFill>
                          <a:blip r:embed="rId25"/>
                          <a:stretch>
                            <a:fillRect l="-101613" t="-206897" r="-79032" b="-203448"/>
                          </a:stretch>
                        </a:blipFill>
                      </a:tcPr>
                    </a:tc>
                    <a:tc>
                      <a:txBody>
                        <a:bodyPr/>
                        <a:lstStyle/>
                        <a:p>
                          <a:endParaRPr lang="en-US"/>
                        </a:p>
                      </a:txBody>
                      <a:tcPr>
                        <a:blipFill>
                          <a:blip r:embed="rId25"/>
                          <a:stretch>
                            <a:fillRect l="-255102" t="-20689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25"/>
                          <a:stretch>
                            <a:fillRect l="-1613" t="-296667" r="-179032" b="-96667"/>
                          </a:stretch>
                        </a:blipFill>
                      </a:tcPr>
                    </a:tc>
                    <a:tc>
                      <a:txBody>
                        <a:bodyPr/>
                        <a:lstStyle/>
                        <a:p>
                          <a:endParaRPr lang="en-US"/>
                        </a:p>
                      </a:txBody>
                      <a:tcPr>
                        <a:blipFill>
                          <a:blip r:embed="rId25"/>
                          <a:stretch>
                            <a:fillRect l="-101613" t="-296667" r="-79032" b="-96667"/>
                          </a:stretch>
                        </a:blipFill>
                      </a:tcPr>
                    </a:tc>
                    <a:tc>
                      <a:txBody>
                        <a:bodyPr/>
                        <a:lstStyle/>
                        <a:p>
                          <a:endParaRPr lang="en-US"/>
                        </a:p>
                      </a:txBody>
                      <a:tcPr>
                        <a:blipFill>
                          <a:blip r:embed="rId25"/>
                          <a:stretch>
                            <a:fillRect l="-255102" t="-296667"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25"/>
                          <a:stretch>
                            <a:fillRect l="-1613" t="-410345" r="-179032"/>
                          </a:stretch>
                        </a:blipFill>
                      </a:tcPr>
                    </a:tc>
                    <a:tc>
                      <a:txBody>
                        <a:bodyPr/>
                        <a:lstStyle/>
                        <a:p>
                          <a:endParaRPr lang="en-US"/>
                        </a:p>
                      </a:txBody>
                      <a:tcPr>
                        <a:blipFill>
                          <a:blip r:embed="rId25"/>
                          <a:stretch>
                            <a:fillRect l="-101613" t="-410345" r="-79032"/>
                          </a:stretch>
                        </a:blipFill>
                      </a:tcPr>
                    </a:tc>
                    <a:tc>
                      <a:txBody>
                        <a:bodyPr/>
                        <a:lstStyle/>
                        <a:p>
                          <a:endParaRPr lang="en-US"/>
                        </a:p>
                      </a:txBody>
                      <a:tcPr>
                        <a:blipFill>
                          <a:blip r:embed="rId25"/>
                          <a:stretch>
                            <a:fillRect l="-255102" t="-410345"/>
                          </a:stretch>
                        </a:blipFill>
                      </a:tcPr>
                    </a:tc>
                    <a:extLst>
                      <a:ext uri="{0D108BD9-81ED-4DB2-BD59-A6C34878D82A}">
                        <a16:rowId xmlns:a16="http://schemas.microsoft.com/office/drawing/2014/main" val="576065180"/>
                      </a:ext>
                    </a:extLst>
                  </a:tr>
                </a:tbl>
              </a:graphicData>
            </a:graphic>
          </p:graphicFrame>
        </mc:Fallback>
      </mc:AlternateContent>
      <p:sp>
        <p:nvSpPr>
          <p:cNvPr id="4" name="Date Placeholder 3">
            <a:extLst>
              <a:ext uri="{FF2B5EF4-FFF2-40B4-BE49-F238E27FC236}">
                <a16:creationId xmlns:a16="http://schemas.microsoft.com/office/drawing/2014/main" id="{720EB31F-DB1A-6DFB-6600-BB7C8D3A844D}"/>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0EC7A083-49EF-5117-BCA9-82C4FE2B7DA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B417CC85-609C-57FC-BE0F-0D3184510509}"/>
              </a:ext>
            </a:extLst>
          </p:cNvPr>
          <p:cNvSpPr>
            <a:spLocks noGrp="1"/>
          </p:cNvSpPr>
          <p:nvPr>
            <p:ph type="sldNum" sz="quarter" idx="11"/>
          </p:nvPr>
        </p:nvSpPr>
        <p:spPr/>
        <p:txBody>
          <a:bodyPr/>
          <a:lstStyle/>
          <a:p>
            <a:fld id="{EB1502E6-D9AE-3544-B6D5-378AAA0B915F}" type="slidenum">
              <a:rPr lang="de-DE" altLang="de-DE" smtClean="0"/>
              <a:pPr/>
              <a:t>32</a:t>
            </a:fld>
            <a:endParaRPr lang="de-DE" altLang="de-DE" dirty="0"/>
          </a:p>
        </p:txBody>
      </p:sp>
    </p:spTree>
    <p:extLst>
      <p:ext uri="{BB962C8B-B14F-4D97-AF65-F5344CB8AC3E}">
        <p14:creationId xmlns:p14="http://schemas.microsoft.com/office/powerpoint/2010/main" val="309880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EU Query: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p:txBody>
              <a:bodyPr>
                <a:normAutofit/>
              </a:bodyPr>
              <a:lstStyle/>
              <a:p>
                <a:r>
                  <a:rPr lang="en-GB" dirty="0"/>
                  <a:t>Calculations with </a:t>
                </a:r>
                <a14:m>
                  <m:oMath xmlns:m="http://schemas.openxmlformats.org/officeDocument/2006/math">
                    <m:d>
                      <m:dPr>
                        <m:begChr m:val="|"/>
                        <m:endChr m:val="|"/>
                        <m:ctrlPr>
                          <a:rPr lang="de-DE" b="0" i="1" smtClean="0">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dom</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𝑀</m:t>
                            </m:r>
                          </m:e>
                        </m:d>
                      </m:e>
                    </m:d>
                    <m:r>
                      <a:rPr lang="de-DE" b="0" i="1" smtClean="0">
                        <a:latin typeface="Cambria Math" panose="02040503050406030204" pitchFamily="18" charset="0"/>
                        <a:ea typeface="Cambria Math" panose="02040503050406030204" pitchFamily="18" charset="0"/>
                      </a:rPr>
                      <m:t>=2,</m:t>
                    </m:r>
                    <m:d>
                      <m:dPr>
                        <m:begChr m:val="|"/>
                        <m:endChr m:val="|"/>
                        <m:ctrlPr>
                          <a:rPr lang="de-DE" i="1">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dom</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3</m:t>
                    </m:r>
                  </m:oMath>
                </a14:m>
                <a:r>
                  <a:rPr lang="en-GB" dirty="0"/>
                  <a:t>:</a:t>
                </a:r>
              </a:p>
              <a:p>
                <a:pPr marL="715703" lvl="1" indent="-457200">
                  <a:buFont typeface="+mj-lt"/>
                  <a:buAutoNum type="arabicPeriod" startAt="3"/>
                </a:pPr>
                <a:r>
                  <a:rPr lang="en-GB" dirty="0"/>
                  <a:t>Multiply </a:t>
                </a:r>
                <a14:m>
                  <m:oMath xmlns:m="http://schemas.openxmlformats.org/officeDocument/2006/math">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123</m:t>
                        </m:r>
                      </m:sub>
                      <m:sup>
                        <m:r>
                          <a:rPr lang="de-DE" b="0" i="1" smtClean="0">
                            <a:latin typeface="Cambria Math" panose="02040503050406030204" pitchFamily="18" charset="0"/>
                          </a:rPr>
                          <m:t>′</m:t>
                        </m:r>
                      </m:sup>
                    </m:sSubSup>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𝑔</m:t>
                        </m:r>
                      </m:e>
                      <m:sub>
                        <m:r>
                          <a:rPr lang="de-DE" b="0" i="1" smtClean="0">
                            <a:latin typeface="Cambria Math" panose="02040503050406030204" pitchFamily="18" charset="0"/>
                          </a:rPr>
                          <m:t>4</m:t>
                        </m:r>
                      </m:sub>
                      <m:sup>
                        <m:r>
                          <a:rPr lang="de-DE" b="0" i="1" smtClean="0">
                            <a:latin typeface="Cambria Math" panose="02040503050406030204" pitchFamily="18" charset="0"/>
                          </a:rPr>
                          <m:t>′</m:t>
                        </m:r>
                      </m:sup>
                    </m:sSubSup>
                  </m:oMath>
                </a14:m>
                <a:r>
                  <a:rPr lang="en-GB" dirty="0"/>
                  <a:t>, normalise</a:t>
                </a:r>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829" t="-221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graphicFrame>
            <p:nvGraphicFramePr>
              <p:cNvPr id="43" name="Table 42">
                <a:extLst>
                  <a:ext uri="{FF2B5EF4-FFF2-40B4-BE49-F238E27FC236}">
                    <a16:creationId xmlns:a16="http://schemas.microsoft.com/office/drawing/2014/main" id="{651BE6B5-097B-744D-A35A-656B2280BEDB}"/>
                  </a:ext>
                </a:extLst>
              </p:cNvPr>
              <p:cNvGraphicFramePr>
                <a:graphicFrameLocks noGrp="1"/>
              </p:cNvGraphicFramePr>
              <p:nvPr/>
            </p:nvGraphicFramePr>
            <p:xfrm>
              <a:off x="6107424" y="4051714"/>
              <a:ext cx="789305" cy="1854200"/>
            </p:xfrm>
            <a:graphic>
              <a:graphicData uri="http://schemas.openxmlformats.org/drawingml/2006/table">
                <a:tbl>
                  <a:tblPr firstRow="1" bandRow="1">
                    <a:tableStyleId>{B301B821-A1FF-4177-AEE7-76D212191A09}</a:tableStyleId>
                  </a:tblPr>
                  <a:tblGrid>
                    <a:gridCol w="789305">
                      <a:extLst>
                        <a:ext uri="{9D8B030D-6E8A-4147-A177-3AD203B41FA5}">
                          <a16:colId xmlns:a16="http://schemas.microsoft.com/office/drawing/2014/main" val="281335253"/>
                        </a:ext>
                      </a:extLst>
                    </a:gridCol>
                  </a:tblGrid>
                  <a:tr h="370840">
                    <a:tc>
                      <a:txBody>
                        <a:bodyPr/>
                        <a:lstStyle/>
                        <a:p>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𝜙</m:t>
                                </m:r>
                              </m:oMath>
                            </m:oMathPara>
                          </a14:m>
                          <a:endParaRPr lang="en-GB" b="0" dirty="0"/>
                        </a:p>
                      </a:txBody>
                      <a:tcPr/>
                    </a:tc>
                    <a:extLst>
                      <a:ext uri="{0D108BD9-81ED-4DB2-BD59-A6C34878D82A}">
                        <a16:rowId xmlns:a16="http://schemas.microsoft.com/office/drawing/2014/main" val="19079112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r>
                                  <a:rPr lang="de-DE" b="0" i="0" smtClean="0">
                                    <a:latin typeface="Cambria Math" panose="02040503050406030204" pitchFamily="18" charset="0"/>
                                  </a:rPr>
                                  <m:t>000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r>
                                  <a:rPr lang="de-DE" b="0" i="0" smtClean="0">
                                    <a:latin typeface="Cambria Math" panose="02040503050406030204" pitchFamily="18" charset="0"/>
                                  </a:rPr>
                                  <m:t>000</m:t>
                                </m:r>
                              </m:oMath>
                            </m:oMathPara>
                          </a14:m>
                          <a:endParaRPr lang="en-GB" dirty="0"/>
                        </a:p>
                      </a:txBody>
                      <a:tcPr/>
                    </a:tc>
                    <a:extLst>
                      <a:ext uri="{0D108BD9-81ED-4DB2-BD59-A6C34878D82A}">
                        <a16:rowId xmlns:a16="http://schemas.microsoft.com/office/drawing/2014/main" val="1007323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r>
                                  <a:rPr lang="de-DE" b="0" i="0" smtClean="0">
                                    <a:latin typeface="Cambria Math" panose="02040503050406030204" pitchFamily="18" charset="0"/>
                                  </a:rPr>
                                  <m:t>984</m:t>
                                </m:r>
                              </m:oMath>
                            </m:oMathPara>
                          </a14:m>
                          <a:endParaRPr lang="en-GB" dirty="0"/>
                        </a:p>
                      </a:txBody>
                      <a:tcPr/>
                    </a:tc>
                    <a:extLst>
                      <a:ext uri="{0D108BD9-81ED-4DB2-BD59-A6C34878D82A}">
                        <a16:rowId xmlns:a16="http://schemas.microsoft.com/office/drawing/2014/main" val="32473993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r>
                                  <a:rPr lang="de-DE" b="0" i="0" smtClean="0">
                                    <a:latin typeface="Cambria Math" panose="02040503050406030204" pitchFamily="18" charset="0"/>
                                  </a:rPr>
                                  <m:t>0</m:t>
                                </m:r>
                                <m:r>
                                  <a:rPr lang="de-DE" smtClean="0">
                                    <a:latin typeface="Cambria Math" panose="02040503050406030204" pitchFamily="18" charset="0"/>
                                  </a:rPr>
                                  <m:t>1</m:t>
                                </m:r>
                                <m:r>
                                  <a:rPr lang="de-DE" b="0" i="0" smtClean="0">
                                    <a:latin typeface="Cambria Math" panose="02040503050406030204" pitchFamily="18" charset="0"/>
                                  </a:rPr>
                                  <m:t>6</m:t>
                                </m:r>
                              </m:oMath>
                            </m:oMathPara>
                          </a14:m>
                          <a:endParaRPr lang="en-GB" dirty="0"/>
                        </a:p>
                      </a:txBody>
                      <a:tcPr/>
                    </a:tc>
                    <a:extLst>
                      <a:ext uri="{0D108BD9-81ED-4DB2-BD59-A6C34878D82A}">
                        <a16:rowId xmlns:a16="http://schemas.microsoft.com/office/drawing/2014/main" val="9376847"/>
                      </a:ext>
                    </a:extLst>
                  </a:tr>
                </a:tbl>
              </a:graphicData>
            </a:graphic>
          </p:graphicFrame>
        </mc:Choice>
        <mc:Fallback xmlns="">
          <p:graphicFrame>
            <p:nvGraphicFramePr>
              <p:cNvPr id="43" name="Table 42">
                <a:extLst>
                  <a:ext uri="{FF2B5EF4-FFF2-40B4-BE49-F238E27FC236}">
                    <a16:creationId xmlns:a16="http://schemas.microsoft.com/office/drawing/2014/main" id="{651BE6B5-097B-744D-A35A-656B2280BEDB}"/>
                  </a:ext>
                </a:extLst>
              </p:cNvPr>
              <p:cNvGraphicFramePr>
                <a:graphicFrameLocks noGrp="1"/>
              </p:cNvGraphicFramePr>
              <p:nvPr>
                <p:extLst>
                  <p:ext uri="{D42A27DB-BD31-4B8C-83A1-F6EECF244321}">
                    <p14:modId xmlns:p14="http://schemas.microsoft.com/office/powerpoint/2010/main" val="2543259627"/>
                  </p:ext>
                </p:extLst>
              </p:nvPr>
            </p:nvGraphicFramePr>
            <p:xfrm>
              <a:off x="6107424" y="4051714"/>
              <a:ext cx="789305" cy="1854200"/>
            </p:xfrm>
            <a:graphic>
              <a:graphicData uri="http://schemas.openxmlformats.org/drawingml/2006/table">
                <a:tbl>
                  <a:tblPr firstRow="1" bandRow="1">
                    <a:tableStyleId>{B301B821-A1FF-4177-AEE7-76D212191A09}</a:tableStyleId>
                  </a:tblPr>
                  <a:tblGrid>
                    <a:gridCol w="789305">
                      <a:extLst>
                        <a:ext uri="{9D8B030D-6E8A-4147-A177-3AD203B41FA5}">
                          <a16:colId xmlns:a16="http://schemas.microsoft.com/office/drawing/2014/main" val="281335253"/>
                        </a:ext>
                      </a:extLst>
                    </a:gridCol>
                  </a:tblGrid>
                  <a:tr h="370840">
                    <a:tc>
                      <a:txBody>
                        <a:bodyPr/>
                        <a:lstStyle/>
                        <a:p>
                          <a:endParaRPr lang="en-US"/>
                        </a:p>
                      </a:txBody>
                      <a:tcPr>
                        <a:blipFill>
                          <a:blip r:embed="rId20"/>
                          <a:stretch>
                            <a:fillRect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20"/>
                          <a:stretch>
                            <a:fillRect t="-100000" b="-293333"/>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20"/>
                          <a:stretch>
                            <a:fillRect t="-206897" b="-203448"/>
                          </a:stretch>
                        </a:blipFill>
                      </a:tcPr>
                    </a:tc>
                    <a:extLst>
                      <a:ext uri="{0D108BD9-81ED-4DB2-BD59-A6C34878D82A}">
                        <a16:rowId xmlns:a16="http://schemas.microsoft.com/office/drawing/2014/main" val="100732356"/>
                      </a:ext>
                    </a:extLst>
                  </a:tr>
                  <a:tr h="370840">
                    <a:tc>
                      <a:txBody>
                        <a:bodyPr/>
                        <a:lstStyle/>
                        <a:p>
                          <a:endParaRPr lang="en-US"/>
                        </a:p>
                      </a:txBody>
                      <a:tcPr>
                        <a:blipFill>
                          <a:blip r:embed="rId20"/>
                          <a:stretch>
                            <a:fillRect t="-296667" b="-96667"/>
                          </a:stretch>
                        </a:blipFill>
                      </a:tcPr>
                    </a:tc>
                    <a:extLst>
                      <a:ext uri="{0D108BD9-81ED-4DB2-BD59-A6C34878D82A}">
                        <a16:rowId xmlns:a16="http://schemas.microsoft.com/office/drawing/2014/main" val="3247399365"/>
                      </a:ext>
                    </a:extLst>
                  </a:tr>
                  <a:tr h="370840">
                    <a:tc>
                      <a:txBody>
                        <a:bodyPr/>
                        <a:lstStyle/>
                        <a:p>
                          <a:endParaRPr lang="en-US"/>
                        </a:p>
                      </a:txBody>
                      <a:tcPr>
                        <a:blipFill>
                          <a:blip r:embed="rId20"/>
                          <a:stretch>
                            <a:fillRect t="-410345"/>
                          </a:stretch>
                        </a:blipFill>
                      </a:tcPr>
                    </a:tc>
                    <a:extLst>
                      <a:ext uri="{0D108BD9-81ED-4DB2-BD59-A6C34878D82A}">
                        <a16:rowId xmlns:a16="http://schemas.microsoft.com/office/drawing/2014/main" val="9376847"/>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CDC7063-74C4-334B-A897-B86D196454A8}"/>
                  </a:ext>
                </a:extLst>
              </p:cNvPr>
              <p:cNvSpPr txBox="1"/>
              <p:nvPr/>
            </p:nvSpPr>
            <p:spPr>
              <a:xfrm>
                <a:off x="8376392" y="2331444"/>
                <a:ext cx="2951216"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a:t>Result after normalising:</a:t>
                </a:r>
              </a:p>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𝑔</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𝜙</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𝐼𝑛𝑡𝑒𝑟𝑓𝑒𝑟𝑒𝑛𝑐𝑒</m:t>
                          </m:r>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𝐸𝑝𝑖𝑑</m:t>
                          </m:r>
                        </m:e>
                      </m:d>
                    </m:oMath>
                  </m:oMathPara>
                </a14:m>
                <a:endParaRPr lang="en-GB" dirty="0"/>
              </a:p>
            </p:txBody>
          </p:sp>
        </mc:Choice>
        <mc:Fallback xmlns="">
          <p:sp>
            <p:nvSpPr>
              <p:cNvPr id="5" name="TextBox 4">
                <a:extLst>
                  <a:ext uri="{FF2B5EF4-FFF2-40B4-BE49-F238E27FC236}">
                    <a16:creationId xmlns:a16="http://schemas.microsoft.com/office/drawing/2014/main" id="{4CDC7063-74C4-334B-A897-B86D196454A8}"/>
                  </a:ext>
                </a:extLst>
              </p:cNvPr>
              <p:cNvSpPr txBox="1">
                <a:spLocks noRot="1" noChangeAspect="1" noMove="1" noResize="1" noEditPoints="1" noAdjustHandles="1" noChangeArrowheads="1" noChangeShapeType="1" noTextEdit="1"/>
              </p:cNvSpPr>
              <p:nvPr/>
            </p:nvSpPr>
            <p:spPr>
              <a:xfrm>
                <a:off x="8376392" y="2331444"/>
                <a:ext cx="2951216" cy="646331"/>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44" name="Table 43">
                <a:extLst>
                  <a:ext uri="{FF2B5EF4-FFF2-40B4-BE49-F238E27FC236}">
                    <a16:creationId xmlns:a16="http://schemas.microsoft.com/office/drawing/2014/main" id="{FC8B3D6D-A685-3443-99E6-ECDF746308F5}"/>
                  </a:ext>
                </a:extLst>
              </p:cNvPr>
              <p:cNvGraphicFramePr>
                <a:graphicFrameLocks noGrp="1"/>
              </p:cNvGraphicFramePr>
              <p:nvPr/>
            </p:nvGraphicFramePr>
            <p:xfrm>
              <a:off x="4695357" y="2574000"/>
              <a:ext cx="1445514" cy="111252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2258612586"/>
                        </a:ext>
                      </a:extLst>
                    </a:gridCol>
                    <a:gridCol w="663892">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oMath>
                            </m:oMathPara>
                          </a14:m>
                          <a:endParaRPr lang="en-GB" b="0" i="1"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en-GB" smtClean="0">
                                        <a:latin typeface="Cambria Math" panose="02040503050406030204" pitchFamily="18" charset="0"/>
                                      </a:rPr>
                                      <m:t>𝜙</m:t>
                                    </m:r>
                                  </m:e>
                                  <m:sub>
                                    <m:r>
                                      <a:rPr lang="de-DE" smtClean="0">
                                        <a:latin typeface="Cambria Math" panose="02040503050406030204" pitchFamily="18" charset="0"/>
                                      </a:rPr>
                                      <m:t>0</m:t>
                                    </m:r>
                                  </m:sub>
                                </m:sSub>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solidFill>
                                      <a:srgbClr val="F4F4F4"/>
                                    </a:solidFill>
                                    <a:latin typeface="Cambria Math" panose="02040503050406030204" pitchFamily="18" charset="0"/>
                                  </a:rPr>
                                  <m:t>0</m:t>
                                </m:r>
                                <m:r>
                                  <a:rPr lang="de-DE" b="0" i="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44" name="Table 43">
                <a:extLst>
                  <a:ext uri="{FF2B5EF4-FFF2-40B4-BE49-F238E27FC236}">
                    <a16:creationId xmlns:a16="http://schemas.microsoft.com/office/drawing/2014/main" id="{FC8B3D6D-A685-3443-99E6-ECDF746308F5}"/>
                  </a:ext>
                </a:extLst>
              </p:cNvPr>
              <p:cNvGraphicFramePr>
                <a:graphicFrameLocks noGrp="1"/>
              </p:cNvGraphicFramePr>
              <p:nvPr>
                <p:extLst>
                  <p:ext uri="{D42A27DB-BD31-4B8C-83A1-F6EECF244321}">
                    <p14:modId xmlns:p14="http://schemas.microsoft.com/office/powerpoint/2010/main" val="1378456654"/>
                  </p:ext>
                </p:extLst>
              </p:nvPr>
            </p:nvGraphicFramePr>
            <p:xfrm>
              <a:off x="4695357" y="2574000"/>
              <a:ext cx="1445514" cy="111252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2258612586"/>
                        </a:ext>
                      </a:extLst>
                    </a:gridCol>
                    <a:gridCol w="663892">
                      <a:extLst>
                        <a:ext uri="{9D8B030D-6E8A-4147-A177-3AD203B41FA5}">
                          <a16:colId xmlns:a16="http://schemas.microsoft.com/office/drawing/2014/main" val="281335253"/>
                        </a:ext>
                      </a:extLst>
                    </a:gridCol>
                  </a:tblGrid>
                  <a:tr h="370840">
                    <a:tc>
                      <a:txBody>
                        <a:bodyPr/>
                        <a:lstStyle/>
                        <a:p>
                          <a:endParaRPr lang="en-US"/>
                        </a:p>
                      </a:txBody>
                      <a:tcPr>
                        <a:blipFill>
                          <a:blip r:embed="rId22"/>
                          <a:stretch>
                            <a:fillRect r="-85484" b="-196667"/>
                          </a:stretch>
                        </a:blipFill>
                      </a:tcPr>
                    </a:tc>
                    <a:tc>
                      <a:txBody>
                        <a:bodyPr/>
                        <a:lstStyle/>
                        <a:p>
                          <a:endParaRPr lang="en-US"/>
                        </a:p>
                      </a:txBody>
                      <a:tcPr>
                        <a:blipFill>
                          <a:blip r:embed="rId22"/>
                          <a:stretch>
                            <a:fillRect l="-116981"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22"/>
                          <a:stretch>
                            <a:fillRect t="-103448" r="-85484" b="-103448"/>
                          </a:stretch>
                        </a:blipFill>
                      </a:tcPr>
                    </a:tc>
                    <a:tc>
                      <a:txBody>
                        <a:bodyPr/>
                        <a:lstStyle/>
                        <a:p>
                          <a:endParaRPr lang="en-US"/>
                        </a:p>
                      </a:txBody>
                      <a:tcPr>
                        <a:blipFill>
                          <a:blip r:embed="rId22"/>
                          <a:stretch>
                            <a:fillRect l="-116981" t="-103448" b="-1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22"/>
                          <a:stretch>
                            <a:fillRect t="-196667" r="-85484"/>
                          </a:stretch>
                        </a:blipFill>
                      </a:tcPr>
                    </a:tc>
                    <a:tc>
                      <a:txBody>
                        <a:bodyPr/>
                        <a:lstStyle/>
                        <a:p>
                          <a:endParaRPr lang="en-US"/>
                        </a:p>
                      </a:txBody>
                      <a:tcPr>
                        <a:blipFill>
                          <a:blip r:embed="rId22"/>
                          <a:stretch>
                            <a:fillRect l="-116981" t="-196667"/>
                          </a:stretch>
                        </a:blipFill>
                      </a:tcPr>
                    </a:tc>
                    <a:extLst>
                      <a:ext uri="{0D108BD9-81ED-4DB2-BD59-A6C34878D82A}">
                        <a16:rowId xmlns:a16="http://schemas.microsoft.com/office/drawing/2014/main" val="100732356"/>
                      </a:ext>
                    </a:extLst>
                  </a:tr>
                </a:tbl>
              </a:graphicData>
            </a:graphic>
          </p:graphicFrame>
        </mc:Fallback>
      </mc:AlternateContent>
      <p:grpSp>
        <p:nvGrpSpPr>
          <p:cNvPr id="53" name="Group 52">
            <a:extLst>
              <a:ext uri="{FF2B5EF4-FFF2-40B4-BE49-F238E27FC236}">
                <a16:creationId xmlns:a16="http://schemas.microsoft.com/office/drawing/2014/main" id="{BD78D8E8-AD3A-3B41-97C2-39EBB45BA858}"/>
              </a:ext>
            </a:extLst>
          </p:cNvPr>
          <p:cNvGrpSpPr/>
          <p:nvPr/>
        </p:nvGrpSpPr>
        <p:grpSpPr>
          <a:xfrm>
            <a:off x="7888303" y="4004976"/>
            <a:ext cx="3943372" cy="1900938"/>
            <a:chOff x="7887907" y="2704440"/>
            <a:chExt cx="3943372" cy="1900938"/>
          </a:xfrm>
        </p:grpSpPr>
        <p:sp>
          <p:nvSpPr>
            <p:cNvPr id="54" name="Rectangle 53">
              <a:extLst>
                <a:ext uri="{FF2B5EF4-FFF2-40B4-BE49-F238E27FC236}">
                  <a16:creationId xmlns:a16="http://schemas.microsoft.com/office/drawing/2014/main" id="{3BEDD41F-372A-634C-9E43-8958125C8ECC}"/>
                </a:ext>
              </a:extLst>
            </p:cNvPr>
            <p:cNvSpPr/>
            <p:nvPr/>
          </p:nvSpPr>
          <p:spPr>
            <a:xfrm>
              <a:off x="7887907" y="2707877"/>
              <a:ext cx="3943372" cy="1897501"/>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5" name="Group 54">
              <a:extLst>
                <a:ext uri="{FF2B5EF4-FFF2-40B4-BE49-F238E27FC236}">
                  <a16:creationId xmlns:a16="http://schemas.microsoft.com/office/drawing/2014/main" id="{BE6D39BD-FBF2-D742-99F2-291DF1CD27AF}"/>
                </a:ext>
              </a:extLst>
            </p:cNvPr>
            <p:cNvGrpSpPr/>
            <p:nvPr/>
          </p:nvGrpSpPr>
          <p:grpSpPr>
            <a:xfrm>
              <a:off x="8426372" y="2704440"/>
              <a:ext cx="3074951" cy="1579625"/>
              <a:chOff x="8426372" y="594145"/>
              <a:chExt cx="3074951" cy="1579625"/>
            </a:xfrm>
          </p:grpSpPr>
          <p:cxnSp>
            <p:nvCxnSpPr>
              <p:cNvPr id="57" name="Straight Connector 56">
                <a:extLst>
                  <a:ext uri="{FF2B5EF4-FFF2-40B4-BE49-F238E27FC236}">
                    <a16:creationId xmlns:a16="http://schemas.microsoft.com/office/drawing/2014/main" id="{8D1BDEFE-F6AE-7F45-B3F2-8A93188B8880}"/>
                  </a:ext>
                </a:extLst>
              </p:cNvPr>
              <p:cNvCxnSpPr>
                <a:cxnSpLocks/>
                <a:stCxn id="62" idx="1"/>
                <a:endCxn id="103"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A134C2A-EE1B-8E44-A910-A91A4E60F98D}"/>
                  </a:ext>
                </a:extLst>
              </p:cNvPr>
              <p:cNvCxnSpPr>
                <a:cxnSpLocks/>
                <a:stCxn id="69" idx="0"/>
                <a:endCxn id="103"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39B95D8B-E0C3-E44A-AAAE-A328BBDE3217}"/>
                  </a:ext>
                </a:extLst>
              </p:cNvPr>
              <p:cNvGrpSpPr/>
              <p:nvPr/>
            </p:nvGrpSpPr>
            <p:grpSpPr>
              <a:xfrm>
                <a:off x="9717232" y="1105374"/>
                <a:ext cx="410714" cy="291280"/>
                <a:chOff x="9164918" y="4052092"/>
                <a:chExt cx="496592" cy="352186"/>
              </a:xfrm>
            </p:grpSpPr>
            <p:sp>
              <p:nvSpPr>
                <p:cNvPr id="103" name="Rectangle 102">
                  <a:extLst>
                    <a:ext uri="{FF2B5EF4-FFF2-40B4-BE49-F238E27FC236}">
                      <a16:creationId xmlns:a16="http://schemas.microsoft.com/office/drawing/2014/main" id="{4222C5BB-106C-7E41-9C83-ADACE5562F4E}"/>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DA0542C7-2EB0-6349-99EB-BF2E26592B5B}"/>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104" name="TextBox 103">
                      <a:extLst>
                        <a:ext uri="{FF2B5EF4-FFF2-40B4-BE49-F238E27FC236}">
                          <a16:creationId xmlns:a16="http://schemas.microsoft.com/office/drawing/2014/main" id="{DA0542C7-2EB0-6349-99EB-BF2E26592B5B}"/>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23"/>
                      <a:stretch>
                        <a:fillRect l="-14286"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2" name="Diamond 61">
                    <a:extLst>
                      <a:ext uri="{FF2B5EF4-FFF2-40B4-BE49-F238E27FC236}">
                        <a16:creationId xmlns:a16="http://schemas.microsoft.com/office/drawing/2014/main" id="{CBF5E67C-1B78-C947-B669-79EDF44F439F}"/>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62" name="Diamond 61">
                    <a:extLst>
                      <a:ext uri="{FF2B5EF4-FFF2-40B4-BE49-F238E27FC236}">
                        <a16:creationId xmlns:a16="http://schemas.microsoft.com/office/drawing/2014/main" id="{CBF5E67C-1B78-C947-B669-79EDF44F439F}"/>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2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Oval 68">
                    <a:extLst>
                      <a:ext uri="{FF2B5EF4-FFF2-40B4-BE49-F238E27FC236}">
                        <a16:creationId xmlns:a16="http://schemas.microsoft.com/office/drawing/2014/main" id="{C395D24F-2BCC-114E-8DB2-7A77FC513D56}"/>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69" name="Oval 68">
                    <a:extLst>
                      <a:ext uri="{FF2B5EF4-FFF2-40B4-BE49-F238E27FC236}">
                        <a16:creationId xmlns:a16="http://schemas.microsoft.com/office/drawing/2014/main" id="{C395D24F-2BCC-114E-8DB2-7A77FC513D56}"/>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25"/>
                    <a:stretch>
                      <a:fillRect b="-3846"/>
                    </a:stretch>
                  </a:blipFill>
                  <a:ln>
                    <a:solidFill>
                      <a:schemeClr val="tx1"/>
                    </a:solidFill>
                  </a:ln>
                </p:spPr>
                <p:txBody>
                  <a:bodyPr/>
                  <a:lstStyle/>
                  <a:p>
                    <a:r>
                      <a:rPr lang="en-GB">
                        <a:noFill/>
                      </a:rPr>
                      <a:t> </a:t>
                    </a:r>
                  </a:p>
                </p:txBody>
              </p:sp>
            </mc:Fallback>
          </mc:AlternateContent>
          <p:cxnSp>
            <p:nvCxnSpPr>
              <p:cNvPr id="73" name="Straight Connector 72">
                <a:extLst>
                  <a:ext uri="{FF2B5EF4-FFF2-40B4-BE49-F238E27FC236}">
                    <a16:creationId xmlns:a16="http://schemas.microsoft.com/office/drawing/2014/main" id="{934358D7-B1FE-3B4A-A627-9C2B2A205A66}"/>
                  </a:ext>
                </a:extLst>
              </p:cNvPr>
              <p:cNvCxnSpPr>
                <a:cxnSpLocks/>
                <a:stCxn id="69" idx="4"/>
                <a:endCxn id="100" idx="0"/>
              </p:cNvCxnSpPr>
              <p:nvPr/>
            </p:nvCxnSpPr>
            <p:spPr>
              <a:xfrm flipH="1">
                <a:off x="9776324" y="1703153"/>
                <a:ext cx="456" cy="1783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F6790DB5-2E07-3B43-8E49-7F434DAC339E}"/>
                  </a:ext>
                </a:extLst>
              </p:cNvPr>
              <p:cNvGrpSpPr/>
              <p:nvPr/>
            </p:nvGrpSpPr>
            <p:grpSpPr>
              <a:xfrm>
                <a:off x="9477784" y="1881536"/>
                <a:ext cx="373820" cy="292234"/>
                <a:chOff x="9553896" y="2924557"/>
                <a:chExt cx="451986" cy="353337"/>
              </a:xfrm>
            </p:grpSpPr>
            <p:sp>
              <p:nvSpPr>
                <p:cNvPr id="100" name="Rectangle 99">
                  <a:extLst>
                    <a:ext uri="{FF2B5EF4-FFF2-40B4-BE49-F238E27FC236}">
                      <a16:creationId xmlns:a16="http://schemas.microsoft.com/office/drawing/2014/main" id="{DEBB4071-02B4-5E4B-8C13-FCB8EC855D9F}"/>
                    </a:ext>
                  </a:extLst>
                </p:cNvPr>
                <p:cNvSpPr/>
                <p:nvPr/>
              </p:nvSpPr>
              <p:spPr>
                <a:xfrm>
                  <a:off x="9842860"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D24BAA3E-C169-1449-A989-9F3A6D5CC59B}"/>
                        </a:ext>
                      </a:extLst>
                    </p:cNvPr>
                    <p:cNvSpPr txBox="1"/>
                    <p:nvPr/>
                  </p:nvSpPr>
                  <p:spPr>
                    <a:xfrm>
                      <a:off x="9553896" y="3017403"/>
                      <a:ext cx="451986"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123</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102" name="TextBox 101">
                      <a:extLst>
                        <a:ext uri="{FF2B5EF4-FFF2-40B4-BE49-F238E27FC236}">
                          <a16:creationId xmlns:a16="http://schemas.microsoft.com/office/drawing/2014/main" id="{D24BAA3E-C169-1449-A989-9F3A6D5CC59B}"/>
                        </a:ext>
                      </a:extLst>
                    </p:cNvPr>
                    <p:cNvSpPr txBox="1">
                      <a:spLocks noRot="1" noChangeAspect="1" noMove="1" noResize="1" noEditPoints="1" noAdjustHandles="1" noChangeArrowheads="1" noChangeShapeType="1" noTextEdit="1"/>
                    </p:cNvSpPr>
                    <p:nvPr/>
                  </p:nvSpPr>
                  <p:spPr>
                    <a:xfrm>
                      <a:off x="9553896" y="3017403"/>
                      <a:ext cx="451986" cy="260491"/>
                    </a:xfrm>
                    <a:prstGeom prst="rect">
                      <a:avLst/>
                    </a:prstGeom>
                    <a:blipFill>
                      <a:blip r:embed="rId26"/>
                      <a:stretch>
                        <a:fillRect l="-9677" r="-3226" b="-22222"/>
                      </a:stretch>
                    </a:blipFill>
                  </p:spPr>
                  <p:txBody>
                    <a:bodyPr/>
                    <a:lstStyle/>
                    <a:p>
                      <a:r>
                        <a:rPr lang="en-GB">
                          <a:noFill/>
                        </a:rPr>
                        <a:t> </a:t>
                      </a:r>
                    </a:p>
                  </p:txBody>
                </p:sp>
              </mc:Fallback>
            </mc:AlternateContent>
          </p:grpSp>
          <p:grpSp>
            <p:nvGrpSpPr>
              <p:cNvPr id="81" name="Group 80">
                <a:extLst>
                  <a:ext uri="{FF2B5EF4-FFF2-40B4-BE49-F238E27FC236}">
                    <a16:creationId xmlns:a16="http://schemas.microsoft.com/office/drawing/2014/main" id="{BE904D4B-88E6-B24B-BEC2-75F22DD3E023}"/>
                  </a:ext>
                </a:extLst>
              </p:cNvPr>
              <p:cNvGrpSpPr/>
              <p:nvPr/>
            </p:nvGrpSpPr>
            <p:grpSpPr>
              <a:xfrm>
                <a:off x="10070447" y="1492126"/>
                <a:ext cx="634327" cy="275544"/>
                <a:chOff x="8609354" y="2941214"/>
                <a:chExt cx="766961" cy="333158"/>
              </a:xfrm>
            </p:grpSpPr>
            <p:cxnSp>
              <p:nvCxnSpPr>
                <p:cNvPr id="88" name="Straight Connector 87">
                  <a:extLst>
                    <a:ext uri="{FF2B5EF4-FFF2-40B4-BE49-F238E27FC236}">
                      <a16:creationId xmlns:a16="http://schemas.microsoft.com/office/drawing/2014/main" id="{7F5DC58F-7470-BA47-BBAA-AF782E029F3C}"/>
                    </a:ext>
                  </a:extLst>
                </p:cNvPr>
                <p:cNvCxnSpPr>
                  <a:cxnSpLocks/>
                  <a:stCxn id="69" idx="6"/>
                  <a:endCxn id="90"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9A5AFE9B-4DB4-394C-93B5-316D0708FA2B}"/>
                    </a:ext>
                  </a:extLst>
                </p:cNvPr>
                <p:cNvGrpSpPr/>
                <p:nvPr/>
              </p:nvGrpSpPr>
              <p:grpSpPr>
                <a:xfrm>
                  <a:off x="8957002" y="2941214"/>
                  <a:ext cx="419313" cy="333158"/>
                  <a:chOff x="8957002" y="2941214"/>
                  <a:chExt cx="419313" cy="333158"/>
                </a:xfrm>
              </p:grpSpPr>
              <p:sp>
                <p:nvSpPr>
                  <p:cNvPr id="90" name="Rectangle 89">
                    <a:extLst>
                      <a:ext uri="{FF2B5EF4-FFF2-40B4-BE49-F238E27FC236}">
                        <a16:creationId xmlns:a16="http://schemas.microsoft.com/office/drawing/2014/main" id="{7621AD1C-D7B1-DA4D-AC7C-A3B2A8CAEB6C}"/>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7F4C1892-BA2C-1C48-B0ED-735E1DF70422}"/>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91" name="TextBox 90">
                        <a:extLst>
                          <a:ext uri="{FF2B5EF4-FFF2-40B4-BE49-F238E27FC236}">
                            <a16:creationId xmlns:a16="http://schemas.microsoft.com/office/drawing/2014/main" id="{7F4C1892-BA2C-1C48-B0ED-735E1DF70422}"/>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27"/>
                        <a:stretch>
                          <a:fillRect l="-15789" b="-166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82" name="Oval 81">
                    <a:extLst>
                      <a:ext uri="{FF2B5EF4-FFF2-40B4-BE49-F238E27FC236}">
                        <a16:creationId xmlns:a16="http://schemas.microsoft.com/office/drawing/2014/main" id="{B41879D9-9139-E04D-90DD-B594F3E1759B}"/>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82" name="Oval 81">
                    <a:extLst>
                      <a:ext uri="{FF2B5EF4-FFF2-40B4-BE49-F238E27FC236}">
                        <a16:creationId xmlns:a16="http://schemas.microsoft.com/office/drawing/2014/main" id="{B41879D9-9139-E04D-90DD-B594F3E1759B}"/>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28"/>
                    <a:stretch>
                      <a:fillRect b="-3846"/>
                    </a:stretch>
                  </a:blipFill>
                  <a:ln>
                    <a:solidFill>
                      <a:schemeClr val="tx1"/>
                    </a:solidFill>
                  </a:ln>
                </p:spPr>
                <p:txBody>
                  <a:bodyPr/>
                  <a:lstStyle/>
                  <a:p>
                    <a:r>
                      <a:rPr lang="en-GB">
                        <a:noFill/>
                      </a:rPr>
                      <a:t> </a:t>
                    </a:r>
                  </a:p>
                </p:txBody>
              </p:sp>
            </mc:Fallback>
          </mc:AlternateContent>
          <p:cxnSp>
            <p:nvCxnSpPr>
              <p:cNvPr id="83" name="Straight Connector 82">
                <a:extLst>
                  <a:ext uri="{FF2B5EF4-FFF2-40B4-BE49-F238E27FC236}">
                    <a16:creationId xmlns:a16="http://schemas.microsoft.com/office/drawing/2014/main" id="{72A2AA3E-8826-7C42-9203-6640D211D1B6}"/>
                  </a:ext>
                </a:extLst>
              </p:cNvPr>
              <p:cNvCxnSpPr>
                <a:cxnSpLocks/>
                <a:stCxn id="103" idx="0"/>
                <a:endCxn id="82"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064AFBD3-093A-9E46-8B89-F2F5D4304526}"/>
                  </a:ext>
                </a:extLst>
              </p:cNvPr>
              <p:cNvCxnSpPr>
                <a:cxnSpLocks/>
                <a:stCxn id="82" idx="2"/>
                <a:endCxn id="86"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70FD831A-5AAA-EE43-A1E0-0F3F0087B335}"/>
                  </a:ext>
                </a:extLst>
              </p:cNvPr>
              <p:cNvGrpSpPr/>
              <p:nvPr/>
            </p:nvGrpSpPr>
            <p:grpSpPr>
              <a:xfrm>
                <a:off x="8426372" y="686364"/>
                <a:ext cx="391568" cy="278544"/>
                <a:chOff x="9574201" y="3048814"/>
                <a:chExt cx="473442" cy="336785"/>
              </a:xfrm>
            </p:grpSpPr>
            <p:sp>
              <p:nvSpPr>
                <p:cNvPr id="86" name="Rectangle 85">
                  <a:extLst>
                    <a:ext uri="{FF2B5EF4-FFF2-40B4-BE49-F238E27FC236}">
                      <a16:creationId xmlns:a16="http://schemas.microsoft.com/office/drawing/2014/main" id="{500F33E8-C80C-CD45-977A-5FD951DD0523}"/>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8597D968-C078-CE46-BE12-87BF4B66D1A8}"/>
                        </a:ext>
                      </a:extLst>
                    </p:cNvPr>
                    <p:cNvSpPr txBox="1"/>
                    <p:nvPr/>
                  </p:nvSpPr>
                  <p:spPr>
                    <a:xfrm>
                      <a:off x="9772809" y="3125108"/>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87" name="TextBox 86">
                      <a:extLst>
                        <a:ext uri="{FF2B5EF4-FFF2-40B4-BE49-F238E27FC236}">
                          <a16:creationId xmlns:a16="http://schemas.microsoft.com/office/drawing/2014/main" id="{8597D968-C078-CE46-BE12-87BF4B66D1A8}"/>
                        </a:ext>
                      </a:extLst>
                    </p:cNvPr>
                    <p:cNvSpPr txBox="1">
                      <a:spLocks noRot="1" noChangeAspect="1" noMove="1" noResize="1" noEditPoints="1" noAdjustHandles="1" noChangeArrowheads="1" noChangeShapeType="1" noTextEdit="1"/>
                    </p:cNvSpPr>
                    <p:nvPr/>
                  </p:nvSpPr>
                  <p:spPr>
                    <a:xfrm>
                      <a:off x="9772809" y="3125108"/>
                      <a:ext cx="274834" cy="260491"/>
                    </a:xfrm>
                    <a:prstGeom prst="rect">
                      <a:avLst/>
                    </a:prstGeom>
                    <a:blipFill>
                      <a:blip r:embed="rId29"/>
                      <a:stretch>
                        <a:fillRect l="-15789" r="-5263" b="-16667"/>
                      </a:stretch>
                    </a:blipFill>
                  </p:spPr>
                  <p:txBody>
                    <a:bodyPr/>
                    <a:lstStyle/>
                    <a:p>
                      <a:r>
                        <a:rPr lang="en-GB">
                          <a:noFill/>
                        </a:rPr>
                        <a:t> </a:t>
                      </a:r>
                    </a:p>
                  </p:txBody>
                </p:sp>
              </mc:Fallback>
            </mc:AlternateContent>
          </p:grpSp>
        </p:grpSp>
      </p:grpSp>
      <mc:AlternateContent xmlns:mc="http://schemas.openxmlformats.org/markup-compatibility/2006" xmlns:a14="http://schemas.microsoft.com/office/drawing/2010/main">
        <mc:Choice Requires="a14">
          <p:graphicFrame>
            <p:nvGraphicFramePr>
              <p:cNvPr id="105" name="Table 104">
                <a:extLst>
                  <a:ext uri="{FF2B5EF4-FFF2-40B4-BE49-F238E27FC236}">
                    <a16:creationId xmlns:a16="http://schemas.microsoft.com/office/drawing/2014/main" id="{D7FAA103-EA30-F140-836B-080C2FEC018A}"/>
                  </a:ext>
                </a:extLst>
              </p:cNvPr>
              <p:cNvGraphicFramePr>
                <a:graphicFrameLocks noGrp="1"/>
              </p:cNvGraphicFramePr>
              <p:nvPr/>
            </p:nvGraphicFramePr>
            <p:xfrm>
              <a:off x="6293197" y="2574000"/>
              <a:ext cx="1269810" cy="1112520"/>
            </p:xfrm>
            <a:graphic>
              <a:graphicData uri="http://schemas.openxmlformats.org/drawingml/2006/table">
                <a:tbl>
                  <a:tblPr firstRow="1" bandRow="1">
                    <a:tableStyleId>{10A1B5D5-9B99-4C35-A422-299274C87663}</a:tableStyleId>
                  </a:tblPr>
                  <a:tblGrid>
                    <a:gridCol w="781622">
                      <a:extLst>
                        <a:ext uri="{9D8B030D-6E8A-4147-A177-3AD203B41FA5}">
                          <a16:colId xmlns:a16="http://schemas.microsoft.com/office/drawing/2014/main" val="2258612586"/>
                        </a:ext>
                      </a:extLst>
                    </a:gridCol>
                    <a:gridCol w="48818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m:t>
                                </m:r>
                              </m:oMath>
                            </m:oMathPara>
                          </a14:m>
                          <a:endParaRPr lang="en-GB" b="0"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0" i="1" smtClean="0">
                                        <a:latin typeface="Cambria Math" panose="02040503050406030204" pitchFamily="18" charset="0"/>
                                      </a:rPr>
                                    </m:ctrlPr>
                                  </m:sSubSupPr>
                                  <m:e>
                                    <m:r>
                                      <a:rPr lang="en-GB" b="0" i="1" smtClean="0">
                                        <a:latin typeface="Cambria Math" panose="02040503050406030204" pitchFamily="18" charset="0"/>
                                      </a:rPr>
                                      <m:t>𝜙</m:t>
                                    </m:r>
                                  </m:e>
                                  <m:sub>
                                    <m:r>
                                      <a:rPr lang="de-DE" b="0" i="0" smtClean="0">
                                        <a:latin typeface="Cambria Math" panose="02040503050406030204" pitchFamily="18" charset="0"/>
                                      </a:rPr>
                                      <m:t>4</m:t>
                                    </m:r>
                                  </m:sub>
                                  <m:sup>
                                    <m:r>
                                      <a:rPr lang="de-DE" b="0" smtClean="0">
                                        <a:latin typeface="Cambria Math" panose="02040503050406030204" pitchFamily="18" charset="0"/>
                                      </a:rPr>
                                      <m:t>′</m:t>
                                    </m:r>
                                  </m:sup>
                                </m:sSubSup>
                              </m:oMath>
                            </m:oMathPara>
                          </a14:m>
                          <a:endParaRPr lang="en-GB" b="0"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29311977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m:t>
                                </m:r>
                              </m:oMath>
                            </m:oMathPara>
                          </a14:m>
                          <a:endParaRPr lang="en-GB" dirty="0"/>
                        </a:p>
                      </a:txBody>
                      <a:tcPr/>
                    </a:tc>
                    <a:extLst>
                      <a:ext uri="{0D108BD9-81ED-4DB2-BD59-A6C34878D82A}">
                        <a16:rowId xmlns:a16="http://schemas.microsoft.com/office/drawing/2014/main" val="100732356"/>
                      </a:ext>
                    </a:extLst>
                  </a:tr>
                </a:tbl>
              </a:graphicData>
            </a:graphic>
          </p:graphicFrame>
        </mc:Choice>
        <mc:Fallback xmlns="">
          <p:graphicFrame>
            <p:nvGraphicFramePr>
              <p:cNvPr id="105" name="Table 104">
                <a:extLst>
                  <a:ext uri="{FF2B5EF4-FFF2-40B4-BE49-F238E27FC236}">
                    <a16:creationId xmlns:a16="http://schemas.microsoft.com/office/drawing/2014/main" id="{D7FAA103-EA30-F140-836B-080C2FEC018A}"/>
                  </a:ext>
                </a:extLst>
              </p:cNvPr>
              <p:cNvGraphicFramePr>
                <a:graphicFrameLocks noGrp="1"/>
              </p:cNvGraphicFramePr>
              <p:nvPr>
                <p:extLst>
                  <p:ext uri="{D42A27DB-BD31-4B8C-83A1-F6EECF244321}">
                    <p14:modId xmlns:p14="http://schemas.microsoft.com/office/powerpoint/2010/main" val="1192149337"/>
                  </p:ext>
                </p:extLst>
              </p:nvPr>
            </p:nvGraphicFramePr>
            <p:xfrm>
              <a:off x="6293197" y="2574000"/>
              <a:ext cx="1269810" cy="1112520"/>
            </p:xfrm>
            <a:graphic>
              <a:graphicData uri="http://schemas.openxmlformats.org/drawingml/2006/table">
                <a:tbl>
                  <a:tblPr firstRow="1" bandRow="1">
                    <a:tableStyleId>{10A1B5D5-9B99-4C35-A422-299274C87663}</a:tableStyleId>
                  </a:tblPr>
                  <a:tblGrid>
                    <a:gridCol w="781622">
                      <a:extLst>
                        <a:ext uri="{9D8B030D-6E8A-4147-A177-3AD203B41FA5}">
                          <a16:colId xmlns:a16="http://schemas.microsoft.com/office/drawing/2014/main" val="2258612586"/>
                        </a:ext>
                      </a:extLst>
                    </a:gridCol>
                    <a:gridCol w="488188">
                      <a:extLst>
                        <a:ext uri="{9D8B030D-6E8A-4147-A177-3AD203B41FA5}">
                          <a16:colId xmlns:a16="http://schemas.microsoft.com/office/drawing/2014/main" val="281335253"/>
                        </a:ext>
                      </a:extLst>
                    </a:gridCol>
                  </a:tblGrid>
                  <a:tr h="370840">
                    <a:tc>
                      <a:txBody>
                        <a:bodyPr/>
                        <a:lstStyle/>
                        <a:p>
                          <a:endParaRPr lang="en-US"/>
                        </a:p>
                      </a:txBody>
                      <a:tcPr>
                        <a:blipFill>
                          <a:blip r:embed="rId30"/>
                          <a:stretch>
                            <a:fillRect l="-1613" r="-62903" b="-196667"/>
                          </a:stretch>
                        </a:blipFill>
                      </a:tcPr>
                    </a:tc>
                    <a:tc>
                      <a:txBody>
                        <a:bodyPr/>
                        <a:lstStyle/>
                        <a:p>
                          <a:endParaRPr lang="en-US"/>
                        </a:p>
                      </a:txBody>
                      <a:tcPr>
                        <a:blipFill>
                          <a:blip r:embed="rId30"/>
                          <a:stretch>
                            <a:fillRect l="-161538"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0"/>
                          <a:stretch>
                            <a:fillRect l="-1613" t="-103448" r="-62903" b="-103448"/>
                          </a:stretch>
                        </a:blipFill>
                      </a:tcPr>
                    </a:tc>
                    <a:tc>
                      <a:txBody>
                        <a:bodyPr/>
                        <a:lstStyle/>
                        <a:p>
                          <a:endParaRPr lang="en-US"/>
                        </a:p>
                      </a:txBody>
                      <a:tcPr>
                        <a:blipFill>
                          <a:blip r:embed="rId30"/>
                          <a:stretch>
                            <a:fillRect l="-161538" t="-103448" b="-103448"/>
                          </a:stretch>
                        </a:blipFill>
                      </a:tcPr>
                    </a:tc>
                    <a:extLst>
                      <a:ext uri="{0D108BD9-81ED-4DB2-BD59-A6C34878D82A}">
                        <a16:rowId xmlns:a16="http://schemas.microsoft.com/office/drawing/2014/main" val="2931197770"/>
                      </a:ext>
                    </a:extLst>
                  </a:tr>
                  <a:tr h="370840">
                    <a:tc>
                      <a:txBody>
                        <a:bodyPr/>
                        <a:lstStyle/>
                        <a:p>
                          <a:endParaRPr lang="en-US"/>
                        </a:p>
                      </a:txBody>
                      <a:tcPr>
                        <a:blipFill>
                          <a:blip r:embed="rId30"/>
                          <a:stretch>
                            <a:fillRect l="-1613" t="-196667" r="-62903"/>
                          </a:stretch>
                        </a:blipFill>
                      </a:tcPr>
                    </a:tc>
                    <a:tc>
                      <a:txBody>
                        <a:bodyPr/>
                        <a:lstStyle/>
                        <a:p>
                          <a:endParaRPr lang="en-US"/>
                        </a:p>
                      </a:txBody>
                      <a:tcPr>
                        <a:blipFill>
                          <a:blip r:embed="rId30"/>
                          <a:stretch>
                            <a:fillRect l="-161538" t="-196667"/>
                          </a:stretch>
                        </a:blipFill>
                      </a:tcPr>
                    </a:tc>
                    <a:extLst>
                      <a:ext uri="{0D108BD9-81ED-4DB2-BD59-A6C34878D82A}">
                        <a16:rowId xmlns:a16="http://schemas.microsoft.com/office/drawing/2014/main" val="100732356"/>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6" name="Table 105">
                <a:extLst>
                  <a:ext uri="{FF2B5EF4-FFF2-40B4-BE49-F238E27FC236}">
                    <a16:creationId xmlns:a16="http://schemas.microsoft.com/office/drawing/2014/main" id="{1A857A5F-B853-4340-A138-6D8D83E41560}"/>
                  </a:ext>
                </a:extLst>
              </p:cNvPr>
              <p:cNvGraphicFramePr>
                <a:graphicFrameLocks noGrp="1"/>
              </p:cNvGraphicFramePr>
              <p:nvPr/>
            </p:nvGraphicFramePr>
            <p:xfrm>
              <a:off x="356522" y="4051714"/>
              <a:ext cx="5529160" cy="1854200"/>
            </p:xfrm>
            <a:graphic>
              <a:graphicData uri="http://schemas.openxmlformats.org/drawingml/2006/table">
                <a:tbl>
                  <a:tblPr firstRow="1" bandRow="1">
                    <a:tableStyleId>{793D81CF-94F2-401A-BA57-92F5A7B2D0C5}</a:tableStyleId>
                  </a:tblPr>
                  <a:tblGrid>
                    <a:gridCol w="669715">
                      <a:extLst>
                        <a:ext uri="{9D8B030D-6E8A-4147-A177-3AD203B41FA5}">
                          <a16:colId xmlns:a16="http://schemas.microsoft.com/office/drawing/2014/main" val="2004359195"/>
                        </a:ext>
                      </a:extLst>
                    </a:gridCol>
                    <a:gridCol w="669715">
                      <a:extLst>
                        <a:ext uri="{9D8B030D-6E8A-4147-A177-3AD203B41FA5}">
                          <a16:colId xmlns:a16="http://schemas.microsoft.com/office/drawing/2014/main" val="1319494561"/>
                        </a:ext>
                      </a:extLst>
                    </a:gridCol>
                    <a:gridCol w="4189730">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m:t>
                                </m:r>
                              </m:oMath>
                            </m:oMathPara>
                          </a14:m>
                          <a:endParaRPr lang="en-GB" b="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1" i="1" smtClean="0">
                                        <a:latin typeface="Cambria Math" panose="02040503050406030204" pitchFamily="18" charset="0"/>
                                      </a:rPr>
                                    </m:ctrlPr>
                                  </m:sSubSupPr>
                                  <m:e>
                                    <m:r>
                                      <a:rPr lang="en-GB" smtClean="0">
                                        <a:latin typeface="Cambria Math" panose="02040503050406030204" pitchFamily="18" charset="0"/>
                                      </a:rPr>
                                      <m:t>𝜙</m:t>
                                    </m:r>
                                  </m:e>
                                  <m:sub>
                                    <m:r>
                                      <a:rPr lang="de-DE" b="0" i="0" smtClean="0">
                                        <a:latin typeface="Cambria Math" panose="02040503050406030204" pitchFamily="18" charset="0"/>
                                      </a:rPr>
                                      <m:t>123</m:t>
                                    </m:r>
                                  </m:sub>
                                  <m:sup>
                                    <m:r>
                                      <a:rPr lang="de-DE" b="1" i="0" smtClean="0">
                                        <a:latin typeface="Cambria Math" panose="02040503050406030204" pitchFamily="18" charset="0"/>
                                      </a:rPr>
                                      <m:t>′</m:t>
                                    </m:r>
                                  </m:sup>
                                </m:sSubSup>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en-GB" smtClean="0">
                                        <a:latin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r>
                                      <a:rPr lang="en-GB" smtClean="0">
                                        <a:latin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4</m:t>
                                    </m:r>
                                  </m:sub>
                                  <m:sup>
                                    <m:r>
                                      <a:rPr lang="de-DE" b="0" i="1" smtClean="0">
                                        <a:latin typeface="Cambria Math" panose="02040503050406030204" pitchFamily="18" charset="0"/>
                                        <a:ea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3,268,147,904</m:t>
                                </m:r>
                                <m:r>
                                  <a:rPr lang="de-DE" b="0" i="0" smtClean="0">
                                    <a:latin typeface="Cambria Math" panose="02040503050406030204" pitchFamily="18" charset="0"/>
                                    <a:ea typeface="Cambria Math" panose="02040503050406030204" pitchFamily="18" charset="0"/>
                                  </a:rPr>
                                  <m:t>∙10∙0=</m:t>
                                </m:r>
                                <m:r>
                                  <a:rPr lang="de-DE" smtClean="0">
                                    <a:solidFill>
                                      <a:srgbClr val="EBEBEB"/>
                                    </a:solidFill>
                                    <a:latin typeface="Cambria Math" panose="02040503050406030204" pitchFamily="18" charset="0"/>
                                  </a:rPr>
                                  <m:t>3</m:t>
                                </m:r>
                                <m:r>
                                  <a:rPr lang="de-DE" b="0" i="0" smtClean="0">
                                    <a:solidFill>
                                      <a:srgbClr val="EBEBEB"/>
                                    </a:solidFill>
                                    <a:latin typeface="Cambria Math" panose="02040503050406030204" pitchFamily="18" charset="0"/>
                                  </a:rPr>
                                  <m:t>0</m:t>
                                </m:r>
                                <m:r>
                                  <a:rPr lang="de-DE" smtClean="0">
                                    <a:solidFill>
                                      <a:srgbClr val="EBEBEB"/>
                                    </a:solidFill>
                                    <a:latin typeface="Cambria Math" panose="02040503050406030204" pitchFamily="18" charset="0"/>
                                  </a:rPr>
                                  <m:t>,268,147,90</m:t>
                                </m:r>
                                <m:r>
                                  <a:rPr lang="de-DE" i="1"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right"/>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506,261,573</m:t>
                                </m:r>
                                <m:r>
                                  <a:rPr lang="de-DE" b="0" i="0" smtClean="0">
                                    <a:latin typeface="Cambria Math" panose="02040503050406030204" pitchFamily="18" charset="0"/>
                                    <a:ea typeface="Cambria Math" panose="02040503050406030204" pitchFamily="18" charset="0"/>
                                  </a:rPr>
                                  <m:t>∙</m:t>
                                </m:r>
                                <m:r>
                                  <a:rPr lang="de-DE" b="0" i="0" smtClean="0">
                                    <a:solidFill>
                                      <a:srgbClr val="F4F4F4"/>
                                    </a:solidFill>
                                    <a:latin typeface="Cambria Math" panose="02040503050406030204" pitchFamily="18" charset="0"/>
                                  </a:rPr>
                                  <m:t>0</m:t>
                                </m:r>
                                <m:r>
                                  <a:rPr lang="de-DE" b="0" i="0" smtClean="0">
                                    <a:latin typeface="Cambria Math" panose="02040503050406030204" pitchFamily="18" charset="0"/>
                                    <a:ea typeface="Cambria Math" panose="02040503050406030204" pitchFamily="18" charset="0"/>
                                  </a:rPr>
                                  <m:t>1∙0=</m:t>
                                </m:r>
                                <m:r>
                                  <a:rPr lang="de-DE" smtClean="0">
                                    <a:solidFill>
                                      <a:srgbClr val="F4F4F4"/>
                                    </a:solidFill>
                                    <a:latin typeface="Cambria Math" panose="02040503050406030204" pitchFamily="18" charset="0"/>
                                  </a:rPr>
                                  <m:t>3</m:t>
                                </m:r>
                                <m:r>
                                  <a:rPr lang="de-DE" b="0" i="0" smtClean="0">
                                    <a:solidFill>
                                      <a:srgbClr val="F4F4F4"/>
                                    </a:solidFill>
                                    <a:latin typeface="Cambria Math" panose="02040503050406030204" pitchFamily="18" charset="0"/>
                                  </a:rPr>
                                  <m:t>0</m:t>
                                </m:r>
                                <m:r>
                                  <a:rPr lang="de-DE" smtClean="0">
                                    <a:solidFill>
                                      <a:srgbClr val="F4F4F4"/>
                                    </a:solidFill>
                                    <a:latin typeface="Cambria Math" panose="02040503050406030204" pitchFamily="18" charset="0"/>
                                  </a:rPr>
                                  <m:t>,268,147,90</m:t>
                                </m:r>
                                <m:r>
                                  <a:rPr lang="de-DE" i="1"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right"/>
                              </m:oMathParaPr>
                              <m:oMath xmlns:m="http://schemas.openxmlformats.org/officeDocument/2006/math">
                                <m:r>
                                  <a:rPr lang="de-DE" smtClean="0">
                                    <a:latin typeface="Cambria Math" panose="02040503050406030204" pitchFamily="18" charset="0"/>
                                  </a:rPr>
                                  <m:t>3,268,147,904</m:t>
                                </m:r>
                                <m:r>
                                  <a:rPr lang="de-DE" b="0" i="0" smtClean="0">
                                    <a:latin typeface="Cambria Math" panose="02040503050406030204" pitchFamily="18" charset="0"/>
                                    <a:ea typeface="Cambria Math" panose="02040503050406030204" pitchFamily="18" charset="0"/>
                                  </a:rPr>
                                  <m:t>∙10∙1=</m:t>
                                </m:r>
                                <m:r>
                                  <a:rPr lang="de-DE" smtClean="0">
                                    <a:latin typeface="Cambria Math" panose="02040503050406030204" pitchFamily="18" charset="0"/>
                                  </a:rPr>
                                  <m:t>3</m:t>
                                </m:r>
                                <m:r>
                                  <a:rPr lang="de-DE" b="0" i="0" smtClean="0">
                                    <a:latin typeface="Cambria Math" panose="02040503050406030204" pitchFamily="18" charset="0"/>
                                  </a:rPr>
                                  <m:t>0</m:t>
                                </m:r>
                                <m:r>
                                  <a:rPr lang="de-DE" smtClean="0">
                                    <a:latin typeface="Cambria Math" panose="02040503050406030204" pitchFamily="18" charset="0"/>
                                  </a:rPr>
                                  <m:t>,268,147,904</m:t>
                                </m:r>
                              </m:oMath>
                            </m:oMathPara>
                          </a14:m>
                          <a:endParaRPr lang="en-GB" dirty="0"/>
                        </a:p>
                      </a:txBody>
                      <a:tcPr/>
                    </a:tc>
                    <a:extLst>
                      <a:ext uri="{0D108BD9-81ED-4DB2-BD59-A6C34878D82A}">
                        <a16:rowId xmlns:a16="http://schemas.microsoft.com/office/drawing/2014/main" val="198277869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right"/>
                              </m:oMathParaPr>
                              <m:oMath xmlns:m="http://schemas.openxmlformats.org/officeDocument/2006/math">
                                <m:r>
                                  <a:rPr lang="de-DE" b="0" i="0" smtClean="0">
                                    <a:solidFill>
                                      <a:srgbClr val="F4F4F4"/>
                                    </a:solidFill>
                                    <a:latin typeface="Cambria Math" panose="02040503050406030204" pitchFamily="18" charset="0"/>
                                  </a:rPr>
                                  <m:t>0,</m:t>
                                </m:r>
                                <m:r>
                                  <a:rPr lang="de-DE" smtClean="0">
                                    <a:latin typeface="Cambria Math" panose="02040503050406030204" pitchFamily="18" charset="0"/>
                                  </a:rPr>
                                  <m:t>506,261,573</m:t>
                                </m:r>
                                <m:r>
                                  <a:rPr lang="de-DE" b="0" i="0" smtClean="0">
                                    <a:latin typeface="Cambria Math" panose="02040503050406030204" pitchFamily="18" charset="0"/>
                                    <a:ea typeface="Cambria Math" panose="02040503050406030204" pitchFamily="18" charset="0"/>
                                  </a:rPr>
                                  <m:t>∙</m:t>
                                </m:r>
                                <m:r>
                                  <a:rPr lang="de-DE" b="0" i="0" smtClean="0">
                                    <a:solidFill>
                                      <a:srgbClr val="F4F4F4"/>
                                    </a:solidFill>
                                    <a:latin typeface="Cambria Math" panose="02040503050406030204" pitchFamily="18" charset="0"/>
                                  </a:rPr>
                                  <m:t>0</m:t>
                                </m:r>
                                <m:r>
                                  <a:rPr lang="de-DE" b="0" i="0" smtClean="0">
                                    <a:latin typeface="Cambria Math" panose="02040503050406030204" pitchFamily="18" charset="0"/>
                                    <a:ea typeface="Cambria Math" panose="02040503050406030204" pitchFamily="18" charset="0"/>
                                  </a:rPr>
                                  <m:t>1∙1=</m:t>
                                </m:r>
                                <m:r>
                                  <a:rPr lang="de-DE" b="0" i="0" smtClean="0">
                                    <a:solidFill>
                                      <a:srgbClr val="F4F4F4"/>
                                    </a:solidFill>
                                    <a:latin typeface="Cambria Math" panose="02040503050406030204" pitchFamily="18" charset="0"/>
                                  </a:rPr>
                                  <m:t>00,</m:t>
                                </m:r>
                                <m:r>
                                  <a:rPr lang="de-DE" smtClean="0">
                                    <a:latin typeface="Cambria Math" panose="02040503050406030204" pitchFamily="18" charset="0"/>
                                  </a:rPr>
                                  <m:t>506,261,573</m:t>
                                </m:r>
                              </m:oMath>
                            </m:oMathPara>
                          </a14:m>
                          <a:endParaRPr lang="en-GB" dirty="0"/>
                        </a:p>
                      </a:txBody>
                      <a:tcPr/>
                    </a:tc>
                    <a:extLst>
                      <a:ext uri="{0D108BD9-81ED-4DB2-BD59-A6C34878D82A}">
                        <a16:rowId xmlns:a16="http://schemas.microsoft.com/office/drawing/2014/main" val="3239171250"/>
                      </a:ext>
                    </a:extLst>
                  </a:tr>
                </a:tbl>
              </a:graphicData>
            </a:graphic>
          </p:graphicFrame>
        </mc:Choice>
        <mc:Fallback xmlns="">
          <p:graphicFrame>
            <p:nvGraphicFramePr>
              <p:cNvPr id="106" name="Table 105">
                <a:extLst>
                  <a:ext uri="{FF2B5EF4-FFF2-40B4-BE49-F238E27FC236}">
                    <a16:creationId xmlns:a16="http://schemas.microsoft.com/office/drawing/2014/main" id="{1A857A5F-B853-4340-A138-6D8D83E41560}"/>
                  </a:ext>
                </a:extLst>
              </p:cNvPr>
              <p:cNvGraphicFramePr>
                <a:graphicFrameLocks noGrp="1"/>
              </p:cNvGraphicFramePr>
              <p:nvPr>
                <p:extLst>
                  <p:ext uri="{D42A27DB-BD31-4B8C-83A1-F6EECF244321}">
                    <p14:modId xmlns:p14="http://schemas.microsoft.com/office/powerpoint/2010/main" val="1938332405"/>
                  </p:ext>
                </p:extLst>
              </p:nvPr>
            </p:nvGraphicFramePr>
            <p:xfrm>
              <a:off x="356522" y="4051714"/>
              <a:ext cx="5529160" cy="1854200"/>
            </p:xfrm>
            <a:graphic>
              <a:graphicData uri="http://schemas.openxmlformats.org/drawingml/2006/table">
                <a:tbl>
                  <a:tblPr firstRow="1" bandRow="1">
                    <a:tableStyleId>{793D81CF-94F2-401A-BA57-92F5A7B2D0C5}</a:tableStyleId>
                  </a:tblPr>
                  <a:tblGrid>
                    <a:gridCol w="669715">
                      <a:extLst>
                        <a:ext uri="{9D8B030D-6E8A-4147-A177-3AD203B41FA5}">
                          <a16:colId xmlns:a16="http://schemas.microsoft.com/office/drawing/2014/main" val="2004359195"/>
                        </a:ext>
                      </a:extLst>
                    </a:gridCol>
                    <a:gridCol w="669715">
                      <a:extLst>
                        <a:ext uri="{9D8B030D-6E8A-4147-A177-3AD203B41FA5}">
                          <a16:colId xmlns:a16="http://schemas.microsoft.com/office/drawing/2014/main" val="1319494561"/>
                        </a:ext>
                      </a:extLst>
                    </a:gridCol>
                    <a:gridCol w="4189730">
                      <a:extLst>
                        <a:ext uri="{9D8B030D-6E8A-4147-A177-3AD203B41FA5}">
                          <a16:colId xmlns:a16="http://schemas.microsoft.com/office/drawing/2014/main" val="281335253"/>
                        </a:ext>
                      </a:extLst>
                    </a:gridCol>
                  </a:tblGrid>
                  <a:tr h="370840">
                    <a:tc>
                      <a:txBody>
                        <a:bodyPr/>
                        <a:lstStyle/>
                        <a:p>
                          <a:endParaRPr lang="en-US"/>
                        </a:p>
                      </a:txBody>
                      <a:tcPr>
                        <a:blipFill>
                          <a:blip r:embed="rId31"/>
                          <a:stretch>
                            <a:fillRect l="-1887" t="-3448" r="-722642" b="-406897"/>
                          </a:stretch>
                        </a:blipFill>
                      </a:tcPr>
                    </a:tc>
                    <a:tc>
                      <a:txBody>
                        <a:bodyPr/>
                        <a:lstStyle/>
                        <a:p>
                          <a:endParaRPr lang="en-US"/>
                        </a:p>
                      </a:txBody>
                      <a:tcPr>
                        <a:blipFill>
                          <a:blip r:embed="rId31"/>
                          <a:stretch>
                            <a:fillRect l="-101887" t="-3448" r="-622642" b="-406897"/>
                          </a:stretch>
                        </a:blipFill>
                      </a:tcPr>
                    </a:tc>
                    <a:tc>
                      <a:txBody>
                        <a:bodyPr/>
                        <a:lstStyle/>
                        <a:p>
                          <a:endParaRPr lang="en-US"/>
                        </a:p>
                      </a:txBody>
                      <a:tcPr>
                        <a:blipFill>
                          <a:blip r:embed="rId31"/>
                          <a:stretch>
                            <a:fillRect l="-32424" t="-3448" b="-40689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1"/>
                          <a:stretch>
                            <a:fillRect l="-1887" t="-100000" r="-722642" b="-293333"/>
                          </a:stretch>
                        </a:blipFill>
                      </a:tcPr>
                    </a:tc>
                    <a:tc>
                      <a:txBody>
                        <a:bodyPr/>
                        <a:lstStyle/>
                        <a:p>
                          <a:endParaRPr lang="en-US"/>
                        </a:p>
                      </a:txBody>
                      <a:tcPr>
                        <a:blipFill>
                          <a:blip r:embed="rId31"/>
                          <a:stretch>
                            <a:fillRect l="-101887" t="-100000" r="-622642" b="-293333"/>
                          </a:stretch>
                        </a:blipFill>
                      </a:tcPr>
                    </a:tc>
                    <a:tc>
                      <a:txBody>
                        <a:bodyPr/>
                        <a:lstStyle/>
                        <a:p>
                          <a:endParaRPr lang="en-US"/>
                        </a:p>
                      </a:txBody>
                      <a:tcPr>
                        <a:blipFill>
                          <a:blip r:embed="rId31"/>
                          <a:stretch>
                            <a:fillRect l="-32424" t="-100000" b="-293333"/>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31"/>
                          <a:stretch>
                            <a:fillRect l="-1887" t="-206897" r="-722642" b="-203448"/>
                          </a:stretch>
                        </a:blipFill>
                      </a:tcPr>
                    </a:tc>
                    <a:tc>
                      <a:txBody>
                        <a:bodyPr/>
                        <a:lstStyle/>
                        <a:p>
                          <a:endParaRPr lang="en-US"/>
                        </a:p>
                      </a:txBody>
                      <a:tcPr>
                        <a:blipFill>
                          <a:blip r:embed="rId31"/>
                          <a:stretch>
                            <a:fillRect l="-101887" t="-206897" r="-622642" b="-203448"/>
                          </a:stretch>
                        </a:blipFill>
                      </a:tcPr>
                    </a:tc>
                    <a:tc>
                      <a:txBody>
                        <a:bodyPr/>
                        <a:lstStyle/>
                        <a:p>
                          <a:endParaRPr lang="en-US"/>
                        </a:p>
                      </a:txBody>
                      <a:tcPr>
                        <a:blipFill>
                          <a:blip r:embed="rId31"/>
                          <a:stretch>
                            <a:fillRect l="-32424" t="-206897"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31"/>
                          <a:stretch>
                            <a:fillRect l="-1887" t="-296667" r="-722642" b="-96667"/>
                          </a:stretch>
                        </a:blipFill>
                      </a:tcPr>
                    </a:tc>
                    <a:tc>
                      <a:txBody>
                        <a:bodyPr/>
                        <a:lstStyle/>
                        <a:p>
                          <a:endParaRPr lang="en-US"/>
                        </a:p>
                      </a:txBody>
                      <a:tcPr>
                        <a:blipFill>
                          <a:blip r:embed="rId31"/>
                          <a:stretch>
                            <a:fillRect l="-101887" t="-296667" r="-622642" b="-96667"/>
                          </a:stretch>
                        </a:blipFill>
                      </a:tcPr>
                    </a:tc>
                    <a:tc>
                      <a:txBody>
                        <a:bodyPr/>
                        <a:lstStyle/>
                        <a:p>
                          <a:endParaRPr lang="en-US"/>
                        </a:p>
                      </a:txBody>
                      <a:tcPr>
                        <a:blipFill>
                          <a:blip r:embed="rId31"/>
                          <a:stretch>
                            <a:fillRect l="-32424" t="-296667" b="-96667"/>
                          </a:stretch>
                        </a:blipFill>
                      </a:tcPr>
                    </a:tc>
                    <a:extLst>
                      <a:ext uri="{0D108BD9-81ED-4DB2-BD59-A6C34878D82A}">
                        <a16:rowId xmlns:a16="http://schemas.microsoft.com/office/drawing/2014/main" val="1982778697"/>
                      </a:ext>
                    </a:extLst>
                  </a:tr>
                  <a:tr h="370840">
                    <a:tc>
                      <a:txBody>
                        <a:bodyPr/>
                        <a:lstStyle/>
                        <a:p>
                          <a:endParaRPr lang="en-US"/>
                        </a:p>
                      </a:txBody>
                      <a:tcPr>
                        <a:blipFill>
                          <a:blip r:embed="rId31"/>
                          <a:stretch>
                            <a:fillRect l="-1887" t="-410345" r="-722642"/>
                          </a:stretch>
                        </a:blipFill>
                      </a:tcPr>
                    </a:tc>
                    <a:tc>
                      <a:txBody>
                        <a:bodyPr/>
                        <a:lstStyle/>
                        <a:p>
                          <a:endParaRPr lang="en-US"/>
                        </a:p>
                      </a:txBody>
                      <a:tcPr>
                        <a:blipFill>
                          <a:blip r:embed="rId31"/>
                          <a:stretch>
                            <a:fillRect l="-101887" t="-410345" r="-622642"/>
                          </a:stretch>
                        </a:blipFill>
                      </a:tcPr>
                    </a:tc>
                    <a:tc>
                      <a:txBody>
                        <a:bodyPr/>
                        <a:lstStyle/>
                        <a:p>
                          <a:endParaRPr lang="en-US"/>
                        </a:p>
                      </a:txBody>
                      <a:tcPr>
                        <a:blipFill>
                          <a:blip r:embed="rId31"/>
                          <a:stretch>
                            <a:fillRect l="-32424" t="-410345"/>
                          </a:stretch>
                        </a:blipFill>
                      </a:tcPr>
                    </a:tc>
                    <a:extLst>
                      <a:ext uri="{0D108BD9-81ED-4DB2-BD59-A6C34878D82A}">
                        <a16:rowId xmlns:a16="http://schemas.microsoft.com/office/drawing/2014/main" val="3239171250"/>
                      </a:ext>
                    </a:extLst>
                  </a:tr>
                </a:tbl>
              </a:graphicData>
            </a:graphic>
          </p:graphicFrame>
        </mc:Fallback>
      </mc:AlternateContent>
      <p:grpSp>
        <p:nvGrpSpPr>
          <p:cNvPr id="56" name="Group 55">
            <a:extLst>
              <a:ext uri="{FF2B5EF4-FFF2-40B4-BE49-F238E27FC236}">
                <a16:creationId xmlns:a16="http://schemas.microsoft.com/office/drawing/2014/main" id="{139E62EC-B657-FF4D-B2CF-4BD23F0A202A}"/>
              </a:ext>
            </a:extLst>
          </p:cNvPr>
          <p:cNvGrpSpPr/>
          <p:nvPr/>
        </p:nvGrpSpPr>
        <p:grpSpPr>
          <a:xfrm>
            <a:off x="7888303" y="3208865"/>
            <a:ext cx="3943372" cy="725527"/>
            <a:chOff x="7887907" y="2913501"/>
            <a:chExt cx="3943372" cy="725527"/>
          </a:xfrm>
        </p:grpSpPr>
        <p:sp>
          <p:nvSpPr>
            <p:cNvPr id="60" name="Rectangle 59">
              <a:extLst>
                <a:ext uri="{FF2B5EF4-FFF2-40B4-BE49-F238E27FC236}">
                  <a16:creationId xmlns:a16="http://schemas.microsoft.com/office/drawing/2014/main" id="{E1772360-8BC7-ED42-86D0-DD88100424BE}"/>
                </a:ext>
              </a:extLst>
            </p:cNvPr>
            <p:cNvSpPr/>
            <p:nvPr/>
          </p:nvSpPr>
          <p:spPr>
            <a:xfrm>
              <a:off x="7887907" y="2913501"/>
              <a:ext cx="3943372" cy="725426"/>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7" name="Group 66">
              <a:extLst>
                <a:ext uri="{FF2B5EF4-FFF2-40B4-BE49-F238E27FC236}">
                  <a16:creationId xmlns:a16="http://schemas.microsoft.com/office/drawing/2014/main" id="{85703BB1-4293-E846-9EC8-C5242A8DE642}"/>
                </a:ext>
              </a:extLst>
            </p:cNvPr>
            <p:cNvGrpSpPr/>
            <p:nvPr/>
          </p:nvGrpSpPr>
          <p:grpSpPr>
            <a:xfrm>
              <a:off x="8107114" y="2913501"/>
              <a:ext cx="3394209" cy="725527"/>
              <a:chOff x="8107114" y="803206"/>
              <a:chExt cx="3394209" cy="725527"/>
            </a:xfrm>
          </p:grpSpPr>
          <p:cxnSp>
            <p:nvCxnSpPr>
              <p:cNvPr id="70" name="Straight Connector 69">
                <a:extLst>
                  <a:ext uri="{FF2B5EF4-FFF2-40B4-BE49-F238E27FC236}">
                    <a16:creationId xmlns:a16="http://schemas.microsoft.com/office/drawing/2014/main" id="{FCCCA6D3-15FA-364A-BAB4-AAFB1F76F821}"/>
                  </a:ext>
                </a:extLst>
              </p:cNvPr>
              <p:cNvCxnSpPr>
                <a:cxnSpLocks/>
                <a:stCxn id="75" idx="1"/>
                <a:endCxn id="110" idx="3"/>
              </p:cNvCxnSpPr>
              <p:nvPr/>
            </p:nvCxnSpPr>
            <p:spPr>
              <a:xfrm flipH="1" flipV="1">
                <a:off x="10419793" y="1164923"/>
                <a:ext cx="382384"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9D18830-84EA-9747-A617-83E0EB47758A}"/>
                  </a:ext>
                </a:extLst>
              </p:cNvPr>
              <p:cNvCxnSpPr>
                <a:cxnSpLocks/>
                <a:stCxn id="76" idx="6"/>
                <a:endCxn id="110" idx="1"/>
              </p:cNvCxnSpPr>
              <p:nvPr/>
            </p:nvCxnSpPr>
            <p:spPr>
              <a:xfrm flipV="1">
                <a:off x="9565343" y="1164923"/>
                <a:ext cx="735354" cy="2123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667A9228-9EAE-3C49-BEB9-EA7AD362E560}"/>
                  </a:ext>
                </a:extLst>
              </p:cNvPr>
              <p:cNvGrpSpPr/>
              <p:nvPr/>
            </p:nvGrpSpPr>
            <p:grpSpPr>
              <a:xfrm>
                <a:off x="10300697" y="1105374"/>
                <a:ext cx="410697" cy="291280"/>
                <a:chOff x="9870396" y="4052092"/>
                <a:chExt cx="496572" cy="352186"/>
              </a:xfrm>
            </p:grpSpPr>
            <p:sp>
              <p:nvSpPr>
                <p:cNvPr id="110" name="Rectangle 109">
                  <a:extLst>
                    <a:ext uri="{FF2B5EF4-FFF2-40B4-BE49-F238E27FC236}">
                      <a16:creationId xmlns:a16="http://schemas.microsoft.com/office/drawing/2014/main" id="{7F84C302-D01A-A246-B507-36611DF93A44}"/>
                    </a:ext>
                  </a:extLst>
                </p:cNvPr>
                <p:cNvSpPr/>
                <p:nvPr/>
              </p:nvSpPr>
              <p:spPr>
                <a:xfrm>
                  <a:off x="9870396"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BAD53AEE-81ED-3440-9766-F9BFCFB664EE}"/>
                        </a:ext>
                      </a:extLst>
                    </p:cNvPr>
                    <p:cNvSpPr txBox="1"/>
                    <p:nvPr/>
                  </p:nvSpPr>
                  <p:spPr>
                    <a:xfrm>
                      <a:off x="10064843"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111" name="TextBox 110">
                      <a:extLst>
                        <a:ext uri="{FF2B5EF4-FFF2-40B4-BE49-F238E27FC236}">
                          <a16:creationId xmlns:a16="http://schemas.microsoft.com/office/drawing/2014/main" id="{BAD53AEE-81ED-3440-9766-F9BFCFB664EE}"/>
                        </a:ext>
                      </a:extLst>
                    </p:cNvPr>
                    <p:cNvSpPr txBox="1">
                      <a:spLocks noRot="1" noChangeAspect="1" noMove="1" noResize="1" noEditPoints="1" noAdjustHandles="1" noChangeArrowheads="1" noChangeShapeType="1" noTextEdit="1"/>
                    </p:cNvSpPr>
                    <p:nvPr/>
                  </p:nvSpPr>
                  <p:spPr>
                    <a:xfrm>
                      <a:off x="10064843" y="4143785"/>
                      <a:ext cx="302125" cy="260493"/>
                    </a:xfrm>
                    <a:prstGeom prst="rect">
                      <a:avLst/>
                    </a:prstGeom>
                    <a:blipFill>
                      <a:blip r:embed="rId34"/>
                      <a:stretch>
                        <a:fillRect l="-15000" r="-5000" b="-2352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75" name="Diamond 74">
                    <a:extLst>
                      <a:ext uri="{FF2B5EF4-FFF2-40B4-BE49-F238E27FC236}">
                        <a16:creationId xmlns:a16="http://schemas.microsoft.com/office/drawing/2014/main" id="{7F53F989-CE56-8F48-9034-165FCDD245FC}"/>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62" name="Diamond 61">
                    <a:extLst>
                      <a:ext uri="{FF2B5EF4-FFF2-40B4-BE49-F238E27FC236}">
                        <a16:creationId xmlns:a16="http://schemas.microsoft.com/office/drawing/2014/main" id="{CBF5E67C-1B78-C947-B669-79EDF44F439F}"/>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2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6" name="Oval 75">
                    <a:extLst>
                      <a:ext uri="{FF2B5EF4-FFF2-40B4-BE49-F238E27FC236}">
                        <a16:creationId xmlns:a16="http://schemas.microsoft.com/office/drawing/2014/main" id="{F519757D-500C-9342-B72C-F3EDC4C71AC3}"/>
                      </a:ext>
                    </a:extLst>
                  </p:cNvPr>
                  <p:cNvSpPr/>
                  <p:nvPr/>
                </p:nvSpPr>
                <p:spPr>
                  <a:xfrm>
                    <a:off x="8978008" y="122577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76" name="Oval 75">
                    <a:extLst>
                      <a:ext uri="{FF2B5EF4-FFF2-40B4-BE49-F238E27FC236}">
                        <a16:creationId xmlns:a16="http://schemas.microsoft.com/office/drawing/2014/main" id="{F519757D-500C-9342-B72C-F3EDC4C71AC3}"/>
                      </a:ext>
                    </a:extLst>
                  </p:cNvPr>
                  <p:cNvSpPr>
                    <a:spLocks noRot="1" noChangeAspect="1" noMove="1" noResize="1" noEditPoints="1" noAdjustHandles="1" noChangeArrowheads="1" noChangeShapeType="1" noTextEdit="1"/>
                  </p:cNvSpPr>
                  <p:nvPr/>
                </p:nvSpPr>
                <p:spPr>
                  <a:xfrm>
                    <a:off x="8978008" y="1225778"/>
                    <a:ext cx="587335" cy="302955"/>
                  </a:xfrm>
                  <a:prstGeom prst="ellipse">
                    <a:avLst/>
                  </a:prstGeom>
                  <a:blipFill>
                    <a:blip r:embed="rId35"/>
                    <a:stretch>
                      <a:fillRect b="-3846"/>
                    </a:stretch>
                  </a:blipFill>
                  <a:ln>
                    <a:solidFill>
                      <a:schemeClr val="tx1"/>
                    </a:solidFill>
                  </a:ln>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718EA24F-8C6E-AE4D-BF0C-453C8DB71F51}"/>
                  </a:ext>
                </a:extLst>
              </p:cNvPr>
              <p:cNvCxnSpPr>
                <a:cxnSpLocks/>
                <a:stCxn id="76" idx="2"/>
                <a:endCxn id="96" idx="3"/>
              </p:cNvCxnSpPr>
              <p:nvPr/>
            </p:nvCxnSpPr>
            <p:spPr>
              <a:xfrm flipH="1" flipV="1">
                <a:off x="8226212" y="1164956"/>
                <a:ext cx="751796" cy="212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Oval 91">
                    <a:extLst>
                      <a:ext uri="{FF2B5EF4-FFF2-40B4-BE49-F238E27FC236}">
                        <a16:creationId xmlns:a16="http://schemas.microsoft.com/office/drawing/2014/main" id="{E6F38CDA-23B0-5349-9B3E-18067B41862F}"/>
                      </a:ext>
                    </a:extLst>
                  </p:cNvPr>
                  <p:cNvSpPr/>
                  <p:nvPr/>
                </p:nvSpPr>
                <p:spPr>
                  <a:xfrm>
                    <a:off x="8500224" y="803206"/>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92" name="Oval 91">
                    <a:extLst>
                      <a:ext uri="{FF2B5EF4-FFF2-40B4-BE49-F238E27FC236}">
                        <a16:creationId xmlns:a16="http://schemas.microsoft.com/office/drawing/2014/main" id="{E6F38CDA-23B0-5349-9B3E-18067B41862F}"/>
                      </a:ext>
                    </a:extLst>
                  </p:cNvPr>
                  <p:cNvSpPr>
                    <a:spLocks noRot="1" noChangeAspect="1" noMove="1" noResize="1" noEditPoints="1" noAdjustHandles="1" noChangeArrowheads="1" noChangeShapeType="1" noTextEdit="1"/>
                  </p:cNvSpPr>
                  <p:nvPr/>
                </p:nvSpPr>
                <p:spPr>
                  <a:xfrm>
                    <a:off x="8500224" y="803206"/>
                    <a:ext cx="1542904" cy="302955"/>
                  </a:xfrm>
                  <a:prstGeom prst="ellipse">
                    <a:avLst/>
                  </a:prstGeom>
                  <a:blipFill>
                    <a:blip r:embed="rId36"/>
                    <a:stretch>
                      <a:fillRect/>
                    </a:stretch>
                  </a:blipFill>
                  <a:ln>
                    <a:solidFill>
                      <a:schemeClr val="tx1"/>
                    </a:solidFill>
                  </a:ln>
                </p:spPr>
                <p:txBody>
                  <a:bodyPr/>
                  <a:lstStyle/>
                  <a:p>
                    <a:r>
                      <a:rPr lang="en-GB">
                        <a:noFill/>
                      </a:rPr>
                      <a:t> </a:t>
                    </a:r>
                  </a:p>
                </p:txBody>
              </p:sp>
            </mc:Fallback>
          </mc:AlternateContent>
          <p:cxnSp>
            <p:nvCxnSpPr>
              <p:cNvPr id="93" name="Straight Connector 92">
                <a:extLst>
                  <a:ext uri="{FF2B5EF4-FFF2-40B4-BE49-F238E27FC236}">
                    <a16:creationId xmlns:a16="http://schemas.microsoft.com/office/drawing/2014/main" id="{785A7A69-254B-6B46-895E-5975343A65FE}"/>
                  </a:ext>
                </a:extLst>
              </p:cNvPr>
              <p:cNvCxnSpPr>
                <a:cxnSpLocks/>
                <a:stCxn id="110" idx="1"/>
                <a:endCxn id="92" idx="6"/>
              </p:cNvCxnSpPr>
              <p:nvPr/>
            </p:nvCxnSpPr>
            <p:spPr>
              <a:xfrm flipH="1" flipV="1">
                <a:off x="10043128" y="954684"/>
                <a:ext cx="257569" cy="210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F945D4ED-F186-4549-8378-0B00E6457570}"/>
                  </a:ext>
                </a:extLst>
              </p:cNvPr>
              <p:cNvCxnSpPr>
                <a:cxnSpLocks/>
                <a:stCxn id="92" idx="2"/>
                <a:endCxn id="96" idx="3"/>
              </p:cNvCxnSpPr>
              <p:nvPr/>
            </p:nvCxnSpPr>
            <p:spPr>
              <a:xfrm flipH="1">
                <a:off x="8226212" y="954684"/>
                <a:ext cx="274012" cy="2102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97DDA08B-7213-2544-96AF-C18ECF03C180}"/>
                  </a:ext>
                </a:extLst>
              </p:cNvPr>
              <p:cNvGrpSpPr/>
              <p:nvPr/>
            </p:nvGrpSpPr>
            <p:grpSpPr>
              <a:xfrm>
                <a:off x="8107114" y="1105406"/>
                <a:ext cx="318147" cy="278543"/>
                <a:chOff x="9188256" y="3555476"/>
                <a:chExt cx="384672" cy="336784"/>
              </a:xfrm>
            </p:grpSpPr>
            <p:sp>
              <p:nvSpPr>
                <p:cNvPr id="96" name="Rectangle 95">
                  <a:extLst>
                    <a:ext uri="{FF2B5EF4-FFF2-40B4-BE49-F238E27FC236}">
                      <a16:creationId xmlns:a16="http://schemas.microsoft.com/office/drawing/2014/main" id="{4EC82C59-048B-554C-AE5F-AE6C72FA6F92}"/>
                    </a:ext>
                  </a:extLst>
                </p:cNvPr>
                <p:cNvSpPr/>
                <p:nvPr/>
              </p:nvSpPr>
              <p:spPr>
                <a:xfrm>
                  <a:off x="9188256" y="3555476"/>
                  <a:ext cx="144002"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F7BB2718-E934-2849-87F8-91A3837CCA21}"/>
                        </a:ext>
                      </a:extLst>
                    </p:cNvPr>
                    <p:cNvSpPr txBox="1"/>
                    <p:nvPr/>
                  </p:nvSpPr>
                  <p:spPr>
                    <a:xfrm>
                      <a:off x="9387017" y="3631768"/>
                      <a:ext cx="185911"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𝑔</m:t>
                            </m:r>
                          </m:oMath>
                        </m:oMathPara>
                      </a14:m>
                      <a:endParaRPr lang="en-GB" sz="1400" dirty="0"/>
                    </a:p>
                  </p:txBody>
                </p:sp>
              </mc:Choice>
              <mc:Fallback xmlns="">
                <p:sp>
                  <p:nvSpPr>
                    <p:cNvPr id="97" name="TextBox 96">
                      <a:extLst>
                        <a:ext uri="{FF2B5EF4-FFF2-40B4-BE49-F238E27FC236}">
                          <a16:creationId xmlns:a16="http://schemas.microsoft.com/office/drawing/2014/main" id="{F7BB2718-E934-2849-87F8-91A3837CCA21}"/>
                        </a:ext>
                      </a:extLst>
                    </p:cNvPr>
                    <p:cNvSpPr txBox="1">
                      <a:spLocks noRot="1" noChangeAspect="1" noMove="1" noResize="1" noEditPoints="1" noAdjustHandles="1" noChangeArrowheads="1" noChangeShapeType="1" noTextEdit="1"/>
                    </p:cNvSpPr>
                    <p:nvPr/>
                  </p:nvSpPr>
                  <p:spPr>
                    <a:xfrm>
                      <a:off x="9387017" y="3631768"/>
                      <a:ext cx="185911" cy="260492"/>
                    </a:xfrm>
                    <a:prstGeom prst="rect">
                      <a:avLst/>
                    </a:prstGeom>
                    <a:blipFill>
                      <a:blip r:embed="rId37"/>
                      <a:stretch>
                        <a:fillRect l="-23077" r="-23077" b="-22222"/>
                      </a:stretch>
                    </a:blipFill>
                  </p:spPr>
                  <p:txBody>
                    <a:bodyPr/>
                    <a:lstStyle/>
                    <a:p>
                      <a:r>
                        <a:rPr lang="en-GB">
                          <a:noFill/>
                        </a:rPr>
                        <a:t> </a:t>
                      </a:r>
                    </a:p>
                  </p:txBody>
                </p:sp>
              </mc:Fallback>
            </mc:AlternateContent>
          </p:grpSp>
        </p:grpSp>
      </p:grpSp>
      <mc:AlternateContent xmlns:mc="http://schemas.openxmlformats.org/markup-compatibility/2006" xmlns:a14="http://schemas.microsoft.com/office/drawing/2010/main">
        <mc:Choice Requires="a14">
          <p:graphicFrame>
            <p:nvGraphicFramePr>
              <p:cNvPr id="61" name="Table 60">
                <a:extLst>
                  <a:ext uri="{FF2B5EF4-FFF2-40B4-BE49-F238E27FC236}">
                    <a16:creationId xmlns:a16="http://schemas.microsoft.com/office/drawing/2014/main" id="{CD18E77B-71D3-B943-9481-A1372A83A372}"/>
                  </a:ext>
                </a:extLst>
              </p:cNvPr>
              <p:cNvGraphicFramePr>
                <a:graphicFrameLocks noGrp="1"/>
              </p:cNvGraphicFramePr>
              <p:nvPr/>
            </p:nvGraphicFramePr>
            <p:xfrm>
              <a:off x="359624" y="2574000"/>
              <a:ext cx="4186302" cy="111252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3404680">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b="1" i="1" smtClean="0">
                                        <a:latin typeface="Cambria Math" panose="02040503050406030204" pitchFamily="18" charset="0"/>
                                      </a:rPr>
                                    </m:ctrlPr>
                                  </m:sSubSupPr>
                                  <m:e>
                                    <m:r>
                                      <a:rPr lang="en-GB" smtClean="0">
                                        <a:latin typeface="Cambria Math" panose="02040503050406030204" pitchFamily="18" charset="0"/>
                                      </a:rPr>
                                      <m:t>𝜙</m:t>
                                    </m:r>
                                  </m:e>
                                  <m:sub>
                                    <m:r>
                                      <a:rPr lang="de-DE" b="0" i="1" smtClean="0">
                                        <a:latin typeface="Cambria Math" panose="02040503050406030204" pitchFamily="18" charset="0"/>
                                      </a:rPr>
                                      <m:t>123</m:t>
                                    </m:r>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right"/>
                              </m:oMathParaPr>
                              <m:oMath xmlns:m="http://schemas.openxmlformats.org/officeDocument/2006/math">
                                <m:sSup>
                                  <m:sSupPr>
                                    <m:ctrlPr>
                                      <a:rPr lang="de-DE" i="1" smtClean="0">
                                        <a:latin typeface="Cambria Math" panose="02040503050406030204" pitchFamily="18" charset="0"/>
                                      </a:rPr>
                                    </m:ctrlPr>
                                  </m:sSupPr>
                                  <m:e>
                                    <m:d>
                                      <m:dPr>
                                        <m:ctrlPr>
                                          <a:rPr lang="de-DE" i="1" smtClean="0">
                                            <a:latin typeface="Cambria Math" panose="02040503050406030204" pitchFamily="18" charset="0"/>
                                          </a:rPr>
                                        </m:ctrlPr>
                                      </m:dPr>
                                      <m:e>
                                        <m:r>
                                          <a:rPr lang="de-DE" smtClean="0">
                                            <a:latin typeface="Cambria Math" panose="02040503050406030204" pitchFamily="18" charset="0"/>
                                          </a:rPr>
                                          <m:t>1000+484</m:t>
                                        </m:r>
                                      </m:e>
                                    </m:d>
                                  </m:e>
                                  <m:sup>
                                    <m:r>
                                      <a:rPr lang="de-DE" smtClean="0">
                                        <a:latin typeface="Cambria Math" panose="02040503050406030204" pitchFamily="18" charset="0"/>
                                      </a:rPr>
                                      <m:t>3</m:t>
                                    </m:r>
                                  </m:sup>
                                </m:sSup>
                                <m:r>
                                  <a:rPr lang="de-DE" smtClean="0">
                                    <a:latin typeface="Cambria Math" panose="02040503050406030204" pitchFamily="18" charset="0"/>
                                  </a:rPr>
                                  <m:t>=3,268,147,904</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right"/>
                              </m:oMathParaPr>
                              <m:oMath xmlns:m="http://schemas.openxmlformats.org/officeDocument/2006/math">
                                <m:sSup>
                                  <m:sSupPr>
                                    <m:ctrlPr>
                                      <a:rPr lang="de-DE" i="1" smtClean="0">
                                        <a:latin typeface="Cambria Math" panose="02040503050406030204" pitchFamily="18" charset="0"/>
                                      </a:rPr>
                                    </m:ctrlPr>
                                  </m:sSupPr>
                                  <m:e>
                                    <m:d>
                                      <m:dPr>
                                        <m:ctrlPr>
                                          <a:rPr lang="de-DE" i="1" smtClean="0">
                                            <a:latin typeface="Cambria Math" panose="02040503050406030204" pitchFamily="18" charset="0"/>
                                          </a:rPr>
                                        </m:ctrlPr>
                                      </m:dPr>
                                      <m:e>
                                        <m:r>
                                          <a:rPr lang="de-DE" smtClean="0">
                                            <a:latin typeface="Cambria Math" panose="02040503050406030204" pitchFamily="18" charset="0"/>
                                          </a:rPr>
                                          <m:t>392+405</m:t>
                                        </m:r>
                                      </m:e>
                                    </m:d>
                                  </m:e>
                                  <m:sup>
                                    <m:r>
                                      <a:rPr lang="de-DE" smtClean="0">
                                        <a:latin typeface="Cambria Math" panose="02040503050406030204" pitchFamily="18" charset="0"/>
                                      </a:rPr>
                                      <m:t>3</m:t>
                                    </m:r>
                                  </m:sup>
                                </m:sSup>
                                <m:r>
                                  <a:rPr lang="de-DE" smtClean="0">
                                    <a:latin typeface="Cambria Math" panose="02040503050406030204" pitchFamily="18" charset="0"/>
                                  </a:rPr>
                                  <m:t>=</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506,261,573</m:t>
                                </m:r>
                              </m:oMath>
                            </m:oMathPara>
                          </a14:m>
                          <a:endParaRPr lang="en-GB" dirty="0"/>
                        </a:p>
                      </a:txBody>
                      <a:tcPr/>
                    </a:tc>
                    <a:extLst>
                      <a:ext uri="{0D108BD9-81ED-4DB2-BD59-A6C34878D82A}">
                        <a16:rowId xmlns:a16="http://schemas.microsoft.com/office/drawing/2014/main" val="1944780422"/>
                      </a:ext>
                    </a:extLst>
                  </a:tr>
                </a:tbl>
              </a:graphicData>
            </a:graphic>
          </p:graphicFrame>
        </mc:Choice>
        <mc:Fallback xmlns="">
          <p:graphicFrame>
            <p:nvGraphicFramePr>
              <p:cNvPr id="61" name="Table 60">
                <a:extLst>
                  <a:ext uri="{FF2B5EF4-FFF2-40B4-BE49-F238E27FC236}">
                    <a16:creationId xmlns:a16="http://schemas.microsoft.com/office/drawing/2014/main" id="{CD18E77B-71D3-B943-9481-A1372A83A372}"/>
                  </a:ext>
                </a:extLst>
              </p:cNvPr>
              <p:cNvGraphicFramePr>
                <a:graphicFrameLocks noGrp="1"/>
              </p:cNvGraphicFramePr>
              <p:nvPr>
                <p:extLst>
                  <p:ext uri="{D42A27DB-BD31-4B8C-83A1-F6EECF244321}">
                    <p14:modId xmlns:p14="http://schemas.microsoft.com/office/powerpoint/2010/main" val="2771655264"/>
                  </p:ext>
                </p:extLst>
              </p:nvPr>
            </p:nvGraphicFramePr>
            <p:xfrm>
              <a:off x="359624" y="2574000"/>
              <a:ext cx="4186302" cy="111252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3404680">
                      <a:extLst>
                        <a:ext uri="{9D8B030D-6E8A-4147-A177-3AD203B41FA5}">
                          <a16:colId xmlns:a16="http://schemas.microsoft.com/office/drawing/2014/main" val="281335253"/>
                        </a:ext>
                      </a:extLst>
                    </a:gridCol>
                  </a:tblGrid>
                  <a:tr h="370840">
                    <a:tc>
                      <a:txBody>
                        <a:bodyPr/>
                        <a:lstStyle/>
                        <a:p>
                          <a:endParaRPr lang="en-US"/>
                        </a:p>
                      </a:txBody>
                      <a:tcPr>
                        <a:blipFill>
                          <a:blip r:embed="rId38"/>
                          <a:stretch>
                            <a:fillRect l="-1613" r="-433871" b="-196667"/>
                          </a:stretch>
                        </a:blipFill>
                      </a:tcPr>
                    </a:tc>
                    <a:tc>
                      <a:txBody>
                        <a:bodyPr/>
                        <a:lstStyle/>
                        <a:p>
                          <a:endParaRPr lang="en-US"/>
                        </a:p>
                      </a:txBody>
                      <a:tcPr>
                        <a:blipFill>
                          <a:blip r:embed="rId38"/>
                          <a:stretch>
                            <a:fillRect l="-23507" r="-373" b="-196667"/>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8"/>
                          <a:stretch>
                            <a:fillRect l="-1613" t="-103448" r="-433871" b="-103448"/>
                          </a:stretch>
                        </a:blipFill>
                      </a:tcPr>
                    </a:tc>
                    <a:tc>
                      <a:txBody>
                        <a:bodyPr/>
                        <a:lstStyle/>
                        <a:p>
                          <a:endParaRPr lang="en-US"/>
                        </a:p>
                      </a:txBody>
                      <a:tcPr>
                        <a:blipFill>
                          <a:blip r:embed="rId38"/>
                          <a:stretch>
                            <a:fillRect l="-23507" t="-103448" r="-373" b="-103448"/>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38"/>
                          <a:stretch>
                            <a:fillRect l="-1613" t="-196667" r="-433871"/>
                          </a:stretch>
                        </a:blipFill>
                      </a:tcPr>
                    </a:tc>
                    <a:tc>
                      <a:txBody>
                        <a:bodyPr/>
                        <a:lstStyle/>
                        <a:p>
                          <a:endParaRPr lang="en-US"/>
                        </a:p>
                      </a:txBody>
                      <a:tcPr>
                        <a:blipFill>
                          <a:blip r:embed="rId38"/>
                          <a:stretch>
                            <a:fillRect l="-23507" t="-196667" r="-373"/>
                          </a:stretch>
                        </a:blipFill>
                      </a:tcPr>
                    </a:tc>
                    <a:extLst>
                      <a:ext uri="{0D108BD9-81ED-4DB2-BD59-A6C34878D82A}">
                        <a16:rowId xmlns:a16="http://schemas.microsoft.com/office/drawing/2014/main" val="1944780422"/>
                      </a:ext>
                    </a:extLst>
                  </a:tr>
                </a:tbl>
              </a:graphicData>
            </a:graphic>
          </p:graphicFrame>
        </mc:Fallback>
      </mc:AlternateContent>
      <p:sp>
        <p:nvSpPr>
          <p:cNvPr id="4" name="Date Placeholder 3">
            <a:extLst>
              <a:ext uri="{FF2B5EF4-FFF2-40B4-BE49-F238E27FC236}">
                <a16:creationId xmlns:a16="http://schemas.microsoft.com/office/drawing/2014/main" id="{8981D35A-6D66-7DB7-EAB8-7F046BCCE733}"/>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6" name="Footer Placeholder 5">
            <a:extLst>
              <a:ext uri="{FF2B5EF4-FFF2-40B4-BE49-F238E27FC236}">
                <a16:creationId xmlns:a16="http://schemas.microsoft.com/office/drawing/2014/main" id="{6A60B5E9-0646-072F-A8FE-AF6692E2AB9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CB24D5E4-7DB1-74D1-AF2F-EF0D4422449D}"/>
              </a:ext>
            </a:extLst>
          </p:cNvPr>
          <p:cNvSpPr>
            <a:spLocks noGrp="1"/>
          </p:cNvSpPr>
          <p:nvPr>
            <p:ph type="sldNum" sz="quarter" idx="11"/>
          </p:nvPr>
        </p:nvSpPr>
        <p:spPr/>
        <p:txBody>
          <a:bodyPr/>
          <a:lstStyle/>
          <a:p>
            <a:fld id="{EB1502E6-D9AE-3544-B6D5-378AAA0B915F}" type="slidenum">
              <a:rPr lang="de-DE" altLang="de-DE" smtClean="0"/>
              <a:pPr/>
              <a:t>33</a:t>
            </a:fld>
            <a:endParaRPr lang="de-DE" altLang="de-DE" dirty="0"/>
          </a:p>
        </p:txBody>
      </p:sp>
    </p:spTree>
    <p:extLst>
      <p:ext uri="{BB962C8B-B14F-4D97-AF65-F5344CB8AC3E}">
        <p14:creationId xmlns:p14="http://schemas.microsoft.com/office/powerpoint/2010/main" val="267290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D0A0716-E907-286D-F081-22CE9EBABCA2}"/>
              </a:ext>
            </a:extLst>
          </p:cNvPr>
          <p:cNvSpPr/>
          <p:nvPr/>
        </p:nvSpPr>
        <p:spPr>
          <a:xfrm>
            <a:off x="365594" y="940891"/>
            <a:ext cx="11635062" cy="2558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2" name="Title 1">
            <a:extLst>
              <a:ext uri="{FF2B5EF4-FFF2-40B4-BE49-F238E27FC236}">
                <a16:creationId xmlns:a16="http://schemas.microsoft.com/office/drawing/2014/main" id="{7A530F6B-1A87-1B40-9597-AED92C45E14E}"/>
              </a:ext>
            </a:extLst>
          </p:cNvPr>
          <p:cNvSpPr>
            <a:spLocks noGrp="1"/>
          </p:cNvSpPr>
          <p:nvPr>
            <p:ph type="title"/>
          </p:nvPr>
        </p:nvSpPr>
        <p:spPr/>
        <p:txBody>
          <a:bodyPr/>
          <a:lstStyle/>
          <a:p>
            <a:pPr algn="l"/>
            <a:r>
              <a:rPr lang="en-GB" dirty="0"/>
              <a:t>EU Query: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p:txBody>
              <a:bodyPr>
                <a:normAutofit/>
              </a:bodyPr>
              <a:lstStyle/>
              <a:p>
                <a:r>
                  <a:rPr lang="en-GB" dirty="0"/>
                  <a:t>Result </a:t>
                </a:r>
                <a14:m>
                  <m:oMath xmlns:m="http://schemas.openxmlformats.org/officeDocument/2006/math">
                    <m:r>
                      <a:rPr lang="en-GB">
                        <a:latin typeface="Cambria Math" panose="02040503050406030204" pitchFamily="18" charset="0"/>
                      </a:rPr>
                      <m:t>𝜙</m:t>
                    </m:r>
                    <m:d>
                      <m:dPr>
                        <m:ctrlPr>
                          <a:rPr lang="de-DE" b="0" i="1" smtClean="0">
                            <a:latin typeface="Cambria Math" panose="02040503050406030204" pitchFamily="18" charset="0"/>
                          </a:rPr>
                        </m:ctrlPr>
                      </m:dPr>
                      <m:e>
                        <m:r>
                          <a:rPr lang="de-DE" b="0" i="1" smtClean="0">
                            <a:latin typeface="Cambria Math" panose="02040503050406030204" pitchFamily="18" charset="0"/>
                          </a:rPr>
                          <m:t>𝐸𝑝𝑖𝑑</m:t>
                        </m:r>
                      </m:e>
                    </m:d>
                  </m:oMath>
                </a14:m>
                <a:r>
                  <a:rPr lang="en-GB" dirty="0"/>
                  <a:t> for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en-GB" i="1">
                            <a:latin typeface="Cambria Math" panose="02040503050406030204" pitchFamily="18" charset="0"/>
                          </a:rPr>
                          <m:t>𝐸𝑝𝑖𝑑</m:t>
                        </m:r>
                        <m:r>
                          <a:rPr lang="en-GB" i="1">
                            <a:latin typeface="Cambria Math" panose="02040503050406030204" pitchFamily="18" charset="0"/>
                          </a:rPr>
                          <m:t>=</m:t>
                        </m:r>
                        <m:r>
                          <a:rPr lang="en-GB" i="1">
                            <a:latin typeface="Cambria Math" panose="02040503050406030204" pitchFamily="18" charset="0"/>
                          </a:rPr>
                          <m:t>𝑒</m:t>
                        </m:r>
                      </m:e>
                      <m:e>
                        <m:sSub>
                          <m:sSubPr>
                            <m:ctrlPr>
                              <a:rPr lang="en-GB" i="1">
                                <a:latin typeface="Cambria Math" panose="02040503050406030204" pitchFamily="18" charset="0"/>
                              </a:rPr>
                            </m:ctrlPr>
                          </m:sSubPr>
                          <m:e>
                            <m:r>
                              <a:rPr lang="de-DE" b="1" i="1" smtClean="0">
                                <a:latin typeface="Cambria Math" panose="02040503050406030204" pitchFamily="18" charset="0"/>
                              </a:rPr>
                              <m:t>𝒅</m:t>
                            </m:r>
                          </m:e>
                          <m:sub>
                            <m:r>
                              <a:rPr lang="en-GB" i="1">
                                <a:latin typeface="Cambria Math" panose="02040503050406030204" pitchFamily="18" charset="0"/>
                              </a:rPr>
                              <m:t>1</m:t>
                            </m:r>
                          </m:sub>
                        </m:sSub>
                      </m:e>
                    </m:d>
                  </m:oMath>
                </a14:m>
                <a:r>
                  <a:rPr lang="en-GB" dirty="0"/>
                  <a:t> in </a:t>
                </a:r>
                <a14:m>
                  <m:oMath xmlns:m="http://schemas.openxmlformats.org/officeDocument/2006/math">
                    <m:r>
                      <a:rPr lang="en-GB" i="1">
                        <a:latin typeface="Cambria Math" panose="02040503050406030204" pitchFamily="18" charset="0"/>
                      </a:rPr>
                      <m:t>𝐺</m:t>
                    </m:r>
                  </m:oMath>
                </a14:m>
                <a:endParaRPr lang="en-GB" dirty="0"/>
              </a:p>
              <a:p>
                <a:r>
                  <a:rPr lang="en-GB" dirty="0"/>
                  <a:t>Expected utility of </a:t>
                </a:r>
                <a14:m>
                  <m:oMath xmlns:m="http://schemas.openxmlformats.org/officeDocument/2006/math">
                    <m:sSub>
                      <m:sSubPr>
                        <m:ctrlPr>
                          <a:rPr lang="en-GB" b="1" i="1">
                            <a:latin typeface="Cambria Math" panose="02040503050406030204" pitchFamily="18" charset="0"/>
                          </a:rPr>
                        </m:ctrlPr>
                      </m:sSubPr>
                      <m:e>
                        <m:r>
                          <a:rPr lang="de-DE" b="1" i="1" smtClean="0">
                            <a:latin typeface="Cambria Math" panose="02040503050406030204" pitchFamily="18" charset="0"/>
                          </a:rPr>
                          <m:t>𝒅</m:t>
                        </m:r>
                      </m:e>
                      <m:sub>
                        <m:r>
                          <a:rPr lang="en-GB" i="1">
                            <a:latin typeface="Cambria Math" panose="02040503050406030204" pitchFamily="18" charset="0"/>
                          </a:rPr>
                          <m:t>1</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i="1" smtClean="0">
                            <a:solidFill>
                              <a:srgbClr val="FFC000"/>
                            </a:solidFill>
                            <a:latin typeface="Cambria Math" panose="02040503050406030204" pitchFamily="18" charset="0"/>
                          </a:rPr>
                          <m:t>𝑏𝑎𝑛</m:t>
                        </m:r>
                      </m:e>
                    </m:d>
                  </m:oMath>
                </a14:m>
                <a:r>
                  <a:rPr lang="en-GB" dirty="0"/>
                  <a:t> in </a:t>
                </a:r>
                <a:br>
                  <a:rPr lang="en-GB" dirty="0"/>
                </a:b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3</m:t>
                            </m:r>
                          </m:sub>
                        </m:sSub>
                        <m:r>
                          <a:rPr lang="en-GB"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4</m:t>
                            </m:r>
                          </m:sub>
                        </m:sSub>
                        <m:r>
                          <a:rPr lang="de-DE"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𝑈</m:t>
                            </m:r>
                          </m:sub>
                        </m:sSub>
                      </m:e>
                    </m:d>
                  </m:oMath>
                </a14:m>
                <a:r>
                  <a:rPr lang="en-GB" dirty="0"/>
                  <a:t> </a:t>
                </a:r>
              </a:p>
              <a:p>
                <a:pPr lvl="1"/>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829" t="-221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4EFD304A-F227-704A-9AE3-FC3647E57F83}"/>
                  </a:ext>
                </a:extLst>
              </p:cNvPr>
              <p:cNvSpPr/>
              <p:nvPr/>
            </p:nvSpPr>
            <p:spPr>
              <a:xfrm>
                <a:off x="474565" y="2392050"/>
                <a:ext cx="7158883" cy="1126014"/>
              </a:xfrm>
              <a:prstGeom prst="rect">
                <a:avLst/>
              </a:prstGeom>
            </p:spPr>
            <p:txBody>
              <a:bodyPr wrap="none">
                <a:spAutoFit/>
              </a:bodyPr>
              <a:lstStyle/>
              <a:p>
                <a:pPr marL="7938" lvl="1">
                  <a:lnSpc>
                    <a:spcPct val="120000"/>
                  </a:lnSpc>
                </a:pPr>
                <a14:m>
                  <m:oMathPara xmlns:m="http://schemas.openxmlformats.org/officeDocument/2006/math">
                    <m:oMathParaPr>
                      <m:jc m:val="centerGroup"/>
                    </m:oMathParaPr>
                    <m:oMath xmlns:m="http://schemas.openxmlformats.org/officeDocument/2006/math">
                      <m:r>
                        <a:rPr lang="en-GB" sz="2200" i="1" smtClean="0">
                          <a:latin typeface="Cambria Math" panose="02040503050406030204" pitchFamily="18" charset="0"/>
                        </a:rPr>
                        <m:t>𝑒𝑢</m:t>
                      </m:r>
                      <m:d>
                        <m:dPr>
                          <m:ctrlPr>
                            <a:rPr lang="en-GB" sz="2200" i="1">
                              <a:latin typeface="Cambria Math" panose="02040503050406030204" pitchFamily="18" charset="0"/>
                            </a:rPr>
                          </m:ctrlPr>
                        </m:dPr>
                        <m:e>
                          <m:sSub>
                            <m:sSubPr>
                              <m:ctrlPr>
                                <a:rPr lang="en-GB" sz="2200" i="1">
                                  <a:latin typeface="Cambria Math" panose="02040503050406030204" pitchFamily="18" charset="0"/>
                                </a:rPr>
                              </m:ctrlPr>
                            </m:sSubPr>
                            <m:e>
                              <m:r>
                                <a:rPr lang="de-DE" sz="2200" b="1" i="1" smtClean="0">
                                  <a:latin typeface="Cambria Math" panose="02040503050406030204" pitchFamily="18" charset="0"/>
                                </a:rPr>
                                <m:t>𝒅</m:t>
                              </m:r>
                            </m:e>
                            <m:sub>
                              <m:r>
                                <a:rPr lang="en-GB" sz="2200" i="1">
                                  <a:latin typeface="Cambria Math" panose="02040503050406030204" pitchFamily="18" charset="0"/>
                                </a:rPr>
                                <m:t>1</m:t>
                              </m:r>
                            </m:sub>
                          </m:sSub>
                        </m:e>
                      </m:d>
                      <m:r>
                        <m:rPr>
                          <m:aln/>
                        </m:rPr>
                        <a:rPr lang="en-GB" sz="2200" i="1">
                          <a:latin typeface="Cambria Math" panose="02040503050406030204" pitchFamily="18" charset="0"/>
                        </a:rPr>
                        <m:t>=</m:t>
                      </m:r>
                      <m:nary>
                        <m:naryPr>
                          <m:chr m:val="∑"/>
                          <m:supHide m:val="on"/>
                          <m:ctrlPr>
                            <a:rPr lang="en-GB" sz="2200" i="1">
                              <a:latin typeface="Cambria Math" panose="02040503050406030204" pitchFamily="18" charset="0"/>
                            </a:rPr>
                          </m:ctrlPr>
                        </m:naryPr>
                        <m:sub>
                          <m:r>
                            <m:rPr>
                              <m:brk m:alnAt="7"/>
                            </m:rPr>
                            <a:rPr lang="de-DE" sz="2200" i="1">
                              <a:latin typeface="Cambria Math" panose="02040503050406030204" pitchFamily="18" charset="0"/>
                            </a:rPr>
                            <m:t>𝑖</m:t>
                          </m:r>
                          <m:r>
                            <a:rPr lang="de-DE" sz="2200" i="1">
                              <a:latin typeface="Cambria Math" panose="02040503050406030204" pitchFamily="18" charset="0"/>
                              <a:ea typeface="Cambria Math" panose="02040503050406030204" pitchFamily="18" charset="0"/>
                            </a:rPr>
                            <m:t>∈</m:t>
                          </m:r>
                          <m:r>
                            <m:rPr>
                              <m:sty m:val="p"/>
                              <m:brk m:alnAt="7"/>
                            </m:rPr>
                            <a:rPr lang="de-DE" sz="2200">
                              <a:latin typeface="Cambria Math" panose="02040503050406030204" pitchFamily="18" charset="0"/>
                              <a:ea typeface="Cambria Math" panose="02040503050406030204" pitchFamily="18" charset="0"/>
                            </a:rPr>
                            <m:t>r</m:t>
                          </m:r>
                          <m:r>
                            <m:rPr>
                              <m:sty m:val="p"/>
                            </m:rPr>
                            <a:rPr lang="de-DE" sz="2200">
                              <a:latin typeface="Cambria Math" panose="02040503050406030204" pitchFamily="18" charset="0"/>
                              <a:ea typeface="Cambria Math" panose="02040503050406030204" pitchFamily="18" charset="0"/>
                            </a:rPr>
                            <m:t>an</m:t>
                          </m:r>
                          <m:d>
                            <m:dPr>
                              <m:ctrlPr>
                                <a:rPr lang="de-DE" sz="2200" i="1">
                                  <a:latin typeface="Cambria Math" panose="02040503050406030204" pitchFamily="18" charset="0"/>
                                  <a:ea typeface="Cambria Math" panose="02040503050406030204" pitchFamily="18" charset="0"/>
                                </a:rPr>
                              </m:ctrlPr>
                            </m:dPr>
                            <m:e>
                              <m:r>
                                <a:rPr lang="de-DE" sz="2200" i="1">
                                  <a:latin typeface="Cambria Math" panose="02040503050406030204" pitchFamily="18" charset="0"/>
                                  <a:ea typeface="Cambria Math" panose="02040503050406030204" pitchFamily="18" charset="0"/>
                                </a:rPr>
                                <m:t>𝐼𝑛𝑡𝑒𝑟𝑓𝑒𝑟𝑒𝑛𝑐𝑒</m:t>
                              </m:r>
                            </m:e>
                          </m:d>
                        </m:sub>
                        <m:sup/>
                        <m:e>
                          <m:nary>
                            <m:naryPr>
                              <m:chr m:val="∑"/>
                              <m:supHide m:val="on"/>
                              <m:ctrlPr>
                                <a:rPr lang="en-GB" sz="2200" i="1">
                                  <a:latin typeface="Cambria Math" panose="02040503050406030204" pitchFamily="18" charset="0"/>
                                </a:rPr>
                              </m:ctrlPr>
                            </m:naryPr>
                            <m:sub>
                              <m:r>
                                <m:rPr>
                                  <m:brk m:alnAt="7"/>
                                </m:rPr>
                                <a:rPr lang="en-GB" sz="2200" i="1">
                                  <a:latin typeface="Cambria Math" panose="02040503050406030204" pitchFamily="18" charset="0"/>
                                </a:rPr>
                                <m:t>𝑒</m:t>
                              </m:r>
                              <m:r>
                                <a:rPr lang="en-GB" sz="2200" i="1">
                                  <a:latin typeface="Cambria Math" panose="02040503050406030204" pitchFamily="18" charset="0"/>
                                  <a:ea typeface="Cambria Math" panose="02040503050406030204" pitchFamily="18" charset="0"/>
                                </a:rPr>
                                <m:t>∈</m:t>
                              </m:r>
                              <m:r>
                                <m:rPr>
                                  <m:sty m:val="p"/>
                                </m:rPr>
                                <a:rPr lang="de-DE" sz="2200">
                                  <a:latin typeface="Cambria Math" panose="02040503050406030204" pitchFamily="18" charset="0"/>
                                  <a:ea typeface="Cambria Math" panose="02040503050406030204" pitchFamily="18" charset="0"/>
                                </a:rPr>
                                <m:t>ran</m:t>
                              </m:r>
                              <m:d>
                                <m:dPr>
                                  <m:ctrlPr>
                                    <a:rPr lang="en-GB" sz="2200" i="1">
                                      <a:latin typeface="Cambria Math" panose="02040503050406030204" pitchFamily="18" charset="0"/>
                                      <a:ea typeface="Cambria Math" panose="02040503050406030204" pitchFamily="18" charset="0"/>
                                    </a:rPr>
                                  </m:ctrlPr>
                                </m:dPr>
                                <m:e>
                                  <m:r>
                                    <a:rPr lang="en-GB" sz="2200" i="1">
                                      <a:latin typeface="Cambria Math" panose="02040503050406030204" pitchFamily="18" charset="0"/>
                                      <a:ea typeface="Cambria Math" panose="02040503050406030204" pitchFamily="18" charset="0"/>
                                    </a:rPr>
                                    <m:t>𝐸𝑝𝑖𝑑</m:t>
                                  </m:r>
                                </m:e>
                              </m:d>
                            </m:sub>
                            <m:sup/>
                            <m:e>
                              <m:r>
                                <a:rPr lang="en-GB" sz="2200" i="1" smtClean="0">
                                  <a:solidFill>
                                    <a:schemeClr val="accent1"/>
                                  </a:solidFill>
                                  <a:latin typeface="Cambria Math" panose="02040503050406030204" pitchFamily="18" charset="0"/>
                                </a:rPr>
                                <m:t>𝑃</m:t>
                              </m:r>
                              <m:d>
                                <m:dPr>
                                  <m:ctrlPr>
                                    <a:rPr lang="en-GB" sz="2200" i="1">
                                      <a:solidFill>
                                        <a:schemeClr val="accent1"/>
                                      </a:solidFill>
                                      <a:latin typeface="Cambria Math" panose="02040503050406030204" pitchFamily="18" charset="0"/>
                                    </a:rPr>
                                  </m:ctrlPr>
                                </m:dPr>
                                <m:e>
                                  <m:r>
                                    <a:rPr lang="en-GB" sz="2200" i="1">
                                      <a:solidFill>
                                        <a:schemeClr val="accent1"/>
                                      </a:solidFill>
                                      <a:latin typeface="Cambria Math" panose="02040503050406030204" pitchFamily="18" charset="0"/>
                                    </a:rPr>
                                    <m:t>𝑒</m:t>
                                  </m:r>
                                  <m:r>
                                    <a:rPr lang="de-DE" sz="2200" i="1">
                                      <a:solidFill>
                                        <a:schemeClr val="accent1"/>
                                      </a:solidFill>
                                      <a:latin typeface="Cambria Math" panose="02040503050406030204" pitchFamily="18" charset="0"/>
                                    </a:rPr>
                                    <m:t>, </m:t>
                                  </m:r>
                                  <m:r>
                                    <a:rPr lang="de-DE" sz="2200" i="1">
                                      <a:solidFill>
                                        <a:schemeClr val="accent1"/>
                                      </a:solidFill>
                                      <a:latin typeface="Cambria Math" panose="02040503050406030204" pitchFamily="18" charset="0"/>
                                    </a:rPr>
                                    <m:t>𝑖</m:t>
                                  </m:r>
                                </m:e>
                                <m:e>
                                  <m:sSub>
                                    <m:sSubPr>
                                      <m:ctrlPr>
                                        <a:rPr lang="en-GB" sz="2200" i="1">
                                          <a:solidFill>
                                            <a:schemeClr val="accent1"/>
                                          </a:solidFill>
                                          <a:latin typeface="Cambria Math" panose="02040503050406030204" pitchFamily="18" charset="0"/>
                                        </a:rPr>
                                      </m:ctrlPr>
                                    </m:sSubPr>
                                    <m:e>
                                      <m:r>
                                        <a:rPr lang="de-DE" sz="2200" b="1" i="1">
                                          <a:solidFill>
                                            <a:schemeClr val="accent1"/>
                                          </a:solidFill>
                                          <a:latin typeface="Cambria Math" panose="02040503050406030204" pitchFamily="18" charset="0"/>
                                        </a:rPr>
                                        <m:t>𝒅</m:t>
                                      </m:r>
                                    </m:e>
                                    <m:sub>
                                      <m:r>
                                        <a:rPr lang="en-GB" sz="2200" i="1">
                                          <a:solidFill>
                                            <a:schemeClr val="accent1"/>
                                          </a:solidFill>
                                          <a:latin typeface="Cambria Math" panose="02040503050406030204" pitchFamily="18" charset="0"/>
                                        </a:rPr>
                                        <m:t>1</m:t>
                                      </m:r>
                                    </m:sub>
                                  </m:sSub>
                                </m:e>
                              </m:d>
                              <m:r>
                                <m:rPr>
                                  <m:brk m:alnAt="7"/>
                                </m:rPr>
                                <a:rPr lang="en-GB" sz="2200" i="1">
                                  <a:latin typeface="Cambria Math" panose="02040503050406030204" pitchFamily="18" charset="0"/>
                                  <a:ea typeface="Cambria Math" panose="02040503050406030204" pitchFamily="18" charset="0"/>
                                </a:rPr>
                                <m:t>∙</m:t>
                              </m:r>
                              <m:sSub>
                                <m:sSubPr>
                                  <m:ctrlPr>
                                    <a:rPr lang="en-GB" sz="2200" i="1" smtClean="0">
                                      <a:solidFill>
                                        <a:schemeClr val="accent5"/>
                                      </a:solidFill>
                                      <a:latin typeface="Cambria Math" panose="02040503050406030204" pitchFamily="18" charset="0"/>
                                      <a:ea typeface="Cambria Math" panose="02040503050406030204" pitchFamily="18" charset="0"/>
                                    </a:rPr>
                                  </m:ctrlPr>
                                </m:sSubPr>
                                <m:e>
                                  <m:r>
                                    <m:rPr>
                                      <m:brk m:alnAt="7"/>
                                    </m:rPr>
                                    <a:rPr lang="en-GB" sz="2200" i="1">
                                      <a:solidFill>
                                        <a:schemeClr val="accent5"/>
                                      </a:solidFill>
                                      <a:latin typeface="Cambria Math" panose="02040503050406030204" pitchFamily="18" charset="0"/>
                                      <a:ea typeface="Cambria Math" panose="02040503050406030204" pitchFamily="18" charset="0"/>
                                    </a:rPr>
                                    <m:t>𝜙</m:t>
                                  </m:r>
                                </m:e>
                                <m:sub>
                                  <m:r>
                                    <m:rPr>
                                      <m:brk m:alnAt="7"/>
                                    </m:rPr>
                                    <a:rPr lang="en-GB" sz="2200" i="1">
                                      <a:solidFill>
                                        <a:schemeClr val="accent5"/>
                                      </a:solidFill>
                                      <a:latin typeface="Cambria Math" panose="02040503050406030204" pitchFamily="18" charset="0"/>
                                      <a:ea typeface="Cambria Math" panose="02040503050406030204" pitchFamily="18" charset="0"/>
                                    </a:rPr>
                                    <m:t>𝑈</m:t>
                                  </m:r>
                                </m:sub>
                              </m:sSub>
                              <m:d>
                                <m:dPr>
                                  <m:ctrlPr>
                                    <a:rPr lang="en-GB" sz="2200" i="1">
                                      <a:solidFill>
                                        <a:schemeClr val="accent5"/>
                                      </a:solidFill>
                                      <a:latin typeface="Cambria Math" panose="02040503050406030204" pitchFamily="18" charset="0"/>
                                      <a:ea typeface="Cambria Math" panose="02040503050406030204" pitchFamily="18" charset="0"/>
                                    </a:rPr>
                                  </m:ctrlPr>
                                </m:dPr>
                                <m:e>
                                  <m:r>
                                    <a:rPr lang="en-GB" sz="2200" i="1">
                                      <a:solidFill>
                                        <a:schemeClr val="accent5"/>
                                      </a:solidFill>
                                      <a:latin typeface="Cambria Math" panose="02040503050406030204" pitchFamily="18" charset="0"/>
                                    </a:rPr>
                                    <m:t>𝑒</m:t>
                                  </m:r>
                                  <m:r>
                                    <a:rPr lang="de-DE" sz="2200" i="1">
                                      <a:solidFill>
                                        <a:schemeClr val="accent5"/>
                                      </a:solidFill>
                                      <a:latin typeface="Cambria Math" panose="02040503050406030204" pitchFamily="18" charset="0"/>
                                    </a:rPr>
                                    <m:t>, </m:t>
                                  </m:r>
                                  <m:r>
                                    <a:rPr lang="de-DE" sz="2200" i="1">
                                      <a:solidFill>
                                        <a:schemeClr val="accent5"/>
                                      </a:solidFill>
                                      <a:latin typeface="Cambria Math" panose="02040503050406030204" pitchFamily="18" charset="0"/>
                                    </a:rPr>
                                    <m:t>𝑖</m:t>
                                  </m:r>
                                </m:e>
                              </m:d>
                            </m:e>
                          </m:nary>
                        </m:e>
                      </m:nary>
                    </m:oMath>
                  </m:oMathPara>
                </a14:m>
                <a:br>
                  <a:rPr lang="en-GB" sz="2200" i="1" dirty="0">
                    <a:latin typeface="Cambria Math" panose="02040503050406030204" pitchFamily="18" charset="0"/>
                  </a:rPr>
                </a:br>
                <a:endParaRPr lang="en-GB" sz="2200" dirty="0"/>
              </a:p>
            </p:txBody>
          </p:sp>
        </mc:Choice>
        <mc:Fallback xmlns="">
          <p:sp>
            <p:nvSpPr>
              <p:cNvPr id="7" name="Rectangle 6">
                <a:extLst>
                  <a:ext uri="{FF2B5EF4-FFF2-40B4-BE49-F238E27FC236}">
                    <a16:creationId xmlns:a16="http://schemas.microsoft.com/office/drawing/2014/main" id="{4EFD304A-F227-704A-9AE3-FC3647E57F83}"/>
                  </a:ext>
                </a:extLst>
              </p:cNvPr>
              <p:cNvSpPr>
                <a:spLocks noRot="1" noChangeAspect="1" noMove="1" noResize="1" noEditPoints="1" noAdjustHandles="1" noChangeArrowheads="1" noChangeShapeType="1" noTextEdit="1"/>
              </p:cNvSpPr>
              <p:nvPr/>
            </p:nvSpPr>
            <p:spPr>
              <a:xfrm>
                <a:off x="474565" y="2392050"/>
                <a:ext cx="7158883" cy="1126014"/>
              </a:xfrm>
              <a:prstGeom prst="rect">
                <a:avLst/>
              </a:prstGeom>
              <a:blipFill>
                <a:blip r:embed="rId4"/>
                <a:stretch>
                  <a:fillRect t="-87778" b="-14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5195600-49DB-8241-9734-A4E133C3B65D}"/>
                  </a:ext>
                </a:extLst>
              </p:cNvPr>
              <p:cNvSpPr/>
              <p:nvPr/>
            </p:nvSpPr>
            <p:spPr>
              <a:xfrm>
                <a:off x="1434450" y="3370044"/>
                <a:ext cx="5857116" cy="1126014"/>
              </a:xfrm>
              <a:prstGeom prst="rect">
                <a:avLst/>
              </a:prstGeom>
            </p:spPr>
            <p:txBody>
              <a:bodyPr wrap="none">
                <a:spAutoFit/>
              </a:bodyPr>
              <a:lstStyle/>
              <a:p>
                <a:pPr marL="7938" lvl="1">
                  <a:lnSpc>
                    <a:spcPct val="120000"/>
                  </a:lnSpc>
                </a:pPr>
                <a14:m>
                  <m:oMathPara xmlns:m="http://schemas.openxmlformats.org/officeDocument/2006/math">
                    <m:oMathParaPr>
                      <m:jc m:val="centerGroup"/>
                    </m:oMathParaPr>
                    <m:oMath xmlns:m="http://schemas.openxmlformats.org/officeDocument/2006/math">
                      <m:r>
                        <m:rPr>
                          <m:aln/>
                        </m:rPr>
                        <a:rPr lang="de-DE" sz="2200" i="1" smtClean="0">
                          <a:latin typeface="Cambria Math" panose="02040503050406030204" pitchFamily="18" charset="0"/>
                        </a:rPr>
                        <m:t>=</m:t>
                      </m:r>
                      <m:nary>
                        <m:naryPr>
                          <m:chr m:val="∑"/>
                          <m:supHide m:val="on"/>
                          <m:ctrlPr>
                            <a:rPr lang="en-GB" sz="2200" i="1">
                              <a:latin typeface="Cambria Math" panose="02040503050406030204" pitchFamily="18" charset="0"/>
                            </a:rPr>
                          </m:ctrlPr>
                        </m:naryPr>
                        <m:sub>
                          <m:r>
                            <m:rPr>
                              <m:brk m:alnAt="7"/>
                            </m:rPr>
                            <a:rPr lang="de-DE" sz="2200" i="1">
                              <a:latin typeface="Cambria Math" panose="02040503050406030204" pitchFamily="18" charset="0"/>
                            </a:rPr>
                            <m:t>𝑖</m:t>
                          </m:r>
                          <m:r>
                            <a:rPr lang="de-DE" sz="2200" i="1">
                              <a:latin typeface="Cambria Math" panose="02040503050406030204" pitchFamily="18" charset="0"/>
                              <a:ea typeface="Cambria Math" panose="02040503050406030204" pitchFamily="18" charset="0"/>
                            </a:rPr>
                            <m:t>∈</m:t>
                          </m:r>
                          <m:r>
                            <m:rPr>
                              <m:sty m:val="p"/>
                              <m:brk m:alnAt="7"/>
                            </m:rPr>
                            <a:rPr lang="de-DE" sz="2200">
                              <a:latin typeface="Cambria Math" panose="02040503050406030204" pitchFamily="18" charset="0"/>
                              <a:ea typeface="Cambria Math" panose="02040503050406030204" pitchFamily="18" charset="0"/>
                            </a:rPr>
                            <m:t>r</m:t>
                          </m:r>
                          <m:r>
                            <m:rPr>
                              <m:sty m:val="p"/>
                            </m:rPr>
                            <a:rPr lang="de-DE" sz="2200">
                              <a:latin typeface="Cambria Math" panose="02040503050406030204" pitchFamily="18" charset="0"/>
                              <a:ea typeface="Cambria Math" panose="02040503050406030204" pitchFamily="18" charset="0"/>
                            </a:rPr>
                            <m:t>an</m:t>
                          </m:r>
                          <m:d>
                            <m:dPr>
                              <m:ctrlPr>
                                <a:rPr lang="de-DE" sz="2200" i="1">
                                  <a:latin typeface="Cambria Math" panose="02040503050406030204" pitchFamily="18" charset="0"/>
                                  <a:ea typeface="Cambria Math" panose="02040503050406030204" pitchFamily="18" charset="0"/>
                                </a:rPr>
                              </m:ctrlPr>
                            </m:dPr>
                            <m:e>
                              <m:r>
                                <a:rPr lang="de-DE" sz="2200" i="1">
                                  <a:latin typeface="Cambria Math" panose="02040503050406030204" pitchFamily="18" charset="0"/>
                                  <a:ea typeface="Cambria Math" panose="02040503050406030204" pitchFamily="18" charset="0"/>
                                </a:rPr>
                                <m:t>𝐼𝑛𝑡𝑒𝑟𝑓𝑒𝑟𝑒𝑛𝑐𝑒</m:t>
                              </m:r>
                            </m:e>
                          </m:d>
                        </m:sub>
                        <m:sup/>
                        <m:e>
                          <m:nary>
                            <m:naryPr>
                              <m:chr m:val="∑"/>
                              <m:supHide m:val="on"/>
                              <m:ctrlPr>
                                <a:rPr lang="en-GB" sz="2200" i="1">
                                  <a:latin typeface="Cambria Math" panose="02040503050406030204" pitchFamily="18" charset="0"/>
                                </a:rPr>
                              </m:ctrlPr>
                            </m:naryPr>
                            <m:sub>
                              <m:r>
                                <m:rPr>
                                  <m:brk m:alnAt="7"/>
                                </m:rPr>
                                <a:rPr lang="en-GB" sz="2200" i="1">
                                  <a:latin typeface="Cambria Math" panose="02040503050406030204" pitchFamily="18" charset="0"/>
                                </a:rPr>
                                <m:t>𝑒</m:t>
                              </m:r>
                              <m:r>
                                <a:rPr lang="en-GB" sz="2200" i="1">
                                  <a:latin typeface="Cambria Math" panose="02040503050406030204" pitchFamily="18" charset="0"/>
                                  <a:ea typeface="Cambria Math" panose="02040503050406030204" pitchFamily="18" charset="0"/>
                                </a:rPr>
                                <m:t>∈</m:t>
                              </m:r>
                              <m:r>
                                <m:rPr>
                                  <m:sty m:val="p"/>
                                </m:rPr>
                                <a:rPr lang="de-DE" sz="2200">
                                  <a:latin typeface="Cambria Math" panose="02040503050406030204" pitchFamily="18" charset="0"/>
                                  <a:ea typeface="Cambria Math" panose="02040503050406030204" pitchFamily="18" charset="0"/>
                                </a:rPr>
                                <m:t>ran</m:t>
                              </m:r>
                              <m:d>
                                <m:dPr>
                                  <m:ctrlPr>
                                    <a:rPr lang="en-GB" sz="2200" i="1">
                                      <a:latin typeface="Cambria Math" panose="02040503050406030204" pitchFamily="18" charset="0"/>
                                      <a:ea typeface="Cambria Math" panose="02040503050406030204" pitchFamily="18" charset="0"/>
                                    </a:rPr>
                                  </m:ctrlPr>
                                </m:dPr>
                                <m:e>
                                  <m:r>
                                    <a:rPr lang="en-GB" sz="2200" i="1">
                                      <a:latin typeface="Cambria Math" panose="02040503050406030204" pitchFamily="18" charset="0"/>
                                      <a:ea typeface="Cambria Math" panose="02040503050406030204" pitchFamily="18" charset="0"/>
                                    </a:rPr>
                                    <m:t>𝐸𝑝𝑖𝑑</m:t>
                                  </m:r>
                                </m:e>
                              </m:d>
                            </m:sub>
                            <m:sup/>
                            <m:e>
                              <m:r>
                                <a:rPr lang="en-GB" sz="2200">
                                  <a:solidFill>
                                    <a:schemeClr val="accent1"/>
                                  </a:solidFill>
                                  <a:latin typeface="Cambria Math" panose="02040503050406030204" pitchFamily="18" charset="0"/>
                                </a:rPr>
                                <m:t>𝜙</m:t>
                              </m:r>
                              <m:d>
                                <m:dPr>
                                  <m:ctrlPr>
                                    <a:rPr lang="de-DE" sz="2200" i="1">
                                      <a:solidFill>
                                        <a:schemeClr val="accent1"/>
                                      </a:solidFill>
                                      <a:latin typeface="Cambria Math" panose="02040503050406030204" pitchFamily="18" charset="0"/>
                                    </a:rPr>
                                  </m:ctrlPr>
                                </m:dPr>
                                <m:e>
                                  <m:r>
                                    <a:rPr lang="de-DE" sz="2200" i="1">
                                      <a:solidFill>
                                        <a:schemeClr val="accent1"/>
                                      </a:solidFill>
                                      <a:latin typeface="Cambria Math" panose="02040503050406030204" pitchFamily="18" charset="0"/>
                                    </a:rPr>
                                    <m:t>𝑒</m:t>
                                  </m:r>
                                  <m:r>
                                    <a:rPr lang="de-DE" sz="2200" i="1">
                                      <a:solidFill>
                                        <a:schemeClr val="accent1"/>
                                      </a:solidFill>
                                      <a:latin typeface="Cambria Math" panose="02040503050406030204" pitchFamily="18" charset="0"/>
                                    </a:rPr>
                                    <m:t>,</m:t>
                                  </m:r>
                                  <m:r>
                                    <a:rPr lang="de-DE" sz="2200" i="1">
                                      <a:solidFill>
                                        <a:schemeClr val="accent1"/>
                                      </a:solidFill>
                                      <a:latin typeface="Cambria Math" panose="02040503050406030204" pitchFamily="18" charset="0"/>
                                    </a:rPr>
                                    <m:t>𝑖</m:t>
                                  </m:r>
                                </m:e>
                              </m:d>
                              <m:r>
                                <m:rPr>
                                  <m:brk m:alnAt="7"/>
                                </m:rPr>
                                <a:rPr lang="en-GB" sz="2200" i="1">
                                  <a:latin typeface="Cambria Math" panose="02040503050406030204" pitchFamily="18" charset="0"/>
                                  <a:ea typeface="Cambria Math" panose="02040503050406030204" pitchFamily="18" charset="0"/>
                                </a:rPr>
                                <m:t>∙</m:t>
                              </m:r>
                              <m:sSubSup>
                                <m:sSubSupPr>
                                  <m:ctrlPr>
                                    <a:rPr lang="de-DE" sz="2200" i="1">
                                      <a:solidFill>
                                        <a:schemeClr val="accent5"/>
                                      </a:solidFill>
                                      <a:latin typeface="Cambria Math" panose="02040503050406030204" pitchFamily="18" charset="0"/>
                                      <a:ea typeface="Cambria Math" panose="02040503050406030204" pitchFamily="18" charset="0"/>
                                    </a:rPr>
                                  </m:ctrlPr>
                                </m:sSubSupPr>
                                <m:e>
                                  <m:r>
                                    <m:rPr>
                                      <m:brk m:alnAt="7"/>
                                    </m:rPr>
                                    <a:rPr lang="en-GB" sz="2200" i="1">
                                      <a:solidFill>
                                        <a:schemeClr val="accent5"/>
                                      </a:solidFill>
                                      <a:latin typeface="Cambria Math" panose="02040503050406030204" pitchFamily="18" charset="0"/>
                                      <a:ea typeface="Cambria Math" panose="02040503050406030204" pitchFamily="18" charset="0"/>
                                    </a:rPr>
                                    <m:t>𝜙</m:t>
                                  </m:r>
                                </m:e>
                                <m:sub>
                                  <m:r>
                                    <m:rPr>
                                      <m:brk m:alnAt="7"/>
                                    </m:rPr>
                                    <a:rPr lang="en-GB" sz="2200" i="1">
                                      <a:solidFill>
                                        <a:schemeClr val="accent5"/>
                                      </a:solidFill>
                                      <a:latin typeface="Cambria Math" panose="02040503050406030204" pitchFamily="18" charset="0"/>
                                      <a:ea typeface="Cambria Math" panose="02040503050406030204" pitchFamily="18" charset="0"/>
                                    </a:rPr>
                                    <m:t>𝑈</m:t>
                                  </m:r>
                                </m:sub>
                                <m:sup>
                                  <m:r>
                                    <a:rPr lang="de-DE" sz="2200" i="1">
                                      <a:solidFill>
                                        <a:schemeClr val="accent5"/>
                                      </a:solidFill>
                                      <a:latin typeface="Cambria Math" panose="02040503050406030204" pitchFamily="18" charset="0"/>
                                      <a:ea typeface="Cambria Math" panose="02040503050406030204" pitchFamily="18" charset="0"/>
                                    </a:rPr>
                                    <m:t>′</m:t>
                                  </m:r>
                                </m:sup>
                              </m:sSubSup>
                              <m:d>
                                <m:dPr>
                                  <m:ctrlPr>
                                    <a:rPr lang="en-GB" sz="2200" i="1">
                                      <a:solidFill>
                                        <a:schemeClr val="accent5"/>
                                      </a:solidFill>
                                      <a:latin typeface="Cambria Math" panose="02040503050406030204" pitchFamily="18" charset="0"/>
                                      <a:ea typeface="Cambria Math" panose="02040503050406030204" pitchFamily="18" charset="0"/>
                                    </a:rPr>
                                  </m:ctrlPr>
                                </m:dPr>
                                <m:e>
                                  <m:r>
                                    <a:rPr lang="en-GB" sz="2200" i="1">
                                      <a:solidFill>
                                        <a:schemeClr val="accent5"/>
                                      </a:solidFill>
                                      <a:latin typeface="Cambria Math" panose="02040503050406030204" pitchFamily="18" charset="0"/>
                                    </a:rPr>
                                    <m:t>𝑒</m:t>
                                  </m:r>
                                  <m:r>
                                    <a:rPr lang="de-DE" sz="2200" i="1">
                                      <a:solidFill>
                                        <a:schemeClr val="accent5"/>
                                      </a:solidFill>
                                      <a:latin typeface="Cambria Math" panose="02040503050406030204" pitchFamily="18" charset="0"/>
                                    </a:rPr>
                                    <m:t>,</m:t>
                                  </m:r>
                                  <m:r>
                                    <a:rPr lang="de-DE" sz="2200" i="1">
                                      <a:solidFill>
                                        <a:schemeClr val="accent5"/>
                                      </a:solidFill>
                                      <a:latin typeface="Cambria Math" panose="02040503050406030204" pitchFamily="18" charset="0"/>
                                    </a:rPr>
                                    <m:t>𝑖</m:t>
                                  </m:r>
                                </m:e>
                              </m:d>
                            </m:e>
                          </m:nary>
                        </m:e>
                      </m:nary>
                    </m:oMath>
                  </m:oMathPara>
                </a14:m>
                <a:endParaRPr lang="en-GB" sz="2200" dirty="0"/>
              </a:p>
            </p:txBody>
          </p:sp>
        </mc:Choice>
        <mc:Fallback xmlns="">
          <p:sp>
            <p:nvSpPr>
              <p:cNvPr id="8" name="Rectangle 7">
                <a:extLst>
                  <a:ext uri="{FF2B5EF4-FFF2-40B4-BE49-F238E27FC236}">
                    <a16:creationId xmlns:a16="http://schemas.microsoft.com/office/drawing/2014/main" id="{A5195600-49DB-8241-9734-A4E133C3B65D}"/>
                  </a:ext>
                </a:extLst>
              </p:cNvPr>
              <p:cNvSpPr>
                <a:spLocks noRot="1" noChangeAspect="1" noMove="1" noResize="1" noEditPoints="1" noAdjustHandles="1" noChangeArrowheads="1" noChangeShapeType="1" noTextEdit="1"/>
              </p:cNvSpPr>
              <p:nvPr/>
            </p:nvSpPr>
            <p:spPr>
              <a:xfrm>
                <a:off x="1434450" y="3370044"/>
                <a:ext cx="5857116" cy="1126014"/>
              </a:xfrm>
              <a:prstGeom prst="rect">
                <a:avLst/>
              </a:prstGeom>
              <a:blipFill>
                <a:blip r:embed="rId5"/>
                <a:stretch>
                  <a:fillRect t="-87778" b="-14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20703D1-2C0A-C045-87AD-E3CE3BFEE7C5}"/>
                  </a:ext>
                </a:extLst>
              </p:cNvPr>
              <p:cNvSpPr/>
              <p:nvPr/>
            </p:nvSpPr>
            <p:spPr>
              <a:xfrm>
                <a:off x="1434450" y="4388438"/>
                <a:ext cx="5633299" cy="1126014"/>
              </a:xfrm>
              <a:prstGeom prst="rect">
                <a:avLst/>
              </a:prstGeom>
            </p:spPr>
            <p:txBody>
              <a:bodyPr wrap="none">
                <a:spAutoFit/>
              </a:bodyPr>
              <a:lstStyle/>
              <a:p>
                <a:pPr marL="7938" lvl="1">
                  <a:lnSpc>
                    <a:spcPct val="120000"/>
                  </a:lnSpc>
                </a:pPr>
                <a14:m>
                  <m:oMathPara xmlns:m="http://schemas.openxmlformats.org/officeDocument/2006/math">
                    <m:oMathParaPr>
                      <m:jc m:val="centerGroup"/>
                    </m:oMathParaPr>
                    <m:oMath xmlns:m="http://schemas.openxmlformats.org/officeDocument/2006/math">
                      <m:r>
                        <m:rPr>
                          <m:aln/>
                        </m:rPr>
                        <a:rPr lang="de-DE" sz="2200" i="1" smtClean="0">
                          <a:latin typeface="Cambria Math" panose="02040503050406030204" pitchFamily="18" charset="0"/>
                        </a:rPr>
                        <m:t>=</m:t>
                      </m:r>
                      <m:nary>
                        <m:naryPr>
                          <m:chr m:val="∑"/>
                          <m:supHide m:val="on"/>
                          <m:ctrlPr>
                            <a:rPr lang="en-GB" sz="2200" i="1">
                              <a:latin typeface="Cambria Math" panose="02040503050406030204" pitchFamily="18" charset="0"/>
                            </a:rPr>
                          </m:ctrlPr>
                        </m:naryPr>
                        <m:sub>
                          <m:r>
                            <m:rPr>
                              <m:brk m:alnAt="7"/>
                            </m:rPr>
                            <a:rPr lang="de-DE" sz="2200" i="1">
                              <a:latin typeface="Cambria Math" panose="02040503050406030204" pitchFamily="18" charset="0"/>
                            </a:rPr>
                            <m:t>𝑖</m:t>
                          </m:r>
                          <m:r>
                            <a:rPr lang="de-DE" sz="2200" i="1">
                              <a:latin typeface="Cambria Math" panose="02040503050406030204" pitchFamily="18" charset="0"/>
                              <a:ea typeface="Cambria Math" panose="02040503050406030204" pitchFamily="18" charset="0"/>
                            </a:rPr>
                            <m:t>∈</m:t>
                          </m:r>
                          <m:r>
                            <m:rPr>
                              <m:sty m:val="p"/>
                              <m:brk m:alnAt="7"/>
                            </m:rPr>
                            <a:rPr lang="de-DE" sz="2200">
                              <a:latin typeface="Cambria Math" panose="02040503050406030204" pitchFamily="18" charset="0"/>
                              <a:ea typeface="Cambria Math" panose="02040503050406030204" pitchFamily="18" charset="0"/>
                            </a:rPr>
                            <m:t>r</m:t>
                          </m:r>
                          <m:r>
                            <m:rPr>
                              <m:sty m:val="p"/>
                            </m:rPr>
                            <a:rPr lang="de-DE" sz="2200">
                              <a:latin typeface="Cambria Math" panose="02040503050406030204" pitchFamily="18" charset="0"/>
                              <a:ea typeface="Cambria Math" panose="02040503050406030204" pitchFamily="18" charset="0"/>
                            </a:rPr>
                            <m:t>an</m:t>
                          </m:r>
                          <m:d>
                            <m:dPr>
                              <m:ctrlPr>
                                <a:rPr lang="de-DE" sz="2200" i="1">
                                  <a:latin typeface="Cambria Math" panose="02040503050406030204" pitchFamily="18" charset="0"/>
                                  <a:ea typeface="Cambria Math" panose="02040503050406030204" pitchFamily="18" charset="0"/>
                                </a:rPr>
                              </m:ctrlPr>
                            </m:dPr>
                            <m:e>
                              <m:r>
                                <a:rPr lang="de-DE" sz="2200" i="1">
                                  <a:latin typeface="Cambria Math" panose="02040503050406030204" pitchFamily="18" charset="0"/>
                                  <a:ea typeface="Cambria Math" panose="02040503050406030204" pitchFamily="18" charset="0"/>
                                </a:rPr>
                                <m:t>𝐼𝑛𝑡𝑒𝑟𝑓𝑒𝑟𝑒𝑛𝑐𝑒</m:t>
                              </m:r>
                            </m:e>
                          </m:d>
                        </m:sub>
                        <m:sup/>
                        <m:e>
                          <m:nary>
                            <m:naryPr>
                              <m:chr m:val="∑"/>
                              <m:supHide m:val="on"/>
                              <m:ctrlPr>
                                <a:rPr lang="en-GB" sz="2200" i="1">
                                  <a:latin typeface="Cambria Math" panose="02040503050406030204" pitchFamily="18" charset="0"/>
                                </a:rPr>
                              </m:ctrlPr>
                            </m:naryPr>
                            <m:sub>
                              <m:r>
                                <m:rPr>
                                  <m:brk m:alnAt="7"/>
                                </m:rPr>
                                <a:rPr lang="en-GB" sz="2200" i="1">
                                  <a:latin typeface="Cambria Math" panose="02040503050406030204" pitchFamily="18" charset="0"/>
                                </a:rPr>
                                <m:t>𝑒</m:t>
                              </m:r>
                              <m:r>
                                <a:rPr lang="en-GB" sz="2200" i="1">
                                  <a:latin typeface="Cambria Math" panose="02040503050406030204" pitchFamily="18" charset="0"/>
                                  <a:ea typeface="Cambria Math" panose="02040503050406030204" pitchFamily="18" charset="0"/>
                                </a:rPr>
                                <m:t>∈</m:t>
                              </m:r>
                              <m:r>
                                <m:rPr>
                                  <m:sty m:val="p"/>
                                </m:rPr>
                                <a:rPr lang="de-DE" sz="2200">
                                  <a:latin typeface="Cambria Math" panose="02040503050406030204" pitchFamily="18" charset="0"/>
                                  <a:ea typeface="Cambria Math" panose="02040503050406030204" pitchFamily="18" charset="0"/>
                                </a:rPr>
                                <m:t>ran</m:t>
                              </m:r>
                              <m:d>
                                <m:dPr>
                                  <m:ctrlPr>
                                    <a:rPr lang="en-GB" sz="2200" i="1">
                                      <a:latin typeface="Cambria Math" panose="02040503050406030204" pitchFamily="18" charset="0"/>
                                      <a:ea typeface="Cambria Math" panose="02040503050406030204" pitchFamily="18" charset="0"/>
                                    </a:rPr>
                                  </m:ctrlPr>
                                </m:dPr>
                                <m:e>
                                  <m:r>
                                    <a:rPr lang="en-GB" sz="2200" i="1">
                                      <a:latin typeface="Cambria Math" panose="02040503050406030204" pitchFamily="18" charset="0"/>
                                      <a:ea typeface="Cambria Math" panose="02040503050406030204" pitchFamily="18" charset="0"/>
                                    </a:rPr>
                                    <m:t>𝐸𝑝𝑖𝑑</m:t>
                                  </m:r>
                                </m:e>
                              </m:d>
                            </m:sub>
                            <m:sup/>
                            <m:e>
                              <m:sSubSup>
                                <m:sSubSupPr>
                                  <m:ctrlPr>
                                    <a:rPr lang="de-DE" sz="2200" i="1">
                                      <a:solidFill>
                                        <a:schemeClr val="accent2"/>
                                      </a:solidFill>
                                      <a:latin typeface="Cambria Math" panose="02040503050406030204" pitchFamily="18" charset="0"/>
                                      <a:ea typeface="Cambria Math" panose="02040503050406030204" pitchFamily="18" charset="0"/>
                                    </a:rPr>
                                  </m:ctrlPr>
                                </m:sSubSupPr>
                                <m:e>
                                  <m:r>
                                    <m:rPr>
                                      <m:brk m:alnAt="7"/>
                                    </m:rPr>
                                    <a:rPr lang="en-GB" sz="2200" i="1">
                                      <a:solidFill>
                                        <a:schemeClr val="accent2"/>
                                      </a:solidFill>
                                      <a:latin typeface="Cambria Math" panose="02040503050406030204" pitchFamily="18" charset="0"/>
                                      <a:ea typeface="Cambria Math" panose="02040503050406030204" pitchFamily="18" charset="0"/>
                                    </a:rPr>
                                    <m:t>𝜙</m:t>
                                  </m:r>
                                </m:e>
                                <m:sub>
                                  <m:r>
                                    <m:rPr>
                                      <m:brk m:alnAt="7"/>
                                    </m:rPr>
                                    <a:rPr lang="en-GB" sz="2200" i="1">
                                      <a:solidFill>
                                        <a:schemeClr val="accent2"/>
                                      </a:solidFill>
                                      <a:latin typeface="Cambria Math" panose="02040503050406030204" pitchFamily="18" charset="0"/>
                                      <a:ea typeface="Cambria Math" panose="02040503050406030204" pitchFamily="18" charset="0"/>
                                    </a:rPr>
                                    <m:t>𝑈</m:t>
                                  </m:r>
                                </m:sub>
                                <m:sup>
                                  <m:r>
                                    <a:rPr lang="de-DE" sz="2200" i="1">
                                      <a:solidFill>
                                        <a:schemeClr val="accent2"/>
                                      </a:solidFill>
                                      <a:latin typeface="Cambria Math" panose="02040503050406030204" pitchFamily="18" charset="0"/>
                                      <a:ea typeface="Cambria Math" panose="02040503050406030204" pitchFamily="18" charset="0"/>
                                    </a:rPr>
                                    <m:t>′</m:t>
                                  </m:r>
                                  <m:r>
                                    <m:rPr>
                                      <m:brk m:alnAt="7"/>
                                    </m:rPr>
                                    <a:rPr lang="de-DE" sz="2200" i="1">
                                      <a:solidFill>
                                        <a:schemeClr val="accent2"/>
                                      </a:solidFill>
                                      <a:latin typeface="Cambria Math" panose="02040503050406030204" pitchFamily="18" charset="0"/>
                                      <a:ea typeface="Cambria Math" panose="02040503050406030204" pitchFamily="18" charset="0"/>
                                    </a:rPr>
                                    <m:t>′</m:t>
                                  </m:r>
                                </m:sup>
                              </m:sSubSup>
                              <m:d>
                                <m:dPr>
                                  <m:ctrlPr>
                                    <a:rPr lang="en-GB" sz="2200" i="1">
                                      <a:solidFill>
                                        <a:schemeClr val="accent2"/>
                                      </a:solidFill>
                                      <a:latin typeface="Cambria Math" panose="02040503050406030204" pitchFamily="18" charset="0"/>
                                      <a:ea typeface="Cambria Math" panose="02040503050406030204" pitchFamily="18" charset="0"/>
                                    </a:rPr>
                                  </m:ctrlPr>
                                </m:dPr>
                                <m:e>
                                  <m:r>
                                    <m:rPr>
                                      <m:brk m:alnAt="7"/>
                                    </m:rPr>
                                    <a:rPr lang="en-GB" sz="2200" i="1">
                                      <a:solidFill>
                                        <a:schemeClr val="accent2"/>
                                      </a:solidFill>
                                      <a:latin typeface="Cambria Math" panose="02040503050406030204" pitchFamily="18" charset="0"/>
                                    </a:rPr>
                                    <m:t>𝐸</m:t>
                                  </m:r>
                                  <m:r>
                                    <a:rPr lang="en-GB" sz="2200" i="1">
                                      <a:solidFill>
                                        <a:schemeClr val="accent2"/>
                                      </a:solidFill>
                                      <a:latin typeface="Cambria Math" panose="02040503050406030204" pitchFamily="18" charset="0"/>
                                    </a:rPr>
                                    <m:t>𝑝𝑖𝑑</m:t>
                                  </m:r>
                                  <m:r>
                                    <a:rPr lang="en-GB" sz="2200" i="1">
                                      <a:solidFill>
                                        <a:schemeClr val="accent2"/>
                                      </a:solidFill>
                                      <a:latin typeface="Cambria Math" panose="02040503050406030204" pitchFamily="18" charset="0"/>
                                    </a:rPr>
                                    <m:t>=</m:t>
                                  </m:r>
                                  <m:r>
                                    <a:rPr lang="en-GB" sz="2200" i="1">
                                      <a:solidFill>
                                        <a:schemeClr val="accent2"/>
                                      </a:solidFill>
                                      <a:latin typeface="Cambria Math" panose="02040503050406030204" pitchFamily="18" charset="0"/>
                                    </a:rPr>
                                    <m:t>𝑒</m:t>
                                  </m:r>
                                </m:e>
                              </m:d>
                            </m:e>
                          </m:nary>
                        </m:e>
                      </m:nary>
                    </m:oMath>
                  </m:oMathPara>
                </a14:m>
                <a:endParaRPr lang="en-GB" sz="2200" dirty="0"/>
              </a:p>
            </p:txBody>
          </p:sp>
        </mc:Choice>
        <mc:Fallback xmlns="">
          <p:sp>
            <p:nvSpPr>
              <p:cNvPr id="9" name="Rectangle 8">
                <a:extLst>
                  <a:ext uri="{FF2B5EF4-FFF2-40B4-BE49-F238E27FC236}">
                    <a16:creationId xmlns:a16="http://schemas.microsoft.com/office/drawing/2014/main" id="{F20703D1-2C0A-C045-87AD-E3CE3BFEE7C5}"/>
                  </a:ext>
                </a:extLst>
              </p:cNvPr>
              <p:cNvSpPr>
                <a:spLocks noRot="1" noChangeAspect="1" noMove="1" noResize="1" noEditPoints="1" noAdjustHandles="1" noChangeArrowheads="1" noChangeShapeType="1" noTextEdit="1"/>
              </p:cNvSpPr>
              <p:nvPr/>
            </p:nvSpPr>
            <p:spPr>
              <a:xfrm>
                <a:off x="1434450" y="4388438"/>
                <a:ext cx="5633299" cy="1126014"/>
              </a:xfrm>
              <a:prstGeom prst="rect">
                <a:avLst/>
              </a:prstGeom>
              <a:blipFill>
                <a:blip r:embed="rId6"/>
                <a:stretch>
                  <a:fillRect t="-89888" b="-14157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1988169-844B-4640-B6F9-5EE24CDAEFFD}"/>
                  </a:ext>
                </a:extLst>
              </p:cNvPr>
              <p:cNvSpPr/>
              <p:nvPr/>
            </p:nvSpPr>
            <p:spPr>
              <a:xfrm>
                <a:off x="1434450" y="5495959"/>
                <a:ext cx="1321259" cy="498598"/>
              </a:xfrm>
              <a:prstGeom prst="rect">
                <a:avLst/>
              </a:prstGeom>
            </p:spPr>
            <p:txBody>
              <a:bodyPr wrap="none">
                <a:spAutoFit/>
              </a:bodyPr>
              <a:lstStyle/>
              <a:p>
                <a:pPr marL="7938" lvl="1">
                  <a:lnSpc>
                    <a:spcPct val="120000"/>
                  </a:lnSpc>
                </a:pPr>
                <a14:m>
                  <m:oMathPara xmlns:m="http://schemas.openxmlformats.org/officeDocument/2006/math">
                    <m:oMathParaPr>
                      <m:jc m:val="centerGroup"/>
                    </m:oMathParaPr>
                    <m:oMath xmlns:m="http://schemas.openxmlformats.org/officeDocument/2006/math">
                      <m:r>
                        <m:rPr>
                          <m:aln/>
                        </m:rPr>
                        <a:rPr lang="de-DE" sz="2200" i="1">
                          <a:latin typeface="Cambria Math" panose="02040503050406030204" pitchFamily="18" charset="0"/>
                        </a:rPr>
                        <m:t>=</m:t>
                      </m:r>
                      <m:sSubSup>
                        <m:sSubSupPr>
                          <m:ctrlPr>
                            <a:rPr lang="de-DE" sz="2200" i="1" smtClean="0">
                              <a:solidFill>
                                <a:schemeClr val="accent5"/>
                              </a:solidFill>
                              <a:latin typeface="Cambria Math" panose="02040503050406030204" pitchFamily="18" charset="0"/>
                              <a:ea typeface="Cambria Math" panose="02040503050406030204" pitchFamily="18" charset="0"/>
                            </a:rPr>
                          </m:ctrlPr>
                        </m:sSubSupPr>
                        <m:e>
                          <m:r>
                            <m:rPr>
                              <m:brk m:alnAt="7"/>
                            </m:rPr>
                            <a:rPr lang="en-GB" sz="2200" i="1">
                              <a:solidFill>
                                <a:schemeClr val="accent5"/>
                              </a:solidFill>
                              <a:latin typeface="Cambria Math" panose="02040503050406030204" pitchFamily="18" charset="0"/>
                              <a:ea typeface="Cambria Math" panose="02040503050406030204" pitchFamily="18" charset="0"/>
                            </a:rPr>
                            <m:t>𝜙</m:t>
                          </m:r>
                        </m:e>
                        <m:sub>
                          <m:r>
                            <m:rPr>
                              <m:brk m:alnAt="7"/>
                            </m:rPr>
                            <a:rPr lang="en-GB" sz="2200" i="1">
                              <a:solidFill>
                                <a:schemeClr val="accent5"/>
                              </a:solidFill>
                              <a:latin typeface="Cambria Math" panose="02040503050406030204" pitchFamily="18" charset="0"/>
                              <a:ea typeface="Cambria Math" panose="02040503050406030204" pitchFamily="18" charset="0"/>
                            </a:rPr>
                            <m:t>𝑈</m:t>
                          </m:r>
                        </m:sub>
                        <m:sup>
                          <m:r>
                            <a:rPr lang="de-DE" sz="2200" i="1">
                              <a:solidFill>
                                <a:schemeClr val="accent5"/>
                              </a:solidFill>
                              <a:latin typeface="Cambria Math" panose="02040503050406030204" pitchFamily="18" charset="0"/>
                              <a:ea typeface="Cambria Math" panose="02040503050406030204" pitchFamily="18" charset="0"/>
                            </a:rPr>
                            <m:t>′</m:t>
                          </m:r>
                          <m:r>
                            <m:rPr>
                              <m:brk m:alnAt="7"/>
                            </m:rPr>
                            <a:rPr lang="de-DE" sz="2200" i="1">
                              <a:solidFill>
                                <a:schemeClr val="accent5"/>
                              </a:solidFill>
                              <a:latin typeface="Cambria Math" panose="02040503050406030204" pitchFamily="18" charset="0"/>
                              <a:ea typeface="Cambria Math" panose="02040503050406030204" pitchFamily="18" charset="0"/>
                            </a:rPr>
                            <m:t>′</m:t>
                          </m:r>
                          <m:r>
                            <a:rPr lang="de-DE" sz="2200" i="1">
                              <a:solidFill>
                                <a:schemeClr val="accent5"/>
                              </a:solidFill>
                              <a:latin typeface="Cambria Math" panose="02040503050406030204" pitchFamily="18" charset="0"/>
                              <a:ea typeface="Cambria Math" panose="02040503050406030204" pitchFamily="18" charset="0"/>
                            </a:rPr>
                            <m:t>′</m:t>
                          </m:r>
                        </m:sup>
                      </m:sSubSup>
                      <m:d>
                        <m:dPr>
                          <m:ctrlPr>
                            <a:rPr lang="en-GB" sz="2200" i="1">
                              <a:solidFill>
                                <a:schemeClr val="accent5"/>
                              </a:solidFill>
                              <a:latin typeface="Cambria Math" panose="02040503050406030204" pitchFamily="18" charset="0"/>
                              <a:ea typeface="Cambria Math" panose="02040503050406030204" pitchFamily="18" charset="0"/>
                            </a:rPr>
                          </m:ctrlPr>
                        </m:dPr>
                        <m:e>
                          <m:r>
                            <a:rPr lang="de-DE" sz="2200" i="1">
                              <a:solidFill>
                                <a:schemeClr val="accent5"/>
                              </a:solidFill>
                              <a:latin typeface="Cambria Math" panose="02040503050406030204" pitchFamily="18" charset="0"/>
                              <a:ea typeface="Cambria Math" panose="02040503050406030204" pitchFamily="18" charset="0"/>
                            </a:rPr>
                            <m:t>.</m:t>
                          </m:r>
                        </m:e>
                      </m:d>
                    </m:oMath>
                  </m:oMathPara>
                </a14:m>
                <a:endParaRPr lang="en-GB" sz="2200" dirty="0"/>
              </a:p>
            </p:txBody>
          </p:sp>
        </mc:Choice>
        <mc:Fallback xmlns="">
          <p:sp>
            <p:nvSpPr>
              <p:cNvPr id="10" name="Rectangle 9">
                <a:extLst>
                  <a:ext uri="{FF2B5EF4-FFF2-40B4-BE49-F238E27FC236}">
                    <a16:creationId xmlns:a16="http://schemas.microsoft.com/office/drawing/2014/main" id="{21988169-844B-4640-B6F9-5EE24CDAEFFD}"/>
                  </a:ext>
                </a:extLst>
              </p:cNvPr>
              <p:cNvSpPr>
                <a:spLocks noRot="1" noChangeAspect="1" noMove="1" noResize="1" noEditPoints="1" noAdjustHandles="1" noChangeArrowheads="1" noChangeShapeType="1" noTextEdit="1"/>
              </p:cNvSpPr>
              <p:nvPr/>
            </p:nvSpPr>
            <p:spPr>
              <a:xfrm>
                <a:off x="1434450" y="5495959"/>
                <a:ext cx="1321259" cy="498598"/>
              </a:xfrm>
              <a:prstGeom prst="rect">
                <a:avLst/>
              </a:prstGeom>
              <a:blipFill>
                <a:blip r:embed="rId7"/>
                <a:stretch>
                  <a:fillRect b="-7500"/>
                </a:stretch>
              </a:blipFill>
            </p:spPr>
            <p:txBody>
              <a:bodyPr/>
              <a:lstStyle/>
              <a:p>
                <a:r>
                  <a:rPr lang="en-GB">
                    <a:noFill/>
                  </a:rPr>
                  <a:t> </a:t>
                </a:r>
              </a:p>
            </p:txBody>
          </p:sp>
        </mc:Fallback>
      </mc:AlternateContent>
      <p:grpSp>
        <p:nvGrpSpPr>
          <p:cNvPr id="81" name="Group 80">
            <a:extLst>
              <a:ext uri="{FF2B5EF4-FFF2-40B4-BE49-F238E27FC236}">
                <a16:creationId xmlns:a16="http://schemas.microsoft.com/office/drawing/2014/main" id="{448B685E-90E4-8E4F-A46B-7042B336BD18}"/>
              </a:ext>
            </a:extLst>
          </p:cNvPr>
          <p:cNvGrpSpPr/>
          <p:nvPr/>
        </p:nvGrpSpPr>
        <p:grpSpPr>
          <a:xfrm>
            <a:off x="7896287" y="4776522"/>
            <a:ext cx="3930119" cy="1130731"/>
            <a:chOff x="7901556" y="2506587"/>
            <a:chExt cx="3930119" cy="1130731"/>
          </a:xfrm>
        </p:grpSpPr>
        <p:sp>
          <p:nvSpPr>
            <p:cNvPr id="82" name="Rectangle 81">
              <a:extLst>
                <a:ext uri="{FF2B5EF4-FFF2-40B4-BE49-F238E27FC236}">
                  <a16:creationId xmlns:a16="http://schemas.microsoft.com/office/drawing/2014/main" id="{677E56C4-F648-5142-95B5-5677B33B965F}"/>
                </a:ext>
              </a:extLst>
            </p:cNvPr>
            <p:cNvSpPr/>
            <p:nvPr/>
          </p:nvSpPr>
          <p:spPr>
            <a:xfrm>
              <a:off x="7901556" y="2506587"/>
              <a:ext cx="3930119" cy="1130731"/>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3" name="Group 82">
              <a:extLst>
                <a:ext uri="{FF2B5EF4-FFF2-40B4-BE49-F238E27FC236}">
                  <a16:creationId xmlns:a16="http://schemas.microsoft.com/office/drawing/2014/main" id="{C65A4BB7-AA27-F742-A80C-08C193AC573D}"/>
                </a:ext>
              </a:extLst>
            </p:cNvPr>
            <p:cNvGrpSpPr/>
            <p:nvPr/>
          </p:nvGrpSpPr>
          <p:grpSpPr>
            <a:xfrm>
              <a:off x="9714235" y="2506588"/>
              <a:ext cx="1771887" cy="440052"/>
              <a:chOff x="9164272" y="3758647"/>
              <a:chExt cx="2167832" cy="538387"/>
            </a:xfrm>
          </p:grpSpPr>
          <p:grpSp>
            <p:nvGrpSpPr>
              <p:cNvPr id="85" name="Group 84">
                <a:extLst>
                  <a:ext uri="{FF2B5EF4-FFF2-40B4-BE49-F238E27FC236}">
                    <a16:creationId xmlns:a16="http://schemas.microsoft.com/office/drawing/2014/main" id="{8DB566E6-9968-7544-8AE5-ACC574085A48}"/>
                  </a:ext>
                </a:extLst>
              </p:cNvPr>
              <p:cNvGrpSpPr/>
              <p:nvPr/>
            </p:nvGrpSpPr>
            <p:grpSpPr>
              <a:xfrm>
                <a:off x="9164272" y="3948451"/>
                <a:ext cx="1312460" cy="348583"/>
                <a:chOff x="9577684" y="2932905"/>
                <a:chExt cx="1312458" cy="348583"/>
              </a:xfrm>
            </p:grpSpPr>
            <p:cxnSp>
              <p:nvCxnSpPr>
                <p:cNvPr id="91" name="Straight Connector 90">
                  <a:extLst>
                    <a:ext uri="{FF2B5EF4-FFF2-40B4-BE49-F238E27FC236}">
                      <a16:creationId xmlns:a16="http://schemas.microsoft.com/office/drawing/2014/main" id="{4E55362C-71E6-F647-AB3F-E87DE2A7D9AB}"/>
                    </a:ext>
                  </a:extLst>
                </p:cNvPr>
                <p:cNvCxnSpPr>
                  <a:cxnSpLocks/>
                  <a:stCxn id="87" idx="1"/>
                  <a:endCxn id="98" idx="3"/>
                </p:cNvCxnSpPr>
                <p:nvPr/>
              </p:nvCxnSpPr>
              <p:spPr>
                <a:xfrm flipH="1">
                  <a:off x="9721685" y="3004904"/>
                  <a:ext cx="116845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AA8FCA1C-A044-1740-A3A4-6DA5D6B669B8}"/>
                    </a:ext>
                  </a:extLst>
                </p:cNvPr>
                <p:cNvGrpSpPr/>
                <p:nvPr/>
              </p:nvGrpSpPr>
              <p:grpSpPr>
                <a:xfrm>
                  <a:off x="9577684" y="2932905"/>
                  <a:ext cx="562972" cy="348583"/>
                  <a:chOff x="9577684" y="2932905"/>
                  <a:chExt cx="562972" cy="348583"/>
                </a:xfrm>
              </p:grpSpPr>
              <p:sp>
                <p:nvSpPr>
                  <p:cNvPr id="98" name="Rectangle 97">
                    <a:extLst>
                      <a:ext uri="{FF2B5EF4-FFF2-40B4-BE49-F238E27FC236}">
                        <a16:creationId xmlns:a16="http://schemas.microsoft.com/office/drawing/2014/main" id="{AF181930-D2BB-174A-AC24-984EC7D48D58}"/>
                      </a:ext>
                    </a:extLst>
                  </p:cNvPr>
                  <p:cNvSpPr/>
                  <p:nvPr/>
                </p:nvSpPr>
                <p:spPr>
                  <a:xfrm>
                    <a:off x="9577684" y="2932905"/>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90678046-AD88-F046-A108-021C6643108C}"/>
                          </a:ext>
                        </a:extLst>
                      </p:cNvPr>
                      <p:cNvSpPr txBox="1"/>
                      <p:nvPr/>
                    </p:nvSpPr>
                    <p:spPr>
                      <a:xfrm>
                        <a:off x="9772811" y="3017900"/>
                        <a:ext cx="367845" cy="2635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i="1">
                                      <a:latin typeface="Cambria Math" charset="0"/>
                                    </a:rPr>
                                    <m:t>𝑔</m:t>
                                  </m:r>
                                </m:e>
                                <m:sub>
                                  <m:r>
                                    <a:rPr lang="de-DE" sz="1400" b="0" i="1" smtClean="0">
                                      <a:latin typeface="Cambria Math" panose="02040503050406030204" pitchFamily="18" charset="0"/>
                                    </a:rPr>
                                    <m:t>𝑈</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102" name="TextBox 101">
                        <a:extLst>
                          <a:ext uri="{FF2B5EF4-FFF2-40B4-BE49-F238E27FC236}">
                            <a16:creationId xmlns:a16="http://schemas.microsoft.com/office/drawing/2014/main" id="{90678046-AD88-F046-A108-021C6643108C}"/>
                          </a:ext>
                        </a:extLst>
                      </p:cNvPr>
                      <p:cNvSpPr txBox="1">
                        <a:spLocks noRot="1" noChangeAspect="1" noMove="1" noResize="1" noEditPoints="1" noAdjustHandles="1" noChangeArrowheads="1" noChangeShapeType="1" noTextEdit="1"/>
                      </p:cNvSpPr>
                      <p:nvPr/>
                    </p:nvSpPr>
                    <p:spPr>
                      <a:xfrm>
                        <a:off x="9772811" y="3017900"/>
                        <a:ext cx="367845" cy="263588"/>
                      </a:xfrm>
                      <a:prstGeom prst="rect">
                        <a:avLst/>
                      </a:prstGeom>
                      <a:blipFill>
                        <a:blip r:embed="rId8"/>
                        <a:stretch>
                          <a:fillRect l="-12000" b="-2222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87" name="Diamond 86">
                    <a:extLst>
                      <a:ext uri="{FF2B5EF4-FFF2-40B4-BE49-F238E27FC236}">
                        <a16:creationId xmlns:a16="http://schemas.microsoft.com/office/drawing/2014/main" id="{DCE93210-E69C-C242-9E6C-2339094E8745}"/>
                      </a:ext>
                    </a:extLst>
                  </p:cNvPr>
                  <p:cNvSpPr/>
                  <p:nvPr/>
                </p:nvSpPr>
                <p:spPr>
                  <a:xfrm>
                    <a:off x="10476724" y="3758647"/>
                    <a:ext cx="855380" cy="523605"/>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87" name="Diamond 86">
                    <a:extLst>
                      <a:ext uri="{FF2B5EF4-FFF2-40B4-BE49-F238E27FC236}">
                        <a16:creationId xmlns:a16="http://schemas.microsoft.com/office/drawing/2014/main" id="{DCE93210-E69C-C242-9E6C-2339094E8745}"/>
                      </a:ext>
                    </a:extLst>
                  </p:cNvPr>
                  <p:cNvSpPr>
                    <a:spLocks noRot="1" noChangeAspect="1" noMove="1" noResize="1" noEditPoints="1" noAdjustHandles="1" noChangeArrowheads="1" noChangeShapeType="1" noTextEdit="1"/>
                  </p:cNvSpPr>
                  <p:nvPr/>
                </p:nvSpPr>
                <p:spPr>
                  <a:xfrm>
                    <a:off x="10476724" y="3758647"/>
                    <a:ext cx="855380" cy="523605"/>
                  </a:xfrm>
                  <a:prstGeom prst="diamond">
                    <a:avLst/>
                  </a:prstGeom>
                  <a:blipFill>
                    <a:blip r:embed="rId18"/>
                    <a:stretch>
                      <a:fillRect/>
                    </a:stretch>
                  </a:blipFill>
                  <a:ln>
                    <a:solidFill>
                      <a:schemeClr val="tx1"/>
                    </a:solidFill>
                  </a:ln>
                </p:spPr>
                <p:txBody>
                  <a:bodyPr/>
                  <a:lstStyle/>
                  <a:p>
                    <a:r>
                      <a:rPr lang="en-GB">
                        <a:noFill/>
                      </a:rPr>
                      <a:t> </a:t>
                    </a:r>
                  </a:p>
                </p:txBody>
              </p:sp>
            </mc:Fallback>
          </mc:AlternateContent>
        </p:grpSp>
      </p:grpSp>
      <mc:AlternateContent xmlns:mc="http://schemas.openxmlformats.org/markup-compatibility/2006">
        <mc:Choice xmlns:a14="http://schemas.microsoft.com/office/drawing/2010/main" Requires="a14">
          <p:graphicFrame>
            <p:nvGraphicFramePr>
              <p:cNvPr id="106" name="Table 105">
                <a:extLst>
                  <a:ext uri="{FF2B5EF4-FFF2-40B4-BE49-F238E27FC236}">
                    <a16:creationId xmlns:a16="http://schemas.microsoft.com/office/drawing/2014/main" id="{498D8D0C-FF33-F641-B8C2-2F081DB40086}"/>
                  </a:ext>
                </a:extLst>
              </p:cNvPr>
              <p:cNvGraphicFramePr>
                <a:graphicFrameLocks noGrp="1"/>
              </p:cNvGraphicFramePr>
              <p:nvPr>
                <p:extLst>
                  <p:ext uri="{D42A27DB-BD31-4B8C-83A1-F6EECF244321}">
                    <p14:modId xmlns:p14="http://schemas.microsoft.com/office/powerpoint/2010/main" val="467825968"/>
                  </p:ext>
                </p:extLst>
              </p:nvPr>
            </p:nvGraphicFramePr>
            <p:xfrm>
              <a:off x="8285110" y="5239333"/>
              <a:ext cx="3192335" cy="609600"/>
            </p:xfrm>
            <a:graphic>
              <a:graphicData uri="http://schemas.openxmlformats.org/drawingml/2006/table">
                <a:tbl>
                  <a:tblPr firstRow="1" bandRow="1">
                    <a:tableStyleId>{FABFCF23-3B69-468F-B69F-88F6DE6A72F2}</a:tableStyleId>
                  </a:tblPr>
                  <a:tblGrid>
                    <a:gridCol w="282892">
                      <a:extLst>
                        <a:ext uri="{9D8B030D-6E8A-4147-A177-3AD203B41FA5}">
                          <a16:colId xmlns:a16="http://schemas.microsoft.com/office/drawing/2014/main" val="2258612586"/>
                        </a:ext>
                      </a:extLst>
                    </a:gridCol>
                    <a:gridCol w="2909443">
                      <a:extLst>
                        <a:ext uri="{9D8B030D-6E8A-4147-A177-3AD203B41FA5}">
                          <a16:colId xmlns:a16="http://schemas.microsoft.com/office/drawing/2014/main" val="281335253"/>
                        </a:ext>
                      </a:extLst>
                    </a:gridCol>
                  </a:tblGrid>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m:t>
                                </m:r>
                              </m:oMath>
                            </m:oMathPara>
                          </a14:m>
                          <a:endParaRPr lang="en-GB" sz="1400" b="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𝑈𝑡𝑖𝑙</m:t>
                                </m:r>
                              </m:oMath>
                            </m:oMathPara>
                          </a14:m>
                          <a:endParaRPr lang="en-GB" sz="1400" b="0" dirty="0"/>
                        </a:p>
                      </a:txBody>
                      <a:tcPr/>
                    </a:tc>
                    <a:extLst>
                      <a:ext uri="{0D108BD9-81ED-4DB2-BD59-A6C34878D82A}">
                        <a16:rowId xmlns:a16="http://schemas.microsoft.com/office/drawing/2014/main" val="1907911284"/>
                      </a:ext>
                    </a:extLst>
                  </a:tr>
                  <a:tr h="288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0" smtClean="0">
                                    <a:latin typeface="Cambria Math" panose="02040503050406030204" pitchFamily="18" charset="0"/>
                                  </a:rPr>
                                  <m:t>0+0−</m:t>
                                </m:r>
                                <m:r>
                                  <a:rPr lang="de-DE" sz="1400" b="0" i="1" smtClean="0">
                                    <a:latin typeface="Cambria Math" panose="02040503050406030204" pitchFamily="18" charset="0"/>
                                  </a:rPr>
                                  <m:t>1</m:t>
                                </m:r>
                                <m:r>
                                  <a:rPr lang="de-DE" sz="1400" smtClean="0">
                                    <a:latin typeface="Cambria Math" panose="02040503050406030204" pitchFamily="18" charset="0"/>
                                  </a:rPr>
                                  <m:t>9.</m:t>
                                </m:r>
                                <m:r>
                                  <a:rPr lang="de-DE" sz="1400" b="0" i="0" smtClean="0">
                                    <a:latin typeface="Cambria Math" panose="02040503050406030204" pitchFamily="18" charset="0"/>
                                  </a:rPr>
                                  <m:t>6</m:t>
                                </m:r>
                                <m:r>
                                  <a:rPr lang="de-DE" sz="1400" smtClean="0">
                                    <a:latin typeface="Cambria Math" panose="02040503050406030204" pitchFamily="18" charset="0"/>
                                  </a:rPr>
                                  <m:t>8</m:t>
                                </m:r>
                                <m:r>
                                  <a:rPr lang="de-DE" sz="1400" b="0" i="0" smtClean="0">
                                    <a:latin typeface="Cambria Math" panose="02040503050406030204" pitchFamily="18" charset="0"/>
                                  </a:rPr>
                                  <m:t>0+</m:t>
                                </m:r>
                                <m:r>
                                  <a:rPr lang="de-DE" sz="1400" smtClean="0">
                                    <a:latin typeface="Cambria Math" panose="02040503050406030204" pitchFamily="18" charset="0"/>
                                  </a:rPr>
                                  <m:t>0.</m:t>
                                </m:r>
                                <m:r>
                                  <a:rPr lang="de-DE" sz="1400" b="0" i="0" smtClean="0">
                                    <a:latin typeface="Cambria Math" panose="02040503050406030204" pitchFamily="18" charset="0"/>
                                  </a:rPr>
                                  <m:t>032</m:t>
                                </m:r>
                                <m:r>
                                  <a:rPr lang="de-DE" sz="1400" smtClean="0">
                                    <a:latin typeface="Cambria Math" panose="02040503050406030204" pitchFamily="18" charset="0"/>
                                  </a:rPr>
                                  <m:t>=</m:t>
                                </m:r>
                                <m:r>
                                  <a:rPr lang="de-DE" sz="1400" b="0" i="0" smtClean="0">
                                    <a:latin typeface="Cambria Math" panose="02040503050406030204" pitchFamily="18" charset="0"/>
                                  </a:rPr>
                                  <m:t>−1</m:t>
                                </m:r>
                                <m:r>
                                  <a:rPr lang="de-DE" sz="1400" smtClean="0">
                                    <a:latin typeface="Cambria Math" panose="02040503050406030204" pitchFamily="18" charset="0"/>
                                  </a:rPr>
                                  <m:t>9.</m:t>
                                </m:r>
                                <m:r>
                                  <a:rPr lang="de-DE" sz="1400" b="0" i="0" smtClean="0">
                                    <a:latin typeface="Cambria Math" panose="02040503050406030204" pitchFamily="18" charset="0"/>
                                  </a:rPr>
                                  <m:t>648</m:t>
                                </m:r>
                              </m:oMath>
                            </m:oMathPara>
                          </a14:m>
                          <a:endParaRPr lang="en-GB" sz="1400" dirty="0"/>
                        </a:p>
                      </a:txBody>
                      <a:tcPr/>
                    </a:tc>
                    <a:extLst>
                      <a:ext uri="{0D108BD9-81ED-4DB2-BD59-A6C34878D82A}">
                        <a16:rowId xmlns:a16="http://schemas.microsoft.com/office/drawing/2014/main" val="2931197770"/>
                      </a:ext>
                    </a:extLst>
                  </a:tr>
                </a:tbl>
              </a:graphicData>
            </a:graphic>
          </p:graphicFrame>
        </mc:Choice>
        <mc:Fallback>
          <p:graphicFrame>
            <p:nvGraphicFramePr>
              <p:cNvPr id="106" name="Table 105">
                <a:extLst>
                  <a:ext uri="{FF2B5EF4-FFF2-40B4-BE49-F238E27FC236}">
                    <a16:creationId xmlns:a16="http://schemas.microsoft.com/office/drawing/2014/main" id="{498D8D0C-FF33-F641-B8C2-2F081DB40086}"/>
                  </a:ext>
                </a:extLst>
              </p:cNvPr>
              <p:cNvGraphicFramePr>
                <a:graphicFrameLocks noGrp="1"/>
              </p:cNvGraphicFramePr>
              <p:nvPr>
                <p:extLst>
                  <p:ext uri="{D42A27DB-BD31-4B8C-83A1-F6EECF244321}">
                    <p14:modId xmlns:p14="http://schemas.microsoft.com/office/powerpoint/2010/main" val="467825968"/>
                  </p:ext>
                </p:extLst>
              </p:nvPr>
            </p:nvGraphicFramePr>
            <p:xfrm>
              <a:off x="8285110" y="5239333"/>
              <a:ext cx="3192335" cy="609600"/>
            </p:xfrm>
            <a:graphic>
              <a:graphicData uri="http://schemas.openxmlformats.org/drawingml/2006/table">
                <a:tbl>
                  <a:tblPr firstRow="1" bandRow="1">
                    <a:tableStyleId>{FABFCF23-3B69-468F-B69F-88F6DE6A72F2}</a:tableStyleId>
                  </a:tblPr>
                  <a:tblGrid>
                    <a:gridCol w="282892">
                      <a:extLst>
                        <a:ext uri="{9D8B030D-6E8A-4147-A177-3AD203B41FA5}">
                          <a16:colId xmlns:a16="http://schemas.microsoft.com/office/drawing/2014/main" val="2258612586"/>
                        </a:ext>
                      </a:extLst>
                    </a:gridCol>
                    <a:gridCol w="2909443">
                      <a:extLst>
                        <a:ext uri="{9D8B030D-6E8A-4147-A177-3AD203B41FA5}">
                          <a16:colId xmlns:a16="http://schemas.microsoft.com/office/drawing/2014/main" val="281335253"/>
                        </a:ext>
                      </a:extLst>
                    </a:gridCol>
                  </a:tblGrid>
                  <a:tr h="304800">
                    <a:tc>
                      <a:txBody>
                        <a:bodyPr/>
                        <a:lstStyle/>
                        <a:p>
                          <a:endParaRPr lang="en-DE"/>
                        </a:p>
                      </a:txBody>
                      <a:tcPr>
                        <a:blipFill>
                          <a:blip r:embed="rId19"/>
                          <a:stretch>
                            <a:fillRect l="-4545" t="-4000" r="-1050000" b="-100000"/>
                          </a:stretch>
                        </a:blipFill>
                      </a:tcPr>
                    </a:tc>
                    <a:tc>
                      <a:txBody>
                        <a:bodyPr/>
                        <a:lstStyle/>
                        <a:p>
                          <a:endParaRPr lang="en-DE"/>
                        </a:p>
                      </a:txBody>
                      <a:tcPr>
                        <a:blipFill>
                          <a:blip r:embed="rId19"/>
                          <a:stretch>
                            <a:fillRect l="-10000" t="-4000" r="-435" b="-100000"/>
                          </a:stretch>
                        </a:blipFill>
                      </a:tcPr>
                    </a:tc>
                    <a:extLst>
                      <a:ext uri="{0D108BD9-81ED-4DB2-BD59-A6C34878D82A}">
                        <a16:rowId xmlns:a16="http://schemas.microsoft.com/office/drawing/2014/main" val="1907911284"/>
                      </a:ext>
                    </a:extLst>
                  </a:tr>
                  <a:tr h="304800">
                    <a:tc>
                      <a:txBody>
                        <a:bodyPr/>
                        <a:lstStyle/>
                        <a:p>
                          <a:endParaRPr lang="en-DE"/>
                        </a:p>
                      </a:txBody>
                      <a:tcPr>
                        <a:blipFill>
                          <a:blip r:embed="rId19"/>
                          <a:stretch>
                            <a:fillRect l="-4545" t="-108333" r="-1050000" b="-4167"/>
                          </a:stretch>
                        </a:blipFill>
                      </a:tcPr>
                    </a:tc>
                    <a:tc>
                      <a:txBody>
                        <a:bodyPr/>
                        <a:lstStyle/>
                        <a:p>
                          <a:endParaRPr lang="en-DE"/>
                        </a:p>
                      </a:txBody>
                      <a:tcPr>
                        <a:blipFill>
                          <a:blip r:embed="rId19"/>
                          <a:stretch>
                            <a:fillRect l="-10000" t="-108333" r="-435" b="-4167"/>
                          </a:stretch>
                        </a:blipFill>
                      </a:tcPr>
                    </a:tc>
                    <a:extLst>
                      <a:ext uri="{0D108BD9-81ED-4DB2-BD59-A6C34878D82A}">
                        <a16:rowId xmlns:a16="http://schemas.microsoft.com/office/drawing/2014/main" val="2931197770"/>
                      </a:ext>
                    </a:extLst>
                  </a:tr>
                </a:tbl>
              </a:graphicData>
            </a:graphic>
          </p:graphicFrame>
        </mc:Fallback>
      </mc:AlternateContent>
      <p:grpSp>
        <p:nvGrpSpPr>
          <p:cNvPr id="62" name="Group 61">
            <a:extLst>
              <a:ext uri="{FF2B5EF4-FFF2-40B4-BE49-F238E27FC236}">
                <a16:creationId xmlns:a16="http://schemas.microsoft.com/office/drawing/2014/main" id="{0E64C452-2937-B14C-9177-0BE0AEDBDF72}"/>
              </a:ext>
            </a:extLst>
          </p:cNvPr>
          <p:cNvGrpSpPr/>
          <p:nvPr/>
        </p:nvGrpSpPr>
        <p:grpSpPr>
          <a:xfrm>
            <a:off x="7891016" y="-59400"/>
            <a:ext cx="3935390" cy="2376110"/>
            <a:chOff x="7895889" y="2908568"/>
            <a:chExt cx="3935390" cy="2376110"/>
          </a:xfrm>
        </p:grpSpPr>
        <p:sp>
          <p:nvSpPr>
            <p:cNvPr id="70" name="Rectangle 69">
              <a:extLst>
                <a:ext uri="{FF2B5EF4-FFF2-40B4-BE49-F238E27FC236}">
                  <a16:creationId xmlns:a16="http://schemas.microsoft.com/office/drawing/2014/main" id="{29BB3270-4BAB-4140-BDE5-1412FD453E3E}"/>
                </a:ext>
              </a:extLst>
            </p:cNvPr>
            <p:cNvSpPr/>
            <p:nvPr/>
          </p:nvSpPr>
          <p:spPr>
            <a:xfrm>
              <a:off x="7895889" y="2908568"/>
              <a:ext cx="3935390" cy="2376110"/>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1" name="Group 70">
              <a:extLst>
                <a:ext uri="{FF2B5EF4-FFF2-40B4-BE49-F238E27FC236}">
                  <a16:creationId xmlns:a16="http://schemas.microsoft.com/office/drawing/2014/main" id="{C265E096-E0FD-F948-956A-0619429ADC52}"/>
                </a:ext>
              </a:extLst>
            </p:cNvPr>
            <p:cNvGrpSpPr/>
            <p:nvPr/>
          </p:nvGrpSpPr>
          <p:grpSpPr>
            <a:xfrm>
              <a:off x="8107114" y="2913694"/>
              <a:ext cx="3394209" cy="726272"/>
              <a:chOff x="8107114" y="803399"/>
              <a:chExt cx="3394209" cy="726272"/>
            </a:xfrm>
          </p:grpSpPr>
          <p:cxnSp>
            <p:nvCxnSpPr>
              <p:cNvPr id="72" name="Straight Connector 71">
                <a:extLst>
                  <a:ext uri="{FF2B5EF4-FFF2-40B4-BE49-F238E27FC236}">
                    <a16:creationId xmlns:a16="http://schemas.microsoft.com/office/drawing/2014/main" id="{214DCB05-5806-CC44-A1B8-A8BEE16278A8}"/>
                  </a:ext>
                </a:extLst>
              </p:cNvPr>
              <p:cNvCxnSpPr>
                <a:cxnSpLocks/>
                <a:stCxn id="79" idx="1"/>
                <a:endCxn id="97" idx="3"/>
              </p:cNvCxnSpPr>
              <p:nvPr/>
            </p:nvCxnSpPr>
            <p:spPr>
              <a:xfrm flipH="1" flipV="1">
                <a:off x="10419793" y="1164923"/>
                <a:ext cx="382384"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1226901-23BD-6545-B615-8D738B43F1C7}"/>
                  </a:ext>
                </a:extLst>
              </p:cNvPr>
              <p:cNvCxnSpPr>
                <a:cxnSpLocks/>
                <a:stCxn id="86" idx="6"/>
                <a:endCxn id="97" idx="1"/>
              </p:cNvCxnSpPr>
              <p:nvPr/>
            </p:nvCxnSpPr>
            <p:spPr>
              <a:xfrm flipV="1">
                <a:off x="9565343" y="1164923"/>
                <a:ext cx="735354" cy="2132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E9C8F0BA-09FA-8F4A-857F-D4304B86B07A}"/>
                  </a:ext>
                </a:extLst>
              </p:cNvPr>
              <p:cNvGrpSpPr/>
              <p:nvPr/>
            </p:nvGrpSpPr>
            <p:grpSpPr>
              <a:xfrm>
                <a:off x="10300697" y="1105374"/>
                <a:ext cx="410697" cy="291280"/>
                <a:chOff x="9870396" y="4052092"/>
                <a:chExt cx="496572" cy="352186"/>
              </a:xfrm>
            </p:grpSpPr>
            <p:sp>
              <p:nvSpPr>
                <p:cNvPr id="97" name="Rectangle 96">
                  <a:extLst>
                    <a:ext uri="{FF2B5EF4-FFF2-40B4-BE49-F238E27FC236}">
                      <a16:creationId xmlns:a16="http://schemas.microsoft.com/office/drawing/2014/main" id="{1FC509C7-EE3E-694E-8DE2-58F7E93433ED}"/>
                    </a:ext>
                  </a:extLst>
                </p:cNvPr>
                <p:cNvSpPr/>
                <p:nvPr/>
              </p:nvSpPr>
              <p:spPr>
                <a:xfrm>
                  <a:off x="9870396"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B93912AB-368B-6346-890C-29527C00D912}"/>
                        </a:ext>
                      </a:extLst>
                    </p:cNvPr>
                    <p:cNvSpPr txBox="1"/>
                    <p:nvPr/>
                  </p:nvSpPr>
                  <p:spPr>
                    <a:xfrm>
                      <a:off x="10064843"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solidFill>
                                      <a:schemeClr val="accent5"/>
                                    </a:solidFill>
                                    <a:latin typeface="Cambria Math" panose="02040503050406030204" pitchFamily="18" charset="0"/>
                                  </a:rPr>
                                </m:ctrlPr>
                              </m:sSubPr>
                              <m:e>
                                <m:r>
                                  <a:rPr lang="de-DE" sz="1400" i="1">
                                    <a:solidFill>
                                      <a:schemeClr val="accent5"/>
                                    </a:solidFill>
                                    <a:latin typeface="Cambria Math" charset="0"/>
                                  </a:rPr>
                                  <m:t>𝑔</m:t>
                                </m:r>
                              </m:e>
                              <m:sub>
                                <m:r>
                                  <a:rPr lang="de-DE" sz="1400" b="0" i="1" smtClean="0">
                                    <a:solidFill>
                                      <a:schemeClr val="accent5"/>
                                    </a:solidFill>
                                    <a:latin typeface="Cambria Math" panose="02040503050406030204" pitchFamily="18" charset="0"/>
                                  </a:rPr>
                                  <m:t>𝑈</m:t>
                                </m:r>
                              </m:sub>
                            </m:sSub>
                          </m:oMath>
                        </m:oMathPara>
                      </a14:m>
                      <a:endParaRPr lang="en-GB" sz="1400" dirty="0">
                        <a:solidFill>
                          <a:schemeClr val="accent5"/>
                        </a:solidFill>
                      </a:endParaRPr>
                    </a:p>
                  </p:txBody>
                </p:sp>
              </mc:Choice>
              <mc:Fallback xmlns="">
                <p:sp>
                  <p:nvSpPr>
                    <p:cNvPr id="99" name="TextBox 98">
                      <a:extLst>
                        <a:ext uri="{FF2B5EF4-FFF2-40B4-BE49-F238E27FC236}">
                          <a16:creationId xmlns:a16="http://schemas.microsoft.com/office/drawing/2014/main" id="{B93912AB-368B-6346-890C-29527C00D912}"/>
                        </a:ext>
                      </a:extLst>
                    </p:cNvPr>
                    <p:cNvSpPr txBox="1">
                      <a:spLocks noRot="1" noChangeAspect="1" noMove="1" noResize="1" noEditPoints="1" noAdjustHandles="1" noChangeArrowheads="1" noChangeShapeType="1" noTextEdit="1"/>
                    </p:cNvSpPr>
                    <p:nvPr/>
                  </p:nvSpPr>
                  <p:spPr>
                    <a:xfrm>
                      <a:off x="10064843" y="4143785"/>
                      <a:ext cx="302125" cy="260493"/>
                    </a:xfrm>
                    <a:prstGeom prst="rect">
                      <a:avLst/>
                    </a:prstGeom>
                    <a:blipFill>
                      <a:blip r:embed="rId20"/>
                      <a:stretch>
                        <a:fillRect l="-14286"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79" name="Diamond 78">
                    <a:extLst>
                      <a:ext uri="{FF2B5EF4-FFF2-40B4-BE49-F238E27FC236}">
                        <a16:creationId xmlns:a16="http://schemas.microsoft.com/office/drawing/2014/main" id="{BD18B0AB-2982-F74B-A408-5C9816A73DD0}"/>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62" name="Diamond 61">
                    <a:extLst>
                      <a:ext uri="{FF2B5EF4-FFF2-40B4-BE49-F238E27FC236}">
                        <a16:creationId xmlns:a16="http://schemas.microsoft.com/office/drawing/2014/main" id="{CBF5E67C-1B78-C947-B669-79EDF44F439F}"/>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Oval 85">
                    <a:extLst>
                      <a:ext uri="{FF2B5EF4-FFF2-40B4-BE49-F238E27FC236}">
                        <a16:creationId xmlns:a16="http://schemas.microsoft.com/office/drawing/2014/main" id="{7E28C3BA-3906-CC40-A7F8-7A9CACD1FCA5}"/>
                      </a:ext>
                    </a:extLst>
                  </p:cNvPr>
                  <p:cNvSpPr/>
                  <p:nvPr/>
                </p:nvSpPr>
                <p:spPr>
                  <a:xfrm>
                    <a:off x="8978008" y="1226716"/>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86" name="Oval 85">
                    <a:extLst>
                      <a:ext uri="{FF2B5EF4-FFF2-40B4-BE49-F238E27FC236}">
                        <a16:creationId xmlns:a16="http://schemas.microsoft.com/office/drawing/2014/main" id="{7E28C3BA-3906-CC40-A7F8-7A9CACD1FCA5}"/>
                      </a:ext>
                    </a:extLst>
                  </p:cNvPr>
                  <p:cNvSpPr>
                    <a:spLocks noRot="1" noChangeAspect="1" noMove="1" noResize="1" noEditPoints="1" noAdjustHandles="1" noChangeArrowheads="1" noChangeShapeType="1" noTextEdit="1"/>
                  </p:cNvSpPr>
                  <p:nvPr/>
                </p:nvSpPr>
                <p:spPr>
                  <a:xfrm>
                    <a:off x="8978008" y="1226716"/>
                    <a:ext cx="587335" cy="302955"/>
                  </a:xfrm>
                  <a:prstGeom prst="ellipse">
                    <a:avLst/>
                  </a:prstGeom>
                  <a:blipFill>
                    <a:blip r:embed="rId22"/>
                    <a:stretch>
                      <a:fillRect b="-3846"/>
                    </a:stretch>
                  </a:blipFill>
                  <a:ln>
                    <a:solidFill>
                      <a:schemeClr val="tx1"/>
                    </a:solidFill>
                  </a:ln>
                </p:spPr>
                <p:txBody>
                  <a:bodyPr/>
                  <a:lstStyle/>
                  <a:p>
                    <a:r>
                      <a:rPr lang="en-GB">
                        <a:noFill/>
                      </a:rPr>
                      <a:t> </a:t>
                    </a:r>
                  </a:p>
                </p:txBody>
              </p:sp>
            </mc:Fallback>
          </mc:AlternateContent>
          <p:cxnSp>
            <p:nvCxnSpPr>
              <p:cNvPr id="88" name="Straight Connector 87">
                <a:extLst>
                  <a:ext uri="{FF2B5EF4-FFF2-40B4-BE49-F238E27FC236}">
                    <a16:creationId xmlns:a16="http://schemas.microsoft.com/office/drawing/2014/main" id="{D60F7D54-EF7E-6041-ACEB-E549EF3344A8}"/>
                  </a:ext>
                </a:extLst>
              </p:cNvPr>
              <p:cNvCxnSpPr>
                <a:cxnSpLocks/>
                <a:stCxn id="86" idx="2"/>
                <a:endCxn id="94" idx="3"/>
              </p:cNvCxnSpPr>
              <p:nvPr/>
            </p:nvCxnSpPr>
            <p:spPr>
              <a:xfrm flipH="1" flipV="1">
                <a:off x="8226212" y="1164956"/>
                <a:ext cx="751796" cy="2132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Oval 88">
                    <a:extLst>
                      <a:ext uri="{FF2B5EF4-FFF2-40B4-BE49-F238E27FC236}">
                        <a16:creationId xmlns:a16="http://schemas.microsoft.com/office/drawing/2014/main" id="{28B91741-BFA9-8A4A-AB27-0B6E7BFF3648}"/>
                      </a:ext>
                    </a:extLst>
                  </p:cNvPr>
                  <p:cNvSpPr/>
                  <p:nvPr/>
                </p:nvSpPr>
                <p:spPr>
                  <a:xfrm>
                    <a:off x="8504712" y="803399"/>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89" name="Oval 88">
                    <a:extLst>
                      <a:ext uri="{FF2B5EF4-FFF2-40B4-BE49-F238E27FC236}">
                        <a16:creationId xmlns:a16="http://schemas.microsoft.com/office/drawing/2014/main" id="{28B91741-BFA9-8A4A-AB27-0B6E7BFF3648}"/>
                      </a:ext>
                    </a:extLst>
                  </p:cNvPr>
                  <p:cNvSpPr>
                    <a:spLocks noRot="1" noChangeAspect="1" noMove="1" noResize="1" noEditPoints="1" noAdjustHandles="1" noChangeArrowheads="1" noChangeShapeType="1" noTextEdit="1"/>
                  </p:cNvSpPr>
                  <p:nvPr/>
                </p:nvSpPr>
                <p:spPr>
                  <a:xfrm>
                    <a:off x="8504712" y="803399"/>
                    <a:ext cx="1542904" cy="302955"/>
                  </a:xfrm>
                  <a:prstGeom prst="ellipse">
                    <a:avLst/>
                  </a:prstGeom>
                  <a:blipFill>
                    <a:blip r:embed="rId23"/>
                    <a:stretch>
                      <a:fillRect b="-4000"/>
                    </a:stretch>
                  </a:blipFill>
                  <a:ln>
                    <a:solidFill>
                      <a:schemeClr val="tx1"/>
                    </a:solidFill>
                  </a:ln>
                </p:spPr>
                <p:txBody>
                  <a:bodyPr/>
                  <a:lstStyle/>
                  <a:p>
                    <a:r>
                      <a:rPr lang="en-GB">
                        <a:noFill/>
                      </a:rPr>
                      <a:t> </a:t>
                    </a:r>
                  </a:p>
                </p:txBody>
              </p:sp>
            </mc:Fallback>
          </mc:AlternateContent>
          <p:cxnSp>
            <p:nvCxnSpPr>
              <p:cNvPr id="90" name="Straight Connector 89">
                <a:extLst>
                  <a:ext uri="{FF2B5EF4-FFF2-40B4-BE49-F238E27FC236}">
                    <a16:creationId xmlns:a16="http://schemas.microsoft.com/office/drawing/2014/main" id="{B805391A-935C-6E45-B7DD-19938891FFD0}"/>
                  </a:ext>
                </a:extLst>
              </p:cNvPr>
              <p:cNvCxnSpPr>
                <a:cxnSpLocks/>
                <a:stCxn id="97" idx="1"/>
                <a:endCxn id="89" idx="6"/>
              </p:cNvCxnSpPr>
              <p:nvPr/>
            </p:nvCxnSpPr>
            <p:spPr>
              <a:xfrm flipH="1" flipV="1">
                <a:off x="10047616" y="954877"/>
                <a:ext cx="253081" cy="2100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07D74C2-FEA9-CB4B-9F1F-E572657A959E}"/>
                  </a:ext>
                </a:extLst>
              </p:cNvPr>
              <p:cNvCxnSpPr>
                <a:cxnSpLocks/>
                <a:stCxn id="89" idx="2"/>
                <a:endCxn id="94" idx="3"/>
              </p:cNvCxnSpPr>
              <p:nvPr/>
            </p:nvCxnSpPr>
            <p:spPr>
              <a:xfrm flipH="1">
                <a:off x="8226212" y="954877"/>
                <a:ext cx="278500" cy="210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4C54C7C5-5540-F74A-95EB-1302089DF1CF}"/>
                  </a:ext>
                </a:extLst>
              </p:cNvPr>
              <p:cNvGrpSpPr/>
              <p:nvPr/>
            </p:nvGrpSpPr>
            <p:grpSpPr>
              <a:xfrm>
                <a:off x="8107114" y="1105406"/>
                <a:ext cx="318147" cy="278543"/>
                <a:chOff x="9188256" y="3555476"/>
                <a:chExt cx="384672" cy="336784"/>
              </a:xfrm>
            </p:grpSpPr>
            <p:sp>
              <p:nvSpPr>
                <p:cNvPr id="94" name="Rectangle 93">
                  <a:extLst>
                    <a:ext uri="{FF2B5EF4-FFF2-40B4-BE49-F238E27FC236}">
                      <a16:creationId xmlns:a16="http://schemas.microsoft.com/office/drawing/2014/main" id="{39D79066-6C1A-584D-92FB-3B47DC33D6E7}"/>
                    </a:ext>
                  </a:extLst>
                </p:cNvPr>
                <p:cNvSpPr/>
                <p:nvPr/>
              </p:nvSpPr>
              <p:spPr>
                <a:xfrm>
                  <a:off x="9188256" y="3555476"/>
                  <a:ext cx="144002"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58AAFD92-0615-0346-8E5F-F40055B17BC1}"/>
                        </a:ext>
                      </a:extLst>
                    </p:cNvPr>
                    <p:cNvSpPr txBox="1"/>
                    <p:nvPr/>
                  </p:nvSpPr>
                  <p:spPr>
                    <a:xfrm>
                      <a:off x="9387017" y="3631768"/>
                      <a:ext cx="185911"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solidFill>
                                  <a:schemeClr val="accent1"/>
                                </a:solidFill>
                                <a:latin typeface="Cambria Math" panose="02040503050406030204" pitchFamily="18" charset="0"/>
                              </a:rPr>
                              <m:t>𝑔</m:t>
                            </m:r>
                          </m:oMath>
                        </m:oMathPara>
                      </a14:m>
                      <a:endParaRPr lang="en-GB" sz="1400" dirty="0"/>
                    </a:p>
                  </p:txBody>
                </p:sp>
              </mc:Choice>
              <mc:Fallback xmlns="">
                <p:sp>
                  <p:nvSpPr>
                    <p:cNvPr id="95" name="TextBox 94">
                      <a:extLst>
                        <a:ext uri="{FF2B5EF4-FFF2-40B4-BE49-F238E27FC236}">
                          <a16:creationId xmlns:a16="http://schemas.microsoft.com/office/drawing/2014/main" id="{58AAFD92-0615-0346-8E5F-F40055B17BC1}"/>
                        </a:ext>
                      </a:extLst>
                    </p:cNvPr>
                    <p:cNvSpPr txBox="1">
                      <a:spLocks noRot="1" noChangeAspect="1" noMove="1" noResize="1" noEditPoints="1" noAdjustHandles="1" noChangeArrowheads="1" noChangeShapeType="1" noTextEdit="1"/>
                    </p:cNvSpPr>
                    <p:nvPr/>
                  </p:nvSpPr>
                  <p:spPr>
                    <a:xfrm>
                      <a:off x="9387017" y="3631768"/>
                      <a:ext cx="185911" cy="260492"/>
                    </a:xfrm>
                    <a:prstGeom prst="rect">
                      <a:avLst/>
                    </a:prstGeom>
                    <a:blipFill>
                      <a:blip r:embed="rId24"/>
                      <a:stretch>
                        <a:fillRect l="-23077" r="-23077" b="-23529"/>
                      </a:stretch>
                    </a:blipFill>
                  </p:spPr>
                  <p:txBody>
                    <a:bodyPr/>
                    <a:lstStyle/>
                    <a:p>
                      <a:r>
                        <a:rPr lang="en-GB">
                          <a:noFill/>
                        </a:rPr>
                        <a:t> </a:t>
                      </a:r>
                    </a:p>
                  </p:txBody>
                </p:sp>
              </mc:Fallback>
            </mc:AlternateContent>
          </p:grpSp>
        </p:grpSp>
      </p:grpSp>
      <mc:AlternateContent xmlns:mc="http://schemas.openxmlformats.org/markup-compatibility/2006" xmlns:a14="http://schemas.microsoft.com/office/drawing/2010/main">
        <mc:Choice Requires="a14">
          <p:graphicFrame>
            <p:nvGraphicFramePr>
              <p:cNvPr id="60" name="Table 59">
                <a:extLst>
                  <a:ext uri="{FF2B5EF4-FFF2-40B4-BE49-F238E27FC236}">
                    <a16:creationId xmlns:a16="http://schemas.microsoft.com/office/drawing/2014/main" id="{3D6C986F-336F-174C-AE22-5DEDBFD7C61E}"/>
                  </a:ext>
                </a:extLst>
              </p:cNvPr>
              <p:cNvGraphicFramePr>
                <a:graphicFrameLocks noGrp="1"/>
              </p:cNvGraphicFramePr>
              <p:nvPr/>
            </p:nvGraphicFramePr>
            <p:xfrm>
              <a:off x="8083630" y="736746"/>
              <a:ext cx="1300734" cy="1530000"/>
            </p:xfrm>
            <a:graphic>
              <a:graphicData uri="http://schemas.openxmlformats.org/drawingml/2006/table">
                <a:tbl>
                  <a:tblPr firstRow="1" bandRow="1">
                    <a:tableStyleId>{793D81CF-94F2-401A-BA57-92F5A7B2D0C5}</a:tableStyleId>
                  </a:tblPr>
                  <a:tblGrid>
                    <a:gridCol w="650367">
                      <a:extLst>
                        <a:ext uri="{9D8B030D-6E8A-4147-A177-3AD203B41FA5}">
                          <a16:colId xmlns:a16="http://schemas.microsoft.com/office/drawing/2014/main" val="2668102553"/>
                        </a:ext>
                      </a:extLst>
                    </a:gridCol>
                    <a:gridCol w="650367">
                      <a:extLst>
                        <a:ext uri="{9D8B030D-6E8A-4147-A177-3AD203B41FA5}">
                          <a16:colId xmlns:a16="http://schemas.microsoft.com/office/drawing/2014/main" val="2258612586"/>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𝐼</m:t>
                                </m:r>
                              </m:oMath>
                            </m:oMathPara>
                          </a14:m>
                          <a:endParaRPr lang="en-GB" sz="1400" b="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𝐸</m:t>
                                </m:r>
                              </m:oMath>
                            </m:oMathPara>
                          </a14:m>
                          <a:endParaRPr lang="en-GB" sz="1400" b="0" i="1"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extLst>
                      <a:ext uri="{0D108BD9-81ED-4DB2-BD59-A6C34878D82A}">
                        <a16:rowId xmlns:a16="http://schemas.microsoft.com/office/drawing/2014/main" val="1944780422"/>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extLst>
                      <a:ext uri="{0D108BD9-81ED-4DB2-BD59-A6C34878D82A}">
                        <a16:rowId xmlns:a16="http://schemas.microsoft.com/office/drawing/2014/main" val="3654867907"/>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extLst>
                      <a:ext uri="{0D108BD9-81ED-4DB2-BD59-A6C34878D82A}">
                        <a16:rowId xmlns:a16="http://schemas.microsoft.com/office/drawing/2014/main" val="1902049525"/>
                      </a:ext>
                    </a:extLst>
                  </a:tr>
                </a:tbl>
              </a:graphicData>
            </a:graphic>
          </p:graphicFrame>
        </mc:Choice>
        <mc:Fallback xmlns="">
          <p:graphicFrame>
            <p:nvGraphicFramePr>
              <p:cNvPr id="60" name="Table 59">
                <a:extLst>
                  <a:ext uri="{FF2B5EF4-FFF2-40B4-BE49-F238E27FC236}">
                    <a16:creationId xmlns:a16="http://schemas.microsoft.com/office/drawing/2014/main" id="{3D6C986F-336F-174C-AE22-5DEDBFD7C61E}"/>
                  </a:ext>
                </a:extLst>
              </p:cNvPr>
              <p:cNvGraphicFramePr>
                <a:graphicFrameLocks noGrp="1"/>
              </p:cNvGraphicFramePr>
              <p:nvPr>
                <p:extLst>
                  <p:ext uri="{D42A27DB-BD31-4B8C-83A1-F6EECF244321}">
                    <p14:modId xmlns:p14="http://schemas.microsoft.com/office/powerpoint/2010/main" val="2628191306"/>
                  </p:ext>
                </p:extLst>
              </p:nvPr>
            </p:nvGraphicFramePr>
            <p:xfrm>
              <a:off x="8083630" y="736746"/>
              <a:ext cx="1300734" cy="1530000"/>
            </p:xfrm>
            <a:graphic>
              <a:graphicData uri="http://schemas.openxmlformats.org/drawingml/2006/table">
                <a:tbl>
                  <a:tblPr firstRow="1" bandRow="1">
                    <a:tableStyleId>{793D81CF-94F2-401A-BA57-92F5A7B2D0C5}</a:tableStyleId>
                  </a:tblPr>
                  <a:tblGrid>
                    <a:gridCol w="650367">
                      <a:extLst>
                        <a:ext uri="{9D8B030D-6E8A-4147-A177-3AD203B41FA5}">
                          <a16:colId xmlns:a16="http://schemas.microsoft.com/office/drawing/2014/main" val="2668102553"/>
                        </a:ext>
                      </a:extLst>
                    </a:gridCol>
                    <a:gridCol w="650367">
                      <a:extLst>
                        <a:ext uri="{9D8B030D-6E8A-4147-A177-3AD203B41FA5}">
                          <a16:colId xmlns:a16="http://schemas.microsoft.com/office/drawing/2014/main" val="2258612586"/>
                        </a:ext>
                      </a:extLst>
                    </a:gridCol>
                  </a:tblGrid>
                  <a:tr h="306000">
                    <a:tc>
                      <a:txBody>
                        <a:bodyPr/>
                        <a:lstStyle/>
                        <a:p>
                          <a:endParaRPr lang="en-US"/>
                        </a:p>
                      </a:txBody>
                      <a:tcPr>
                        <a:blipFill>
                          <a:blip r:embed="rId25"/>
                          <a:stretch>
                            <a:fillRect t="-4167" r="-100000" b="-404167"/>
                          </a:stretch>
                        </a:blipFill>
                      </a:tcPr>
                    </a:tc>
                    <a:tc>
                      <a:txBody>
                        <a:bodyPr/>
                        <a:lstStyle/>
                        <a:p>
                          <a:endParaRPr lang="en-US"/>
                        </a:p>
                      </a:txBody>
                      <a:tcPr>
                        <a:blipFill>
                          <a:blip r:embed="rId25"/>
                          <a:stretch>
                            <a:fillRect l="-101961" t="-4167" r="-1961" b="-404167"/>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25"/>
                          <a:stretch>
                            <a:fillRect t="-104167" r="-100000" b="-304167"/>
                          </a:stretch>
                        </a:blipFill>
                      </a:tcPr>
                    </a:tc>
                    <a:tc>
                      <a:txBody>
                        <a:bodyPr/>
                        <a:lstStyle/>
                        <a:p>
                          <a:endParaRPr lang="en-US"/>
                        </a:p>
                      </a:txBody>
                      <a:tcPr>
                        <a:blipFill>
                          <a:blip r:embed="rId25"/>
                          <a:stretch>
                            <a:fillRect l="-101961" t="-104167" r="-1961" b="-304167"/>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25"/>
                          <a:stretch>
                            <a:fillRect t="-196000" r="-100000" b="-192000"/>
                          </a:stretch>
                        </a:blipFill>
                      </a:tcPr>
                    </a:tc>
                    <a:tc>
                      <a:txBody>
                        <a:bodyPr/>
                        <a:lstStyle/>
                        <a:p>
                          <a:endParaRPr lang="en-US"/>
                        </a:p>
                      </a:txBody>
                      <a:tcPr>
                        <a:blipFill>
                          <a:blip r:embed="rId25"/>
                          <a:stretch>
                            <a:fillRect l="-101961" t="-196000" r="-1961" b="-192000"/>
                          </a:stretch>
                        </a:blipFill>
                      </a:tcPr>
                    </a:tc>
                    <a:extLst>
                      <a:ext uri="{0D108BD9-81ED-4DB2-BD59-A6C34878D82A}">
                        <a16:rowId xmlns:a16="http://schemas.microsoft.com/office/drawing/2014/main" val="1944780422"/>
                      </a:ext>
                    </a:extLst>
                  </a:tr>
                  <a:tr h="306000">
                    <a:tc>
                      <a:txBody>
                        <a:bodyPr/>
                        <a:lstStyle/>
                        <a:p>
                          <a:endParaRPr lang="en-US"/>
                        </a:p>
                      </a:txBody>
                      <a:tcPr>
                        <a:blipFill>
                          <a:blip r:embed="rId25"/>
                          <a:stretch>
                            <a:fillRect t="-308333" r="-100000" b="-100000"/>
                          </a:stretch>
                        </a:blipFill>
                      </a:tcPr>
                    </a:tc>
                    <a:tc>
                      <a:txBody>
                        <a:bodyPr/>
                        <a:lstStyle/>
                        <a:p>
                          <a:endParaRPr lang="en-US"/>
                        </a:p>
                      </a:txBody>
                      <a:tcPr>
                        <a:blipFill>
                          <a:blip r:embed="rId25"/>
                          <a:stretch>
                            <a:fillRect l="-101961" t="-308333" r="-1961" b="-100000"/>
                          </a:stretch>
                        </a:blipFill>
                      </a:tcPr>
                    </a:tc>
                    <a:extLst>
                      <a:ext uri="{0D108BD9-81ED-4DB2-BD59-A6C34878D82A}">
                        <a16:rowId xmlns:a16="http://schemas.microsoft.com/office/drawing/2014/main" val="3654867907"/>
                      </a:ext>
                    </a:extLst>
                  </a:tr>
                  <a:tr h="306000">
                    <a:tc>
                      <a:txBody>
                        <a:bodyPr/>
                        <a:lstStyle/>
                        <a:p>
                          <a:endParaRPr lang="en-US"/>
                        </a:p>
                      </a:txBody>
                      <a:tcPr>
                        <a:blipFill>
                          <a:blip r:embed="rId25"/>
                          <a:stretch>
                            <a:fillRect t="-408333" r="-100000"/>
                          </a:stretch>
                        </a:blipFill>
                      </a:tcPr>
                    </a:tc>
                    <a:tc>
                      <a:txBody>
                        <a:bodyPr/>
                        <a:lstStyle/>
                        <a:p>
                          <a:endParaRPr lang="en-US"/>
                        </a:p>
                      </a:txBody>
                      <a:tcPr>
                        <a:blipFill>
                          <a:blip r:embed="rId25"/>
                          <a:stretch>
                            <a:fillRect l="-101961" t="-408333" r="-1961"/>
                          </a:stretch>
                        </a:blipFill>
                      </a:tcPr>
                    </a:tc>
                    <a:extLst>
                      <a:ext uri="{0D108BD9-81ED-4DB2-BD59-A6C34878D82A}">
                        <a16:rowId xmlns:a16="http://schemas.microsoft.com/office/drawing/2014/main" val="190204952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0" name="Table 99">
                <a:extLst>
                  <a:ext uri="{FF2B5EF4-FFF2-40B4-BE49-F238E27FC236}">
                    <a16:creationId xmlns:a16="http://schemas.microsoft.com/office/drawing/2014/main" id="{89917071-08E3-264B-8485-C7557F14C919}"/>
                  </a:ext>
                </a:extLst>
              </p:cNvPr>
              <p:cNvGraphicFramePr>
                <a:graphicFrameLocks noGrp="1"/>
              </p:cNvGraphicFramePr>
              <p:nvPr/>
            </p:nvGraphicFramePr>
            <p:xfrm>
              <a:off x="9467639" y="736746"/>
              <a:ext cx="652780" cy="1530000"/>
            </p:xfrm>
            <a:graphic>
              <a:graphicData uri="http://schemas.openxmlformats.org/drawingml/2006/table">
                <a:tbl>
                  <a:tblPr firstRow="1" bandRow="1">
                    <a:tableStyleId>{B301B821-A1FF-4177-AEE7-76D212191A09}</a:tableStyleId>
                  </a:tblPr>
                  <a:tblGrid>
                    <a:gridCol w="652780">
                      <a:extLst>
                        <a:ext uri="{9D8B030D-6E8A-4147-A177-3AD203B41FA5}">
                          <a16:colId xmlns:a16="http://schemas.microsoft.com/office/drawing/2014/main" val="281335253"/>
                        </a:ext>
                      </a:extLst>
                    </a:gridCol>
                  </a:tblGrid>
                  <a:tr h="306000">
                    <a:tc>
                      <a:txBody>
                        <a:bodyPr/>
                        <a:lstStyle/>
                        <a:p>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𝜙</m:t>
                                </m:r>
                              </m:oMath>
                            </m:oMathPara>
                          </a14:m>
                          <a:endParaRPr lang="en-GB" sz="1400" b="0"/>
                        </a:p>
                      </a:txBody>
                      <a:tcPr/>
                    </a:tc>
                    <a:extLst>
                      <a:ext uri="{0D108BD9-81ED-4DB2-BD59-A6C34878D82A}">
                        <a16:rowId xmlns:a16="http://schemas.microsoft.com/office/drawing/2014/main" val="1907911284"/>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m:t>
                                </m:r>
                                <m:r>
                                  <a:rPr lang="de-DE" sz="1400" b="0" i="0" smtClean="0">
                                    <a:latin typeface="Cambria Math" panose="02040503050406030204" pitchFamily="18" charset="0"/>
                                  </a:rPr>
                                  <m:t>000</m:t>
                                </m:r>
                              </m:oMath>
                            </m:oMathPara>
                          </a14:m>
                          <a:endParaRPr lang="en-GB" sz="1400" dirty="0"/>
                        </a:p>
                      </a:txBody>
                      <a:tcPr/>
                    </a:tc>
                    <a:extLst>
                      <a:ext uri="{0D108BD9-81ED-4DB2-BD59-A6C34878D82A}">
                        <a16:rowId xmlns:a16="http://schemas.microsoft.com/office/drawing/2014/main" val="2931197770"/>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m:t>
                                </m:r>
                                <m:r>
                                  <a:rPr lang="de-DE" sz="1400" b="0" i="0" smtClean="0">
                                    <a:latin typeface="Cambria Math" panose="02040503050406030204" pitchFamily="18" charset="0"/>
                                  </a:rPr>
                                  <m:t>000</m:t>
                                </m:r>
                              </m:oMath>
                            </m:oMathPara>
                          </a14:m>
                          <a:endParaRPr lang="en-GB" sz="1400" dirty="0"/>
                        </a:p>
                      </a:txBody>
                      <a:tcPr/>
                    </a:tc>
                    <a:extLst>
                      <a:ext uri="{0D108BD9-81ED-4DB2-BD59-A6C34878D82A}">
                        <a16:rowId xmlns:a16="http://schemas.microsoft.com/office/drawing/2014/main" val="100732356"/>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m:t>
                                </m:r>
                                <m:r>
                                  <a:rPr lang="de-DE" sz="1400" b="0" i="0" smtClean="0">
                                    <a:latin typeface="Cambria Math" panose="02040503050406030204" pitchFamily="18" charset="0"/>
                                  </a:rPr>
                                  <m:t>984</m:t>
                                </m:r>
                              </m:oMath>
                            </m:oMathPara>
                          </a14:m>
                          <a:endParaRPr lang="en-GB" sz="1400" dirty="0"/>
                        </a:p>
                      </a:txBody>
                      <a:tcPr/>
                    </a:tc>
                    <a:extLst>
                      <a:ext uri="{0D108BD9-81ED-4DB2-BD59-A6C34878D82A}">
                        <a16:rowId xmlns:a16="http://schemas.microsoft.com/office/drawing/2014/main" val="3247399365"/>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m:t>
                                </m:r>
                                <m:r>
                                  <a:rPr lang="de-DE" sz="1400" b="0" i="0" smtClean="0">
                                    <a:latin typeface="Cambria Math" panose="02040503050406030204" pitchFamily="18" charset="0"/>
                                  </a:rPr>
                                  <m:t>0</m:t>
                                </m:r>
                                <m:r>
                                  <a:rPr lang="de-DE" sz="1400" smtClean="0">
                                    <a:latin typeface="Cambria Math" panose="02040503050406030204" pitchFamily="18" charset="0"/>
                                  </a:rPr>
                                  <m:t>1</m:t>
                                </m:r>
                                <m:r>
                                  <a:rPr lang="de-DE" sz="1400" b="0" i="0" smtClean="0">
                                    <a:latin typeface="Cambria Math" panose="02040503050406030204" pitchFamily="18" charset="0"/>
                                  </a:rPr>
                                  <m:t>6</m:t>
                                </m:r>
                              </m:oMath>
                            </m:oMathPara>
                          </a14:m>
                          <a:endParaRPr lang="en-GB" sz="1400" dirty="0"/>
                        </a:p>
                      </a:txBody>
                      <a:tcPr/>
                    </a:tc>
                    <a:extLst>
                      <a:ext uri="{0D108BD9-81ED-4DB2-BD59-A6C34878D82A}">
                        <a16:rowId xmlns:a16="http://schemas.microsoft.com/office/drawing/2014/main" val="9376847"/>
                      </a:ext>
                    </a:extLst>
                  </a:tr>
                </a:tbl>
              </a:graphicData>
            </a:graphic>
          </p:graphicFrame>
        </mc:Choice>
        <mc:Fallback xmlns="">
          <p:graphicFrame>
            <p:nvGraphicFramePr>
              <p:cNvPr id="100" name="Table 99">
                <a:extLst>
                  <a:ext uri="{FF2B5EF4-FFF2-40B4-BE49-F238E27FC236}">
                    <a16:creationId xmlns:a16="http://schemas.microsoft.com/office/drawing/2014/main" id="{89917071-08E3-264B-8485-C7557F14C919}"/>
                  </a:ext>
                </a:extLst>
              </p:cNvPr>
              <p:cNvGraphicFramePr>
                <a:graphicFrameLocks noGrp="1"/>
              </p:cNvGraphicFramePr>
              <p:nvPr>
                <p:extLst>
                  <p:ext uri="{D42A27DB-BD31-4B8C-83A1-F6EECF244321}">
                    <p14:modId xmlns:p14="http://schemas.microsoft.com/office/powerpoint/2010/main" val="742299560"/>
                  </p:ext>
                </p:extLst>
              </p:nvPr>
            </p:nvGraphicFramePr>
            <p:xfrm>
              <a:off x="9467639" y="736746"/>
              <a:ext cx="652780" cy="1530000"/>
            </p:xfrm>
            <a:graphic>
              <a:graphicData uri="http://schemas.openxmlformats.org/drawingml/2006/table">
                <a:tbl>
                  <a:tblPr firstRow="1" bandRow="1">
                    <a:tableStyleId>{B301B821-A1FF-4177-AEE7-76D212191A09}</a:tableStyleId>
                  </a:tblPr>
                  <a:tblGrid>
                    <a:gridCol w="652780">
                      <a:extLst>
                        <a:ext uri="{9D8B030D-6E8A-4147-A177-3AD203B41FA5}">
                          <a16:colId xmlns:a16="http://schemas.microsoft.com/office/drawing/2014/main" val="281335253"/>
                        </a:ext>
                      </a:extLst>
                    </a:gridCol>
                  </a:tblGrid>
                  <a:tr h="306000">
                    <a:tc>
                      <a:txBody>
                        <a:bodyPr/>
                        <a:lstStyle/>
                        <a:p>
                          <a:endParaRPr lang="en-US"/>
                        </a:p>
                      </a:txBody>
                      <a:tcPr>
                        <a:blipFill>
                          <a:blip r:embed="rId26"/>
                          <a:stretch>
                            <a:fillRect l="-1923" t="-4167" r="-1923" b="-404167"/>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26"/>
                          <a:stretch>
                            <a:fillRect l="-1923" t="-104167" r="-1923" b="-304167"/>
                          </a:stretch>
                        </a:blipFill>
                      </a:tcPr>
                    </a:tc>
                    <a:extLst>
                      <a:ext uri="{0D108BD9-81ED-4DB2-BD59-A6C34878D82A}">
                        <a16:rowId xmlns:a16="http://schemas.microsoft.com/office/drawing/2014/main" val="2931197770"/>
                      </a:ext>
                    </a:extLst>
                  </a:tr>
                  <a:tr h="306000">
                    <a:tc>
                      <a:txBody>
                        <a:bodyPr/>
                        <a:lstStyle/>
                        <a:p>
                          <a:endParaRPr lang="en-US"/>
                        </a:p>
                      </a:txBody>
                      <a:tcPr>
                        <a:blipFill>
                          <a:blip r:embed="rId26"/>
                          <a:stretch>
                            <a:fillRect l="-1923" t="-196000" r="-1923" b="-192000"/>
                          </a:stretch>
                        </a:blipFill>
                      </a:tcPr>
                    </a:tc>
                    <a:extLst>
                      <a:ext uri="{0D108BD9-81ED-4DB2-BD59-A6C34878D82A}">
                        <a16:rowId xmlns:a16="http://schemas.microsoft.com/office/drawing/2014/main" val="100732356"/>
                      </a:ext>
                    </a:extLst>
                  </a:tr>
                  <a:tr h="306000">
                    <a:tc>
                      <a:txBody>
                        <a:bodyPr/>
                        <a:lstStyle/>
                        <a:p>
                          <a:endParaRPr lang="en-US"/>
                        </a:p>
                      </a:txBody>
                      <a:tcPr>
                        <a:blipFill>
                          <a:blip r:embed="rId26"/>
                          <a:stretch>
                            <a:fillRect l="-1923" t="-308333" r="-1923" b="-100000"/>
                          </a:stretch>
                        </a:blipFill>
                      </a:tcPr>
                    </a:tc>
                    <a:extLst>
                      <a:ext uri="{0D108BD9-81ED-4DB2-BD59-A6C34878D82A}">
                        <a16:rowId xmlns:a16="http://schemas.microsoft.com/office/drawing/2014/main" val="3247399365"/>
                      </a:ext>
                    </a:extLst>
                  </a:tr>
                  <a:tr h="306000">
                    <a:tc>
                      <a:txBody>
                        <a:bodyPr/>
                        <a:lstStyle/>
                        <a:p>
                          <a:endParaRPr lang="en-US"/>
                        </a:p>
                      </a:txBody>
                      <a:tcPr>
                        <a:blipFill>
                          <a:blip r:embed="rId26"/>
                          <a:stretch>
                            <a:fillRect l="-1923" t="-408333" r="-1923"/>
                          </a:stretch>
                        </a:blipFill>
                      </a:tcPr>
                    </a:tc>
                    <a:extLst>
                      <a:ext uri="{0D108BD9-81ED-4DB2-BD59-A6C34878D82A}">
                        <a16:rowId xmlns:a16="http://schemas.microsoft.com/office/drawing/2014/main" val="9376847"/>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1" name="Table 100">
                <a:extLst>
                  <a:ext uri="{FF2B5EF4-FFF2-40B4-BE49-F238E27FC236}">
                    <a16:creationId xmlns:a16="http://schemas.microsoft.com/office/drawing/2014/main" id="{2B4FE026-190F-7B4B-95C6-7227347C7901}"/>
                  </a:ext>
                </a:extLst>
              </p:cNvPr>
              <p:cNvGraphicFramePr>
                <a:graphicFrameLocks noGrp="1"/>
              </p:cNvGraphicFramePr>
              <p:nvPr/>
            </p:nvGraphicFramePr>
            <p:xfrm>
              <a:off x="10203694" y="737084"/>
              <a:ext cx="552768" cy="1530000"/>
            </p:xfrm>
            <a:graphic>
              <a:graphicData uri="http://schemas.openxmlformats.org/drawingml/2006/table">
                <a:tbl>
                  <a:tblPr firstRow="1" bandRow="1">
                    <a:tableStyleId>{FABFCF23-3B69-468F-B69F-88F6DE6A72F2}</a:tableStyleId>
                  </a:tblPr>
                  <a:tblGrid>
                    <a:gridCol w="552768">
                      <a:extLst>
                        <a:ext uri="{9D8B030D-6E8A-4147-A177-3AD203B41FA5}">
                          <a16:colId xmlns:a16="http://schemas.microsoft.com/office/drawing/2014/main" val="28133525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𝑈𝑡𝑖𝑙</m:t>
                                </m:r>
                              </m:oMath>
                            </m:oMathPara>
                          </a14:m>
                          <a:endParaRPr lang="en-GB" sz="1400" b="0"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solidFill>
                                      <a:srgbClr val="EBEBEB"/>
                                    </a:solidFill>
                                    <a:latin typeface="Cambria Math" panose="02040503050406030204" pitchFamily="18" charset="0"/>
                                  </a:rPr>
                                  <m:t>−</m:t>
                                </m:r>
                                <m:r>
                                  <a:rPr lang="de-DE" sz="140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02464291"/>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44780422"/>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m:t>
                                </m:r>
                                <m:r>
                                  <a:rPr lang="de-DE" sz="1400" b="0" i="0" smtClean="0">
                                    <a:latin typeface="Cambria Math" panose="02040503050406030204" pitchFamily="18" charset="0"/>
                                  </a:rPr>
                                  <m:t>2</m:t>
                                </m:r>
                                <m:r>
                                  <a:rPr lang="de-DE" sz="1400" smtClean="0">
                                    <a:latin typeface="Cambria Math" panose="02040503050406030204" pitchFamily="18" charset="0"/>
                                  </a:rPr>
                                  <m:t>0</m:t>
                                </m:r>
                              </m:oMath>
                            </m:oMathPara>
                          </a14:m>
                          <a:endParaRPr lang="en-GB" sz="1400" dirty="0"/>
                        </a:p>
                      </a:txBody>
                      <a:tcPr/>
                    </a:tc>
                    <a:extLst>
                      <a:ext uri="{0D108BD9-81ED-4DB2-BD59-A6C34878D82A}">
                        <a16:rowId xmlns:a16="http://schemas.microsoft.com/office/drawing/2014/main" val="3654867907"/>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solidFill>
                                      <a:srgbClr val="F4F4F4"/>
                                    </a:solidFill>
                                    <a:latin typeface="Cambria Math" panose="02040503050406030204" pitchFamily="18" charset="0"/>
                                  </a:rPr>
                                  <m:t>−</m:t>
                                </m:r>
                                <m:r>
                                  <a:rPr lang="de-DE" sz="1400" b="0" i="0" smtClean="0">
                                    <a:solidFill>
                                      <a:srgbClr val="F4F4F4"/>
                                    </a:solidFill>
                                    <a:latin typeface="Cambria Math" panose="02040503050406030204" pitchFamily="18" charset="0"/>
                                  </a:rPr>
                                  <m:t>0</m:t>
                                </m:r>
                                <m:r>
                                  <a:rPr lang="de-DE" sz="1400" b="0" i="0" smtClean="0">
                                    <a:latin typeface="Cambria Math" panose="02040503050406030204" pitchFamily="18" charset="0"/>
                                  </a:rPr>
                                  <m:t>2</m:t>
                                </m:r>
                              </m:oMath>
                            </m:oMathPara>
                          </a14:m>
                          <a:endParaRPr lang="en-GB" sz="1400" dirty="0"/>
                        </a:p>
                      </a:txBody>
                      <a:tcPr/>
                    </a:tc>
                    <a:extLst>
                      <a:ext uri="{0D108BD9-81ED-4DB2-BD59-A6C34878D82A}">
                        <a16:rowId xmlns:a16="http://schemas.microsoft.com/office/drawing/2014/main" val="1902049525"/>
                      </a:ext>
                    </a:extLst>
                  </a:tr>
                </a:tbl>
              </a:graphicData>
            </a:graphic>
          </p:graphicFrame>
        </mc:Choice>
        <mc:Fallback xmlns="">
          <p:graphicFrame>
            <p:nvGraphicFramePr>
              <p:cNvPr id="101" name="Table 100">
                <a:extLst>
                  <a:ext uri="{FF2B5EF4-FFF2-40B4-BE49-F238E27FC236}">
                    <a16:creationId xmlns:a16="http://schemas.microsoft.com/office/drawing/2014/main" id="{2B4FE026-190F-7B4B-95C6-7227347C7901}"/>
                  </a:ext>
                </a:extLst>
              </p:cNvPr>
              <p:cNvGraphicFramePr>
                <a:graphicFrameLocks noGrp="1"/>
              </p:cNvGraphicFramePr>
              <p:nvPr>
                <p:extLst>
                  <p:ext uri="{D42A27DB-BD31-4B8C-83A1-F6EECF244321}">
                    <p14:modId xmlns:p14="http://schemas.microsoft.com/office/powerpoint/2010/main" val="1260416820"/>
                  </p:ext>
                </p:extLst>
              </p:nvPr>
            </p:nvGraphicFramePr>
            <p:xfrm>
              <a:off x="10203694" y="737084"/>
              <a:ext cx="552768" cy="1530000"/>
            </p:xfrm>
            <a:graphic>
              <a:graphicData uri="http://schemas.openxmlformats.org/drawingml/2006/table">
                <a:tbl>
                  <a:tblPr firstRow="1" bandRow="1">
                    <a:tableStyleId>{FABFCF23-3B69-468F-B69F-88F6DE6A72F2}</a:tableStyleId>
                  </a:tblPr>
                  <a:tblGrid>
                    <a:gridCol w="552768">
                      <a:extLst>
                        <a:ext uri="{9D8B030D-6E8A-4147-A177-3AD203B41FA5}">
                          <a16:colId xmlns:a16="http://schemas.microsoft.com/office/drawing/2014/main" val="281335253"/>
                        </a:ext>
                      </a:extLst>
                    </a:gridCol>
                  </a:tblGrid>
                  <a:tr h="306000">
                    <a:tc>
                      <a:txBody>
                        <a:bodyPr/>
                        <a:lstStyle/>
                        <a:p>
                          <a:endParaRPr lang="en-US"/>
                        </a:p>
                      </a:txBody>
                      <a:tcPr>
                        <a:blipFill>
                          <a:blip r:embed="rId27"/>
                          <a:stretch>
                            <a:fillRect l="-2273" t="-4167" r="-2273" b="-404167"/>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27"/>
                          <a:stretch>
                            <a:fillRect l="-2273" t="-104167" r="-2273" b="-304167"/>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27"/>
                          <a:stretch>
                            <a:fillRect l="-2273" t="-196000" r="-2273" b="-192000"/>
                          </a:stretch>
                        </a:blipFill>
                      </a:tcPr>
                    </a:tc>
                    <a:extLst>
                      <a:ext uri="{0D108BD9-81ED-4DB2-BD59-A6C34878D82A}">
                        <a16:rowId xmlns:a16="http://schemas.microsoft.com/office/drawing/2014/main" val="1944780422"/>
                      </a:ext>
                    </a:extLst>
                  </a:tr>
                  <a:tr h="306000">
                    <a:tc>
                      <a:txBody>
                        <a:bodyPr/>
                        <a:lstStyle/>
                        <a:p>
                          <a:endParaRPr lang="en-US"/>
                        </a:p>
                      </a:txBody>
                      <a:tcPr>
                        <a:blipFill>
                          <a:blip r:embed="rId27"/>
                          <a:stretch>
                            <a:fillRect l="-2273" t="-308333" r="-2273" b="-100000"/>
                          </a:stretch>
                        </a:blipFill>
                      </a:tcPr>
                    </a:tc>
                    <a:extLst>
                      <a:ext uri="{0D108BD9-81ED-4DB2-BD59-A6C34878D82A}">
                        <a16:rowId xmlns:a16="http://schemas.microsoft.com/office/drawing/2014/main" val="3654867907"/>
                      </a:ext>
                    </a:extLst>
                  </a:tr>
                  <a:tr h="306000">
                    <a:tc>
                      <a:txBody>
                        <a:bodyPr/>
                        <a:lstStyle/>
                        <a:p>
                          <a:endParaRPr lang="en-US"/>
                        </a:p>
                      </a:txBody>
                      <a:tcPr>
                        <a:blipFill>
                          <a:blip r:embed="rId27"/>
                          <a:stretch>
                            <a:fillRect l="-2273" t="-408333" r="-2273"/>
                          </a:stretch>
                        </a:blipFill>
                      </a:tcPr>
                    </a:tc>
                    <a:extLst>
                      <a:ext uri="{0D108BD9-81ED-4DB2-BD59-A6C34878D82A}">
                        <a16:rowId xmlns:a16="http://schemas.microsoft.com/office/drawing/2014/main" val="1902049525"/>
                      </a:ext>
                    </a:extLst>
                  </a:tr>
                </a:tbl>
              </a:graphicData>
            </a:graphic>
          </p:graphicFrame>
        </mc:Fallback>
      </mc:AlternateContent>
      <p:grpSp>
        <p:nvGrpSpPr>
          <p:cNvPr id="20" name="Group 19">
            <a:extLst>
              <a:ext uri="{FF2B5EF4-FFF2-40B4-BE49-F238E27FC236}">
                <a16:creationId xmlns:a16="http://schemas.microsoft.com/office/drawing/2014/main" id="{8DC3C870-5038-934D-8861-966DFA6555DC}"/>
              </a:ext>
            </a:extLst>
          </p:cNvPr>
          <p:cNvGrpSpPr/>
          <p:nvPr/>
        </p:nvGrpSpPr>
        <p:grpSpPr>
          <a:xfrm>
            <a:off x="7891017" y="2377747"/>
            <a:ext cx="3935389" cy="2340673"/>
            <a:chOff x="7896286" y="3434615"/>
            <a:chExt cx="3935389" cy="2340673"/>
          </a:xfrm>
        </p:grpSpPr>
        <p:sp>
          <p:nvSpPr>
            <p:cNvPr id="65" name="Rectangle 64">
              <a:extLst>
                <a:ext uri="{FF2B5EF4-FFF2-40B4-BE49-F238E27FC236}">
                  <a16:creationId xmlns:a16="http://schemas.microsoft.com/office/drawing/2014/main" id="{755487BB-459C-CD4E-869C-14FD0A11AEA9}"/>
                </a:ext>
              </a:extLst>
            </p:cNvPr>
            <p:cNvSpPr/>
            <p:nvPr/>
          </p:nvSpPr>
          <p:spPr>
            <a:xfrm>
              <a:off x="7896286" y="3434615"/>
              <a:ext cx="3935389" cy="2340673"/>
            </a:xfrm>
            <a:prstGeom prst="rect">
              <a:avLst/>
            </a:prstGeom>
            <a:solidFill>
              <a:schemeClr val="accent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A7E6FBD4-7DBD-6441-83E6-74302C5272C4}"/>
                </a:ext>
              </a:extLst>
            </p:cNvPr>
            <p:cNvGrpSpPr/>
            <p:nvPr/>
          </p:nvGrpSpPr>
          <p:grpSpPr>
            <a:xfrm>
              <a:off x="8495350" y="3437121"/>
              <a:ext cx="3001099" cy="726281"/>
              <a:chOff x="8666375" y="48762"/>
              <a:chExt cx="3001099" cy="726281"/>
            </a:xfrm>
          </p:grpSpPr>
          <p:cxnSp>
            <p:nvCxnSpPr>
              <p:cNvPr id="103" name="Straight Connector 102">
                <a:extLst>
                  <a:ext uri="{FF2B5EF4-FFF2-40B4-BE49-F238E27FC236}">
                    <a16:creationId xmlns:a16="http://schemas.microsoft.com/office/drawing/2014/main" id="{B7CCA8BC-F8B9-F545-BC64-15A4A3058C14}"/>
                  </a:ext>
                </a:extLst>
              </p:cNvPr>
              <p:cNvCxnSpPr>
                <a:cxnSpLocks/>
                <a:stCxn id="108" idx="1"/>
                <a:endCxn id="105" idx="3"/>
              </p:cNvCxnSpPr>
              <p:nvPr/>
            </p:nvCxnSpPr>
            <p:spPr>
              <a:xfrm flipH="1" flipV="1">
                <a:off x="10585944" y="415821"/>
                <a:ext cx="382384"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D774135B-FBBC-1343-995D-DC233BCE5981}"/>
                  </a:ext>
                </a:extLst>
              </p:cNvPr>
              <p:cNvCxnSpPr>
                <a:cxnSpLocks/>
                <a:stCxn id="109" idx="6"/>
                <a:endCxn id="105" idx="1"/>
              </p:cNvCxnSpPr>
              <p:nvPr/>
            </p:nvCxnSpPr>
            <p:spPr>
              <a:xfrm flipV="1">
                <a:off x="9731494" y="415821"/>
                <a:ext cx="735354" cy="207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A327DB15-CDFE-8F4B-82B5-AB1AF1FCC9D0}"/>
                  </a:ext>
                </a:extLst>
              </p:cNvPr>
              <p:cNvSpPr/>
              <p:nvPr/>
            </p:nvSpPr>
            <p:spPr>
              <a:xfrm>
                <a:off x="10466848" y="356272"/>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73412D47-8A48-BD42-8B3E-329DFA2284EA}"/>
                      </a:ext>
                    </a:extLst>
                  </p:cNvPr>
                  <p:cNvSpPr txBox="1"/>
                  <p:nvPr/>
                </p:nvSpPr>
                <p:spPr>
                  <a:xfrm>
                    <a:off x="10627668" y="432108"/>
                    <a:ext cx="25417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solidFill>
                                    <a:schemeClr val="accent2"/>
                                  </a:solidFill>
                                  <a:latin typeface="Cambria Math" panose="02040503050406030204" pitchFamily="18" charset="0"/>
                                </a:rPr>
                              </m:ctrlPr>
                            </m:sSubSupPr>
                            <m:e>
                              <m:r>
                                <a:rPr lang="de-DE" sz="1400" i="1">
                                  <a:solidFill>
                                    <a:schemeClr val="accent2"/>
                                  </a:solidFill>
                                  <a:latin typeface="Cambria Math" charset="0"/>
                                </a:rPr>
                                <m:t>𝑔</m:t>
                              </m:r>
                            </m:e>
                            <m:sub>
                              <m:r>
                                <a:rPr lang="de-DE" sz="1400" b="0" i="1" smtClean="0">
                                  <a:solidFill>
                                    <a:schemeClr val="accent2"/>
                                  </a:solidFill>
                                  <a:latin typeface="Cambria Math" panose="02040503050406030204" pitchFamily="18" charset="0"/>
                                </a:rPr>
                                <m:t>𝑈</m:t>
                              </m:r>
                            </m:sub>
                            <m:sup>
                              <m:r>
                                <a:rPr lang="de-DE" sz="1400" b="0" i="1" smtClean="0">
                                  <a:solidFill>
                                    <a:schemeClr val="accent2"/>
                                  </a:solidFill>
                                  <a:latin typeface="Cambria Math" panose="02040503050406030204" pitchFamily="18" charset="0"/>
                                </a:rPr>
                                <m:t>′′</m:t>
                              </m:r>
                            </m:sup>
                          </m:sSubSup>
                        </m:oMath>
                      </m:oMathPara>
                    </a14:m>
                    <a:endParaRPr lang="en-GB" sz="1400" dirty="0">
                      <a:solidFill>
                        <a:schemeClr val="accent2"/>
                      </a:solidFill>
                    </a:endParaRPr>
                  </a:p>
                </p:txBody>
              </p:sp>
            </mc:Choice>
            <mc:Fallback xmlns="">
              <p:sp>
                <p:nvSpPr>
                  <p:cNvPr id="107" name="TextBox 106">
                    <a:extLst>
                      <a:ext uri="{FF2B5EF4-FFF2-40B4-BE49-F238E27FC236}">
                        <a16:creationId xmlns:a16="http://schemas.microsoft.com/office/drawing/2014/main" id="{73412D47-8A48-BD42-8B3E-329DFA2284EA}"/>
                      </a:ext>
                    </a:extLst>
                  </p:cNvPr>
                  <p:cNvSpPr txBox="1">
                    <a:spLocks noRot="1" noChangeAspect="1" noMove="1" noResize="1" noEditPoints="1" noAdjustHandles="1" noChangeArrowheads="1" noChangeShapeType="1" noTextEdit="1"/>
                  </p:cNvSpPr>
                  <p:nvPr/>
                </p:nvSpPr>
                <p:spPr>
                  <a:xfrm>
                    <a:off x="10627668" y="432108"/>
                    <a:ext cx="254172" cy="215444"/>
                  </a:xfrm>
                  <a:prstGeom prst="rect">
                    <a:avLst/>
                  </a:prstGeom>
                  <a:blipFill>
                    <a:blip r:embed="rId28"/>
                    <a:stretch>
                      <a:fillRect l="-14286" b="-222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8" name="Diamond 107">
                    <a:extLst>
                      <a:ext uri="{FF2B5EF4-FFF2-40B4-BE49-F238E27FC236}">
                        <a16:creationId xmlns:a16="http://schemas.microsoft.com/office/drawing/2014/main" id="{44FA9A38-C44A-2D49-9C92-3037BE63BCA6}"/>
                      </a:ext>
                    </a:extLst>
                  </p:cNvPr>
                  <p:cNvSpPr/>
                  <p:nvPr/>
                </p:nvSpPr>
                <p:spPr>
                  <a:xfrm>
                    <a:off x="10968328" y="201855"/>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108" name="Diamond 107">
                    <a:extLst>
                      <a:ext uri="{FF2B5EF4-FFF2-40B4-BE49-F238E27FC236}">
                        <a16:creationId xmlns:a16="http://schemas.microsoft.com/office/drawing/2014/main" id="{44FA9A38-C44A-2D49-9C92-3037BE63BCA6}"/>
                      </a:ext>
                    </a:extLst>
                  </p:cNvPr>
                  <p:cNvSpPr>
                    <a:spLocks noRot="1" noChangeAspect="1" noMove="1" noResize="1" noEditPoints="1" noAdjustHandles="1" noChangeArrowheads="1" noChangeShapeType="1" noTextEdit="1"/>
                  </p:cNvSpPr>
                  <p:nvPr/>
                </p:nvSpPr>
                <p:spPr>
                  <a:xfrm>
                    <a:off x="10968328" y="201855"/>
                    <a:ext cx="699146" cy="427971"/>
                  </a:xfrm>
                  <a:prstGeom prst="diamond">
                    <a:avLst/>
                  </a:prstGeom>
                  <a:blipFill>
                    <a:blip r:embed="rId2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9" name="Oval 108">
                    <a:extLst>
                      <a:ext uri="{FF2B5EF4-FFF2-40B4-BE49-F238E27FC236}">
                        <a16:creationId xmlns:a16="http://schemas.microsoft.com/office/drawing/2014/main" id="{A0F0679E-8469-9949-8C83-4FEC6BC5A8C8}"/>
                      </a:ext>
                    </a:extLst>
                  </p:cNvPr>
                  <p:cNvSpPr/>
                  <p:nvPr/>
                </p:nvSpPr>
                <p:spPr>
                  <a:xfrm>
                    <a:off x="9144159" y="47208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109" name="Oval 108">
                    <a:extLst>
                      <a:ext uri="{FF2B5EF4-FFF2-40B4-BE49-F238E27FC236}">
                        <a16:creationId xmlns:a16="http://schemas.microsoft.com/office/drawing/2014/main" id="{A0F0679E-8469-9949-8C83-4FEC6BC5A8C8}"/>
                      </a:ext>
                    </a:extLst>
                  </p:cNvPr>
                  <p:cNvSpPr>
                    <a:spLocks noRot="1" noChangeAspect="1" noMove="1" noResize="1" noEditPoints="1" noAdjustHandles="1" noChangeArrowheads="1" noChangeShapeType="1" noTextEdit="1"/>
                  </p:cNvSpPr>
                  <p:nvPr/>
                </p:nvSpPr>
                <p:spPr>
                  <a:xfrm>
                    <a:off x="9144159" y="472088"/>
                    <a:ext cx="587335" cy="302955"/>
                  </a:xfrm>
                  <a:prstGeom prst="ellipse">
                    <a:avLst/>
                  </a:prstGeom>
                  <a:blipFill>
                    <a:blip r:embed="rId30"/>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Oval 109">
                    <a:extLst>
                      <a:ext uri="{FF2B5EF4-FFF2-40B4-BE49-F238E27FC236}">
                        <a16:creationId xmlns:a16="http://schemas.microsoft.com/office/drawing/2014/main" id="{66681A06-CB96-CF40-ACE9-335E73A3D339}"/>
                      </a:ext>
                    </a:extLst>
                  </p:cNvPr>
                  <p:cNvSpPr/>
                  <p:nvPr/>
                </p:nvSpPr>
                <p:spPr>
                  <a:xfrm>
                    <a:off x="8666375" y="48762"/>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110" name="Oval 109">
                    <a:extLst>
                      <a:ext uri="{FF2B5EF4-FFF2-40B4-BE49-F238E27FC236}">
                        <a16:creationId xmlns:a16="http://schemas.microsoft.com/office/drawing/2014/main" id="{66681A06-CB96-CF40-ACE9-335E73A3D339}"/>
                      </a:ext>
                    </a:extLst>
                  </p:cNvPr>
                  <p:cNvSpPr>
                    <a:spLocks noRot="1" noChangeAspect="1" noMove="1" noResize="1" noEditPoints="1" noAdjustHandles="1" noChangeArrowheads="1" noChangeShapeType="1" noTextEdit="1"/>
                  </p:cNvSpPr>
                  <p:nvPr/>
                </p:nvSpPr>
                <p:spPr>
                  <a:xfrm>
                    <a:off x="8666375" y="48762"/>
                    <a:ext cx="1542904" cy="302955"/>
                  </a:xfrm>
                  <a:prstGeom prst="ellipse">
                    <a:avLst/>
                  </a:prstGeom>
                  <a:blipFill>
                    <a:blip r:embed="rId31"/>
                    <a:stretch>
                      <a:fillRect b="-3846"/>
                    </a:stretch>
                  </a:blipFill>
                  <a:ln>
                    <a:solidFill>
                      <a:schemeClr val="tx1"/>
                    </a:solidFill>
                  </a:ln>
                </p:spPr>
                <p:txBody>
                  <a:bodyPr/>
                  <a:lstStyle/>
                  <a:p>
                    <a:r>
                      <a:rPr lang="en-GB">
                        <a:noFill/>
                      </a:rPr>
                      <a:t> </a:t>
                    </a:r>
                  </a:p>
                </p:txBody>
              </p:sp>
            </mc:Fallback>
          </mc:AlternateContent>
          <p:cxnSp>
            <p:nvCxnSpPr>
              <p:cNvPr id="111" name="Straight Connector 110">
                <a:extLst>
                  <a:ext uri="{FF2B5EF4-FFF2-40B4-BE49-F238E27FC236}">
                    <a16:creationId xmlns:a16="http://schemas.microsoft.com/office/drawing/2014/main" id="{DC38EB2D-64B6-DB43-84D7-E300ED60DBE0}"/>
                  </a:ext>
                </a:extLst>
              </p:cNvPr>
              <p:cNvCxnSpPr>
                <a:cxnSpLocks/>
                <a:stCxn id="105" idx="1"/>
                <a:endCxn id="110" idx="6"/>
              </p:cNvCxnSpPr>
              <p:nvPr/>
            </p:nvCxnSpPr>
            <p:spPr>
              <a:xfrm flipH="1" flipV="1">
                <a:off x="10209279" y="200240"/>
                <a:ext cx="257569" cy="2155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graphicFrame>
            <p:nvGraphicFramePr>
              <p:cNvPr id="112" name="Table 111">
                <a:extLst>
                  <a:ext uri="{FF2B5EF4-FFF2-40B4-BE49-F238E27FC236}">
                    <a16:creationId xmlns:a16="http://schemas.microsoft.com/office/drawing/2014/main" id="{9BD1D0D5-AA1F-B547-8DA0-E1AD31D62443}"/>
                  </a:ext>
                </a:extLst>
              </p:cNvPr>
              <p:cNvGraphicFramePr>
                <a:graphicFrameLocks noGrp="1"/>
              </p:cNvGraphicFramePr>
              <p:nvPr/>
            </p:nvGraphicFramePr>
            <p:xfrm>
              <a:off x="8085503" y="3160991"/>
              <a:ext cx="1300734" cy="1530000"/>
            </p:xfrm>
            <a:graphic>
              <a:graphicData uri="http://schemas.openxmlformats.org/drawingml/2006/table">
                <a:tbl>
                  <a:tblPr firstRow="1" bandRow="1">
                    <a:tableStyleId>{793D81CF-94F2-401A-BA57-92F5A7B2D0C5}</a:tableStyleId>
                  </a:tblPr>
                  <a:tblGrid>
                    <a:gridCol w="650367">
                      <a:extLst>
                        <a:ext uri="{9D8B030D-6E8A-4147-A177-3AD203B41FA5}">
                          <a16:colId xmlns:a16="http://schemas.microsoft.com/office/drawing/2014/main" val="2668102553"/>
                        </a:ext>
                      </a:extLst>
                    </a:gridCol>
                    <a:gridCol w="650367">
                      <a:extLst>
                        <a:ext uri="{9D8B030D-6E8A-4147-A177-3AD203B41FA5}">
                          <a16:colId xmlns:a16="http://schemas.microsoft.com/office/drawing/2014/main" val="2258612586"/>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𝐼</m:t>
                                </m:r>
                              </m:oMath>
                            </m:oMathPara>
                          </a14:m>
                          <a:endParaRPr lang="en-GB" sz="1400" b="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𝐸</m:t>
                                </m:r>
                              </m:oMath>
                            </m:oMathPara>
                          </a14:m>
                          <a:endParaRPr lang="en-GB" sz="1400" b="0" i="1"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extLst>
                      <a:ext uri="{0D108BD9-81ED-4DB2-BD59-A6C34878D82A}">
                        <a16:rowId xmlns:a16="http://schemas.microsoft.com/office/drawing/2014/main" val="1944780422"/>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extLst>
                      <a:ext uri="{0D108BD9-81ED-4DB2-BD59-A6C34878D82A}">
                        <a16:rowId xmlns:a16="http://schemas.microsoft.com/office/drawing/2014/main" val="3654867907"/>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extLst>
                      <a:ext uri="{0D108BD9-81ED-4DB2-BD59-A6C34878D82A}">
                        <a16:rowId xmlns:a16="http://schemas.microsoft.com/office/drawing/2014/main" val="1902049525"/>
                      </a:ext>
                    </a:extLst>
                  </a:tr>
                </a:tbl>
              </a:graphicData>
            </a:graphic>
          </p:graphicFrame>
        </mc:Choice>
        <mc:Fallback xmlns="">
          <p:graphicFrame>
            <p:nvGraphicFramePr>
              <p:cNvPr id="112" name="Table 111">
                <a:extLst>
                  <a:ext uri="{FF2B5EF4-FFF2-40B4-BE49-F238E27FC236}">
                    <a16:creationId xmlns:a16="http://schemas.microsoft.com/office/drawing/2014/main" id="{9BD1D0D5-AA1F-B547-8DA0-E1AD31D62443}"/>
                  </a:ext>
                </a:extLst>
              </p:cNvPr>
              <p:cNvGraphicFramePr>
                <a:graphicFrameLocks noGrp="1"/>
              </p:cNvGraphicFramePr>
              <p:nvPr>
                <p:extLst>
                  <p:ext uri="{D42A27DB-BD31-4B8C-83A1-F6EECF244321}">
                    <p14:modId xmlns:p14="http://schemas.microsoft.com/office/powerpoint/2010/main" val="2197161174"/>
                  </p:ext>
                </p:extLst>
              </p:nvPr>
            </p:nvGraphicFramePr>
            <p:xfrm>
              <a:off x="8085503" y="3160991"/>
              <a:ext cx="1300734" cy="1530000"/>
            </p:xfrm>
            <a:graphic>
              <a:graphicData uri="http://schemas.openxmlformats.org/drawingml/2006/table">
                <a:tbl>
                  <a:tblPr firstRow="1" bandRow="1">
                    <a:tableStyleId>{793D81CF-94F2-401A-BA57-92F5A7B2D0C5}</a:tableStyleId>
                  </a:tblPr>
                  <a:tblGrid>
                    <a:gridCol w="650367">
                      <a:extLst>
                        <a:ext uri="{9D8B030D-6E8A-4147-A177-3AD203B41FA5}">
                          <a16:colId xmlns:a16="http://schemas.microsoft.com/office/drawing/2014/main" val="2668102553"/>
                        </a:ext>
                      </a:extLst>
                    </a:gridCol>
                    <a:gridCol w="650367">
                      <a:extLst>
                        <a:ext uri="{9D8B030D-6E8A-4147-A177-3AD203B41FA5}">
                          <a16:colId xmlns:a16="http://schemas.microsoft.com/office/drawing/2014/main" val="2258612586"/>
                        </a:ext>
                      </a:extLst>
                    </a:gridCol>
                  </a:tblGrid>
                  <a:tr h="306000">
                    <a:tc>
                      <a:txBody>
                        <a:bodyPr/>
                        <a:lstStyle/>
                        <a:p>
                          <a:endParaRPr lang="en-US"/>
                        </a:p>
                      </a:txBody>
                      <a:tcPr>
                        <a:blipFill>
                          <a:blip r:embed="rId32"/>
                          <a:stretch>
                            <a:fillRect r="-100000" b="-408333"/>
                          </a:stretch>
                        </a:blipFill>
                      </a:tcPr>
                    </a:tc>
                    <a:tc>
                      <a:txBody>
                        <a:bodyPr/>
                        <a:lstStyle/>
                        <a:p>
                          <a:endParaRPr lang="en-US"/>
                        </a:p>
                      </a:txBody>
                      <a:tcPr>
                        <a:blipFill>
                          <a:blip r:embed="rId32"/>
                          <a:stretch>
                            <a:fillRect l="-100000" b="-408333"/>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32"/>
                          <a:stretch>
                            <a:fillRect t="-96000" r="-100000" b="-292000"/>
                          </a:stretch>
                        </a:blipFill>
                      </a:tcPr>
                    </a:tc>
                    <a:tc>
                      <a:txBody>
                        <a:bodyPr/>
                        <a:lstStyle/>
                        <a:p>
                          <a:endParaRPr lang="en-US"/>
                        </a:p>
                      </a:txBody>
                      <a:tcPr>
                        <a:blipFill>
                          <a:blip r:embed="rId32"/>
                          <a:stretch>
                            <a:fillRect l="-100000" t="-96000" b="-292000"/>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32"/>
                          <a:stretch>
                            <a:fillRect t="-204167" r="-100000" b="-204167"/>
                          </a:stretch>
                        </a:blipFill>
                      </a:tcPr>
                    </a:tc>
                    <a:tc>
                      <a:txBody>
                        <a:bodyPr/>
                        <a:lstStyle/>
                        <a:p>
                          <a:endParaRPr lang="en-US"/>
                        </a:p>
                      </a:txBody>
                      <a:tcPr>
                        <a:blipFill>
                          <a:blip r:embed="rId32"/>
                          <a:stretch>
                            <a:fillRect l="-100000" t="-204167" b="-204167"/>
                          </a:stretch>
                        </a:blipFill>
                      </a:tcPr>
                    </a:tc>
                    <a:extLst>
                      <a:ext uri="{0D108BD9-81ED-4DB2-BD59-A6C34878D82A}">
                        <a16:rowId xmlns:a16="http://schemas.microsoft.com/office/drawing/2014/main" val="1944780422"/>
                      </a:ext>
                    </a:extLst>
                  </a:tr>
                  <a:tr h="306000">
                    <a:tc>
                      <a:txBody>
                        <a:bodyPr/>
                        <a:lstStyle/>
                        <a:p>
                          <a:endParaRPr lang="en-US"/>
                        </a:p>
                      </a:txBody>
                      <a:tcPr>
                        <a:blipFill>
                          <a:blip r:embed="rId32"/>
                          <a:stretch>
                            <a:fillRect t="-292000" r="-100000" b="-96000"/>
                          </a:stretch>
                        </a:blipFill>
                      </a:tcPr>
                    </a:tc>
                    <a:tc>
                      <a:txBody>
                        <a:bodyPr/>
                        <a:lstStyle/>
                        <a:p>
                          <a:endParaRPr lang="en-US"/>
                        </a:p>
                      </a:txBody>
                      <a:tcPr>
                        <a:blipFill>
                          <a:blip r:embed="rId32"/>
                          <a:stretch>
                            <a:fillRect l="-100000" t="-292000" b="-96000"/>
                          </a:stretch>
                        </a:blipFill>
                      </a:tcPr>
                    </a:tc>
                    <a:extLst>
                      <a:ext uri="{0D108BD9-81ED-4DB2-BD59-A6C34878D82A}">
                        <a16:rowId xmlns:a16="http://schemas.microsoft.com/office/drawing/2014/main" val="3654867907"/>
                      </a:ext>
                    </a:extLst>
                  </a:tr>
                  <a:tr h="306000">
                    <a:tc>
                      <a:txBody>
                        <a:bodyPr/>
                        <a:lstStyle/>
                        <a:p>
                          <a:endParaRPr lang="en-US"/>
                        </a:p>
                      </a:txBody>
                      <a:tcPr>
                        <a:blipFill>
                          <a:blip r:embed="rId32"/>
                          <a:stretch>
                            <a:fillRect t="-408333" r="-100000"/>
                          </a:stretch>
                        </a:blipFill>
                      </a:tcPr>
                    </a:tc>
                    <a:tc>
                      <a:txBody>
                        <a:bodyPr/>
                        <a:lstStyle/>
                        <a:p>
                          <a:endParaRPr lang="en-US"/>
                        </a:p>
                      </a:txBody>
                      <a:tcPr>
                        <a:blipFill>
                          <a:blip r:embed="rId32"/>
                          <a:stretch>
                            <a:fillRect l="-100000" t="-408333"/>
                          </a:stretch>
                        </a:blipFill>
                      </a:tcPr>
                    </a:tc>
                    <a:extLst>
                      <a:ext uri="{0D108BD9-81ED-4DB2-BD59-A6C34878D82A}">
                        <a16:rowId xmlns:a16="http://schemas.microsoft.com/office/drawing/2014/main" val="190204952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4" name="Table 83">
                <a:extLst>
                  <a:ext uri="{FF2B5EF4-FFF2-40B4-BE49-F238E27FC236}">
                    <a16:creationId xmlns:a16="http://schemas.microsoft.com/office/drawing/2014/main" id="{3C38AA68-5BEA-5A44-A710-83E6BE1C8327}"/>
                  </a:ext>
                </a:extLst>
              </p:cNvPr>
              <p:cNvGraphicFramePr>
                <a:graphicFrameLocks noGrp="1"/>
              </p:cNvGraphicFramePr>
              <p:nvPr/>
            </p:nvGraphicFramePr>
            <p:xfrm>
              <a:off x="9467639" y="3162801"/>
              <a:ext cx="2154492" cy="1530000"/>
            </p:xfrm>
            <a:graphic>
              <a:graphicData uri="http://schemas.openxmlformats.org/drawingml/2006/table">
                <a:tbl>
                  <a:tblPr firstRow="1" bandRow="1">
                    <a:tableStyleId>{9DCAF9ED-07DC-4A11-8D7F-57B35C25682E}</a:tableStyleId>
                  </a:tblPr>
                  <a:tblGrid>
                    <a:gridCol w="2154492">
                      <a:extLst>
                        <a:ext uri="{9D8B030D-6E8A-4147-A177-3AD203B41FA5}">
                          <a16:colId xmlns:a16="http://schemas.microsoft.com/office/drawing/2014/main" val="28133525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𝑈𝑡𝑖𝑙</m:t>
                                </m:r>
                              </m:oMath>
                            </m:oMathPara>
                          </a14:m>
                          <a:endParaRPr lang="en-GB" sz="1400" b="0" dirty="0"/>
                        </a:p>
                      </a:txBody>
                      <a:tcPr/>
                    </a:tc>
                    <a:extLst>
                      <a:ext uri="{0D108BD9-81ED-4DB2-BD59-A6C34878D82A}">
                        <a16:rowId xmlns:a16="http://schemas.microsoft.com/office/drawing/2014/main" val="1907911284"/>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0.0</m:t>
                                </m:r>
                                <m:r>
                                  <a:rPr lang="de-DE" sz="1400" b="0" i="0" smtClean="0">
                                    <a:latin typeface="Cambria Math" panose="02040503050406030204" pitchFamily="18" charset="0"/>
                                  </a:rPr>
                                  <m:t>00</m:t>
                                </m:r>
                                <m:r>
                                  <a:rPr lang="de-DE" sz="1400" smtClean="0">
                                    <a:latin typeface="Cambria Math" panose="02040503050406030204" pitchFamily="18" charset="0"/>
                                    <a:ea typeface="Cambria Math" panose="02040503050406030204" pitchFamily="18" charset="0"/>
                                  </a:rPr>
                                  <m:t>∙</m:t>
                                </m:r>
                                <m:d>
                                  <m:dPr>
                                    <m:ctrlPr>
                                      <a:rPr lang="de-DE" sz="1400" b="0" i="1" smtClean="0">
                                        <a:solidFill>
                                          <a:srgbClr val="F4F4F4"/>
                                        </a:solidFill>
                                        <a:latin typeface="Cambria Math" panose="02040503050406030204" pitchFamily="18" charset="0"/>
                                      </a:rPr>
                                    </m:ctrlPr>
                                  </m:dPr>
                                  <m:e>
                                    <m:r>
                                      <a:rPr lang="de-DE" sz="1400" smtClean="0">
                                        <a:solidFill>
                                          <a:srgbClr val="F4F4F4"/>
                                        </a:solidFill>
                                        <a:latin typeface="Cambria Math" panose="02040503050406030204" pitchFamily="18" charset="0"/>
                                      </a:rPr>
                                      <m:t>−</m:t>
                                    </m:r>
                                    <m:r>
                                      <a:rPr lang="de-DE" sz="1400" b="0" i="0" smtClean="0">
                                        <a:latin typeface="Cambria Math" panose="02040503050406030204" pitchFamily="18" charset="0"/>
                                      </a:rPr>
                                      <m:t>10</m:t>
                                    </m:r>
                                  </m:e>
                                </m:d>
                                <m:r>
                                  <a:rPr lang="de-DE" sz="1400" smtClean="0">
                                    <a:latin typeface="Cambria Math" panose="02040503050406030204" pitchFamily="18" charset="0"/>
                                  </a:rPr>
                                  <m:t>=</m:t>
                                </m:r>
                                <m:r>
                                  <a:rPr lang="de-DE" sz="1400" smtClean="0">
                                    <a:solidFill>
                                      <a:srgbClr val="F4F4F4"/>
                                    </a:solidFill>
                                    <a:latin typeface="Cambria Math" panose="02040503050406030204" pitchFamily="18" charset="0"/>
                                  </a:rPr>
                                  <m:t>−</m:t>
                                </m:r>
                                <m:r>
                                  <a:rPr lang="de-DE" sz="1400" b="0" i="0" smtClean="0">
                                    <a:solidFill>
                                      <a:srgbClr val="F4F4F4"/>
                                    </a:solidFill>
                                    <a:latin typeface="Cambria Math" panose="02040503050406030204" pitchFamily="18" charset="0"/>
                                  </a:rPr>
                                  <m:t>0</m:t>
                                </m:r>
                                <m:r>
                                  <a:rPr lang="de-DE" sz="1400" smtClean="0">
                                    <a:latin typeface="Cambria Math" panose="02040503050406030204" pitchFamily="18" charset="0"/>
                                  </a:rPr>
                                  <m:t>0.</m:t>
                                </m:r>
                                <m:r>
                                  <a:rPr lang="de-DE" sz="1400" b="0" i="0" smtClean="0">
                                    <a:latin typeface="Cambria Math" panose="02040503050406030204" pitchFamily="18" charset="0"/>
                                  </a:rPr>
                                  <m:t>000</m:t>
                                </m:r>
                              </m:oMath>
                            </m:oMathPara>
                          </a14:m>
                          <a:endParaRPr lang="en-GB" sz="1400" dirty="0"/>
                        </a:p>
                      </a:txBody>
                      <a:tcPr/>
                    </a:tc>
                    <a:extLst>
                      <a:ext uri="{0D108BD9-81ED-4DB2-BD59-A6C34878D82A}">
                        <a16:rowId xmlns:a16="http://schemas.microsoft.com/office/drawing/2014/main" val="2931197770"/>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0.0</m:t>
                                </m:r>
                                <m:r>
                                  <a:rPr lang="de-DE" sz="1400" b="0" i="0" smtClean="0">
                                    <a:latin typeface="Cambria Math" panose="02040503050406030204" pitchFamily="18" charset="0"/>
                                  </a:rPr>
                                  <m:t>00</m:t>
                                </m:r>
                                <m:r>
                                  <a:rPr lang="de-DE" sz="1400" smtClean="0">
                                    <a:latin typeface="Cambria Math" panose="02040503050406030204" pitchFamily="18" charset="0"/>
                                    <a:ea typeface="Cambria Math" panose="02040503050406030204" pitchFamily="18" charset="0"/>
                                  </a:rPr>
                                  <m:t>∙</m:t>
                                </m:r>
                                <m:d>
                                  <m:dPr>
                                    <m:ctrlPr>
                                      <a:rPr lang="de-DE" sz="1400" i="1" smtClean="0">
                                        <a:latin typeface="Cambria Math" panose="02040503050406030204" pitchFamily="18" charset="0"/>
                                      </a:rPr>
                                    </m:ctrlPr>
                                  </m:dPr>
                                  <m:e>
                                    <m:r>
                                      <a:rPr lang="de-DE" sz="1400" smtClean="0">
                                        <a:latin typeface="Cambria Math" panose="02040503050406030204" pitchFamily="18" charset="0"/>
                                      </a:rPr>
                                      <m:t>−</m:t>
                                    </m:r>
                                    <m:r>
                                      <a:rPr lang="de-DE" sz="1400" b="0" i="0" smtClean="0">
                                        <a:latin typeface="Cambria Math" panose="02040503050406030204" pitchFamily="18" charset="0"/>
                                      </a:rPr>
                                      <m:t>1</m:t>
                                    </m:r>
                                    <m:r>
                                      <a:rPr lang="de-DE" sz="1400" smtClean="0">
                                        <a:latin typeface="Cambria Math" panose="02040503050406030204" pitchFamily="18" charset="0"/>
                                      </a:rPr>
                                      <m:t>0</m:t>
                                    </m:r>
                                  </m:e>
                                </m:d>
                                <m:r>
                                  <a:rPr lang="de-DE" sz="1400" smtClean="0">
                                    <a:latin typeface="Cambria Math" panose="02040503050406030204" pitchFamily="18" charset="0"/>
                                  </a:rPr>
                                  <m:t>=</m:t>
                                </m:r>
                                <m:r>
                                  <a:rPr lang="de-DE" sz="1400" smtClean="0">
                                    <a:solidFill>
                                      <a:srgbClr val="F4F4F4"/>
                                    </a:solidFill>
                                    <a:latin typeface="Cambria Math" panose="02040503050406030204" pitchFamily="18" charset="0"/>
                                  </a:rPr>
                                  <m:t>−</m:t>
                                </m:r>
                                <m:r>
                                  <a:rPr lang="de-DE" sz="1400" b="0" i="0" smtClean="0">
                                    <a:solidFill>
                                      <a:srgbClr val="F4F4F4"/>
                                    </a:solidFill>
                                    <a:latin typeface="Cambria Math" panose="02040503050406030204" pitchFamily="18" charset="0"/>
                                  </a:rPr>
                                  <m:t>0</m:t>
                                </m:r>
                                <m:r>
                                  <a:rPr lang="de-DE" sz="1400" smtClean="0">
                                    <a:latin typeface="Cambria Math" panose="02040503050406030204" pitchFamily="18" charset="0"/>
                                  </a:rPr>
                                  <m:t>0.</m:t>
                                </m:r>
                                <m:r>
                                  <a:rPr lang="de-DE" sz="1400" b="0" i="0" smtClean="0">
                                    <a:latin typeface="Cambria Math" panose="02040503050406030204" pitchFamily="18" charset="0"/>
                                  </a:rPr>
                                  <m:t>000</m:t>
                                </m:r>
                              </m:oMath>
                            </m:oMathPara>
                          </a14:m>
                          <a:endParaRPr lang="en-GB" sz="1400" dirty="0"/>
                        </a:p>
                      </a:txBody>
                      <a:tcPr/>
                    </a:tc>
                    <a:extLst>
                      <a:ext uri="{0D108BD9-81ED-4DB2-BD59-A6C34878D82A}">
                        <a16:rowId xmlns:a16="http://schemas.microsoft.com/office/drawing/2014/main" val="3311097713"/>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0.984</m:t>
                                </m:r>
                                <m:r>
                                  <a:rPr lang="de-DE" sz="1400" smtClean="0">
                                    <a:latin typeface="Cambria Math" panose="02040503050406030204" pitchFamily="18" charset="0"/>
                                    <a:ea typeface="Cambria Math" panose="02040503050406030204" pitchFamily="18" charset="0"/>
                                  </a:rPr>
                                  <m:t>∙</m:t>
                                </m:r>
                                <m:d>
                                  <m:dPr>
                                    <m:ctrlPr>
                                      <a:rPr lang="de-DE" sz="1400" i="1" smtClean="0">
                                        <a:latin typeface="Cambria Math" panose="02040503050406030204" pitchFamily="18" charset="0"/>
                                      </a:rPr>
                                    </m:ctrlPr>
                                  </m:dPr>
                                  <m:e>
                                    <m:r>
                                      <a:rPr lang="de-DE" sz="1400" smtClean="0">
                                        <a:latin typeface="Cambria Math" panose="02040503050406030204" pitchFamily="18" charset="0"/>
                                      </a:rPr>
                                      <m:t>−</m:t>
                                    </m:r>
                                    <m:r>
                                      <a:rPr lang="de-DE" sz="1400" b="0" i="0" smtClean="0">
                                        <a:latin typeface="Cambria Math" panose="02040503050406030204" pitchFamily="18" charset="0"/>
                                      </a:rPr>
                                      <m:t>2</m:t>
                                    </m:r>
                                    <m:r>
                                      <a:rPr lang="de-DE" sz="1400" smtClean="0">
                                        <a:latin typeface="Cambria Math" panose="02040503050406030204" pitchFamily="18" charset="0"/>
                                      </a:rPr>
                                      <m:t>0</m:t>
                                    </m:r>
                                  </m:e>
                                </m:d>
                                <m:r>
                                  <a:rPr lang="de-DE" sz="1400" smtClean="0">
                                    <a:latin typeface="Cambria Math" panose="02040503050406030204" pitchFamily="18" charset="0"/>
                                  </a:rPr>
                                  <m:t>=−</m:t>
                                </m:r>
                                <m:r>
                                  <a:rPr lang="de-DE" sz="1400" b="0" i="0" smtClean="0">
                                    <a:latin typeface="Cambria Math" panose="02040503050406030204" pitchFamily="18" charset="0"/>
                                  </a:rPr>
                                  <m:t>19</m:t>
                                </m:r>
                                <m:r>
                                  <a:rPr lang="de-DE" sz="1400" smtClean="0">
                                    <a:latin typeface="Cambria Math" panose="02040503050406030204" pitchFamily="18" charset="0"/>
                                  </a:rPr>
                                  <m:t>.</m:t>
                                </m:r>
                                <m:r>
                                  <a:rPr lang="de-DE" sz="1400" b="0" i="0" smtClean="0">
                                    <a:latin typeface="Cambria Math" panose="02040503050406030204" pitchFamily="18" charset="0"/>
                                  </a:rPr>
                                  <m:t>680</m:t>
                                </m:r>
                              </m:oMath>
                            </m:oMathPara>
                          </a14:m>
                          <a:endParaRPr lang="en-GB" sz="1400" dirty="0"/>
                        </a:p>
                      </a:txBody>
                      <a:tcPr/>
                    </a:tc>
                    <a:extLst>
                      <a:ext uri="{0D108BD9-81ED-4DB2-BD59-A6C34878D82A}">
                        <a16:rowId xmlns:a16="http://schemas.microsoft.com/office/drawing/2014/main" val="3845992345"/>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0.016</m:t>
                                </m:r>
                                <m:r>
                                  <a:rPr lang="de-DE" sz="1400" smtClean="0">
                                    <a:latin typeface="Cambria Math" panose="02040503050406030204" pitchFamily="18" charset="0"/>
                                    <a:ea typeface="Cambria Math" panose="02040503050406030204" pitchFamily="18" charset="0"/>
                                  </a:rPr>
                                  <m:t>∙</m:t>
                                </m:r>
                                <m:d>
                                  <m:dPr>
                                    <m:ctrlPr>
                                      <a:rPr lang="de-DE" sz="1400" b="0" i="1" smtClean="0">
                                        <a:solidFill>
                                          <a:srgbClr val="F4F4F4"/>
                                        </a:solidFill>
                                        <a:latin typeface="Cambria Math" panose="02040503050406030204" pitchFamily="18" charset="0"/>
                                      </a:rPr>
                                    </m:ctrlPr>
                                  </m:dPr>
                                  <m:e>
                                    <m:r>
                                      <a:rPr lang="de-DE" sz="1400" smtClean="0">
                                        <a:solidFill>
                                          <a:srgbClr val="F4F4F4"/>
                                        </a:solidFill>
                                        <a:latin typeface="Cambria Math" panose="02040503050406030204" pitchFamily="18" charset="0"/>
                                      </a:rPr>
                                      <m:t>−</m:t>
                                    </m:r>
                                    <m:r>
                                      <a:rPr lang="de-DE" sz="1400" b="0" i="0" smtClean="0">
                                        <a:solidFill>
                                          <a:srgbClr val="F4F4F4"/>
                                        </a:solidFill>
                                        <a:latin typeface="Cambria Math" panose="02040503050406030204" pitchFamily="18" charset="0"/>
                                      </a:rPr>
                                      <m:t>0</m:t>
                                    </m:r>
                                    <m:r>
                                      <a:rPr lang="de-DE" sz="1400" b="0" i="0" smtClean="0">
                                        <a:latin typeface="Cambria Math" panose="02040503050406030204" pitchFamily="18" charset="0"/>
                                      </a:rPr>
                                      <m:t>2</m:t>
                                    </m:r>
                                  </m:e>
                                </m:d>
                                <m:r>
                                  <a:rPr lang="de-DE" sz="1400" smtClean="0">
                                    <a:latin typeface="Cambria Math" panose="02040503050406030204" pitchFamily="18" charset="0"/>
                                  </a:rPr>
                                  <m:t>=</m:t>
                                </m:r>
                                <m:r>
                                  <a:rPr lang="de-DE" sz="1400" smtClean="0">
                                    <a:solidFill>
                                      <a:srgbClr val="F4F4F4"/>
                                    </a:solidFill>
                                    <a:latin typeface="Cambria Math" panose="02040503050406030204" pitchFamily="18" charset="0"/>
                                  </a:rPr>
                                  <m:t>−</m:t>
                                </m:r>
                                <m:r>
                                  <a:rPr lang="de-DE" sz="1400" b="0" i="0" smtClean="0">
                                    <a:solidFill>
                                      <a:srgbClr val="F4F4F4"/>
                                    </a:solidFill>
                                    <a:latin typeface="Cambria Math" panose="02040503050406030204" pitchFamily="18" charset="0"/>
                                  </a:rPr>
                                  <m:t>0</m:t>
                                </m:r>
                                <m:r>
                                  <a:rPr lang="de-DE" sz="1400" smtClean="0">
                                    <a:latin typeface="Cambria Math" panose="02040503050406030204" pitchFamily="18" charset="0"/>
                                  </a:rPr>
                                  <m:t>0.</m:t>
                                </m:r>
                                <m:r>
                                  <a:rPr lang="de-DE" sz="1400" b="0" i="0" smtClean="0">
                                    <a:latin typeface="Cambria Math" panose="02040503050406030204" pitchFamily="18" charset="0"/>
                                  </a:rPr>
                                  <m:t>032</m:t>
                                </m:r>
                              </m:oMath>
                            </m:oMathPara>
                          </a14:m>
                          <a:endParaRPr lang="en-GB" sz="1400" dirty="0"/>
                        </a:p>
                      </a:txBody>
                      <a:tcPr/>
                    </a:tc>
                    <a:extLst>
                      <a:ext uri="{0D108BD9-81ED-4DB2-BD59-A6C34878D82A}">
                        <a16:rowId xmlns:a16="http://schemas.microsoft.com/office/drawing/2014/main" val="100732356"/>
                      </a:ext>
                    </a:extLst>
                  </a:tr>
                </a:tbl>
              </a:graphicData>
            </a:graphic>
          </p:graphicFrame>
        </mc:Choice>
        <mc:Fallback xmlns="">
          <p:graphicFrame>
            <p:nvGraphicFramePr>
              <p:cNvPr id="84" name="Table 83">
                <a:extLst>
                  <a:ext uri="{FF2B5EF4-FFF2-40B4-BE49-F238E27FC236}">
                    <a16:creationId xmlns:a16="http://schemas.microsoft.com/office/drawing/2014/main" id="{3C38AA68-5BEA-5A44-A710-83E6BE1C8327}"/>
                  </a:ext>
                </a:extLst>
              </p:cNvPr>
              <p:cNvGraphicFramePr>
                <a:graphicFrameLocks noGrp="1"/>
              </p:cNvGraphicFramePr>
              <p:nvPr>
                <p:extLst>
                  <p:ext uri="{D42A27DB-BD31-4B8C-83A1-F6EECF244321}">
                    <p14:modId xmlns:p14="http://schemas.microsoft.com/office/powerpoint/2010/main" val="562326912"/>
                  </p:ext>
                </p:extLst>
              </p:nvPr>
            </p:nvGraphicFramePr>
            <p:xfrm>
              <a:off x="9467639" y="3162801"/>
              <a:ext cx="2154492" cy="1530000"/>
            </p:xfrm>
            <a:graphic>
              <a:graphicData uri="http://schemas.openxmlformats.org/drawingml/2006/table">
                <a:tbl>
                  <a:tblPr firstRow="1" bandRow="1">
                    <a:tableStyleId>{9DCAF9ED-07DC-4A11-8D7F-57B35C25682E}</a:tableStyleId>
                  </a:tblPr>
                  <a:tblGrid>
                    <a:gridCol w="2154492">
                      <a:extLst>
                        <a:ext uri="{9D8B030D-6E8A-4147-A177-3AD203B41FA5}">
                          <a16:colId xmlns:a16="http://schemas.microsoft.com/office/drawing/2014/main" val="281335253"/>
                        </a:ext>
                      </a:extLst>
                    </a:gridCol>
                  </a:tblGrid>
                  <a:tr h="306000">
                    <a:tc>
                      <a:txBody>
                        <a:bodyPr/>
                        <a:lstStyle/>
                        <a:p>
                          <a:endParaRPr lang="en-US"/>
                        </a:p>
                      </a:txBody>
                      <a:tcPr>
                        <a:blipFill>
                          <a:blip r:embed="rId33"/>
                          <a:stretch>
                            <a:fillRect l="-585" t="-4167" b="-404167"/>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33"/>
                          <a:stretch>
                            <a:fillRect l="-585" t="-104167" b="-304167"/>
                          </a:stretch>
                        </a:blipFill>
                      </a:tcPr>
                    </a:tc>
                    <a:extLst>
                      <a:ext uri="{0D108BD9-81ED-4DB2-BD59-A6C34878D82A}">
                        <a16:rowId xmlns:a16="http://schemas.microsoft.com/office/drawing/2014/main" val="2931197770"/>
                      </a:ext>
                    </a:extLst>
                  </a:tr>
                  <a:tr h="306000">
                    <a:tc>
                      <a:txBody>
                        <a:bodyPr/>
                        <a:lstStyle/>
                        <a:p>
                          <a:endParaRPr lang="en-US"/>
                        </a:p>
                      </a:txBody>
                      <a:tcPr>
                        <a:blipFill>
                          <a:blip r:embed="rId33"/>
                          <a:stretch>
                            <a:fillRect l="-585" t="-196000" b="-192000"/>
                          </a:stretch>
                        </a:blipFill>
                      </a:tcPr>
                    </a:tc>
                    <a:extLst>
                      <a:ext uri="{0D108BD9-81ED-4DB2-BD59-A6C34878D82A}">
                        <a16:rowId xmlns:a16="http://schemas.microsoft.com/office/drawing/2014/main" val="3311097713"/>
                      </a:ext>
                    </a:extLst>
                  </a:tr>
                  <a:tr h="306000">
                    <a:tc>
                      <a:txBody>
                        <a:bodyPr/>
                        <a:lstStyle/>
                        <a:p>
                          <a:endParaRPr lang="en-US"/>
                        </a:p>
                      </a:txBody>
                      <a:tcPr>
                        <a:blipFill>
                          <a:blip r:embed="rId33"/>
                          <a:stretch>
                            <a:fillRect l="-585" t="-308333" b="-100000"/>
                          </a:stretch>
                        </a:blipFill>
                      </a:tcPr>
                    </a:tc>
                    <a:extLst>
                      <a:ext uri="{0D108BD9-81ED-4DB2-BD59-A6C34878D82A}">
                        <a16:rowId xmlns:a16="http://schemas.microsoft.com/office/drawing/2014/main" val="3845992345"/>
                      </a:ext>
                    </a:extLst>
                  </a:tr>
                  <a:tr h="306000">
                    <a:tc>
                      <a:txBody>
                        <a:bodyPr/>
                        <a:lstStyle/>
                        <a:p>
                          <a:endParaRPr lang="en-US"/>
                        </a:p>
                      </a:txBody>
                      <a:tcPr>
                        <a:blipFill>
                          <a:blip r:embed="rId33"/>
                          <a:stretch>
                            <a:fillRect l="-585" t="-408333"/>
                          </a:stretch>
                        </a:blipFill>
                      </a:tcPr>
                    </a:tc>
                    <a:extLst>
                      <a:ext uri="{0D108BD9-81ED-4DB2-BD59-A6C34878D82A}">
                        <a16:rowId xmlns:a16="http://schemas.microsoft.com/office/drawing/2014/main" val="100732356"/>
                      </a:ext>
                    </a:extLst>
                  </a:tr>
                </a:tbl>
              </a:graphicData>
            </a:graphic>
          </p:graphicFrame>
        </mc:Fallback>
      </mc:AlternateContent>
      <p:sp>
        <p:nvSpPr>
          <p:cNvPr id="4" name="Date Placeholder 3">
            <a:extLst>
              <a:ext uri="{FF2B5EF4-FFF2-40B4-BE49-F238E27FC236}">
                <a16:creationId xmlns:a16="http://schemas.microsoft.com/office/drawing/2014/main" id="{D3E39B7C-5693-0E74-2598-C3DB56FFBB63}"/>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96FEF8E2-703F-A5E0-CAFD-03A66DE6E33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229C5787-F8D3-949C-07A3-A76153959831}"/>
              </a:ext>
            </a:extLst>
          </p:cNvPr>
          <p:cNvSpPr>
            <a:spLocks noGrp="1"/>
          </p:cNvSpPr>
          <p:nvPr>
            <p:ph type="sldNum" sz="quarter" idx="11"/>
          </p:nvPr>
        </p:nvSpPr>
        <p:spPr/>
        <p:txBody>
          <a:bodyPr/>
          <a:lstStyle/>
          <a:p>
            <a:fld id="{EB1502E6-D9AE-3544-B6D5-378AAA0B915F}" type="slidenum">
              <a:rPr lang="de-DE" altLang="de-DE" smtClean="0"/>
              <a:pPr/>
              <a:t>34</a:t>
            </a:fld>
            <a:endParaRPr lang="de-DE" altLang="de-DE" dirty="0"/>
          </a:p>
        </p:txBody>
      </p:sp>
    </p:spTree>
    <p:extLst>
      <p:ext uri="{BB962C8B-B14F-4D97-AF65-F5344CB8AC3E}">
        <p14:creationId xmlns:p14="http://schemas.microsoft.com/office/powerpoint/2010/main" val="130526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E8797-BE6F-234F-950A-7C03A0EEF683}"/>
              </a:ext>
            </a:extLst>
          </p:cNvPr>
          <p:cNvSpPr>
            <a:spLocks noGrp="1"/>
          </p:cNvSpPr>
          <p:nvPr>
            <p:ph type="title"/>
          </p:nvPr>
        </p:nvSpPr>
        <p:spPr/>
        <p:txBody>
          <a:bodyPr>
            <a:normAutofit/>
          </a:bodyPr>
          <a:lstStyle/>
          <a:p>
            <a:r>
              <a:rPr lang="en-GB"/>
              <a:t>Answering EU-Queries (with LVE)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0DFB192-60AB-064C-8EF7-66485387AA3A}"/>
                  </a:ext>
                </a:extLst>
              </p:cNvPr>
              <p:cNvSpPr>
                <a:spLocks noGrp="1"/>
              </p:cNvSpPr>
              <p:nvPr>
                <p:ph type="body" sz="quarter" idx="13"/>
              </p:nvPr>
            </p:nvSpPr>
            <p:spPr/>
            <p:txBody>
              <a:bodyPr>
                <a:normAutofit fontScale="92500" lnSpcReduction="20000"/>
              </a:bodyPr>
              <a:lstStyle/>
              <a:p>
                <a:r>
                  <a:rPr lang="en-GB" dirty="0"/>
                  <a:t>Given a decision model </a:t>
                </a:r>
                <a14:m>
                  <m:oMath xmlns:m="http://schemas.openxmlformats.org/officeDocument/2006/math">
                    <m:r>
                      <a:rPr lang="en-GB" i="1">
                        <a:latin typeface="Cambria Math" panose="02040503050406030204" pitchFamily="18" charset="0"/>
                      </a:rPr>
                      <m:t>𝐺</m:t>
                    </m:r>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𝑖</m:t>
                                </m:r>
                              </m:sub>
                            </m:sSub>
                          </m:e>
                        </m:d>
                      </m:e>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e>
                    </m:d>
                  </m:oMath>
                </a14:m>
                <a:r>
                  <a:rPr lang="en-GB" dirty="0"/>
                  <a:t>, evidence </a:t>
                </a:r>
                <a14:m>
                  <m:oMath xmlns:m="http://schemas.openxmlformats.org/officeDocument/2006/math">
                    <m:r>
                      <a:rPr lang="de-DE" b="1" i="1" smtClean="0">
                        <a:latin typeface="Cambria Math" panose="02040503050406030204" pitchFamily="18" charset="0"/>
                      </a:rPr>
                      <m:t>𝒆</m:t>
                    </m:r>
                  </m:oMath>
                </a14:m>
                <a:r>
                  <a:rPr lang="en-GB" dirty="0"/>
                  <a:t>, </a:t>
                </a:r>
                <a:br>
                  <a:rPr lang="en-GB" dirty="0"/>
                </a:br>
                <a:r>
                  <a:rPr lang="en-GB" dirty="0"/>
                  <a:t>and an action assignment </a:t>
                </a:r>
                <a14:m>
                  <m:oMath xmlns:m="http://schemas.openxmlformats.org/officeDocument/2006/math">
                    <m:r>
                      <a:rPr lang="de-DE" b="1" i="1" smtClean="0">
                        <a:latin typeface="Cambria Math" panose="02040503050406030204" pitchFamily="18" charset="0"/>
                      </a:rPr>
                      <m:t>𝒅</m:t>
                    </m:r>
                  </m:oMath>
                </a14:m>
                <a:r>
                  <a:rPr lang="en-GB" dirty="0"/>
                  <a:t> </a:t>
                </a:r>
                <a:r>
                  <a:rPr lang="en-GB" dirty="0">
                    <a:solidFill>
                      <a:srgbClr val="FFC000"/>
                    </a:solidFill>
                  </a:rPr>
                  <a:t>(*)</a:t>
                </a:r>
              </a:p>
              <a:p>
                <a:pPr lvl="1"/>
                <a:r>
                  <a:rPr lang="en-GB" dirty="0"/>
                  <a:t>Absorb </a:t>
                </a:r>
                <a14:m>
                  <m:oMath xmlns:m="http://schemas.openxmlformats.org/officeDocument/2006/math">
                    <m:r>
                      <a:rPr lang="de-DE" b="1" i="1" smtClean="0">
                        <a:latin typeface="Cambria Math" panose="02040503050406030204" pitchFamily="18" charset="0"/>
                      </a:rPr>
                      <m:t>𝒆</m:t>
                    </m:r>
                  </m:oMath>
                </a14:m>
                <a:r>
                  <a:rPr lang="en-GB" dirty="0"/>
                  <a:t> and </a:t>
                </a:r>
                <a14:m>
                  <m:oMath xmlns:m="http://schemas.openxmlformats.org/officeDocument/2006/math">
                    <m:r>
                      <a:rPr lang="de-DE" b="1" i="1" smtClean="0">
                        <a:latin typeface="Cambria Math" panose="02040503050406030204" pitchFamily="18" charset="0"/>
                      </a:rPr>
                      <m:t>𝒅</m:t>
                    </m:r>
                  </m:oMath>
                </a14:m>
                <a:r>
                  <a:rPr lang="en-GB" dirty="0"/>
                  <a:t> in </a:t>
                </a:r>
                <a14:m>
                  <m:oMath xmlns:m="http://schemas.openxmlformats.org/officeDocument/2006/math">
                    <m:r>
                      <a:rPr lang="en-GB" i="1">
                        <a:latin typeface="Cambria Math" panose="02040503050406030204" pitchFamily="18" charset="0"/>
                      </a:rPr>
                      <m:t>𝐺</m:t>
                    </m:r>
                  </m:oMath>
                </a14:m>
                <a:endParaRPr lang="en-GB" dirty="0"/>
              </a:p>
              <a:p>
                <a:pPr lvl="1"/>
                <a:r>
                  <a:rPr lang="en-GB" dirty="0"/>
                  <a:t>Calculate the posterior, </a:t>
                </a:r>
                <a14:m>
                  <m:oMath xmlns:m="http://schemas.openxmlformats.org/officeDocument/2006/math">
                    <m:r>
                      <a:rPr lang="de-DE" i="1">
                        <a:solidFill>
                          <a:schemeClr val="accent1"/>
                        </a:solidFill>
                        <a:latin typeface="Cambria Math" panose="02040503050406030204" pitchFamily="18" charset="0"/>
                      </a:rPr>
                      <m:t>𝑃</m:t>
                    </m:r>
                    <m:d>
                      <m:dPr>
                        <m:ctrlPr>
                          <a:rPr lang="de-DE" i="1" smtClean="0">
                            <a:solidFill>
                              <a:schemeClr val="accent1"/>
                            </a:solidFill>
                            <a:latin typeface="Cambria Math" panose="02040503050406030204" pitchFamily="18" charset="0"/>
                          </a:rPr>
                        </m:ctrlPr>
                      </m:dPr>
                      <m:e>
                        <m:r>
                          <m:rPr>
                            <m:brk m:alnAt="7"/>
                          </m:rPr>
                          <a:rPr lang="de-DE" b="1" i="1">
                            <a:solidFill>
                              <a:schemeClr val="accent1"/>
                            </a:solidFill>
                            <a:latin typeface="Cambria Math" panose="02040503050406030204" pitchFamily="18" charset="0"/>
                          </a:rPr>
                          <m:t>𝑹</m:t>
                        </m:r>
                      </m:e>
                      <m:e>
                        <m:r>
                          <a:rPr lang="de-DE" b="1" i="1">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𝒅</m:t>
                        </m:r>
                      </m:e>
                    </m:d>
                  </m:oMath>
                </a14:m>
                <a:r>
                  <a:rPr lang="en-GB" dirty="0"/>
                  <a:t>, of the </a:t>
                </a:r>
                <a:r>
                  <a:rPr lang="en-GB" i="1" dirty="0"/>
                  <a:t>Markov blanket of the utility node</a:t>
                </a:r>
              </a:p>
              <a:p>
                <a:pPr lvl="2"/>
                <a:r>
                  <a:rPr lang="en-GB" dirty="0"/>
                  <a:t>I.e., </a:t>
                </a:r>
                <a14:m>
                  <m:oMath xmlns:m="http://schemas.openxmlformats.org/officeDocument/2006/math">
                    <m:r>
                      <a:rPr lang="de-DE" b="1" i="1" smtClean="0">
                        <a:solidFill>
                          <a:schemeClr val="tx1"/>
                        </a:solidFill>
                        <a:latin typeface="Cambria Math" panose="02040503050406030204" pitchFamily="18" charset="0"/>
                        <a:ea typeface="Cambria Math" panose="02040503050406030204" pitchFamily="18" charset="0"/>
                      </a:rPr>
                      <m:t>𝑹</m:t>
                    </m:r>
                    <m:r>
                      <a:rPr lang="de-DE" i="1">
                        <a:solidFill>
                          <a:schemeClr val="tx1"/>
                        </a:solidFill>
                        <a:latin typeface="Cambria Math" panose="02040503050406030204" pitchFamily="18" charset="0"/>
                        <a:ea typeface="Cambria Math" panose="02040503050406030204" pitchFamily="18" charset="0"/>
                      </a:rPr>
                      <m:t>=</m:t>
                    </m:r>
                    <m:r>
                      <m:rPr>
                        <m:sty m:val="p"/>
                      </m:rPr>
                      <a:rPr lang="de-DE" i="0">
                        <a:solidFill>
                          <a:schemeClr val="tx1"/>
                        </a:solidFill>
                        <a:latin typeface="Cambria Math" panose="02040503050406030204" pitchFamily="18" charset="0"/>
                        <a:ea typeface="Cambria Math" panose="02040503050406030204" pitchFamily="18" charset="0"/>
                      </a:rPr>
                      <m:t>rv</m:t>
                    </m:r>
                    <m:d>
                      <m:dPr>
                        <m:ctrlPr>
                          <a:rPr lang="de-DE" i="1">
                            <a:solidFill>
                              <a:schemeClr val="tx1"/>
                            </a:solidFill>
                            <a:latin typeface="Cambria Math" panose="02040503050406030204" pitchFamily="18" charset="0"/>
                            <a:ea typeface="Cambria Math" panose="02040503050406030204" pitchFamily="18" charset="0"/>
                          </a:rPr>
                        </m:ctrlPr>
                      </m:dPr>
                      <m:e>
                        <m:sSub>
                          <m:sSubPr>
                            <m:ctrlPr>
                              <a:rPr lang="de-DE" b="0"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𝑔</m:t>
                            </m:r>
                          </m:e>
                          <m:sub>
                            <m:r>
                              <a:rPr lang="de-DE" b="0" i="1" smtClean="0">
                                <a:solidFill>
                                  <a:schemeClr val="tx1"/>
                                </a:solidFill>
                                <a:latin typeface="Cambria Math" panose="02040503050406030204" pitchFamily="18" charset="0"/>
                                <a:ea typeface="Cambria Math" panose="02040503050406030204" pitchFamily="18" charset="0"/>
                              </a:rPr>
                              <m:t>𝑈</m:t>
                            </m:r>
                          </m:sub>
                        </m:sSub>
                      </m:e>
                    </m:d>
                    <m:r>
                      <a:rPr lang="de-DE" b="0" i="1" smtClean="0">
                        <a:solidFill>
                          <a:schemeClr val="tx1"/>
                        </a:solidFill>
                        <a:latin typeface="Cambria Math" panose="02040503050406030204" pitchFamily="18" charset="0"/>
                        <a:ea typeface="Cambria Math" panose="02040503050406030204" pitchFamily="18" charset="0"/>
                      </a:rPr>
                      <m:t>∖</m:t>
                    </m:r>
                    <m:r>
                      <m:rPr>
                        <m:sty m:val="p"/>
                      </m:rPr>
                      <a:rPr lang="de-DE" b="0" i="0" smtClean="0">
                        <a:solidFill>
                          <a:schemeClr val="tx1"/>
                        </a:solidFill>
                        <a:latin typeface="Cambria Math" panose="02040503050406030204" pitchFamily="18" charset="0"/>
                        <a:ea typeface="Cambria Math" panose="02040503050406030204" pitchFamily="18" charset="0"/>
                      </a:rPr>
                      <m:t>rv</m:t>
                    </m:r>
                    <m:d>
                      <m:dPr>
                        <m:ctrlPr>
                          <a:rPr lang="de-DE" b="0" i="1" smtClean="0">
                            <a:solidFill>
                              <a:schemeClr val="tx1"/>
                            </a:solidFill>
                            <a:latin typeface="Cambria Math" panose="02040503050406030204" pitchFamily="18" charset="0"/>
                            <a:ea typeface="Cambria Math" panose="02040503050406030204" pitchFamily="18" charset="0"/>
                          </a:rPr>
                        </m:ctrlPr>
                      </m:dPr>
                      <m:e>
                        <m:r>
                          <a:rPr lang="de-DE" b="1" i="1" smtClean="0">
                            <a:solidFill>
                              <a:schemeClr val="tx1"/>
                            </a:solidFill>
                            <a:latin typeface="Cambria Math" panose="02040503050406030204" pitchFamily="18" charset="0"/>
                            <a:ea typeface="Cambria Math" panose="02040503050406030204" pitchFamily="18" charset="0"/>
                          </a:rPr>
                          <m:t>𝒅</m:t>
                        </m:r>
                      </m:e>
                    </m:d>
                    <m:r>
                      <a:rPr lang="de-DE" i="1">
                        <a:solidFill>
                          <a:schemeClr val="tx1"/>
                        </a:solidFill>
                        <a:latin typeface="Cambria Math" panose="02040503050406030204" pitchFamily="18" charset="0"/>
                        <a:ea typeface="Cambria Math" panose="02040503050406030204" pitchFamily="18" charset="0"/>
                      </a:rPr>
                      <m:t>∖</m:t>
                    </m:r>
                    <m:r>
                      <m:rPr>
                        <m:sty m:val="p"/>
                      </m:rPr>
                      <a:rPr lang="de-DE" i="0">
                        <a:solidFill>
                          <a:schemeClr val="tx1"/>
                        </a:solidFill>
                        <a:latin typeface="Cambria Math" panose="02040503050406030204" pitchFamily="18" charset="0"/>
                        <a:ea typeface="Cambria Math" panose="02040503050406030204" pitchFamily="18" charset="0"/>
                      </a:rPr>
                      <m:t>rv</m:t>
                    </m:r>
                    <m:d>
                      <m:dPr>
                        <m:ctrlPr>
                          <a:rPr lang="de-DE" i="1">
                            <a:solidFill>
                              <a:schemeClr val="tx1"/>
                            </a:solidFill>
                            <a:latin typeface="Cambria Math" panose="02040503050406030204" pitchFamily="18" charset="0"/>
                            <a:ea typeface="Cambria Math" panose="02040503050406030204" pitchFamily="18" charset="0"/>
                          </a:rPr>
                        </m:ctrlPr>
                      </m:dPr>
                      <m:e>
                        <m:r>
                          <a:rPr lang="de-DE" b="1" i="1" smtClean="0">
                            <a:solidFill>
                              <a:schemeClr val="tx1"/>
                            </a:solidFill>
                            <a:latin typeface="Cambria Math" panose="02040503050406030204" pitchFamily="18" charset="0"/>
                            <a:ea typeface="Cambria Math" panose="02040503050406030204" pitchFamily="18" charset="0"/>
                          </a:rPr>
                          <m:t>𝒆</m:t>
                        </m:r>
                      </m:e>
                    </m:d>
                  </m:oMath>
                </a14:m>
                <a:r>
                  <a:rPr lang="en-GB" dirty="0"/>
                  <a:t> (remaining PRVs in</a:t>
                </a:r>
                <a:r>
                  <a:rPr lang="en-GB" dirty="0">
                    <a:solidFill>
                      <a:schemeClr val="tx1"/>
                    </a:solidFill>
                  </a:rPr>
                  <a:t> </a:t>
                </a:r>
                <a14:m>
                  <m:oMath xmlns:m="http://schemas.openxmlformats.org/officeDocument/2006/math">
                    <m:sSub>
                      <m:sSubPr>
                        <m:ctrlPr>
                          <a:rPr lang="de-DE" i="1" smtClean="0">
                            <a:solidFill>
                              <a:schemeClr val="tx1"/>
                            </a:solidFill>
                            <a:latin typeface="Cambria Math" panose="02040503050406030204" pitchFamily="18" charset="0"/>
                            <a:ea typeface="Cambria Math" panose="02040503050406030204" pitchFamily="18" charset="0"/>
                          </a:rPr>
                        </m:ctrlPr>
                      </m:sSubPr>
                      <m:e>
                        <m:r>
                          <a:rPr lang="de-DE" i="1">
                            <a:solidFill>
                              <a:schemeClr val="tx1"/>
                            </a:solidFill>
                            <a:latin typeface="Cambria Math" panose="02040503050406030204" pitchFamily="18" charset="0"/>
                            <a:ea typeface="Cambria Math" panose="02040503050406030204" pitchFamily="18" charset="0"/>
                          </a:rPr>
                          <m:t>𝑔</m:t>
                        </m:r>
                      </m:e>
                      <m:sub>
                        <m:r>
                          <a:rPr lang="de-DE" b="0" i="1" smtClean="0">
                            <a:solidFill>
                              <a:schemeClr val="tx1"/>
                            </a:solidFill>
                            <a:latin typeface="Cambria Math" panose="02040503050406030204" pitchFamily="18" charset="0"/>
                            <a:ea typeface="Cambria Math" panose="02040503050406030204" pitchFamily="18" charset="0"/>
                          </a:rPr>
                          <m:t>𝑈</m:t>
                        </m:r>
                      </m:sub>
                    </m:sSub>
                  </m:oMath>
                </a14:m>
                <a:r>
                  <a:rPr lang="en-GB" dirty="0"/>
                  <a:t> after previous step)</a:t>
                </a:r>
              </a:p>
              <a:p>
                <a:pPr lvl="2"/>
                <a:r>
                  <a:rPr lang="en-GB" dirty="0"/>
                  <a:t>Using LVE: With </a:t>
                </a:r>
                <a14:m>
                  <m:oMath xmlns:m="http://schemas.openxmlformats.org/officeDocument/2006/math">
                    <m:r>
                      <a:rPr lang="de-DE" b="1" i="1">
                        <a:solidFill>
                          <a:schemeClr val="accent1"/>
                        </a:solidFill>
                        <a:latin typeface="Cambria Math" panose="02040503050406030204" pitchFamily="18" charset="0"/>
                        <a:ea typeface="Cambria Math" panose="02040503050406030204" pitchFamily="18" charset="0"/>
                      </a:rPr>
                      <m:t>𝑹</m:t>
                    </m:r>
                  </m:oMath>
                </a14:m>
                <a:r>
                  <a:rPr lang="en-GB" dirty="0"/>
                  <a:t> as the query terms, eliminate all non-query terms in </a:t>
                </a:r>
                <a14:m>
                  <m:oMath xmlns:m="http://schemas.openxmlformats.org/officeDocument/2006/math">
                    <m:r>
                      <a:rPr lang="en-GB" i="1">
                        <a:latin typeface="Cambria Math" panose="02040503050406030204" pitchFamily="18" charset="0"/>
                      </a:rPr>
                      <m:t>𝐺</m:t>
                    </m:r>
                  </m:oMath>
                </a14:m>
                <a:r>
                  <a:rPr lang="en-GB" dirty="0"/>
                  <a:t>, i.e., call </a:t>
                </a:r>
                <a14:m>
                  <m:oMath xmlns:m="http://schemas.openxmlformats.org/officeDocument/2006/math">
                    <m:r>
                      <m:rPr>
                        <m:nor/>
                      </m:rPr>
                      <a:rPr lang="de-DE" b="0" i="0" smtClean="0">
                        <a:latin typeface="Cambria Math" panose="02040503050406030204" pitchFamily="18" charset="0"/>
                      </a:rPr>
                      <m:t>LVE</m:t>
                    </m:r>
                    <m:d>
                      <m:dPr>
                        <m:ctrlPr>
                          <a:rPr lang="de-DE" b="0" i="1" smtClean="0">
                            <a:latin typeface="Cambria Math" panose="02040503050406030204" pitchFamily="18" charset="0"/>
                          </a:rPr>
                        </m:ctrlPr>
                      </m:dPr>
                      <m:e>
                        <m:r>
                          <a:rPr lang="de-DE" b="0" i="1" smtClean="0">
                            <a:latin typeface="Cambria Math" panose="02040503050406030204" pitchFamily="18" charset="0"/>
                          </a:rPr>
                          <m:t>𝐺</m:t>
                        </m:r>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r>
                          <a:rPr lang="de-DE" b="0" i="1" smtClean="0">
                            <a:latin typeface="Cambria Math" panose="02040503050406030204" pitchFamily="18" charset="0"/>
                          </a:rPr>
                          <m:t>,</m:t>
                        </m:r>
                        <m:r>
                          <a:rPr lang="de-DE" b="1" i="1" smtClean="0">
                            <a:latin typeface="Cambria Math" panose="02040503050406030204" pitchFamily="18" charset="0"/>
                          </a:rPr>
                          <m:t>𝑹</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e>
                    </m:d>
                  </m:oMath>
                </a14:m>
                <a:endParaRPr lang="en-GB" dirty="0"/>
              </a:p>
              <a:p>
                <a:pPr lvl="3"/>
                <a:r>
                  <a:rPr lang="en-GB" dirty="0"/>
                  <a:t>Evidence already absorbed, decisions made ➝ </a:t>
                </a:r>
                <a14:m>
                  <m:oMath xmlns:m="http://schemas.openxmlformats.org/officeDocument/2006/math">
                    <m:r>
                      <a:rPr lang="de-DE" b="1" i="1" smtClean="0">
                        <a:latin typeface="Cambria Math" panose="02040503050406030204" pitchFamily="18" charset="0"/>
                      </a:rPr>
                      <m:t>𝒆</m:t>
                    </m:r>
                    <m:r>
                      <a:rPr lang="de-DE" b="0" i="1" smtClean="0">
                        <a:latin typeface="Cambria Math" panose="02040503050406030204" pitchFamily="18" charset="0"/>
                      </a:rPr>
                      <m:t>=</m:t>
                    </m:r>
                    <m:r>
                      <a:rPr lang="de-DE" i="1">
                        <a:latin typeface="Cambria Math" panose="02040503050406030204" pitchFamily="18" charset="0"/>
                        <a:ea typeface="Cambria Math" panose="02040503050406030204" pitchFamily="18" charset="0"/>
                      </a:rPr>
                      <m:t>∅</m:t>
                    </m:r>
                  </m:oMath>
                </a14:m>
                <a:r>
                  <a:rPr lang="en-GB" dirty="0"/>
                  <a:t> in the call</a:t>
                </a:r>
              </a:p>
              <a:p>
                <a:pPr lvl="1"/>
                <a:r>
                  <a:rPr lang="en-GB" dirty="0"/>
                  <a:t>Calculate the expected utility by summing over the range values of </a:t>
                </a:r>
                <a14:m>
                  <m:oMath xmlns:m="http://schemas.openxmlformats.org/officeDocument/2006/math">
                    <m:r>
                      <a:rPr lang="de-DE" b="1" i="1">
                        <a:solidFill>
                          <a:schemeClr val="accent1"/>
                        </a:solidFill>
                        <a:latin typeface="Cambria Math" panose="02040503050406030204" pitchFamily="18" charset="0"/>
                        <a:ea typeface="Cambria Math" panose="02040503050406030204" pitchFamily="18" charset="0"/>
                      </a:rPr>
                      <m:t>𝑹</m:t>
                    </m:r>
                  </m:oMath>
                </a14:m>
                <a:r>
                  <a:rPr lang="de-DE" dirty="0">
                    <a:ea typeface="Cambria Math" panose="02040503050406030204" pitchFamily="18" charset="0"/>
                  </a:rPr>
                  <a:t>: </a:t>
                </a:r>
                <a:endParaRPr lang="de-DE" i="1" dirty="0">
                  <a:solidFill>
                    <a:schemeClr val="accent1"/>
                  </a:solidFill>
                  <a:latin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smtClean="0">
                              <a:solidFill>
                                <a:schemeClr val="accent1"/>
                              </a:solidFill>
                              <a:latin typeface="Cambria Math" panose="02040503050406030204" pitchFamily="18" charset="0"/>
                            </a:rPr>
                            <m:t>𝒅</m:t>
                          </m:r>
                        </m:e>
                      </m:d>
                      <m:r>
                        <a:rPr lang="de-DE" i="1">
                          <a:solidFill>
                            <a:schemeClr val="accent1"/>
                          </a:solidFill>
                          <a:latin typeface="Cambria Math" panose="02040503050406030204" pitchFamily="18" charset="0"/>
                        </a:rPr>
                        <m:t>=</m:t>
                      </m:r>
                      <m:nary>
                        <m:naryPr>
                          <m:chr m:val="∑"/>
                          <m:supHide m:val="on"/>
                          <m:ctrlPr>
                            <a:rPr lang="de-DE" i="1">
                              <a:solidFill>
                                <a:schemeClr val="accent1"/>
                              </a:solidFill>
                              <a:latin typeface="Cambria Math" panose="02040503050406030204" pitchFamily="18" charset="0"/>
                            </a:rPr>
                          </m:ctrlPr>
                        </m:naryPr>
                        <m:sub>
                          <m:r>
                            <m:rPr>
                              <m:brk m:alnAt="7"/>
                            </m:rPr>
                            <a:rPr lang="de-DE" b="1" i="1">
                              <a:solidFill>
                                <a:schemeClr val="accent1"/>
                              </a:solidFill>
                              <a:latin typeface="Cambria Math" panose="02040503050406030204" pitchFamily="18" charset="0"/>
                            </a:rPr>
                            <m:t>𝒓</m:t>
                          </m:r>
                          <m:r>
                            <m:rPr>
                              <m:brk m:alnAt="7"/>
                            </m:rPr>
                            <a:rPr lang="de-DE" i="1">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ran</m:t>
                          </m:r>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𝑹</m:t>
                              </m:r>
                            </m:e>
                          </m:d>
                        </m:sub>
                        <m:sup/>
                        <m:e>
                          <m:r>
                            <a:rPr lang="de-DE" i="1">
                              <a:solidFill>
                                <a:schemeClr val="accent1"/>
                              </a:solidFill>
                              <a:latin typeface="Cambria Math" panose="02040503050406030204" pitchFamily="18" charset="0"/>
                            </a:rPr>
                            <m:t>𝑃</m:t>
                          </m:r>
                          <m:d>
                            <m:dPr>
                              <m:ctrlPr>
                                <a:rPr lang="de-DE" i="1" smtClean="0">
                                  <a:solidFill>
                                    <a:schemeClr val="accent1"/>
                                  </a:solidFill>
                                  <a:latin typeface="Cambria Math" panose="02040503050406030204" pitchFamily="18" charset="0"/>
                                </a:rPr>
                              </m:ctrlPr>
                            </m:dPr>
                            <m:e>
                              <m:r>
                                <m:rPr>
                                  <m:brk m:alnAt="7"/>
                                </m:rPr>
                                <a:rPr lang="de-DE" b="1" i="1">
                                  <a:solidFill>
                                    <a:schemeClr val="accent1"/>
                                  </a:solidFill>
                                  <a:latin typeface="Cambria Math" panose="02040503050406030204" pitchFamily="18" charset="0"/>
                                </a:rPr>
                                <m:t>𝒓</m:t>
                              </m:r>
                            </m:e>
                            <m:e>
                              <m:r>
                                <a:rPr lang="de-DE" b="1" i="1">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𝒅</m:t>
                              </m:r>
                            </m:e>
                          </m:d>
                          <m:r>
                            <a:rPr lang="de-DE" b="1" i="1" smtClean="0">
                              <a:solidFill>
                                <a:schemeClr val="accent1"/>
                              </a:solidFill>
                              <a:latin typeface="Cambria Math" panose="02040503050406030204" pitchFamily="18" charset="0"/>
                              <a:ea typeface="Cambria Math" panose="02040503050406030204" pitchFamily="18" charset="0"/>
                            </a:rPr>
                            <m:t>∙</m:t>
                          </m:r>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𝜙</m:t>
                              </m:r>
                            </m:e>
                            <m:sub>
                              <m:r>
                                <a:rPr lang="de-DE" b="0" i="1" smtClean="0">
                                  <a:solidFill>
                                    <a:schemeClr val="accent1"/>
                                  </a:solidFill>
                                  <a:latin typeface="Cambria Math" panose="02040503050406030204" pitchFamily="18" charset="0"/>
                                  <a:ea typeface="Cambria Math" panose="02040503050406030204" pitchFamily="18" charset="0"/>
                                </a:rPr>
                                <m:t>𝑈</m:t>
                              </m:r>
                            </m:sub>
                          </m:sSub>
                          <m:d>
                            <m:dPr>
                              <m:ctrlPr>
                                <a:rPr lang="de-DE" i="1" smtClean="0">
                                  <a:solidFill>
                                    <a:schemeClr val="accent1"/>
                                  </a:solidFill>
                                  <a:latin typeface="Cambria Math" panose="02040503050406030204" pitchFamily="18" charset="0"/>
                                  <a:ea typeface="Cambria Math" panose="02040503050406030204" pitchFamily="18" charset="0"/>
                                </a:rPr>
                              </m:ctrlPr>
                            </m:dPr>
                            <m:e>
                              <m:r>
                                <a:rPr lang="de-DE" b="1" i="1" smtClean="0">
                                  <a:solidFill>
                                    <a:schemeClr val="accent1"/>
                                  </a:solidFill>
                                  <a:latin typeface="Cambria Math" panose="02040503050406030204" pitchFamily="18" charset="0"/>
                                  <a:ea typeface="Cambria Math" panose="02040503050406030204" pitchFamily="18" charset="0"/>
                                </a:rPr>
                                <m:t>𝒓</m:t>
                              </m:r>
                            </m:e>
                          </m:d>
                        </m:e>
                      </m:nary>
                    </m:oMath>
                  </m:oMathPara>
                </a14:m>
                <a:endParaRPr lang="de-DE" dirty="0">
                  <a:ea typeface="Cambria Math" panose="02040503050406030204" pitchFamily="18" charset="0"/>
                </a:endParaRPr>
              </a:p>
              <a:p>
                <a:pPr lvl="2"/>
                <a:r>
                  <a:rPr lang="en-GB" dirty="0"/>
                  <a:t>Using LVE: Eliminate remaining PRVs in </a:t>
                </a:r>
                <a14:m>
                  <m:oMath xmlns:m="http://schemas.openxmlformats.org/officeDocument/2006/math">
                    <m:r>
                      <a:rPr lang="en-GB" i="1" smtClean="0">
                        <a:latin typeface="Cambria Math" panose="02040503050406030204" pitchFamily="18" charset="0"/>
                      </a:rPr>
                      <m:t>𝐺</m:t>
                    </m:r>
                  </m:oMath>
                </a14:m>
                <a:endParaRPr lang="en-GB" dirty="0"/>
              </a:p>
              <a:p>
                <a:pPr lvl="3"/>
                <a:r>
                  <a:rPr lang="en-GB" dirty="0"/>
                  <a:t>Result: parfactor mapping empty argument to a single value (</a:t>
                </a:r>
                <a14:m>
                  <m:oMath xmlns:m="http://schemas.openxmlformats.org/officeDocument/2006/math">
                    <m:r>
                      <a:rPr lang="en-GB" i="1" smtClean="0">
                        <a:latin typeface="Cambria Math" panose="02040503050406030204" pitchFamily="18" charset="0"/>
                      </a:rPr>
                      <m:t>𝑈</m:t>
                    </m:r>
                  </m:oMath>
                </a14:m>
                <a:r>
                  <a:rPr lang="en-GB" dirty="0"/>
                  <a:t>)</a:t>
                </a:r>
              </a:p>
              <a:p>
                <a:endParaRPr lang="en-GB" dirty="0"/>
              </a:p>
            </p:txBody>
          </p:sp>
        </mc:Choice>
        <mc:Fallback xmlns="">
          <p:sp>
            <p:nvSpPr>
              <p:cNvPr id="3" name="Content Placeholder 2">
                <a:extLst>
                  <a:ext uri="{FF2B5EF4-FFF2-40B4-BE49-F238E27FC236}">
                    <a16:creationId xmlns:a16="http://schemas.microsoft.com/office/drawing/2014/main" id="{80DFB192-60AB-064C-8EF7-66485387AA3A}"/>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3315" r="-2057" b="-16022"/>
                </a:stretch>
              </a:blipFill>
            </p:spPr>
            <p:txBody>
              <a:bodyPr/>
              <a:lstStyle/>
              <a:p>
                <a:r>
                  <a:rPr lang="en-DE">
                    <a:noFill/>
                  </a:rPr>
                  <a:t> </a:t>
                </a:r>
              </a:p>
            </p:txBody>
          </p:sp>
        </mc:Fallback>
      </mc:AlternateContent>
      <p:sp>
        <p:nvSpPr>
          <p:cNvPr id="5" name="Rectangle 4">
            <a:extLst>
              <a:ext uri="{FF2B5EF4-FFF2-40B4-BE49-F238E27FC236}">
                <a16:creationId xmlns:a16="http://schemas.microsoft.com/office/drawing/2014/main" id="{B2D31B2C-61B0-0F41-8430-57D93F870B10}"/>
              </a:ext>
            </a:extLst>
          </p:cNvPr>
          <p:cNvSpPr/>
          <p:nvPr/>
        </p:nvSpPr>
        <p:spPr>
          <a:xfrm>
            <a:off x="8352764" y="1484784"/>
            <a:ext cx="3785184" cy="646331"/>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t>(*) We need to talk about evidence and action assignments later.</a:t>
            </a:r>
          </a:p>
        </p:txBody>
      </p:sp>
      <p:sp>
        <p:nvSpPr>
          <p:cNvPr id="4" name="Date Placeholder 3">
            <a:extLst>
              <a:ext uri="{FF2B5EF4-FFF2-40B4-BE49-F238E27FC236}">
                <a16:creationId xmlns:a16="http://schemas.microsoft.com/office/drawing/2014/main" id="{7FD3A54D-1309-990D-335B-015374010175}"/>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6" name="Footer Placeholder 5">
            <a:extLst>
              <a:ext uri="{FF2B5EF4-FFF2-40B4-BE49-F238E27FC236}">
                <a16:creationId xmlns:a16="http://schemas.microsoft.com/office/drawing/2014/main" id="{6FACEC83-69F3-977D-4BBF-4163953D59FE}"/>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93EB0779-252C-3BAB-915F-A51A383A856C}"/>
              </a:ext>
            </a:extLst>
          </p:cNvPr>
          <p:cNvSpPr>
            <a:spLocks noGrp="1"/>
          </p:cNvSpPr>
          <p:nvPr>
            <p:ph type="sldNum" sz="quarter" idx="11"/>
          </p:nvPr>
        </p:nvSpPr>
        <p:spPr/>
        <p:txBody>
          <a:bodyPr/>
          <a:lstStyle/>
          <a:p>
            <a:fld id="{EB1502E6-D9AE-3544-B6D5-378AAA0B915F}" type="slidenum">
              <a:rPr lang="de-DE" altLang="de-DE" smtClean="0"/>
              <a:pPr/>
              <a:t>35</a:t>
            </a:fld>
            <a:endParaRPr lang="de-DE" altLang="de-DE" dirty="0"/>
          </a:p>
        </p:txBody>
      </p:sp>
    </p:spTree>
    <p:extLst>
      <p:ext uri="{BB962C8B-B14F-4D97-AF65-F5344CB8AC3E}">
        <p14:creationId xmlns:p14="http://schemas.microsoft.com/office/powerpoint/2010/main" val="2287896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MEU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p:txBody>
              <a:bodyPr>
                <a:normAutofit lnSpcReduction="10000"/>
              </a:bodyPr>
              <a:lstStyle/>
              <a:p>
                <a:r>
                  <a:rPr lang="en-GB" dirty="0"/>
                  <a:t>Given a decision model </a:t>
                </a:r>
                <a14:m>
                  <m:oMath xmlns:m="http://schemas.openxmlformats.org/officeDocument/2006/math">
                    <m:r>
                      <a:rPr lang="en-GB" i="1">
                        <a:latin typeface="Cambria Math" panose="02040503050406030204" pitchFamily="18" charset="0"/>
                      </a:rPr>
                      <m:t>𝐺</m:t>
                    </m:r>
                  </m:oMath>
                </a14:m>
                <a:r>
                  <a:rPr lang="en-GB" dirty="0"/>
                  <a:t> and evidence </a:t>
                </a:r>
                <a14:m>
                  <m:oMath xmlns:m="http://schemas.openxmlformats.org/officeDocument/2006/math">
                    <m:r>
                      <a:rPr lang="de-DE" b="1" i="1" smtClean="0">
                        <a:latin typeface="Cambria Math" panose="02040503050406030204" pitchFamily="18" charset="0"/>
                      </a:rPr>
                      <m:t>𝒆</m:t>
                    </m:r>
                  </m:oMath>
                </a14:m>
                <a:r>
                  <a:rPr lang="en-GB" dirty="0"/>
                  <a:t>, </a:t>
                </a:r>
                <a:r>
                  <a:rPr lang="en-GB" dirty="0">
                    <a:solidFill>
                      <a:schemeClr val="accent1"/>
                    </a:solidFill>
                  </a:rPr>
                  <a:t>maximum Expected Utility (MEU) problem:</a:t>
                </a:r>
              </a:p>
              <a:p>
                <a:pPr lvl="1"/>
                <a:r>
                  <a:rPr lang="en-GB" dirty="0"/>
                  <a:t>Find the action assignment that yields the highest expected utility in </a:t>
                </a:r>
                <a14:m>
                  <m:oMath xmlns:m="http://schemas.openxmlformats.org/officeDocument/2006/math">
                    <m:r>
                      <a:rPr lang="en-GB" i="1" smtClean="0">
                        <a:latin typeface="Cambria Math" panose="02040503050406030204" pitchFamily="18" charset="0"/>
                      </a:rPr>
                      <m:t>𝐺</m:t>
                    </m:r>
                  </m:oMath>
                </a14:m>
                <a:endParaRPr lang="de-DE" dirty="0"/>
              </a:p>
              <a:p>
                <a:pPr lvl="1"/>
                <a:r>
                  <a:rPr lang="en-GB" dirty="0"/>
                  <a:t>Formally,</a:t>
                </a:r>
              </a:p>
              <a:p>
                <a:pPr lvl="2"/>
                <a:endParaRPr lang="en-GB" dirty="0"/>
              </a:p>
              <a:p>
                <a:pPr lvl="2"/>
                <a:endParaRPr lang="en-GB" dirty="0"/>
              </a:p>
              <a:p>
                <a:pPr lvl="2"/>
                <a:endParaRPr lang="en-GB" dirty="0"/>
              </a:p>
              <a:p>
                <a:pPr lvl="2"/>
                <a:endParaRPr lang="en-GB" dirty="0"/>
              </a:p>
              <a:p>
                <a:pPr lvl="1"/>
                <a:r>
                  <a:rPr lang="en-GB" dirty="0"/>
                  <a:t>For an exact solution, </a:t>
                </a:r>
                <a14:m>
                  <m:oMath xmlns:m="http://schemas.openxmlformats.org/officeDocument/2006/math">
                    <m:func>
                      <m:funcPr>
                        <m:ctrlPr>
                          <a:rPr lang="de-DE" i="1" smtClean="0">
                            <a:solidFill>
                              <a:schemeClr val="tx1"/>
                            </a:solidFill>
                            <a:latin typeface="Cambria Math" panose="02040503050406030204" pitchFamily="18" charset="0"/>
                          </a:rPr>
                        </m:ctrlPr>
                      </m:funcPr>
                      <m:fName>
                        <m:r>
                          <m:rPr>
                            <m:sty m:val="p"/>
                          </m:rPr>
                          <a:rPr lang="de-DE">
                            <a:solidFill>
                              <a:schemeClr val="tx1"/>
                            </a:solidFill>
                            <a:latin typeface="Cambria Math" panose="02040503050406030204" pitchFamily="18" charset="0"/>
                          </a:rPr>
                          <m:t>meu</m:t>
                        </m:r>
                      </m:fName>
                      <m:e>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𝐺</m:t>
                            </m:r>
                            <m:r>
                              <a:rPr lang="de-DE" i="1">
                                <a:solidFill>
                                  <a:schemeClr val="tx1"/>
                                </a:solidFill>
                                <a:latin typeface="Cambria Math" panose="02040503050406030204" pitchFamily="18" charset="0"/>
                              </a:rPr>
                              <m:t>|</m:t>
                            </m:r>
                            <m:r>
                              <a:rPr lang="de-DE" b="1" i="1" smtClean="0">
                                <a:solidFill>
                                  <a:schemeClr val="tx1"/>
                                </a:solidFill>
                                <a:latin typeface="Cambria Math" panose="02040503050406030204" pitchFamily="18" charset="0"/>
                              </a:rPr>
                              <m:t>𝒆</m:t>
                            </m:r>
                          </m:e>
                        </m:d>
                      </m:e>
                    </m:func>
                  </m:oMath>
                </a14:m>
                <a:r>
                  <a:rPr lang="en-GB" dirty="0"/>
                  <a:t> requires an algorithm to go through </a:t>
                </a:r>
                <a:r>
                  <a:rPr lang="en-GB" dirty="0">
                    <a:solidFill>
                      <a:srgbClr val="FFC000"/>
                    </a:solidFill>
                  </a:rPr>
                  <a:t>all</a:t>
                </a:r>
                <a:r>
                  <a:rPr lang="en-GB" dirty="0"/>
                  <a:t> </a:t>
                </a:r>
                <a14:m>
                  <m:oMath xmlns:m="http://schemas.openxmlformats.org/officeDocument/2006/math">
                    <m:r>
                      <a:rPr lang="de-DE" b="1" i="1" smtClean="0">
                        <a:solidFill>
                          <a:schemeClr val="tx1"/>
                        </a:solidFill>
                        <a:latin typeface="Cambria Math" panose="02040503050406030204" pitchFamily="18" charset="0"/>
                      </a:rPr>
                      <m:t>𝒅</m:t>
                    </m:r>
                    <m:r>
                      <a:rPr lang="de-DE" i="1">
                        <a:solidFill>
                          <a:schemeClr val="tx1"/>
                        </a:solidFill>
                        <a:latin typeface="Cambria Math" panose="02040503050406030204" pitchFamily="18" charset="0"/>
                        <a:ea typeface="Cambria Math" panose="02040503050406030204" pitchFamily="18" charset="0"/>
                      </a:rPr>
                      <m:t>∈</m:t>
                    </m:r>
                    <m:r>
                      <m:rPr>
                        <m:sty m:val="p"/>
                      </m:rPr>
                      <a:rPr lang="de-DE" b="0" i="0" smtClean="0">
                        <a:solidFill>
                          <a:schemeClr val="tx1"/>
                        </a:solidFill>
                        <a:latin typeface="Cambria Math" panose="02040503050406030204" pitchFamily="18" charset="0"/>
                        <a:ea typeface="Cambria Math" panose="02040503050406030204" pitchFamily="18" charset="0"/>
                      </a:rPr>
                      <m:t>ran</m:t>
                    </m:r>
                    <m:d>
                      <m:dPr>
                        <m:ctrlPr>
                          <a:rPr lang="de-DE" i="1">
                            <a:solidFill>
                              <a:schemeClr val="tx1"/>
                            </a:solidFill>
                            <a:latin typeface="Cambria Math" panose="02040503050406030204" pitchFamily="18" charset="0"/>
                            <a:ea typeface="Cambria Math" panose="02040503050406030204" pitchFamily="18" charset="0"/>
                          </a:rPr>
                        </m:ctrlPr>
                      </m:dPr>
                      <m:e>
                        <m:r>
                          <a:rPr lang="de-DE" b="1" i="1" smtClean="0">
                            <a:solidFill>
                              <a:schemeClr val="tx1"/>
                            </a:solidFill>
                            <a:latin typeface="Cambria Math" panose="02040503050406030204" pitchFamily="18" charset="0"/>
                            <a:ea typeface="Cambria Math" panose="02040503050406030204" pitchFamily="18" charset="0"/>
                          </a:rPr>
                          <m:t>𝑫</m:t>
                        </m:r>
                      </m:e>
                    </m:d>
                  </m:oMath>
                </a14:m>
                <a:endParaRPr lang="en-GB" dirty="0"/>
              </a:p>
              <a:p>
                <a:pPr lvl="2"/>
                <a:r>
                  <a:rPr lang="en-GB" dirty="0"/>
                  <a:t>Size of </a:t>
                </a: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𝑫</m:t>
                        </m:r>
                      </m:e>
                    </m:d>
                  </m:oMath>
                </a14:m>
                <a:r>
                  <a:rPr lang="en-GB" dirty="0"/>
                  <a:t> </a:t>
                </a:r>
                <a:r>
                  <a:rPr lang="en-GB" dirty="0">
                    <a:solidFill>
                      <a:srgbClr val="FFC000"/>
                    </a:solidFill>
                  </a:rPr>
                  <a:t>exponential</a:t>
                </a:r>
                <a:r>
                  <a:rPr lang="en-GB" dirty="0"/>
                  <a:t> in </a:t>
                </a:r>
                <a14:m>
                  <m:oMath xmlns:m="http://schemas.openxmlformats.org/officeDocument/2006/math">
                    <m:d>
                      <m:dPr>
                        <m:begChr m:val="|"/>
                        <m:endChr m:val="|"/>
                        <m:ctrlPr>
                          <a:rPr lang="de-DE" b="0"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𝑫</m:t>
                        </m:r>
                      </m:e>
                    </m:d>
                  </m:oMath>
                </a14:m>
                <a:endParaRPr lang="en-GB" b="1" dirty="0"/>
              </a:p>
              <a:p>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303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A75740B-0B8B-344F-938D-53B92C1A28ED}"/>
                  </a:ext>
                </a:extLst>
              </p:cNvPr>
              <p:cNvSpPr/>
              <p:nvPr/>
            </p:nvSpPr>
            <p:spPr>
              <a:xfrm>
                <a:off x="3951876" y="5682289"/>
                <a:ext cx="5188728" cy="810158"/>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en-GB" dirty="0">
                    <a:solidFill>
                      <a:schemeClr val="bg1"/>
                    </a:solidFill>
                  </a:rPr>
                  <a:t>Alternative specification</a:t>
                </a:r>
              </a:p>
              <a:p>
                <a:pPr/>
                <a14:m>
                  <m:oMathPara xmlns:m="http://schemas.openxmlformats.org/officeDocument/2006/math">
                    <m:oMathParaPr>
                      <m:jc m:val="centerGroup"/>
                    </m:oMathParaPr>
                    <m:oMath xmlns:m="http://schemas.openxmlformats.org/officeDocument/2006/math">
                      <m:func>
                        <m:funcPr>
                          <m:ctrlPr>
                            <a:rPr lang="en-GB" i="1">
                              <a:solidFill>
                                <a:schemeClr val="bg1"/>
                              </a:solidFill>
                              <a:latin typeface="Cambria Math" panose="02040503050406030204" pitchFamily="18" charset="0"/>
                            </a:rPr>
                          </m:ctrlPr>
                        </m:funcPr>
                        <m:fName>
                          <m:r>
                            <m:rPr>
                              <m:sty m:val="p"/>
                            </m:rPr>
                            <a:rPr lang="en-GB">
                              <a:solidFill>
                                <a:schemeClr val="bg1"/>
                              </a:solidFill>
                              <a:latin typeface="Cambria Math" panose="02040503050406030204" pitchFamily="18" charset="0"/>
                            </a:rPr>
                            <m:t>meu</m:t>
                          </m:r>
                        </m:fName>
                        <m:e>
                          <m:d>
                            <m:dPr>
                              <m:ctrlPr>
                                <a:rPr lang="en-GB" i="1">
                                  <a:solidFill>
                                    <a:schemeClr val="bg1"/>
                                  </a:solidFill>
                                  <a:latin typeface="Cambria Math" panose="02040503050406030204" pitchFamily="18" charset="0"/>
                                </a:rPr>
                              </m:ctrlPr>
                            </m:dPr>
                            <m:e>
                              <m:r>
                                <a:rPr lang="en-GB" i="1">
                                  <a:solidFill>
                                    <a:schemeClr val="bg1"/>
                                  </a:solidFill>
                                  <a:latin typeface="Cambria Math" panose="02040503050406030204" pitchFamily="18" charset="0"/>
                                </a:rPr>
                                <m:t>𝐺</m:t>
                              </m:r>
                              <m:r>
                                <a:rPr lang="en-GB"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𝒆</m:t>
                              </m:r>
                            </m:e>
                          </m:d>
                        </m:e>
                      </m:func>
                      <m:r>
                        <a:rPr lang="en-GB" i="1">
                          <a:solidFill>
                            <a:schemeClr val="bg1"/>
                          </a:solidFill>
                          <a:latin typeface="Cambria Math" panose="02040503050406030204" pitchFamily="18" charset="0"/>
                        </a:rPr>
                        <m:t>=</m:t>
                      </m:r>
                      <m:d>
                        <m:dPr>
                          <m:ctrlPr>
                            <a:rPr lang="en-GB" i="1">
                              <a:solidFill>
                                <a:schemeClr val="bg1"/>
                              </a:solidFill>
                              <a:latin typeface="Cambria Math" panose="02040503050406030204" pitchFamily="18" charset="0"/>
                            </a:rPr>
                          </m:ctrlPr>
                        </m:dPr>
                        <m:e>
                          <m:func>
                            <m:funcPr>
                              <m:ctrlPr>
                                <a:rPr lang="en-GB" i="1">
                                  <a:solidFill>
                                    <a:schemeClr val="bg1"/>
                                  </a:solidFill>
                                  <a:latin typeface="Cambria Math" panose="02040503050406030204" pitchFamily="18" charset="0"/>
                                </a:rPr>
                              </m:ctrlPr>
                            </m:funcPr>
                            <m:fName>
                              <m:limLow>
                                <m:limLowPr>
                                  <m:ctrlPr>
                                    <a:rPr lang="en-GB" i="1">
                                      <a:solidFill>
                                        <a:schemeClr val="bg1"/>
                                      </a:solidFill>
                                      <a:latin typeface="Cambria Math" panose="02040503050406030204" pitchFamily="18" charset="0"/>
                                    </a:rPr>
                                  </m:ctrlPr>
                                </m:limLowPr>
                                <m:e>
                                  <m:r>
                                    <m:rPr>
                                      <m:sty m:val="p"/>
                                    </m:rPr>
                                    <a:rPr lang="en-GB">
                                      <a:solidFill>
                                        <a:schemeClr val="bg1"/>
                                      </a:solidFill>
                                      <a:latin typeface="Cambria Math" panose="02040503050406030204" pitchFamily="18" charset="0"/>
                                    </a:rPr>
                                    <m:t>arg</m:t>
                                  </m:r>
                                  <m:r>
                                    <a:rPr lang="de-DE" b="0" i="0" smtClean="0">
                                      <a:solidFill>
                                        <a:schemeClr val="bg1"/>
                                      </a:solidFill>
                                      <a:latin typeface="Cambria Math" panose="02040503050406030204" pitchFamily="18" charset="0"/>
                                    </a:rPr>
                                    <m:t> </m:t>
                                  </m:r>
                                  <m:r>
                                    <m:rPr>
                                      <m:sty m:val="p"/>
                                    </m:rPr>
                                    <a:rPr lang="en-GB">
                                      <a:solidFill>
                                        <a:schemeClr val="bg1"/>
                                      </a:solidFill>
                                      <a:latin typeface="Cambria Math" panose="02040503050406030204" pitchFamily="18" charset="0"/>
                                    </a:rPr>
                                    <m:t>max</m:t>
                                  </m:r>
                                </m:e>
                                <m:lim>
                                  <m:r>
                                    <a:rPr lang="de-DE" b="1" i="1" smtClean="0">
                                      <a:solidFill>
                                        <a:schemeClr val="bg1"/>
                                      </a:solidFill>
                                      <a:latin typeface="Cambria Math" panose="02040503050406030204" pitchFamily="18" charset="0"/>
                                    </a:rPr>
                                    <m:t>𝒅</m:t>
                                  </m:r>
                                  <m:r>
                                    <a:rPr lang="en-GB" i="1">
                                      <a:solidFill>
                                        <a:schemeClr val="bg1"/>
                                      </a:solidFill>
                                      <a:latin typeface="Cambria Math" panose="02040503050406030204" pitchFamily="18" charset="0"/>
                                      <a:ea typeface="Cambria Math" panose="02040503050406030204" pitchFamily="18" charset="0"/>
                                    </a:rPr>
                                    <m:t>∈</m:t>
                                  </m:r>
                                  <m:r>
                                    <m:rPr>
                                      <m:sty m:val="p"/>
                                    </m:rPr>
                                    <a:rPr lang="de-DE" b="0" i="0" smtClean="0">
                                      <a:solidFill>
                                        <a:schemeClr val="bg1"/>
                                      </a:solidFill>
                                      <a:latin typeface="Cambria Math" panose="02040503050406030204" pitchFamily="18" charset="0"/>
                                      <a:ea typeface="Cambria Math" panose="02040503050406030204" pitchFamily="18" charset="0"/>
                                    </a:rPr>
                                    <m:t>ran</m:t>
                                  </m:r>
                                  <m:d>
                                    <m:dPr>
                                      <m:ctrlPr>
                                        <a:rPr lang="en-GB" i="1">
                                          <a:solidFill>
                                            <a:schemeClr val="bg1"/>
                                          </a:solidFill>
                                          <a:latin typeface="Cambria Math" panose="02040503050406030204" pitchFamily="18" charset="0"/>
                                          <a:ea typeface="Cambria Math" panose="02040503050406030204" pitchFamily="18" charset="0"/>
                                        </a:rPr>
                                      </m:ctrlPr>
                                    </m:dPr>
                                    <m:e>
                                      <m:r>
                                        <a:rPr lang="de-DE" b="1" i="1" smtClean="0">
                                          <a:solidFill>
                                            <a:schemeClr val="bg1"/>
                                          </a:solidFill>
                                          <a:latin typeface="Cambria Math" panose="02040503050406030204" pitchFamily="18" charset="0"/>
                                          <a:ea typeface="Cambria Math" panose="02040503050406030204" pitchFamily="18" charset="0"/>
                                        </a:rPr>
                                        <m:t>𝑫</m:t>
                                      </m:r>
                                    </m:e>
                                  </m:d>
                                </m:lim>
                              </m:limLow>
                            </m:fName>
                            <m:e>
                              <m:r>
                                <a:rPr lang="en-GB" i="1">
                                  <a:solidFill>
                                    <a:schemeClr val="bg1"/>
                                  </a:solidFill>
                                  <a:latin typeface="Cambria Math" panose="02040503050406030204" pitchFamily="18" charset="0"/>
                                </a:rPr>
                                <m:t>𝑒𝑢</m:t>
                              </m:r>
                              <m:d>
                                <m:dPr>
                                  <m:ctrlPr>
                                    <a:rPr lang="en-GB" i="1">
                                      <a:solidFill>
                                        <a:schemeClr val="bg1"/>
                                      </a:solidFill>
                                      <a:latin typeface="Cambria Math" panose="02040503050406030204" pitchFamily="18" charset="0"/>
                                    </a:rPr>
                                  </m:ctrlPr>
                                </m:dPr>
                                <m:e>
                                  <m:r>
                                    <a:rPr lang="de-DE" b="1" i="1" smtClean="0">
                                      <a:solidFill>
                                        <a:schemeClr val="bg1"/>
                                      </a:solidFill>
                                      <a:latin typeface="Cambria Math" panose="02040503050406030204" pitchFamily="18" charset="0"/>
                                    </a:rPr>
                                    <m:t>𝒆</m:t>
                                  </m:r>
                                  <m:r>
                                    <a:rPr lang="en-GB"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𝒅</m:t>
                                  </m:r>
                                </m:e>
                              </m:d>
                            </m:e>
                          </m:func>
                          <m:r>
                            <a:rPr lang="de-DE" i="1">
                              <a:solidFill>
                                <a:schemeClr val="bg1"/>
                              </a:solidFill>
                              <a:latin typeface="Cambria Math" panose="02040503050406030204" pitchFamily="18" charset="0"/>
                            </a:rPr>
                            <m:t>,</m:t>
                          </m:r>
                          <m:func>
                            <m:funcPr>
                              <m:ctrlPr>
                                <a:rPr lang="en-GB" i="1">
                                  <a:solidFill>
                                    <a:schemeClr val="bg1"/>
                                  </a:solidFill>
                                  <a:latin typeface="Cambria Math" panose="02040503050406030204" pitchFamily="18" charset="0"/>
                                </a:rPr>
                              </m:ctrlPr>
                            </m:funcPr>
                            <m:fName>
                              <m:limLow>
                                <m:limLowPr>
                                  <m:ctrlPr>
                                    <a:rPr lang="en-GB" i="1">
                                      <a:solidFill>
                                        <a:schemeClr val="bg1"/>
                                      </a:solidFill>
                                      <a:latin typeface="Cambria Math" panose="02040503050406030204" pitchFamily="18" charset="0"/>
                                    </a:rPr>
                                  </m:ctrlPr>
                                </m:limLowPr>
                                <m:e>
                                  <m:r>
                                    <m:rPr>
                                      <m:sty m:val="p"/>
                                    </m:rPr>
                                    <a:rPr lang="en-GB">
                                      <a:solidFill>
                                        <a:schemeClr val="bg1"/>
                                      </a:solidFill>
                                      <a:latin typeface="Cambria Math" panose="02040503050406030204" pitchFamily="18" charset="0"/>
                                    </a:rPr>
                                    <m:t>max</m:t>
                                  </m:r>
                                </m:e>
                                <m:lim>
                                  <m:r>
                                    <a:rPr lang="de-DE" b="1" i="1" smtClean="0">
                                      <a:solidFill>
                                        <a:schemeClr val="bg1"/>
                                      </a:solidFill>
                                      <a:latin typeface="Cambria Math" panose="02040503050406030204" pitchFamily="18" charset="0"/>
                                    </a:rPr>
                                    <m:t>𝒅</m:t>
                                  </m:r>
                                  <m:r>
                                    <a:rPr lang="en-GB" i="1">
                                      <a:solidFill>
                                        <a:schemeClr val="bg1"/>
                                      </a:solidFill>
                                      <a:latin typeface="Cambria Math" panose="02040503050406030204" pitchFamily="18" charset="0"/>
                                      <a:ea typeface="Cambria Math" panose="02040503050406030204" pitchFamily="18" charset="0"/>
                                    </a:rPr>
                                    <m:t>∈</m:t>
                                  </m:r>
                                  <m:r>
                                    <m:rPr>
                                      <m:sty m:val="p"/>
                                    </m:rPr>
                                    <a:rPr lang="de-DE" b="0" i="0" smtClean="0">
                                      <a:solidFill>
                                        <a:schemeClr val="bg1"/>
                                      </a:solidFill>
                                      <a:latin typeface="Cambria Math" panose="02040503050406030204" pitchFamily="18" charset="0"/>
                                      <a:ea typeface="Cambria Math" panose="02040503050406030204" pitchFamily="18" charset="0"/>
                                    </a:rPr>
                                    <m:t>ran</m:t>
                                  </m:r>
                                  <m:d>
                                    <m:dPr>
                                      <m:ctrlPr>
                                        <a:rPr lang="en-GB" i="1">
                                          <a:solidFill>
                                            <a:schemeClr val="bg1"/>
                                          </a:solidFill>
                                          <a:latin typeface="Cambria Math" panose="02040503050406030204" pitchFamily="18" charset="0"/>
                                          <a:ea typeface="Cambria Math" panose="02040503050406030204" pitchFamily="18" charset="0"/>
                                        </a:rPr>
                                      </m:ctrlPr>
                                    </m:dPr>
                                    <m:e>
                                      <m:r>
                                        <a:rPr lang="de-DE" b="1" i="1" smtClean="0">
                                          <a:solidFill>
                                            <a:schemeClr val="bg1"/>
                                          </a:solidFill>
                                          <a:latin typeface="Cambria Math" panose="02040503050406030204" pitchFamily="18" charset="0"/>
                                          <a:ea typeface="Cambria Math" panose="02040503050406030204" pitchFamily="18" charset="0"/>
                                        </a:rPr>
                                        <m:t>𝑫</m:t>
                                      </m:r>
                                    </m:e>
                                  </m:d>
                                </m:lim>
                              </m:limLow>
                            </m:fName>
                            <m:e>
                              <m:r>
                                <a:rPr lang="en-GB" i="1">
                                  <a:solidFill>
                                    <a:schemeClr val="bg1"/>
                                  </a:solidFill>
                                  <a:latin typeface="Cambria Math" panose="02040503050406030204" pitchFamily="18" charset="0"/>
                                </a:rPr>
                                <m:t>𝑒𝑢</m:t>
                              </m:r>
                              <m:d>
                                <m:dPr>
                                  <m:ctrlPr>
                                    <a:rPr lang="en-GB" i="1">
                                      <a:solidFill>
                                        <a:schemeClr val="bg1"/>
                                      </a:solidFill>
                                      <a:latin typeface="Cambria Math" panose="02040503050406030204" pitchFamily="18" charset="0"/>
                                    </a:rPr>
                                  </m:ctrlPr>
                                </m:dPr>
                                <m:e>
                                  <m:r>
                                    <a:rPr lang="de-DE" b="1" i="1" smtClean="0">
                                      <a:solidFill>
                                        <a:schemeClr val="bg1"/>
                                      </a:solidFill>
                                      <a:latin typeface="Cambria Math" panose="02040503050406030204" pitchFamily="18" charset="0"/>
                                    </a:rPr>
                                    <m:t>𝒆</m:t>
                                  </m:r>
                                  <m:r>
                                    <a:rPr lang="en-GB"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𝒅</m:t>
                                  </m:r>
                                </m:e>
                              </m:d>
                            </m:e>
                          </m:func>
                        </m:e>
                      </m:d>
                    </m:oMath>
                  </m:oMathPara>
                </a14:m>
                <a:endParaRPr lang="en-GB" dirty="0">
                  <a:solidFill>
                    <a:schemeClr val="bg1"/>
                  </a:solidFill>
                </a:endParaRPr>
              </a:p>
            </p:txBody>
          </p:sp>
        </mc:Choice>
        <mc:Fallback xmlns="">
          <p:sp>
            <p:nvSpPr>
              <p:cNvPr id="5" name="Rectangle 4">
                <a:extLst>
                  <a:ext uri="{FF2B5EF4-FFF2-40B4-BE49-F238E27FC236}">
                    <a16:creationId xmlns:a16="http://schemas.microsoft.com/office/drawing/2014/main" id="{EA75740B-0B8B-344F-938D-53B92C1A28ED}"/>
                  </a:ext>
                </a:extLst>
              </p:cNvPr>
              <p:cNvSpPr>
                <a:spLocks noRot="1" noChangeAspect="1" noMove="1" noResize="1" noEditPoints="1" noAdjustHandles="1" noChangeArrowheads="1" noChangeShapeType="1" noTextEdit="1"/>
              </p:cNvSpPr>
              <p:nvPr/>
            </p:nvSpPr>
            <p:spPr>
              <a:xfrm>
                <a:off x="3951876" y="5682289"/>
                <a:ext cx="5188728" cy="810158"/>
              </a:xfrm>
              <a:prstGeom prst="rect">
                <a:avLst/>
              </a:prstGeom>
              <a:blipFill>
                <a:blip r:embed="rId3"/>
                <a:stretch>
                  <a:fillRect/>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59A7C0EC-ACD1-AE42-9BFC-8D3DA2A0AFA0}"/>
                  </a:ext>
                </a:extLst>
              </p:cNvPr>
              <p:cNvSpPr/>
              <p:nvPr/>
            </p:nvSpPr>
            <p:spPr>
              <a:xfrm>
                <a:off x="1757660" y="2804548"/>
                <a:ext cx="4572000" cy="115172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func>
                        <m:funcPr>
                          <m:ctrlPr>
                            <a:rPr lang="de-DE" sz="2200" i="1" smtClean="0">
                              <a:solidFill>
                                <a:schemeClr val="accent1"/>
                              </a:solidFill>
                              <a:latin typeface="Cambria Math" panose="02040503050406030204" pitchFamily="18" charset="0"/>
                            </a:rPr>
                          </m:ctrlPr>
                        </m:funcPr>
                        <m:fName>
                          <m:r>
                            <m:rPr>
                              <m:sty m:val="p"/>
                            </m:rPr>
                            <a:rPr lang="de-DE" sz="2200">
                              <a:solidFill>
                                <a:schemeClr val="accent1"/>
                              </a:solidFill>
                              <a:latin typeface="Cambria Math" panose="02040503050406030204" pitchFamily="18" charset="0"/>
                            </a:rPr>
                            <m:t>meu</m:t>
                          </m:r>
                        </m:fName>
                        <m:e>
                          <m:d>
                            <m:dPr>
                              <m:ctrlPr>
                                <a:rPr lang="de-DE" sz="2200" i="1">
                                  <a:solidFill>
                                    <a:schemeClr val="accent1"/>
                                  </a:solidFill>
                                  <a:latin typeface="Cambria Math" panose="02040503050406030204" pitchFamily="18" charset="0"/>
                                </a:rPr>
                              </m:ctrlPr>
                            </m:dPr>
                            <m:e>
                              <m:r>
                                <a:rPr lang="de-DE" sz="2200" i="1">
                                  <a:solidFill>
                                    <a:schemeClr val="accent1"/>
                                  </a:solidFill>
                                  <a:latin typeface="Cambria Math" panose="02040503050406030204" pitchFamily="18" charset="0"/>
                                </a:rPr>
                                <m:t>𝐺</m:t>
                              </m:r>
                              <m:r>
                                <a:rPr lang="de-DE" sz="2200" i="1">
                                  <a:solidFill>
                                    <a:schemeClr val="accent1"/>
                                  </a:solidFill>
                                  <a:latin typeface="Cambria Math" panose="02040503050406030204" pitchFamily="18" charset="0"/>
                                </a:rPr>
                                <m:t>|</m:t>
                              </m:r>
                              <m:r>
                                <a:rPr lang="de-DE" sz="2200" b="1" i="1" smtClean="0">
                                  <a:solidFill>
                                    <a:schemeClr val="accent1"/>
                                  </a:solidFill>
                                  <a:latin typeface="Cambria Math" panose="02040503050406030204" pitchFamily="18" charset="0"/>
                                </a:rPr>
                                <m:t>𝒆</m:t>
                              </m:r>
                            </m:e>
                          </m:d>
                        </m:e>
                      </m:func>
                      <m:r>
                        <a:rPr lang="de-DE" sz="2200" i="1">
                          <a:solidFill>
                            <a:schemeClr val="accent1"/>
                          </a:solidFill>
                          <a:latin typeface="Cambria Math" panose="02040503050406030204" pitchFamily="18" charset="0"/>
                        </a:rPr>
                        <m:t>=</m:t>
                      </m:r>
                      <m:d>
                        <m:dPr>
                          <m:ctrlPr>
                            <a:rPr lang="de-DE" sz="2200" i="1">
                              <a:solidFill>
                                <a:schemeClr val="accent1"/>
                              </a:solidFill>
                              <a:latin typeface="Cambria Math" panose="02040503050406030204" pitchFamily="18" charset="0"/>
                            </a:rPr>
                          </m:ctrlPr>
                        </m:dPr>
                        <m:e>
                          <m:sSup>
                            <m:sSupPr>
                              <m:ctrlPr>
                                <a:rPr lang="de-DE" sz="2200" i="1">
                                  <a:solidFill>
                                    <a:schemeClr val="accent1"/>
                                  </a:solidFill>
                                  <a:latin typeface="Cambria Math" panose="02040503050406030204" pitchFamily="18" charset="0"/>
                                </a:rPr>
                              </m:ctrlPr>
                            </m:sSupPr>
                            <m:e>
                              <m:r>
                                <a:rPr lang="de-DE" sz="2200" b="1" i="1" smtClean="0">
                                  <a:solidFill>
                                    <a:schemeClr val="accent1"/>
                                  </a:solidFill>
                                  <a:latin typeface="Cambria Math" panose="02040503050406030204" pitchFamily="18" charset="0"/>
                                </a:rPr>
                                <m:t>𝒅</m:t>
                              </m:r>
                            </m:e>
                            <m:sup>
                              <m:r>
                                <a:rPr lang="de-DE" sz="2200" i="1">
                                  <a:solidFill>
                                    <a:schemeClr val="accent1"/>
                                  </a:solidFill>
                                  <a:latin typeface="Cambria Math" panose="02040503050406030204" pitchFamily="18" charset="0"/>
                                </a:rPr>
                                <m:t>∗</m:t>
                              </m:r>
                            </m:sup>
                          </m:sSup>
                          <m:r>
                            <a:rPr lang="de-DE" sz="2200" i="1">
                              <a:solidFill>
                                <a:schemeClr val="accent1"/>
                              </a:solidFill>
                              <a:latin typeface="Cambria Math" panose="02040503050406030204" pitchFamily="18" charset="0"/>
                            </a:rPr>
                            <m:t>,</m:t>
                          </m:r>
                          <m:r>
                            <a:rPr lang="de-DE" sz="2200" i="1">
                              <a:solidFill>
                                <a:schemeClr val="accent1"/>
                              </a:solidFill>
                              <a:latin typeface="Cambria Math" panose="02040503050406030204" pitchFamily="18" charset="0"/>
                            </a:rPr>
                            <m:t>𝑒𝑢</m:t>
                          </m:r>
                          <m:d>
                            <m:dPr>
                              <m:ctrlPr>
                                <a:rPr lang="de-DE" sz="2200" i="1">
                                  <a:solidFill>
                                    <a:schemeClr val="accent1"/>
                                  </a:solidFill>
                                  <a:latin typeface="Cambria Math" panose="02040503050406030204" pitchFamily="18" charset="0"/>
                                </a:rPr>
                              </m:ctrlPr>
                            </m:dPr>
                            <m:e>
                              <m:r>
                                <a:rPr lang="de-DE" sz="2200" b="1" i="1">
                                  <a:solidFill>
                                    <a:schemeClr val="accent1"/>
                                  </a:solidFill>
                                  <a:latin typeface="Cambria Math" panose="02040503050406030204" pitchFamily="18" charset="0"/>
                                </a:rPr>
                                <m:t>𝑬</m:t>
                              </m:r>
                              <m:r>
                                <a:rPr lang="de-DE" sz="2200" b="1" i="1">
                                  <a:solidFill>
                                    <a:schemeClr val="accent1"/>
                                  </a:solidFill>
                                  <a:latin typeface="Cambria Math" panose="02040503050406030204" pitchFamily="18" charset="0"/>
                                </a:rPr>
                                <m:t>,</m:t>
                              </m:r>
                              <m:sSup>
                                <m:sSupPr>
                                  <m:ctrlPr>
                                    <a:rPr lang="de-DE" sz="2200" b="1" i="1">
                                      <a:solidFill>
                                        <a:schemeClr val="accent1"/>
                                      </a:solidFill>
                                      <a:latin typeface="Cambria Math" panose="02040503050406030204" pitchFamily="18" charset="0"/>
                                    </a:rPr>
                                  </m:ctrlPr>
                                </m:sSupPr>
                                <m:e>
                                  <m:r>
                                    <a:rPr lang="de-DE" sz="2200" b="1" i="1" smtClean="0">
                                      <a:solidFill>
                                        <a:schemeClr val="accent1"/>
                                      </a:solidFill>
                                      <a:latin typeface="Cambria Math" panose="02040503050406030204" pitchFamily="18" charset="0"/>
                                    </a:rPr>
                                    <m:t>𝒅</m:t>
                                  </m:r>
                                </m:e>
                                <m:sup>
                                  <m:r>
                                    <a:rPr lang="de-DE" sz="2200" b="1" i="1">
                                      <a:solidFill>
                                        <a:schemeClr val="accent1"/>
                                      </a:solidFill>
                                      <a:latin typeface="Cambria Math" panose="02040503050406030204" pitchFamily="18" charset="0"/>
                                    </a:rPr>
                                    <m:t>∗</m:t>
                                  </m:r>
                                </m:sup>
                              </m:sSup>
                            </m:e>
                          </m:d>
                        </m:e>
                      </m:d>
                    </m:oMath>
                  </m:oMathPara>
                </a14:m>
                <a:endParaRPr lang="de-DE" sz="2200" i="1" dirty="0">
                  <a:solidFill>
                    <a:schemeClr val="accent1"/>
                  </a:solidFill>
                  <a:latin typeface="Cambria Math" panose="02040503050406030204" pitchFamily="18" charset="0"/>
                </a:endParaRPr>
              </a:p>
              <a:p>
                <a:endParaRPr lang="de-DE" sz="900" i="1" dirty="0">
                  <a:solidFill>
                    <a:schemeClr val="accent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de-DE" sz="2200" i="1">
                              <a:solidFill>
                                <a:schemeClr val="accent1"/>
                              </a:solidFill>
                              <a:latin typeface="Cambria Math" panose="02040503050406030204" pitchFamily="18" charset="0"/>
                            </a:rPr>
                          </m:ctrlPr>
                        </m:sSupPr>
                        <m:e>
                          <m:r>
                            <a:rPr lang="de-DE" sz="2200" b="1" i="1" smtClean="0">
                              <a:solidFill>
                                <a:schemeClr val="accent1"/>
                              </a:solidFill>
                              <a:latin typeface="Cambria Math" panose="02040503050406030204" pitchFamily="18" charset="0"/>
                            </a:rPr>
                            <m:t>𝒅</m:t>
                          </m:r>
                        </m:e>
                        <m:sup>
                          <m:r>
                            <a:rPr lang="de-DE" sz="2200" i="1">
                              <a:solidFill>
                                <a:schemeClr val="accent1"/>
                              </a:solidFill>
                              <a:latin typeface="Cambria Math" panose="02040503050406030204" pitchFamily="18" charset="0"/>
                            </a:rPr>
                            <m:t>∗</m:t>
                          </m:r>
                        </m:sup>
                      </m:sSup>
                      <m:r>
                        <a:rPr lang="de-DE" sz="2200" i="1">
                          <a:solidFill>
                            <a:schemeClr val="accent1"/>
                          </a:solidFill>
                          <a:latin typeface="Cambria Math" panose="02040503050406030204" pitchFamily="18" charset="0"/>
                        </a:rPr>
                        <m:t>=</m:t>
                      </m:r>
                      <m:func>
                        <m:funcPr>
                          <m:ctrlPr>
                            <a:rPr lang="de-DE" sz="2200" i="1">
                              <a:solidFill>
                                <a:schemeClr val="accent1"/>
                              </a:solidFill>
                              <a:latin typeface="Cambria Math" panose="02040503050406030204" pitchFamily="18" charset="0"/>
                            </a:rPr>
                          </m:ctrlPr>
                        </m:funcPr>
                        <m:fName>
                          <m:limLow>
                            <m:limLowPr>
                              <m:ctrlPr>
                                <a:rPr lang="de-DE" sz="2200" i="1">
                                  <a:solidFill>
                                    <a:schemeClr val="accent1"/>
                                  </a:solidFill>
                                  <a:latin typeface="Cambria Math" panose="02040503050406030204" pitchFamily="18" charset="0"/>
                                </a:rPr>
                              </m:ctrlPr>
                            </m:limLowPr>
                            <m:e>
                              <m:r>
                                <m:rPr>
                                  <m:sty m:val="p"/>
                                </m:rPr>
                                <a:rPr lang="de-DE" sz="2200">
                                  <a:solidFill>
                                    <a:schemeClr val="accent1"/>
                                  </a:solidFill>
                                  <a:latin typeface="Cambria Math" panose="02040503050406030204" pitchFamily="18" charset="0"/>
                                </a:rPr>
                                <m:t>arg</m:t>
                              </m:r>
                              <m:r>
                                <a:rPr lang="de-DE" sz="2200" b="0" i="0" smtClean="0">
                                  <a:solidFill>
                                    <a:schemeClr val="accent1"/>
                                  </a:solidFill>
                                  <a:latin typeface="Cambria Math" panose="02040503050406030204" pitchFamily="18" charset="0"/>
                                </a:rPr>
                                <m:t> </m:t>
                              </m:r>
                              <m:r>
                                <m:rPr>
                                  <m:sty m:val="p"/>
                                </m:rPr>
                                <a:rPr lang="de-DE" sz="2200">
                                  <a:solidFill>
                                    <a:schemeClr val="accent1"/>
                                  </a:solidFill>
                                  <a:latin typeface="Cambria Math" panose="02040503050406030204" pitchFamily="18" charset="0"/>
                                </a:rPr>
                                <m:t>max</m:t>
                              </m:r>
                            </m:e>
                            <m:lim>
                              <m:r>
                                <a:rPr lang="de-DE" sz="2200" b="1" i="1" smtClean="0">
                                  <a:solidFill>
                                    <a:schemeClr val="accent1"/>
                                  </a:solidFill>
                                  <a:latin typeface="Cambria Math" panose="02040503050406030204" pitchFamily="18" charset="0"/>
                                </a:rPr>
                                <m:t>𝒅</m:t>
                              </m:r>
                              <m:r>
                                <a:rPr lang="de-DE" sz="2200" i="1">
                                  <a:solidFill>
                                    <a:schemeClr val="accent1"/>
                                  </a:solidFill>
                                  <a:latin typeface="Cambria Math" panose="02040503050406030204" pitchFamily="18" charset="0"/>
                                  <a:ea typeface="Cambria Math" panose="02040503050406030204" pitchFamily="18" charset="0"/>
                                </a:rPr>
                                <m:t>∈</m:t>
                              </m:r>
                              <m:r>
                                <m:rPr>
                                  <m:sty m:val="p"/>
                                </m:rPr>
                                <a:rPr lang="de-DE" sz="2200" b="0" i="0" smtClean="0">
                                  <a:solidFill>
                                    <a:schemeClr val="accent1"/>
                                  </a:solidFill>
                                  <a:latin typeface="Cambria Math" panose="02040503050406030204" pitchFamily="18" charset="0"/>
                                  <a:ea typeface="Cambria Math" panose="02040503050406030204" pitchFamily="18" charset="0"/>
                                </a:rPr>
                                <m:t>ran</m:t>
                              </m:r>
                              <m:d>
                                <m:dPr>
                                  <m:ctrlPr>
                                    <a:rPr lang="de-DE" sz="2200" i="1">
                                      <a:solidFill>
                                        <a:schemeClr val="accent1"/>
                                      </a:solidFill>
                                      <a:latin typeface="Cambria Math" panose="02040503050406030204" pitchFamily="18" charset="0"/>
                                      <a:ea typeface="Cambria Math" panose="02040503050406030204" pitchFamily="18" charset="0"/>
                                    </a:rPr>
                                  </m:ctrlPr>
                                </m:dPr>
                                <m:e>
                                  <m:r>
                                    <a:rPr lang="de-DE" sz="2200" b="1" i="1" smtClean="0">
                                      <a:solidFill>
                                        <a:schemeClr val="accent1"/>
                                      </a:solidFill>
                                      <a:latin typeface="Cambria Math" panose="02040503050406030204" pitchFamily="18" charset="0"/>
                                      <a:ea typeface="Cambria Math" panose="02040503050406030204" pitchFamily="18" charset="0"/>
                                    </a:rPr>
                                    <m:t>𝑫</m:t>
                                  </m:r>
                                </m:e>
                              </m:d>
                            </m:lim>
                          </m:limLow>
                        </m:fName>
                        <m:e>
                          <m:r>
                            <a:rPr lang="de-DE" sz="2200" i="1">
                              <a:solidFill>
                                <a:schemeClr val="accent1"/>
                              </a:solidFill>
                              <a:latin typeface="Cambria Math" panose="02040503050406030204" pitchFamily="18" charset="0"/>
                            </a:rPr>
                            <m:t>𝑒𝑢</m:t>
                          </m:r>
                          <m:d>
                            <m:dPr>
                              <m:ctrlPr>
                                <a:rPr lang="de-DE" sz="2200" i="1">
                                  <a:solidFill>
                                    <a:schemeClr val="accent1"/>
                                  </a:solidFill>
                                  <a:latin typeface="Cambria Math" panose="02040503050406030204" pitchFamily="18" charset="0"/>
                                </a:rPr>
                              </m:ctrlPr>
                            </m:dPr>
                            <m:e>
                              <m:r>
                                <a:rPr lang="de-DE" sz="2200" b="1" i="1" smtClean="0">
                                  <a:solidFill>
                                    <a:schemeClr val="accent1"/>
                                  </a:solidFill>
                                  <a:latin typeface="Cambria Math" panose="02040503050406030204" pitchFamily="18" charset="0"/>
                                </a:rPr>
                                <m:t>𝒆</m:t>
                              </m:r>
                              <m:r>
                                <a:rPr lang="de-DE" sz="2200" i="1">
                                  <a:solidFill>
                                    <a:schemeClr val="accent1"/>
                                  </a:solidFill>
                                  <a:latin typeface="Cambria Math" panose="02040503050406030204" pitchFamily="18" charset="0"/>
                                </a:rPr>
                                <m:t>,</m:t>
                              </m:r>
                              <m:r>
                                <a:rPr lang="de-DE" sz="2200" b="1" i="1" smtClean="0">
                                  <a:solidFill>
                                    <a:schemeClr val="accent1"/>
                                  </a:solidFill>
                                  <a:latin typeface="Cambria Math" panose="02040503050406030204" pitchFamily="18" charset="0"/>
                                </a:rPr>
                                <m:t>𝒅</m:t>
                              </m:r>
                            </m:e>
                          </m:d>
                        </m:e>
                      </m:func>
                    </m:oMath>
                  </m:oMathPara>
                </a14:m>
                <a:endParaRPr lang="en-GB" sz="2200" dirty="0"/>
              </a:p>
            </p:txBody>
          </p:sp>
        </mc:Choice>
        <mc:Fallback xmlns="">
          <p:sp>
            <p:nvSpPr>
              <p:cNvPr id="6" name="Rectangle 5">
                <a:extLst>
                  <a:ext uri="{FF2B5EF4-FFF2-40B4-BE49-F238E27FC236}">
                    <a16:creationId xmlns:a16="http://schemas.microsoft.com/office/drawing/2014/main" id="{59A7C0EC-ACD1-AE42-9BFC-8D3DA2A0AFA0}"/>
                  </a:ext>
                </a:extLst>
              </p:cNvPr>
              <p:cNvSpPr>
                <a:spLocks noRot="1" noChangeAspect="1" noMove="1" noResize="1" noEditPoints="1" noAdjustHandles="1" noChangeArrowheads="1" noChangeShapeType="1" noTextEdit="1"/>
              </p:cNvSpPr>
              <p:nvPr/>
            </p:nvSpPr>
            <p:spPr>
              <a:xfrm>
                <a:off x="1757660" y="2804548"/>
                <a:ext cx="4572000" cy="1151726"/>
              </a:xfrm>
              <a:prstGeom prst="rect">
                <a:avLst/>
              </a:prstGeom>
              <a:blipFill>
                <a:blip r:embed="rId4"/>
                <a:stretch>
                  <a:fillRect/>
                </a:stretch>
              </a:blipFill>
            </p:spPr>
            <p:txBody>
              <a:bodyPr/>
              <a:lstStyle/>
              <a:p>
                <a:r>
                  <a:rPr lang="en-GB">
                    <a:noFill/>
                  </a:rPr>
                  <a:t> </a:t>
                </a:r>
              </a:p>
            </p:txBody>
          </p:sp>
        </mc:Fallback>
      </mc:AlternateContent>
      <p:sp>
        <p:nvSpPr>
          <p:cNvPr id="9" name="TextBox 8">
            <a:extLst>
              <a:ext uri="{FF2B5EF4-FFF2-40B4-BE49-F238E27FC236}">
                <a16:creationId xmlns:a16="http://schemas.microsoft.com/office/drawing/2014/main" id="{7E9E16B7-BA57-6849-A14B-A8F358602CB2}"/>
              </a:ext>
            </a:extLst>
          </p:cNvPr>
          <p:cNvSpPr txBox="1"/>
          <p:nvPr/>
        </p:nvSpPr>
        <p:spPr>
          <a:xfrm>
            <a:off x="6795007" y="2780246"/>
            <a:ext cx="3261433"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i="1" dirty="0"/>
              <a:t>Additive</a:t>
            </a:r>
            <a:r>
              <a:rPr lang="en-GB" dirty="0"/>
              <a:t> semantics with inner sum and outer max: Sum up utilities, then pick maximum </a:t>
            </a:r>
            <a:br>
              <a:rPr lang="en-GB" dirty="0"/>
            </a:br>
            <a:r>
              <a:rPr lang="en-GB" dirty="0"/>
              <a:t>➝ </a:t>
            </a:r>
            <a:r>
              <a:rPr lang="en-GB" dirty="0">
                <a:solidFill>
                  <a:schemeClr val="accent3">
                    <a:lumMod val="40000"/>
                    <a:lumOff val="60000"/>
                  </a:schemeClr>
                </a:solidFill>
              </a:rPr>
              <a:t>Max-sum</a:t>
            </a:r>
            <a:r>
              <a:rPr lang="en-GB" dirty="0">
                <a:solidFill>
                  <a:schemeClr val="accent4"/>
                </a:solidFill>
              </a:rPr>
              <a:t> </a:t>
            </a:r>
            <a:r>
              <a:rPr lang="en-GB" dirty="0"/>
              <a:t>algorithms</a:t>
            </a:r>
          </a:p>
        </p:txBody>
      </p:sp>
      <p:sp>
        <p:nvSpPr>
          <p:cNvPr id="4" name="Date Placeholder 3">
            <a:extLst>
              <a:ext uri="{FF2B5EF4-FFF2-40B4-BE49-F238E27FC236}">
                <a16:creationId xmlns:a16="http://schemas.microsoft.com/office/drawing/2014/main" id="{B60B69E3-3F13-67FD-D3B2-630C1911534F}"/>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7" name="Footer Placeholder 6">
            <a:extLst>
              <a:ext uri="{FF2B5EF4-FFF2-40B4-BE49-F238E27FC236}">
                <a16:creationId xmlns:a16="http://schemas.microsoft.com/office/drawing/2014/main" id="{80BCD93E-8865-3F35-1ABC-B1BE7AB4293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8" name="Slide Number Placeholder 7">
            <a:extLst>
              <a:ext uri="{FF2B5EF4-FFF2-40B4-BE49-F238E27FC236}">
                <a16:creationId xmlns:a16="http://schemas.microsoft.com/office/drawing/2014/main" id="{9CFCF782-7754-5F22-8A7D-80402CA5FBFA}"/>
              </a:ext>
            </a:extLst>
          </p:cNvPr>
          <p:cNvSpPr>
            <a:spLocks noGrp="1"/>
          </p:cNvSpPr>
          <p:nvPr>
            <p:ph type="sldNum" sz="quarter" idx="11"/>
          </p:nvPr>
        </p:nvSpPr>
        <p:spPr/>
        <p:txBody>
          <a:bodyPr/>
          <a:lstStyle/>
          <a:p>
            <a:fld id="{EB1502E6-D9AE-3544-B6D5-378AAA0B915F}" type="slidenum">
              <a:rPr lang="de-DE" altLang="de-DE" smtClean="0"/>
              <a:pPr/>
              <a:t>36</a:t>
            </a:fld>
            <a:endParaRPr lang="de-DE" altLang="de-DE" dirty="0"/>
          </a:p>
        </p:txBody>
      </p:sp>
    </p:spTree>
    <p:extLst>
      <p:ext uri="{BB962C8B-B14F-4D97-AF65-F5344CB8AC3E}">
        <p14:creationId xmlns:p14="http://schemas.microsoft.com/office/powerpoint/2010/main" val="322540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MEU Problem: Example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a:xfrm>
                <a:off x="623392" y="1124744"/>
                <a:ext cx="11087099" cy="4584266"/>
              </a:xfrm>
            </p:spPr>
            <p:txBody>
              <a:bodyPr>
                <a:normAutofit lnSpcReduction="10000"/>
              </a:bodyPr>
              <a:lstStyle/>
              <a:p>
                <a:r>
                  <a:rPr lang="en-GB" dirty="0"/>
                  <a:t>Problem instance with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3</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𝑈</m:t>
                            </m:r>
                          </m:sub>
                        </m:sSub>
                      </m:e>
                    </m:d>
                  </m:oMath>
                </a14:m>
                <a:r>
                  <a:rPr lang="en-GB" dirty="0"/>
                  <a:t>, </a:t>
                </a:r>
                <a14:m>
                  <m:oMath xmlns:m="http://schemas.openxmlformats.org/officeDocument/2006/math">
                    <m:r>
                      <a:rPr lang="de-DE" b="1" i="1" smtClean="0">
                        <a:latin typeface="Cambria Math" panose="02040503050406030204" pitchFamily="18" charset="0"/>
                      </a:rPr>
                      <m:t>𝒆</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 </m:t>
                    </m:r>
                  </m:oMath>
                </a14:m>
                <a:r>
                  <a:rPr lang="en-GB" dirty="0"/>
                  <a:t>: </a:t>
                </a:r>
              </a:p>
              <a:p>
                <a:pPr marL="0" indent="0">
                  <a:buNone/>
                </a:pPr>
                <a14:m>
                  <m:oMathPara xmlns:m="http://schemas.openxmlformats.org/officeDocument/2006/math">
                    <m:oMathParaPr>
                      <m:jc m:val="centerGroup"/>
                    </m:oMathParaPr>
                    <m:oMath xmlns:m="http://schemas.openxmlformats.org/officeDocument/2006/math">
                      <m:func>
                        <m:funcPr>
                          <m:ctrlPr>
                            <a:rPr lang="de-DE" i="1" smtClean="0">
                              <a:solidFill>
                                <a:schemeClr val="accent1"/>
                              </a:solidFill>
                              <a:latin typeface="Cambria Math" panose="02040503050406030204" pitchFamily="18" charset="0"/>
                            </a:rPr>
                          </m:ctrlPr>
                        </m:funcPr>
                        <m:fName>
                          <m:r>
                            <m:rPr>
                              <m:sty m:val="p"/>
                            </m:rPr>
                            <a:rPr lang="de-DE">
                              <a:solidFill>
                                <a:schemeClr val="accent1"/>
                              </a:solidFill>
                              <a:latin typeface="Cambria Math" panose="02040503050406030204" pitchFamily="18" charset="0"/>
                            </a:rPr>
                            <m:t>meu</m:t>
                          </m:r>
                        </m:fName>
                        <m:e>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𝐺</m:t>
                              </m:r>
                            </m:e>
                          </m:d>
                        </m:e>
                      </m:func>
                      <m:r>
                        <a:rPr lang="de-DE" i="1">
                          <a:solidFill>
                            <a:schemeClr val="accent1"/>
                          </a:solidFill>
                          <a:latin typeface="Cambria Math" panose="02040503050406030204" pitchFamily="18" charset="0"/>
                        </a:rPr>
                        <m:t>=</m:t>
                      </m:r>
                      <m:d>
                        <m:dPr>
                          <m:ctrlPr>
                            <a:rPr lang="de-DE" i="1">
                              <a:solidFill>
                                <a:schemeClr val="accent1"/>
                              </a:solidFill>
                              <a:latin typeface="Cambria Math" panose="02040503050406030204" pitchFamily="18" charset="0"/>
                            </a:rPr>
                          </m:ctrlPr>
                        </m:dPr>
                        <m:e>
                          <m:sSup>
                            <m:sSupPr>
                              <m:ctrlPr>
                                <a:rPr lang="de-DE" i="1">
                                  <a:solidFill>
                                    <a:schemeClr val="accent1"/>
                                  </a:solidFill>
                                  <a:latin typeface="Cambria Math" panose="02040503050406030204" pitchFamily="18" charset="0"/>
                                </a:rPr>
                              </m:ctrlPr>
                            </m:sSupPr>
                            <m:e>
                              <m:r>
                                <a:rPr lang="de-DE" b="1" i="1" smtClean="0">
                                  <a:solidFill>
                                    <a:schemeClr val="accent1"/>
                                  </a:solidFill>
                                  <a:latin typeface="Cambria Math" panose="02040503050406030204" pitchFamily="18" charset="0"/>
                                </a:rPr>
                                <m:t>𝒅</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smtClean="0">
                                      <a:solidFill>
                                        <a:schemeClr val="accent1"/>
                                      </a:solidFill>
                                      <a:latin typeface="Cambria Math" panose="02040503050406030204" pitchFamily="18" charset="0"/>
                                    </a:rPr>
                                    <m:t>𝒅</m:t>
                                  </m:r>
                                </m:e>
                                <m:sup>
                                  <m:r>
                                    <a:rPr lang="de-DE" b="1" i="1">
                                      <a:solidFill>
                                        <a:schemeClr val="accent1"/>
                                      </a:solidFill>
                                      <a:latin typeface="Cambria Math" panose="02040503050406030204" pitchFamily="18" charset="0"/>
                                    </a:rPr>
                                    <m:t>∗</m:t>
                                  </m:r>
                                </m:sup>
                              </m:sSup>
                            </m:e>
                          </m:d>
                        </m:e>
                      </m:d>
                      <m:r>
                        <a:rPr lang="de-DE" b="0" i="1" smtClean="0">
                          <a:solidFill>
                            <a:schemeClr val="accent1"/>
                          </a:solidFill>
                          <a:latin typeface="Cambria Math" panose="02040503050406030204" pitchFamily="18" charset="0"/>
                        </a:rPr>
                        <m:t>     </m:t>
                      </m:r>
                      <m:sSup>
                        <m:sSupPr>
                          <m:ctrlPr>
                            <a:rPr lang="de-DE" i="1" smtClean="0">
                              <a:solidFill>
                                <a:schemeClr val="accent1"/>
                              </a:solidFill>
                              <a:latin typeface="Cambria Math" panose="02040503050406030204" pitchFamily="18" charset="0"/>
                            </a:rPr>
                          </m:ctrlPr>
                        </m:sSupPr>
                        <m:e>
                          <m:r>
                            <a:rPr lang="de-DE" b="1" i="1" smtClean="0">
                              <a:solidFill>
                                <a:schemeClr val="accent1"/>
                              </a:solidFill>
                              <a:latin typeface="Cambria Math" panose="02040503050406030204" pitchFamily="18" charset="0"/>
                            </a:rPr>
                            <m:t>𝒅</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func>
                        <m:funcPr>
                          <m:ctrlPr>
                            <a:rPr lang="de-DE" i="1">
                              <a:solidFill>
                                <a:schemeClr val="accent1"/>
                              </a:solidFill>
                              <a:latin typeface="Cambria Math" panose="02040503050406030204" pitchFamily="18" charset="0"/>
                            </a:rPr>
                          </m:ctrlPr>
                        </m:funcPr>
                        <m:fName>
                          <m:limLow>
                            <m:limLowPr>
                              <m:ctrlPr>
                                <a:rPr lang="de-DE" i="1">
                                  <a:solidFill>
                                    <a:schemeClr val="accent1"/>
                                  </a:solidFill>
                                  <a:latin typeface="Cambria Math" panose="02040503050406030204" pitchFamily="18" charset="0"/>
                                </a:rPr>
                              </m:ctrlPr>
                            </m:limLowPr>
                            <m:e>
                              <m:r>
                                <m:rPr>
                                  <m:sty m:val="p"/>
                                </m:rPr>
                                <a:rPr lang="de-DE">
                                  <a:solidFill>
                                    <a:schemeClr val="accent1"/>
                                  </a:solidFill>
                                  <a:latin typeface="Cambria Math" panose="02040503050406030204" pitchFamily="18" charset="0"/>
                                </a:rPr>
                                <m:t>arg</m:t>
                              </m:r>
                              <m:r>
                                <a:rPr lang="de-DE" b="0" i="0" smtClean="0">
                                  <a:solidFill>
                                    <a:schemeClr val="accent1"/>
                                  </a:solidFill>
                                  <a:latin typeface="Cambria Math" panose="02040503050406030204" pitchFamily="18" charset="0"/>
                                </a:rPr>
                                <m:t> </m:t>
                              </m:r>
                              <m:r>
                                <m:rPr>
                                  <m:sty m:val="p"/>
                                </m:rPr>
                                <a:rPr lang="de-DE">
                                  <a:solidFill>
                                    <a:schemeClr val="accent1"/>
                                  </a:solidFill>
                                  <a:latin typeface="Cambria Math" panose="02040503050406030204" pitchFamily="18" charset="0"/>
                                </a:rPr>
                                <m:t>max</m:t>
                              </m:r>
                            </m:e>
                            <m:lim>
                              <m:r>
                                <a:rPr lang="de-DE" b="1" i="1" smtClean="0">
                                  <a:solidFill>
                                    <a:schemeClr val="accent1"/>
                                  </a:solidFill>
                                  <a:latin typeface="Cambria Math" panose="02040503050406030204" pitchFamily="18" charset="0"/>
                                </a:rPr>
                                <m:t>𝒅</m:t>
                              </m:r>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𝒅</m:t>
                                      </m:r>
                                    </m:e>
                                    <m:sub>
                                      <m:r>
                                        <a:rPr lang="de-DE" b="0" i="1" smtClean="0">
                                          <a:solidFill>
                                            <a:schemeClr val="accent1"/>
                                          </a:solidFill>
                                          <a:latin typeface="Cambria Math" panose="02040503050406030204" pitchFamily="18" charset="0"/>
                                        </a:rPr>
                                        <m:t>1</m:t>
                                      </m:r>
                                    </m:sub>
                                  </m:sSub>
                                  <m:r>
                                    <a:rPr lang="de-DE" b="0" i="1" smtClean="0">
                                      <a:solidFill>
                                        <a:schemeClr val="accent1"/>
                                      </a:solidFill>
                                      <a:latin typeface="Cambria Math" panose="02040503050406030204" pitchFamily="18" charset="0"/>
                                    </a:rPr>
                                    <m:t>,</m:t>
                                  </m:r>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𝒅</m:t>
                                      </m:r>
                                    </m:e>
                                    <m:sub>
                                      <m:r>
                                        <a:rPr lang="de-DE" b="0" i="1" smtClean="0">
                                          <a:solidFill>
                                            <a:schemeClr val="accent1"/>
                                          </a:solidFill>
                                          <a:latin typeface="Cambria Math" panose="02040503050406030204" pitchFamily="18" charset="0"/>
                                        </a:rPr>
                                        <m:t>2</m:t>
                                      </m:r>
                                    </m:sub>
                                  </m:sSub>
                                </m:e>
                              </m:d>
                            </m:lim>
                          </m:limLow>
                        </m:fName>
                        <m:e>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𝒅</m:t>
                              </m:r>
                            </m:e>
                          </m:d>
                        </m:e>
                      </m:func>
                    </m:oMath>
                  </m:oMathPara>
                </a14:m>
                <a:endParaRPr lang="en-GB" dirty="0"/>
              </a:p>
              <a:p>
                <a:pPr lvl="1"/>
                <a14:m>
                  <m:oMath xmlns:m="http://schemas.openxmlformats.org/officeDocument/2006/math">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𝑏𝑎𝑛</m:t>
                        </m:r>
                      </m:e>
                    </m:d>
                    <m:r>
                      <a:rPr lang="de-DE" b="0" i="1" smtClean="0">
                        <a:latin typeface="Cambria Math" panose="02040503050406030204" pitchFamily="18" charset="0"/>
                      </a:rPr>
                      <m:t>, </m:t>
                    </m:r>
                    <m:sSub>
                      <m:sSubPr>
                        <m:ctrlPr>
                          <a:rPr lang="de-DE"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𝑓𝑟𝑒𝑒</m:t>
                        </m:r>
                      </m:e>
                    </m:d>
                  </m:oMath>
                </a14:m>
                <a:endParaRPr lang="en-GB" dirty="0"/>
              </a:p>
              <a:p>
                <a:pPr lvl="1">
                  <a:tabLst>
                    <a:tab pos="4930775" algn="l"/>
                  </a:tabLst>
                </a:pPr>
                <a:r>
                  <a:rPr lang="en-GB" dirty="0"/>
                  <a:t>Expected utility of </a:t>
                </a:r>
                <a14:m>
                  <m:oMath xmlns:m="http://schemas.openxmlformats.org/officeDocument/2006/math">
                    <m:sSub>
                      <m:sSubPr>
                        <m:ctrlPr>
                          <a:rPr lang="en-GB" b="1" i="1">
                            <a:latin typeface="Cambria Math" panose="02040503050406030204" pitchFamily="18" charset="0"/>
                          </a:rPr>
                        </m:ctrlPr>
                      </m:sSubPr>
                      <m:e>
                        <m:r>
                          <a:rPr lang="de-DE" b="1" i="1" smtClean="0">
                            <a:latin typeface="Cambria Math" panose="02040503050406030204" pitchFamily="18" charset="0"/>
                          </a:rPr>
                          <m:t>𝒅</m:t>
                        </m:r>
                      </m:e>
                      <m:sub>
                        <m:r>
                          <a:rPr lang="en-GB" i="1">
                            <a:latin typeface="Cambria Math" panose="02040503050406030204" pitchFamily="18" charset="0"/>
                          </a:rPr>
                          <m:t>1</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en-GB" i="1" smtClean="0">
                            <a:solidFill>
                              <a:srgbClr val="FFC000"/>
                            </a:solidFill>
                            <a:latin typeface="Cambria Math" panose="02040503050406030204" pitchFamily="18" charset="0"/>
                          </a:rPr>
                          <m:t>𝑏𝑎𝑛</m:t>
                        </m:r>
                      </m:e>
                    </m:d>
                  </m:oMath>
                </a14:m>
                <a:r>
                  <a:rPr lang="en-GB" dirty="0"/>
                  <a:t>:	</a:t>
                </a:r>
                <a14:m>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de-DE" b="1" i="1" smtClean="0">
                                <a:latin typeface="Cambria Math" panose="02040503050406030204" pitchFamily="18" charset="0"/>
                              </a:rPr>
                              <m:t>𝒅</m:t>
                            </m:r>
                          </m:e>
                          <m:sub>
                            <m:r>
                              <a:rPr lang="en-GB" i="1">
                                <a:latin typeface="Cambria Math" panose="02040503050406030204" pitchFamily="18" charset="0"/>
                              </a:rPr>
                              <m:t>1</m:t>
                            </m:r>
                          </m:sub>
                        </m:sSub>
                      </m:e>
                    </m:d>
                    <m:r>
                      <a:rPr lang="en-GB" i="1">
                        <a:latin typeface="Cambria Math" panose="02040503050406030204" pitchFamily="18" charset="0"/>
                      </a:rPr>
                      <m:t>=</m:t>
                    </m:r>
                    <m:r>
                      <a:rPr lang="de-DE" b="0" i="1" smtClean="0">
                        <a:latin typeface="Cambria Math" panose="02040503050406030204" pitchFamily="18" charset="0"/>
                      </a:rPr>
                      <m:t>−</m:t>
                    </m:r>
                    <m:r>
                      <a:rPr lang="de-DE">
                        <a:latin typeface="Cambria Math" panose="02040503050406030204" pitchFamily="18" charset="0"/>
                      </a:rPr>
                      <m:t>19.648</m:t>
                    </m:r>
                  </m:oMath>
                </a14:m>
                <a:endParaRPr lang="en-GB" dirty="0"/>
              </a:p>
              <a:p>
                <a:pPr lvl="1">
                  <a:tabLst>
                    <a:tab pos="4930775" algn="l"/>
                  </a:tabLst>
                </a:pPr>
                <a:r>
                  <a:rPr lang="en-GB" dirty="0"/>
                  <a:t>Expected utility of </a:t>
                </a:r>
                <a14:m>
                  <m:oMath xmlns:m="http://schemas.openxmlformats.org/officeDocument/2006/math">
                    <m:sSub>
                      <m:sSubPr>
                        <m:ctrlPr>
                          <a:rPr lang="en-GB" b="1" i="1">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2</m:t>
                        </m:r>
                      </m:sub>
                    </m:sSub>
                    <m:r>
                      <a:rPr lang="en-GB" i="1">
                        <a:latin typeface="Cambria Math" panose="02040503050406030204" pitchFamily="18" charset="0"/>
                      </a:rPr>
                      <m:t>=</m:t>
                    </m:r>
                    <m:d>
                      <m:dPr>
                        <m:begChr m:val="{"/>
                        <m:endChr m:val="}"/>
                        <m:ctrlPr>
                          <a:rPr lang="en-GB" i="1">
                            <a:latin typeface="Cambria Math" panose="02040503050406030204" pitchFamily="18" charset="0"/>
                          </a:rPr>
                        </m:ctrlPr>
                      </m:dPr>
                      <m:e>
                        <m:r>
                          <a:rPr lang="de-DE" b="0" i="1" smtClean="0">
                            <a:solidFill>
                              <a:srgbClr val="7030A0"/>
                            </a:solidFill>
                            <a:latin typeface="Cambria Math" panose="02040503050406030204" pitchFamily="18" charset="0"/>
                          </a:rPr>
                          <m:t>𝑓𝑟𝑒𝑒</m:t>
                        </m:r>
                      </m:e>
                    </m:d>
                  </m:oMath>
                </a14:m>
                <a:r>
                  <a:rPr lang="en-GB" dirty="0"/>
                  <a:t>:	</a:t>
                </a:r>
                <a14:m>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de-DE" b="1" i="1" smtClean="0">
                                <a:latin typeface="Cambria Math" panose="02040503050406030204" pitchFamily="18" charset="0"/>
                              </a:rPr>
                              <m:t>𝒅</m:t>
                            </m:r>
                          </m:e>
                          <m:sub>
                            <m:r>
                              <a:rPr lang="de-DE" b="0" i="1" smtClean="0">
                                <a:latin typeface="Cambria Math" panose="02040503050406030204" pitchFamily="18" charset="0"/>
                              </a:rPr>
                              <m:t>2</m:t>
                            </m:r>
                          </m:sub>
                        </m:sSub>
                      </m:e>
                    </m:d>
                    <m:r>
                      <a:rPr lang="en-GB" i="1">
                        <a:latin typeface="Cambria Math" panose="02040503050406030204" pitchFamily="18" charset="0"/>
                      </a:rPr>
                      <m:t>=</m:t>
                    </m:r>
                    <m:r>
                      <a:rPr lang="de-DE" i="1" smtClean="0">
                        <a:solidFill>
                          <a:srgbClr val="F4F4F4"/>
                        </a:solidFill>
                        <a:latin typeface="Cambria Math" panose="02040503050406030204" pitchFamily="18" charset="0"/>
                      </a:rPr>
                      <m:t>−</m:t>
                    </m:r>
                    <m:r>
                      <a:rPr lang="de-DE" b="0" i="1" smtClean="0">
                        <a:solidFill>
                          <a:srgbClr val="F4F4F4"/>
                        </a:solidFill>
                        <a:latin typeface="Cambria Math" panose="02040503050406030204" pitchFamily="18" charset="0"/>
                      </a:rPr>
                      <m:t>1</m:t>
                    </m:r>
                    <m:r>
                      <a:rPr lang="de-DE" b="0" i="1" smtClean="0">
                        <a:latin typeface="Cambria Math" panose="02040503050406030204" pitchFamily="18" charset="0"/>
                      </a:rPr>
                      <m:t>9.88</m:t>
                    </m:r>
                  </m:oMath>
                </a14:m>
                <a:endParaRPr lang="en-GB" dirty="0"/>
              </a:p>
              <a:p>
                <a:pPr>
                  <a:tabLst>
                    <a:tab pos="4930775" algn="l"/>
                  </a:tabLst>
                </a:pPr>
                <a:r>
                  <a:rPr lang="en-GB" dirty="0"/>
                  <a:t>Solution</a:t>
                </a:r>
              </a:p>
              <a:p>
                <a:pPr lvl="1"/>
                <a14:m>
                  <m:oMath xmlns:m="http://schemas.openxmlformats.org/officeDocument/2006/math">
                    <m:sSup>
                      <m:sSupPr>
                        <m:ctrlPr>
                          <a:rPr lang="de-DE" i="1">
                            <a:latin typeface="Cambria Math" panose="02040503050406030204" pitchFamily="18" charset="0"/>
                          </a:rPr>
                        </m:ctrlPr>
                      </m:sSupPr>
                      <m:e>
                        <m:r>
                          <a:rPr lang="de-DE" b="1" i="1" smtClean="0">
                            <a:latin typeface="Cambria Math" panose="02040503050406030204" pitchFamily="18" charset="0"/>
                          </a:rPr>
                          <m:t>𝒅</m:t>
                        </m:r>
                      </m:e>
                      <m:sup>
                        <m:r>
                          <a:rPr lang="de-DE" i="1">
                            <a:latin typeface="Cambria Math" panose="02040503050406030204" pitchFamily="18" charset="0"/>
                          </a:rPr>
                          <m:t>∗</m:t>
                        </m:r>
                      </m:sup>
                    </m:sSup>
                    <m:r>
                      <a:rPr lang="de-DE" i="1">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argmax</m:t>
                            </m:r>
                          </m:e>
                          <m:lim>
                            <m:r>
                              <a:rPr lang="de-DE" b="1" i="1" smtClean="0">
                                <a:latin typeface="Cambria Math" panose="02040503050406030204" pitchFamily="18" charset="0"/>
                              </a:rPr>
                              <m:t>𝒅</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2</m:t>
                                    </m:r>
                                  </m:sub>
                                </m:sSub>
                              </m:e>
                            </m:d>
                          </m:lim>
                        </m:limLow>
                      </m:fName>
                      <m:e>
                        <m:r>
                          <a:rPr lang="de-DE" i="1">
                            <a:latin typeface="Cambria Math" panose="02040503050406030204" pitchFamily="18" charset="0"/>
                          </a:rPr>
                          <m:t>𝑒𝑢</m:t>
                        </m:r>
                        <m:d>
                          <m:dPr>
                            <m:ctrlPr>
                              <a:rPr lang="de-DE" i="1">
                                <a:latin typeface="Cambria Math" panose="02040503050406030204" pitchFamily="18" charset="0"/>
                              </a:rPr>
                            </m:ctrlPr>
                          </m:dPr>
                          <m:e>
                            <m:r>
                              <a:rPr lang="de-DE" b="1" i="1" smtClean="0">
                                <a:latin typeface="Cambria Math" panose="02040503050406030204" pitchFamily="18" charset="0"/>
                              </a:rPr>
                              <m:t>𝒅</m:t>
                            </m:r>
                          </m:e>
                        </m:d>
                      </m:e>
                    </m:func>
                    <m:r>
                      <a:rPr lang="de-DE" b="1" i="1" smtClean="0">
                        <a:latin typeface="Cambria Math" panose="02040503050406030204" pitchFamily="18" charset="0"/>
                      </a:rPr>
                      <m:t>=</m:t>
                    </m:r>
                    <m:sSub>
                      <m:sSubPr>
                        <m:ctrlPr>
                          <a:rPr lang="en-GB" b="1" i="1">
                            <a:latin typeface="Cambria Math" panose="02040503050406030204" pitchFamily="18" charset="0"/>
                          </a:rPr>
                        </m:ctrlPr>
                      </m:sSubPr>
                      <m:e>
                        <m:r>
                          <a:rPr lang="de-DE" b="1" i="1" smtClean="0">
                            <a:latin typeface="Cambria Math" panose="02040503050406030204" pitchFamily="18" charset="0"/>
                          </a:rPr>
                          <m:t>𝒅</m:t>
                        </m:r>
                      </m:e>
                      <m:sub>
                        <m:r>
                          <a:rPr lang="de-DE" i="1">
                            <a:latin typeface="Cambria Math" panose="02040503050406030204" pitchFamily="18" charset="0"/>
                          </a:rPr>
                          <m:t>2</m:t>
                        </m:r>
                      </m:sub>
                    </m:sSub>
                  </m:oMath>
                </a14:m>
                <a:endParaRPr lang="en-GB" dirty="0"/>
              </a:p>
              <a:p>
                <a:pPr lvl="1"/>
                <a14:m>
                  <m:oMath xmlns:m="http://schemas.openxmlformats.org/officeDocument/2006/math">
                    <m:func>
                      <m:funcPr>
                        <m:ctrlPr>
                          <a:rPr lang="de-DE" i="1">
                            <a:solidFill>
                              <a:schemeClr val="accent1"/>
                            </a:solidFill>
                            <a:latin typeface="Cambria Math" panose="02040503050406030204" pitchFamily="18" charset="0"/>
                          </a:rPr>
                        </m:ctrlPr>
                      </m:funcPr>
                      <m:fName>
                        <m:r>
                          <m:rPr>
                            <m:sty m:val="p"/>
                          </m:rPr>
                          <a:rPr lang="de-DE">
                            <a:solidFill>
                              <a:schemeClr val="accent1"/>
                            </a:solidFill>
                            <a:latin typeface="Cambria Math" panose="02040503050406030204" pitchFamily="18" charset="0"/>
                          </a:rPr>
                          <m:t>meu</m:t>
                        </m:r>
                      </m:fName>
                      <m:e>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𝐺</m:t>
                            </m:r>
                          </m:e>
                        </m:d>
                      </m:e>
                    </m:func>
                    <m:r>
                      <a:rPr lang="de-DE" b="0" i="1" smtClean="0">
                        <a:solidFill>
                          <a:schemeClr val="accent1"/>
                        </a:solidFill>
                        <a:latin typeface="Cambria Math" panose="02040503050406030204" pitchFamily="18" charset="0"/>
                      </a:rPr>
                      <m:t>=</m:t>
                    </m:r>
                    <m:d>
                      <m:dPr>
                        <m:ctrlPr>
                          <a:rPr lang="de-DE" b="0" i="1" smtClean="0">
                            <a:solidFill>
                              <a:schemeClr val="accent1"/>
                            </a:solidFill>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𝒅</m:t>
                            </m:r>
                          </m:e>
                          <m:sub>
                            <m:r>
                              <a:rPr lang="de-DE" b="0" i="1" smtClean="0">
                                <a:solidFill>
                                  <a:schemeClr val="accent1"/>
                                </a:solidFill>
                                <a:latin typeface="Cambria Math" panose="02040503050406030204" pitchFamily="18" charset="0"/>
                              </a:rPr>
                              <m:t>2</m:t>
                            </m:r>
                          </m:sub>
                        </m:sSub>
                        <m:r>
                          <a:rPr lang="de-DE" b="0" i="1" smtClean="0">
                            <a:solidFill>
                              <a:schemeClr val="accent1"/>
                            </a:solidFill>
                            <a:latin typeface="Cambria Math" panose="02040503050406030204" pitchFamily="18" charset="0"/>
                          </a:rPr>
                          <m:t>,9.88</m:t>
                        </m:r>
                      </m:e>
                    </m:d>
                  </m:oMath>
                </a14:m>
                <a:endParaRPr lang="en-GB" dirty="0"/>
              </a:p>
              <a:p>
                <a:pPr lvl="1"/>
                <a:r>
                  <a:rPr lang="en-GB" dirty="0"/>
                  <a:t>Decision that leads to maximum EU: </a:t>
                </a:r>
                <a:br>
                  <a:rPr lang="en-GB" dirty="0"/>
                </a:br>
                <a:r>
                  <a:rPr lang="en-GB" dirty="0"/>
                  <a:t>No travel restrictions</a:t>
                </a:r>
              </a:p>
            </p:txBody>
          </p:sp>
        </mc:Choice>
        <mc:Fallback>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xfrm>
                <a:off x="623392" y="1124744"/>
                <a:ext cx="11087099" cy="4584266"/>
              </a:xfrm>
              <a:blipFill>
                <a:blip r:embed="rId2"/>
                <a:stretch>
                  <a:fillRect l="-1829" t="-3039" b="-2210"/>
                </a:stretch>
              </a:blipFill>
            </p:spPr>
            <p:txBody>
              <a:bodyPr/>
              <a:lstStyle/>
              <a:p>
                <a:r>
                  <a:rPr lang="en-DE">
                    <a:noFill/>
                  </a:rPr>
                  <a:t> </a:t>
                </a:r>
              </a:p>
            </p:txBody>
          </p:sp>
        </mc:Fallback>
      </mc:AlternateContent>
      <p:grpSp>
        <p:nvGrpSpPr>
          <p:cNvPr id="57" name="Group 56">
            <a:extLst>
              <a:ext uri="{FF2B5EF4-FFF2-40B4-BE49-F238E27FC236}">
                <a16:creationId xmlns:a16="http://schemas.microsoft.com/office/drawing/2014/main" id="{88C50A50-CCD1-F74D-A3F5-F277031FEE11}"/>
              </a:ext>
            </a:extLst>
          </p:cNvPr>
          <p:cNvGrpSpPr/>
          <p:nvPr/>
        </p:nvGrpSpPr>
        <p:grpSpPr>
          <a:xfrm>
            <a:off x="6907622" y="3278998"/>
            <a:ext cx="4924053" cy="2626709"/>
            <a:chOff x="6907622" y="3278998"/>
            <a:chExt cx="4924053" cy="2626709"/>
          </a:xfrm>
        </p:grpSpPr>
        <p:cxnSp>
          <p:nvCxnSpPr>
            <p:cNvPr id="58" name="Straight Connector 57">
              <a:extLst>
                <a:ext uri="{FF2B5EF4-FFF2-40B4-BE49-F238E27FC236}">
                  <a16:creationId xmlns:a16="http://schemas.microsoft.com/office/drawing/2014/main" id="{A4C6814A-12FB-6D41-B9BD-8869CC674B52}"/>
                </a:ext>
              </a:extLst>
            </p:cNvPr>
            <p:cNvCxnSpPr>
              <a:cxnSpLocks/>
              <a:stCxn id="62" idx="1"/>
              <a:endCxn id="105" idx="3"/>
            </p:cNvCxnSpPr>
            <p:nvPr/>
          </p:nvCxnSpPr>
          <p:spPr>
            <a:xfrm flipH="1" flipV="1">
              <a:off x="9311953" y="4023466"/>
              <a:ext cx="11647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63006AF-5336-704F-BC50-77FF9EABE942}"/>
                </a:ext>
              </a:extLst>
            </p:cNvPr>
            <p:cNvCxnSpPr>
              <a:cxnSpLocks/>
              <a:stCxn id="65" idx="0"/>
              <a:endCxn id="105" idx="2"/>
            </p:cNvCxnSpPr>
            <p:nvPr/>
          </p:nvCxnSpPr>
          <p:spPr>
            <a:xfrm flipH="1" flipV="1">
              <a:off x="9239953" y="4095466"/>
              <a:ext cx="1" cy="313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F43E3230-3CF1-1B4D-997F-DF6ACB456F47}"/>
                </a:ext>
              </a:extLst>
            </p:cNvPr>
            <p:cNvGrpSpPr/>
            <p:nvPr/>
          </p:nvGrpSpPr>
          <p:grpSpPr>
            <a:xfrm>
              <a:off x="9167953" y="3951466"/>
              <a:ext cx="513187" cy="358979"/>
              <a:chOff x="9167953" y="3951466"/>
              <a:chExt cx="513187" cy="358979"/>
            </a:xfrm>
          </p:grpSpPr>
          <p:sp>
            <p:nvSpPr>
              <p:cNvPr id="105" name="Rectangle 104">
                <a:extLst>
                  <a:ext uri="{FF2B5EF4-FFF2-40B4-BE49-F238E27FC236}">
                    <a16:creationId xmlns:a16="http://schemas.microsoft.com/office/drawing/2014/main" id="{BA3F7E9B-EFA9-9F40-986A-C98596558257}"/>
                  </a:ext>
                </a:extLst>
              </p:cNvPr>
              <p:cNvSpPr/>
              <p:nvPr/>
            </p:nvSpPr>
            <p:spPr>
              <a:xfrm>
                <a:off x="9167953" y="39514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D2689245-563E-4143-9D9B-94692E46E0BA}"/>
                      </a:ext>
                    </a:extLst>
                  </p:cNvPr>
                  <p:cNvSpPr txBox="1"/>
                  <p:nvPr/>
                </p:nvSpPr>
                <p:spPr>
                  <a:xfrm>
                    <a:off x="9359385" y="4033446"/>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190" name="TextBox 189">
                    <a:extLst>
                      <a:ext uri="{FF2B5EF4-FFF2-40B4-BE49-F238E27FC236}">
                        <a16:creationId xmlns:a16="http://schemas.microsoft.com/office/drawing/2014/main" id="{984D1C91-9AE8-3D4E-AB17-C35DE6148750}"/>
                      </a:ext>
                    </a:extLst>
                  </p:cNvPr>
                  <p:cNvSpPr txBox="1">
                    <a:spLocks noRot="1" noChangeAspect="1" noMove="1" noResize="1" noEditPoints="1" noAdjustHandles="1" noChangeArrowheads="1" noChangeShapeType="1" noTextEdit="1"/>
                  </p:cNvSpPr>
                  <p:nvPr/>
                </p:nvSpPr>
                <p:spPr>
                  <a:xfrm>
                    <a:off x="9359385" y="4033446"/>
                    <a:ext cx="321755" cy="276999"/>
                  </a:xfrm>
                  <a:prstGeom prst="rect">
                    <a:avLst/>
                  </a:prstGeom>
                  <a:blipFill>
                    <a:blip r:embed="rId15"/>
                    <a:stretch>
                      <a:fillRect l="-15385" r="-3846"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BDE406AE-41BA-7242-B721-4D095927D95B}"/>
                    </a:ext>
                  </a:extLst>
                </p:cNvPr>
                <p:cNvSpPr/>
                <p:nvPr/>
              </p:nvSpPr>
              <p:spPr>
                <a:xfrm>
                  <a:off x="6962716" y="3837709"/>
                  <a:ext cx="1424983" cy="37151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5" name="Rectangle 144">
                  <a:extLst>
                    <a:ext uri="{FF2B5EF4-FFF2-40B4-BE49-F238E27FC236}">
                      <a16:creationId xmlns:a16="http://schemas.microsoft.com/office/drawing/2014/main" id="{C20021DF-B74E-5D4D-9CBD-323D74497090}"/>
                    </a:ext>
                  </a:extLst>
                </p:cNvPr>
                <p:cNvSpPr>
                  <a:spLocks noRot="1" noChangeAspect="1" noMove="1" noResize="1" noEditPoints="1" noAdjustHandles="1" noChangeArrowheads="1" noChangeShapeType="1" noTextEdit="1"/>
                </p:cNvSpPr>
                <p:nvPr/>
              </p:nvSpPr>
              <p:spPr>
                <a:xfrm>
                  <a:off x="6962716" y="3837709"/>
                  <a:ext cx="1424983" cy="371513"/>
                </a:xfrm>
                <a:prstGeom prst="rect">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Diamond 61">
                  <a:extLst>
                    <a:ext uri="{FF2B5EF4-FFF2-40B4-BE49-F238E27FC236}">
                      <a16:creationId xmlns:a16="http://schemas.microsoft.com/office/drawing/2014/main" id="{73FAEE7B-CCD0-BE4B-815C-7B904722D7FC}"/>
                    </a:ext>
                  </a:extLst>
                </p:cNvPr>
                <p:cNvSpPr/>
                <p:nvPr/>
              </p:nvSpPr>
              <p:spPr>
                <a:xfrm>
                  <a:off x="10476718" y="3748343"/>
                  <a:ext cx="906125" cy="550247"/>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46" name="Diamond 145">
                  <a:extLst>
                    <a:ext uri="{FF2B5EF4-FFF2-40B4-BE49-F238E27FC236}">
                      <a16:creationId xmlns:a16="http://schemas.microsoft.com/office/drawing/2014/main" id="{6A3DD783-539E-3D4C-BF89-7BCD4636EC18}"/>
                    </a:ext>
                  </a:extLst>
                </p:cNvPr>
                <p:cNvSpPr>
                  <a:spLocks noRot="1" noChangeAspect="1" noMove="1" noResize="1" noEditPoints="1" noAdjustHandles="1" noChangeArrowheads="1" noChangeShapeType="1" noTextEdit="1"/>
                </p:cNvSpPr>
                <p:nvPr/>
              </p:nvSpPr>
              <p:spPr>
                <a:xfrm>
                  <a:off x="10476718" y="3748343"/>
                  <a:ext cx="906125" cy="550247"/>
                </a:xfrm>
                <a:prstGeom prst="diamond">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3" name="Oval 62">
                  <a:extLst>
                    <a:ext uri="{FF2B5EF4-FFF2-40B4-BE49-F238E27FC236}">
                      <a16:creationId xmlns:a16="http://schemas.microsoft.com/office/drawing/2014/main" id="{B78C1158-886C-014E-A09D-B8B9025E5EAE}"/>
                    </a:ext>
                  </a:extLst>
                </p:cNvPr>
                <p:cNvSpPr/>
                <p:nvPr/>
              </p:nvSpPr>
              <p:spPr>
                <a:xfrm>
                  <a:off x="8644954"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7" name="Oval 146">
                  <a:extLst>
                    <a:ext uri="{FF2B5EF4-FFF2-40B4-BE49-F238E27FC236}">
                      <a16:creationId xmlns:a16="http://schemas.microsoft.com/office/drawing/2014/main" id="{A0DBB91A-5382-754E-BC90-CDCBB05DF646}"/>
                    </a:ext>
                  </a:extLst>
                </p:cNvPr>
                <p:cNvSpPr>
                  <a:spLocks noRot="1" noChangeAspect="1" noMove="1" noResize="1" noEditPoints="1" noAdjustHandles="1" noChangeArrowheads="1" noChangeShapeType="1" noTextEdit="1"/>
                </p:cNvSpPr>
                <p:nvPr/>
              </p:nvSpPr>
              <p:spPr>
                <a:xfrm>
                  <a:off x="8644954" y="5516194"/>
                  <a:ext cx="1189998" cy="389513"/>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Oval 63">
                  <a:extLst>
                    <a:ext uri="{FF2B5EF4-FFF2-40B4-BE49-F238E27FC236}">
                      <a16:creationId xmlns:a16="http://schemas.microsoft.com/office/drawing/2014/main" id="{2D42119D-4F48-EE4B-A73F-81BBEF500657}"/>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8" name="Oval 147">
                  <a:extLst>
                    <a:ext uri="{FF2B5EF4-FFF2-40B4-BE49-F238E27FC236}">
                      <a16:creationId xmlns:a16="http://schemas.microsoft.com/office/drawing/2014/main" id="{1D514709-1902-A24F-B4F4-9F14EE1D3034}"/>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Oval 64">
                  <a:extLst>
                    <a:ext uri="{FF2B5EF4-FFF2-40B4-BE49-F238E27FC236}">
                      <a16:creationId xmlns:a16="http://schemas.microsoft.com/office/drawing/2014/main" id="{91552E35-14B6-E349-9674-098D0C1D4223}"/>
                    </a:ext>
                  </a:extLst>
                </p:cNvPr>
                <p:cNvSpPr/>
                <p:nvPr/>
              </p:nvSpPr>
              <p:spPr>
                <a:xfrm>
                  <a:off x="8860629" y="4408535"/>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49" name="Oval 148">
                  <a:extLst>
                    <a:ext uri="{FF2B5EF4-FFF2-40B4-BE49-F238E27FC236}">
                      <a16:creationId xmlns:a16="http://schemas.microsoft.com/office/drawing/2014/main" id="{2B15BF35-995A-C048-A1AF-E9200197C680}"/>
                    </a:ext>
                  </a:extLst>
                </p:cNvPr>
                <p:cNvSpPr>
                  <a:spLocks noRot="1" noChangeAspect="1" noMove="1" noResize="1" noEditPoints="1" noAdjustHandles="1" noChangeArrowheads="1" noChangeShapeType="1" noTextEdit="1"/>
                </p:cNvSpPr>
                <p:nvPr/>
              </p:nvSpPr>
              <p:spPr>
                <a:xfrm>
                  <a:off x="8860629" y="4408535"/>
                  <a:ext cx="758649" cy="389513"/>
                </a:xfrm>
                <a:prstGeom prst="ellipse">
                  <a:avLst/>
                </a:prstGeom>
                <a:blipFill>
                  <a:blip r:embed="rId20"/>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Oval 65">
                  <a:extLst>
                    <a:ext uri="{FF2B5EF4-FFF2-40B4-BE49-F238E27FC236}">
                      <a16:creationId xmlns:a16="http://schemas.microsoft.com/office/drawing/2014/main" id="{C01C0637-5920-A947-89B0-10A7218B5217}"/>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50" name="Oval 149">
                  <a:extLst>
                    <a:ext uri="{FF2B5EF4-FFF2-40B4-BE49-F238E27FC236}">
                      <a16:creationId xmlns:a16="http://schemas.microsoft.com/office/drawing/2014/main" id="{33837C50-0D7F-4046-A2A2-F95AE47645F6}"/>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67" name="Straight Connector 66">
              <a:extLst>
                <a:ext uri="{FF2B5EF4-FFF2-40B4-BE49-F238E27FC236}">
                  <a16:creationId xmlns:a16="http://schemas.microsoft.com/office/drawing/2014/main" id="{D71B8F26-BE95-9040-8EBC-6ECD6894C82A}"/>
                </a:ext>
              </a:extLst>
            </p:cNvPr>
            <p:cNvCxnSpPr>
              <a:cxnSpLocks/>
              <a:stCxn id="64" idx="6"/>
              <a:endCxn id="102" idx="1"/>
            </p:cNvCxnSpPr>
            <p:nvPr/>
          </p:nvCxnSpPr>
          <p:spPr>
            <a:xfrm flipV="1">
              <a:off x="8444034" y="5138404"/>
              <a:ext cx="455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112E054-0BD4-8F4E-BA93-ACB5FD2882F7}"/>
                </a:ext>
              </a:extLst>
            </p:cNvPr>
            <p:cNvCxnSpPr>
              <a:cxnSpLocks/>
              <a:stCxn id="65" idx="4"/>
              <a:endCxn id="102" idx="0"/>
            </p:cNvCxnSpPr>
            <p:nvPr/>
          </p:nvCxnSpPr>
          <p:spPr>
            <a:xfrm flipH="1">
              <a:off x="8971231" y="4798048"/>
              <a:ext cx="268723"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E60EC83-8A24-0E44-A1AF-71FAEADD72EB}"/>
                </a:ext>
              </a:extLst>
            </p:cNvPr>
            <p:cNvCxnSpPr>
              <a:cxnSpLocks/>
              <a:stCxn id="63" idx="0"/>
              <a:endCxn id="102" idx="2"/>
            </p:cNvCxnSpPr>
            <p:nvPr/>
          </p:nvCxnSpPr>
          <p:spPr>
            <a:xfrm flipH="1" flipV="1">
              <a:off x="8971231" y="5210404"/>
              <a:ext cx="268722"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F1D0AF98-881F-2041-A8BB-D34386C43F85}"/>
                </a:ext>
              </a:extLst>
            </p:cNvPr>
            <p:cNvGrpSpPr/>
            <p:nvPr/>
          </p:nvGrpSpPr>
          <p:grpSpPr>
            <a:xfrm>
              <a:off x="8610247" y="5032933"/>
              <a:ext cx="474503" cy="391710"/>
              <a:chOff x="9288700" y="2902693"/>
              <a:chExt cx="474503" cy="391710"/>
            </a:xfrm>
          </p:grpSpPr>
          <p:sp>
            <p:nvSpPr>
              <p:cNvPr id="101" name="Rectangle 100">
                <a:extLst>
                  <a:ext uri="{FF2B5EF4-FFF2-40B4-BE49-F238E27FC236}">
                    <a16:creationId xmlns:a16="http://schemas.microsoft.com/office/drawing/2014/main" id="{E905CCB9-73AB-E640-8418-888690311B5B}"/>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E975DA60-6C09-FE4E-9343-EFBE59E51239}"/>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A48F6D61-8468-A34D-AE0D-49504D6E8E1E}"/>
                  </a:ext>
                </a:extLst>
              </p:cNvPr>
              <p:cNvSpPr/>
              <p:nvPr/>
            </p:nvSpPr>
            <p:spPr>
              <a:xfrm>
                <a:off x="9619203"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81717BCC-CFC9-A74F-9A35-FD80622E2874}"/>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22"/>
                    <a:stretch>
                      <a:fillRect l="-16667" r="-4167" b="-26087"/>
                    </a:stretch>
                  </a:blipFill>
                </p:spPr>
                <p:txBody>
                  <a:bodyPr/>
                  <a:lstStyle/>
                  <a:p>
                    <a:r>
                      <a:rPr lang="en-GB">
                        <a:noFill/>
                      </a:rPr>
                      <a:t> </a:t>
                    </a:r>
                  </a:p>
                </p:txBody>
              </p:sp>
            </mc:Fallback>
          </mc:AlternateContent>
        </p:grpSp>
        <p:cxnSp>
          <p:nvCxnSpPr>
            <p:cNvPr id="71" name="Straight Connector 70">
              <a:extLst>
                <a:ext uri="{FF2B5EF4-FFF2-40B4-BE49-F238E27FC236}">
                  <a16:creationId xmlns:a16="http://schemas.microsoft.com/office/drawing/2014/main" id="{4C96D8BA-0A6C-CC46-A7DA-78A4D13AB97D}"/>
                </a:ext>
              </a:extLst>
            </p:cNvPr>
            <p:cNvCxnSpPr>
              <a:cxnSpLocks/>
              <a:stCxn id="65" idx="4"/>
              <a:endCxn id="98" idx="0"/>
            </p:cNvCxnSpPr>
            <p:nvPr/>
          </p:nvCxnSpPr>
          <p:spPr>
            <a:xfrm>
              <a:off x="9239954" y="4798048"/>
              <a:ext cx="262150"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AC8CD07-5A3B-A047-9CAD-A4E1E377987D}"/>
                </a:ext>
              </a:extLst>
            </p:cNvPr>
            <p:cNvCxnSpPr>
              <a:cxnSpLocks/>
              <a:stCxn id="66" idx="2"/>
              <a:endCxn id="98" idx="3"/>
            </p:cNvCxnSpPr>
            <p:nvPr/>
          </p:nvCxnSpPr>
          <p:spPr>
            <a:xfrm flipH="1" flipV="1">
              <a:off x="9574104" y="5138404"/>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DC54668-DD8A-D343-B3E4-EC14F539BD92}"/>
                </a:ext>
              </a:extLst>
            </p:cNvPr>
            <p:cNvCxnSpPr>
              <a:cxnSpLocks/>
              <a:stCxn id="63" idx="0"/>
              <a:endCxn id="98" idx="2"/>
            </p:cNvCxnSpPr>
            <p:nvPr/>
          </p:nvCxnSpPr>
          <p:spPr>
            <a:xfrm flipV="1">
              <a:off x="9239953" y="5210404"/>
              <a:ext cx="262151"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323C2B16-0955-0749-9A24-8A1CDB313A79}"/>
                </a:ext>
              </a:extLst>
            </p:cNvPr>
            <p:cNvGrpSpPr/>
            <p:nvPr/>
          </p:nvGrpSpPr>
          <p:grpSpPr>
            <a:xfrm>
              <a:off x="9393015" y="5032933"/>
              <a:ext cx="525629" cy="392206"/>
              <a:chOff x="9540595" y="2902693"/>
              <a:chExt cx="525629" cy="392206"/>
            </a:xfrm>
          </p:grpSpPr>
          <p:sp>
            <p:nvSpPr>
              <p:cNvPr id="97" name="Rectangle 96">
                <a:extLst>
                  <a:ext uri="{FF2B5EF4-FFF2-40B4-BE49-F238E27FC236}">
                    <a16:creationId xmlns:a16="http://schemas.microsoft.com/office/drawing/2014/main" id="{81E170CC-88A5-9F48-A2E1-2827BB40E36F}"/>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97">
                <a:extLst>
                  <a:ext uri="{FF2B5EF4-FFF2-40B4-BE49-F238E27FC236}">
                    <a16:creationId xmlns:a16="http://schemas.microsoft.com/office/drawing/2014/main" id="{B21AC2A9-D341-F34C-8599-AAF013D7CEF1}"/>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98">
                <a:extLst>
                  <a:ext uri="{FF2B5EF4-FFF2-40B4-BE49-F238E27FC236}">
                    <a16:creationId xmlns:a16="http://schemas.microsoft.com/office/drawing/2014/main" id="{24A6CAE7-708D-FC43-AA19-004F83DA9E85}"/>
                  </a:ext>
                </a:extLst>
              </p:cNvPr>
              <p:cNvSpPr/>
              <p:nvPr/>
            </p:nvSpPr>
            <p:spPr>
              <a:xfrm>
                <a:off x="9610238"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5B2553A2-45A1-0748-97E6-C0EEB581EB57}"/>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3"/>
                    <a:stretch>
                      <a:fillRect l="-16667" r="-4167" b="-27273"/>
                    </a:stretch>
                  </a:blipFill>
                </p:spPr>
                <p:txBody>
                  <a:bodyPr/>
                  <a:lstStyle/>
                  <a:p>
                    <a:r>
                      <a:rPr lang="en-GB">
                        <a:noFill/>
                      </a:rPr>
                      <a:t> </a:t>
                    </a:r>
                  </a:p>
                </p:txBody>
              </p:sp>
            </mc:Fallback>
          </mc:AlternateContent>
        </p:grpSp>
        <p:grpSp>
          <p:nvGrpSpPr>
            <p:cNvPr id="75" name="Group 74">
              <a:extLst>
                <a:ext uri="{FF2B5EF4-FFF2-40B4-BE49-F238E27FC236}">
                  <a16:creationId xmlns:a16="http://schemas.microsoft.com/office/drawing/2014/main" id="{D792CC33-A455-474B-BC3B-1355451E1D48}"/>
                </a:ext>
              </a:extLst>
            </p:cNvPr>
            <p:cNvGrpSpPr/>
            <p:nvPr/>
          </p:nvGrpSpPr>
          <p:grpSpPr>
            <a:xfrm>
              <a:off x="9619278" y="4531291"/>
              <a:ext cx="758251" cy="338058"/>
              <a:chOff x="8636644" y="2952819"/>
              <a:chExt cx="758251" cy="338058"/>
            </a:xfrm>
          </p:grpSpPr>
          <p:cxnSp>
            <p:nvCxnSpPr>
              <p:cNvPr id="93" name="Straight Connector 92">
                <a:extLst>
                  <a:ext uri="{FF2B5EF4-FFF2-40B4-BE49-F238E27FC236}">
                    <a16:creationId xmlns:a16="http://schemas.microsoft.com/office/drawing/2014/main" id="{E8072895-9031-AE48-8C9A-FDB29CF19616}"/>
                  </a:ext>
                </a:extLst>
              </p:cNvPr>
              <p:cNvCxnSpPr>
                <a:cxnSpLocks/>
                <a:stCxn id="65" idx="6"/>
                <a:endCxn id="95" idx="1"/>
              </p:cNvCxnSpPr>
              <p:nvPr/>
            </p:nvCxnSpPr>
            <p:spPr>
              <a:xfrm flipV="1">
                <a:off x="8636644" y="3024819"/>
                <a:ext cx="3208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534A4778-201B-E14B-8902-F3A753F65673}"/>
                  </a:ext>
                </a:extLst>
              </p:cNvPr>
              <p:cNvGrpSpPr/>
              <p:nvPr/>
            </p:nvGrpSpPr>
            <p:grpSpPr>
              <a:xfrm>
                <a:off x="8957481" y="2952819"/>
                <a:ext cx="437414" cy="338058"/>
                <a:chOff x="8957481" y="2952819"/>
                <a:chExt cx="437414" cy="338058"/>
              </a:xfrm>
            </p:grpSpPr>
            <p:sp>
              <p:nvSpPr>
                <p:cNvPr id="95" name="Rectangle 94">
                  <a:extLst>
                    <a:ext uri="{FF2B5EF4-FFF2-40B4-BE49-F238E27FC236}">
                      <a16:creationId xmlns:a16="http://schemas.microsoft.com/office/drawing/2014/main" id="{5A483E37-473E-C34F-B658-02203311D7DB}"/>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B19283B6-068C-5042-8A6C-F95397FF0C22}"/>
                        </a:ext>
                      </a:extLst>
                    </p:cNvPr>
                    <p:cNvSpPr txBox="1"/>
                    <p:nvPr/>
                  </p:nvSpPr>
                  <p:spPr>
                    <a:xfrm>
                      <a:off x="9101481" y="301387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70" name="TextBox 169">
                      <a:extLst>
                        <a:ext uri="{FF2B5EF4-FFF2-40B4-BE49-F238E27FC236}">
                          <a16:creationId xmlns:a16="http://schemas.microsoft.com/office/drawing/2014/main" id="{31673E71-63F1-4E46-858C-156FA8AC7AEA}"/>
                        </a:ext>
                      </a:extLst>
                    </p:cNvPr>
                    <p:cNvSpPr txBox="1">
                      <a:spLocks noRot="1" noChangeAspect="1" noMove="1" noResize="1" noEditPoints="1" noAdjustHandles="1" noChangeArrowheads="1" noChangeShapeType="1" noTextEdit="1"/>
                    </p:cNvSpPr>
                    <p:nvPr/>
                  </p:nvSpPr>
                  <p:spPr>
                    <a:xfrm>
                      <a:off x="9101481" y="3013878"/>
                      <a:ext cx="293414" cy="276999"/>
                    </a:xfrm>
                    <a:prstGeom prst="rect">
                      <a:avLst/>
                    </a:prstGeom>
                    <a:blipFill>
                      <a:blip r:embed="rId24"/>
                      <a:stretch>
                        <a:fillRect l="-16667" r="-4167" b="-27273"/>
                      </a:stretch>
                    </a:blipFill>
                  </p:spPr>
                  <p:txBody>
                    <a:bodyPr/>
                    <a:lstStyle/>
                    <a:p>
                      <a:r>
                        <a:rPr lang="en-GB">
                          <a:noFill/>
                        </a:rPr>
                        <a:t> </a:t>
                      </a:r>
                    </a:p>
                  </p:txBody>
                </p:sp>
              </mc:Fallback>
            </mc:AlternateContent>
          </p:grpSp>
        </p:grpSp>
        <p:grpSp>
          <p:nvGrpSpPr>
            <p:cNvPr id="76" name="Group 75">
              <a:extLst>
                <a:ext uri="{FF2B5EF4-FFF2-40B4-BE49-F238E27FC236}">
                  <a16:creationId xmlns:a16="http://schemas.microsoft.com/office/drawing/2014/main" id="{9C13D564-8A80-4A4F-BC61-48497574EA4D}"/>
                </a:ext>
              </a:extLst>
            </p:cNvPr>
            <p:cNvGrpSpPr/>
            <p:nvPr/>
          </p:nvGrpSpPr>
          <p:grpSpPr>
            <a:xfrm>
              <a:off x="7564511" y="4209222"/>
              <a:ext cx="525622" cy="734426"/>
              <a:chOff x="9535279" y="2645951"/>
              <a:chExt cx="525622" cy="734426"/>
            </a:xfrm>
          </p:grpSpPr>
          <p:cxnSp>
            <p:nvCxnSpPr>
              <p:cNvPr id="86" name="Straight Connector 85">
                <a:extLst>
                  <a:ext uri="{FF2B5EF4-FFF2-40B4-BE49-F238E27FC236}">
                    <a16:creationId xmlns:a16="http://schemas.microsoft.com/office/drawing/2014/main" id="{E9F0B884-EBD2-4449-95CE-5CB97F1DC999}"/>
                  </a:ext>
                </a:extLst>
              </p:cNvPr>
              <p:cNvCxnSpPr>
                <a:cxnSpLocks/>
                <a:stCxn id="61" idx="2"/>
                <a:endCxn id="90" idx="0"/>
              </p:cNvCxnSpPr>
              <p:nvPr/>
            </p:nvCxnSpPr>
            <p:spPr>
              <a:xfrm flipH="1">
                <a:off x="9644368" y="2645951"/>
                <a:ext cx="1608" cy="295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ADA4896-109B-8F45-A8D7-E3EB4E77E1D3}"/>
                  </a:ext>
                </a:extLst>
              </p:cNvPr>
              <p:cNvCxnSpPr>
                <a:cxnSpLocks/>
                <a:stCxn id="64" idx="0"/>
                <a:endCxn id="90" idx="2"/>
              </p:cNvCxnSpPr>
              <p:nvPr/>
            </p:nvCxnSpPr>
            <p:spPr>
              <a:xfrm flipH="1" flipV="1">
                <a:off x="9644368" y="3085607"/>
                <a:ext cx="2228" cy="294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477462CF-8E8F-AA43-B49C-B8EDD515716F}"/>
                  </a:ext>
                </a:extLst>
              </p:cNvPr>
              <p:cNvGrpSpPr/>
              <p:nvPr/>
            </p:nvGrpSpPr>
            <p:grpSpPr>
              <a:xfrm>
                <a:off x="9535279" y="2902693"/>
                <a:ext cx="525622" cy="392206"/>
                <a:chOff x="9535279" y="2902693"/>
                <a:chExt cx="525622" cy="392206"/>
              </a:xfrm>
            </p:grpSpPr>
            <p:sp>
              <p:nvSpPr>
                <p:cNvPr id="89" name="Rectangle 88">
                  <a:extLst>
                    <a:ext uri="{FF2B5EF4-FFF2-40B4-BE49-F238E27FC236}">
                      <a16:creationId xmlns:a16="http://schemas.microsoft.com/office/drawing/2014/main" id="{CB546598-FDB5-6045-8DBB-448DB40D6780}"/>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0" name="Rectangle 89">
                  <a:extLst>
                    <a:ext uri="{FF2B5EF4-FFF2-40B4-BE49-F238E27FC236}">
                      <a16:creationId xmlns:a16="http://schemas.microsoft.com/office/drawing/2014/main" id="{F057AEB0-4F1B-AB42-A1FF-EDCD0A6C7389}"/>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CAB664CB-0D73-EE40-B561-C22E349131FB}"/>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6C1E2889-AE49-9C44-AAC9-76ECC14AA330}"/>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166" name="TextBox 165">
                      <a:extLst>
                        <a:ext uri="{FF2B5EF4-FFF2-40B4-BE49-F238E27FC236}">
                          <a16:creationId xmlns:a16="http://schemas.microsoft.com/office/drawing/2014/main" id="{357C56E4-127C-354A-AF87-AE41629F7532}"/>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25"/>
                      <a:stretch>
                        <a:fillRect l="-16667" r="-41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7" name="Oval 76">
                  <a:extLst>
                    <a:ext uri="{FF2B5EF4-FFF2-40B4-BE49-F238E27FC236}">
                      <a16:creationId xmlns:a16="http://schemas.microsoft.com/office/drawing/2014/main" id="{D875D7D5-A129-EA48-8348-6FB8D88BB987}"/>
                    </a:ext>
                  </a:extLst>
                </p:cNvPr>
                <p:cNvSpPr/>
                <p:nvPr/>
              </p:nvSpPr>
              <p:spPr>
                <a:xfrm>
                  <a:off x="8249084" y="3278998"/>
                  <a:ext cx="198173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𝐼𝑛𝑡𝑒𝑟𝑓𝑒𝑟𝑒𝑛𝑐𝑒</m:t>
                        </m:r>
                      </m:oMath>
                    </m:oMathPara>
                  </a14:m>
                  <a:endParaRPr lang="en-GB" dirty="0"/>
                </a:p>
              </p:txBody>
            </p:sp>
          </mc:Choice>
          <mc:Fallback xmlns="">
            <p:sp>
              <p:nvSpPr>
                <p:cNvPr id="161" name="Oval 160">
                  <a:extLst>
                    <a:ext uri="{FF2B5EF4-FFF2-40B4-BE49-F238E27FC236}">
                      <a16:creationId xmlns:a16="http://schemas.microsoft.com/office/drawing/2014/main" id="{8D8E90C4-6564-5040-8D6E-19522D5CDA50}"/>
                    </a:ext>
                  </a:extLst>
                </p:cNvPr>
                <p:cNvSpPr>
                  <a:spLocks noRot="1" noChangeAspect="1" noMove="1" noResize="1" noEditPoints="1" noAdjustHandles="1" noChangeArrowheads="1" noChangeShapeType="1" noTextEdit="1"/>
                </p:cNvSpPr>
                <p:nvPr/>
              </p:nvSpPr>
              <p:spPr>
                <a:xfrm>
                  <a:off x="8249084" y="3278998"/>
                  <a:ext cx="1981738" cy="389513"/>
                </a:xfrm>
                <a:prstGeom prst="ellipse">
                  <a:avLst/>
                </a:prstGeom>
                <a:blipFill>
                  <a:blip r:embed="rId26"/>
                  <a:stretch>
                    <a:fillRect b="-6061"/>
                  </a:stretch>
                </a:blipFill>
                <a:ln>
                  <a:solidFill>
                    <a:schemeClr val="tx1"/>
                  </a:solidFill>
                </a:ln>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1A99C80D-25D8-C640-9D67-446B568BED86}"/>
                </a:ext>
              </a:extLst>
            </p:cNvPr>
            <p:cNvCxnSpPr>
              <a:cxnSpLocks/>
              <a:stCxn id="105" idx="0"/>
              <a:endCxn id="77" idx="4"/>
            </p:cNvCxnSpPr>
            <p:nvPr/>
          </p:nvCxnSpPr>
          <p:spPr>
            <a:xfrm flipV="1">
              <a:off x="9239953" y="3668511"/>
              <a:ext cx="0" cy="28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7AA3A06-21C1-294C-B151-2EE3B4790D35}"/>
                </a:ext>
              </a:extLst>
            </p:cNvPr>
            <p:cNvCxnSpPr>
              <a:cxnSpLocks/>
              <a:stCxn id="77" idx="2"/>
              <a:endCxn id="83" idx="3"/>
            </p:cNvCxnSpPr>
            <p:nvPr/>
          </p:nvCxnSpPr>
          <p:spPr>
            <a:xfrm flipH="1" flipV="1">
              <a:off x="7746308" y="3473628"/>
              <a:ext cx="502776" cy="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BE7A3F5-6A57-214E-8291-D86AB98FE3B5}"/>
                </a:ext>
              </a:extLst>
            </p:cNvPr>
            <p:cNvCxnSpPr>
              <a:cxnSpLocks/>
              <a:stCxn id="61" idx="0"/>
              <a:endCxn id="83" idx="2"/>
            </p:cNvCxnSpPr>
            <p:nvPr/>
          </p:nvCxnSpPr>
          <p:spPr>
            <a:xfrm flipH="1" flipV="1">
              <a:off x="7674308" y="3545628"/>
              <a:ext cx="900" cy="292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D77202D6-BE99-AC4B-9264-7137065C1AF9}"/>
                </a:ext>
              </a:extLst>
            </p:cNvPr>
            <p:cNvGrpSpPr/>
            <p:nvPr/>
          </p:nvGrpSpPr>
          <p:grpSpPr>
            <a:xfrm>
              <a:off x="7565219" y="3362714"/>
              <a:ext cx="528252" cy="392206"/>
              <a:chOff x="9535279" y="2902693"/>
              <a:chExt cx="528252" cy="392206"/>
            </a:xfrm>
          </p:grpSpPr>
          <p:sp>
            <p:nvSpPr>
              <p:cNvPr id="82" name="Rectangle 81">
                <a:extLst>
                  <a:ext uri="{FF2B5EF4-FFF2-40B4-BE49-F238E27FC236}">
                    <a16:creationId xmlns:a16="http://schemas.microsoft.com/office/drawing/2014/main" id="{572E244F-044D-CC42-A571-93D95BC29CE9}"/>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9549DC3E-8565-404F-A369-A4E47F21BBD3}"/>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4B0AE555-323B-6140-95C7-FDCEE6140D30}"/>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4E08D441-18D8-1B40-AFD2-633E497C4375}"/>
                      </a:ext>
                    </a:extLst>
                  </p:cNvPr>
                  <p:cNvSpPr txBox="1"/>
                  <p:nvPr/>
                </p:nvSpPr>
                <p:spPr>
                  <a:xfrm>
                    <a:off x="9772810" y="3017900"/>
                    <a:ext cx="2907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4</m:t>
                              </m:r>
                            </m:sub>
                          </m:sSub>
                        </m:oMath>
                      </m:oMathPara>
                    </a14:m>
                    <a:endParaRPr lang="en-GB" dirty="0"/>
                  </a:p>
                </p:txBody>
              </p:sp>
            </mc:Choice>
            <mc:Fallback xmlns="">
              <p:sp>
                <p:nvSpPr>
                  <p:cNvPr id="169" name="TextBox 168">
                    <a:extLst>
                      <a:ext uri="{FF2B5EF4-FFF2-40B4-BE49-F238E27FC236}">
                        <a16:creationId xmlns:a16="http://schemas.microsoft.com/office/drawing/2014/main" id="{AF21B967-89DC-CD4B-BF96-DC2AD893EBA7}"/>
                      </a:ext>
                    </a:extLst>
                  </p:cNvPr>
                  <p:cNvSpPr txBox="1">
                    <a:spLocks noRot="1" noChangeAspect="1" noMove="1" noResize="1" noEditPoints="1" noAdjustHandles="1" noChangeArrowheads="1" noChangeShapeType="1" noTextEdit="1"/>
                  </p:cNvSpPr>
                  <p:nvPr/>
                </p:nvSpPr>
                <p:spPr>
                  <a:xfrm>
                    <a:off x="9772810" y="3017900"/>
                    <a:ext cx="290721" cy="276999"/>
                  </a:xfrm>
                  <a:prstGeom prst="rect">
                    <a:avLst/>
                  </a:prstGeom>
                  <a:blipFill>
                    <a:blip r:embed="rId27"/>
                    <a:stretch>
                      <a:fillRect l="-16667" r="-4167" b="-21739"/>
                    </a:stretch>
                  </a:blipFill>
                </p:spPr>
                <p:txBody>
                  <a:bodyPr/>
                  <a:lstStyle/>
                  <a:p>
                    <a:r>
                      <a:rPr lang="en-GB">
                        <a:noFill/>
                      </a:rPr>
                      <a:t> </a:t>
                    </a:r>
                  </a:p>
                </p:txBody>
              </p:sp>
            </mc:Fallback>
          </mc:AlternateContent>
        </p:grpSp>
      </p:grpSp>
      <p:sp>
        <p:nvSpPr>
          <p:cNvPr id="4" name="Date Placeholder 3">
            <a:extLst>
              <a:ext uri="{FF2B5EF4-FFF2-40B4-BE49-F238E27FC236}">
                <a16:creationId xmlns:a16="http://schemas.microsoft.com/office/drawing/2014/main" id="{9B0E3A00-73EB-3CD6-B44F-19E858A275A5}"/>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ED9426FB-92A7-DA80-3EA4-13795A0BA94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8E033531-F732-5901-C0D2-286F90492CC0}"/>
              </a:ext>
            </a:extLst>
          </p:cNvPr>
          <p:cNvSpPr>
            <a:spLocks noGrp="1"/>
          </p:cNvSpPr>
          <p:nvPr>
            <p:ph type="sldNum" sz="quarter" idx="11"/>
          </p:nvPr>
        </p:nvSpPr>
        <p:spPr/>
        <p:txBody>
          <a:bodyPr/>
          <a:lstStyle/>
          <a:p>
            <a:fld id="{EB1502E6-D9AE-3544-B6D5-378AAA0B915F}" type="slidenum">
              <a:rPr lang="de-DE" altLang="de-DE" smtClean="0"/>
              <a:pPr/>
              <a:t>37</a:t>
            </a:fld>
            <a:endParaRPr lang="de-DE" altLang="de-DE" dirty="0"/>
          </a:p>
        </p:txBody>
      </p:sp>
    </p:spTree>
    <p:extLst>
      <p:ext uri="{BB962C8B-B14F-4D97-AF65-F5344CB8AC3E}">
        <p14:creationId xmlns:p14="http://schemas.microsoft.com/office/powerpoint/2010/main" val="1975825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a:t>Lifted MEU</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p:txBody>
              <a:bodyPr>
                <a:normAutofit fontScale="92500" lnSpcReduction="10000"/>
              </a:bodyPr>
              <a:lstStyle/>
              <a:p>
                <a:r>
                  <a:rPr lang="en-GB" dirty="0"/>
                  <a:t>In terms of semantics, </a:t>
                </a:r>
                <a14:m>
                  <m:oMath xmlns:m="http://schemas.openxmlformats.org/officeDocument/2006/math">
                    <m:r>
                      <a:rPr lang="de-DE" b="1" i="1" smtClean="0">
                        <a:latin typeface="Cambria Math" panose="02040503050406030204" pitchFamily="18" charset="0"/>
                      </a:rPr>
                      <m:t>𝒅</m:t>
                    </m:r>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𝑫</m:t>
                        </m:r>
                      </m:e>
                    </m:d>
                  </m:oMath>
                </a14:m>
                <a:r>
                  <a:rPr lang="en-GB" dirty="0"/>
                  <a:t> means </a:t>
                </a:r>
              </a:p>
              <a:p>
                <a:pPr lvl="1"/>
                <a:r>
                  <a:rPr lang="en-GB" dirty="0"/>
                  <a:t>Grounding </a:t>
                </a:r>
                <a14:m>
                  <m:oMath xmlns:m="http://schemas.openxmlformats.org/officeDocument/2006/math">
                    <m:r>
                      <a:rPr lang="de-DE" b="1" i="1" smtClean="0">
                        <a:latin typeface="Cambria Math" panose="02040503050406030204" pitchFamily="18" charset="0"/>
                        <a:ea typeface="Cambria Math" panose="02040503050406030204" pitchFamily="18" charset="0"/>
                      </a:rPr>
                      <m:t>𝑫</m:t>
                    </m:r>
                  </m:oMath>
                </a14:m>
                <a:r>
                  <a:rPr lang="en-GB" dirty="0"/>
                  <a:t> and going through all possible combinations of assignments to </a:t>
                </a:r>
                <a14:m>
                  <m:oMath xmlns:m="http://schemas.openxmlformats.org/officeDocument/2006/math">
                    <m:r>
                      <a:rPr lang="de-DE" b="0" i="1" smtClean="0">
                        <a:latin typeface="Cambria Math" panose="02040503050406030204" pitchFamily="18" charset="0"/>
                      </a:rPr>
                      <m:t>𝑔𝑟</m:t>
                    </m:r>
                    <m:d>
                      <m:dPr>
                        <m:ctrlPr>
                          <a:rPr lang="de-DE" b="0" i="1" smtClean="0">
                            <a:latin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𝑫</m:t>
                        </m:r>
                      </m:e>
                    </m:d>
                  </m:oMath>
                </a14:m>
                <a:endParaRPr lang="de-DE" b="0" dirty="0">
                  <a:ea typeface="Cambria Math" panose="02040503050406030204" pitchFamily="18" charset="0"/>
                </a:endParaRPr>
              </a:p>
              <a:p>
                <a:r>
                  <a:rPr lang="en-GB" dirty="0"/>
                  <a:t>But: grounding is bad!</a:t>
                </a:r>
              </a:p>
              <a:p>
                <a:pPr lvl="1"/>
                <a:r>
                  <a:rPr lang="en-GB" dirty="0"/>
                  <a:t>Combinatorial explosion: number of action assignments to test </a:t>
                </a:r>
                <a:r>
                  <a:rPr lang="en-GB" dirty="0">
                    <a:solidFill>
                      <a:srgbClr val="FFC000"/>
                    </a:solidFill>
                  </a:rPr>
                  <a:t>exponential in size of </a:t>
                </a:r>
                <a14:m>
                  <m:oMath xmlns:m="http://schemas.openxmlformats.org/officeDocument/2006/math">
                    <m:r>
                      <a:rPr lang="de-DE" i="1">
                        <a:solidFill>
                          <a:srgbClr val="FFC000"/>
                        </a:solidFill>
                        <a:latin typeface="Cambria Math" panose="02040503050406030204" pitchFamily="18" charset="0"/>
                      </a:rPr>
                      <m:t>𝑔𝑟</m:t>
                    </m:r>
                    <m:d>
                      <m:dPr>
                        <m:ctrlPr>
                          <a:rPr lang="de-DE" i="1">
                            <a:solidFill>
                              <a:srgbClr val="FFC000"/>
                            </a:solidFill>
                            <a:latin typeface="Cambria Math" panose="02040503050406030204" pitchFamily="18" charset="0"/>
                          </a:rPr>
                        </m:ctrlPr>
                      </m:dPr>
                      <m:e>
                        <m:r>
                          <a:rPr lang="de-DE" b="1" i="1" smtClean="0">
                            <a:solidFill>
                              <a:srgbClr val="FFC000"/>
                            </a:solidFill>
                            <a:latin typeface="Cambria Math" panose="02040503050406030204" pitchFamily="18" charset="0"/>
                            <a:ea typeface="Cambria Math" panose="02040503050406030204" pitchFamily="18" charset="0"/>
                          </a:rPr>
                          <m:t>𝑫</m:t>
                        </m:r>
                      </m:e>
                    </m:d>
                  </m:oMath>
                </a14:m>
                <a:endParaRPr lang="en-GB" dirty="0">
                  <a:solidFill>
                    <a:srgbClr val="FFC000"/>
                  </a:solidFill>
                </a:endParaRPr>
              </a:p>
              <a:p>
                <a:pPr lvl="1"/>
                <a:r>
                  <a:rPr lang="en-GB" dirty="0">
                    <a:solidFill>
                      <a:srgbClr val="FFC000"/>
                    </a:solidFill>
                  </a:rPr>
                  <a:t>Grounds</a:t>
                </a:r>
                <a:r>
                  <a:rPr lang="en-GB" dirty="0"/>
                  <a:t> any parfactor in G containing a logvar of </a:t>
                </a:r>
                <a14:m>
                  <m:oMath xmlns:m="http://schemas.openxmlformats.org/officeDocument/2006/math">
                    <m:r>
                      <a:rPr lang="de-DE" b="1" i="1" smtClean="0">
                        <a:latin typeface="Cambria Math" panose="02040503050406030204" pitchFamily="18" charset="0"/>
                        <a:ea typeface="Cambria Math" panose="02040503050406030204" pitchFamily="18" charset="0"/>
                      </a:rPr>
                      <m:t>𝑫</m:t>
                    </m:r>
                  </m:oMath>
                </a14:m>
                <a:endParaRPr lang="de-DE" dirty="0"/>
              </a:p>
              <a:p>
                <a:r>
                  <a:rPr lang="en-GB" dirty="0"/>
                  <a:t>Also: Grounding to full extent often unnecessary</a:t>
                </a:r>
              </a:p>
              <a:p>
                <a:pPr lvl="1"/>
                <a:r>
                  <a:rPr lang="en-GB" dirty="0"/>
                  <a:t>Within </a:t>
                </a:r>
                <a:r>
                  <a:rPr lang="en-GB" dirty="0">
                    <a:solidFill>
                      <a:schemeClr val="accent1"/>
                    </a:solidFill>
                  </a:rPr>
                  <a:t>groups of indistinguishable constants</a:t>
                </a:r>
                <a:r>
                  <a:rPr lang="en-GB" dirty="0"/>
                  <a:t>, the same decision</a:t>
                </a:r>
                <a:r>
                  <a:rPr lang="en-GB" dirty="0">
                    <a:solidFill>
                      <a:schemeClr val="accent1"/>
                    </a:solidFill>
                  </a:rPr>
                  <a:t> </a:t>
                </a:r>
                <a:r>
                  <a:rPr lang="en-GB" dirty="0"/>
                  <a:t>will lead to its maximum influence in the MEU solution</a:t>
                </a:r>
              </a:p>
              <a:p>
                <a:pPr lvl="2"/>
                <a:r>
                  <a:rPr lang="en-GB" dirty="0"/>
                  <a:t>Only need to test each assignment for complete group</a:t>
                </a:r>
              </a:p>
              <a:p>
                <a:r>
                  <a:rPr lang="en-GB" dirty="0"/>
                  <a:t>Thus: Test out all possible combinations of assignments w.r.t. the groups occurring in </a:t>
                </a:r>
                <a14:m>
                  <m:oMath xmlns:m="http://schemas.openxmlformats.org/officeDocument/2006/math">
                    <m:r>
                      <a:rPr lang="en-GB" i="1">
                        <a:latin typeface="Cambria Math" panose="02040503050406030204" pitchFamily="18" charset="0"/>
                      </a:rPr>
                      <m:t>𝐺</m:t>
                    </m:r>
                  </m:oMath>
                </a14:m>
                <a:endParaRPr lang="en-GB" dirty="0"/>
              </a:p>
              <a:p>
                <a:pPr lvl="1"/>
                <a:r>
                  <a:rPr lang="en-GB" dirty="0"/>
                  <a:t>No longer exponential in the size of </a:t>
                </a:r>
                <a14:m>
                  <m:oMath xmlns:m="http://schemas.openxmlformats.org/officeDocument/2006/math">
                    <m:r>
                      <a:rPr lang="de-DE" i="1">
                        <a:latin typeface="Cambria Math" panose="02040503050406030204" pitchFamily="18" charset="0"/>
                      </a:rPr>
                      <m:t>𝑔𝑟</m:t>
                    </m:r>
                    <m:d>
                      <m:dPr>
                        <m:ctrlPr>
                          <a:rPr lang="de-DE" i="1">
                            <a:latin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𝑫</m:t>
                        </m:r>
                      </m:e>
                    </m:d>
                  </m:oMath>
                </a14:m>
                <a:r>
                  <a:rPr lang="en-GB" dirty="0"/>
                  <a:t>!</a:t>
                </a:r>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2486" r="-57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8D4E8A0-D1BE-5F4F-B1A1-1F3880034D0A}"/>
                  </a:ext>
                </a:extLst>
              </p:cNvPr>
              <p:cNvSpPr/>
              <p:nvPr/>
            </p:nvSpPr>
            <p:spPr>
              <a:xfrm>
                <a:off x="8860629" y="820991"/>
                <a:ext cx="2967135" cy="84580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func>
                        <m:funcPr>
                          <m:ctrlPr>
                            <a:rPr lang="de-DE" i="1" smtClean="0">
                              <a:solidFill>
                                <a:schemeClr val="bg1"/>
                              </a:solidFill>
                              <a:latin typeface="Cambria Math" panose="02040503050406030204" pitchFamily="18" charset="0"/>
                            </a:rPr>
                          </m:ctrlPr>
                        </m:funcPr>
                        <m:fName>
                          <m:r>
                            <m:rPr>
                              <m:sty m:val="p"/>
                            </m:rPr>
                            <a:rPr lang="de-DE">
                              <a:solidFill>
                                <a:schemeClr val="bg1"/>
                              </a:solidFill>
                              <a:latin typeface="Cambria Math" panose="02040503050406030204" pitchFamily="18" charset="0"/>
                            </a:rPr>
                            <m:t>meu</m:t>
                          </m:r>
                        </m:fName>
                        <m:e>
                          <m:d>
                            <m:dPr>
                              <m:ctrlPr>
                                <a:rPr lang="de-DE" i="1">
                                  <a:solidFill>
                                    <a:schemeClr val="bg1"/>
                                  </a:solidFill>
                                  <a:latin typeface="Cambria Math" panose="02040503050406030204" pitchFamily="18" charset="0"/>
                                </a:rPr>
                              </m:ctrlPr>
                            </m:dPr>
                            <m:e>
                              <m:r>
                                <a:rPr lang="de-DE" i="1">
                                  <a:solidFill>
                                    <a:schemeClr val="bg1"/>
                                  </a:solidFill>
                                  <a:latin typeface="Cambria Math" panose="02040503050406030204" pitchFamily="18" charset="0"/>
                                </a:rPr>
                                <m:t>𝐺</m:t>
                              </m:r>
                              <m:r>
                                <a:rPr lang="de-DE"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𝒆</m:t>
                              </m:r>
                            </m:e>
                          </m:d>
                        </m:e>
                      </m:func>
                      <m:r>
                        <a:rPr lang="de-DE" i="1">
                          <a:solidFill>
                            <a:schemeClr val="bg1"/>
                          </a:solidFill>
                          <a:latin typeface="Cambria Math" panose="02040503050406030204" pitchFamily="18" charset="0"/>
                        </a:rPr>
                        <m:t>=</m:t>
                      </m:r>
                      <m:d>
                        <m:dPr>
                          <m:ctrlPr>
                            <a:rPr lang="de-DE" i="1">
                              <a:solidFill>
                                <a:schemeClr val="bg1"/>
                              </a:solidFill>
                              <a:latin typeface="Cambria Math" panose="02040503050406030204" pitchFamily="18" charset="0"/>
                            </a:rPr>
                          </m:ctrlPr>
                        </m:dPr>
                        <m:e>
                          <m:sSup>
                            <m:sSupPr>
                              <m:ctrlPr>
                                <a:rPr lang="de-DE"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smtClean="0">
                                  <a:solidFill>
                                    <a:schemeClr val="bg1"/>
                                  </a:solidFill>
                                  <a:latin typeface="Cambria Math" panose="02040503050406030204" pitchFamily="18" charset="0"/>
                                </a:rPr>
                                <m:t>𝒆</m:t>
                              </m:r>
                              <m:r>
                                <a:rPr lang="de-DE" b="1" i="1">
                                  <a:solidFill>
                                    <a:schemeClr val="bg1"/>
                                  </a:solidFill>
                                  <a:latin typeface="Cambria Math" panose="02040503050406030204" pitchFamily="18" charset="0"/>
                                </a:rPr>
                                <m:t>,</m:t>
                              </m:r>
                              <m:sSup>
                                <m:sSupPr>
                                  <m:ctrlPr>
                                    <a:rPr lang="de-DE" b="1"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b="1" i="1">
                                      <a:solidFill>
                                        <a:schemeClr val="bg1"/>
                                      </a:solidFill>
                                      <a:latin typeface="Cambria Math" panose="02040503050406030204" pitchFamily="18" charset="0"/>
                                    </a:rPr>
                                    <m:t>∗</m:t>
                                  </m:r>
                                </m:sup>
                              </m:sSup>
                            </m:e>
                          </m:d>
                        </m:e>
                      </m:d>
                    </m:oMath>
                  </m:oMathPara>
                </a14:m>
                <a:endParaRPr lang="de-DE"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de-DE"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func>
                        <m:funcPr>
                          <m:ctrlPr>
                            <a:rPr lang="de-DE" i="1">
                              <a:solidFill>
                                <a:schemeClr val="bg1"/>
                              </a:solidFill>
                              <a:latin typeface="Cambria Math" panose="02040503050406030204" pitchFamily="18" charset="0"/>
                            </a:rPr>
                          </m:ctrlPr>
                        </m:funcPr>
                        <m:fName>
                          <m:limLow>
                            <m:limLowPr>
                              <m:ctrlPr>
                                <a:rPr lang="de-DE" i="1">
                                  <a:solidFill>
                                    <a:schemeClr val="bg1"/>
                                  </a:solidFill>
                                  <a:latin typeface="Cambria Math" panose="02040503050406030204" pitchFamily="18" charset="0"/>
                                </a:rPr>
                              </m:ctrlPr>
                            </m:limLowPr>
                            <m:e>
                              <m:r>
                                <m:rPr>
                                  <m:sty m:val="p"/>
                                </m:rPr>
                                <a:rPr lang="de-DE">
                                  <a:solidFill>
                                    <a:schemeClr val="bg1"/>
                                  </a:solidFill>
                                  <a:latin typeface="Cambria Math" panose="02040503050406030204" pitchFamily="18" charset="0"/>
                                </a:rPr>
                                <m:t>arg</m:t>
                              </m:r>
                              <m:r>
                                <a:rPr lang="de-DE" b="0" i="0" smtClean="0">
                                  <a:solidFill>
                                    <a:schemeClr val="bg1"/>
                                  </a:solidFill>
                                  <a:latin typeface="Cambria Math" panose="02040503050406030204" pitchFamily="18" charset="0"/>
                                </a:rPr>
                                <m:t> </m:t>
                              </m:r>
                              <m:r>
                                <m:rPr>
                                  <m:sty m:val="p"/>
                                </m:rPr>
                                <a:rPr lang="de-DE">
                                  <a:solidFill>
                                    <a:schemeClr val="bg1"/>
                                  </a:solidFill>
                                  <a:latin typeface="Cambria Math" panose="02040503050406030204" pitchFamily="18" charset="0"/>
                                </a:rPr>
                                <m:t>max</m:t>
                              </m:r>
                            </m:e>
                            <m:lim>
                              <m:r>
                                <a:rPr lang="de-DE" b="1" i="1" smtClean="0">
                                  <a:solidFill>
                                    <a:schemeClr val="accent3">
                                      <a:lumMod val="40000"/>
                                      <a:lumOff val="60000"/>
                                    </a:schemeClr>
                                  </a:solidFill>
                                  <a:latin typeface="Cambria Math" panose="02040503050406030204" pitchFamily="18" charset="0"/>
                                </a:rPr>
                                <m:t>𝒅</m:t>
                              </m:r>
                              <m:r>
                                <a:rPr lang="de-DE" i="1" smtClean="0">
                                  <a:solidFill>
                                    <a:schemeClr val="accent3">
                                      <a:lumMod val="40000"/>
                                      <a:lumOff val="60000"/>
                                    </a:schemeClr>
                                  </a:solidFill>
                                  <a:latin typeface="Cambria Math" panose="02040503050406030204" pitchFamily="18" charset="0"/>
                                  <a:ea typeface="Cambria Math" panose="02040503050406030204" pitchFamily="18" charset="0"/>
                                </a:rPr>
                                <m:t>∈</m:t>
                              </m:r>
                              <m:r>
                                <m:rPr>
                                  <m:sty m:val="p"/>
                                </m:rPr>
                                <a:rPr lang="de-DE" b="0" i="0" smtClean="0">
                                  <a:solidFill>
                                    <a:schemeClr val="accent3">
                                      <a:lumMod val="40000"/>
                                      <a:lumOff val="60000"/>
                                    </a:schemeClr>
                                  </a:solidFill>
                                  <a:latin typeface="Cambria Math" panose="02040503050406030204" pitchFamily="18" charset="0"/>
                                  <a:ea typeface="Cambria Math" panose="02040503050406030204" pitchFamily="18" charset="0"/>
                                </a:rPr>
                                <m:t>ran</m:t>
                              </m:r>
                              <m:d>
                                <m:dPr>
                                  <m:ctrlPr>
                                    <a:rPr lang="de-DE" b="0" i="1" smtClean="0">
                                      <a:solidFill>
                                        <a:schemeClr val="accent3">
                                          <a:lumMod val="40000"/>
                                          <a:lumOff val="60000"/>
                                        </a:schemeClr>
                                      </a:solidFill>
                                      <a:latin typeface="Cambria Math" panose="02040503050406030204" pitchFamily="18" charset="0"/>
                                      <a:ea typeface="Cambria Math" panose="02040503050406030204" pitchFamily="18" charset="0"/>
                                    </a:rPr>
                                  </m:ctrlPr>
                                </m:dPr>
                                <m:e>
                                  <m:r>
                                    <a:rPr lang="de-DE" b="1" i="1" smtClean="0">
                                      <a:solidFill>
                                        <a:schemeClr val="accent3">
                                          <a:lumMod val="40000"/>
                                          <a:lumOff val="60000"/>
                                        </a:schemeClr>
                                      </a:solidFill>
                                      <a:latin typeface="Cambria Math" panose="02040503050406030204" pitchFamily="18" charset="0"/>
                                      <a:ea typeface="Cambria Math" panose="02040503050406030204" pitchFamily="18" charset="0"/>
                                    </a:rPr>
                                    <m:t>𝑫</m:t>
                                  </m:r>
                                </m:e>
                              </m:d>
                            </m:lim>
                          </m:limLow>
                        </m:fName>
                        <m:e>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smtClean="0">
                                  <a:solidFill>
                                    <a:schemeClr val="bg1"/>
                                  </a:solidFill>
                                  <a:latin typeface="Cambria Math" panose="02040503050406030204" pitchFamily="18" charset="0"/>
                                </a:rPr>
                                <m:t>𝒆</m:t>
                              </m:r>
                              <m:r>
                                <a:rPr lang="de-DE"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𝒅</m:t>
                              </m:r>
                            </m:e>
                          </m:d>
                        </m:e>
                      </m:func>
                    </m:oMath>
                  </m:oMathPara>
                </a14:m>
                <a:endParaRPr lang="en-GB" dirty="0">
                  <a:solidFill>
                    <a:schemeClr val="bg1"/>
                  </a:solidFill>
                </a:endParaRPr>
              </a:p>
            </p:txBody>
          </p:sp>
        </mc:Choice>
        <mc:Fallback xmlns="">
          <p:sp>
            <p:nvSpPr>
              <p:cNvPr id="8" name="Rectangle 7">
                <a:extLst>
                  <a:ext uri="{FF2B5EF4-FFF2-40B4-BE49-F238E27FC236}">
                    <a16:creationId xmlns:a16="http://schemas.microsoft.com/office/drawing/2014/main" id="{78D4E8A0-D1BE-5F4F-B1A1-1F3880034D0A}"/>
                  </a:ext>
                </a:extLst>
              </p:cNvPr>
              <p:cNvSpPr>
                <a:spLocks noRot="1" noChangeAspect="1" noMove="1" noResize="1" noEditPoints="1" noAdjustHandles="1" noChangeArrowheads="1" noChangeShapeType="1" noTextEdit="1"/>
              </p:cNvSpPr>
              <p:nvPr/>
            </p:nvSpPr>
            <p:spPr>
              <a:xfrm>
                <a:off x="8860629" y="820991"/>
                <a:ext cx="2967135" cy="845809"/>
              </a:xfrm>
              <a:prstGeom prst="rect">
                <a:avLst/>
              </a:prstGeom>
              <a:blipFill>
                <a:blip r:embed="rId3"/>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E138C9A0-24C6-3973-8EC0-FD4EC2396112}"/>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B5F28280-DB14-6589-E320-E67A29F0BED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FAF632E6-E02F-4C60-D6BE-4A0DB4ED49E0}"/>
              </a:ext>
            </a:extLst>
          </p:cNvPr>
          <p:cNvSpPr>
            <a:spLocks noGrp="1"/>
          </p:cNvSpPr>
          <p:nvPr>
            <p:ph type="sldNum" sz="quarter" idx="11"/>
          </p:nvPr>
        </p:nvSpPr>
        <p:spPr/>
        <p:txBody>
          <a:bodyPr/>
          <a:lstStyle/>
          <a:p>
            <a:fld id="{EB1502E6-D9AE-3544-B6D5-378AAA0B915F}" type="slidenum">
              <a:rPr lang="de-DE" altLang="de-DE" smtClean="0"/>
              <a:pPr/>
              <a:t>38</a:t>
            </a:fld>
            <a:endParaRPr lang="de-DE" altLang="de-DE" dirty="0"/>
          </a:p>
        </p:txBody>
      </p:sp>
    </p:spTree>
    <p:extLst>
      <p:ext uri="{BB962C8B-B14F-4D97-AF65-F5344CB8AC3E}">
        <p14:creationId xmlns:p14="http://schemas.microsoft.com/office/powerpoint/2010/main" val="815310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a:t>Lifted MEU: Groups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p:txBody>
              <a:bodyPr>
                <a:normAutofit/>
              </a:bodyPr>
              <a:lstStyle/>
              <a:p>
                <a:r>
                  <a:rPr lang="en-GB" dirty="0"/>
                  <a:t>In parameterised models without evidence </a:t>
                </a:r>
                <a:br>
                  <a:rPr lang="en-GB" dirty="0"/>
                </a:br>
                <a:r>
                  <a:rPr lang="en-GB" dirty="0"/>
                  <a:t>(or evidence for complete domains), </a:t>
                </a:r>
                <a14:m>
                  <m:oMath xmlns:m="http://schemas.openxmlformats.org/officeDocument/2006/math">
                    <m:r>
                      <a:rPr lang="de-DE" b="1" i="1" smtClean="0">
                        <a:latin typeface="Cambria Math" panose="02040503050406030204" pitchFamily="18" charset="0"/>
                      </a:rPr>
                      <m:t>𝒅</m:t>
                    </m:r>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𝑫</m:t>
                        </m:r>
                      </m:e>
                    </m:d>
                  </m:oMath>
                </a14:m>
                <a:r>
                  <a:rPr lang="en-GB" dirty="0"/>
                  <a:t> means </a:t>
                </a:r>
              </a:p>
              <a:p>
                <a:pPr lvl="1"/>
                <a:r>
                  <a:rPr lang="en-GB" dirty="0"/>
                  <a:t>Going through all possible combinations of assignments to </a:t>
                </a:r>
                <a14:m>
                  <m:oMath xmlns:m="http://schemas.openxmlformats.org/officeDocument/2006/math">
                    <m:r>
                      <a:rPr lang="de-DE" b="1" i="1" smtClean="0">
                        <a:latin typeface="Cambria Math" panose="02040503050406030204" pitchFamily="18" charset="0"/>
                        <a:ea typeface="Cambria Math" panose="02040503050406030204" pitchFamily="18" charset="0"/>
                      </a:rPr>
                      <m:t>𝑫</m:t>
                    </m:r>
                  </m:oMath>
                </a14:m>
                <a:endParaRPr lang="en-GB" dirty="0"/>
              </a:p>
              <a:p>
                <a:pPr lvl="2"/>
                <a:r>
                  <a:rPr lang="en-GB" dirty="0"/>
                  <a:t>One group per logical variable</a:t>
                </a:r>
              </a:p>
              <a:p>
                <a:r>
                  <a:rPr lang="en-GB" dirty="0"/>
                  <a:t>In models with evidence affecting parfactors </a:t>
                </a:r>
                <a:br>
                  <a:rPr lang="en-GB" dirty="0"/>
                </a:br>
                <a:r>
                  <a:rPr lang="en-GB" dirty="0"/>
                  <a:t>containing decision PRVs, </a:t>
                </a:r>
                <a14:m>
                  <m:oMath xmlns:m="http://schemas.openxmlformats.org/officeDocument/2006/math">
                    <m:r>
                      <a:rPr lang="de-DE" b="1" i="1" smtClean="0">
                        <a:latin typeface="Cambria Math" panose="02040503050406030204" pitchFamily="18" charset="0"/>
                      </a:rPr>
                      <m:t>𝒅</m:t>
                    </m:r>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𝑫</m:t>
                        </m:r>
                      </m:e>
                    </m:d>
                  </m:oMath>
                </a14:m>
                <a:r>
                  <a:rPr lang="en-GB" dirty="0"/>
                  <a:t> means</a:t>
                </a:r>
              </a:p>
              <a:p>
                <a:pPr lvl="1"/>
                <a:r>
                  <a:rPr lang="en-GB" dirty="0"/>
                  <a:t>Going through all possible combinations </a:t>
                </a:r>
                <a:br>
                  <a:rPr lang="en-GB" dirty="0"/>
                </a:br>
                <a:r>
                  <a:rPr lang="en-GB" dirty="0"/>
                  <a:t>of assignments for each group of constants </a:t>
                </a:r>
                <a:br>
                  <a:rPr lang="en-GB" dirty="0"/>
                </a:br>
                <a:r>
                  <a:rPr lang="en-GB" dirty="0"/>
                  <a:t>after evidence handling</a:t>
                </a:r>
              </a:p>
              <a:p>
                <a:pPr lvl="2"/>
                <a:r>
                  <a:rPr lang="en-GB" dirty="0"/>
                  <a:t>Specifically, after shattering</a:t>
                </a:r>
              </a:p>
              <a:p>
                <a:r>
                  <a:rPr lang="en-GB" dirty="0"/>
                  <a:t>Effect: </a:t>
                </a:r>
                <a:r>
                  <a:rPr lang="en-GB" dirty="0">
                    <a:solidFill>
                      <a:schemeClr val="accent1"/>
                    </a:solidFill>
                  </a:rPr>
                  <a:t>size exponential in number of groups</a:t>
                </a:r>
              </a:p>
              <a:p>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2210" b="-2762"/>
                </a:stretch>
              </a:blipFill>
            </p:spPr>
            <p:txBody>
              <a:bodyPr/>
              <a:lstStyle/>
              <a:p>
                <a:r>
                  <a:rPr lang="en-DE">
                    <a:noFill/>
                  </a:rPr>
                  <a:t> </a:t>
                </a:r>
              </a:p>
            </p:txBody>
          </p:sp>
        </mc:Fallback>
      </mc:AlternateContent>
      <p:sp>
        <p:nvSpPr>
          <p:cNvPr id="6" name="Rectangle 5">
            <a:extLst>
              <a:ext uri="{FF2B5EF4-FFF2-40B4-BE49-F238E27FC236}">
                <a16:creationId xmlns:a16="http://schemas.microsoft.com/office/drawing/2014/main" id="{0CC7A8B6-86A1-4A44-A25B-213BC6F6CA21}"/>
              </a:ext>
            </a:extLst>
          </p:cNvPr>
          <p:cNvSpPr/>
          <p:nvPr/>
        </p:nvSpPr>
        <p:spPr>
          <a:xfrm>
            <a:off x="5248470" y="5878772"/>
            <a:ext cx="1836941"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en-GB" dirty="0">
                <a:solidFill>
                  <a:schemeClr val="bg1"/>
                </a:solidFill>
              </a:rPr>
              <a:t>(*) Now is later.</a:t>
            </a:r>
          </a:p>
        </p:txBody>
      </p:sp>
      <mc:AlternateContent xmlns:mc="http://schemas.openxmlformats.org/markup-compatibility/2006" xmlns:a14="http://schemas.microsoft.com/office/drawing/2010/main">
        <mc:Choice Requires="a14">
          <p:sp>
            <p:nvSpPr>
              <p:cNvPr id="103" name="Rectangle 102">
                <a:extLst>
                  <a:ext uri="{FF2B5EF4-FFF2-40B4-BE49-F238E27FC236}">
                    <a16:creationId xmlns:a16="http://schemas.microsoft.com/office/drawing/2014/main" id="{85BDFC50-52FE-644A-B1FA-ADC3CC97155F}"/>
                  </a:ext>
                </a:extLst>
              </p:cNvPr>
              <p:cNvSpPr/>
              <p:nvPr/>
            </p:nvSpPr>
            <p:spPr>
              <a:xfrm>
                <a:off x="8860629" y="820991"/>
                <a:ext cx="2967135" cy="84580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func>
                        <m:funcPr>
                          <m:ctrlPr>
                            <a:rPr lang="de-DE" i="1" smtClean="0">
                              <a:solidFill>
                                <a:schemeClr val="bg1"/>
                              </a:solidFill>
                              <a:latin typeface="Cambria Math" panose="02040503050406030204" pitchFamily="18" charset="0"/>
                            </a:rPr>
                          </m:ctrlPr>
                        </m:funcPr>
                        <m:fName>
                          <m:r>
                            <m:rPr>
                              <m:sty m:val="p"/>
                            </m:rPr>
                            <a:rPr lang="de-DE">
                              <a:solidFill>
                                <a:schemeClr val="bg1"/>
                              </a:solidFill>
                              <a:latin typeface="Cambria Math" panose="02040503050406030204" pitchFamily="18" charset="0"/>
                            </a:rPr>
                            <m:t>meu</m:t>
                          </m:r>
                        </m:fName>
                        <m:e>
                          <m:d>
                            <m:dPr>
                              <m:ctrlPr>
                                <a:rPr lang="de-DE" i="1">
                                  <a:solidFill>
                                    <a:schemeClr val="bg1"/>
                                  </a:solidFill>
                                  <a:latin typeface="Cambria Math" panose="02040503050406030204" pitchFamily="18" charset="0"/>
                                </a:rPr>
                              </m:ctrlPr>
                            </m:dPr>
                            <m:e>
                              <m:r>
                                <a:rPr lang="de-DE" i="1">
                                  <a:solidFill>
                                    <a:schemeClr val="bg1"/>
                                  </a:solidFill>
                                  <a:latin typeface="Cambria Math" panose="02040503050406030204" pitchFamily="18" charset="0"/>
                                </a:rPr>
                                <m:t>𝐺</m:t>
                              </m:r>
                              <m:r>
                                <a:rPr lang="de-DE"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𝒆</m:t>
                              </m:r>
                            </m:e>
                          </m:d>
                        </m:e>
                      </m:func>
                      <m:r>
                        <a:rPr lang="de-DE" i="1">
                          <a:solidFill>
                            <a:schemeClr val="bg1"/>
                          </a:solidFill>
                          <a:latin typeface="Cambria Math" panose="02040503050406030204" pitchFamily="18" charset="0"/>
                        </a:rPr>
                        <m:t>=</m:t>
                      </m:r>
                      <m:d>
                        <m:dPr>
                          <m:ctrlPr>
                            <a:rPr lang="de-DE" i="1">
                              <a:solidFill>
                                <a:schemeClr val="bg1"/>
                              </a:solidFill>
                              <a:latin typeface="Cambria Math" panose="02040503050406030204" pitchFamily="18" charset="0"/>
                            </a:rPr>
                          </m:ctrlPr>
                        </m:dPr>
                        <m:e>
                          <m:sSup>
                            <m:sSupPr>
                              <m:ctrlPr>
                                <a:rPr lang="de-DE"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smtClean="0">
                                  <a:solidFill>
                                    <a:schemeClr val="bg1"/>
                                  </a:solidFill>
                                  <a:latin typeface="Cambria Math" panose="02040503050406030204" pitchFamily="18" charset="0"/>
                                </a:rPr>
                                <m:t>𝒆</m:t>
                              </m:r>
                              <m:r>
                                <a:rPr lang="de-DE" b="1" i="1">
                                  <a:solidFill>
                                    <a:schemeClr val="bg1"/>
                                  </a:solidFill>
                                  <a:latin typeface="Cambria Math" panose="02040503050406030204" pitchFamily="18" charset="0"/>
                                </a:rPr>
                                <m:t>,</m:t>
                              </m:r>
                              <m:sSup>
                                <m:sSupPr>
                                  <m:ctrlPr>
                                    <a:rPr lang="de-DE" b="1"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b="1" i="1">
                                      <a:solidFill>
                                        <a:schemeClr val="bg1"/>
                                      </a:solidFill>
                                      <a:latin typeface="Cambria Math" panose="02040503050406030204" pitchFamily="18" charset="0"/>
                                    </a:rPr>
                                    <m:t>∗</m:t>
                                  </m:r>
                                </m:sup>
                              </m:sSup>
                            </m:e>
                          </m:d>
                        </m:e>
                      </m:d>
                    </m:oMath>
                  </m:oMathPara>
                </a14:m>
                <a:endParaRPr lang="de-DE"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de-DE"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func>
                        <m:funcPr>
                          <m:ctrlPr>
                            <a:rPr lang="de-DE" i="1">
                              <a:solidFill>
                                <a:schemeClr val="bg1"/>
                              </a:solidFill>
                              <a:latin typeface="Cambria Math" panose="02040503050406030204" pitchFamily="18" charset="0"/>
                            </a:rPr>
                          </m:ctrlPr>
                        </m:funcPr>
                        <m:fName>
                          <m:limLow>
                            <m:limLowPr>
                              <m:ctrlPr>
                                <a:rPr lang="de-DE" i="1">
                                  <a:solidFill>
                                    <a:schemeClr val="bg1"/>
                                  </a:solidFill>
                                  <a:latin typeface="Cambria Math" panose="02040503050406030204" pitchFamily="18" charset="0"/>
                                </a:rPr>
                              </m:ctrlPr>
                            </m:limLowPr>
                            <m:e>
                              <m:r>
                                <m:rPr>
                                  <m:sty m:val="p"/>
                                </m:rPr>
                                <a:rPr lang="de-DE">
                                  <a:solidFill>
                                    <a:schemeClr val="bg1"/>
                                  </a:solidFill>
                                  <a:latin typeface="Cambria Math" panose="02040503050406030204" pitchFamily="18" charset="0"/>
                                </a:rPr>
                                <m:t>arg</m:t>
                              </m:r>
                              <m:r>
                                <a:rPr lang="de-DE" b="0" i="0" smtClean="0">
                                  <a:solidFill>
                                    <a:schemeClr val="bg1"/>
                                  </a:solidFill>
                                  <a:latin typeface="Cambria Math" panose="02040503050406030204" pitchFamily="18" charset="0"/>
                                </a:rPr>
                                <m:t> </m:t>
                              </m:r>
                              <m:r>
                                <m:rPr>
                                  <m:sty m:val="p"/>
                                </m:rPr>
                                <a:rPr lang="de-DE">
                                  <a:solidFill>
                                    <a:schemeClr val="bg1"/>
                                  </a:solidFill>
                                  <a:latin typeface="Cambria Math" panose="02040503050406030204" pitchFamily="18" charset="0"/>
                                </a:rPr>
                                <m:t>max</m:t>
                              </m:r>
                            </m:e>
                            <m:lim>
                              <m:r>
                                <a:rPr lang="de-DE" b="1" i="1">
                                  <a:solidFill>
                                    <a:schemeClr val="accent3">
                                      <a:lumMod val="40000"/>
                                      <a:lumOff val="60000"/>
                                    </a:schemeClr>
                                  </a:solidFill>
                                  <a:latin typeface="Cambria Math" panose="02040503050406030204" pitchFamily="18" charset="0"/>
                                </a:rPr>
                                <m:t>𝒅</m:t>
                              </m:r>
                              <m:r>
                                <a:rPr lang="de-DE" i="1">
                                  <a:solidFill>
                                    <a:schemeClr val="accent3">
                                      <a:lumMod val="40000"/>
                                      <a:lumOff val="60000"/>
                                    </a:schemeClr>
                                  </a:solidFill>
                                  <a:latin typeface="Cambria Math" panose="02040503050406030204" pitchFamily="18" charset="0"/>
                                  <a:ea typeface="Cambria Math" panose="02040503050406030204" pitchFamily="18" charset="0"/>
                                </a:rPr>
                                <m:t>∈</m:t>
                              </m:r>
                              <m:r>
                                <m:rPr>
                                  <m:sty m:val="p"/>
                                </m:rPr>
                                <a:rPr lang="de-DE">
                                  <a:solidFill>
                                    <a:schemeClr val="accent3">
                                      <a:lumMod val="40000"/>
                                      <a:lumOff val="60000"/>
                                    </a:schemeClr>
                                  </a:solidFill>
                                  <a:latin typeface="Cambria Math" panose="02040503050406030204" pitchFamily="18" charset="0"/>
                                  <a:ea typeface="Cambria Math" panose="02040503050406030204" pitchFamily="18" charset="0"/>
                                </a:rPr>
                                <m:t>ran</m:t>
                              </m:r>
                              <m:d>
                                <m:dPr>
                                  <m:ctrlPr>
                                    <a:rPr lang="de-DE" i="1">
                                      <a:solidFill>
                                        <a:schemeClr val="accent3">
                                          <a:lumMod val="40000"/>
                                          <a:lumOff val="60000"/>
                                        </a:schemeClr>
                                      </a:solidFill>
                                      <a:latin typeface="Cambria Math" panose="02040503050406030204" pitchFamily="18" charset="0"/>
                                      <a:ea typeface="Cambria Math" panose="02040503050406030204" pitchFamily="18" charset="0"/>
                                    </a:rPr>
                                  </m:ctrlPr>
                                </m:dPr>
                                <m:e>
                                  <m:r>
                                    <a:rPr lang="de-DE" b="1" i="1">
                                      <a:solidFill>
                                        <a:schemeClr val="accent3">
                                          <a:lumMod val="40000"/>
                                          <a:lumOff val="60000"/>
                                        </a:schemeClr>
                                      </a:solidFill>
                                      <a:latin typeface="Cambria Math" panose="02040503050406030204" pitchFamily="18" charset="0"/>
                                      <a:ea typeface="Cambria Math" panose="02040503050406030204" pitchFamily="18" charset="0"/>
                                    </a:rPr>
                                    <m:t>𝑫</m:t>
                                  </m:r>
                                </m:e>
                              </m:d>
                            </m:lim>
                          </m:limLow>
                        </m:fName>
                        <m:e>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smtClean="0">
                                  <a:solidFill>
                                    <a:schemeClr val="bg1"/>
                                  </a:solidFill>
                                  <a:latin typeface="Cambria Math" panose="02040503050406030204" pitchFamily="18" charset="0"/>
                                </a:rPr>
                                <m:t>𝒆</m:t>
                              </m:r>
                              <m:r>
                                <a:rPr lang="de-DE"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𝒅</m:t>
                              </m:r>
                            </m:e>
                          </m:d>
                        </m:e>
                      </m:func>
                    </m:oMath>
                  </m:oMathPara>
                </a14:m>
                <a:endParaRPr lang="en-GB" dirty="0">
                  <a:solidFill>
                    <a:schemeClr val="bg1"/>
                  </a:solidFill>
                </a:endParaRPr>
              </a:p>
            </p:txBody>
          </p:sp>
        </mc:Choice>
        <mc:Fallback xmlns="">
          <p:sp>
            <p:nvSpPr>
              <p:cNvPr id="103" name="Rectangle 102">
                <a:extLst>
                  <a:ext uri="{FF2B5EF4-FFF2-40B4-BE49-F238E27FC236}">
                    <a16:creationId xmlns:a16="http://schemas.microsoft.com/office/drawing/2014/main" id="{85BDFC50-52FE-644A-B1FA-ADC3CC97155F}"/>
                  </a:ext>
                </a:extLst>
              </p:cNvPr>
              <p:cNvSpPr>
                <a:spLocks noRot="1" noChangeAspect="1" noMove="1" noResize="1" noEditPoints="1" noAdjustHandles="1" noChangeArrowheads="1" noChangeShapeType="1" noTextEdit="1"/>
              </p:cNvSpPr>
              <p:nvPr/>
            </p:nvSpPr>
            <p:spPr>
              <a:xfrm>
                <a:off x="8860629" y="820991"/>
                <a:ext cx="2967135" cy="845809"/>
              </a:xfrm>
              <a:prstGeom prst="rect">
                <a:avLst/>
              </a:prstGeom>
              <a:blipFill>
                <a:blip r:embed="rId3"/>
                <a:stretch>
                  <a:fillRect/>
                </a:stretch>
              </a:blipFill>
            </p:spPr>
            <p:txBody>
              <a:bodyPr/>
              <a:lstStyle/>
              <a:p>
                <a:r>
                  <a:rPr lang="en-GB">
                    <a:noFill/>
                  </a:rPr>
                  <a:t> </a:t>
                </a:r>
              </a:p>
            </p:txBody>
          </p:sp>
        </mc:Fallback>
      </mc:AlternateContent>
      <p:grpSp>
        <p:nvGrpSpPr>
          <p:cNvPr id="59" name="Group 58">
            <a:extLst>
              <a:ext uri="{FF2B5EF4-FFF2-40B4-BE49-F238E27FC236}">
                <a16:creationId xmlns:a16="http://schemas.microsoft.com/office/drawing/2014/main" id="{958B5215-AEC7-2143-9E72-4368A0D65ABA}"/>
              </a:ext>
            </a:extLst>
          </p:cNvPr>
          <p:cNvGrpSpPr/>
          <p:nvPr/>
        </p:nvGrpSpPr>
        <p:grpSpPr>
          <a:xfrm>
            <a:off x="6907622" y="3278998"/>
            <a:ext cx="4924053" cy="2626709"/>
            <a:chOff x="6907622" y="3278998"/>
            <a:chExt cx="4924053" cy="2626709"/>
          </a:xfrm>
        </p:grpSpPr>
        <p:cxnSp>
          <p:nvCxnSpPr>
            <p:cNvPr id="60" name="Straight Connector 59">
              <a:extLst>
                <a:ext uri="{FF2B5EF4-FFF2-40B4-BE49-F238E27FC236}">
                  <a16:creationId xmlns:a16="http://schemas.microsoft.com/office/drawing/2014/main" id="{B1090104-32C9-4041-A3F7-DA04C0CEAED0}"/>
                </a:ext>
              </a:extLst>
            </p:cNvPr>
            <p:cNvCxnSpPr>
              <a:cxnSpLocks/>
              <a:stCxn id="64" idx="1"/>
              <a:endCxn id="158" idx="3"/>
            </p:cNvCxnSpPr>
            <p:nvPr/>
          </p:nvCxnSpPr>
          <p:spPr>
            <a:xfrm flipH="1" flipV="1">
              <a:off x="9311953" y="4023466"/>
              <a:ext cx="11647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5A02774-2DF9-9E48-84A6-10C505730D91}"/>
                </a:ext>
              </a:extLst>
            </p:cNvPr>
            <p:cNvCxnSpPr>
              <a:cxnSpLocks/>
              <a:stCxn id="67" idx="0"/>
              <a:endCxn id="158" idx="2"/>
            </p:cNvCxnSpPr>
            <p:nvPr/>
          </p:nvCxnSpPr>
          <p:spPr>
            <a:xfrm flipH="1" flipV="1">
              <a:off x="9239953" y="4095466"/>
              <a:ext cx="1" cy="313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45FE0F3A-BCFA-184F-8CE1-6C4BB50033AA}"/>
                </a:ext>
              </a:extLst>
            </p:cNvPr>
            <p:cNvGrpSpPr/>
            <p:nvPr/>
          </p:nvGrpSpPr>
          <p:grpSpPr>
            <a:xfrm>
              <a:off x="9167953" y="3951466"/>
              <a:ext cx="513187" cy="358979"/>
              <a:chOff x="9167953" y="3951466"/>
              <a:chExt cx="513187" cy="358979"/>
            </a:xfrm>
          </p:grpSpPr>
          <p:sp>
            <p:nvSpPr>
              <p:cNvPr id="158" name="Rectangle 157">
                <a:extLst>
                  <a:ext uri="{FF2B5EF4-FFF2-40B4-BE49-F238E27FC236}">
                    <a16:creationId xmlns:a16="http://schemas.microsoft.com/office/drawing/2014/main" id="{25E0B029-EDAC-9E43-9E4F-E2419CB2C918}"/>
                  </a:ext>
                </a:extLst>
              </p:cNvPr>
              <p:cNvSpPr/>
              <p:nvPr/>
            </p:nvSpPr>
            <p:spPr>
              <a:xfrm>
                <a:off x="9167953" y="39514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6F371D35-E10F-2047-B392-D0583B3738BD}"/>
                      </a:ext>
                    </a:extLst>
                  </p:cNvPr>
                  <p:cNvSpPr txBox="1"/>
                  <p:nvPr/>
                </p:nvSpPr>
                <p:spPr>
                  <a:xfrm>
                    <a:off x="9359385" y="4033446"/>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190" name="TextBox 189">
                    <a:extLst>
                      <a:ext uri="{FF2B5EF4-FFF2-40B4-BE49-F238E27FC236}">
                        <a16:creationId xmlns:a16="http://schemas.microsoft.com/office/drawing/2014/main" id="{984D1C91-9AE8-3D4E-AB17-C35DE6148750}"/>
                      </a:ext>
                    </a:extLst>
                  </p:cNvPr>
                  <p:cNvSpPr txBox="1">
                    <a:spLocks noRot="1" noChangeAspect="1" noMove="1" noResize="1" noEditPoints="1" noAdjustHandles="1" noChangeArrowheads="1" noChangeShapeType="1" noTextEdit="1"/>
                  </p:cNvSpPr>
                  <p:nvPr/>
                </p:nvSpPr>
                <p:spPr>
                  <a:xfrm>
                    <a:off x="9359385" y="4033446"/>
                    <a:ext cx="321755" cy="276999"/>
                  </a:xfrm>
                  <a:prstGeom prst="rect">
                    <a:avLst/>
                  </a:prstGeom>
                  <a:blipFill>
                    <a:blip r:embed="rId15"/>
                    <a:stretch>
                      <a:fillRect l="-15385" r="-3846"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FD96C076-C22C-274A-B56C-C254E03610B0}"/>
                    </a:ext>
                  </a:extLst>
                </p:cNvPr>
                <p:cNvSpPr/>
                <p:nvPr/>
              </p:nvSpPr>
              <p:spPr>
                <a:xfrm>
                  <a:off x="6962716" y="3837709"/>
                  <a:ext cx="1424983" cy="37151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5" name="Rectangle 144">
                  <a:extLst>
                    <a:ext uri="{FF2B5EF4-FFF2-40B4-BE49-F238E27FC236}">
                      <a16:creationId xmlns:a16="http://schemas.microsoft.com/office/drawing/2014/main" id="{C20021DF-B74E-5D4D-9CBD-323D74497090}"/>
                    </a:ext>
                  </a:extLst>
                </p:cNvPr>
                <p:cNvSpPr>
                  <a:spLocks noRot="1" noChangeAspect="1" noMove="1" noResize="1" noEditPoints="1" noAdjustHandles="1" noChangeArrowheads="1" noChangeShapeType="1" noTextEdit="1"/>
                </p:cNvSpPr>
                <p:nvPr/>
              </p:nvSpPr>
              <p:spPr>
                <a:xfrm>
                  <a:off x="6962716" y="3837709"/>
                  <a:ext cx="1424983" cy="371513"/>
                </a:xfrm>
                <a:prstGeom prst="rect">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Diamond 63">
                  <a:extLst>
                    <a:ext uri="{FF2B5EF4-FFF2-40B4-BE49-F238E27FC236}">
                      <a16:creationId xmlns:a16="http://schemas.microsoft.com/office/drawing/2014/main" id="{13915D4F-874B-3D4B-B3F5-B99B1324C56D}"/>
                    </a:ext>
                  </a:extLst>
                </p:cNvPr>
                <p:cNvSpPr/>
                <p:nvPr/>
              </p:nvSpPr>
              <p:spPr>
                <a:xfrm>
                  <a:off x="10476718" y="3748343"/>
                  <a:ext cx="906125" cy="550247"/>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46" name="Diamond 145">
                  <a:extLst>
                    <a:ext uri="{FF2B5EF4-FFF2-40B4-BE49-F238E27FC236}">
                      <a16:creationId xmlns:a16="http://schemas.microsoft.com/office/drawing/2014/main" id="{6A3DD783-539E-3D4C-BF89-7BCD4636EC18}"/>
                    </a:ext>
                  </a:extLst>
                </p:cNvPr>
                <p:cNvSpPr>
                  <a:spLocks noRot="1" noChangeAspect="1" noMove="1" noResize="1" noEditPoints="1" noAdjustHandles="1" noChangeArrowheads="1" noChangeShapeType="1" noTextEdit="1"/>
                </p:cNvSpPr>
                <p:nvPr/>
              </p:nvSpPr>
              <p:spPr>
                <a:xfrm>
                  <a:off x="10476718" y="3748343"/>
                  <a:ext cx="906125" cy="550247"/>
                </a:xfrm>
                <a:prstGeom prst="diamond">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Oval 64">
                  <a:extLst>
                    <a:ext uri="{FF2B5EF4-FFF2-40B4-BE49-F238E27FC236}">
                      <a16:creationId xmlns:a16="http://schemas.microsoft.com/office/drawing/2014/main" id="{DCF9115F-FF81-254E-823F-351A8D7542E5}"/>
                    </a:ext>
                  </a:extLst>
                </p:cNvPr>
                <p:cNvSpPr/>
                <p:nvPr/>
              </p:nvSpPr>
              <p:spPr>
                <a:xfrm>
                  <a:off x="8644954"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7" name="Oval 146">
                  <a:extLst>
                    <a:ext uri="{FF2B5EF4-FFF2-40B4-BE49-F238E27FC236}">
                      <a16:creationId xmlns:a16="http://schemas.microsoft.com/office/drawing/2014/main" id="{A0DBB91A-5382-754E-BC90-CDCBB05DF646}"/>
                    </a:ext>
                  </a:extLst>
                </p:cNvPr>
                <p:cNvSpPr>
                  <a:spLocks noRot="1" noChangeAspect="1" noMove="1" noResize="1" noEditPoints="1" noAdjustHandles="1" noChangeArrowheads="1" noChangeShapeType="1" noTextEdit="1"/>
                </p:cNvSpPr>
                <p:nvPr/>
              </p:nvSpPr>
              <p:spPr>
                <a:xfrm>
                  <a:off x="8644954" y="5516194"/>
                  <a:ext cx="1189998" cy="389513"/>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Oval 65">
                  <a:extLst>
                    <a:ext uri="{FF2B5EF4-FFF2-40B4-BE49-F238E27FC236}">
                      <a16:creationId xmlns:a16="http://schemas.microsoft.com/office/drawing/2014/main" id="{93D02598-294C-064D-9423-02DC642EDC57}"/>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8" name="Oval 147">
                  <a:extLst>
                    <a:ext uri="{FF2B5EF4-FFF2-40B4-BE49-F238E27FC236}">
                      <a16:creationId xmlns:a16="http://schemas.microsoft.com/office/drawing/2014/main" id="{1D514709-1902-A24F-B4F4-9F14EE1D3034}"/>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Oval 66">
                  <a:extLst>
                    <a:ext uri="{FF2B5EF4-FFF2-40B4-BE49-F238E27FC236}">
                      <a16:creationId xmlns:a16="http://schemas.microsoft.com/office/drawing/2014/main" id="{47DDF020-38FF-F643-B063-7A65A4027B8B}"/>
                    </a:ext>
                  </a:extLst>
                </p:cNvPr>
                <p:cNvSpPr/>
                <p:nvPr/>
              </p:nvSpPr>
              <p:spPr>
                <a:xfrm>
                  <a:off x="8860629" y="4408535"/>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49" name="Oval 148">
                  <a:extLst>
                    <a:ext uri="{FF2B5EF4-FFF2-40B4-BE49-F238E27FC236}">
                      <a16:creationId xmlns:a16="http://schemas.microsoft.com/office/drawing/2014/main" id="{2B15BF35-995A-C048-A1AF-E9200197C680}"/>
                    </a:ext>
                  </a:extLst>
                </p:cNvPr>
                <p:cNvSpPr>
                  <a:spLocks noRot="1" noChangeAspect="1" noMove="1" noResize="1" noEditPoints="1" noAdjustHandles="1" noChangeArrowheads="1" noChangeShapeType="1" noTextEdit="1"/>
                </p:cNvSpPr>
                <p:nvPr/>
              </p:nvSpPr>
              <p:spPr>
                <a:xfrm>
                  <a:off x="8860629" y="4408535"/>
                  <a:ext cx="758649" cy="389513"/>
                </a:xfrm>
                <a:prstGeom prst="ellipse">
                  <a:avLst/>
                </a:prstGeom>
                <a:blipFill>
                  <a:blip r:embed="rId20"/>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Oval 67">
                  <a:extLst>
                    <a:ext uri="{FF2B5EF4-FFF2-40B4-BE49-F238E27FC236}">
                      <a16:creationId xmlns:a16="http://schemas.microsoft.com/office/drawing/2014/main" id="{434E51B0-25EC-4943-8223-77F8A8F563ED}"/>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50" name="Oval 149">
                  <a:extLst>
                    <a:ext uri="{FF2B5EF4-FFF2-40B4-BE49-F238E27FC236}">
                      <a16:creationId xmlns:a16="http://schemas.microsoft.com/office/drawing/2014/main" id="{33837C50-0D7F-4046-A2A2-F95AE47645F6}"/>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69" name="Straight Connector 68">
              <a:extLst>
                <a:ext uri="{FF2B5EF4-FFF2-40B4-BE49-F238E27FC236}">
                  <a16:creationId xmlns:a16="http://schemas.microsoft.com/office/drawing/2014/main" id="{466FA57D-1513-9942-9F07-75AB6E7A3907}"/>
                </a:ext>
              </a:extLst>
            </p:cNvPr>
            <p:cNvCxnSpPr>
              <a:cxnSpLocks/>
              <a:stCxn id="66" idx="6"/>
              <a:endCxn id="155" idx="1"/>
            </p:cNvCxnSpPr>
            <p:nvPr/>
          </p:nvCxnSpPr>
          <p:spPr>
            <a:xfrm flipV="1">
              <a:off x="8444034" y="5138404"/>
              <a:ext cx="455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459886F-572C-A542-B14F-B126A9E444E1}"/>
                </a:ext>
              </a:extLst>
            </p:cNvPr>
            <p:cNvCxnSpPr>
              <a:cxnSpLocks/>
              <a:stCxn id="67" idx="4"/>
              <a:endCxn id="155" idx="0"/>
            </p:cNvCxnSpPr>
            <p:nvPr/>
          </p:nvCxnSpPr>
          <p:spPr>
            <a:xfrm flipH="1">
              <a:off x="8971231" y="4798048"/>
              <a:ext cx="268723"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FB152CC-F264-954A-8915-C4CA3F26EF61}"/>
                </a:ext>
              </a:extLst>
            </p:cNvPr>
            <p:cNvCxnSpPr>
              <a:cxnSpLocks/>
              <a:stCxn id="65" idx="0"/>
              <a:endCxn id="155" idx="2"/>
            </p:cNvCxnSpPr>
            <p:nvPr/>
          </p:nvCxnSpPr>
          <p:spPr>
            <a:xfrm flipH="1" flipV="1">
              <a:off x="8971231" y="5210404"/>
              <a:ext cx="268722"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9A40A645-DB62-854A-AE3C-472EAA41DBC5}"/>
                </a:ext>
              </a:extLst>
            </p:cNvPr>
            <p:cNvGrpSpPr/>
            <p:nvPr/>
          </p:nvGrpSpPr>
          <p:grpSpPr>
            <a:xfrm>
              <a:off x="8610247" y="5032933"/>
              <a:ext cx="474503" cy="391710"/>
              <a:chOff x="9288700" y="2902693"/>
              <a:chExt cx="474503" cy="391710"/>
            </a:xfrm>
          </p:grpSpPr>
          <p:sp>
            <p:nvSpPr>
              <p:cNvPr id="154" name="Rectangle 153">
                <a:extLst>
                  <a:ext uri="{FF2B5EF4-FFF2-40B4-BE49-F238E27FC236}">
                    <a16:creationId xmlns:a16="http://schemas.microsoft.com/office/drawing/2014/main" id="{26659344-3397-3F48-B730-D163E4799A72}"/>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5" name="Rectangle 154">
                <a:extLst>
                  <a:ext uri="{FF2B5EF4-FFF2-40B4-BE49-F238E27FC236}">
                    <a16:creationId xmlns:a16="http://schemas.microsoft.com/office/drawing/2014/main" id="{99B3CF06-8B05-E440-818E-1745B4C063F9}"/>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Rectangle 155">
                <a:extLst>
                  <a:ext uri="{FF2B5EF4-FFF2-40B4-BE49-F238E27FC236}">
                    <a16:creationId xmlns:a16="http://schemas.microsoft.com/office/drawing/2014/main" id="{74161723-1E1F-3549-843C-553B692024D0}"/>
                  </a:ext>
                </a:extLst>
              </p:cNvPr>
              <p:cNvSpPr/>
              <p:nvPr/>
            </p:nvSpPr>
            <p:spPr>
              <a:xfrm>
                <a:off x="9619203"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57" name="TextBox 156">
                    <a:extLst>
                      <a:ext uri="{FF2B5EF4-FFF2-40B4-BE49-F238E27FC236}">
                        <a16:creationId xmlns:a16="http://schemas.microsoft.com/office/drawing/2014/main" id="{2A67F01B-BFE1-8D41-A6F4-36DE6241EA04}"/>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22"/>
                    <a:stretch>
                      <a:fillRect l="-16667" r="-4167" b="-26087"/>
                    </a:stretch>
                  </a:blipFill>
                </p:spPr>
                <p:txBody>
                  <a:bodyPr/>
                  <a:lstStyle/>
                  <a:p>
                    <a:r>
                      <a:rPr lang="en-GB">
                        <a:noFill/>
                      </a:rPr>
                      <a:t> </a:t>
                    </a:r>
                  </a:p>
                </p:txBody>
              </p:sp>
            </mc:Fallback>
          </mc:AlternateContent>
        </p:grpSp>
        <p:cxnSp>
          <p:nvCxnSpPr>
            <p:cNvPr id="73" name="Straight Connector 72">
              <a:extLst>
                <a:ext uri="{FF2B5EF4-FFF2-40B4-BE49-F238E27FC236}">
                  <a16:creationId xmlns:a16="http://schemas.microsoft.com/office/drawing/2014/main" id="{3EDCD32E-1689-8642-A260-92D7EE7F5AC3}"/>
                </a:ext>
              </a:extLst>
            </p:cNvPr>
            <p:cNvCxnSpPr>
              <a:cxnSpLocks/>
              <a:stCxn id="67" idx="4"/>
              <a:endCxn id="100" idx="0"/>
            </p:cNvCxnSpPr>
            <p:nvPr/>
          </p:nvCxnSpPr>
          <p:spPr>
            <a:xfrm>
              <a:off x="9239954" y="4798048"/>
              <a:ext cx="262150"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E3AA41A-66C5-5E4C-BCA2-377E461C4AE6}"/>
                </a:ext>
              </a:extLst>
            </p:cNvPr>
            <p:cNvCxnSpPr>
              <a:cxnSpLocks/>
              <a:stCxn id="68" idx="2"/>
              <a:endCxn id="100" idx="3"/>
            </p:cNvCxnSpPr>
            <p:nvPr/>
          </p:nvCxnSpPr>
          <p:spPr>
            <a:xfrm flipH="1" flipV="1">
              <a:off x="9574104" y="5138404"/>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B5B144C-1A90-B340-BCA1-5D8B2DC49C5F}"/>
                </a:ext>
              </a:extLst>
            </p:cNvPr>
            <p:cNvCxnSpPr>
              <a:cxnSpLocks/>
              <a:stCxn id="65" idx="0"/>
              <a:endCxn id="100" idx="2"/>
            </p:cNvCxnSpPr>
            <p:nvPr/>
          </p:nvCxnSpPr>
          <p:spPr>
            <a:xfrm flipV="1">
              <a:off x="9239953" y="5210404"/>
              <a:ext cx="262151"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62036EA0-E802-2846-AF95-6F497095BC04}"/>
                </a:ext>
              </a:extLst>
            </p:cNvPr>
            <p:cNvGrpSpPr/>
            <p:nvPr/>
          </p:nvGrpSpPr>
          <p:grpSpPr>
            <a:xfrm>
              <a:off x="9393015" y="5032933"/>
              <a:ext cx="525629" cy="392206"/>
              <a:chOff x="9540595" y="2902693"/>
              <a:chExt cx="525629" cy="392206"/>
            </a:xfrm>
          </p:grpSpPr>
          <p:sp>
            <p:nvSpPr>
              <p:cNvPr id="99" name="Rectangle 98">
                <a:extLst>
                  <a:ext uri="{FF2B5EF4-FFF2-40B4-BE49-F238E27FC236}">
                    <a16:creationId xmlns:a16="http://schemas.microsoft.com/office/drawing/2014/main" id="{C6960097-49B2-0749-BB56-FAB1C9723ED9}"/>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B4B5ECE4-15F0-4F40-AFE6-761A789BB368}"/>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28E1309F-35BC-3645-8A10-F5DA5FCFF636}"/>
                  </a:ext>
                </a:extLst>
              </p:cNvPr>
              <p:cNvSpPr/>
              <p:nvPr/>
            </p:nvSpPr>
            <p:spPr>
              <a:xfrm>
                <a:off x="9610238"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841803CF-22A5-D648-AA89-FE8D81D6248A}"/>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3"/>
                    <a:stretch>
                      <a:fillRect l="-16667" r="-4167" b="-27273"/>
                    </a:stretch>
                  </a:blipFill>
                </p:spPr>
                <p:txBody>
                  <a:bodyPr/>
                  <a:lstStyle/>
                  <a:p>
                    <a:r>
                      <a:rPr lang="en-GB">
                        <a:noFill/>
                      </a:rPr>
                      <a:t> </a:t>
                    </a:r>
                  </a:p>
                </p:txBody>
              </p:sp>
            </mc:Fallback>
          </mc:AlternateContent>
        </p:grpSp>
        <p:grpSp>
          <p:nvGrpSpPr>
            <p:cNvPr id="77" name="Group 76">
              <a:extLst>
                <a:ext uri="{FF2B5EF4-FFF2-40B4-BE49-F238E27FC236}">
                  <a16:creationId xmlns:a16="http://schemas.microsoft.com/office/drawing/2014/main" id="{45EB5130-EF6A-2640-A143-CA34FC1847CE}"/>
                </a:ext>
              </a:extLst>
            </p:cNvPr>
            <p:cNvGrpSpPr/>
            <p:nvPr/>
          </p:nvGrpSpPr>
          <p:grpSpPr>
            <a:xfrm>
              <a:off x="9619278" y="4531291"/>
              <a:ext cx="758251" cy="338058"/>
              <a:chOff x="8636644" y="2952819"/>
              <a:chExt cx="758251" cy="338058"/>
            </a:xfrm>
          </p:grpSpPr>
          <p:cxnSp>
            <p:nvCxnSpPr>
              <p:cNvPr id="95" name="Straight Connector 94">
                <a:extLst>
                  <a:ext uri="{FF2B5EF4-FFF2-40B4-BE49-F238E27FC236}">
                    <a16:creationId xmlns:a16="http://schemas.microsoft.com/office/drawing/2014/main" id="{D0D3B711-2D7E-F14B-B3E2-E7B04D5D6D58}"/>
                  </a:ext>
                </a:extLst>
              </p:cNvPr>
              <p:cNvCxnSpPr>
                <a:cxnSpLocks/>
                <a:stCxn id="67" idx="6"/>
                <a:endCxn id="97" idx="1"/>
              </p:cNvCxnSpPr>
              <p:nvPr/>
            </p:nvCxnSpPr>
            <p:spPr>
              <a:xfrm flipV="1">
                <a:off x="8636644" y="3024819"/>
                <a:ext cx="3208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AA2E498B-F7D9-0941-8DF2-5E85E7D79965}"/>
                  </a:ext>
                </a:extLst>
              </p:cNvPr>
              <p:cNvGrpSpPr/>
              <p:nvPr/>
            </p:nvGrpSpPr>
            <p:grpSpPr>
              <a:xfrm>
                <a:off x="8957481" y="2952819"/>
                <a:ext cx="437414" cy="338058"/>
                <a:chOff x="8957481" y="2952819"/>
                <a:chExt cx="437414" cy="338058"/>
              </a:xfrm>
            </p:grpSpPr>
            <p:sp>
              <p:nvSpPr>
                <p:cNvPr id="97" name="Rectangle 96">
                  <a:extLst>
                    <a:ext uri="{FF2B5EF4-FFF2-40B4-BE49-F238E27FC236}">
                      <a16:creationId xmlns:a16="http://schemas.microsoft.com/office/drawing/2014/main" id="{47E1C648-0871-7747-850E-34C9F6900A8D}"/>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18A43423-2CFA-5346-A2D0-2C7969ADF8FE}"/>
                        </a:ext>
                      </a:extLst>
                    </p:cNvPr>
                    <p:cNvSpPr txBox="1"/>
                    <p:nvPr/>
                  </p:nvSpPr>
                  <p:spPr>
                    <a:xfrm>
                      <a:off x="9101481" y="301387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70" name="TextBox 169">
                      <a:extLst>
                        <a:ext uri="{FF2B5EF4-FFF2-40B4-BE49-F238E27FC236}">
                          <a16:creationId xmlns:a16="http://schemas.microsoft.com/office/drawing/2014/main" id="{31673E71-63F1-4E46-858C-156FA8AC7AEA}"/>
                        </a:ext>
                      </a:extLst>
                    </p:cNvPr>
                    <p:cNvSpPr txBox="1">
                      <a:spLocks noRot="1" noChangeAspect="1" noMove="1" noResize="1" noEditPoints="1" noAdjustHandles="1" noChangeArrowheads="1" noChangeShapeType="1" noTextEdit="1"/>
                    </p:cNvSpPr>
                    <p:nvPr/>
                  </p:nvSpPr>
                  <p:spPr>
                    <a:xfrm>
                      <a:off x="9101481" y="3013878"/>
                      <a:ext cx="293414" cy="276999"/>
                    </a:xfrm>
                    <a:prstGeom prst="rect">
                      <a:avLst/>
                    </a:prstGeom>
                    <a:blipFill>
                      <a:blip r:embed="rId24"/>
                      <a:stretch>
                        <a:fillRect l="-16667" r="-4167" b="-27273"/>
                      </a:stretch>
                    </a:blipFill>
                  </p:spPr>
                  <p:txBody>
                    <a:bodyPr/>
                    <a:lstStyle/>
                    <a:p>
                      <a:r>
                        <a:rPr lang="en-GB">
                          <a:noFill/>
                        </a:rPr>
                        <a:t> </a:t>
                      </a:r>
                    </a:p>
                  </p:txBody>
                </p:sp>
              </mc:Fallback>
            </mc:AlternateContent>
          </p:grpSp>
        </p:grpSp>
        <p:grpSp>
          <p:nvGrpSpPr>
            <p:cNvPr id="78" name="Group 77">
              <a:extLst>
                <a:ext uri="{FF2B5EF4-FFF2-40B4-BE49-F238E27FC236}">
                  <a16:creationId xmlns:a16="http://schemas.microsoft.com/office/drawing/2014/main" id="{7EF2FFCB-02AD-0E43-A151-1AB5F0EC7743}"/>
                </a:ext>
              </a:extLst>
            </p:cNvPr>
            <p:cNvGrpSpPr/>
            <p:nvPr/>
          </p:nvGrpSpPr>
          <p:grpSpPr>
            <a:xfrm>
              <a:off x="7564511" y="4209222"/>
              <a:ext cx="525622" cy="734426"/>
              <a:chOff x="9535279" y="2645951"/>
              <a:chExt cx="525622" cy="734426"/>
            </a:xfrm>
          </p:grpSpPr>
          <p:cxnSp>
            <p:nvCxnSpPr>
              <p:cNvPr id="88" name="Straight Connector 87">
                <a:extLst>
                  <a:ext uri="{FF2B5EF4-FFF2-40B4-BE49-F238E27FC236}">
                    <a16:creationId xmlns:a16="http://schemas.microsoft.com/office/drawing/2014/main" id="{BA95B742-B59B-C644-BD11-E5C8D9DE3731}"/>
                  </a:ext>
                </a:extLst>
              </p:cNvPr>
              <p:cNvCxnSpPr>
                <a:cxnSpLocks/>
                <a:stCxn id="63" idx="2"/>
                <a:endCxn id="92" idx="0"/>
              </p:cNvCxnSpPr>
              <p:nvPr/>
            </p:nvCxnSpPr>
            <p:spPr>
              <a:xfrm flipH="1">
                <a:off x="9644368" y="2645951"/>
                <a:ext cx="1608" cy="295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C81EEB8-82E2-8A4F-A131-082CACD68555}"/>
                  </a:ext>
                </a:extLst>
              </p:cNvPr>
              <p:cNvCxnSpPr>
                <a:cxnSpLocks/>
                <a:stCxn id="66" idx="0"/>
                <a:endCxn id="92" idx="2"/>
              </p:cNvCxnSpPr>
              <p:nvPr/>
            </p:nvCxnSpPr>
            <p:spPr>
              <a:xfrm flipH="1" flipV="1">
                <a:off x="9644368" y="3085607"/>
                <a:ext cx="2228" cy="294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6D1E6CA0-72D3-1642-8BCC-4EEF89BB7816}"/>
                  </a:ext>
                </a:extLst>
              </p:cNvPr>
              <p:cNvGrpSpPr/>
              <p:nvPr/>
            </p:nvGrpSpPr>
            <p:grpSpPr>
              <a:xfrm>
                <a:off x="9535279" y="2902693"/>
                <a:ext cx="525622" cy="392206"/>
                <a:chOff x="9535279" y="2902693"/>
                <a:chExt cx="525622" cy="392206"/>
              </a:xfrm>
            </p:grpSpPr>
            <p:sp>
              <p:nvSpPr>
                <p:cNvPr id="91" name="Rectangle 90">
                  <a:extLst>
                    <a:ext uri="{FF2B5EF4-FFF2-40B4-BE49-F238E27FC236}">
                      <a16:creationId xmlns:a16="http://schemas.microsoft.com/office/drawing/2014/main" id="{92EAA320-A80C-1C4E-AAEB-9B1AF290B5FB}"/>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8F8A79C9-4C50-4648-9509-3547CF880613}"/>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1AE49AE0-2807-654C-979D-73A9D7CD1444}"/>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6DB3C943-CCD5-0D49-AEF7-49178C94ED8A}"/>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166" name="TextBox 165">
                      <a:extLst>
                        <a:ext uri="{FF2B5EF4-FFF2-40B4-BE49-F238E27FC236}">
                          <a16:creationId xmlns:a16="http://schemas.microsoft.com/office/drawing/2014/main" id="{357C56E4-127C-354A-AF87-AE41629F7532}"/>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25"/>
                      <a:stretch>
                        <a:fillRect l="-16667" r="-41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9" name="Oval 78">
                  <a:extLst>
                    <a:ext uri="{FF2B5EF4-FFF2-40B4-BE49-F238E27FC236}">
                      <a16:creationId xmlns:a16="http://schemas.microsoft.com/office/drawing/2014/main" id="{07D24583-FC90-9746-9498-137808231420}"/>
                    </a:ext>
                  </a:extLst>
                </p:cNvPr>
                <p:cNvSpPr/>
                <p:nvPr/>
              </p:nvSpPr>
              <p:spPr>
                <a:xfrm>
                  <a:off x="8249084" y="3278998"/>
                  <a:ext cx="198173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𝐼𝑛𝑡𝑒𝑟𝑓𝑒𝑟𝑒𝑛𝑐𝑒</m:t>
                        </m:r>
                      </m:oMath>
                    </m:oMathPara>
                  </a14:m>
                  <a:endParaRPr lang="en-GB" dirty="0"/>
                </a:p>
              </p:txBody>
            </p:sp>
          </mc:Choice>
          <mc:Fallback xmlns="">
            <p:sp>
              <p:nvSpPr>
                <p:cNvPr id="161" name="Oval 160">
                  <a:extLst>
                    <a:ext uri="{FF2B5EF4-FFF2-40B4-BE49-F238E27FC236}">
                      <a16:creationId xmlns:a16="http://schemas.microsoft.com/office/drawing/2014/main" id="{8D8E90C4-6564-5040-8D6E-19522D5CDA50}"/>
                    </a:ext>
                  </a:extLst>
                </p:cNvPr>
                <p:cNvSpPr>
                  <a:spLocks noRot="1" noChangeAspect="1" noMove="1" noResize="1" noEditPoints="1" noAdjustHandles="1" noChangeArrowheads="1" noChangeShapeType="1" noTextEdit="1"/>
                </p:cNvSpPr>
                <p:nvPr/>
              </p:nvSpPr>
              <p:spPr>
                <a:xfrm>
                  <a:off x="8249084" y="3278998"/>
                  <a:ext cx="1981738" cy="389513"/>
                </a:xfrm>
                <a:prstGeom prst="ellipse">
                  <a:avLst/>
                </a:prstGeom>
                <a:blipFill>
                  <a:blip r:embed="rId26"/>
                  <a:stretch>
                    <a:fillRect b="-6061"/>
                  </a:stretch>
                </a:blipFill>
                <a:ln>
                  <a:solidFill>
                    <a:schemeClr val="tx1"/>
                  </a:solidFill>
                </a:ln>
              </p:spPr>
              <p:txBody>
                <a:bodyPr/>
                <a:lstStyle/>
                <a:p>
                  <a:r>
                    <a:rPr lang="en-GB">
                      <a:noFill/>
                    </a:rPr>
                    <a:t> </a:t>
                  </a:r>
                </a:p>
              </p:txBody>
            </p:sp>
          </mc:Fallback>
        </mc:AlternateContent>
        <p:cxnSp>
          <p:nvCxnSpPr>
            <p:cNvPr id="80" name="Straight Connector 79">
              <a:extLst>
                <a:ext uri="{FF2B5EF4-FFF2-40B4-BE49-F238E27FC236}">
                  <a16:creationId xmlns:a16="http://schemas.microsoft.com/office/drawing/2014/main" id="{3E8D2930-F003-D94B-B16C-5719FC6D5D8F}"/>
                </a:ext>
              </a:extLst>
            </p:cNvPr>
            <p:cNvCxnSpPr>
              <a:cxnSpLocks/>
              <a:stCxn id="158" idx="0"/>
              <a:endCxn id="79" idx="4"/>
            </p:cNvCxnSpPr>
            <p:nvPr/>
          </p:nvCxnSpPr>
          <p:spPr>
            <a:xfrm flipV="1">
              <a:off x="9239953" y="3668511"/>
              <a:ext cx="0" cy="28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531532A-5CA0-E040-9FC3-99369D33356C}"/>
                </a:ext>
              </a:extLst>
            </p:cNvPr>
            <p:cNvCxnSpPr>
              <a:cxnSpLocks/>
              <a:stCxn id="79" idx="2"/>
              <a:endCxn id="85" idx="3"/>
            </p:cNvCxnSpPr>
            <p:nvPr/>
          </p:nvCxnSpPr>
          <p:spPr>
            <a:xfrm flipH="1" flipV="1">
              <a:off x="7746308" y="3473628"/>
              <a:ext cx="502776" cy="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9ED1416-120F-8B49-8D57-36949A8A7A5B}"/>
                </a:ext>
              </a:extLst>
            </p:cNvPr>
            <p:cNvCxnSpPr>
              <a:cxnSpLocks/>
              <a:stCxn id="63" idx="0"/>
              <a:endCxn id="85" idx="2"/>
            </p:cNvCxnSpPr>
            <p:nvPr/>
          </p:nvCxnSpPr>
          <p:spPr>
            <a:xfrm flipH="1" flipV="1">
              <a:off x="7674308" y="3545628"/>
              <a:ext cx="900" cy="292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E0983F40-85E1-E24E-A32F-697507ACC78B}"/>
                </a:ext>
              </a:extLst>
            </p:cNvPr>
            <p:cNvGrpSpPr/>
            <p:nvPr/>
          </p:nvGrpSpPr>
          <p:grpSpPr>
            <a:xfrm>
              <a:off x="7565219" y="3362714"/>
              <a:ext cx="528252" cy="392206"/>
              <a:chOff x="9535279" y="2902693"/>
              <a:chExt cx="528252" cy="392206"/>
            </a:xfrm>
          </p:grpSpPr>
          <p:sp>
            <p:nvSpPr>
              <p:cNvPr id="84" name="Rectangle 83">
                <a:extLst>
                  <a:ext uri="{FF2B5EF4-FFF2-40B4-BE49-F238E27FC236}">
                    <a16:creationId xmlns:a16="http://schemas.microsoft.com/office/drawing/2014/main" id="{101255C0-DB99-0442-B158-0EA7D20B752D}"/>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87BCBCB9-95AF-AC45-BA80-A43C9D7C5B72}"/>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9BF21D28-CE54-5B46-BFE7-B31384F66378}"/>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6F3EEFB3-610E-5A4C-8CC5-45B9285FAEB3}"/>
                      </a:ext>
                    </a:extLst>
                  </p:cNvPr>
                  <p:cNvSpPr txBox="1"/>
                  <p:nvPr/>
                </p:nvSpPr>
                <p:spPr>
                  <a:xfrm>
                    <a:off x="9772810" y="3017900"/>
                    <a:ext cx="2907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4</m:t>
                              </m:r>
                            </m:sub>
                          </m:sSub>
                        </m:oMath>
                      </m:oMathPara>
                    </a14:m>
                    <a:endParaRPr lang="en-GB" dirty="0"/>
                  </a:p>
                </p:txBody>
              </p:sp>
            </mc:Choice>
            <mc:Fallback xmlns="">
              <p:sp>
                <p:nvSpPr>
                  <p:cNvPr id="169" name="TextBox 168">
                    <a:extLst>
                      <a:ext uri="{FF2B5EF4-FFF2-40B4-BE49-F238E27FC236}">
                        <a16:creationId xmlns:a16="http://schemas.microsoft.com/office/drawing/2014/main" id="{AF21B967-89DC-CD4B-BF96-DC2AD893EBA7}"/>
                      </a:ext>
                    </a:extLst>
                  </p:cNvPr>
                  <p:cNvSpPr txBox="1">
                    <a:spLocks noRot="1" noChangeAspect="1" noMove="1" noResize="1" noEditPoints="1" noAdjustHandles="1" noChangeArrowheads="1" noChangeShapeType="1" noTextEdit="1"/>
                  </p:cNvSpPr>
                  <p:nvPr/>
                </p:nvSpPr>
                <p:spPr>
                  <a:xfrm>
                    <a:off x="9772810" y="3017900"/>
                    <a:ext cx="290721" cy="276999"/>
                  </a:xfrm>
                  <a:prstGeom prst="rect">
                    <a:avLst/>
                  </a:prstGeom>
                  <a:blipFill>
                    <a:blip r:embed="rId27"/>
                    <a:stretch>
                      <a:fillRect l="-16667" r="-4167" b="-21739"/>
                    </a:stretch>
                  </a:blipFill>
                </p:spPr>
                <p:txBody>
                  <a:bodyPr/>
                  <a:lstStyle/>
                  <a:p>
                    <a:r>
                      <a:rPr lang="en-GB">
                        <a:noFill/>
                      </a:rPr>
                      <a:t> </a:t>
                    </a:r>
                  </a:p>
                </p:txBody>
              </p:sp>
            </mc:Fallback>
          </mc:AlternateContent>
        </p:grpSp>
      </p:grpSp>
      <p:sp>
        <p:nvSpPr>
          <p:cNvPr id="4" name="Date Placeholder 3">
            <a:extLst>
              <a:ext uri="{FF2B5EF4-FFF2-40B4-BE49-F238E27FC236}">
                <a16:creationId xmlns:a16="http://schemas.microsoft.com/office/drawing/2014/main" id="{DB411656-6965-D37F-9B1E-8437E5658E64}"/>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D667C2C3-365E-4F9D-7D92-CF86E72E9BF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198FDEA6-29D7-7B0D-2037-8F6F19E16809}"/>
              </a:ext>
            </a:extLst>
          </p:cNvPr>
          <p:cNvSpPr>
            <a:spLocks noGrp="1"/>
          </p:cNvSpPr>
          <p:nvPr>
            <p:ph type="sldNum" sz="quarter" idx="11"/>
          </p:nvPr>
        </p:nvSpPr>
        <p:spPr/>
        <p:txBody>
          <a:bodyPr/>
          <a:lstStyle/>
          <a:p>
            <a:fld id="{EB1502E6-D9AE-3544-B6D5-378AAA0B915F}" type="slidenum">
              <a:rPr lang="de-DE" altLang="de-DE" smtClean="0"/>
              <a:pPr/>
              <a:t>39</a:t>
            </a:fld>
            <a:endParaRPr lang="de-DE" altLang="de-DE" dirty="0"/>
          </a:p>
        </p:txBody>
      </p:sp>
    </p:spTree>
    <p:extLst>
      <p:ext uri="{BB962C8B-B14F-4D97-AF65-F5344CB8AC3E}">
        <p14:creationId xmlns:p14="http://schemas.microsoft.com/office/powerpoint/2010/main" val="2643391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4E273-F226-D54C-BD39-DCB3EF795CAD}"/>
              </a:ext>
            </a:extLst>
          </p:cNvPr>
          <p:cNvSpPr>
            <a:spLocks noGrp="1"/>
          </p:cNvSpPr>
          <p:nvPr>
            <p:ph type="title"/>
          </p:nvPr>
        </p:nvSpPr>
        <p:spPr/>
        <p:txBody>
          <a:bodyPr/>
          <a:lstStyle/>
          <a:p>
            <a:r>
              <a:rPr lang="en-GB" dirty="0"/>
              <a:t>Setting</a:t>
            </a:r>
          </a:p>
        </p:txBody>
      </p:sp>
      <p:sp>
        <p:nvSpPr>
          <p:cNvPr id="5" name="Content Placeholder 4">
            <a:extLst>
              <a:ext uri="{FF2B5EF4-FFF2-40B4-BE49-F238E27FC236}">
                <a16:creationId xmlns:a16="http://schemas.microsoft.com/office/drawing/2014/main" id="{F02D9AF8-94AE-DB40-A228-43417C662BD4}"/>
              </a:ext>
            </a:extLst>
          </p:cNvPr>
          <p:cNvSpPr>
            <a:spLocks noGrp="1"/>
          </p:cNvSpPr>
          <p:nvPr>
            <p:ph sz="half" idx="1"/>
          </p:nvPr>
        </p:nvSpPr>
        <p:spPr/>
        <p:txBody>
          <a:bodyPr>
            <a:normAutofit fontScale="92500" lnSpcReduction="20000"/>
          </a:bodyPr>
          <a:lstStyle/>
          <a:p>
            <a:r>
              <a:rPr lang="en-GB" dirty="0"/>
              <a:t>Agent can perform actions in an environment</a:t>
            </a:r>
          </a:p>
          <a:p>
            <a:pPr lvl="1"/>
            <a:r>
              <a:rPr lang="en-GB" dirty="0"/>
              <a:t>Episodic, i.e., not sequential, environment</a:t>
            </a:r>
          </a:p>
          <a:p>
            <a:pPr lvl="2"/>
            <a:r>
              <a:rPr lang="en-GB" dirty="0"/>
              <a:t>Next episode does not depend on the previous episode</a:t>
            </a:r>
          </a:p>
          <a:p>
            <a:pPr marL="536575" lvl="1" indent="0">
              <a:buNone/>
            </a:pPr>
            <a:r>
              <a:rPr lang="en-GB" dirty="0"/>
              <a:t>Or sequential environment</a:t>
            </a:r>
          </a:p>
          <a:p>
            <a:pPr lvl="1"/>
            <a:r>
              <a:rPr lang="en-GB" dirty="0"/>
              <a:t>Non-deterministic environment</a:t>
            </a:r>
          </a:p>
          <a:p>
            <a:pPr lvl="2"/>
            <a:r>
              <a:rPr lang="en-GB" dirty="0"/>
              <a:t>Outcomes of actions not unique</a:t>
            </a:r>
          </a:p>
          <a:p>
            <a:pPr lvl="2"/>
            <a:r>
              <a:rPr lang="en-GB" dirty="0"/>
              <a:t>Associated with probabilities </a:t>
            </a:r>
            <a:br>
              <a:rPr lang="en-GB" dirty="0"/>
            </a:br>
            <a:r>
              <a:rPr lang="en-GB" dirty="0"/>
              <a:t>➝ </a:t>
            </a:r>
            <a:r>
              <a:rPr lang="en-GB" dirty="0">
                <a:solidFill>
                  <a:schemeClr val="accent1"/>
                </a:solidFill>
              </a:rPr>
              <a:t>probabilistic</a:t>
            </a:r>
            <a:r>
              <a:rPr lang="en-GB" dirty="0"/>
              <a:t> model</a:t>
            </a:r>
          </a:p>
          <a:p>
            <a:pPr lvl="1"/>
            <a:r>
              <a:rPr lang="en-GB" dirty="0"/>
              <a:t>Partially observable</a:t>
            </a:r>
          </a:p>
          <a:p>
            <a:pPr lvl="2"/>
            <a:r>
              <a:rPr lang="en-GB" dirty="0"/>
              <a:t>Latent, i.e., not observable, random variables</a:t>
            </a:r>
          </a:p>
          <a:p>
            <a:endParaRPr lang="en-GB" dirty="0"/>
          </a:p>
        </p:txBody>
      </p:sp>
      <p:sp>
        <p:nvSpPr>
          <p:cNvPr id="3" name="Content Placeholder 2">
            <a:extLst>
              <a:ext uri="{FF2B5EF4-FFF2-40B4-BE49-F238E27FC236}">
                <a16:creationId xmlns:a16="http://schemas.microsoft.com/office/drawing/2014/main" id="{DA4870B4-72C7-0B49-A8A8-1728C2EF178F}"/>
              </a:ext>
            </a:extLst>
          </p:cNvPr>
          <p:cNvSpPr>
            <a:spLocks noGrp="1"/>
          </p:cNvSpPr>
          <p:nvPr>
            <p:ph sz="half" idx="2"/>
          </p:nvPr>
        </p:nvSpPr>
        <p:spPr/>
        <p:txBody>
          <a:bodyPr>
            <a:normAutofit fontScale="92500" lnSpcReduction="20000"/>
          </a:bodyPr>
          <a:lstStyle/>
          <a:p>
            <a:r>
              <a:rPr lang="en-GB" dirty="0"/>
              <a:t>Agent has </a:t>
            </a:r>
            <a:r>
              <a:rPr lang="en-GB" dirty="0">
                <a:solidFill>
                  <a:schemeClr val="accent1"/>
                </a:solidFill>
              </a:rPr>
              <a:t>preferences</a:t>
            </a:r>
            <a:r>
              <a:rPr lang="en-GB" dirty="0"/>
              <a:t> over states / action outcomes</a:t>
            </a:r>
          </a:p>
          <a:p>
            <a:pPr lvl="1"/>
            <a:r>
              <a:rPr lang="en-GB" dirty="0"/>
              <a:t>Encoded in utility or utility function ➝ </a:t>
            </a:r>
            <a:r>
              <a:rPr lang="en-GB" dirty="0">
                <a:solidFill>
                  <a:schemeClr val="accent1"/>
                </a:solidFill>
              </a:rPr>
              <a:t>Utility theory</a:t>
            </a:r>
          </a:p>
          <a:p>
            <a:r>
              <a:rPr lang="en-GB" dirty="0"/>
              <a:t>“</a:t>
            </a:r>
            <a:r>
              <a:rPr lang="en-GB" dirty="0">
                <a:solidFill>
                  <a:schemeClr val="accent1"/>
                </a:solidFill>
              </a:rPr>
              <a:t>Decision theory </a:t>
            </a:r>
            <a:r>
              <a:rPr lang="en-GB" dirty="0"/>
              <a:t>= Utility theory + Probability theory”</a:t>
            </a:r>
          </a:p>
          <a:p>
            <a:pPr lvl="1"/>
            <a:r>
              <a:rPr lang="en-GB" dirty="0"/>
              <a:t>Model the world with a probabilistic model</a:t>
            </a:r>
          </a:p>
          <a:p>
            <a:pPr lvl="1"/>
            <a:r>
              <a:rPr lang="en-GB" dirty="0"/>
              <a:t>Model preferences with a utility (function)</a:t>
            </a:r>
          </a:p>
          <a:p>
            <a:pPr lvl="1"/>
            <a:r>
              <a:rPr lang="en-GB" dirty="0"/>
              <a:t>Find action that leads to the maximum expected utility, also called decision making </a:t>
            </a:r>
          </a:p>
        </p:txBody>
      </p:sp>
      <p:sp>
        <p:nvSpPr>
          <p:cNvPr id="6" name="Footer Placeholder 5">
            <a:extLst>
              <a:ext uri="{FF2B5EF4-FFF2-40B4-BE49-F238E27FC236}">
                <a16:creationId xmlns:a16="http://schemas.microsoft.com/office/drawing/2014/main" id="{206EC771-0828-3612-82BD-A6385D687157}"/>
              </a:ext>
            </a:extLst>
          </p:cNvPr>
          <p:cNvSpPr>
            <a:spLocks noGrp="1"/>
          </p:cNvSpPr>
          <p:nvPr>
            <p:ph type="ftr" sz="quarter" idx="11"/>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1187A1A4-654F-8158-A4F4-CFBBE16C6EA3}"/>
              </a:ext>
            </a:extLst>
          </p:cNvPr>
          <p:cNvSpPr>
            <a:spLocks noGrp="1"/>
          </p:cNvSpPr>
          <p:nvPr>
            <p:ph type="sldNum" sz="quarter" idx="12"/>
          </p:nvPr>
        </p:nvSpPr>
        <p:spPr/>
        <p:txBody>
          <a:bodyPr/>
          <a:lstStyle/>
          <a:p>
            <a:fld id="{EB1502E6-D9AE-3544-B6D5-378AAA0B915F}" type="slidenum">
              <a:rPr lang="de-DE" altLang="de-DE" smtClean="0"/>
              <a:pPr/>
              <a:t>4</a:t>
            </a:fld>
            <a:endParaRPr lang="de-DE" altLang="de-DE" dirty="0"/>
          </a:p>
        </p:txBody>
      </p:sp>
      <p:sp>
        <p:nvSpPr>
          <p:cNvPr id="4" name="Date Placeholder 3">
            <a:extLst>
              <a:ext uri="{FF2B5EF4-FFF2-40B4-BE49-F238E27FC236}">
                <a16:creationId xmlns:a16="http://schemas.microsoft.com/office/drawing/2014/main" id="{BEF2C5CF-B98F-DD6D-3E9B-6BB64F666A58}"/>
              </a:ext>
            </a:extLst>
          </p:cNvPr>
          <p:cNvSpPr>
            <a:spLocks noGrp="1"/>
          </p:cNvSpPr>
          <p:nvPr>
            <p:ph type="dt" sz="half" idx="13"/>
          </p:nvPr>
        </p:nvSpPr>
        <p:spPr/>
        <p:txBody>
          <a:bodyPr/>
          <a:lstStyle/>
          <a:p>
            <a:pPr eaLnBrk="1" hangingPunct="1"/>
            <a:r>
              <a:rPr lang="de-DE"/>
              <a:t>Decision</a:t>
            </a:r>
            <a:endParaRPr lang="de-DE" dirty="0"/>
          </a:p>
        </p:txBody>
      </p:sp>
    </p:spTree>
    <p:extLst>
      <p:ext uri="{BB962C8B-B14F-4D97-AF65-F5344CB8AC3E}">
        <p14:creationId xmlns:p14="http://schemas.microsoft.com/office/powerpoint/2010/main" val="3033454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dirty="0"/>
              <a:t>Lifted MEU: Groups – Example</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p:txBody>
              <a:bodyPr>
                <a:normAutofit fontScale="92500" lnSpcReduction="20000"/>
              </a:bodyPr>
              <a:lstStyle/>
              <a:p>
                <a:r>
                  <a:rPr lang="en-GB" dirty="0"/>
                  <a:t>Decision model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0</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3</m:t>
                            </m:r>
                          </m:sub>
                        </m:sSub>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4</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𝑈</m:t>
                            </m:r>
                          </m:sub>
                        </m:sSub>
                      </m:e>
                    </m:d>
                  </m:oMath>
                </a14:m>
                <a:endParaRPr lang="en-GB" b="0" dirty="0">
                  <a:latin typeface="+mn-lt"/>
                </a:endParaRPr>
              </a:p>
              <a:p>
                <a:pPr lvl="1"/>
                <a:r>
                  <a:rPr lang="en-GB" b="0" dirty="0">
                    <a:latin typeface="+mn-lt"/>
                  </a:rPr>
                  <a:t>D</a:t>
                </a:r>
                <a:r>
                  <a:rPr lang="en-GB" dirty="0"/>
                  <a:t>ecision PRV </a:t>
                </a:r>
                <a14:m>
                  <m:oMath xmlns:m="http://schemas.openxmlformats.org/officeDocument/2006/math">
                    <m:r>
                      <a:rPr lang="en-GB" i="1">
                        <a:latin typeface="Cambria Math" panose="02040503050406030204" pitchFamily="18" charset="0"/>
                      </a:rPr>
                      <m:t>𝑅𝑒𝑠𝑡𝑟𝑖𝑐𝑡</m:t>
                    </m:r>
                    <m:d>
                      <m:dPr>
                        <m:ctrlPr>
                          <a:rPr lang="en-GB" i="1">
                            <a:latin typeface="Cambria Math" panose="02040503050406030204" pitchFamily="18" charset="0"/>
                          </a:rPr>
                        </m:ctrlPr>
                      </m:dPr>
                      <m:e>
                        <m:r>
                          <a:rPr lang="en-GB" i="1">
                            <a:latin typeface="Cambria Math" panose="02040503050406030204" pitchFamily="18" charset="0"/>
                          </a:rPr>
                          <m:t>𝑋</m:t>
                        </m:r>
                      </m:e>
                    </m:d>
                  </m:oMath>
                </a14:m>
                <a:r>
                  <a:rPr lang="en-GB" dirty="0"/>
                  <a:t> with range </a:t>
                </a:r>
                <a14:m>
                  <m:oMath xmlns:m="http://schemas.openxmlformats.org/officeDocument/2006/math">
                    <m:d>
                      <m:dPr>
                        <m:begChr m:val="{"/>
                        <m:endChr m:val="}"/>
                        <m:ctrlPr>
                          <a:rPr lang="en-GB" i="1">
                            <a:latin typeface="Cambria Math" panose="02040503050406030204" pitchFamily="18" charset="0"/>
                          </a:rPr>
                        </m:ctrlPr>
                      </m:dPr>
                      <m:e>
                        <m:r>
                          <a:rPr lang="en-GB" i="1">
                            <a:latin typeface="Cambria Math" panose="02040503050406030204" pitchFamily="18" charset="0"/>
                          </a:rPr>
                          <m:t>𝑏𝑎𝑛</m:t>
                        </m:r>
                        <m:r>
                          <a:rPr lang="en-GB" i="1">
                            <a:latin typeface="Cambria Math" panose="02040503050406030204" pitchFamily="18" charset="0"/>
                          </a:rPr>
                          <m:t>, </m:t>
                        </m:r>
                        <m:r>
                          <a:rPr lang="en-GB" i="1">
                            <a:latin typeface="Cambria Math" panose="02040503050406030204" pitchFamily="18" charset="0"/>
                          </a:rPr>
                          <m:t>𝑓𝑟𝑒𝑒</m:t>
                        </m:r>
                      </m:e>
                    </m:d>
                  </m:oMath>
                </a14:m>
                <a:r>
                  <a:rPr lang="en-GB" dirty="0"/>
                  <a:t> </a:t>
                </a:r>
              </a:p>
              <a:p>
                <a:pPr lvl="1"/>
                <a:r>
                  <a:rPr lang="en-GB" dirty="0"/>
                  <a:t>Evidence </a:t>
                </a:r>
                <a14:m>
                  <m:oMath xmlns:m="http://schemas.openxmlformats.org/officeDocument/2006/math">
                    <m:r>
                      <a:rPr lang="en-GB" b="1" i="1" smtClean="0">
                        <a:latin typeface="Cambria Math" panose="02040503050406030204" pitchFamily="18" charset="0"/>
                      </a:rPr>
                      <m:t>𝒆</m:t>
                    </m:r>
                    <m:r>
                      <a:rPr lang="en-GB" b="0" i="0"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𝑆𝑖𝑐𝑘</m:t>
                        </m:r>
                        <m:d>
                          <m:dPr>
                            <m:ctrlPr>
                              <a:rPr lang="en-GB" b="0" i="1" smtClean="0">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𝑋</m:t>
                                </m:r>
                              </m:e>
                              <m:sup>
                                <m:r>
                                  <a:rPr lang="en-GB" b="0" i="1" smtClean="0">
                                    <a:latin typeface="Cambria Math" panose="02040503050406030204" pitchFamily="18" charset="0"/>
                                  </a:rPr>
                                  <m:t>′</m:t>
                                </m:r>
                              </m:sup>
                            </m:sSup>
                          </m:e>
                        </m:d>
                        <m:r>
                          <a:rPr lang="en-GB" b="0" i="1" smtClean="0">
                            <a:latin typeface="Cambria Math" panose="02040503050406030204" pitchFamily="18" charset="0"/>
                          </a:rPr>
                          <m:t>=</m:t>
                        </m:r>
                        <m:r>
                          <a:rPr lang="en-GB" b="0" i="1" smtClean="0">
                            <a:latin typeface="Cambria Math" panose="02040503050406030204" pitchFamily="18" charset="0"/>
                          </a:rPr>
                          <m:t>𝑡𝑟𝑢𝑒</m:t>
                        </m:r>
                      </m:e>
                    </m:d>
                    <m:r>
                      <a:rPr lang="de-DE" b="0" i="0" smtClean="0">
                        <a:latin typeface="Cambria Math" panose="02040503050406030204" pitchFamily="18" charset="0"/>
                      </a:rPr>
                      <m:t>,</m:t>
                    </m:r>
                    <m:r>
                      <m:rPr>
                        <m:sty m:val="p"/>
                      </m:rPr>
                      <a:rPr lang="en-GB" b="0" i="0" smtClean="0">
                        <a:latin typeface="Cambria Math" panose="02040503050406030204" pitchFamily="18" charset="0"/>
                        <a:ea typeface="Cambria Math" panose="02040503050406030204" pitchFamily="18" charset="0"/>
                      </a:rPr>
                      <m:t>dom</m:t>
                    </m:r>
                    <m:d>
                      <m:dPr>
                        <m:ctrlPr>
                          <a:rPr lang="en-GB" i="1">
                            <a:latin typeface="Cambria Math" panose="02040503050406030204" pitchFamily="18" charset="0"/>
                          </a:rPr>
                        </m:ctrlPr>
                      </m:dPr>
                      <m:e>
                        <m:sSup>
                          <m:sSupPr>
                            <m:ctrlPr>
                              <a:rPr lang="en-GB" b="0" i="1" smtClean="0">
                                <a:latin typeface="Cambria Math" panose="02040503050406030204" pitchFamily="18" charset="0"/>
                              </a:rPr>
                            </m:ctrlPr>
                          </m:sSupPr>
                          <m:e>
                            <m:r>
                              <a:rPr lang="en-GB" b="0" i="1" smtClean="0">
                                <a:latin typeface="Cambria Math" panose="02040503050406030204" pitchFamily="18" charset="0"/>
                              </a:rPr>
                              <m:t>𝑋</m:t>
                            </m:r>
                          </m:e>
                          <m:sup>
                            <m:r>
                              <a:rPr lang="en-GB" b="0" i="1" smtClean="0">
                                <a:latin typeface="Cambria Math" panose="02040503050406030204" pitchFamily="18" charset="0"/>
                              </a:rPr>
                              <m:t>′</m:t>
                            </m:r>
                          </m:sup>
                        </m:sSup>
                      </m:e>
                    </m:d>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1</m:t>
                            </m:r>
                          </m:sub>
                        </m:sSub>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10</m:t>
                            </m:r>
                          </m:sub>
                        </m:sSub>
                      </m:e>
                    </m:d>
                  </m:oMath>
                </a14:m>
                <a:endParaRPr lang="en-GB" dirty="0"/>
              </a:p>
              <a:p>
                <a:pPr lvl="1"/>
                <a:r>
                  <a:rPr lang="en-GB" dirty="0"/>
                  <a:t>Overlap in domain of </a:t>
                </a:r>
                <a14:m>
                  <m:oMath xmlns:m="http://schemas.openxmlformats.org/officeDocument/2006/math">
                    <m:r>
                      <a:rPr lang="en-GB" i="1" dirty="0" smtClean="0">
                        <a:latin typeface="Cambria Math" panose="02040503050406030204" pitchFamily="18" charset="0"/>
                      </a:rPr>
                      <m:t>𝑋</m:t>
                    </m:r>
                    <m:r>
                      <a:rPr lang="de-DE" b="0" i="1" dirty="0" smtClean="0">
                        <a:latin typeface="Cambria Math" panose="02040503050406030204" pitchFamily="18" charset="0"/>
                      </a:rPr>
                      <m:t>,</m:t>
                    </m:r>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𝑋</m:t>
                        </m:r>
                      </m:e>
                      <m:sup>
                        <m:r>
                          <a:rPr lang="de-DE" b="0" i="1" dirty="0" smtClean="0">
                            <a:latin typeface="Cambria Math" panose="02040503050406030204" pitchFamily="18" charset="0"/>
                          </a:rPr>
                          <m:t>′</m:t>
                        </m:r>
                      </m:sup>
                    </m:sSup>
                  </m:oMath>
                </a14:m>
                <a:r>
                  <a:rPr lang="en-GB" dirty="0"/>
                  <a:t> ➝ Shattering duplicates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2</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3</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4</m:t>
                        </m:r>
                      </m:sub>
                    </m:sSub>
                  </m:oMath>
                </a14:m>
                <a:r>
                  <a:rPr lang="en-GB" dirty="0"/>
                  <a:t> </a:t>
                </a:r>
              </a:p>
              <a:p>
                <a:pPr lvl="2"/>
                <a:r>
                  <a:rPr lang="en-GB" b="0" dirty="0">
                    <a:ea typeface="Cambria Math" panose="02040503050406030204" pitchFamily="18" charset="0"/>
                  </a:rPr>
                  <a:t>For </a:t>
                </a:r>
                <a14:m>
                  <m:oMath xmlns:m="http://schemas.openxmlformats.org/officeDocument/2006/math">
                    <m:r>
                      <m:rPr>
                        <m:sty m:val="p"/>
                      </m:rPr>
                      <a:rPr lang="en-GB" b="0" i="0" smtClean="0">
                        <a:latin typeface="Cambria Math" panose="02040503050406030204" pitchFamily="18" charset="0"/>
                        <a:ea typeface="Cambria Math" panose="02040503050406030204" pitchFamily="18" charset="0"/>
                      </a:rPr>
                      <m:t>dom</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𝑋</m:t>
                            </m:r>
                          </m:e>
                          <m:sup>
                            <m:r>
                              <a:rPr lang="en-GB" i="1">
                                <a:latin typeface="Cambria Math" panose="02040503050406030204" pitchFamily="18" charset="0"/>
                              </a:rPr>
                              <m:t>′</m:t>
                            </m:r>
                          </m:sup>
                        </m:sSup>
                      </m:e>
                    </m:d>
                    <m:r>
                      <a:rPr lang="en-GB" i="1" smtClean="0">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10</m:t>
                            </m:r>
                          </m:sub>
                        </m:sSub>
                      </m:e>
                    </m:d>
                  </m:oMath>
                </a14:m>
                <a:r>
                  <a:rPr lang="en-GB" dirty="0">
                    <a:latin typeface="+mn-lt"/>
                    <a:ea typeface="Cambria Math" panose="02040503050406030204" pitchFamily="18" charset="0"/>
                  </a:rPr>
                  <a:t>, </a:t>
                </a:r>
                <a14:m>
                  <m:oMath xmlns:m="http://schemas.openxmlformats.org/officeDocument/2006/math">
                    <m:r>
                      <m:rPr>
                        <m:sty m:val="p"/>
                      </m:rPr>
                      <a:rPr lang="en-GB" b="0" i="0" smtClean="0">
                        <a:latin typeface="Cambria Math" panose="02040503050406030204" pitchFamily="18" charset="0"/>
                        <a:ea typeface="Cambria Math" panose="02040503050406030204" pitchFamily="18" charset="0"/>
                      </a:rPr>
                      <m:t>dom</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𝑋</m:t>
                            </m:r>
                          </m:e>
                          <m:sup>
                            <m:r>
                              <a:rPr lang="en-GB" i="1">
                                <a:latin typeface="Cambria Math" panose="02040503050406030204" pitchFamily="18" charset="0"/>
                              </a:rPr>
                              <m:t>′′</m:t>
                            </m:r>
                          </m:sup>
                        </m:sSup>
                      </m:e>
                    </m:d>
                    <m:r>
                      <a:rPr lang="de-DE" b="0" i="1" smtClean="0">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1</m:t>
                            </m:r>
                            <m:r>
                              <a:rPr lang="de-DE" b="0" i="1" smtClean="0">
                                <a:latin typeface="Cambria Math" panose="02040503050406030204" pitchFamily="18" charset="0"/>
                              </a:rPr>
                              <m:t>1</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𝑛</m:t>
                            </m:r>
                          </m:sub>
                        </m:sSub>
                      </m:e>
                    </m:d>
                  </m:oMath>
                </a14:m>
                <a:endParaRPr lang="en-GB" dirty="0"/>
              </a:p>
              <a:p>
                <a:pPr lvl="2"/>
                <a:r>
                  <a:rPr lang="en-GB" dirty="0"/>
                  <a:t>Alternative: Duplicate + restrict constraints</a:t>
                </a:r>
              </a:p>
              <a:p>
                <a:r>
                  <a:rPr lang="en-GB" dirty="0"/>
                  <a:t>Action assignments</a:t>
                </a:r>
              </a:p>
              <a:p>
                <a:pPr lvl="2"/>
                <a14:m>
                  <m:oMath xmlns:m="http://schemas.openxmlformats.org/officeDocument/2006/math">
                    <m:r>
                      <a:rPr lang="de-DE" i="1">
                        <a:latin typeface="Cambria Math" panose="02040503050406030204" pitchFamily="18" charset="0"/>
                      </a:rPr>
                      <m:t>𝑅</m:t>
                    </m:r>
                    <m:r>
                      <a:rPr lang="en-GB" i="1">
                        <a:latin typeface="Cambria Math" panose="02040503050406030204" pitchFamily="18" charset="0"/>
                      </a:rPr>
                      <m:t>≜</m:t>
                    </m:r>
                    <m:r>
                      <a:rPr lang="de-DE" i="1">
                        <a:latin typeface="Cambria Math" panose="02040503050406030204" pitchFamily="18" charset="0"/>
                      </a:rPr>
                      <m:t>𝑅𝑒𝑠𝑡𝑟𝑖𝑐𝑡</m:t>
                    </m:r>
                    <m:r>
                      <a:rPr lang="de-DE" i="1">
                        <a:latin typeface="Cambria Math" panose="02040503050406030204" pitchFamily="18" charset="0"/>
                      </a:rPr>
                      <m:t>, </m:t>
                    </m:r>
                    <m:r>
                      <a:rPr lang="en-GB" i="1">
                        <a:latin typeface="Cambria Math" panose="02040503050406030204" pitchFamily="18" charset="0"/>
                      </a:rPr>
                      <m:t>𝑏</m:t>
                    </m:r>
                    <m:r>
                      <a:rPr lang="en-GB" i="1">
                        <a:latin typeface="Cambria Math" panose="02040503050406030204" pitchFamily="18" charset="0"/>
                      </a:rPr>
                      <m:t>≜</m:t>
                    </m:r>
                    <m:r>
                      <a:rPr lang="de-DE" i="1">
                        <a:latin typeface="Cambria Math" panose="02040503050406030204" pitchFamily="18" charset="0"/>
                      </a:rPr>
                      <m:t>𝑏</m:t>
                    </m:r>
                    <m:r>
                      <a:rPr lang="en-GB" i="1">
                        <a:latin typeface="Cambria Math" panose="02040503050406030204" pitchFamily="18" charset="0"/>
                      </a:rPr>
                      <m:t>𝑎𝑛</m:t>
                    </m:r>
                    <m:r>
                      <a:rPr lang="en-GB" i="1">
                        <a:latin typeface="Cambria Math" panose="02040503050406030204" pitchFamily="18" charset="0"/>
                      </a:rPr>
                      <m:t>, </m:t>
                    </m:r>
                    <m:r>
                      <a:rPr lang="de-DE" i="1">
                        <a:latin typeface="Cambria Math" panose="02040503050406030204" pitchFamily="18" charset="0"/>
                      </a:rPr>
                      <m:t>𝑓</m:t>
                    </m:r>
                    <m:r>
                      <a:rPr lang="en-GB" i="1">
                        <a:latin typeface="Cambria Math" panose="02040503050406030204" pitchFamily="18" charset="0"/>
                      </a:rPr>
                      <m:t>≜</m:t>
                    </m:r>
                    <m:r>
                      <a:rPr lang="en-GB" i="1">
                        <a:latin typeface="Cambria Math" panose="02040503050406030204" pitchFamily="18" charset="0"/>
                      </a:rPr>
                      <m:t>𝑓𝑟𝑒𝑒</m:t>
                    </m:r>
                  </m:oMath>
                </a14:m>
                <a:endParaRPr lang="en-GB" dirty="0"/>
              </a:p>
              <a:p>
                <a:pPr lvl="1"/>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1</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𝑅</m:t>
                        </m:r>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e>
                        </m:d>
                        <m:r>
                          <a:rPr lang="de-DE" i="1">
                            <a:latin typeface="Cambria Math" panose="02040503050406030204" pitchFamily="18" charset="0"/>
                          </a:rPr>
                          <m:t>=</m:t>
                        </m:r>
                        <m:r>
                          <a:rPr lang="de-DE" i="1">
                            <a:latin typeface="Cambria Math" panose="02040503050406030204" pitchFamily="18" charset="0"/>
                          </a:rPr>
                          <m:t>𝑏</m:t>
                        </m:r>
                        <m:r>
                          <a:rPr lang="de-DE" i="1">
                            <a:latin typeface="Cambria Math" panose="02040503050406030204" pitchFamily="18" charset="0"/>
                          </a:rPr>
                          <m:t>,</m:t>
                        </m:r>
                        <m:r>
                          <a:rPr lang="de-DE" i="1">
                            <a:latin typeface="Cambria Math" panose="02040503050406030204" pitchFamily="18" charset="0"/>
                          </a:rPr>
                          <m:t>𝑅</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𝑋</m:t>
                                </m:r>
                              </m:e>
                              <m:sup>
                                <m:r>
                                  <a:rPr lang="de-DE" i="1">
                                    <a:latin typeface="Cambria Math" panose="02040503050406030204" pitchFamily="18" charset="0"/>
                                  </a:rPr>
                                  <m:t>′</m:t>
                                </m:r>
                              </m:sup>
                            </m:sSup>
                          </m:e>
                        </m:d>
                        <m:r>
                          <a:rPr lang="de-DE" i="1">
                            <a:latin typeface="Cambria Math" panose="02040503050406030204" pitchFamily="18" charset="0"/>
                          </a:rPr>
                          <m:t>=</m:t>
                        </m:r>
                        <m:r>
                          <a:rPr lang="de-DE" i="1">
                            <a:latin typeface="Cambria Math" panose="02040503050406030204" pitchFamily="18" charset="0"/>
                          </a:rPr>
                          <m:t>𝑏</m:t>
                        </m:r>
                      </m:e>
                    </m:d>
                  </m:oMath>
                </a14:m>
                <a:endParaRPr lang="en-GB" dirty="0"/>
              </a:p>
              <a:p>
                <a:pPr lvl="1"/>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2</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𝑅</m:t>
                        </m:r>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e>
                        </m:d>
                        <m:r>
                          <a:rPr lang="de-DE" i="1">
                            <a:latin typeface="Cambria Math" panose="02040503050406030204" pitchFamily="18" charset="0"/>
                          </a:rPr>
                          <m:t>=</m:t>
                        </m:r>
                        <m:r>
                          <a:rPr lang="de-DE" i="1">
                            <a:latin typeface="Cambria Math" panose="02040503050406030204" pitchFamily="18" charset="0"/>
                          </a:rPr>
                          <m:t>𝑏</m:t>
                        </m:r>
                        <m:r>
                          <a:rPr lang="de-DE" i="1">
                            <a:latin typeface="Cambria Math" panose="02040503050406030204" pitchFamily="18" charset="0"/>
                          </a:rPr>
                          <m:t>, </m:t>
                        </m:r>
                        <m:r>
                          <a:rPr lang="de-DE" i="1">
                            <a:latin typeface="Cambria Math" panose="02040503050406030204" pitchFamily="18" charset="0"/>
                          </a:rPr>
                          <m:t>𝑅</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𝑋</m:t>
                                </m:r>
                              </m:e>
                              <m:sup>
                                <m:r>
                                  <a:rPr lang="de-DE" i="1">
                                    <a:latin typeface="Cambria Math" panose="02040503050406030204" pitchFamily="18" charset="0"/>
                                  </a:rPr>
                                  <m:t>′</m:t>
                                </m:r>
                              </m:sup>
                            </m:sSup>
                          </m:e>
                        </m:d>
                        <m:r>
                          <a:rPr lang="de-DE" i="1">
                            <a:latin typeface="Cambria Math" panose="02040503050406030204" pitchFamily="18" charset="0"/>
                          </a:rPr>
                          <m:t>=</m:t>
                        </m:r>
                        <m:r>
                          <a:rPr lang="de-DE" i="1">
                            <a:latin typeface="Cambria Math" panose="02040503050406030204" pitchFamily="18" charset="0"/>
                          </a:rPr>
                          <m:t>𝑓</m:t>
                        </m:r>
                      </m:e>
                    </m:d>
                  </m:oMath>
                </a14:m>
                <a:endParaRPr lang="en-GB" dirty="0"/>
              </a:p>
              <a:p>
                <a:pPr lvl="1"/>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3</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𝑅</m:t>
                        </m:r>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e>
                        </m:d>
                        <m:r>
                          <a:rPr lang="de-DE" i="1">
                            <a:latin typeface="Cambria Math" panose="02040503050406030204" pitchFamily="18" charset="0"/>
                          </a:rPr>
                          <m:t>=</m:t>
                        </m:r>
                        <m:r>
                          <a:rPr lang="de-DE" i="1">
                            <a:latin typeface="Cambria Math" panose="02040503050406030204" pitchFamily="18" charset="0"/>
                          </a:rPr>
                          <m:t>𝑓</m:t>
                        </m:r>
                        <m:r>
                          <a:rPr lang="de-DE" i="1">
                            <a:latin typeface="Cambria Math" panose="02040503050406030204" pitchFamily="18" charset="0"/>
                          </a:rPr>
                          <m:t>,</m:t>
                        </m:r>
                        <m:r>
                          <a:rPr lang="de-DE" i="1">
                            <a:latin typeface="Cambria Math" panose="02040503050406030204" pitchFamily="18" charset="0"/>
                          </a:rPr>
                          <m:t>𝑅</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𝑋</m:t>
                                </m:r>
                              </m:e>
                              <m:sup>
                                <m:r>
                                  <a:rPr lang="de-DE" i="1">
                                    <a:latin typeface="Cambria Math" panose="02040503050406030204" pitchFamily="18" charset="0"/>
                                  </a:rPr>
                                  <m:t>′</m:t>
                                </m:r>
                              </m:sup>
                            </m:sSup>
                          </m:e>
                        </m:d>
                        <m:r>
                          <a:rPr lang="de-DE" i="1">
                            <a:latin typeface="Cambria Math" panose="02040503050406030204" pitchFamily="18" charset="0"/>
                          </a:rPr>
                          <m:t>=</m:t>
                        </m:r>
                        <m:r>
                          <a:rPr lang="de-DE" i="1">
                            <a:latin typeface="Cambria Math" panose="02040503050406030204" pitchFamily="18" charset="0"/>
                          </a:rPr>
                          <m:t>𝑏</m:t>
                        </m:r>
                      </m:e>
                    </m:d>
                  </m:oMath>
                </a14:m>
                <a:endParaRPr lang="en-GB" dirty="0"/>
              </a:p>
              <a:p>
                <a:pPr lvl="1"/>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𝒅</m:t>
                        </m:r>
                      </m:e>
                      <m:sub>
                        <m:r>
                          <a:rPr lang="de-DE" i="1">
                            <a:latin typeface="Cambria Math" panose="02040503050406030204" pitchFamily="18" charset="0"/>
                          </a:rPr>
                          <m:t>4</m:t>
                        </m:r>
                      </m:sub>
                    </m:sSub>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𝑅</m:t>
                        </m:r>
                        <m:d>
                          <m:dPr>
                            <m:ctrlPr>
                              <a:rPr lang="de-DE" i="1">
                                <a:latin typeface="Cambria Math" panose="02040503050406030204" pitchFamily="18" charset="0"/>
                              </a:rPr>
                            </m:ctrlPr>
                          </m:dPr>
                          <m:e>
                            <m:r>
                              <a:rPr lang="de-DE" i="1">
                                <a:latin typeface="Cambria Math" panose="02040503050406030204" pitchFamily="18" charset="0"/>
                              </a:rPr>
                              <m:t>𝑋</m:t>
                            </m:r>
                            <m:r>
                              <a:rPr lang="de-DE" i="1">
                                <a:latin typeface="Cambria Math" panose="02040503050406030204" pitchFamily="18" charset="0"/>
                              </a:rPr>
                              <m:t>′′</m:t>
                            </m:r>
                          </m:e>
                        </m:d>
                        <m:r>
                          <a:rPr lang="de-DE" i="1">
                            <a:latin typeface="Cambria Math" panose="02040503050406030204" pitchFamily="18" charset="0"/>
                          </a:rPr>
                          <m:t>=</m:t>
                        </m:r>
                        <m:r>
                          <a:rPr lang="de-DE" i="1">
                            <a:latin typeface="Cambria Math" panose="02040503050406030204" pitchFamily="18" charset="0"/>
                          </a:rPr>
                          <m:t>𝑓</m:t>
                        </m:r>
                        <m:r>
                          <a:rPr lang="de-DE" i="1">
                            <a:latin typeface="Cambria Math" panose="02040503050406030204" pitchFamily="18" charset="0"/>
                          </a:rPr>
                          <m:t>,</m:t>
                        </m:r>
                        <m:r>
                          <a:rPr lang="de-DE" i="1">
                            <a:latin typeface="Cambria Math" panose="02040503050406030204" pitchFamily="18" charset="0"/>
                          </a:rPr>
                          <m:t>𝑅</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i="1">
                                    <a:latin typeface="Cambria Math" panose="02040503050406030204" pitchFamily="18" charset="0"/>
                                  </a:rPr>
                                  <m:t>𝑋</m:t>
                                </m:r>
                              </m:e>
                              <m:sup>
                                <m:r>
                                  <a:rPr lang="de-DE" i="1">
                                    <a:latin typeface="Cambria Math" panose="02040503050406030204" pitchFamily="18" charset="0"/>
                                  </a:rPr>
                                  <m:t>′</m:t>
                                </m:r>
                              </m:sup>
                            </m:sSup>
                          </m:e>
                        </m:d>
                        <m:r>
                          <a:rPr lang="de-DE" i="1">
                            <a:latin typeface="Cambria Math" panose="02040503050406030204" pitchFamily="18" charset="0"/>
                          </a:rPr>
                          <m:t>=</m:t>
                        </m:r>
                        <m:r>
                          <a:rPr lang="de-DE" i="1">
                            <a:latin typeface="Cambria Math" panose="02040503050406030204" pitchFamily="18" charset="0"/>
                          </a:rPr>
                          <m:t>𝑓</m:t>
                        </m:r>
                      </m:e>
                    </m:d>
                  </m:oMath>
                </a14:m>
                <a:endParaRPr lang="en-GB" dirty="0"/>
              </a:p>
              <a:p>
                <a:endParaRPr lang="en-GB" dirty="0"/>
              </a:p>
              <a:p>
                <a:endParaRPr lang="en-GB" dirty="0"/>
              </a:p>
              <a:p>
                <a:pPr lvl="3"/>
                <a:endParaRPr lang="en-GB" dirty="0"/>
              </a:p>
            </p:txBody>
          </p:sp>
        </mc:Choice>
        <mc:Fallback>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3315"/>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1E2FD848-9C63-CB46-A3F5-AD887BA1B84B}"/>
                  </a:ext>
                </a:extLst>
              </p:cNvPr>
              <p:cNvSpPr/>
              <p:nvPr/>
            </p:nvSpPr>
            <p:spPr>
              <a:xfrm>
                <a:off x="8860629" y="820991"/>
                <a:ext cx="2967135" cy="84580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14:m>
                  <m:oMathPara xmlns:m="http://schemas.openxmlformats.org/officeDocument/2006/math">
                    <m:oMathParaPr>
                      <m:jc m:val="centerGroup"/>
                    </m:oMathParaPr>
                    <m:oMath xmlns:m="http://schemas.openxmlformats.org/officeDocument/2006/math">
                      <m:func>
                        <m:funcPr>
                          <m:ctrlPr>
                            <a:rPr lang="de-DE" i="1" smtClean="0">
                              <a:solidFill>
                                <a:schemeClr val="bg1"/>
                              </a:solidFill>
                              <a:latin typeface="Cambria Math" panose="02040503050406030204" pitchFamily="18" charset="0"/>
                            </a:rPr>
                          </m:ctrlPr>
                        </m:funcPr>
                        <m:fName>
                          <m:r>
                            <m:rPr>
                              <m:sty m:val="p"/>
                            </m:rPr>
                            <a:rPr lang="de-DE">
                              <a:solidFill>
                                <a:schemeClr val="bg1"/>
                              </a:solidFill>
                              <a:latin typeface="Cambria Math" panose="02040503050406030204" pitchFamily="18" charset="0"/>
                            </a:rPr>
                            <m:t>meu</m:t>
                          </m:r>
                        </m:fName>
                        <m:e>
                          <m:d>
                            <m:dPr>
                              <m:ctrlPr>
                                <a:rPr lang="de-DE" i="1">
                                  <a:solidFill>
                                    <a:schemeClr val="bg1"/>
                                  </a:solidFill>
                                  <a:latin typeface="Cambria Math" panose="02040503050406030204" pitchFamily="18" charset="0"/>
                                </a:rPr>
                              </m:ctrlPr>
                            </m:dPr>
                            <m:e>
                              <m:r>
                                <a:rPr lang="de-DE" i="1">
                                  <a:solidFill>
                                    <a:schemeClr val="bg1"/>
                                  </a:solidFill>
                                  <a:latin typeface="Cambria Math" panose="02040503050406030204" pitchFamily="18" charset="0"/>
                                </a:rPr>
                                <m:t>𝐺</m:t>
                              </m:r>
                              <m:r>
                                <a:rPr lang="de-DE"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𝒆</m:t>
                              </m:r>
                            </m:e>
                          </m:d>
                        </m:e>
                      </m:func>
                      <m:r>
                        <a:rPr lang="de-DE" i="1">
                          <a:solidFill>
                            <a:schemeClr val="bg1"/>
                          </a:solidFill>
                          <a:latin typeface="Cambria Math" panose="02040503050406030204" pitchFamily="18" charset="0"/>
                        </a:rPr>
                        <m:t>=</m:t>
                      </m:r>
                      <m:d>
                        <m:dPr>
                          <m:ctrlPr>
                            <a:rPr lang="de-DE" i="1">
                              <a:solidFill>
                                <a:schemeClr val="bg1"/>
                              </a:solidFill>
                              <a:latin typeface="Cambria Math" panose="02040503050406030204" pitchFamily="18" charset="0"/>
                            </a:rPr>
                          </m:ctrlPr>
                        </m:dPr>
                        <m:e>
                          <m:sSup>
                            <m:sSupPr>
                              <m:ctrlPr>
                                <a:rPr lang="de-DE"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smtClean="0">
                                  <a:solidFill>
                                    <a:schemeClr val="bg1"/>
                                  </a:solidFill>
                                  <a:latin typeface="Cambria Math" panose="02040503050406030204" pitchFamily="18" charset="0"/>
                                </a:rPr>
                                <m:t>𝒆</m:t>
                              </m:r>
                              <m:r>
                                <a:rPr lang="de-DE" b="1" i="1">
                                  <a:solidFill>
                                    <a:schemeClr val="bg1"/>
                                  </a:solidFill>
                                  <a:latin typeface="Cambria Math" panose="02040503050406030204" pitchFamily="18" charset="0"/>
                                </a:rPr>
                                <m:t>,</m:t>
                              </m:r>
                              <m:sSup>
                                <m:sSupPr>
                                  <m:ctrlPr>
                                    <a:rPr lang="de-DE" b="1"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b="1" i="1">
                                      <a:solidFill>
                                        <a:schemeClr val="bg1"/>
                                      </a:solidFill>
                                      <a:latin typeface="Cambria Math" panose="02040503050406030204" pitchFamily="18" charset="0"/>
                                    </a:rPr>
                                    <m:t>∗</m:t>
                                  </m:r>
                                </m:sup>
                              </m:sSup>
                            </m:e>
                          </m:d>
                        </m:e>
                      </m:d>
                    </m:oMath>
                  </m:oMathPara>
                </a14:m>
                <a:endParaRPr lang="de-DE"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p>
                        <m:sSupPr>
                          <m:ctrlPr>
                            <a:rPr lang="de-DE" i="1">
                              <a:solidFill>
                                <a:schemeClr val="bg1"/>
                              </a:solidFill>
                              <a:latin typeface="Cambria Math" panose="02040503050406030204" pitchFamily="18" charset="0"/>
                            </a:rPr>
                          </m:ctrlPr>
                        </m:sSupPr>
                        <m:e>
                          <m:r>
                            <a:rPr lang="de-DE" b="1" i="1" smtClean="0">
                              <a:solidFill>
                                <a:schemeClr val="bg1"/>
                              </a:solidFill>
                              <a:latin typeface="Cambria Math" panose="02040503050406030204" pitchFamily="18" charset="0"/>
                            </a:rPr>
                            <m:t>𝒅</m:t>
                          </m:r>
                        </m:e>
                        <m:sup>
                          <m:r>
                            <a:rPr lang="de-DE" i="1">
                              <a:solidFill>
                                <a:schemeClr val="bg1"/>
                              </a:solidFill>
                              <a:latin typeface="Cambria Math" panose="02040503050406030204" pitchFamily="18" charset="0"/>
                            </a:rPr>
                            <m:t>∗</m:t>
                          </m:r>
                        </m:sup>
                      </m:sSup>
                      <m:r>
                        <a:rPr lang="de-DE" i="1">
                          <a:solidFill>
                            <a:schemeClr val="bg1"/>
                          </a:solidFill>
                          <a:latin typeface="Cambria Math" panose="02040503050406030204" pitchFamily="18" charset="0"/>
                        </a:rPr>
                        <m:t>=</m:t>
                      </m:r>
                      <m:func>
                        <m:funcPr>
                          <m:ctrlPr>
                            <a:rPr lang="de-DE" i="1">
                              <a:solidFill>
                                <a:schemeClr val="bg1"/>
                              </a:solidFill>
                              <a:latin typeface="Cambria Math" panose="02040503050406030204" pitchFamily="18" charset="0"/>
                            </a:rPr>
                          </m:ctrlPr>
                        </m:funcPr>
                        <m:fName>
                          <m:limLow>
                            <m:limLowPr>
                              <m:ctrlPr>
                                <a:rPr lang="de-DE" i="1">
                                  <a:solidFill>
                                    <a:schemeClr val="bg1"/>
                                  </a:solidFill>
                                  <a:latin typeface="Cambria Math" panose="02040503050406030204" pitchFamily="18" charset="0"/>
                                </a:rPr>
                              </m:ctrlPr>
                            </m:limLowPr>
                            <m:e>
                              <m:r>
                                <m:rPr>
                                  <m:sty m:val="p"/>
                                </m:rPr>
                                <a:rPr lang="de-DE">
                                  <a:solidFill>
                                    <a:schemeClr val="bg1"/>
                                  </a:solidFill>
                                  <a:latin typeface="Cambria Math" panose="02040503050406030204" pitchFamily="18" charset="0"/>
                                </a:rPr>
                                <m:t>arg</m:t>
                              </m:r>
                              <m:r>
                                <a:rPr lang="de-DE" b="0" i="0" smtClean="0">
                                  <a:solidFill>
                                    <a:schemeClr val="bg1"/>
                                  </a:solidFill>
                                  <a:latin typeface="Cambria Math" panose="02040503050406030204" pitchFamily="18" charset="0"/>
                                </a:rPr>
                                <m:t> </m:t>
                              </m:r>
                              <m:r>
                                <m:rPr>
                                  <m:sty m:val="p"/>
                                </m:rPr>
                                <a:rPr lang="de-DE">
                                  <a:solidFill>
                                    <a:schemeClr val="bg1"/>
                                  </a:solidFill>
                                  <a:latin typeface="Cambria Math" panose="02040503050406030204" pitchFamily="18" charset="0"/>
                                </a:rPr>
                                <m:t>max</m:t>
                              </m:r>
                            </m:e>
                            <m:lim>
                              <m:r>
                                <a:rPr lang="de-DE" b="1" i="1">
                                  <a:solidFill>
                                    <a:schemeClr val="accent3">
                                      <a:lumMod val="40000"/>
                                      <a:lumOff val="60000"/>
                                    </a:schemeClr>
                                  </a:solidFill>
                                  <a:latin typeface="Cambria Math" panose="02040503050406030204" pitchFamily="18" charset="0"/>
                                </a:rPr>
                                <m:t>𝒅</m:t>
                              </m:r>
                              <m:r>
                                <a:rPr lang="de-DE" i="1">
                                  <a:solidFill>
                                    <a:schemeClr val="accent3">
                                      <a:lumMod val="40000"/>
                                      <a:lumOff val="60000"/>
                                    </a:schemeClr>
                                  </a:solidFill>
                                  <a:latin typeface="Cambria Math" panose="02040503050406030204" pitchFamily="18" charset="0"/>
                                  <a:ea typeface="Cambria Math" panose="02040503050406030204" pitchFamily="18" charset="0"/>
                                </a:rPr>
                                <m:t>∈</m:t>
                              </m:r>
                              <m:r>
                                <m:rPr>
                                  <m:sty m:val="p"/>
                                </m:rPr>
                                <a:rPr lang="de-DE">
                                  <a:solidFill>
                                    <a:schemeClr val="accent3">
                                      <a:lumMod val="40000"/>
                                      <a:lumOff val="60000"/>
                                    </a:schemeClr>
                                  </a:solidFill>
                                  <a:latin typeface="Cambria Math" panose="02040503050406030204" pitchFamily="18" charset="0"/>
                                  <a:ea typeface="Cambria Math" panose="02040503050406030204" pitchFamily="18" charset="0"/>
                                </a:rPr>
                                <m:t>ran</m:t>
                              </m:r>
                              <m:d>
                                <m:dPr>
                                  <m:ctrlPr>
                                    <a:rPr lang="de-DE" i="1">
                                      <a:solidFill>
                                        <a:schemeClr val="accent3">
                                          <a:lumMod val="40000"/>
                                          <a:lumOff val="60000"/>
                                        </a:schemeClr>
                                      </a:solidFill>
                                      <a:latin typeface="Cambria Math" panose="02040503050406030204" pitchFamily="18" charset="0"/>
                                      <a:ea typeface="Cambria Math" panose="02040503050406030204" pitchFamily="18" charset="0"/>
                                    </a:rPr>
                                  </m:ctrlPr>
                                </m:dPr>
                                <m:e>
                                  <m:r>
                                    <a:rPr lang="de-DE" b="1" i="1">
                                      <a:solidFill>
                                        <a:schemeClr val="accent3">
                                          <a:lumMod val="40000"/>
                                          <a:lumOff val="60000"/>
                                        </a:schemeClr>
                                      </a:solidFill>
                                      <a:latin typeface="Cambria Math" panose="02040503050406030204" pitchFamily="18" charset="0"/>
                                      <a:ea typeface="Cambria Math" panose="02040503050406030204" pitchFamily="18" charset="0"/>
                                    </a:rPr>
                                    <m:t>𝑫</m:t>
                                  </m:r>
                                </m:e>
                              </m:d>
                            </m:lim>
                          </m:limLow>
                        </m:fName>
                        <m:e>
                          <m:r>
                            <a:rPr lang="de-DE" i="1">
                              <a:solidFill>
                                <a:schemeClr val="bg1"/>
                              </a:solidFill>
                              <a:latin typeface="Cambria Math" panose="02040503050406030204" pitchFamily="18" charset="0"/>
                            </a:rPr>
                            <m:t>𝑒𝑢</m:t>
                          </m:r>
                          <m:d>
                            <m:dPr>
                              <m:ctrlPr>
                                <a:rPr lang="de-DE" i="1">
                                  <a:solidFill>
                                    <a:schemeClr val="bg1"/>
                                  </a:solidFill>
                                  <a:latin typeface="Cambria Math" panose="02040503050406030204" pitchFamily="18" charset="0"/>
                                </a:rPr>
                              </m:ctrlPr>
                            </m:dPr>
                            <m:e>
                              <m:r>
                                <a:rPr lang="de-DE" b="1" i="1" smtClean="0">
                                  <a:solidFill>
                                    <a:schemeClr val="bg1"/>
                                  </a:solidFill>
                                  <a:latin typeface="Cambria Math" panose="02040503050406030204" pitchFamily="18" charset="0"/>
                                </a:rPr>
                                <m:t>𝒆</m:t>
                              </m:r>
                              <m:r>
                                <a:rPr lang="de-DE" i="1">
                                  <a:solidFill>
                                    <a:schemeClr val="bg1"/>
                                  </a:solidFill>
                                  <a:latin typeface="Cambria Math" panose="02040503050406030204" pitchFamily="18" charset="0"/>
                                </a:rPr>
                                <m:t>,</m:t>
                              </m:r>
                              <m:r>
                                <a:rPr lang="de-DE" b="1" i="1" smtClean="0">
                                  <a:solidFill>
                                    <a:schemeClr val="bg1"/>
                                  </a:solidFill>
                                  <a:latin typeface="Cambria Math" panose="02040503050406030204" pitchFamily="18" charset="0"/>
                                </a:rPr>
                                <m:t>𝒅</m:t>
                              </m:r>
                            </m:e>
                          </m:d>
                        </m:e>
                      </m:func>
                    </m:oMath>
                  </m:oMathPara>
                </a14:m>
                <a:endParaRPr lang="en-GB" dirty="0">
                  <a:solidFill>
                    <a:schemeClr val="bg1"/>
                  </a:solidFill>
                </a:endParaRPr>
              </a:p>
            </p:txBody>
          </p:sp>
        </mc:Choice>
        <mc:Fallback xmlns="">
          <p:sp>
            <p:nvSpPr>
              <p:cNvPr id="47" name="Rectangle 46">
                <a:extLst>
                  <a:ext uri="{FF2B5EF4-FFF2-40B4-BE49-F238E27FC236}">
                    <a16:creationId xmlns:a16="http://schemas.microsoft.com/office/drawing/2014/main" id="{1E2FD848-9C63-CB46-A3F5-AD887BA1B84B}"/>
                  </a:ext>
                </a:extLst>
              </p:cNvPr>
              <p:cNvSpPr>
                <a:spLocks noRot="1" noChangeAspect="1" noMove="1" noResize="1" noEditPoints="1" noAdjustHandles="1" noChangeArrowheads="1" noChangeShapeType="1" noTextEdit="1"/>
              </p:cNvSpPr>
              <p:nvPr/>
            </p:nvSpPr>
            <p:spPr>
              <a:xfrm>
                <a:off x="8860629" y="820991"/>
                <a:ext cx="2967135" cy="845809"/>
              </a:xfrm>
              <a:prstGeom prst="rect">
                <a:avLst/>
              </a:prstGeom>
              <a:blipFill>
                <a:blip r:embed="rId3"/>
                <a:stretch>
                  <a:fillRect/>
                </a:stretch>
              </a:blipFill>
            </p:spPr>
            <p:txBody>
              <a:bodyPr/>
              <a:lstStyle/>
              <a:p>
                <a:r>
                  <a:rPr lang="en-DE">
                    <a:noFill/>
                  </a:rPr>
                  <a:t> </a:t>
                </a:r>
              </a:p>
            </p:txBody>
          </p:sp>
        </mc:Fallback>
      </mc:AlternateContent>
      <p:grpSp>
        <p:nvGrpSpPr>
          <p:cNvPr id="59" name="Group 58">
            <a:extLst>
              <a:ext uri="{FF2B5EF4-FFF2-40B4-BE49-F238E27FC236}">
                <a16:creationId xmlns:a16="http://schemas.microsoft.com/office/drawing/2014/main" id="{C350BE8C-11EA-C942-9809-3F96A5972CFB}"/>
              </a:ext>
            </a:extLst>
          </p:cNvPr>
          <p:cNvGrpSpPr/>
          <p:nvPr/>
        </p:nvGrpSpPr>
        <p:grpSpPr>
          <a:xfrm>
            <a:off x="6907622" y="3278998"/>
            <a:ext cx="4924053" cy="2626709"/>
            <a:chOff x="6907622" y="3278998"/>
            <a:chExt cx="4924053" cy="2626709"/>
          </a:xfrm>
        </p:grpSpPr>
        <p:cxnSp>
          <p:nvCxnSpPr>
            <p:cNvPr id="60" name="Straight Connector 59">
              <a:extLst>
                <a:ext uri="{FF2B5EF4-FFF2-40B4-BE49-F238E27FC236}">
                  <a16:creationId xmlns:a16="http://schemas.microsoft.com/office/drawing/2014/main" id="{0A0CEC4E-6C3D-1642-861E-B22D3CE4A948}"/>
                </a:ext>
              </a:extLst>
            </p:cNvPr>
            <p:cNvCxnSpPr>
              <a:cxnSpLocks/>
              <a:stCxn id="64" idx="1"/>
              <a:endCxn id="107" idx="3"/>
            </p:cNvCxnSpPr>
            <p:nvPr/>
          </p:nvCxnSpPr>
          <p:spPr>
            <a:xfrm flipH="1" flipV="1">
              <a:off x="9311953" y="4023466"/>
              <a:ext cx="1164765"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F36B08C-D91C-0244-87B9-E83B0407A30A}"/>
                </a:ext>
              </a:extLst>
            </p:cNvPr>
            <p:cNvCxnSpPr>
              <a:cxnSpLocks/>
              <a:stCxn id="67" idx="0"/>
              <a:endCxn id="107" idx="2"/>
            </p:cNvCxnSpPr>
            <p:nvPr/>
          </p:nvCxnSpPr>
          <p:spPr>
            <a:xfrm flipH="1" flipV="1">
              <a:off x="9239953" y="4095466"/>
              <a:ext cx="1" cy="3130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9EDCDA9E-91E1-3B4A-B2C7-58D8C348CD6B}"/>
                </a:ext>
              </a:extLst>
            </p:cNvPr>
            <p:cNvGrpSpPr/>
            <p:nvPr/>
          </p:nvGrpSpPr>
          <p:grpSpPr>
            <a:xfrm>
              <a:off x="9167953" y="3951466"/>
              <a:ext cx="513187" cy="358979"/>
              <a:chOff x="9167953" y="3951466"/>
              <a:chExt cx="513187" cy="358979"/>
            </a:xfrm>
          </p:grpSpPr>
          <p:sp>
            <p:nvSpPr>
              <p:cNvPr id="107" name="Rectangle 106">
                <a:extLst>
                  <a:ext uri="{FF2B5EF4-FFF2-40B4-BE49-F238E27FC236}">
                    <a16:creationId xmlns:a16="http://schemas.microsoft.com/office/drawing/2014/main" id="{6DE73124-80B4-C841-9B02-F2E6DE6472CB}"/>
                  </a:ext>
                </a:extLst>
              </p:cNvPr>
              <p:cNvSpPr/>
              <p:nvPr/>
            </p:nvSpPr>
            <p:spPr>
              <a:xfrm>
                <a:off x="9167953" y="3951466"/>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5D54B39D-1F37-9A49-814D-824987B43DAC}"/>
                      </a:ext>
                    </a:extLst>
                  </p:cNvPr>
                  <p:cNvSpPr txBox="1"/>
                  <p:nvPr/>
                </p:nvSpPr>
                <p:spPr>
                  <a:xfrm>
                    <a:off x="9359385" y="4033446"/>
                    <a:ext cx="32175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𝑈</m:t>
                              </m:r>
                            </m:sub>
                          </m:sSub>
                        </m:oMath>
                      </m:oMathPara>
                    </a14:m>
                    <a:endParaRPr lang="en-GB" dirty="0"/>
                  </a:p>
                </p:txBody>
              </p:sp>
            </mc:Choice>
            <mc:Fallback xmlns="">
              <p:sp>
                <p:nvSpPr>
                  <p:cNvPr id="190" name="TextBox 189">
                    <a:extLst>
                      <a:ext uri="{FF2B5EF4-FFF2-40B4-BE49-F238E27FC236}">
                        <a16:creationId xmlns:a16="http://schemas.microsoft.com/office/drawing/2014/main" id="{984D1C91-9AE8-3D4E-AB17-C35DE6148750}"/>
                      </a:ext>
                    </a:extLst>
                  </p:cNvPr>
                  <p:cNvSpPr txBox="1">
                    <a:spLocks noRot="1" noChangeAspect="1" noMove="1" noResize="1" noEditPoints="1" noAdjustHandles="1" noChangeArrowheads="1" noChangeShapeType="1" noTextEdit="1"/>
                  </p:cNvSpPr>
                  <p:nvPr/>
                </p:nvSpPr>
                <p:spPr>
                  <a:xfrm>
                    <a:off x="9359385" y="4033446"/>
                    <a:ext cx="321755" cy="276999"/>
                  </a:xfrm>
                  <a:prstGeom prst="rect">
                    <a:avLst/>
                  </a:prstGeom>
                  <a:blipFill>
                    <a:blip r:embed="rId15"/>
                    <a:stretch>
                      <a:fillRect l="-15385" r="-3846" b="-27273"/>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FC069EB6-89C2-1B41-8151-4265A928C821}"/>
                    </a:ext>
                  </a:extLst>
                </p:cNvPr>
                <p:cNvSpPr/>
                <p:nvPr/>
              </p:nvSpPr>
              <p:spPr>
                <a:xfrm>
                  <a:off x="6962716" y="3837709"/>
                  <a:ext cx="1424983" cy="371513"/>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𝑅𝑒𝑠𝑡𝑟𝑖𝑐𝑡</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5" name="Rectangle 144">
                  <a:extLst>
                    <a:ext uri="{FF2B5EF4-FFF2-40B4-BE49-F238E27FC236}">
                      <a16:creationId xmlns:a16="http://schemas.microsoft.com/office/drawing/2014/main" id="{C20021DF-B74E-5D4D-9CBD-323D74497090}"/>
                    </a:ext>
                  </a:extLst>
                </p:cNvPr>
                <p:cNvSpPr>
                  <a:spLocks noRot="1" noChangeAspect="1" noMove="1" noResize="1" noEditPoints="1" noAdjustHandles="1" noChangeArrowheads="1" noChangeShapeType="1" noTextEdit="1"/>
                </p:cNvSpPr>
                <p:nvPr/>
              </p:nvSpPr>
              <p:spPr>
                <a:xfrm>
                  <a:off x="6962716" y="3837709"/>
                  <a:ext cx="1424983" cy="371513"/>
                </a:xfrm>
                <a:prstGeom prst="rect">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Diamond 63">
                  <a:extLst>
                    <a:ext uri="{FF2B5EF4-FFF2-40B4-BE49-F238E27FC236}">
                      <a16:creationId xmlns:a16="http://schemas.microsoft.com/office/drawing/2014/main" id="{1E5ABC70-0148-844F-8ACE-86F8FFDAB9DA}"/>
                    </a:ext>
                  </a:extLst>
                </p:cNvPr>
                <p:cNvSpPr/>
                <p:nvPr/>
              </p:nvSpPr>
              <p:spPr>
                <a:xfrm>
                  <a:off x="10476718" y="3748343"/>
                  <a:ext cx="906125" cy="550247"/>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𝑈𝑡𝑖𝑙</m:t>
                        </m:r>
                      </m:oMath>
                    </m:oMathPara>
                  </a14:m>
                  <a:endParaRPr lang="en-GB" dirty="0"/>
                </a:p>
              </p:txBody>
            </p:sp>
          </mc:Choice>
          <mc:Fallback xmlns="">
            <p:sp>
              <p:nvSpPr>
                <p:cNvPr id="146" name="Diamond 145">
                  <a:extLst>
                    <a:ext uri="{FF2B5EF4-FFF2-40B4-BE49-F238E27FC236}">
                      <a16:creationId xmlns:a16="http://schemas.microsoft.com/office/drawing/2014/main" id="{6A3DD783-539E-3D4C-BF89-7BCD4636EC18}"/>
                    </a:ext>
                  </a:extLst>
                </p:cNvPr>
                <p:cNvSpPr>
                  <a:spLocks noRot="1" noChangeAspect="1" noMove="1" noResize="1" noEditPoints="1" noAdjustHandles="1" noChangeArrowheads="1" noChangeShapeType="1" noTextEdit="1"/>
                </p:cNvSpPr>
                <p:nvPr/>
              </p:nvSpPr>
              <p:spPr>
                <a:xfrm>
                  <a:off x="10476718" y="3748343"/>
                  <a:ext cx="906125" cy="550247"/>
                </a:xfrm>
                <a:prstGeom prst="diamond">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Oval 64">
                  <a:extLst>
                    <a:ext uri="{FF2B5EF4-FFF2-40B4-BE49-F238E27FC236}">
                      <a16:creationId xmlns:a16="http://schemas.microsoft.com/office/drawing/2014/main" id="{E61518A6-D610-F143-B089-514FC1071C02}"/>
                    </a:ext>
                  </a:extLst>
                </p:cNvPr>
                <p:cNvSpPr/>
                <p:nvPr/>
              </p:nvSpPr>
              <p:spPr>
                <a:xfrm>
                  <a:off x="8644954" y="5516194"/>
                  <a:ext cx="118999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𝑆𝑖𝑐𝑘</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7" name="Oval 146">
                  <a:extLst>
                    <a:ext uri="{FF2B5EF4-FFF2-40B4-BE49-F238E27FC236}">
                      <a16:creationId xmlns:a16="http://schemas.microsoft.com/office/drawing/2014/main" id="{A0DBB91A-5382-754E-BC90-CDCBB05DF646}"/>
                    </a:ext>
                  </a:extLst>
                </p:cNvPr>
                <p:cNvSpPr>
                  <a:spLocks noRot="1" noChangeAspect="1" noMove="1" noResize="1" noEditPoints="1" noAdjustHandles="1" noChangeArrowheads="1" noChangeShapeType="1" noTextEdit="1"/>
                </p:cNvSpPr>
                <p:nvPr/>
              </p:nvSpPr>
              <p:spPr>
                <a:xfrm>
                  <a:off x="8644954" y="5516194"/>
                  <a:ext cx="1189998" cy="389513"/>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Oval 65">
                  <a:extLst>
                    <a:ext uri="{FF2B5EF4-FFF2-40B4-BE49-F238E27FC236}">
                      <a16:creationId xmlns:a16="http://schemas.microsoft.com/office/drawing/2014/main" id="{A648EB5D-2AF5-4148-9D8B-52F12B6F55A7}"/>
                    </a:ext>
                  </a:extLst>
                </p:cNvPr>
                <p:cNvSpPr/>
                <p:nvPr/>
              </p:nvSpPr>
              <p:spPr>
                <a:xfrm>
                  <a:off x="6907622" y="4943648"/>
                  <a:ext cx="1536412"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𝑇𝑟𝑎𝑣𝑒𝑙</m:t>
                        </m:r>
                        <m:d>
                          <m:dPr>
                            <m:ctrlPr>
                              <a:rPr lang="de-DE" i="1">
                                <a:latin typeface="Cambria Math" panose="02040503050406030204" pitchFamily="18" charset="0"/>
                              </a:rPr>
                            </m:ctrlPr>
                          </m:dPr>
                          <m:e>
                            <m:r>
                              <a:rPr lang="de-DE" b="0" i="1" smtClean="0">
                                <a:latin typeface="Cambria Math" panose="02040503050406030204" pitchFamily="18" charset="0"/>
                              </a:rPr>
                              <m:t>𝑋</m:t>
                            </m:r>
                          </m:e>
                        </m:d>
                      </m:oMath>
                    </m:oMathPara>
                  </a14:m>
                  <a:endParaRPr lang="en-GB" dirty="0"/>
                </a:p>
              </p:txBody>
            </p:sp>
          </mc:Choice>
          <mc:Fallback xmlns="">
            <p:sp>
              <p:nvSpPr>
                <p:cNvPr id="148" name="Oval 147">
                  <a:extLst>
                    <a:ext uri="{FF2B5EF4-FFF2-40B4-BE49-F238E27FC236}">
                      <a16:creationId xmlns:a16="http://schemas.microsoft.com/office/drawing/2014/main" id="{1D514709-1902-A24F-B4F4-9F14EE1D3034}"/>
                    </a:ext>
                  </a:extLst>
                </p:cNvPr>
                <p:cNvSpPr>
                  <a:spLocks noRot="1" noChangeAspect="1" noMove="1" noResize="1" noEditPoints="1" noAdjustHandles="1" noChangeArrowheads="1" noChangeShapeType="1" noTextEdit="1"/>
                </p:cNvSpPr>
                <p:nvPr/>
              </p:nvSpPr>
              <p:spPr>
                <a:xfrm>
                  <a:off x="6907622" y="4943648"/>
                  <a:ext cx="1536412" cy="389513"/>
                </a:xfrm>
                <a:prstGeom prst="ellipse">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Oval 66">
                  <a:extLst>
                    <a:ext uri="{FF2B5EF4-FFF2-40B4-BE49-F238E27FC236}">
                      <a16:creationId xmlns:a16="http://schemas.microsoft.com/office/drawing/2014/main" id="{7076673C-9626-0F43-9BC5-791AF9D41EA7}"/>
                    </a:ext>
                  </a:extLst>
                </p:cNvPr>
                <p:cNvSpPr/>
                <p:nvPr/>
              </p:nvSpPr>
              <p:spPr>
                <a:xfrm>
                  <a:off x="8860629" y="4408535"/>
                  <a:ext cx="758649"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𝐸𝑝𝑖𝑑</m:t>
                        </m:r>
                      </m:oMath>
                    </m:oMathPara>
                  </a14:m>
                  <a:endParaRPr lang="en-GB" dirty="0"/>
                </a:p>
              </p:txBody>
            </p:sp>
          </mc:Choice>
          <mc:Fallback xmlns="">
            <p:sp>
              <p:nvSpPr>
                <p:cNvPr id="149" name="Oval 148">
                  <a:extLst>
                    <a:ext uri="{FF2B5EF4-FFF2-40B4-BE49-F238E27FC236}">
                      <a16:creationId xmlns:a16="http://schemas.microsoft.com/office/drawing/2014/main" id="{2B15BF35-995A-C048-A1AF-E9200197C680}"/>
                    </a:ext>
                  </a:extLst>
                </p:cNvPr>
                <p:cNvSpPr>
                  <a:spLocks noRot="1" noChangeAspect="1" noMove="1" noResize="1" noEditPoints="1" noAdjustHandles="1" noChangeArrowheads="1" noChangeShapeType="1" noTextEdit="1"/>
                </p:cNvSpPr>
                <p:nvPr/>
              </p:nvSpPr>
              <p:spPr>
                <a:xfrm>
                  <a:off x="8860629" y="4408535"/>
                  <a:ext cx="758649" cy="389513"/>
                </a:xfrm>
                <a:prstGeom prst="ellipse">
                  <a:avLst/>
                </a:prstGeom>
                <a:blipFill>
                  <a:blip r:embed="rId20"/>
                  <a:stretch>
                    <a:fillRect b="-6061"/>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Oval 67">
                  <a:extLst>
                    <a:ext uri="{FF2B5EF4-FFF2-40B4-BE49-F238E27FC236}">
                      <a16:creationId xmlns:a16="http://schemas.microsoft.com/office/drawing/2014/main" id="{D556F623-71B8-714D-9F65-D11187867FDF}"/>
                    </a:ext>
                  </a:extLst>
                </p:cNvPr>
                <p:cNvSpPr/>
                <p:nvPr/>
              </p:nvSpPr>
              <p:spPr>
                <a:xfrm>
                  <a:off x="10039464" y="4943648"/>
                  <a:ext cx="1792211"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𝑇𝑟𝑒𝑎𝑡</m:t>
                        </m:r>
                        <m:d>
                          <m:dPr>
                            <m:ctrlPr>
                              <a:rPr lang="de-DE" i="1">
                                <a:latin typeface="Cambria Math" panose="02040503050406030204" pitchFamily="18" charset="0"/>
                              </a:rPr>
                            </m:ctrlPr>
                          </m:dPr>
                          <m:e>
                            <m:r>
                              <a:rPr lang="de-DE" b="0" i="1" smtClean="0">
                                <a:latin typeface="Cambria Math" panose="02040503050406030204" pitchFamily="18" charset="0"/>
                              </a:rPr>
                              <m:t>𝑋</m:t>
                            </m:r>
                            <m:r>
                              <a:rPr lang="de-DE" b="0" i="1" smtClean="0">
                                <a:latin typeface="Cambria Math" panose="02040503050406030204" pitchFamily="18" charset="0"/>
                              </a:rPr>
                              <m:t>,</m:t>
                            </m:r>
                            <m:r>
                              <a:rPr lang="de-DE" b="0" i="1" smtClean="0">
                                <a:latin typeface="Cambria Math" panose="02040503050406030204" pitchFamily="18" charset="0"/>
                              </a:rPr>
                              <m:t>𝑀</m:t>
                            </m:r>
                          </m:e>
                        </m:d>
                      </m:oMath>
                    </m:oMathPara>
                  </a14:m>
                  <a:endParaRPr lang="en-GB" dirty="0"/>
                </a:p>
              </p:txBody>
            </p:sp>
          </mc:Choice>
          <mc:Fallback xmlns="">
            <p:sp>
              <p:nvSpPr>
                <p:cNvPr id="150" name="Oval 149">
                  <a:extLst>
                    <a:ext uri="{FF2B5EF4-FFF2-40B4-BE49-F238E27FC236}">
                      <a16:creationId xmlns:a16="http://schemas.microsoft.com/office/drawing/2014/main" id="{33837C50-0D7F-4046-A2A2-F95AE47645F6}"/>
                    </a:ext>
                  </a:extLst>
                </p:cNvPr>
                <p:cNvSpPr>
                  <a:spLocks noRot="1" noChangeAspect="1" noMove="1" noResize="1" noEditPoints="1" noAdjustHandles="1" noChangeArrowheads="1" noChangeShapeType="1" noTextEdit="1"/>
                </p:cNvSpPr>
                <p:nvPr/>
              </p:nvSpPr>
              <p:spPr>
                <a:xfrm>
                  <a:off x="10039464" y="4943648"/>
                  <a:ext cx="1792211" cy="389513"/>
                </a:xfrm>
                <a:prstGeom prst="ellipse">
                  <a:avLst/>
                </a:prstGeom>
                <a:blipFill>
                  <a:blip r:embed="rId21"/>
                  <a:stretch>
                    <a:fillRect/>
                  </a:stretch>
                </a:blipFill>
                <a:ln>
                  <a:solidFill>
                    <a:schemeClr val="tx1"/>
                  </a:solidFill>
                </a:ln>
              </p:spPr>
              <p:txBody>
                <a:bodyPr/>
                <a:lstStyle/>
                <a:p>
                  <a:r>
                    <a:rPr lang="en-GB">
                      <a:noFill/>
                    </a:rPr>
                    <a:t> </a:t>
                  </a:r>
                </a:p>
              </p:txBody>
            </p:sp>
          </mc:Fallback>
        </mc:AlternateContent>
        <p:cxnSp>
          <p:nvCxnSpPr>
            <p:cNvPr id="69" name="Straight Connector 68">
              <a:extLst>
                <a:ext uri="{FF2B5EF4-FFF2-40B4-BE49-F238E27FC236}">
                  <a16:creationId xmlns:a16="http://schemas.microsoft.com/office/drawing/2014/main" id="{0FF06828-3B29-5C47-8FC8-22F8B6F4B3D8}"/>
                </a:ext>
              </a:extLst>
            </p:cNvPr>
            <p:cNvCxnSpPr>
              <a:cxnSpLocks/>
              <a:stCxn id="66" idx="6"/>
              <a:endCxn id="104" idx="1"/>
            </p:cNvCxnSpPr>
            <p:nvPr/>
          </p:nvCxnSpPr>
          <p:spPr>
            <a:xfrm flipV="1">
              <a:off x="8444034" y="5138404"/>
              <a:ext cx="45519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B263855-A85A-474C-9C55-E7A551F73AB4}"/>
                </a:ext>
              </a:extLst>
            </p:cNvPr>
            <p:cNvCxnSpPr>
              <a:cxnSpLocks/>
              <a:stCxn id="67" idx="4"/>
              <a:endCxn id="104" idx="0"/>
            </p:cNvCxnSpPr>
            <p:nvPr/>
          </p:nvCxnSpPr>
          <p:spPr>
            <a:xfrm flipH="1">
              <a:off x="8971231" y="4798048"/>
              <a:ext cx="268723"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849FF5B-E890-2346-8B37-00A546F2B51B}"/>
                </a:ext>
              </a:extLst>
            </p:cNvPr>
            <p:cNvCxnSpPr>
              <a:cxnSpLocks/>
              <a:stCxn id="65" idx="0"/>
              <a:endCxn id="104" idx="2"/>
            </p:cNvCxnSpPr>
            <p:nvPr/>
          </p:nvCxnSpPr>
          <p:spPr>
            <a:xfrm flipH="1" flipV="1">
              <a:off x="8971231" y="5210404"/>
              <a:ext cx="268722"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a:extLst>
                <a:ext uri="{FF2B5EF4-FFF2-40B4-BE49-F238E27FC236}">
                  <a16:creationId xmlns:a16="http://schemas.microsoft.com/office/drawing/2014/main" id="{C6AD5509-27DA-F942-84CF-AA4BB923086F}"/>
                </a:ext>
              </a:extLst>
            </p:cNvPr>
            <p:cNvGrpSpPr/>
            <p:nvPr/>
          </p:nvGrpSpPr>
          <p:grpSpPr>
            <a:xfrm>
              <a:off x="8610247" y="5032933"/>
              <a:ext cx="474503" cy="391710"/>
              <a:chOff x="9288700" y="2902693"/>
              <a:chExt cx="474503" cy="391710"/>
            </a:xfrm>
          </p:grpSpPr>
          <p:sp>
            <p:nvSpPr>
              <p:cNvPr id="103" name="Rectangle 102">
                <a:extLst>
                  <a:ext uri="{FF2B5EF4-FFF2-40B4-BE49-F238E27FC236}">
                    <a16:creationId xmlns:a16="http://schemas.microsoft.com/office/drawing/2014/main" id="{48C4F6EF-DDF8-6C43-96CB-DFB0405C579C}"/>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103">
                <a:extLst>
                  <a:ext uri="{FF2B5EF4-FFF2-40B4-BE49-F238E27FC236}">
                    <a16:creationId xmlns:a16="http://schemas.microsoft.com/office/drawing/2014/main" id="{F95C9148-9223-B541-B0E4-74EF29844EDB}"/>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104">
                <a:extLst>
                  <a:ext uri="{FF2B5EF4-FFF2-40B4-BE49-F238E27FC236}">
                    <a16:creationId xmlns:a16="http://schemas.microsoft.com/office/drawing/2014/main" id="{92179583-55B7-1F45-8B52-68FAD9017887}"/>
                  </a:ext>
                </a:extLst>
              </p:cNvPr>
              <p:cNvSpPr/>
              <p:nvPr/>
            </p:nvSpPr>
            <p:spPr>
              <a:xfrm>
                <a:off x="9619203"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4DC95AB9-0463-4248-B2BE-C3F0E02D729C}"/>
                      </a:ext>
                    </a:extLst>
                  </p:cNvPr>
                  <p:cNvSpPr txBox="1"/>
                  <p:nvPr/>
                </p:nvSpPr>
                <p:spPr>
                  <a:xfrm>
                    <a:off x="9288700" y="3017404"/>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2</m:t>
                              </m:r>
                            </m:sub>
                          </m:sSub>
                        </m:oMath>
                      </m:oMathPara>
                    </a14:m>
                    <a:endParaRPr lang="en-GB" dirty="0"/>
                  </a:p>
                </p:txBody>
              </p:sp>
            </mc:Choice>
            <mc:Fallback xmlns="">
              <p:sp>
                <p:nvSpPr>
                  <p:cNvPr id="97" name="TextBox 96">
                    <a:extLst>
                      <a:ext uri="{FF2B5EF4-FFF2-40B4-BE49-F238E27FC236}">
                        <a16:creationId xmlns:a16="http://schemas.microsoft.com/office/drawing/2014/main" id="{0F5EFF56-D55D-6B4C-8F5C-44FBA4F3FAEE}"/>
                      </a:ext>
                    </a:extLst>
                  </p:cNvPr>
                  <p:cNvSpPr txBox="1">
                    <a:spLocks noRot="1" noChangeAspect="1" noMove="1" noResize="1" noEditPoints="1" noAdjustHandles="1" noChangeArrowheads="1" noChangeShapeType="1" noTextEdit="1"/>
                  </p:cNvSpPr>
                  <p:nvPr/>
                </p:nvSpPr>
                <p:spPr>
                  <a:xfrm>
                    <a:off x="9288700" y="3017404"/>
                    <a:ext cx="293414" cy="276999"/>
                  </a:xfrm>
                  <a:prstGeom prst="rect">
                    <a:avLst/>
                  </a:prstGeom>
                  <a:blipFill>
                    <a:blip r:embed="rId22"/>
                    <a:stretch>
                      <a:fillRect l="-16667" r="-4167" b="-26087"/>
                    </a:stretch>
                  </a:blipFill>
                </p:spPr>
                <p:txBody>
                  <a:bodyPr/>
                  <a:lstStyle/>
                  <a:p>
                    <a:r>
                      <a:rPr lang="en-GB">
                        <a:noFill/>
                      </a:rPr>
                      <a:t> </a:t>
                    </a:r>
                  </a:p>
                </p:txBody>
              </p:sp>
            </mc:Fallback>
          </mc:AlternateContent>
        </p:grpSp>
        <p:cxnSp>
          <p:nvCxnSpPr>
            <p:cNvPr id="73" name="Straight Connector 72">
              <a:extLst>
                <a:ext uri="{FF2B5EF4-FFF2-40B4-BE49-F238E27FC236}">
                  <a16:creationId xmlns:a16="http://schemas.microsoft.com/office/drawing/2014/main" id="{BCB0DAD6-3027-314F-9328-218AC5009DF1}"/>
                </a:ext>
              </a:extLst>
            </p:cNvPr>
            <p:cNvCxnSpPr>
              <a:cxnSpLocks/>
              <a:stCxn id="67" idx="4"/>
              <a:endCxn id="100" idx="0"/>
            </p:cNvCxnSpPr>
            <p:nvPr/>
          </p:nvCxnSpPr>
          <p:spPr>
            <a:xfrm>
              <a:off x="9239954" y="4798048"/>
              <a:ext cx="262150" cy="268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E9BBFC6-E234-4041-9E58-4966F95F9E2D}"/>
                </a:ext>
              </a:extLst>
            </p:cNvPr>
            <p:cNvCxnSpPr>
              <a:cxnSpLocks/>
              <a:stCxn id="68" idx="2"/>
              <a:endCxn id="100" idx="3"/>
            </p:cNvCxnSpPr>
            <p:nvPr/>
          </p:nvCxnSpPr>
          <p:spPr>
            <a:xfrm flipH="1" flipV="1">
              <a:off x="9574104" y="5138404"/>
              <a:ext cx="465360"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C3FD0D0-808C-1E48-A9C4-4E7D492D31F1}"/>
                </a:ext>
              </a:extLst>
            </p:cNvPr>
            <p:cNvCxnSpPr>
              <a:cxnSpLocks/>
              <a:stCxn id="65" idx="0"/>
              <a:endCxn id="100" idx="2"/>
            </p:cNvCxnSpPr>
            <p:nvPr/>
          </p:nvCxnSpPr>
          <p:spPr>
            <a:xfrm flipV="1">
              <a:off x="9239953" y="5210404"/>
              <a:ext cx="262151" cy="3057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B4264108-74FC-514D-A238-91E573DF317F}"/>
                </a:ext>
              </a:extLst>
            </p:cNvPr>
            <p:cNvGrpSpPr/>
            <p:nvPr/>
          </p:nvGrpSpPr>
          <p:grpSpPr>
            <a:xfrm>
              <a:off x="9393015" y="5032933"/>
              <a:ext cx="525629" cy="392206"/>
              <a:chOff x="9540595" y="2902693"/>
              <a:chExt cx="525629" cy="392206"/>
            </a:xfrm>
          </p:grpSpPr>
          <p:sp>
            <p:nvSpPr>
              <p:cNvPr id="99" name="Rectangle 98">
                <a:extLst>
                  <a:ext uri="{FF2B5EF4-FFF2-40B4-BE49-F238E27FC236}">
                    <a16:creationId xmlns:a16="http://schemas.microsoft.com/office/drawing/2014/main" id="{D7C0798C-D0F0-2149-87BC-BCD63CB2E698}"/>
                  </a:ext>
                </a:extLst>
              </p:cNvPr>
              <p:cNvSpPr/>
              <p:nvPr/>
            </p:nvSpPr>
            <p:spPr>
              <a:xfrm>
                <a:off x="9540595"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99">
                <a:extLst>
                  <a:ext uri="{FF2B5EF4-FFF2-40B4-BE49-F238E27FC236}">
                    <a16:creationId xmlns:a16="http://schemas.microsoft.com/office/drawing/2014/main" id="{5E517525-A20C-F840-ADEC-089030A14DE2}"/>
                  </a:ext>
                </a:extLst>
              </p:cNvPr>
              <p:cNvSpPr/>
              <p:nvPr/>
            </p:nvSpPr>
            <p:spPr>
              <a:xfrm>
                <a:off x="9577684" y="293616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1E77CFB1-01E0-2C47-9999-7DE1064369D8}"/>
                  </a:ext>
                </a:extLst>
              </p:cNvPr>
              <p:cNvSpPr/>
              <p:nvPr/>
            </p:nvSpPr>
            <p:spPr>
              <a:xfrm>
                <a:off x="9610238" y="297564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1CDB1BF4-B2B9-8344-A522-75B86B84E81B}"/>
                      </a:ext>
                    </a:extLst>
                  </p:cNvPr>
                  <p:cNvSpPr txBox="1"/>
                  <p:nvPr/>
                </p:nvSpPr>
                <p:spPr>
                  <a:xfrm>
                    <a:off x="9772810" y="3017900"/>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3</m:t>
                              </m:r>
                            </m:sub>
                          </m:sSub>
                        </m:oMath>
                      </m:oMathPara>
                    </a14:m>
                    <a:endParaRPr lang="en-GB" dirty="0"/>
                  </a:p>
                </p:txBody>
              </p:sp>
            </mc:Choice>
            <mc:Fallback xmlns="">
              <p:sp>
                <p:nvSpPr>
                  <p:cNvPr id="93" name="TextBox 92">
                    <a:extLst>
                      <a:ext uri="{FF2B5EF4-FFF2-40B4-BE49-F238E27FC236}">
                        <a16:creationId xmlns:a16="http://schemas.microsoft.com/office/drawing/2014/main" id="{76227D28-FBE9-7444-A8F6-EABB42538F83}"/>
                      </a:ext>
                    </a:extLst>
                  </p:cNvPr>
                  <p:cNvSpPr txBox="1">
                    <a:spLocks noRot="1" noChangeAspect="1" noMove="1" noResize="1" noEditPoints="1" noAdjustHandles="1" noChangeArrowheads="1" noChangeShapeType="1" noTextEdit="1"/>
                  </p:cNvSpPr>
                  <p:nvPr/>
                </p:nvSpPr>
                <p:spPr>
                  <a:xfrm>
                    <a:off x="9772810" y="3017900"/>
                    <a:ext cx="293414" cy="276999"/>
                  </a:xfrm>
                  <a:prstGeom prst="rect">
                    <a:avLst/>
                  </a:prstGeom>
                  <a:blipFill>
                    <a:blip r:embed="rId23"/>
                    <a:stretch>
                      <a:fillRect l="-16667" r="-4167" b="-27273"/>
                    </a:stretch>
                  </a:blipFill>
                </p:spPr>
                <p:txBody>
                  <a:bodyPr/>
                  <a:lstStyle/>
                  <a:p>
                    <a:r>
                      <a:rPr lang="en-GB">
                        <a:noFill/>
                      </a:rPr>
                      <a:t> </a:t>
                    </a:r>
                  </a:p>
                </p:txBody>
              </p:sp>
            </mc:Fallback>
          </mc:AlternateContent>
        </p:grpSp>
        <p:grpSp>
          <p:nvGrpSpPr>
            <p:cNvPr id="77" name="Group 76">
              <a:extLst>
                <a:ext uri="{FF2B5EF4-FFF2-40B4-BE49-F238E27FC236}">
                  <a16:creationId xmlns:a16="http://schemas.microsoft.com/office/drawing/2014/main" id="{7956A67D-772E-B44B-8DD7-A2704D5769A2}"/>
                </a:ext>
              </a:extLst>
            </p:cNvPr>
            <p:cNvGrpSpPr/>
            <p:nvPr/>
          </p:nvGrpSpPr>
          <p:grpSpPr>
            <a:xfrm>
              <a:off x="9619278" y="4531291"/>
              <a:ext cx="758251" cy="338058"/>
              <a:chOff x="8636644" y="2952819"/>
              <a:chExt cx="758251" cy="338058"/>
            </a:xfrm>
          </p:grpSpPr>
          <p:cxnSp>
            <p:nvCxnSpPr>
              <p:cNvPr id="95" name="Straight Connector 94">
                <a:extLst>
                  <a:ext uri="{FF2B5EF4-FFF2-40B4-BE49-F238E27FC236}">
                    <a16:creationId xmlns:a16="http://schemas.microsoft.com/office/drawing/2014/main" id="{63B3C5FD-E50E-C84C-A625-ECA495AC0C16}"/>
                  </a:ext>
                </a:extLst>
              </p:cNvPr>
              <p:cNvCxnSpPr>
                <a:cxnSpLocks/>
                <a:stCxn id="67" idx="6"/>
                <a:endCxn id="97" idx="1"/>
              </p:cNvCxnSpPr>
              <p:nvPr/>
            </p:nvCxnSpPr>
            <p:spPr>
              <a:xfrm flipV="1">
                <a:off x="8636644" y="3024819"/>
                <a:ext cx="320837"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42C29379-E801-274B-8B58-E91CC8A37ABF}"/>
                  </a:ext>
                </a:extLst>
              </p:cNvPr>
              <p:cNvGrpSpPr/>
              <p:nvPr/>
            </p:nvGrpSpPr>
            <p:grpSpPr>
              <a:xfrm>
                <a:off x="8957481" y="2952819"/>
                <a:ext cx="437414" cy="338058"/>
                <a:chOff x="8957481" y="2952819"/>
                <a:chExt cx="437414" cy="338058"/>
              </a:xfrm>
            </p:grpSpPr>
            <p:sp>
              <p:nvSpPr>
                <p:cNvPr id="97" name="Rectangle 96">
                  <a:extLst>
                    <a:ext uri="{FF2B5EF4-FFF2-40B4-BE49-F238E27FC236}">
                      <a16:creationId xmlns:a16="http://schemas.microsoft.com/office/drawing/2014/main" id="{19E065C1-3157-9840-AE87-D95E497AFDAD}"/>
                    </a:ext>
                  </a:extLst>
                </p:cNvPr>
                <p:cNvSpPr/>
                <p:nvPr/>
              </p:nvSpPr>
              <p:spPr>
                <a:xfrm>
                  <a:off x="8957481" y="2952819"/>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1567142B-D53E-E145-BBE1-A2A90698C76A}"/>
                        </a:ext>
                      </a:extLst>
                    </p:cNvPr>
                    <p:cNvSpPr txBox="1"/>
                    <p:nvPr/>
                  </p:nvSpPr>
                  <p:spPr>
                    <a:xfrm>
                      <a:off x="9101481" y="3013878"/>
                      <a:ext cx="29341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0</m:t>
                                </m:r>
                              </m:sub>
                            </m:sSub>
                          </m:oMath>
                        </m:oMathPara>
                      </a14:m>
                      <a:endParaRPr lang="en-GB" dirty="0"/>
                    </a:p>
                  </p:txBody>
                </p:sp>
              </mc:Choice>
              <mc:Fallback xmlns="">
                <p:sp>
                  <p:nvSpPr>
                    <p:cNvPr id="170" name="TextBox 169">
                      <a:extLst>
                        <a:ext uri="{FF2B5EF4-FFF2-40B4-BE49-F238E27FC236}">
                          <a16:creationId xmlns:a16="http://schemas.microsoft.com/office/drawing/2014/main" id="{31673E71-63F1-4E46-858C-156FA8AC7AEA}"/>
                        </a:ext>
                      </a:extLst>
                    </p:cNvPr>
                    <p:cNvSpPr txBox="1">
                      <a:spLocks noRot="1" noChangeAspect="1" noMove="1" noResize="1" noEditPoints="1" noAdjustHandles="1" noChangeArrowheads="1" noChangeShapeType="1" noTextEdit="1"/>
                    </p:cNvSpPr>
                    <p:nvPr/>
                  </p:nvSpPr>
                  <p:spPr>
                    <a:xfrm>
                      <a:off x="9101481" y="3013878"/>
                      <a:ext cx="293414" cy="276999"/>
                    </a:xfrm>
                    <a:prstGeom prst="rect">
                      <a:avLst/>
                    </a:prstGeom>
                    <a:blipFill>
                      <a:blip r:embed="rId24"/>
                      <a:stretch>
                        <a:fillRect l="-16667" r="-4167" b="-27273"/>
                      </a:stretch>
                    </a:blipFill>
                  </p:spPr>
                  <p:txBody>
                    <a:bodyPr/>
                    <a:lstStyle/>
                    <a:p>
                      <a:r>
                        <a:rPr lang="en-GB">
                          <a:noFill/>
                        </a:rPr>
                        <a:t> </a:t>
                      </a:r>
                    </a:p>
                  </p:txBody>
                </p:sp>
              </mc:Fallback>
            </mc:AlternateContent>
          </p:grpSp>
        </p:grpSp>
        <p:grpSp>
          <p:nvGrpSpPr>
            <p:cNvPr id="78" name="Group 77">
              <a:extLst>
                <a:ext uri="{FF2B5EF4-FFF2-40B4-BE49-F238E27FC236}">
                  <a16:creationId xmlns:a16="http://schemas.microsoft.com/office/drawing/2014/main" id="{6D714A46-6F7D-9149-A525-AC7E67C7150B}"/>
                </a:ext>
              </a:extLst>
            </p:cNvPr>
            <p:cNvGrpSpPr/>
            <p:nvPr/>
          </p:nvGrpSpPr>
          <p:grpSpPr>
            <a:xfrm>
              <a:off x="7564511" y="4209222"/>
              <a:ext cx="525622" cy="734426"/>
              <a:chOff x="9535279" y="2645951"/>
              <a:chExt cx="525622" cy="734426"/>
            </a:xfrm>
          </p:grpSpPr>
          <p:cxnSp>
            <p:nvCxnSpPr>
              <p:cNvPr id="88" name="Straight Connector 87">
                <a:extLst>
                  <a:ext uri="{FF2B5EF4-FFF2-40B4-BE49-F238E27FC236}">
                    <a16:creationId xmlns:a16="http://schemas.microsoft.com/office/drawing/2014/main" id="{3A02B4C6-E013-524E-BD0B-FC514C7EDFDE}"/>
                  </a:ext>
                </a:extLst>
              </p:cNvPr>
              <p:cNvCxnSpPr>
                <a:cxnSpLocks/>
                <a:stCxn id="63" idx="2"/>
                <a:endCxn id="92" idx="0"/>
              </p:cNvCxnSpPr>
              <p:nvPr/>
            </p:nvCxnSpPr>
            <p:spPr>
              <a:xfrm flipH="1">
                <a:off x="9644368" y="2645951"/>
                <a:ext cx="1608" cy="2956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B5896A1-B993-434E-8CDC-6FAF548C0AEF}"/>
                  </a:ext>
                </a:extLst>
              </p:cNvPr>
              <p:cNvCxnSpPr>
                <a:cxnSpLocks/>
                <a:stCxn id="66" idx="0"/>
                <a:endCxn id="92" idx="2"/>
              </p:cNvCxnSpPr>
              <p:nvPr/>
            </p:nvCxnSpPr>
            <p:spPr>
              <a:xfrm flipH="1" flipV="1">
                <a:off x="9644368" y="3085607"/>
                <a:ext cx="2228" cy="2947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57CE2D7B-C005-CC4F-B105-DE17536DFD7D}"/>
                  </a:ext>
                </a:extLst>
              </p:cNvPr>
              <p:cNvGrpSpPr/>
              <p:nvPr/>
            </p:nvGrpSpPr>
            <p:grpSpPr>
              <a:xfrm>
                <a:off x="9535279" y="2902693"/>
                <a:ext cx="525622" cy="392206"/>
                <a:chOff x="9535279" y="2902693"/>
                <a:chExt cx="525622" cy="392206"/>
              </a:xfrm>
            </p:grpSpPr>
            <p:sp>
              <p:nvSpPr>
                <p:cNvPr id="91" name="Rectangle 90">
                  <a:extLst>
                    <a:ext uri="{FF2B5EF4-FFF2-40B4-BE49-F238E27FC236}">
                      <a16:creationId xmlns:a16="http://schemas.microsoft.com/office/drawing/2014/main" id="{A2A95E87-E8B6-824F-915B-C2EA88134DD2}"/>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Rectangle 91">
                  <a:extLst>
                    <a:ext uri="{FF2B5EF4-FFF2-40B4-BE49-F238E27FC236}">
                      <a16:creationId xmlns:a16="http://schemas.microsoft.com/office/drawing/2014/main" id="{46208E7D-CE62-7246-A652-07CA440B21D1}"/>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Rectangle 92">
                  <a:extLst>
                    <a:ext uri="{FF2B5EF4-FFF2-40B4-BE49-F238E27FC236}">
                      <a16:creationId xmlns:a16="http://schemas.microsoft.com/office/drawing/2014/main" id="{C41EA2A9-01E5-F643-9A59-AEE4FF07EED9}"/>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81341D12-3D39-8D48-9501-B0EE386C6867}"/>
                        </a:ext>
                      </a:extLst>
                    </p:cNvPr>
                    <p:cNvSpPr txBox="1"/>
                    <p:nvPr/>
                  </p:nvSpPr>
                  <p:spPr>
                    <a:xfrm>
                      <a:off x="9772810" y="3017900"/>
                      <a:ext cx="28809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1</m:t>
                                </m:r>
                              </m:sub>
                            </m:sSub>
                          </m:oMath>
                        </m:oMathPara>
                      </a14:m>
                      <a:endParaRPr lang="en-GB" dirty="0"/>
                    </a:p>
                  </p:txBody>
                </p:sp>
              </mc:Choice>
              <mc:Fallback xmlns="">
                <p:sp>
                  <p:nvSpPr>
                    <p:cNvPr id="166" name="TextBox 165">
                      <a:extLst>
                        <a:ext uri="{FF2B5EF4-FFF2-40B4-BE49-F238E27FC236}">
                          <a16:creationId xmlns:a16="http://schemas.microsoft.com/office/drawing/2014/main" id="{357C56E4-127C-354A-AF87-AE41629F7532}"/>
                        </a:ext>
                      </a:extLst>
                    </p:cNvPr>
                    <p:cNvSpPr txBox="1">
                      <a:spLocks noRot="1" noChangeAspect="1" noMove="1" noResize="1" noEditPoints="1" noAdjustHandles="1" noChangeArrowheads="1" noChangeShapeType="1" noTextEdit="1"/>
                    </p:cNvSpPr>
                    <p:nvPr/>
                  </p:nvSpPr>
                  <p:spPr>
                    <a:xfrm>
                      <a:off x="9772810" y="3017900"/>
                      <a:ext cx="288091" cy="276999"/>
                    </a:xfrm>
                    <a:prstGeom prst="rect">
                      <a:avLst/>
                    </a:prstGeom>
                    <a:blipFill>
                      <a:blip r:embed="rId25"/>
                      <a:stretch>
                        <a:fillRect l="-16667" r="-4167" b="-2173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9" name="Oval 78">
                  <a:extLst>
                    <a:ext uri="{FF2B5EF4-FFF2-40B4-BE49-F238E27FC236}">
                      <a16:creationId xmlns:a16="http://schemas.microsoft.com/office/drawing/2014/main" id="{C4C51471-30DB-594D-9824-59DDD8A04AAB}"/>
                    </a:ext>
                  </a:extLst>
                </p:cNvPr>
                <p:cNvSpPr/>
                <p:nvPr/>
              </p:nvSpPr>
              <p:spPr>
                <a:xfrm>
                  <a:off x="8249084" y="3278998"/>
                  <a:ext cx="1981738" cy="38951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𝐼𝑛𝑡𝑒𝑟𝑓𝑒𝑟𝑒𝑛𝑐𝑒</m:t>
                        </m:r>
                      </m:oMath>
                    </m:oMathPara>
                  </a14:m>
                  <a:endParaRPr lang="en-GB" dirty="0"/>
                </a:p>
              </p:txBody>
            </p:sp>
          </mc:Choice>
          <mc:Fallback xmlns="">
            <p:sp>
              <p:nvSpPr>
                <p:cNvPr id="161" name="Oval 160">
                  <a:extLst>
                    <a:ext uri="{FF2B5EF4-FFF2-40B4-BE49-F238E27FC236}">
                      <a16:creationId xmlns:a16="http://schemas.microsoft.com/office/drawing/2014/main" id="{8D8E90C4-6564-5040-8D6E-19522D5CDA50}"/>
                    </a:ext>
                  </a:extLst>
                </p:cNvPr>
                <p:cNvSpPr>
                  <a:spLocks noRot="1" noChangeAspect="1" noMove="1" noResize="1" noEditPoints="1" noAdjustHandles="1" noChangeArrowheads="1" noChangeShapeType="1" noTextEdit="1"/>
                </p:cNvSpPr>
                <p:nvPr/>
              </p:nvSpPr>
              <p:spPr>
                <a:xfrm>
                  <a:off x="8249084" y="3278998"/>
                  <a:ext cx="1981738" cy="389513"/>
                </a:xfrm>
                <a:prstGeom prst="ellipse">
                  <a:avLst/>
                </a:prstGeom>
                <a:blipFill>
                  <a:blip r:embed="rId26"/>
                  <a:stretch>
                    <a:fillRect b="-6061"/>
                  </a:stretch>
                </a:blipFill>
                <a:ln>
                  <a:solidFill>
                    <a:schemeClr val="tx1"/>
                  </a:solidFill>
                </a:ln>
              </p:spPr>
              <p:txBody>
                <a:bodyPr/>
                <a:lstStyle/>
                <a:p>
                  <a:r>
                    <a:rPr lang="en-GB">
                      <a:noFill/>
                    </a:rPr>
                    <a:t> </a:t>
                  </a:r>
                </a:p>
              </p:txBody>
            </p:sp>
          </mc:Fallback>
        </mc:AlternateContent>
        <p:cxnSp>
          <p:nvCxnSpPr>
            <p:cNvPr id="80" name="Straight Connector 79">
              <a:extLst>
                <a:ext uri="{FF2B5EF4-FFF2-40B4-BE49-F238E27FC236}">
                  <a16:creationId xmlns:a16="http://schemas.microsoft.com/office/drawing/2014/main" id="{18814DF7-D937-234C-BD4B-CE15D6C2B3C4}"/>
                </a:ext>
              </a:extLst>
            </p:cNvPr>
            <p:cNvCxnSpPr>
              <a:cxnSpLocks/>
              <a:stCxn id="107" idx="0"/>
              <a:endCxn id="79" idx="4"/>
            </p:cNvCxnSpPr>
            <p:nvPr/>
          </p:nvCxnSpPr>
          <p:spPr>
            <a:xfrm flipV="1">
              <a:off x="9239953" y="3668511"/>
              <a:ext cx="0" cy="2829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AF9F184-ACEA-CE4F-AE8C-8F23EEC8F8C5}"/>
                </a:ext>
              </a:extLst>
            </p:cNvPr>
            <p:cNvCxnSpPr>
              <a:cxnSpLocks/>
              <a:stCxn id="79" idx="2"/>
              <a:endCxn id="85" idx="3"/>
            </p:cNvCxnSpPr>
            <p:nvPr/>
          </p:nvCxnSpPr>
          <p:spPr>
            <a:xfrm flipH="1" flipV="1">
              <a:off x="7746308" y="3473628"/>
              <a:ext cx="502776" cy="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9C05E12-2242-8D40-904A-2F8F9C96821F}"/>
                </a:ext>
              </a:extLst>
            </p:cNvPr>
            <p:cNvCxnSpPr>
              <a:cxnSpLocks/>
              <a:stCxn id="63" idx="0"/>
              <a:endCxn id="85" idx="2"/>
            </p:cNvCxnSpPr>
            <p:nvPr/>
          </p:nvCxnSpPr>
          <p:spPr>
            <a:xfrm flipH="1" flipV="1">
              <a:off x="7674308" y="3545628"/>
              <a:ext cx="900" cy="2920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5539018D-C4B3-EB49-AF3E-EBCF58EB89DB}"/>
                </a:ext>
              </a:extLst>
            </p:cNvPr>
            <p:cNvGrpSpPr/>
            <p:nvPr/>
          </p:nvGrpSpPr>
          <p:grpSpPr>
            <a:xfrm>
              <a:off x="7565219" y="3362714"/>
              <a:ext cx="528252" cy="392206"/>
              <a:chOff x="9535279" y="2902693"/>
              <a:chExt cx="528252" cy="392206"/>
            </a:xfrm>
          </p:grpSpPr>
          <p:sp>
            <p:nvSpPr>
              <p:cNvPr id="84" name="Rectangle 83">
                <a:extLst>
                  <a:ext uri="{FF2B5EF4-FFF2-40B4-BE49-F238E27FC236}">
                    <a16:creationId xmlns:a16="http://schemas.microsoft.com/office/drawing/2014/main" id="{2F6A65A1-9129-0148-A6A7-85AB4BA33769}"/>
                  </a:ext>
                </a:extLst>
              </p:cNvPr>
              <p:cNvSpPr/>
              <p:nvPr/>
            </p:nvSpPr>
            <p:spPr>
              <a:xfrm>
                <a:off x="9535279" y="2902693"/>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3280D72C-ACC2-9F43-A7B5-467632AF563F}"/>
                  </a:ext>
                </a:extLst>
              </p:cNvPr>
              <p:cNvSpPr/>
              <p:nvPr/>
            </p:nvSpPr>
            <p:spPr>
              <a:xfrm>
                <a:off x="9572368" y="2941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43BBCF41-0D7D-DF4B-883C-1AF1C9667F43}"/>
                  </a:ext>
                </a:extLst>
              </p:cNvPr>
              <p:cNvSpPr/>
              <p:nvPr/>
            </p:nvSpPr>
            <p:spPr>
              <a:xfrm>
                <a:off x="9613887" y="2984607"/>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1300B414-47C2-4C46-8E4B-8537BFBD7516}"/>
                      </a:ext>
                    </a:extLst>
                  </p:cNvPr>
                  <p:cNvSpPr txBox="1"/>
                  <p:nvPr/>
                </p:nvSpPr>
                <p:spPr>
                  <a:xfrm>
                    <a:off x="9772810" y="3017900"/>
                    <a:ext cx="29072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i="1">
                                  <a:latin typeface="Cambria Math" charset="0"/>
                                </a:rPr>
                                <m:t>𝑔</m:t>
                              </m:r>
                            </m:e>
                            <m:sub>
                              <m:r>
                                <a:rPr lang="de-DE" b="0" i="1" smtClean="0">
                                  <a:latin typeface="Cambria Math" panose="02040503050406030204" pitchFamily="18" charset="0"/>
                                </a:rPr>
                                <m:t>4</m:t>
                              </m:r>
                            </m:sub>
                          </m:sSub>
                        </m:oMath>
                      </m:oMathPara>
                    </a14:m>
                    <a:endParaRPr lang="en-GB" dirty="0"/>
                  </a:p>
                </p:txBody>
              </p:sp>
            </mc:Choice>
            <mc:Fallback xmlns="">
              <p:sp>
                <p:nvSpPr>
                  <p:cNvPr id="169" name="TextBox 168">
                    <a:extLst>
                      <a:ext uri="{FF2B5EF4-FFF2-40B4-BE49-F238E27FC236}">
                        <a16:creationId xmlns:a16="http://schemas.microsoft.com/office/drawing/2014/main" id="{AF21B967-89DC-CD4B-BF96-DC2AD893EBA7}"/>
                      </a:ext>
                    </a:extLst>
                  </p:cNvPr>
                  <p:cNvSpPr txBox="1">
                    <a:spLocks noRot="1" noChangeAspect="1" noMove="1" noResize="1" noEditPoints="1" noAdjustHandles="1" noChangeArrowheads="1" noChangeShapeType="1" noTextEdit="1"/>
                  </p:cNvSpPr>
                  <p:nvPr/>
                </p:nvSpPr>
                <p:spPr>
                  <a:xfrm>
                    <a:off x="9772810" y="3017900"/>
                    <a:ext cx="290721" cy="276999"/>
                  </a:xfrm>
                  <a:prstGeom prst="rect">
                    <a:avLst/>
                  </a:prstGeom>
                  <a:blipFill>
                    <a:blip r:embed="rId27"/>
                    <a:stretch>
                      <a:fillRect l="-16667" r="-4167" b="-21739"/>
                    </a:stretch>
                  </a:blipFill>
                </p:spPr>
                <p:txBody>
                  <a:bodyPr/>
                  <a:lstStyle/>
                  <a:p>
                    <a:r>
                      <a:rPr lang="en-GB">
                        <a:noFill/>
                      </a:rPr>
                      <a:t> </a:t>
                    </a:r>
                  </a:p>
                </p:txBody>
              </p:sp>
            </mc:Fallback>
          </mc:AlternateContent>
        </p:grpSp>
      </p:grpSp>
      <p:sp>
        <p:nvSpPr>
          <p:cNvPr id="4" name="Date Placeholder 3">
            <a:extLst>
              <a:ext uri="{FF2B5EF4-FFF2-40B4-BE49-F238E27FC236}">
                <a16:creationId xmlns:a16="http://schemas.microsoft.com/office/drawing/2014/main" id="{20043213-4058-1663-859D-6A992D6D311F}"/>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44AE3A66-0657-542A-6B68-699D8421435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CF913B4E-7976-E98A-CBFC-5A5B49E232E0}"/>
              </a:ext>
            </a:extLst>
          </p:cNvPr>
          <p:cNvSpPr>
            <a:spLocks noGrp="1"/>
          </p:cNvSpPr>
          <p:nvPr>
            <p:ph type="sldNum" sz="quarter" idx="11"/>
          </p:nvPr>
        </p:nvSpPr>
        <p:spPr/>
        <p:txBody>
          <a:bodyPr/>
          <a:lstStyle/>
          <a:p>
            <a:fld id="{EB1502E6-D9AE-3544-B6D5-378AAA0B915F}" type="slidenum">
              <a:rPr lang="de-DE" altLang="de-DE" smtClean="0"/>
              <a:pPr/>
              <a:t>40</a:t>
            </a:fld>
            <a:endParaRPr lang="de-DE" altLang="de-DE" dirty="0"/>
          </a:p>
        </p:txBody>
      </p:sp>
    </p:spTree>
    <p:extLst>
      <p:ext uri="{BB962C8B-B14F-4D97-AF65-F5344CB8AC3E}">
        <p14:creationId xmlns:p14="http://schemas.microsoft.com/office/powerpoint/2010/main" val="2891677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E8797-BE6F-234F-950A-7C03A0EEF683}"/>
              </a:ext>
            </a:extLst>
          </p:cNvPr>
          <p:cNvSpPr>
            <a:spLocks noGrp="1"/>
          </p:cNvSpPr>
          <p:nvPr>
            <p:ph type="title"/>
          </p:nvPr>
        </p:nvSpPr>
        <p:spPr/>
        <p:txBody>
          <a:bodyPr>
            <a:normAutofit/>
          </a:bodyPr>
          <a:lstStyle/>
          <a:p>
            <a:r>
              <a:rPr lang="en-GB"/>
              <a:t>Answering EU-Queries for MEU</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0DFB192-60AB-064C-8EF7-66485387AA3A}"/>
                  </a:ext>
                </a:extLst>
              </p:cNvPr>
              <p:cNvSpPr>
                <a:spLocks noGrp="1"/>
              </p:cNvSpPr>
              <p:nvPr>
                <p:ph type="body" sz="quarter" idx="13"/>
              </p:nvPr>
            </p:nvSpPr>
            <p:spPr/>
            <p:txBody>
              <a:bodyPr>
                <a:normAutofit fontScale="85000" lnSpcReduction="10000"/>
              </a:bodyPr>
              <a:lstStyle/>
              <a:p>
                <a:r>
                  <a:rPr lang="en-GB" dirty="0"/>
                  <a:t>Given a decision model </a:t>
                </a:r>
                <a14:m>
                  <m:oMath xmlns:m="http://schemas.openxmlformats.org/officeDocument/2006/math">
                    <m:r>
                      <a:rPr lang="en-GB" i="1">
                        <a:latin typeface="Cambria Math" panose="02040503050406030204" pitchFamily="18" charset="0"/>
                      </a:rPr>
                      <m:t>𝐺</m:t>
                    </m:r>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i="1">
                                    <a:latin typeface="Cambria Math" panose="02040503050406030204" pitchFamily="18" charset="0"/>
                                  </a:rPr>
                                  <m:t>𝑖</m:t>
                                </m:r>
                              </m:sub>
                            </m:sSub>
                          </m:e>
                        </m:d>
                      </m:e>
                      <m:sub>
                        <m: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𝑛</m:t>
                        </m:r>
                      </m:sup>
                    </m:sSub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e>
                    </m:d>
                  </m:oMath>
                </a14:m>
                <a:r>
                  <a:rPr lang="en-GB" dirty="0"/>
                  <a:t>, evidence </a:t>
                </a:r>
                <a14:m>
                  <m:oMath xmlns:m="http://schemas.openxmlformats.org/officeDocument/2006/math">
                    <m:r>
                      <a:rPr lang="de-DE" b="1" i="1" smtClean="0">
                        <a:latin typeface="Cambria Math" panose="02040503050406030204" pitchFamily="18" charset="0"/>
                      </a:rPr>
                      <m:t>𝒆</m:t>
                    </m:r>
                  </m:oMath>
                </a14:m>
                <a:r>
                  <a:rPr lang="en-GB" dirty="0"/>
                  <a:t>, and an action assignment </a:t>
                </a:r>
                <a14:m>
                  <m:oMath xmlns:m="http://schemas.openxmlformats.org/officeDocument/2006/math">
                    <m:r>
                      <a:rPr lang="de-DE" b="1" i="1" smtClean="0">
                        <a:latin typeface="Cambria Math" panose="02040503050406030204" pitchFamily="18" charset="0"/>
                      </a:rPr>
                      <m:t>𝒅</m:t>
                    </m:r>
                  </m:oMath>
                </a14:m>
                <a:r>
                  <a:rPr lang="en-GB" dirty="0"/>
                  <a:t> </a:t>
                </a:r>
                <a:r>
                  <a:rPr lang="en-GB" dirty="0">
                    <a:solidFill>
                      <a:srgbClr val="FFC000"/>
                    </a:solidFill>
                  </a:rPr>
                  <a:t>for groups in </a:t>
                </a:r>
                <a14:m>
                  <m:oMath xmlns:m="http://schemas.openxmlformats.org/officeDocument/2006/math">
                    <m:r>
                      <a:rPr lang="en-GB" i="1">
                        <a:solidFill>
                          <a:srgbClr val="FFC000"/>
                        </a:solidFill>
                        <a:latin typeface="Cambria Math" panose="02040503050406030204" pitchFamily="18" charset="0"/>
                      </a:rPr>
                      <m:t>𝐺</m:t>
                    </m:r>
                  </m:oMath>
                </a14:m>
                <a:r>
                  <a:rPr lang="en-GB" dirty="0">
                    <a:solidFill>
                      <a:srgbClr val="FFC000"/>
                    </a:solidFill>
                  </a:rPr>
                  <a:t> after shattering</a:t>
                </a:r>
                <a:endParaRPr lang="en-GB" dirty="0"/>
              </a:p>
              <a:p>
                <a:pPr marL="715703" lvl="1" indent="-457200">
                  <a:buFont typeface="+mj-lt"/>
                  <a:buAutoNum type="arabicPeriod"/>
                </a:pPr>
                <a:r>
                  <a:rPr lang="en-GB" dirty="0"/>
                  <a:t>Calculate the posterior, </a:t>
                </a:r>
                <a14:m>
                  <m:oMath xmlns:m="http://schemas.openxmlformats.org/officeDocument/2006/math">
                    <m:r>
                      <a:rPr lang="de-DE" i="1">
                        <a:solidFill>
                          <a:schemeClr val="accent1"/>
                        </a:solidFill>
                        <a:latin typeface="Cambria Math" panose="02040503050406030204" pitchFamily="18" charset="0"/>
                      </a:rPr>
                      <m:t>𝑃</m:t>
                    </m:r>
                    <m:d>
                      <m:dPr>
                        <m:ctrlPr>
                          <a:rPr lang="de-DE" i="1" smtClean="0">
                            <a:solidFill>
                              <a:schemeClr val="accent1"/>
                            </a:solidFill>
                            <a:latin typeface="Cambria Math" panose="02040503050406030204" pitchFamily="18" charset="0"/>
                          </a:rPr>
                        </m:ctrlPr>
                      </m:dPr>
                      <m:e>
                        <m:r>
                          <m:rPr>
                            <m:brk m:alnAt="7"/>
                          </m:rPr>
                          <a:rPr lang="de-DE" b="1" i="1">
                            <a:solidFill>
                              <a:schemeClr val="accent1"/>
                            </a:solidFill>
                            <a:latin typeface="Cambria Math" panose="02040503050406030204" pitchFamily="18" charset="0"/>
                          </a:rPr>
                          <m:t>𝑹</m:t>
                        </m:r>
                      </m:e>
                      <m:e>
                        <m:r>
                          <a:rPr lang="de-DE" b="1" i="1">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𝒅</m:t>
                        </m:r>
                      </m:e>
                    </m:d>
                  </m:oMath>
                </a14:m>
                <a:r>
                  <a:rPr lang="en-GB" dirty="0"/>
                  <a:t>, of the </a:t>
                </a:r>
                <a:r>
                  <a:rPr lang="en-GB" i="1" dirty="0"/>
                  <a:t>Markov blanket of the utility node</a:t>
                </a:r>
              </a:p>
              <a:p>
                <a:pPr lvl="2"/>
                <a:r>
                  <a:rPr lang="en-GB" dirty="0"/>
                  <a:t>I.e., </a:t>
                </a:r>
                <a14:m>
                  <m:oMath xmlns:m="http://schemas.openxmlformats.org/officeDocument/2006/math">
                    <m:r>
                      <a:rPr lang="de-DE" b="1" i="1">
                        <a:latin typeface="Cambria Math" panose="02040503050406030204" pitchFamily="18" charset="0"/>
                        <a:ea typeface="Cambria Math" panose="02040503050406030204" pitchFamily="18" charset="0"/>
                      </a:rPr>
                      <m:t>𝑹</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𝑟𝑣</m:t>
                    </m:r>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𝑟𝑣</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𝒂</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𝑟𝑣</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𝑬</m:t>
                        </m:r>
                      </m:e>
                    </m:d>
                  </m:oMath>
                </a14:m>
                <a:r>
                  <a:rPr lang="en-GB" dirty="0"/>
                  <a:t> (remaining PRVs in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𝑢</m:t>
                        </m:r>
                      </m:sub>
                    </m:sSub>
                  </m:oMath>
                </a14:m>
                <a:r>
                  <a:rPr lang="en-GB" dirty="0"/>
                  <a:t>’s after previous step)</a:t>
                </a:r>
              </a:p>
              <a:p>
                <a:pPr lvl="2"/>
                <a:r>
                  <a:rPr lang="en-GB" dirty="0"/>
                  <a:t>Using LVE: With </a:t>
                </a:r>
                <a14:m>
                  <m:oMath xmlns:m="http://schemas.openxmlformats.org/officeDocument/2006/math">
                    <m:r>
                      <a:rPr lang="de-DE" b="1" i="1">
                        <a:solidFill>
                          <a:schemeClr val="accent1"/>
                        </a:solidFill>
                        <a:latin typeface="Cambria Math" panose="02040503050406030204" pitchFamily="18" charset="0"/>
                        <a:ea typeface="Cambria Math" panose="02040503050406030204" pitchFamily="18" charset="0"/>
                      </a:rPr>
                      <m:t>𝑹</m:t>
                    </m:r>
                  </m:oMath>
                </a14:m>
                <a:r>
                  <a:rPr lang="en-GB" dirty="0"/>
                  <a:t> as the query terms and </a:t>
                </a:r>
                <a14:m>
                  <m:oMath xmlns:m="http://schemas.openxmlformats.org/officeDocument/2006/math">
                    <m:r>
                      <a:rPr lang="de-DE" b="1" i="1">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𝒅</m:t>
                    </m:r>
                  </m:oMath>
                </a14:m>
                <a:r>
                  <a:rPr lang="en-GB" dirty="0"/>
                  <a:t> as evidence, eliminate all non-query terms in </a:t>
                </a:r>
                <a14:m>
                  <m:oMath xmlns:m="http://schemas.openxmlformats.org/officeDocument/2006/math">
                    <m:r>
                      <a:rPr lang="en-GB" i="1">
                        <a:latin typeface="Cambria Math" panose="02040503050406030204" pitchFamily="18" charset="0"/>
                      </a:rPr>
                      <m:t>𝐺</m:t>
                    </m:r>
                  </m:oMath>
                </a14:m>
                <a:r>
                  <a:rPr lang="en-GB" dirty="0"/>
                  <a:t>, i.e., call</a:t>
                </a:r>
              </a:p>
              <a:p>
                <a:pPr marL="532867" lvl="2" indent="0">
                  <a:buNone/>
                </a:pPr>
                <a14:m>
                  <m:oMathPara xmlns:m="http://schemas.openxmlformats.org/officeDocument/2006/math">
                    <m:oMathParaPr>
                      <m:jc m:val="centerGroup"/>
                    </m:oMathParaPr>
                    <m:oMath xmlns:m="http://schemas.openxmlformats.org/officeDocument/2006/math">
                      <m:r>
                        <m:rPr>
                          <m:nor/>
                        </m:rPr>
                        <a:rPr lang="de-DE">
                          <a:latin typeface="Cambria Math" panose="02040503050406030204" pitchFamily="18" charset="0"/>
                        </a:rPr>
                        <m:t>LVE</m:t>
                      </m:r>
                      <m:d>
                        <m:dPr>
                          <m:ctrlPr>
                            <a:rPr lang="de-DE" i="1">
                              <a:latin typeface="Cambria Math" panose="02040503050406030204" pitchFamily="18" charset="0"/>
                            </a:rPr>
                          </m:ctrlPr>
                        </m:dPr>
                        <m:e>
                          <m:r>
                            <a:rPr lang="de-DE" i="1">
                              <a:latin typeface="Cambria Math" panose="02040503050406030204" pitchFamily="18" charset="0"/>
                            </a:rPr>
                            <m:t>𝐺</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e>
                          </m:d>
                          <m:r>
                            <a:rPr lang="de-DE" i="1">
                              <a:latin typeface="Cambria Math" panose="02040503050406030204" pitchFamily="18" charset="0"/>
                            </a:rPr>
                            <m:t>,</m:t>
                          </m:r>
                          <m:r>
                            <a:rPr lang="de-DE" b="1" i="1">
                              <a:latin typeface="Cambria Math" panose="02040503050406030204" pitchFamily="18" charset="0"/>
                            </a:rPr>
                            <m:t>𝑹</m:t>
                          </m:r>
                          <m:r>
                            <a:rPr lang="de-DE" i="1">
                              <a:latin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𝒆</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𝒅</m:t>
                          </m:r>
                        </m:e>
                      </m:d>
                    </m:oMath>
                  </m:oMathPara>
                </a14:m>
                <a:endParaRPr lang="en-GB" dirty="0"/>
              </a:p>
              <a:p>
                <a:pPr marL="715703" lvl="1" indent="-457200">
                  <a:buFont typeface="+mj-lt"/>
                  <a:buAutoNum type="arabicPeriod"/>
                </a:pPr>
                <a:r>
                  <a:rPr lang="en-GB" dirty="0"/>
                  <a:t>Calculate the expected utility by summing over the range values of </a:t>
                </a:r>
                <a14:m>
                  <m:oMath xmlns:m="http://schemas.openxmlformats.org/officeDocument/2006/math">
                    <m:r>
                      <a:rPr lang="de-DE" b="1" i="1">
                        <a:solidFill>
                          <a:schemeClr val="accent1"/>
                        </a:solidFill>
                        <a:latin typeface="Cambria Math" panose="02040503050406030204" pitchFamily="18" charset="0"/>
                        <a:ea typeface="Cambria Math" panose="02040503050406030204" pitchFamily="18" charset="0"/>
                      </a:rPr>
                      <m:t>𝑹</m:t>
                    </m:r>
                  </m:oMath>
                </a14:m>
                <a:r>
                  <a:rPr lang="de-DE" dirty="0">
                    <a:ea typeface="Cambria Math" panose="02040503050406030204" pitchFamily="18" charset="0"/>
                  </a:rPr>
                  <a:t>: </a:t>
                </a:r>
                <a:endParaRPr lang="de-DE" i="1" dirty="0">
                  <a:solidFill>
                    <a:schemeClr val="accent1"/>
                  </a:solidFill>
                  <a:latin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smtClean="0">
                              <a:solidFill>
                                <a:schemeClr val="accent1"/>
                              </a:solidFill>
                              <a:latin typeface="Cambria Math" panose="02040503050406030204" pitchFamily="18" charset="0"/>
                            </a:rPr>
                            <m:t>𝒅</m:t>
                          </m:r>
                        </m:e>
                      </m:d>
                      <m:r>
                        <a:rPr lang="de-DE" i="1">
                          <a:solidFill>
                            <a:schemeClr val="accent1"/>
                          </a:solidFill>
                          <a:latin typeface="Cambria Math" panose="02040503050406030204" pitchFamily="18" charset="0"/>
                        </a:rPr>
                        <m:t>=</m:t>
                      </m:r>
                      <m:nary>
                        <m:naryPr>
                          <m:chr m:val="∑"/>
                          <m:supHide m:val="on"/>
                          <m:ctrlPr>
                            <a:rPr lang="de-DE" i="1">
                              <a:solidFill>
                                <a:schemeClr val="accent1"/>
                              </a:solidFill>
                              <a:latin typeface="Cambria Math" panose="02040503050406030204" pitchFamily="18" charset="0"/>
                            </a:rPr>
                          </m:ctrlPr>
                        </m:naryPr>
                        <m:sub>
                          <m:r>
                            <m:rPr>
                              <m:brk m:alnAt="7"/>
                            </m:rPr>
                            <a:rPr lang="de-DE" b="1" i="1">
                              <a:solidFill>
                                <a:schemeClr val="accent1"/>
                              </a:solidFill>
                              <a:latin typeface="Cambria Math" panose="02040503050406030204" pitchFamily="18" charset="0"/>
                            </a:rPr>
                            <m:t>𝒓</m:t>
                          </m:r>
                          <m:r>
                            <m:rPr>
                              <m:brk m:alnAt="7"/>
                            </m:rPr>
                            <a:rPr lang="de-DE" i="1">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ran</m:t>
                          </m:r>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𝑹</m:t>
                              </m:r>
                            </m:e>
                          </m:d>
                        </m:sub>
                        <m:sup/>
                        <m:e>
                          <m:r>
                            <a:rPr lang="de-DE" i="1">
                              <a:solidFill>
                                <a:schemeClr val="accent1"/>
                              </a:solidFill>
                              <a:latin typeface="Cambria Math" panose="02040503050406030204" pitchFamily="18" charset="0"/>
                            </a:rPr>
                            <m:t>𝑃</m:t>
                          </m:r>
                          <m:d>
                            <m:dPr>
                              <m:ctrlPr>
                                <a:rPr lang="de-DE" i="1" smtClean="0">
                                  <a:solidFill>
                                    <a:schemeClr val="accent1"/>
                                  </a:solidFill>
                                  <a:latin typeface="Cambria Math" panose="02040503050406030204" pitchFamily="18" charset="0"/>
                                </a:rPr>
                              </m:ctrlPr>
                            </m:dPr>
                            <m:e>
                              <m:r>
                                <m:rPr>
                                  <m:brk m:alnAt="7"/>
                                </m:rPr>
                                <a:rPr lang="de-DE" b="1" i="1">
                                  <a:solidFill>
                                    <a:schemeClr val="accent1"/>
                                  </a:solidFill>
                                  <a:latin typeface="Cambria Math" panose="02040503050406030204" pitchFamily="18" charset="0"/>
                                </a:rPr>
                                <m:t>𝒓</m:t>
                              </m:r>
                            </m:e>
                            <m:e>
                              <m:r>
                                <a:rPr lang="de-DE" b="1" i="1">
                                  <a:solidFill>
                                    <a:schemeClr val="accent1"/>
                                  </a:solidFill>
                                  <a:latin typeface="Cambria Math" panose="02040503050406030204" pitchFamily="18" charset="0"/>
                                </a:rPr>
                                <m:t>𝒆</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𝒅</m:t>
                              </m:r>
                            </m:e>
                          </m:d>
                          <m:r>
                            <a:rPr lang="de-DE" b="0" i="1">
                              <a:solidFill>
                                <a:schemeClr val="accent1"/>
                              </a:solidFill>
                              <a:latin typeface="Cambria Math" panose="02040503050406030204" pitchFamily="18" charset="0"/>
                              <a:ea typeface="Cambria Math" panose="02040503050406030204" pitchFamily="18" charset="0"/>
                            </a:rPr>
                            <m:t>∙</m:t>
                          </m:r>
                          <m:sSub>
                            <m:sSubPr>
                              <m:ctrlPr>
                                <a:rPr lang="de-DE"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𝜙</m:t>
                              </m:r>
                            </m:e>
                            <m:sub>
                              <m:r>
                                <a:rPr lang="de-DE" b="0" i="1" smtClean="0">
                                  <a:solidFill>
                                    <a:schemeClr val="accent1"/>
                                  </a:solidFill>
                                  <a:latin typeface="Cambria Math" panose="02040503050406030204" pitchFamily="18" charset="0"/>
                                  <a:ea typeface="Cambria Math" panose="02040503050406030204" pitchFamily="18" charset="0"/>
                                </a:rPr>
                                <m:t>𝑈</m:t>
                              </m:r>
                            </m:sub>
                          </m:sSub>
                          <m:d>
                            <m:dPr>
                              <m:ctrlPr>
                                <a:rPr lang="de-DE" b="1" i="1" smtClean="0">
                                  <a:solidFill>
                                    <a:schemeClr val="accent1"/>
                                  </a:solidFill>
                                  <a:latin typeface="Cambria Math" panose="02040503050406030204" pitchFamily="18" charset="0"/>
                                  <a:ea typeface="Cambria Math" panose="02040503050406030204" pitchFamily="18" charset="0"/>
                                </a:rPr>
                              </m:ctrlPr>
                            </m:dPr>
                            <m:e>
                              <m:r>
                                <a:rPr lang="de-DE" b="1" i="1" smtClean="0">
                                  <a:solidFill>
                                    <a:schemeClr val="accent1"/>
                                  </a:solidFill>
                                  <a:latin typeface="Cambria Math" panose="02040503050406030204" pitchFamily="18" charset="0"/>
                                  <a:ea typeface="Cambria Math" panose="02040503050406030204" pitchFamily="18" charset="0"/>
                                </a:rPr>
                                <m:t>𝒓</m:t>
                              </m:r>
                            </m:e>
                          </m:d>
                        </m:e>
                      </m:nary>
                    </m:oMath>
                  </m:oMathPara>
                </a14:m>
                <a:endParaRPr lang="de-DE" dirty="0">
                  <a:ea typeface="Cambria Math" panose="02040503050406030204" pitchFamily="18" charset="0"/>
                </a:endParaRPr>
              </a:p>
              <a:p>
                <a:pPr lvl="2"/>
                <a:r>
                  <a:rPr lang="en-GB" dirty="0"/>
                  <a:t>Using LVE: Eliminate remaining PRVs in </a:t>
                </a:r>
                <a14:m>
                  <m:oMath xmlns:m="http://schemas.openxmlformats.org/officeDocument/2006/math">
                    <m:d>
                      <m:dPr>
                        <m:begChr m:val="{"/>
                        <m:endChr m:val="}"/>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𝑔</m:t>
                        </m:r>
                      </m:e>
                    </m:d>
                    <m:r>
                      <a:rPr lang="de-DE" i="1">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𝑔</m:t>
                    </m:r>
                    <m:r>
                      <a:rPr lang="de-DE" b="0" i="1" smtClean="0">
                        <a:latin typeface="Cambria Math" panose="02040503050406030204" pitchFamily="18" charset="0"/>
                        <a:ea typeface="Cambria Math" panose="02040503050406030204" pitchFamily="18" charset="0"/>
                      </a:rPr>
                      <m:t>=</m:t>
                    </m:r>
                    <m:r>
                      <m:rPr>
                        <m:nor/>
                      </m:rPr>
                      <a:rPr lang="de-DE">
                        <a:latin typeface="Cambria Math" panose="02040503050406030204" pitchFamily="18" charset="0"/>
                      </a:rPr>
                      <m:t>LVE</m:t>
                    </m:r>
                    <m:d>
                      <m:dPr>
                        <m:ctrlPr>
                          <a:rPr lang="de-DE" i="1">
                            <a:latin typeface="Cambria Math" panose="02040503050406030204" pitchFamily="18" charset="0"/>
                          </a:rPr>
                        </m:ctrlPr>
                      </m:dPr>
                      <m:e>
                        <m:r>
                          <a:rPr lang="de-DE" i="1">
                            <a:latin typeface="Cambria Math" panose="02040503050406030204" pitchFamily="18" charset="0"/>
                          </a:rPr>
                          <m:t>𝐺</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e>
                        </m:d>
                        <m:r>
                          <a:rPr lang="de-DE" i="1">
                            <a:latin typeface="Cambria Math" panose="02040503050406030204" pitchFamily="18" charset="0"/>
                          </a:rPr>
                          <m:t>,</m:t>
                        </m:r>
                        <m:r>
                          <a:rPr lang="de-DE" b="1" i="1">
                            <a:latin typeface="Cambria Math" panose="02040503050406030204" pitchFamily="18" charset="0"/>
                          </a:rPr>
                          <m:t>𝑹</m:t>
                        </m:r>
                        <m:r>
                          <a:rPr lang="de-DE" i="1">
                            <a:latin typeface="Cambria Math" panose="02040503050406030204" pitchFamily="18" charset="0"/>
                          </a:rPr>
                          <m:t>,</m:t>
                        </m:r>
                        <m:r>
                          <a:rPr lang="de-DE" b="1" i="1">
                            <a:latin typeface="Cambria Math" panose="02040503050406030204" pitchFamily="18" charset="0"/>
                            <a:ea typeface="Cambria Math" panose="02040503050406030204" pitchFamily="18" charset="0"/>
                          </a:rPr>
                          <m:t>𝒆</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𝒅</m:t>
                        </m:r>
                      </m:e>
                    </m:d>
                  </m:oMath>
                </a14:m>
                <a:r>
                  <a:rPr lang="en-GB" dirty="0"/>
                  <a:t>, i.e., call</a:t>
                </a:r>
              </a:p>
              <a:p>
                <a:pPr marL="532867" lvl="2" indent="0">
                  <a:buNone/>
                </a:pPr>
                <a14:m>
                  <m:oMathPara xmlns:m="http://schemas.openxmlformats.org/officeDocument/2006/math">
                    <m:oMathParaPr>
                      <m:jc m:val="centerGroup"/>
                    </m:oMathParaPr>
                    <m:oMath xmlns:m="http://schemas.openxmlformats.org/officeDocument/2006/math">
                      <m:r>
                        <m:rPr>
                          <m:nor/>
                        </m:rPr>
                        <a:rPr lang="de-DE">
                          <a:latin typeface="Cambria Math" panose="02040503050406030204" pitchFamily="18" charset="0"/>
                        </a:rPr>
                        <m:t>LVE</m:t>
                      </m:r>
                      <m:d>
                        <m:dPr>
                          <m:ctrlPr>
                            <a:rPr lang="de-DE" i="1">
                              <a:latin typeface="Cambria Math" panose="02040503050406030204" pitchFamily="18" charset="0"/>
                            </a:rPr>
                          </m:ctrlPr>
                        </m:dPr>
                        <m:e>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𝑔</m:t>
                              </m:r>
                            </m:e>
                          </m:d>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e>
                          </m:d>
                          <m:r>
                            <a:rPr lang="de-DE" i="1">
                              <a:latin typeface="Cambria Math" panose="02040503050406030204" pitchFamily="18" charset="0"/>
                            </a:rPr>
                            <m:t>,</m:t>
                          </m:r>
                          <m:r>
                            <a:rPr lang="de-DE" b="1" i="1">
                              <a:latin typeface="Cambria Math" panose="02040503050406030204" pitchFamily="18" charset="0"/>
                            </a:rPr>
                            <m:t>𝑹</m:t>
                          </m:r>
                          <m:r>
                            <a:rPr lang="de-DE" i="1">
                              <a:latin typeface="Cambria Math" panose="02040503050406030204" pitchFamily="18" charset="0"/>
                            </a:rPr>
                            <m:t>,</m:t>
                          </m:r>
                          <m:r>
                            <a:rPr lang="de-DE" b="1" i="1">
                              <a:latin typeface="Cambria Math" panose="02040503050406030204" pitchFamily="18" charset="0"/>
                              <a:ea typeface="Cambria Math" panose="02040503050406030204" pitchFamily="18" charset="0"/>
                            </a:rPr>
                            <m:t>𝒆</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𝒅</m:t>
                          </m:r>
                        </m:e>
                      </m:d>
                    </m:oMath>
                  </m:oMathPara>
                </a14:m>
                <a:endParaRPr lang="en-GB" dirty="0"/>
              </a:p>
              <a:p>
                <a:pPr lvl="3"/>
                <a14:m>
                  <m:oMath xmlns:m="http://schemas.openxmlformats.org/officeDocument/2006/math">
                    <m:r>
                      <a:rPr lang="de-DE" b="1" i="1">
                        <a:latin typeface="Cambria Math" panose="02040503050406030204" pitchFamily="18" charset="0"/>
                        <a:ea typeface="Cambria Math" panose="02040503050406030204" pitchFamily="18" charset="0"/>
                      </a:rPr>
                      <m:t>𝒆</m:t>
                    </m:r>
                    <m:r>
                      <a:rPr lang="de-DE" b="0" i="1" smtClean="0">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𝒅</m:t>
                    </m:r>
                  </m:oMath>
                </a14:m>
                <a:r>
                  <a:rPr lang="en-GB" dirty="0"/>
                  <a:t> not yet handled in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oMath>
                </a14:m>
                <a:r>
                  <a:rPr lang="en-GB" dirty="0"/>
                  <a:t>; alternatively: absorb </a:t>
                </a:r>
                <a14:m>
                  <m:oMath xmlns:m="http://schemas.openxmlformats.org/officeDocument/2006/math">
                    <m:r>
                      <a:rPr lang="de-DE" b="1" i="1">
                        <a:latin typeface="Cambria Math" panose="02040503050406030204" pitchFamily="18" charset="0"/>
                        <a:ea typeface="Cambria Math" panose="02040503050406030204" pitchFamily="18" charset="0"/>
                      </a:rPr>
                      <m:t>𝒆</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𝒅</m:t>
                    </m:r>
                  </m:oMath>
                </a14:m>
                <a:r>
                  <a:rPr lang="en-GB" dirty="0"/>
                  <a:t> at beginning in </a:t>
                </a:r>
                <a14:m>
                  <m:oMath xmlns:m="http://schemas.openxmlformats.org/officeDocument/2006/math">
                    <m:r>
                      <a:rPr lang="en-GB" i="1" dirty="0" smtClean="0">
                        <a:latin typeface="Cambria Math" panose="02040503050406030204" pitchFamily="18" charset="0"/>
                      </a:rPr>
                      <m:t>𝐺</m:t>
                    </m:r>
                  </m:oMath>
                </a14:m>
                <a:endParaRPr lang="en-GB" dirty="0"/>
              </a:p>
              <a:p>
                <a:pPr lvl="3"/>
                <a:r>
                  <a:rPr lang="en-GB" dirty="0"/>
                  <a:t>Result: parfactor mapping empty argument to a single value (</a:t>
                </a:r>
                <a14:m>
                  <m:oMath xmlns:m="http://schemas.openxmlformats.org/officeDocument/2006/math">
                    <m:r>
                      <a:rPr lang="en-GB" i="1">
                        <a:latin typeface="Cambria Math" panose="02040503050406030204" pitchFamily="18" charset="0"/>
                      </a:rPr>
                      <m:t>𝑈</m:t>
                    </m:r>
                  </m:oMath>
                </a14:m>
                <a:r>
                  <a:rPr lang="en-GB" dirty="0"/>
                  <a:t>)</a:t>
                </a:r>
              </a:p>
            </p:txBody>
          </p:sp>
        </mc:Choice>
        <mc:Fallback xmlns="">
          <p:sp>
            <p:nvSpPr>
              <p:cNvPr id="3" name="Content Placeholder 2">
                <a:extLst>
                  <a:ext uri="{FF2B5EF4-FFF2-40B4-BE49-F238E27FC236}">
                    <a16:creationId xmlns:a16="http://schemas.microsoft.com/office/drawing/2014/main" id="{80DFB192-60AB-064C-8EF7-66485387AA3A}"/>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486" t="-2486" r="-1829" b="-4144"/>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3114DE4D-F0D3-DA75-3E07-35007FD3099A}"/>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7645C092-FBCD-C854-C433-40ACB404DF3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FEDE3075-9429-E3B2-2526-D30BA0F1CE92}"/>
              </a:ext>
            </a:extLst>
          </p:cNvPr>
          <p:cNvSpPr>
            <a:spLocks noGrp="1"/>
          </p:cNvSpPr>
          <p:nvPr>
            <p:ph type="sldNum" sz="quarter" idx="11"/>
          </p:nvPr>
        </p:nvSpPr>
        <p:spPr/>
        <p:txBody>
          <a:bodyPr/>
          <a:lstStyle/>
          <a:p>
            <a:fld id="{EB1502E6-D9AE-3544-B6D5-378AAA0B915F}" type="slidenum">
              <a:rPr lang="de-DE" altLang="de-DE" smtClean="0"/>
              <a:pPr/>
              <a:t>41</a:t>
            </a:fld>
            <a:endParaRPr lang="de-DE" altLang="de-DE" dirty="0"/>
          </a:p>
        </p:txBody>
      </p:sp>
    </p:spTree>
    <p:extLst>
      <p:ext uri="{BB962C8B-B14F-4D97-AF65-F5344CB8AC3E}">
        <p14:creationId xmlns:p14="http://schemas.microsoft.com/office/powerpoint/2010/main" val="26734030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normAutofit/>
          </a:bodyPr>
          <a:lstStyle/>
          <a:p>
            <a:r>
              <a:rPr lang="en-GB"/>
              <a:t>LVE for MEU Problems</a:t>
            </a:r>
            <a:endParaRPr lang="en-US"/>
          </a:p>
        </p:txBody>
      </p:sp>
      <mc:AlternateContent xmlns:mc="http://schemas.openxmlformats.org/markup-compatibility/2006" xmlns:a14="http://schemas.microsoft.com/office/drawing/2010/main">
        <mc:Choice Requires="a14">
          <p:sp>
            <p:nvSpPr>
              <p:cNvPr id="78850" name="Rectangle 3"/>
              <p:cNvSpPr>
                <a:spLocks noGrp="1" noChangeArrowheads="1"/>
              </p:cNvSpPr>
              <p:nvPr>
                <p:ph type="body" sz="quarter" idx="13"/>
              </p:nvPr>
            </p:nvSpPr>
            <p:spPr/>
            <p:txBody>
              <a:bodyPr>
                <a:noAutofit/>
              </a:bodyPr>
              <a:lstStyle/>
              <a:p>
                <a:pPr marL="0" indent="0">
                  <a:lnSpc>
                    <a:spcPct val="110000"/>
                  </a:lnSpc>
                  <a:spcBef>
                    <a:spcPts val="0"/>
                  </a:spcBef>
                  <a:buNone/>
                  <a:tabLst>
                    <a:tab pos="449263" algn="l"/>
                    <a:tab pos="898525" algn="l"/>
                    <a:tab pos="1349375" algn="l"/>
                    <a:tab pos="1798638" algn="l"/>
                    <a:tab pos="2249488" algn="l"/>
                    <a:tab pos="7635875" algn="r"/>
                  </a:tabLst>
                </a:pPr>
                <a:r>
                  <a:rPr lang="en-GB" sz="2000" b="1" dirty="0"/>
                  <a:t>function</a:t>
                </a:r>
                <a:r>
                  <a:rPr lang="en-GB" sz="2000" dirty="0"/>
                  <a:t> </a:t>
                </a:r>
                <a14:m>
                  <m:oMath xmlns:m="http://schemas.openxmlformats.org/officeDocument/2006/math">
                    <m:r>
                      <m:rPr>
                        <m:nor/>
                      </m:rPr>
                      <a:rPr lang="en-GB" sz="2000" b="1" i="0" smtClean="0">
                        <a:latin typeface="Cambria Math" panose="02040503050406030204" pitchFamily="18" charset="0"/>
                      </a:rPr>
                      <m:t>MEU</m:t>
                    </m:r>
                    <m:r>
                      <m:rPr>
                        <m:nor/>
                      </m:rPr>
                      <a:rPr lang="de-DE" sz="2000" b="1" i="0" smtClean="0">
                        <a:latin typeface="Cambria Math" panose="02040503050406030204" pitchFamily="18" charset="0"/>
                      </a:rPr>
                      <m:t>−</m:t>
                    </m:r>
                    <m:r>
                      <m:rPr>
                        <m:nor/>
                      </m:rPr>
                      <a:rPr lang="en-GB" sz="2000" b="1">
                        <a:latin typeface="Cambria Math" panose="02040503050406030204" pitchFamily="18" charset="0"/>
                      </a:rPr>
                      <m:t>LVE</m:t>
                    </m:r>
                    <m:d>
                      <m:dPr>
                        <m:ctrlPr>
                          <a:rPr lang="de-DE" sz="2000" b="0" i="1" smtClean="0">
                            <a:latin typeface="Cambria Math" panose="02040503050406030204" pitchFamily="18" charset="0"/>
                          </a:rPr>
                        </m:ctrlPr>
                      </m:dPr>
                      <m:e>
                        <m:r>
                          <a:rPr lang="de-DE" sz="2000" b="0" i="1" smtClean="0">
                            <a:latin typeface="Cambria Math" panose="02040503050406030204" pitchFamily="18" charset="0"/>
                          </a:rPr>
                          <m:t>𝐺</m:t>
                        </m:r>
                        <m:r>
                          <a:rPr lang="de-DE" sz="2000" b="0" i="1" smtClean="0">
                            <a:latin typeface="Cambria Math" panose="02040503050406030204" pitchFamily="18" charset="0"/>
                          </a:rPr>
                          <m:t>=</m:t>
                        </m:r>
                        <m:sSubSup>
                          <m:sSubSupPr>
                            <m:ctrlPr>
                              <a:rPr lang="de-DE" sz="2000" b="0" i="1" smtClean="0">
                                <a:latin typeface="Cambria Math" panose="02040503050406030204" pitchFamily="18" charset="0"/>
                              </a:rPr>
                            </m:ctrlPr>
                          </m:sSubSupPr>
                          <m:e>
                            <m:d>
                              <m:dPr>
                                <m:begChr m:val="{"/>
                                <m:endChr m:val="}"/>
                                <m:ctrlPr>
                                  <a:rPr lang="de-DE" sz="2000" b="0" i="1" smtClean="0">
                                    <a:latin typeface="Cambria Math" panose="02040503050406030204" pitchFamily="18" charset="0"/>
                                  </a:rPr>
                                </m:ctrlPr>
                              </m:dPr>
                              <m:e>
                                <m:sSub>
                                  <m:sSubPr>
                                    <m:ctrlPr>
                                      <a:rPr lang="de-DE" sz="2000" b="0" i="1" smtClean="0">
                                        <a:latin typeface="Cambria Math" panose="02040503050406030204" pitchFamily="18" charset="0"/>
                                      </a:rPr>
                                    </m:ctrlPr>
                                  </m:sSubPr>
                                  <m:e>
                                    <m:r>
                                      <a:rPr lang="de-DE" sz="2000" b="0" i="1" smtClean="0">
                                        <a:latin typeface="Cambria Math" panose="02040503050406030204" pitchFamily="18" charset="0"/>
                                      </a:rPr>
                                      <m:t>𝑔</m:t>
                                    </m:r>
                                  </m:e>
                                  <m:sub>
                                    <m:r>
                                      <a:rPr lang="de-DE" sz="2000" b="0" i="1" smtClean="0">
                                        <a:latin typeface="Cambria Math" panose="02040503050406030204" pitchFamily="18" charset="0"/>
                                      </a:rPr>
                                      <m:t>𝑖</m:t>
                                    </m:r>
                                  </m:sub>
                                </m:sSub>
                              </m:e>
                            </m:d>
                          </m:e>
                          <m:sub>
                            <m:r>
                              <a:rPr lang="de-DE" sz="2000" b="0" i="1" smtClean="0">
                                <a:latin typeface="Cambria Math" panose="02040503050406030204" pitchFamily="18" charset="0"/>
                              </a:rPr>
                              <m:t>𝑖</m:t>
                            </m:r>
                            <m:r>
                              <a:rPr lang="de-DE" sz="2000" b="0" i="1" smtClean="0">
                                <a:latin typeface="Cambria Math" panose="02040503050406030204" pitchFamily="18" charset="0"/>
                              </a:rPr>
                              <m:t>=1</m:t>
                            </m:r>
                          </m:sub>
                          <m:sup>
                            <m:r>
                              <a:rPr lang="de-DE" sz="2000" b="0" i="1" smtClean="0">
                                <a:latin typeface="Cambria Math" panose="02040503050406030204" pitchFamily="18" charset="0"/>
                              </a:rPr>
                              <m:t>𝑛</m:t>
                            </m:r>
                          </m:sup>
                        </m:sSubSup>
                        <m:r>
                          <a:rPr lang="de-DE" sz="2000" b="0" i="1" smtClean="0">
                            <a:latin typeface="Cambria Math" panose="02040503050406030204" pitchFamily="18" charset="0"/>
                            <a:ea typeface="Cambria Math" panose="02040503050406030204" pitchFamily="18" charset="0"/>
                          </a:rPr>
                          <m:t>∪</m:t>
                        </m:r>
                        <m:d>
                          <m:dPr>
                            <m:begChr m:val="{"/>
                            <m:endChr m:val="}"/>
                            <m:ctrlPr>
                              <a:rPr lang="de-DE" sz="2000" b="0" i="1" smtClean="0">
                                <a:latin typeface="Cambria Math" panose="02040503050406030204" pitchFamily="18" charset="0"/>
                                <a:ea typeface="Cambria Math" panose="02040503050406030204" pitchFamily="18" charset="0"/>
                              </a:rPr>
                            </m:ctrlPr>
                          </m:dPr>
                          <m:e>
                            <m:sSub>
                              <m:sSubPr>
                                <m:ctrlPr>
                                  <a:rPr lang="de-DE" sz="2000" b="0" i="1" smtClean="0">
                                    <a:latin typeface="Cambria Math" panose="02040503050406030204" pitchFamily="18" charset="0"/>
                                    <a:ea typeface="Cambria Math" panose="02040503050406030204" pitchFamily="18" charset="0"/>
                                  </a:rPr>
                                </m:ctrlPr>
                              </m:sSubPr>
                              <m:e>
                                <m:r>
                                  <a:rPr lang="de-DE" sz="2000" b="0" i="1" smtClean="0">
                                    <a:latin typeface="Cambria Math" panose="02040503050406030204" pitchFamily="18" charset="0"/>
                                    <a:ea typeface="Cambria Math" panose="02040503050406030204" pitchFamily="18" charset="0"/>
                                  </a:rPr>
                                  <m:t>𝑔</m:t>
                                </m:r>
                              </m:e>
                              <m:sub>
                                <m:r>
                                  <a:rPr lang="de-DE" sz="2000" b="0" i="1" smtClean="0">
                                    <a:latin typeface="Cambria Math" panose="02040503050406030204" pitchFamily="18" charset="0"/>
                                    <a:ea typeface="Cambria Math" panose="02040503050406030204" pitchFamily="18" charset="0"/>
                                  </a:rPr>
                                  <m:t>𝑈</m:t>
                                </m:r>
                              </m:sub>
                            </m:sSub>
                          </m:e>
                        </m:d>
                        <m:r>
                          <a:rPr lang="de-DE" sz="2000" b="0" i="0" smtClean="0">
                            <a:latin typeface="Cambria Math" panose="02040503050406030204" pitchFamily="18" charset="0"/>
                            <a:ea typeface="Cambria Math" panose="02040503050406030204" pitchFamily="18" charset="0"/>
                          </a:rPr>
                          <m:t>,</m:t>
                        </m:r>
                        <m:r>
                          <a:rPr lang="de-DE" sz="2000" b="1" i="1" smtClean="0">
                            <a:latin typeface="Cambria Math" panose="02040503050406030204" pitchFamily="18" charset="0"/>
                          </a:rPr>
                          <m:t>𝒆</m:t>
                        </m:r>
                      </m:e>
                    </m:d>
                  </m:oMath>
                </a14:m>
                <a:endParaRPr lang="en-GB" sz="2000" dirty="0"/>
              </a:p>
              <a:p>
                <a:pPr marL="0" indent="0">
                  <a:lnSpc>
                    <a:spcPct val="110000"/>
                  </a:lnSpc>
                  <a:spcBef>
                    <a:spcPts val="0"/>
                  </a:spcBef>
                  <a:buNone/>
                  <a:tabLst>
                    <a:tab pos="449263" algn="l"/>
                    <a:tab pos="898525" algn="l"/>
                    <a:tab pos="1349375" algn="l"/>
                    <a:tab pos="1798638" algn="l"/>
                    <a:tab pos="2249488" algn="l"/>
                    <a:tab pos="7635875" algn="r"/>
                  </a:tabLst>
                </a:pPr>
                <a:r>
                  <a:rPr lang="en-GB" sz="2000" dirty="0"/>
                  <a:t>	Absorb </a:t>
                </a:r>
                <a14:m>
                  <m:oMath xmlns:m="http://schemas.openxmlformats.org/officeDocument/2006/math">
                    <m:r>
                      <a:rPr lang="de-DE" sz="2000" b="1" i="1" smtClean="0">
                        <a:latin typeface="Cambria Math" panose="02040503050406030204" pitchFamily="18" charset="0"/>
                      </a:rPr>
                      <m:t>𝒆</m:t>
                    </m:r>
                  </m:oMath>
                </a14:m>
                <a:r>
                  <a:rPr lang="en-GB" sz="2000" dirty="0"/>
                  <a:t> in </a:t>
                </a:r>
                <a14:m>
                  <m:oMath xmlns:m="http://schemas.openxmlformats.org/officeDocument/2006/math">
                    <m:r>
                      <a:rPr lang="en-GB" sz="2000" i="1" smtClean="0">
                        <a:latin typeface="Cambria Math" panose="02040503050406030204" pitchFamily="18" charset="0"/>
                      </a:rPr>
                      <m:t>𝐺</m:t>
                    </m:r>
                  </m:oMath>
                </a14:m>
                <a:endParaRPr lang="en-GB" sz="2000" dirty="0"/>
              </a:p>
              <a:p>
                <a:pPr marL="0" indent="0">
                  <a:lnSpc>
                    <a:spcPct val="110000"/>
                  </a:lnSpc>
                  <a:spcBef>
                    <a:spcPts val="0"/>
                  </a:spcBef>
                  <a:buNone/>
                  <a:tabLst>
                    <a:tab pos="449263" algn="l"/>
                    <a:tab pos="898525" algn="l"/>
                    <a:tab pos="1349375" algn="l"/>
                    <a:tab pos="1798638" algn="l"/>
                    <a:tab pos="2249488" algn="l"/>
                    <a:tab pos="7635875" algn="r"/>
                  </a:tabLst>
                </a:pPr>
                <a:r>
                  <a:rPr lang="de-DE" sz="2000" b="0" dirty="0"/>
                  <a:t>	</a:t>
                </a:r>
                <a14:m>
                  <m:oMath xmlns:m="http://schemas.openxmlformats.org/officeDocument/2006/math">
                    <m:sSup>
                      <m:sSupPr>
                        <m:ctrlPr>
                          <a:rPr lang="de-DE" sz="2000" b="0" i="1" smtClean="0">
                            <a:latin typeface="Cambria Math" panose="02040503050406030204" pitchFamily="18" charset="0"/>
                          </a:rPr>
                        </m:ctrlPr>
                      </m:sSupPr>
                      <m:e>
                        <m:r>
                          <a:rPr lang="de-DE" sz="2000" b="1" i="1" smtClean="0">
                            <a:latin typeface="Cambria Math" panose="02040503050406030204" pitchFamily="18" charset="0"/>
                          </a:rPr>
                          <m:t>𝒅</m:t>
                        </m:r>
                      </m:e>
                      <m:sup>
                        <m:r>
                          <a:rPr lang="de-DE" sz="2000" b="0" i="1" smtClean="0">
                            <a:latin typeface="Cambria Math" panose="02040503050406030204" pitchFamily="18" charset="0"/>
                          </a:rPr>
                          <m:t>∗</m:t>
                        </m:r>
                      </m:sup>
                    </m:sSup>
                    <m:r>
                      <a:rPr lang="de-DE" sz="2000" b="0" i="1" smtClean="0">
                        <a:latin typeface="Cambria Math" panose="02040503050406030204" pitchFamily="18" charset="0"/>
                        <a:ea typeface="Cambria Math" panose="02040503050406030204" pitchFamily="18" charset="0"/>
                      </a:rPr>
                      <m:t>←∅</m:t>
                    </m:r>
                  </m:oMath>
                </a14:m>
                <a:endParaRPr lang="de-DE" sz="2000" b="0" i="1" dirty="0">
                  <a:latin typeface="Cambria Math" panose="02040503050406030204" pitchFamily="18" charset="0"/>
                  <a:ea typeface="Cambria Math" panose="02040503050406030204" pitchFamily="18" charset="0"/>
                </a:endParaRPr>
              </a:p>
              <a:p>
                <a:pPr marL="0" indent="0">
                  <a:lnSpc>
                    <a:spcPct val="110000"/>
                  </a:lnSpc>
                  <a:spcBef>
                    <a:spcPts val="0"/>
                  </a:spcBef>
                  <a:buNone/>
                  <a:tabLst>
                    <a:tab pos="449263" algn="l"/>
                    <a:tab pos="898525" algn="l"/>
                    <a:tab pos="1349375" algn="l"/>
                    <a:tab pos="1798638" algn="l"/>
                    <a:tab pos="2249488" algn="l"/>
                    <a:tab pos="7635875" algn="r"/>
                  </a:tabLst>
                </a:pPr>
                <a:r>
                  <a:rPr lang="de-DE" sz="2000" b="0" dirty="0">
                    <a:ea typeface="Cambria Math" panose="02040503050406030204" pitchFamily="18" charset="0"/>
                  </a:rPr>
                  <a:t>	</a:t>
                </a:r>
                <a14:m>
                  <m:oMath xmlns:m="http://schemas.openxmlformats.org/officeDocument/2006/math">
                    <m:sSub>
                      <m:sSubPr>
                        <m:ctrlPr>
                          <a:rPr lang="de-DE" sz="2000" b="0" i="1" smtClean="0">
                            <a:latin typeface="Cambria Math" panose="02040503050406030204" pitchFamily="18" charset="0"/>
                            <a:ea typeface="Cambria Math" panose="02040503050406030204" pitchFamily="18" charset="0"/>
                          </a:rPr>
                        </m:ctrlPr>
                      </m:sSubPr>
                      <m:e>
                        <m:r>
                          <a:rPr lang="de-DE" sz="2000" b="0" i="1" smtClean="0">
                            <a:latin typeface="Cambria Math" panose="02040503050406030204" pitchFamily="18" charset="0"/>
                            <a:ea typeface="Cambria Math" panose="02040503050406030204" pitchFamily="18" charset="0"/>
                          </a:rPr>
                          <m:t>𝑒𝑢</m:t>
                        </m:r>
                      </m:e>
                      <m:sub>
                        <m:r>
                          <a:rPr lang="de-DE" sz="2000" b="0" i="1" smtClean="0">
                            <a:latin typeface="Cambria Math" panose="02040503050406030204" pitchFamily="18" charset="0"/>
                            <a:ea typeface="Cambria Math" panose="02040503050406030204" pitchFamily="18" charset="0"/>
                          </a:rPr>
                          <m:t>𝑚𝑎𝑥</m:t>
                        </m:r>
                      </m:sub>
                    </m:sSub>
                    <m:r>
                      <a:rPr lang="de-DE" sz="2000" b="0" i="1" smtClean="0">
                        <a:latin typeface="Cambria Math" panose="02040503050406030204" pitchFamily="18" charset="0"/>
                        <a:ea typeface="Cambria Math" panose="02040503050406030204" pitchFamily="18" charset="0"/>
                      </a:rPr>
                      <m:t>←−∞</m:t>
                    </m:r>
                  </m:oMath>
                </a14:m>
                <a:r>
                  <a:rPr lang="en-GB" sz="2000" dirty="0"/>
                  <a:t> </a:t>
                </a:r>
              </a:p>
              <a:p>
                <a:pPr marL="0" indent="0">
                  <a:lnSpc>
                    <a:spcPct val="110000"/>
                  </a:lnSpc>
                  <a:spcBef>
                    <a:spcPts val="0"/>
                  </a:spcBef>
                  <a:buNone/>
                  <a:tabLst>
                    <a:tab pos="449263" algn="l"/>
                    <a:tab pos="898525" algn="l"/>
                    <a:tab pos="1349375" algn="l"/>
                    <a:tab pos="1798638" algn="l"/>
                    <a:tab pos="2249488" algn="l"/>
                    <a:tab pos="7635875" algn="r"/>
                  </a:tabLst>
                </a:pPr>
                <a:r>
                  <a:rPr lang="en-GB" sz="2000" dirty="0"/>
                  <a:t>	</a:t>
                </a:r>
                <a:r>
                  <a:rPr lang="en-GB" sz="2000" b="1" dirty="0"/>
                  <a:t>for</a:t>
                </a:r>
                <a:r>
                  <a:rPr lang="en-GB" sz="2000" dirty="0"/>
                  <a:t> each action assignment </a:t>
                </a:r>
                <a14:m>
                  <m:oMath xmlns:m="http://schemas.openxmlformats.org/officeDocument/2006/math">
                    <m:r>
                      <a:rPr lang="de-DE" sz="2000" b="1" i="1" smtClean="0">
                        <a:latin typeface="Cambria Math" panose="02040503050406030204" pitchFamily="18" charset="0"/>
                      </a:rPr>
                      <m:t>𝒅</m:t>
                    </m:r>
                  </m:oMath>
                </a14:m>
                <a:r>
                  <a:rPr lang="en-GB" sz="2000" dirty="0"/>
                  <a:t> in </a:t>
                </a:r>
                <a14:m>
                  <m:oMath xmlns:m="http://schemas.openxmlformats.org/officeDocument/2006/math">
                    <m:r>
                      <a:rPr lang="en-GB" sz="2000" i="1" smtClean="0">
                        <a:latin typeface="Cambria Math" panose="02040503050406030204" pitchFamily="18" charset="0"/>
                      </a:rPr>
                      <m:t>𝐺</m:t>
                    </m:r>
                  </m:oMath>
                </a14:m>
                <a:r>
                  <a:rPr lang="en-GB" sz="2000" dirty="0"/>
                  <a:t> </a:t>
                </a:r>
                <a:r>
                  <a:rPr lang="en-GB" sz="2000" b="1" dirty="0"/>
                  <a:t>do</a:t>
                </a:r>
              </a:p>
              <a:p>
                <a:pPr marL="0" indent="0">
                  <a:lnSpc>
                    <a:spcPct val="110000"/>
                  </a:lnSpc>
                  <a:spcBef>
                    <a:spcPts val="0"/>
                  </a:spcBef>
                  <a:buNone/>
                  <a:tabLst>
                    <a:tab pos="449263" algn="l"/>
                    <a:tab pos="898525" algn="l"/>
                    <a:tab pos="1349375" algn="l"/>
                    <a:tab pos="1798638" algn="l"/>
                    <a:tab pos="2249488" algn="l"/>
                    <a:tab pos="11374438" algn="r"/>
                  </a:tabLst>
                </a:pPr>
                <a:r>
                  <a:rPr lang="de-DE" sz="2000" b="0" dirty="0"/>
                  <a:t>		</a:t>
                </a:r>
                <a14:m>
                  <m:oMath xmlns:m="http://schemas.openxmlformats.org/officeDocument/2006/math">
                    <m:r>
                      <a:rPr lang="de-DE" sz="2000" b="0" i="1" smtClean="0">
                        <a:latin typeface="Cambria Math" panose="02040503050406030204" pitchFamily="18" charset="0"/>
                      </a:rPr>
                      <m:t>𝑔</m:t>
                    </m:r>
                    <m:r>
                      <a:rPr lang="de-DE" sz="2000" b="0" i="1" smtClean="0">
                        <a:latin typeface="Cambria Math" panose="02040503050406030204" pitchFamily="18" charset="0"/>
                        <a:ea typeface="Cambria Math" panose="02040503050406030204" pitchFamily="18" charset="0"/>
                      </a:rPr>
                      <m:t>←</m:t>
                    </m:r>
                    <m:r>
                      <m:rPr>
                        <m:nor/>
                      </m:rPr>
                      <a:rPr lang="de-DE" sz="2000">
                        <a:latin typeface="Cambria Math" panose="02040503050406030204" pitchFamily="18" charset="0"/>
                      </a:rPr>
                      <m:t>LVE</m:t>
                    </m:r>
                    <m:d>
                      <m:dPr>
                        <m:ctrlPr>
                          <a:rPr lang="de-DE" sz="2000" i="1">
                            <a:latin typeface="Cambria Math" panose="02040503050406030204" pitchFamily="18" charset="0"/>
                          </a:rPr>
                        </m:ctrlPr>
                      </m:dPr>
                      <m:e>
                        <m:r>
                          <a:rPr lang="de-DE" sz="2000" i="1">
                            <a:latin typeface="Cambria Math" panose="02040503050406030204" pitchFamily="18" charset="0"/>
                          </a:rPr>
                          <m:t>𝐺</m:t>
                        </m:r>
                        <m:r>
                          <a:rPr lang="de-DE" sz="2000" i="1">
                            <a:latin typeface="Cambria Math" panose="02040503050406030204" pitchFamily="18" charset="0"/>
                            <a:ea typeface="Cambria Math" panose="02040503050406030204" pitchFamily="18" charset="0"/>
                          </a:rPr>
                          <m:t>∖</m:t>
                        </m:r>
                        <m:d>
                          <m:dPr>
                            <m:begChr m:val="{"/>
                            <m:endChr m:val="}"/>
                            <m:ctrlPr>
                              <a:rPr lang="de-DE" sz="2000" i="1">
                                <a:latin typeface="Cambria Math" panose="02040503050406030204" pitchFamily="18" charset="0"/>
                                <a:ea typeface="Cambria Math" panose="02040503050406030204" pitchFamily="18" charset="0"/>
                              </a:rPr>
                            </m:ctrlPr>
                          </m:dPr>
                          <m:e>
                            <m:sSub>
                              <m:sSubPr>
                                <m:ctrlPr>
                                  <a:rPr lang="de-DE" sz="2000" i="1">
                                    <a:latin typeface="Cambria Math" panose="02040503050406030204" pitchFamily="18" charset="0"/>
                                    <a:ea typeface="Cambria Math" panose="02040503050406030204" pitchFamily="18" charset="0"/>
                                  </a:rPr>
                                </m:ctrlPr>
                              </m:sSubPr>
                              <m:e>
                                <m:r>
                                  <a:rPr lang="de-DE" sz="2000" i="1">
                                    <a:latin typeface="Cambria Math" panose="02040503050406030204" pitchFamily="18" charset="0"/>
                                    <a:ea typeface="Cambria Math" panose="02040503050406030204" pitchFamily="18" charset="0"/>
                                  </a:rPr>
                                  <m:t>𝑔</m:t>
                                </m:r>
                              </m:e>
                              <m:sub>
                                <m:r>
                                  <a:rPr lang="de-DE" sz="2000" i="1">
                                    <a:latin typeface="Cambria Math" panose="02040503050406030204" pitchFamily="18" charset="0"/>
                                    <a:ea typeface="Cambria Math" panose="02040503050406030204" pitchFamily="18" charset="0"/>
                                  </a:rPr>
                                  <m:t>𝑈</m:t>
                                </m:r>
                              </m:sub>
                            </m:sSub>
                          </m:e>
                        </m:d>
                        <m:r>
                          <a:rPr lang="de-DE" sz="2000" i="1">
                            <a:latin typeface="Cambria Math" panose="02040503050406030204" pitchFamily="18" charset="0"/>
                          </a:rPr>
                          <m:t>,</m:t>
                        </m:r>
                        <m:r>
                          <a:rPr lang="de-DE" sz="2000" b="0" i="1" smtClean="0">
                            <a:latin typeface="Cambria Math" panose="02040503050406030204" pitchFamily="18" charset="0"/>
                          </a:rPr>
                          <m:t>𝑟𝑣</m:t>
                        </m:r>
                        <m:d>
                          <m:dPr>
                            <m:ctrlPr>
                              <a:rPr lang="de-DE" sz="2000" i="1" smtClean="0">
                                <a:latin typeface="Cambria Math" panose="02040503050406030204" pitchFamily="18" charset="0"/>
                              </a:rPr>
                            </m:ctrlPr>
                          </m:dPr>
                          <m:e>
                            <m:sSub>
                              <m:sSubPr>
                                <m:ctrlPr>
                                  <a:rPr lang="de-DE" sz="2000" i="1" smtClean="0">
                                    <a:latin typeface="Cambria Math" panose="02040503050406030204" pitchFamily="18" charset="0"/>
                                  </a:rPr>
                                </m:ctrlPr>
                              </m:sSubPr>
                              <m:e>
                                <m:r>
                                  <a:rPr lang="de-DE" sz="2000" b="0" i="1" smtClean="0">
                                    <a:latin typeface="Cambria Math" panose="02040503050406030204" pitchFamily="18" charset="0"/>
                                  </a:rPr>
                                  <m:t>𝑔</m:t>
                                </m:r>
                              </m:e>
                              <m:sub>
                                <m:r>
                                  <a:rPr lang="de-DE" sz="2000" b="0" i="1" smtClean="0">
                                    <a:latin typeface="Cambria Math" panose="02040503050406030204" pitchFamily="18" charset="0"/>
                                  </a:rPr>
                                  <m:t>𝑈</m:t>
                                </m:r>
                              </m:sub>
                            </m:sSub>
                          </m:e>
                        </m:d>
                        <m:r>
                          <a:rPr lang="de-DE" sz="2000" i="1">
                            <a:latin typeface="Cambria Math" panose="02040503050406030204" pitchFamily="18" charset="0"/>
                          </a:rPr>
                          <m:t>,</m:t>
                        </m:r>
                        <m:r>
                          <a:rPr lang="de-DE" sz="2000" b="1" i="1">
                            <a:latin typeface="Cambria Math" panose="02040503050406030204" pitchFamily="18" charset="0"/>
                          </a:rPr>
                          <m:t>𝒅</m:t>
                        </m:r>
                      </m:e>
                    </m:d>
                  </m:oMath>
                </a14:m>
                <a:r>
                  <a:rPr lang="en-GB" sz="2000" dirty="0"/>
                  <a:t> 	▹</a:t>
                </a:r>
                <a14:m>
                  <m:oMath xmlns:m="http://schemas.openxmlformats.org/officeDocument/2006/math">
                    <m:r>
                      <a:rPr lang="en-GB" sz="2000" i="1" smtClean="0">
                        <a:latin typeface="Cambria Math" panose="02040503050406030204" pitchFamily="18" charset="0"/>
                      </a:rPr>
                      <m:t>𝑔</m:t>
                    </m:r>
                  </m:oMath>
                </a14:m>
                <a:r>
                  <a:rPr lang="en-GB" sz="2000" dirty="0"/>
                  <a:t> normalised</a:t>
                </a:r>
              </a:p>
              <a:p>
                <a:pPr marL="0" indent="0">
                  <a:lnSpc>
                    <a:spcPct val="110000"/>
                  </a:lnSpc>
                  <a:spcBef>
                    <a:spcPts val="0"/>
                  </a:spcBef>
                  <a:buNone/>
                  <a:tabLst>
                    <a:tab pos="449263" algn="l"/>
                    <a:tab pos="898525" algn="l"/>
                    <a:tab pos="1349375" algn="l"/>
                    <a:tab pos="1798638" algn="l"/>
                    <a:tab pos="2249488" algn="l"/>
                    <a:tab pos="7635875" algn="r"/>
                  </a:tabLst>
                </a:pPr>
                <a:r>
                  <a:rPr lang="en-GB" sz="2000" dirty="0"/>
                  <a:t>		</a:t>
                </a:r>
                <a14:m>
                  <m:oMath xmlns:m="http://schemas.openxmlformats.org/officeDocument/2006/math">
                    <m:r>
                      <a:rPr lang="de-DE" sz="2000" i="1">
                        <a:latin typeface="Cambria Math" panose="02040503050406030204" pitchFamily="18" charset="0"/>
                      </a:rPr>
                      <m:t>𝑒𝑢</m:t>
                    </m:r>
                    <m:r>
                      <a:rPr lang="de-DE" sz="2000" i="1">
                        <a:latin typeface="Cambria Math" panose="02040503050406030204" pitchFamily="18" charset="0"/>
                        <a:ea typeface="Cambria Math" panose="02040503050406030204" pitchFamily="18" charset="0"/>
                      </a:rPr>
                      <m:t>←</m:t>
                    </m:r>
                    <m:r>
                      <m:rPr>
                        <m:nor/>
                      </m:rPr>
                      <a:rPr lang="de-DE" sz="2000">
                        <a:latin typeface="Cambria Math" panose="02040503050406030204" pitchFamily="18" charset="0"/>
                      </a:rPr>
                      <m:t>LVE</m:t>
                    </m:r>
                    <m:d>
                      <m:dPr>
                        <m:ctrlPr>
                          <a:rPr lang="de-DE" sz="2000" i="1">
                            <a:latin typeface="Cambria Math" panose="02040503050406030204" pitchFamily="18" charset="0"/>
                          </a:rPr>
                        </m:ctrlPr>
                      </m:dPr>
                      <m:e>
                        <m:d>
                          <m:dPr>
                            <m:begChr m:val="{"/>
                            <m:endChr m:val="}"/>
                            <m:ctrlPr>
                              <a:rPr lang="de-DE" sz="2000" b="0" i="1" smtClean="0">
                                <a:latin typeface="Cambria Math" panose="02040503050406030204" pitchFamily="18" charset="0"/>
                                <a:ea typeface="Cambria Math" panose="02040503050406030204" pitchFamily="18" charset="0"/>
                              </a:rPr>
                            </m:ctrlPr>
                          </m:dPr>
                          <m:e>
                            <m:sSub>
                              <m:sSubPr>
                                <m:ctrlPr>
                                  <a:rPr lang="de-DE" sz="2000" i="1">
                                    <a:latin typeface="Cambria Math" panose="02040503050406030204" pitchFamily="18" charset="0"/>
                                    <a:ea typeface="Cambria Math" panose="02040503050406030204" pitchFamily="18" charset="0"/>
                                  </a:rPr>
                                </m:ctrlPr>
                              </m:sSubPr>
                              <m:e>
                                <m:r>
                                  <a:rPr lang="de-DE" sz="2000" i="1">
                                    <a:latin typeface="Cambria Math" panose="02040503050406030204" pitchFamily="18" charset="0"/>
                                    <a:ea typeface="Cambria Math" panose="02040503050406030204" pitchFamily="18" charset="0"/>
                                  </a:rPr>
                                  <m:t>𝑔</m:t>
                                </m:r>
                              </m:e>
                              <m:sub>
                                <m:r>
                                  <a:rPr lang="de-DE" sz="2000" i="1">
                                    <a:latin typeface="Cambria Math" panose="02040503050406030204" pitchFamily="18" charset="0"/>
                                    <a:ea typeface="Cambria Math" panose="02040503050406030204" pitchFamily="18" charset="0"/>
                                  </a:rPr>
                                  <m:t>𝑈</m:t>
                                </m:r>
                              </m:sub>
                            </m:sSub>
                            <m:r>
                              <a:rPr lang="de-DE" sz="2000" b="0" i="1" smtClean="0">
                                <a:latin typeface="Cambria Math" panose="02040503050406030204" pitchFamily="18" charset="0"/>
                                <a:ea typeface="Cambria Math" panose="02040503050406030204" pitchFamily="18" charset="0"/>
                              </a:rPr>
                              <m:t>,</m:t>
                            </m:r>
                            <m:r>
                              <a:rPr lang="de-DE" sz="2000" i="1">
                                <a:latin typeface="Cambria Math" panose="02040503050406030204" pitchFamily="18" charset="0"/>
                                <a:ea typeface="Cambria Math" panose="02040503050406030204" pitchFamily="18" charset="0"/>
                              </a:rPr>
                              <m:t>𝑔</m:t>
                            </m:r>
                          </m:e>
                        </m:d>
                        <m:r>
                          <a:rPr lang="de-DE" sz="2000" i="1">
                            <a:latin typeface="Cambria Math" panose="02040503050406030204" pitchFamily="18" charset="0"/>
                          </a:rPr>
                          <m:t>,</m:t>
                        </m:r>
                        <m:r>
                          <a:rPr lang="de-DE" sz="2000" i="1">
                            <a:latin typeface="Cambria Math" panose="02040503050406030204" pitchFamily="18" charset="0"/>
                            <a:ea typeface="Cambria Math" panose="02040503050406030204" pitchFamily="18" charset="0"/>
                          </a:rPr>
                          <m:t>∅</m:t>
                        </m:r>
                        <m:r>
                          <a:rPr lang="de-DE" sz="2000" i="1">
                            <a:latin typeface="Cambria Math" panose="02040503050406030204" pitchFamily="18" charset="0"/>
                          </a:rPr>
                          <m:t>,</m:t>
                        </m:r>
                        <m:r>
                          <a:rPr lang="de-DE" sz="2000" b="1" i="1">
                            <a:latin typeface="Cambria Math" panose="02040503050406030204" pitchFamily="18" charset="0"/>
                          </a:rPr>
                          <m:t>𝒅</m:t>
                        </m:r>
                      </m:e>
                    </m:d>
                  </m:oMath>
                </a14:m>
                <a:endParaRPr lang="de-DE" sz="2000" i="1" dirty="0">
                  <a:solidFill>
                    <a:schemeClr val="accent1"/>
                  </a:solidFill>
                  <a:latin typeface="Cambria Math" panose="02040503050406030204" pitchFamily="18" charset="0"/>
                </a:endParaRPr>
              </a:p>
              <a:p>
                <a:pPr marL="0" indent="0">
                  <a:lnSpc>
                    <a:spcPct val="110000"/>
                  </a:lnSpc>
                  <a:spcBef>
                    <a:spcPts val="0"/>
                  </a:spcBef>
                  <a:buNone/>
                  <a:tabLst>
                    <a:tab pos="449263" algn="l"/>
                    <a:tab pos="898525" algn="l"/>
                    <a:tab pos="1349375" algn="l"/>
                    <a:tab pos="1798638" algn="l"/>
                    <a:tab pos="2249488" algn="l"/>
                    <a:tab pos="7635875" algn="r"/>
                  </a:tabLst>
                </a:pPr>
                <a:r>
                  <a:rPr lang="en-GB" sz="2000" dirty="0"/>
                  <a:t>		</a:t>
                </a:r>
                <a:r>
                  <a:rPr lang="en-GB" sz="2000" b="1" dirty="0"/>
                  <a:t>if</a:t>
                </a:r>
                <a:r>
                  <a:rPr lang="en-GB" sz="2000" dirty="0"/>
                  <a:t> </a:t>
                </a:r>
                <a14:m>
                  <m:oMath xmlns:m="http://schemas.openxmlformats.org/officeDocument/2006/math">
                    <m:r>
                      <a:rPr lang="de-DE" sz="2000" b="0" i="1" smtClean="0">
                        <a:latin typeface="Cambria Math" panose="02040503050406030204" pitchFamily="18" charset="0"/>
                      </a:rPr>
                      <m:t>𝑒𝑢</m:t>
                    </m:r>
                    <m:r>
                      <a:rPr lang="de-DE" sz="2000" b="0" i="1" smtClean="0">
                        <a:latin typeface="Cambria Math" panose="02040503050406030204" pitchFamily="18" charset="0"/>
                      </a:rPr>
                      <m:t>&gt;</m:t>
                    </m:r>
                    <m:sSub>
                      <m:sSubPr>
                        <m:ctrlPr>
                          <a:rPr lang="de-DE" sz="2000" i="1">
                            <a:latin typeface="Cambria Math" panose="02040503050406030204" pitchFamily="18" charset="0"/>
                            <a:ea typeface="Cambria Math" panose="02040503050406030204" pitchFamily="18" charset="0"/>
                          </a:rPr>
                        </m:ctrlPr>
                      </m:sSubPr>
                      <m:e>
                        <m:r>
                          <a:rPr lang="de-DE" sz="2000" i="1">
                            <a:latin typeface="Cambria Math" panose="02040503050406030204" pitchFamily="18" charset="0"/>
                            <a:ea typeface="Cambria Math" panose="02040503050406030204" pitchFamily="18" charset="0"/>
                          </a:rPr>
                          <m:t>𝑒𝑢</m:t>
                        </m:r>
                      </m:e>
                      <m:sub>
                        <m:r>
                          <a:rPr lang="de-DE" sz="2000" i="1">
                            <a:latin typeface="Cambria Math" panose="02040503050406030204" pitchFamily="18" charset="0"/>
                            <a:ea typeface="Cambria Math" panose="02040503050406030204" pitchFamily="18" charset="0"/>
                          </a:rPr>
                          <m:t>𝑚𝑎𝑥</m:t>
                        </m:r>
                      </m:sub>
                    </m:sSub>
                  </m:oMath>
                </a14:m>
                <a:r>
                  <a:rPr lang="en-GB" sz="2000" dirty="0"/>
                  <a:t> </a:t>
                </a:r>
                <a:r>
                  <a:rPr lang="en-GB" sz="2000" b="1" dirty="0"/>
                  <a:t>then</a:t>
                </a:r>
              </a:p>
              <a:p>
                <a:pPr marL="0" indent="0">
                  <a:lnSpc>
                    <a:spcPct val="110000"/>
                  </a:lnSpc>
                  <a:spcBef>
                    <a:spcPts val="0"/>
                  </a:spcBef>
                  <a:buNone/>
                  <a:tabLst>
                    <a:tab pos="449263" algn="l"/>
                    <a:tab pos="898525" algn="l"/>
                    <a:tab pos="1349375" algn="l"/>
                    <a:tab pos="1798638" algn="l"/>
                    <a:tab pos="2249488" algn="l"/>
                    <a:tab pos="7635875" algn="r"/>
                  </a:tabLst>
                </a:pPr>
                <a:r>
                  <a:rPr lang="de-DE" sz="2000" dirty="0"/>
                  <a:t>			</a:t>
                </a:r>
                <a14:m>
                  <m:oMath xmlns:m="http://schemas.openxmlformats.org/officeDocument/2006/math">
                    <m:sSup>
                      <m:sSupPr>
                        <m:ctrlPr>
                          <a:rPr lang="de-DE" sz="2000" i="1">
                            <a:latin typeface="Cambria Math" panose="02040503050406030204" pitchFamily="18" charset="0"/>
                          </a:rPr>
                        </m:ctrlPr>
                      </m:sSupPr>
                      <m:e>
                        <m:r>
                          <a:rPr lang="de-DE" sz="2000" b="1" i="1" smtClean="0">
                            <a:latin typeface="Cambria Math" panose="02040503050406030204" pitchFamily="18" charset="0"/>
                          </a:rPr>
                          <m:t>𝒅</m:t>
                        </m:r>
                      </m:e>
                      <m:sup>
                        <m:r>
                          <a:rPr lang="de-DE" sz="2000" i="1">
                            <a:latin typeface="Cambria Math" panose="02040503050406030204" pitchFamily="18" charset="0"/>
                          </a:rPr>
                          <m:t>∗</m:t>
                        </m:r>
                      </m:sup>
                    </m:sSup>
                    <m:r>
                      <a:rPr lang="de-DE" sz="2000" i="1">
                        <a:latin typeface="Cambria Math" panose="02040503050406030204" pitchFamily="18" charset="0"/>
                        <a:ea typeface="Cambria Math" panose="02040503050406030204" pitchFamily="18" charset="0"/>
                      </a:rPr>
                      <m:t>←</m:t>
                    </m:r>
                    <m:r>
                      <a:rPr lang="de-DE" sz="2000" b="1" i="1" smtClean="0">
                        <a:latin typeface="Cambria Math" panose="02040503050406030204" pitchFamily="18" charset="0"/>
                      </a:rPr>
                      <m:t>𝒅</m:t>
                    </m:r>
                  </m:oMath>
                </a14:m>
                <a:r>
                  <a:rPr lang="en-GB" sz="2000" dirty="0"/>
                  <a:t> </a:t>
                </a:r>
              </a:p>
              <a:p>
                <a:pPr marL="0" indent="0">
                  <a:lnSpc>
                    <a:spcPct val="110000"/>
                  </a:lnSpc>
                  <a:spcBef>
                    <a:spcPts val="0"/>
                  </a:spcBef>
                  <a:buNone/>
                  <a:tabLst>
                    <a:tab pos="449263" algn="l"/>
                    <a:tab pos="898525" algn="l"/>
                    <a:tab pos="1349375" algn="l"/>
                    <a:tab pos="1798638" algn="l"/>
                    <a:tab pos="2249488" algn="l"/>
                    <a:tab pos="7635875" algn="r"/>
                  </a:tabLst>
                </a:pPr>
                <a:r>
                  <a:rPr lang="de-DE" sz="2000" dirty="0">
                    <a:ea typeface="Cambria Math" panose="02040503050406030204" pitchFamily="18" charset="0"/>
                  </a:rPr>
                  <a:t>			</a:t>
                </a:r>
                <a14:m>
                  <m:oMath xmlns:m="http://schemas.openxmlformats.org/officeDocument/2006/math">
                    <m:sSub>
                      <m:sSubPr>
                        <m:ctrlPr>
                          <a:rPr lang="de-DE" sz="2000" i="1">
                            <a:latin typeface="Cambria Math" panose="02040503050406030204" pitchFamily="18" charset="0"/>
                            <a:ea typeface="Cambria Math" panose="02040503050406030204" pitchFamily="18" charset="0"/>
                          </a:rPr>
                        </m:ctrlPr>
                      </m:sSubPr>
                      <m:e>
                        <m:r>
                          <a:rPr lang="de-DE" sz="2000" i="1">
                            <a:latin typeface="Cambria Math" panose="02040503050406030204" pitchFamily="18" charset="0"/>
                            <a:ea typeface="Cambria Math" panose="02040503050406030204" pitchFamily="18" charset="0"/>
                          </a:rPr>
                          <m:t>𝑒𝑢</m:t>
                        </m:r>
                      </m:e>
                      <m:sub>
                        <m:r>
                          <a:rPr lang="de-DE" sz="2000" i="1">
                            <a:latin typeface="Cambria Math" panose="02040503050406030204" pitchFamily="18" charset="0"/>
                            <a:ea typeface="Cambria Math" panose="02040503050406030204" pitchFamily="18" charset="0"/>
                          </a:rPr>
                          <m:t>𝑚𝑎𝑥</m:t>
                        </m:r>
                      </m:sub>
                    </m:sSub>
                    <m:r>
                      <a:rPr lang="de-DE" sz="2000" i="1" smtClean="0">
                        <a:latin typeface="Cambria Math" panose="02040503050406030204" pitchFamily="18" charset="0"/>
                        <a:ea typeface="Cambria Math" panose="02040503050406030204" pitchFamily="18" charset="0"/>
                      </a:rPr>
                      <m:t>←</m:t>
                    </m:r>
                    <m:r>
                      <a:rPr lang="de-DE" sz="2000" i="1">
                        <a:latin typeface="Cambria Math" panose="02040503050406030204" pitchFamily="18" charset="0"/>
                      </a:rPr>
                      <m:t>𝑒𝑢</m:t>
                    </m:r>
                  </m:oMath>
                </a14:m>
                <a:endParaRPr lang="de-DE" sz="2000" i="1" dirty="0">
                  <a:latin typeface="Cambria Math" panose="02040503050406030204" pitchFamily="18" charset="0"/>
                </a:endParaRPr>
              </a:p>
              <a:p>
                <a:pPr marL="0" indent="0">
                  <a:lnSpc>
                    <a:spcPct val="110000"/>
                  </a:lnSpc>
                  <a:spcBef>
                    <a:spcPts val="0"/>
                  </a:spcBef>
                  <a:buNone/>
                  <a:tabLst>
                    <a:tab pos="449263" algn="l"/>
                    <a:tab pos="898525" algn="l"/>
                    <a:tab pos="1349375" algn="l"/>
                    <a:tab pos="1798638" algn="l"/>
                    <a:tab pos="2249488" algn="l"/>
                    <a:tab pos="7635875" algn="r"/>
                  </a:tabLst>
                </a:pPr>
                <a:r>
                  <a:rPr lang="en-GB" sz="2000" dirty="0"/>
                  <a:t>	</a:t>
                </a:r>
                <a:r>
                  <a:rPr lang="en-GB" sz="2000" b="1" dirty="0"/>
                  <a:t>return</a:t>
                </a:r>
                <a:r>
                  <a:rPr lang="en-GB" sz="2000" dirty="0"/>
                  <a:t> </a:t>
                </a:r>
                <a14:m>
                  <m:oMath xmlns:m="http://schemas.openxmlformats.org/officeDocument/2006/math">
                    <m:sSup>
                      <m:sSupPr>
                        <m:ctrlPr>
                          <a:rPr lang="de-DE" sz="2000" i="1">
                            <a:latin typeface="Cambria Math" panose="02040503050406030204" pitchFamily="18" charset="0"/>
                          </a:rPr>
                        </m:ctrlPr>
                      </m:sSupPr>
                      <m:e>
                        <m:r>
                          <a:rPr lang="de-DE" sz="2000" b="1" i="1" smtClean="0">
                            <a:latin typeface="Cambria Math" panose="02040503050406030204" pitchFamily="18" charset="0"/>
                          </a:rPr>
                          <m:t>𝒅</m:t>
                        </m:r>
                      </m:e>
                      <m:sup>
                        <m:r>
                          <a:rPr lang="de-DE" sz="2000" i="1">
                            <a:latin typeface="Cambria Math" panose="02040503050406030204" pitchFamily="18" charset="0"/>
                          </a:rPr>
                          <m:t>∗</m:t>
                        </m:r>
                      </m:sup>
                    </m:sSup>
                  </m:oMath>
                </a14:m>
                <a:endParaRPr lang="de-DE" sz="2000" dirty="0"/>
              </a:p>
              <a:p>
                <a:pPr marL="0" indent="0">
                  <a:lnSpc>
                    <a:spcPct val="110000"/>
                  </a:lnSpc>
                  <a:spcBef>
                    <a:spcPts val="0"/>
                  </a:spcBef>
                  <a:buNone/>
                  <a:tabLst>
                    <a:tab pos="450000" algn="l"/>
                    <a:tab pos="900000" algn="l"/>
                    <a:tab pos="1350000" algn="l"/>
                    <a:tab pos="1800000" algn="l"/>
                    <a:tab pos="2250000" algn="l"/>
                  </a:tabLst>
                </a:pPr>
                <a:endParaRPr lang="en-GB" sz="1200" dirty="0"/>
              </a:p>
              <a:p>
                <a:pPr>
                  <a:lnSpc>
                    <a:spcPct val="110000"/>
                  </a:lnSpc>
                  <a:spcBef>
                    <a:spcPts val="0"/>
                  </a:spcBef>
                  <a:tabLst>
                    <a:tab pos="450000" algn="l"/>
                    <a:tab pos="900000" algn="l"/>
                    <a:tab pos="1350000" algn="l"/>
                    <a:tab pos="1800000" algn="l"/>
                    <a:tab pos="2250000" algn="l"/>
                  </a:tabLst>
                </a:pPr>
                <a:r>
                  <a:rPr lang="en-GB" sz="2000" dirty="0"/>
                  <a:t>Modify to save all assignments that lie within </a:t>
                </a:r>
                <a14:m>
                  <m:oMath xmlns:m="http://schemas.openxmlformats.org/officeDocument/2006/math">
                    <m:r>
                      <a:rPr lang="en-GB" sz="2000" i="1" smtClean="0">
                        <a:latin typeface="Cambria Math" panose="02040503050406030204" pitchFamily="18" charset="0"/>
                        <a:ea typeface="Cambria Math" panose="02040503050406030204" pitchFamily="18" charset="0"/>
                      </a:rPr>
                      <m:t>𝜀</m:t>
                    </m:r>
                  </m:oMath>
                </a14:m>
                <a:r>
                  <a:rPr lang="en-GB" sz="2000" dirty="0"/>
                  <a:t>-margin</a:t>
                </a:r>
              </a:p>
            </p:txBody>
          </p:sp>
        </mc:Choice>
        <mc:Fallback xmlns="">
          <p:sp>
            <p:nvSpPr>
              <p:cNvPr id="78850" name="Rectangle 3"/>
              <p:cNvSpPr>
                <a:spLocks noGrp="1" noRot="1" noChangeAspect="1" noMove="1" noResize="1" noEditPoints="1" noAdjustHandles="1" noChangeArrowheads="1" noChangeShapeType="1" noTextEdit="1"/>
              </p:cNvSpPr>
              <p:nvPr>
                <p:ph type="body" sz="quarter" idx="13"/>
              </p:nvPr>
            </p:nvSpPr>
            <p:spPr>
              <a:blipFill>
                <a:blip r:embed="rId3"/>
                <a:stretch>
                  <a:fillRect l="-1486" t="-552" r="-1371"/>
                </a:stretch>
              </a:blipFill>
            </p:spPr>
            <p:txBody>
              <a:bodyPr/>
              <a:lstStyle/>
              <a:p>
                <a:r>
                  <a:rPr lang="en-DE">
                    <a:noFill/>
                  </a:rPr>
                  <a:t> </a:t>
                </a:r>
              </a:p>
            </p:txBody>
          </p:sp>
        </mc:Fallback>
      </mc:AlternateContent>
      <p:sp>
        <p:nvSpPr>
          <p:cNvPr id="5" name="Rectangle 2">
            <a:extLst>
              <a:ext uri="{FF2B5EF4-FFF2-40B4-BE49-F238E27FC236}">
                <a16:creationId xmlns:a16="http://schemas.microsoft.com/office/drawing/2014/main" id="{9D79EB7F-DBBB-8C4E-BEE5-4DB79806F59E}"/>
              </a:ext>
            </a:extLst>
          </p:cNvPr>
          <p:cNvSpPr>
            <a:spLocks noChangeArrowheads="1"/>
          </p:cNvSpPr>
          <p:nvPr/>
        </p:nvSpPr>
        <p:spPr bwMode="auto">
          <a:xfrm>
            <a:off x="359625" y="1340768"/>
            <a:ext cx="11472050" cy="3699413"/>
          </a:xfrm>
          <a:prstGeom prst="rect">
            <a:avLst/>
          </a:prstGeom>
          <a:solidFill>
            <a:schemeClr val="accent1">
              <a:alpha val="15000"/>
            </a:schemeClr>
          </a:solidFill>
          <a:ln w="28575">
            <a:solidFill>
              <a:schemeClr val="accent1"/>
            </a:solidFill>
            <a:miter lim="800000"/>
            <a:headEnd/>
            <a:tailEnd/>
          </a:ln>
        </p:spPr>
        <p:txBody>
          <a:bodyPr wrap="none" anchor="t"/>
          <a:lstStyle/>
          <a:p>
            <a:pPr>
              <a:lnSpc>
                <a:spcPct val="90000"/>
              </a:lnSpc>
              <a:tabLst>
                <a:tab pos="349250" algn="l"/>
                <a:tab pos="708025" algn="l"/>
                <a:tab pos="1106488" algn="l"/>
                <a:tab pos="1465263" algn="l"/>
              </a:tabLst>
            </a:pPr>
            <a:endParaRPr lang="en-US" altLang="ja-JP" b="1">
              <a:cs typeface="Times New Roman" charset="0"/>
            </a:endParaRPr>
          </a:p>
        </p:txBody>
      </p:sp>
      <p:sp>
        <p:nvSpPr>
          <p:cNvPr id="6" name="Rectangle 5">
            <a:extLst>
              <a:ext uri="{FF2B5EF4-FFF2-40B4-BE49-F238E27FC236}">
                <a16:creationId xmlns:a16="http://schemas.microsoft.com/office/drawing/2014/main" id="{854CCE7D-BB5A-EE44-B701-4A1E21602FFB}"/>
              </a:ext>
            </a:extLst>
          </p:cNvPr>
          <p:cNvSpPr/>
          <p:nvPr/>
        </p:nvSpPr>
        <p:spPr>
          <a:xfrm>
            <a:off x="9545675" y="4759995"/>
            <a:ext cx="2286000" cy="28018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LVE-MEU</a:t>
            </a:r>
          </a:p>
        </p:txBody>
      </p:sp>
      <p:sp>
        <p:nvSpPr>
          <p:cNvPr id="2" name="Date Placeholder 1">
            <a:extLst>
              <a:ext uri="{FF2B5EF4-FFF2-40B4-BE49-F238E27FC236}">
                <a16:creationId xmlns:a16="http://schemas.microsoft.com/office/drawing/2014/main" id="{407F87E3-A5E6-3A2C-7529-C9E11B73EE84}"/>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3" name="Footer Placeholder 2">
            <a:extLst>
              <a:ext uri="{FF2B5EF4-FFF2-40B4-BE49-F238E27FC236}">
                <a16:creationId xmlns:a16="http://schemas.microsoft.com/office/drawing/2014/main" id="{5768F545-02F1-D1BD-556A-6045DB0F5901}"/>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AB522F06-28BB-BB33-D666-7CF7BA35CA18}"/>
              </a:ext>
            </a:extLst>
          </p:cNvPr>
          <p:cNvSpPr>
            <a:spLocks noGrp="1"/>
          </p:cNvSpPr>
          <p:nvPr>
            <p:ph type="sldNum" sz="quarter" idx="11"/>
          </p:nvPr>
        </p:nvSpPr>
        <p:spPr/>
        <p:txBody>
          <a:bodyPr/>
          <a:lstStyle/>
          <a:p>
            <a:fld id="{EB1502E6-D9AE-3544-B6D5-378AAA0B915F}" type="slidenum">
              <a:rPr lang="de-DE" altLang="de-DE" smtClean="0"/>
              <a:pPr/>
              <a:t>42</a:t>
            </a:fld>
            <a:endParaRPr lang="de-DE" altLang="de-DE" dirty="0"/>
          </a:p>
        </p:txBody>
      </p:sp>
    </p:spTree>
    <p:extLst>
      <p:ext uri="{BB962C8B-B14F-4D97-AF65-F5344CB8AC3E}">
        <p14:creationId xmlns:p14="http://schemas.microsoft.com/office/powerpoint/2010/main" val="2861234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1ABE-3A5D-7A4A-9FB6-98AA1D6ACDCB}"/>
              </a:ext>
            </a:extLst>
          </p:cNvPr>
          <p:cNvSpPr>
            <a:spLocks noGrp="1"/>
          </p:cNvSpPr>
          <p:nvPr>
            <p:ph type="title"/>
          </p:nvPr>
        </p:nvSpPr>
        <p:spPr/>
        <p:txBody>
          <a:bodyPr/>
          <a:lstStyle/>
          <a:p>
            <a:r>
              <a:rPr lang="en-GB" dirty="0"/>
              <a:t>Structure in Multi-attribute Settings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4C79FD-2F80-CD48-ACFA-2065363811FA}"/>
                  </a:ext>
                </a:extLst>
              </p:cNvPr>
              <p:cNvSpPr>
                <a:spLocks noGrp="1"/>
              </p:cNvSpPr>
              <p:nvPr>
                <p:ph type="body" sz="quarter" idx="13"/>
              </p:nvPr>
            </p:nvSpPr>
            <p:spPr/>
            <p:txBody>
              <a:bodyPr>
                <a:normAutofit fontScale="92500" lnSpcReduction="20000"/>
              </a:bodyPr>
              <a:lstStyle/>
              <a:p>
                <a:r>
                  <a:rPr lang="en-GB" dirty="0"/>
                  <a:t>So far: Set of attributes without structure</a:t>
                </a:r>
              </a:p>
              <a:p>
                <a:pPr lvl="1"/>
                <a:r>
                  <a:rPr lang="en-GB" dirty="0"/>
                  <a:t>Single utility functions mapping to one utility</a:t>
                </a:r>
              </a:p>
              <a:p>
                <a:pPr lvl="2"/>
                <a:r>
                  <a:rPr lang="en-GB" dirty="0"/>
                  <a:t>Example: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m:t>
                        </m:r>
                      </m:sub>
                    </m:sSub>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𝐼𝑛𝑡𝑒𝑟𝑓𝑒𝑟𝑒𝑛𝑐𝑒</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𝐸𝑝𝑖𝑑</m:t>
                        </m:r>
                      </m:e>
                    </m:d>
                  </m:oMath>
                </a14:m>
                <a:endParaRPr lang="en-GB" dirty="0"/>
              </a:p>
              <a:p>
                <a:r>
                  <a:rPr lang="en-GB" dirty="0"/>
                  <a:t>Cases with structure:</a:t>
                </a:r>
              </a:p>
              <a:p>
                <a:pPr marL="722047" lvl="1" indent="-457200">
                  <a:buFont typeface="+mj-lt"/>
                  <a:buAutoNum type="arabicPeriod"/>
                </a:pPr>
                <a:r>
                  <a:rPr lang="en-GB" b="1" dirty="0">
                    <a:solidFill>
                      <a:schemeClr val="accent1"/>
                    </a:solidFill>
                  </a:rPr>
                  <a:t>Set of (distinguishable) attributes with structure </a:t>
                </a:r>
              </a:p>
              <a:p>
                <a:pPr lvl="2"/>
                <a:r>
                  <a:rPr lang="en-GB" dirty="0"/>
                  <a:t>Set of utility functions, mapping to interim utilities, </a:t>
                </a:r>
                <a:br>
                  <a:rPr lang="en-GB" dirty="0"/>
                </a:br>
                <a:r>
                  <a:rPr lang="en-GB" dirty="0"/>
                  <a:t>combined into one overall utility</a:t>
                </a:r>
              </a:p>
              <a:p>
                <a:pPr marL="722047" lvl="1" indent="-457200">
                  <a:buFont typeface="+mj-lt"/>
                  <a:buAutoNum type="arabicPeriod"/>
                </a:pPr>
                <a:r>
                  <a:rPr lang="en-GB" b="1" dirty="0"/>
                  <a:t>Set of indistinguishable attributes</a:t>
                </a:r>
              </a:p>
              <a:p>
                <a:pPr lvl="2"/>
                <a:r>
                  <a:rPr lang="en-GB" dirty="0"/>
                  <a:t>Utility parfactor mapping to an interim utility PRV, which is combined into one utility</a:t>
                </a:r>
              </a:p>
              <a:p>
                <a:pPr marL="715703" lvl="1" indent="-457200">
                  <a:buFont typeface="+mj-lt"/>
                  <a:buAutoNum type="arabicPeriod"/>
                </a:pPr>
                <a:r>
                  <a:rPr lang="en-GB" b="1" dirty="0"/>
                  <a:t>Sets of distinguishable and indistinguishable attributes</a:t>
                </a:r>
              </a:p>
              <a:p>
                <a:pPr lvl="2"/>
                <a:r>
                  <a:rPr lang="en-GB" dirty="0"/>
                  <a:t>Set of utility parfactors and utility factors, combined into one utility</a:t>
                </a:r>
              </a:p>
              <a:p>
                <a:pPr lvl="1"/>
                <a:r>
                  <a:rPr lang="en-GB" dirty="0"/>
                  <a:t>Considering structure requires a combination function </a:t>
                </a:r>
                <a14:m>
                  <m:oMath xmlns:m="http://schemas.openxmlformats.org/officeDocument/2006/math">
                    <m:r>
                      <a:rPr lang="el-GR" i="1">
                        <a:latin typeface="Cambria Math" panose="02040503050406030204" pitchFamily="18" charset="0"/>
                        <a:ea typeface="Cambria Math" panose="02040503050406030204" pitchFamily="18" charset="0"/>
                      </a:rPr>
                      <m:t>𝛯</m:t>
                    </m:r>
                  </m:oMath>
                </a14:m>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7A4C79FD-2F80-CD48-ACFA-2065363811FA}"/>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3315"/>
                </a:stretch>
              </a:blipFill>
            </p:spPr>
            <p:txBody>
              <a:bodyPr/>
              <a:lstStyle/>
              <a:p>
                <a:r>
                  <a:rPr lang="en-DE">
                    <a:noFill/>
                  </a:rPr>
                  <a:t> </a:t>
                </a:r>
              </a:p>
            </p:txBody>
          </p:sp>
        </mc:Fallback>
      </mc:AlternateContent>
      <p:grpSp>
        <p:nvGrpSpPr>
          <p:cNvPr id="50" name="Group 49">
            <a:extLst>
              <a:ext uri="{FF2B5EF4-FFF2-40B4-BE49-F238E27FC236}">
                <a16:creationId xmlns:a16="http://schemas.microsoft.com/office/drawing/2014/main" id="{D88834AD-A41E-8D4F-947C-D6BA589865D6}"/>
              </a:ext>
            </a:extLst>
          </p:cNvPr>
          <p:cNvGrpSpPr/>
          <p:nvPr/>
        </p:nvGrpSpPr>
        <p:grpSpPr>
          <a:xfrm>
            <a:off x="7889094" y="1665066"/>
            <a:ext cx="3942581" cy="1897004"/>
            <a:chOff x="7888302" y="594145"/>
            <a:chExt cx="3942581" cy="1897004"/>
          </a:xfrm>
        </p:grpSpPr>
        <p:cxnSp>
          <p:nvCxnSpPr>
            <p:cNvPr id="51" name="Straight Connector 50">
              <a:extLst>
                <a:ext uri="{FF2B5EF4-FFF2-40B4-BE49-F238E27FC236}">
                  <a16:creationId xmlns:a16="http://schemas.microsoft.com/office/drawing/2014/main" id="{DC3A2139-A979-D346-9036-BEBF26436FE7}"/>
                </a:ext>
              </a:extLst>
            </p:cNvPr>
            <p:cNvCxnSpPr>
              <a:cxnSpLocks/>
              <a:stCxn id="55" idx="1"/>
              <a:endCxn id="98"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60B0E31-8B33-4643-9E15-CE7A5F008C45}"/>
                </a:ext>
              </a:extLst>
            </p:cNvPr>
            <p:cNvCxnSpPr>
              <a:cxnSpLocks/>
              <a:stCxn id="58" idx="0"/>
              <a:endCxn id="98"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56453B91-F6CA-7F4F-B8F2-6798CC880BB6}"/>
                </a:ext>
              </a:extLst>
            </p:cNvPr>
            <p:cNvGrpSpPr/>
            <p:nvPr/>
          </p:nvGrpSpPr>
          <p:grpSpPr>
            <a:xfrm>
              <a:off x="9717232" y="1105374"/>
              <a:ext cx="410714" cy="291280"/>
              <a:chOff x="9164918" y="4052092"/>
              <a:chExt cx="496592" cy="352186"/>
            </a:xfrm>
          </p:grpSpPr>
          <p:sp>
            <p:nvSpPr>
              <p:cNvPr id="98" name="Rectangle 97">
                <a:extLst>
                  <a:ext uri="{FF2B5EF4-FFF2-40B4-BE49-F238E27FC236}">
                    <a16:creationId xmlns:a16="http://schemas.microsoft.com/office/drawing/2014/main" id="{D812114B-F8FE-2843-B0E1-39068E6B7F41}"/>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D5BBC366-144F-E140-927F-1F4DFA8187B5}"/>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345" name="TextBox 344">
                    <a:extLst>
                      <a:ext uri="{FF2B5EF4-FFF2-40B4-BE49-F238E27FC236}">
                        <a16:creationId xmlns:a16="http://schemas.microsoft.com/office/drawing/2014/main" id="{8E0870DC-08C5-5C47-BD01-8A802156C805}"/>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102"/>
                    <a:stretch>
                      <a:fillRect l="-15000" r="-5000" b="-2352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A3E49288-2824-3F48-9F17-A6E96515185F}"/>
                    </a:ext>
                  </a:extLst>
                </p:cNvPr>
                <p:cNvSpPr/>
                <p:nvPr/>
              </p:nvSpPr>
              <p:spPr>
                <a:xfrm>
                  <a:off x="7913015" y="1007395"/>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𝑅𝑒𝑠𝑡𝑟𝑖𝑐𝑡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5" name="Rectangle 224">
                  <a:extLst>
                    <a:ext uri="{FF2B5EF4-FFF2-40B4-BE49-F238E27FC236}">
                      <a16:creationId xmlns:a16="http://schemas.microsoft.com/office/drawing/2014/main" id="{A43DA72A-16EB-0F4E-B3CA-EC1A0C4F246A}"/>
                    </a:ext>
                  </a:extLst>
                </p:cNvPr>
                <p:cNvSpPr>
                  <a:spLocks noRot="1" noChangeAspect="1" noMove="1" noResize="1" noEditPoints="1" noAdjustHandles="1" noChangeArrowheads="1" noChangeShapeType="1" noTextEdit="1"/>
                </p:cNvSpPr>
                <p:nvPr/>
              </p:nvSpPr>
              <p:spPr>
                <a:xfrm>
                  <a:off x="7913015" y="1007395"/>
                  <a:ext cx="1145802" cy="309958"/>
                </a:xfrm>
                <a:prstGeom prst="rect">
                  <a:avLst/>
                </a:prstGeom>
                <a:blipFill>
                  <a:blip r:embed="rId10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Diamond 54">
                  <a:extLst>
                    <a:ext uri="{FF2B5EF4-FFF2-40B4-BE49-F238E27FC236}">
                      <a16:creationId xmlns:a16="http://schemas.microsoft.com/office/drawing/2014/main" id="{16688160-9FF5-3D49-ADBC-21888DD5AD8A}"/>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226" name="Diamond 225">
                  <a:extLst>
                    <a:ext uri="{FF2B5EF4-FFF2-40B4-BE49-F238E27FC236}">
                      <a16:creationId xmlns:a16="http://schemas.microsoft.com/office/drawing/2014/main" id="{259E2495-CFA9-4C46-A212-2C9DBA26F394}"/>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10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Oval 55">
                  <a:extLst>
                    <a:ext uri="{FF2B5EF4-FFF2-40B4-BE49-F238E27FC236}">
                      <a16:creationId xmlns:a16="http://schemas.microsoft.com/office/drawing/2014/main" id="{DDDC337E-132D-DD44-91BB-475A48188979}"/>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7" name="Oval 226">
                  <a:extLst>
                    <a:ext uri="{FF2B5EF4-FFF2-40B4-BE49-F238E27FC236}">
                      <a16:creationId xmlns:a16="http://schemas.microsoft.com/office/drawing/2014/main" id="{60ABBF89-41E9-CA4E-B2BE-4EED47D3936C}"/>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0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Oval 56">
                  <a:extLst>
                    <a:ext uri="{FF2B5EF4-FFF2-40B4-BE49-F238E27FC236}">
                      <a16:creationId xmlns:a16="http://schemas.microsoft.com/office/drawing/2014/main" id="{551C5F18-6442-3040-80A5-2AD39FBBCE83}"/>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8" name="Oval 227">
                  <a:extLst>
                    <a:ext uri="{FF2B5EF4-FFF2-40B4-BE49-F238E27FC236}">
                      <a16:creationId xmlns:a16="http://schemas.microsoft.com/office/drawing/2014/main" id="{B3BEFF50-2388-C44E-9E4F-DE094DFE3BF4}"/>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10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Oval 57">
                  <a:extLst>
                    <a:ext uri="{FF2B5EF4-FFF2-40B4-BE49-F238E27FC236}">
                      <a16:creationId xmlns:a16="http://schemas.microsoft.com/office/drawing/2014/main" id="{F88C73A9-DD8E-364C-BB9C-DAEF643C5430}"/>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229" name="Oval 228">
                  <a:extLst>
                    <a:ext uri="{FF2B5EF4-FFF2-40B4-BE49-F238E27FC236}">
                      <a16:creationId xmlns:a16="http://schemas.microsoft.com/office/drawing/2014/main" id="{BC026011-32A6-5C42-A285-D36F6D3EEB47}"/>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10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Oval 58">
                  <a:extLst>
                    <a:ext uri="{FF2B5EF4-FFF2-40B4-BE49-F238E27FC236}">
                      <a16:creationId xmlns:a16="http://schemas.microsoft.com/office/drawing/2014/main" id="{6C8C4BAD-FE1D-844A-87F0-7A3AD52D5442}"/>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230" name="Oval 229">
                  <a:extLst>
                    <a:ext uri="{FF2B5EF4-FFF2-40B4-BE49-F238E27FC236}">
                      <a16:creationId xmlns:a16="http://schemas.microsoft.com/office/drawing/2014/main" id="{90070340-1672-614C-A4FD-240C587F2EAE}"/>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108"/>
                  <a:stretch>
                    <a:fillRect/>
                  </a:stretch>
                </a:blipFill>
                <a:ln>
                  <a:solidFill>
                    <a:schemeClr val="tx1"/>
                  </a:solidFill>
                </a:ln>
              </p:spPr>
              <p:txBody>
                <a:bodyPr/>
                <a:lstStyle/>
                <a:p>
                  <a:r>
                    <a:rPr lang="en-GB">
                      <a:noFill/>
                    </a:rPr>
                    <a:t> </a:t>
                  </a:r>
                </a:p>
              </p:txBody>
            </p:sp>
          </mc:Fallback>
        </mc:AlternateContent>
        <p:cxnSp>
          <p:nvCxnSpPr>
            <p:cNvPr id="60" name="Straight Connector 59">
              <a:extLst>
                <a:ext uri="{FF2B5EF4-FFF2-40B4-BE49-F238E27FC236}">
                  <a16:creationId xmlns:a16="http://schemas.microsoft.com/office/drawing/2014/main" id="{A4D98058-AFB6-7E42-B315-6647408F0145}"/>
                </a:ext>
              </a:extLst>
            </p:cNvPr>
            <p:cNvCxnSpPr>
              <a:cxnSpLocks/>
              <a:stCxn id="57" idx="6"/>
              <a:endCxn id="95"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21EA0DF-FDC3-724A-8146-6E7516CBCF5A}"/>
                </a:ext>
              </a:extLst>
            </p:cNvPr>
            <p:cNvCxnSpPr>
              <a:cxnSpLocks/>
              <a:stCxn id="58" idx="4"/>
              <a:endCxn id="95"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36013CA-CC69-DB4A-9490-ADA83F922E8F}"/>
                </a:ext>
              </a:extLst>
            </p:cNvPr>
            <p:cNvCxnSpPr>
              <a:cxnSpLocks/>
              <a:stCxn id="56" idx="0"/>
              <a:endCxn id="95"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9032FCC5-668E-C54C-8971-4E8C231B966E}"/>
                </a:ext>
              </a:extLst>
            </p:cNvPr>
            <p:cNvGrpSpPr/>
            <p:nvPr/>
          </p:nvGrpSpPr>
          <p:grpSpPr>
            <a:xfrm>
              <a:off x="9258483" y="1852367"/>
              <a:ext cx="381362" cy="321402"/>
              <a:chOff x="9288700" y="2889291"/>
              <a:chExt cx="461103" cy="388604"/>
            </a:xfrm>
          </p:grpSpPr>
          <p:sp>
            <p:nvSpPr>
              <p:cNvPr id="94" name="Rectangle 93">
                <a:extLst>
                  <a:ext uri="{FF2B5EF4-FFF2-40B4-BE49-F238E27FC236}">
                    <a16:creationId xmlns:a16="http://schemas.microsoft.com/office/drawing/2014/main" id="{20E53645-C6A8-7A40-B6B7-4CBB92A8BE9E}"/>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5" name="Rectangle 94">
                <a:extLst>
                  <a:ext uri="{FF2B5EF4-FFF2-40B4-BE49-F238E27FC236}">
                    <a16:creationId xmlns:a16="http://schemas.microsoft.com/office/drawing/2014/main" id="{20498B32-3FBB-CE4D-867B-F69A5082CFD6}"/>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6" name="Rectangle 95">
                <a:extLst>
                  <a:ext uri="{FF2B5EF4-FFF2-40B4-BE49-F238E27FC236}">
                    <a16:creationId xmlns:a16="http://schemas.microsoft.com/office/drawing/2014/main" id="{FBE1F3BD-C503-9E44-B43A-5D61B9FB3B6B}"/>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6D7BE653-DA7A-7D4A-977E-FB444D40E89C}"/>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64" name="Straight Connector 63">
              <a:extLst>
                <a:ext uri="{FF2B5EF4-FFF2-40B4-BE49-F238E27FC236}">
                  <a16:creationId xmlns:a16="http://schemas.microsoft.com/office/drawing/2014/main" id="{0D02CDC4-712E-5C46-B017-A755DC4B359A}"/>
                </a:ext>
              </a:extLst>
            </p:cNvPr>
            <p:cNvCxnSpPr>
              <a:cxnSpLocks/>
              <a:stCxn id="58" idx="4"/>
              <a:endCxn id="91"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808EA02-4844-AF49-8112-9D84F5082A2E}"/>
                </a:ext>
              </a:extLst>
            </p:cNvPr>
            <p:cNvCxnSpPr>
              <a:cxnSpLocks/>
              <a:stCxn id="59" idx="2"/>
              <a:endCxn id="91"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DA26599-2B55-2A4C-AA37-F02D51F7D684}"/>
                </a:ext>
              </a:extLst>
            </p:cNvPr>
            <p:cNvCxnSpPr>
              <a:cxnSpLocks/>
              <a:stCxn id="56" idx="0"/>
              <a:endCxn id="91"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CDDC8047-FBFA-334B-A5D8-CBBA0F621D09}"/>
                </a:ext>
              </a:extLst>
            </p:cNvPr>
            <p:cNvGrpSpPr/>
            <p:nvPr/>
          </p:nvGrpSpPr>
          <p:grpSpPr>
            <a:xfrm>
              <a:off x="9911425" y="1852367"/>
              <a:ext cx="413819" cy="321813"/>
              <a:chOff x="9547296" y="2889291"/>
              <a:chExt cx="500346" cy="389101"/>
            </a:xfrm>
          </p:grpSpPr>
          <p:sp>
            <p:nvSpPr>
              <p:cNvPr id="90" name="Rectangle 89">
                <a:extLst>
                  <a:ext uri="{FF2B5EF4-FFF2-40B4-BE49-F238E27FC236}">
                    <a16:creationId xmlns:a16="http://schemas.microsoft.com/office/drawing/2014/main" id="{C2FD7DAC-6E08-2240-B455-26CBBA0EA587}"/>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1" name="Rectangle 90">
                <a:extLst>
                  <a:ext uri="{FF2B5EF4-FFF2-40B4-BE49-F238E27FC236}">
                    <a16:creationId xmlns:a16="http://schemas.microsoft.com/office/drawing/2014/main" id="{6D2F7501-A23D-5D46-BC39-71B800D35C37}"/>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2" name="Rectangle 91">
                <a:extLst>
                  <a:ext uri="{FF2B5EF4-FFF2-40B4-BE49-F238E27FC236}">
                    <a16:creationId xmlns:a16="http://schemas.microsoft.com/office/drawing/2014/main" id="{75362371-1CBF-6141-826F-8C08FA5B531E}"/>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D00F38C4-B918-A04E-994F-F3CD49483CC2}"/>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BE9BBF1A-17B6-E943-9887-290C9476CF0C}"/>
                </a:ext>
              </a:extLst>
            </p:cNvPr>
            <p:cNvGrpSpPr/>
            <p:nvPr/>
          </p:nvGrpSpPr>
          <p:grpSpPr>
            <a:xfrm>
              <a:off x="10070447" y="1492126"/>
              <a:ext cx="634327" cy="275544"/>
              <a:chOff x="8609354" y="2941214"/>
              <a:chExt cx="766961" cy="333158"/>
            </a:xfrm>
          </p:grpSpPr>
          <p:cxnSp>
            <p:nvCxnSpPr>
              <p:cNvPr id="86" name="Straight Connector 85">
                <a:extLst>
                  <a:ext uri="{FF2B5EF4-FFF2-40B4-BE49-F238E27FC236}">
                    <a16:creationId xmlns:a16="http://schemas.microsoft.com/office/drawing/2014/main" id="{B7B10E03-672D-794D-BCD9-A40423825BD8}"/>
                  </a:ext>
                </a:extLst>
              </p:cNvPr>
              <p:cNvCxnSpPr>
                <a:cxnSpLocks/>
                <a:stCxn id="58" idx="6"/>
                <a:endCxn id="88"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8F61FE3E-D6F2-E54B-AB79-32EF455ACE10}"/>
                  </a:ext>
                </a:extLst>
              </p:cNvPr>
              <p:cNvGrpSpPr/>
              <p:nvPr/>
            </p:nvGrpSpPr>
            <p:grpSpPr>
              <a:xfrm>
                <a:off x="8957002" y="2941214"/>
                <a:ext cx="419313" cy="333158"/>
                <a:chOff x="8957002" y="2941214"/>
                <a:chExt cx="419313" cy="333158"/>
              </a:xfrm>
            </p:grpSpPr>
            <p:sp>
              <p:nvSpPr>
                <p:cNvPr id="88" name="Rectangle 87">
                  <a:extLst>
                    <a:ext uri="{FF2B5EF4-FFF2-40B4-BE49-F238E27FC236}">
                      <a16:creationId xmlns:a16="http://schemas.microsoft.com/office/drawing/2014/main" id="{DE16A5E5-BCC3-694F-9E08-4D760C68BDEE}"/>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226AA885-231D-634F-926C-768CC4786CFA}"/>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69" name="Group 68">
              <a:extLst>
                <a:ext uri="{FF2B5EF4-FFF2-40B4-BE49-F238E27FC236}">
                  <a16:creationId xmlns:a16="http://schemas.microsoft.com/office/drawing/2014/main" id="{81D75785-61FB-174F-ACD6-9FDD13F348D9}"/>
                </a:ext>
              </a:extLst>
            </p:cNvPr>
            <p:cNvGrpSpPr/>
            <p:nvPr/>
          </p:nvGrpSpPr>
          <p:grpSpPr>
            <a:xfrm>
              <a:off x="8393592" y="1317351"/>
              <a:ext cx="419594" cy="470641"/>
              <a:chOff x="9535279" y="2809389"/>
              <a:chExt cx="507329" cy="569047"/>
            </a:xfrm>
          </p:grpSpPr>
          <p:cxnSp>
            <p:nvCxnSpPr>
              <p:cNvPr id="79" name="Straight Connector 78">
                <a:extLst>
                  <a:ext uri="{FF2B5EF4-FFF2-40B4-BE49-F238E27FC236}">
                    <a16:creationId xmlns:a16="http://schemas.microsoft.com/office/drawing/2014/main" id="{A3F191DF-D917-0F45-A48A-63EB47A54FFA}"/>
                  </a:ext>
                </a:extLst>
              </p:cNvPr>
              <p:cNvCxnSpPr>
                <a:cxnSpLocks/>
                <a:stCxn id="54" idx="2"/>
                <a:endCxn id="83" idx="0"/>
              </p:cNvCxnSpPr>
              <p:nvPr/>
            </p:nvCxnSpPr>
            <p:spPr>
              <a:xfrm>
                <a:off x="9646907" y="2809391"/>
                <a:ext cx="1" cy="201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2828A4C-BAF9-C940-AA41-A6B7BBAD8401}"/>
                  </a:ext>
                </a:extLst>
              </p:cNvPr>
              <p:cNvCxnSpPr>
                <a:cxnSpLocks/>
                <a:stCxn id="57" idx="0"/>
                <a:endCxn id="83"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8C36597A-98D7-AB41-9EBD-48385737021F}"/>
                  </a:ext>
                </a:extLst>
              </p:cNvPr>
              <p:cNvGrpSpPr/>
              <p:nvPr/>
            </p:nvGrpSpPr>
            <p:grpSpPr>
              <a:xfrm>
                <a:off x="9535279" y="2971566"/>
                <a:ext cx="507329" cy="375692"/>
                <a:chOff x="9535279" y="2971566"/>
                <a:chExt cx="507329" cy="375692"/>
              </a:xfrm>
            </p:grpSpPr>
            <p:sp>
              <p:nvSpPr>
                <p:cNvPr id="82" name="Rectangle 81">
                  <a:extLst>
                    <a:ext uri="{FF2B5EF4-FFF2-40B4-BE49-F238E27FC236}">
                      <a16:creationId xmlns:a16="http://schemas.microsoft.com/office/drawing/2014/main" id="{A25BCD68-AB27-A54C-9015-C4401C23E000}"/>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3" name="Rectangle 82">
                  <a:extLst>
                    <a:ext uri="{FF2B5EF4-FFF2-40B4-BE49-F238E27FC236}">
                      <a16:creationId xmlns:a16="http://schemas.microsoft.com/office/drawing/2014/main" id="{1404C985-197F-EE44-B066-7DA1EBD547E0}"/>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4" name="Rectangle 83">
                  <a:extLst>
                    <a:ext uri="{FF2B5EF4-FFF2-40B4-BE49-F238E27FC236}">
                      <a16:creationId xmlns:a16="http://schemas.microsoft.com/office/drawing/2014/main" id="{BAEA2529-E103-9848-A0EA-35565D0E238F}"/>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C4FB3B24-DC23-FE4B-8518-09A0AB1938A2}"/>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1E1DEC08-828C-8342-BE24-784FD47E274C}"/>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41" name="Oval 240">
                  <a:extLst>
                    <a:ext uri="{FF2B5EF4-FFF2-40B4-BE49-F238E27FC236}">
                      <a16:creationId xmlns:a16="http://schemas.microsoft.com/office/drawing/2014/main" id="{F0BF7B63-5C77-CB41-8D1A-3A76E254EDCB}"/>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110"/>
                  <a:stretch>
                    <a:fillRect b="-4000"/>
                  </a:stretch>
                </a:blipFill>
                <a:ln>
                  <a:solidFill>
                    <a:schemeClr val="tx1"/>
                  </a:solidFill>
                </a:ln>
              </p:spPr>
              <p:txBody>
                <a:bodyPr/>
                <a:lstStyle/>
                <a:p>
                  <a:r>
                    <a:rPr lang="en-GB">
                      <a:noFill/>
                    </a:rPr>
                    <a:t> </a:t>
                  </a:r>
                </a:p>
              </p:txBody>
            </p:sp>
          </mc:Fallback>
        </mc:AlternateContent>
        <p:cxnSp>
          <p:nvCxnSpPr>
            <p:cNvPr id="71" name="Straight Connector 70">
              <a:extLst>
                <a:ext uri="{FF2B5EF4-FFF2-40B4-BE49-F238E27FC236}">
                  <a16:creationId xmlns:a16="http://schemas.microsoft.com/office/drawing/2014/main" id="{0DFA9DF6-5490-774C-B4FC-EBC971B0B9DF}"/>
                </a:ext>
              </a:extLst>
            </p:cNvPr>
            <p:cNvCxnSpPr>
              <a:cxnSpLocks/>
              <a:stCxn id="98" idx="0"/>
              <a:endCxn id="70"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4D7D5AE-ECB1-BA49-A6A5-85BA06F176ED}"/>
                </a:ext>
              </a:extLst>
            </p:cNvPr>
            <p:cNvCxnSpPr>
              <a:cxnSpLocks/>
              <a:stCxn id="70" idx="2"/>
              <a:endCxn id="76"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E0635EE-6723-1D4E-A662-3BFE7CE39D61}"/>
                </a:ext>
              </a:extLst>
            </p:cNvPr>
            <p:cNvCxnSpPr>
              <a:cxnSpLocks/>
              <a:stCxn id="54" idx="0"/>
              <a:endCxn id="76" idx="2"/>
            </p:cNvCxnSpPr>
            <p:nvPr/>
          </p:nvCxnSpPr>
          <p:spPr>
            <a:xfrm flipV="1">
              <a:off x="8485916" y="805464"/>
              <a:ext cx="1" cy="201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97645444-5722-5247-A375-C707E727A18D}"/>
                </a:ext>
              </a:extLst>
            </p:cNvPr>
            <p:cNvGrpSpPr/>
            <p:nvPr/>
          </p:nvGrpSpPr>
          <p:grpSpPr>
            <a:xfrm>
              <a:off x="8394177" y="654188"/>
              <a:ext cx="423758" cy="310722"/>
              <a:chOff x="9535279" y="3009909"/>
              <a:chExt cx="512363" cy="375691"/>
            </a:xfrm>
          </p:grpSpPr>
          <p:sp>
            <p:nvSpPr>
              <p:cNvPr id="75" name="Rectangle 74">
                <a:extLst>
                  <a:ext uri="{FF2B5EF4-FFF2-40B4-BE49-F238E27FC236}">
                    <a16:creationId xmlns:a16="http://schemas.microsoft.com/office/drawing/2014/main" id="{4F591336-903E-9444-84D2-77CA47F2F16F}"/>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6" name="Rectangle 75">
                <a:extLst>
                  <a:ext uri="{FF2B5EF4-FFF2-40B4-BE49-F238E27FC236}">
                    <a16:creationId xmlns:a16="http://schemas.microsoft.com/office/drawing/2014/main" id="{558DA6C4-DDA8-1F4F-AA11-27A01A3FF4B0}"/>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7" name="Rectangle 76">
                <a:extLst>
                  <a:ext uri="{FF2B5EF4-FFF2-40B4-BE49-F238E27FC236}">
                    <a16:creationId xmlns:a16="http://schemas.microsoft.com/office/drawing/2014/main" id="{D3E4B5C4-A920-4D4C-A878-5BE070DB5DCD}"/>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350BCEC0-90D9-D24D-92DE-3C6A959232CA}"/>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grpSp>
      <p:sp>
        <p:nvSpPr>
          <p:cNvPr id="4" name="Date Placeholder 3">
            <a:extLst>
              <a:ext uri="{FF2B5EF4-FFF2-40B4-BE49-F238E27FC236}">
                <a16:creationId xmlns:a16="http://schemas.microsoft.com/office/drawing/2014/main" id="{5FA902DA-8631-5F4B-29B0-8C965DE32497}"/>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24F7F79F-63A6-A673-3669-14CE774D38B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205D1BBB-3B61-2E96-5887-42FB5E5211B2}"/>
              </a:ext>
            </a:extLst>
          </p:cNvPr>
          <p:cNvSpPr>
            <a:spLocks noGrp="1"/>
          </p:cNvSpPr>
          <p:nvPr>
            <p:ph type="sldNum" sz="quarter" idx="11"/>
          </p:nvPr>
        </p:nvSpPr>
        <p:spPr/>
        <p:txBody>
          <a:bodyPr/>
          <a:lstStyle/>
          <a:p>
            <a:fld id="{EB1502E6-D9AE-3544-B6D5-378AAA0B915F}" type="slidenum">
              <a:rPr lang="de-DE" altLang="de-DE" smtClean="0"/>
              <a:pPr/>
              <a:t>43</a:t>
            </a:fld>
            <a:endParaRPr lang="de-DE" altLang="de-DE" dirty="0"/>
          </a:p>
        </p:txBody>
      </p:sp>
    </p:spTree>
    <p:extLst>
      <p:ext uri="{BB962C8B-B14F-4D97-AF65-F5344CB8AC3E}">
        <p14:creationId xmlns:p14="http://schemas.microsoft.com/office/powerpoint/2010/main" val="206975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1. Set of Attributes with Structure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type="body" sz="quarter" idx="13"/>
              </p:nvPr>
            </p:nvSpPr>
            <p:spPr/>
            <p:txBody>
              <a:bodyPr>
                <a:normAutofit fontScale="85000" lnSpcReduction="10000"/>
              </a:bodyPr>
              <a:lstStyle/>
              <a:p>
                <a:r>
                  <a:rPr lang="en-GB" dirty="0"/>
                  <a:t>Set of attributes that show MPI ➝ Utility function ”factorises” into sets of functions over attributes, combined with a combination function</a:t>
                </a:r>
                <a:r>
                  <a:rPr lang="el-GR" dirty="0">
                    <a:ea typeface="Cambria Math" panose="02040503050406030204" pitchFamily="18" charset="0"/>
                  </a:rPr>
                  <a:t> </a:t>
                </a:r>
                <a14:m>
                  <m:oMath xmlns:m="http://schemas.openxmlformats.org/officeDocument/2006/math">
                    <m:r>
                      <a:rPr lang="el-GR" i="1">
                        <a:latin typeface="Cambria Math" panose="02040503050406030204" pitchFamily="18" charset="0"/>
                        <a:ea typeface="Cambria Math" panose="02040503050406030204" pitchFamily="18" charset="0"/>
                      </a:rPr>
                      <m:t>𝛯</m:t>
                    </m:r>
                  </m:oMath>
                </a14:m>
                <a:r>
                  <a:rPr lang="en-GB" dirty="0"/>
                  <a:t>, i.e.,</a:t>
                </a:r>
              </a:p>
              <a:p>
                <a:pPr marL="258503"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en-GB" i="1">
                                  <a:latin typeface="Cambria Math" panose="02040503050406030204" pitchFamily="18" charset="0"/>
                                </a:rPr>
                                <m:t>1</m:t>
                              </m:r>
                            </m:sub>
                          </m:sSub>
                          <m:r>
                            <a:rPr lang="en-GB"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b="0" i="1" smtClean="0">
                                  <a:latin typeface="Cambria Math" panose="02040503050406030204" pitchFamily="18" charset="0"/>
                                </a:rPr>
                                <m:t>𝑀</m:t>
                              </m:r>
                            </m:sub>
                          </m:sSub>
                        </m:e>
                      </m:d>
                      <m:r>
                        <a:rPr lang="en-GB" i="1">
                          <a:latin typeface="Cambria Math" panose="02040503050406030204" pitchFamily="18" charset="0"/>
                        </a:rPr>
                        <m:t>=</m:t>
                      </m:r>
                      <m:r>
                        <a:rPr lang="el-GR" i="1">
                          <a:latin typeface="Cambria Math" panose="02040503050406030204" pitchFamily="18" charset="0"/>
                          <a:ea typeface="Cambria Math" panose="02040503050406030204" pitchFamily="18" charset="0"/>
                        </a:rPr>
                        <m:t>𝛯</m:t>
                      </m:r>
                      <m:d>
                        <m:dPr>
                          <m:begChr m:val="["/>
                          <m:endChr m:val="]"/>
                          <m:ctrlPr>
                            <a:rPr lang="en-GB"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rPr>
                                <m:t>1</m:t>
                              </m:r>
                            </m:sub>
                          </m:sSub>
                          <m:d>
                            <m:dPr>
                              <m:ctrlPr>
                                <a:rPr lang="en-GB"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en-GB" i="1">
                                      <a:latin typeface="Cambria Math" panose="02040503050406030204" pitchFamily="18" charset="0"/>
                                    </a:rPr>
                                    <m:t>1</m:t>
                                  </m:r>
                                </m:sub>
                              </m:sSub>
                            </m:e>
                          </m:d>
                          <m:r>
                            <a:rPr lang="en-GB"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rPr>
                                <m:t>𝑀</m:t>
                              </m:r>
                            </m:sub>
                          </m:sSub>
                          <m:d>
                            <m:dPr>
                              <m:ctrlPr>
                                <a:rPr lang="en-GB"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b="0" i="1" smtClean="0">
                                      <a:latin typeface="Cambria Math" panose="02040503050406030204" pitchFamily="18" charset="0"/>
                                    </a:rPr>
                                    <m:t>𝑀</m:t>
                                  </m:r>
                                </m:sub>
                              </m:sSub>
                            </m:e>
                          </m:d>
                        </m:e>
                      </m:d>
                    </m:oMath>
                  </m:oMathPara>
                </a14:m>
                <a:endParaRPr lang="en-GB" dirty="0"/>
              </a:p>
              <a:p>
                <a:pPr lvl="1"/>
                <a:r>
                  <a:rPr lang="en-GB" dirty="0"/>
                  <a:t>I.e., each </a:t>
                </a:r>
                <a14:m>
                  <m:oMath xmlns:m="http://schemas.openxmlformats.org/officeDocument/2006/math">
                    <m:sSub>
                      <m:sSubPr>
                        <m:ctrlPr>
                          <a:rPr lang="de-DE" i="1">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rPr>
                          <m:t>𝑖</m:t>
                        </m:r>
                      </m:sub>
                    </m:sSub>
                    <m:d>
                      <m:dPr>
                        <m:ctrlPr>
                          <a:rPr lang="en-GB"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b="0" i="1" smtClean="0">
                                <a:latin typeface="Cambria Math" panose="02040503050406030204" pitchFamily="18" charset="0"/>
                              </a:rPr>
                              <m:t>𝑖</m:t>
                            </m:r>
                          </m:sub>
                        </m:sSub>
                      </m:e>
                    </m:d>
                  </m:oMath>
                </a14:m>
                <a:r>
                  <a:rPr lang="en-GB" dirty="0"/>
                  <a:t> maps to its own interim utility,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𝑖</m:t>
                        </m:r>
                      </m:sub>
                    </m:sSub>
                  </m:oMath>
                </a14:m>
                <a:r>
                  <a:rPr lang="en-GB" dirty="0"/>
                  <a:t>, combined into an overall utility </a:t>
                </a:r>
                <a14:m>
                  <m:oMath xmlns:m="http://schemas.openxmlformats.org/officeDocument/2006/math">
                    <m:r>
                      <a:rPr lang="en-GB" i="1" dirty="0" smtClean="0">
                        <a:latin typeface="Cambria Math" panose="02040503050406030204" pitchFamily="18" charset="0"/>
                      </a:rPr>
                      <m:t>𝑈</m:t>
                    </m:r>
                  </m:oMath>
                </a14:m>
                <a:r>
                  <a:rPr lang="en-GB" dirty="0"/>
                  <a:t> through </a:t>
                </a:r>
                <a14:m>
                  <m:oMath xmlns:m="http://schemas.openxmlformats.org/officeDocument/2006/math">
                    <m:r>
                      <a:rPr lang="el-GR" i="1">
                        <a:latin typeface="Cambria Math" panose="02040503050406030204" pitchFamily="18" charset="0"/>
                        <a:ea typeface="Cambria Math" panose="02040503050406030204" pitchFamily="18" charset="0"/>
                      </a:rPr>
                      <m:t>𝛯</m:t>
                    </m:r>
                  </m:oMath>
                </a14:m>
                <a:endParaRPr lang="en-GB" dirty="0"/>
              </a:p>
              <a:p>
                <a:pPr lvl="1"/>
                <a:r>
                  <a:rPr lang="en-GB" dirty="0"/>
                  <a:t>More general: Each </a:t>
                </a:r>
                <a14:m>
                  <m:oMath xmlns:m="http://schemas.openxmlformats.org/officeDocument/2006/math">
                    <m:sSub>
                      <m:sSubPr>
                        <m:ctrlPr>
                          <a:rPr lang="de-DE" i="1">
                            <a:latin typeface="Cambria Math" panose="02040503050406030204" pitchFamily="18" charset="0"/>
                          </a:rPr>
                        </m:ctrlPr>
                      </m:sSubPr>
                      <m:e>
                        <m:r>
                          <a:rPr lang="en-GB" i="1">
                            <a:latin typeface="Cambria Math" panose="02040503050406030204" pitchFamily="18" charset="0"/>
                          </a:rPr>
                          <m:t>𝑓</m:t>
                        </m:r>
                      </m:e>
                      <m:sub>
                        <m:r>
                          <a:rPr lang="de-DE" i="1">
                            <a:latin typeface="Cambria Math" panose="02040503050406030204" pitchFamily="18" charset="0"/>
                          </a:rPr>
                          <m:t>𝑖</m:t>
                        </m:r>
                      </m:sub>
                    </m:sSub>
                  </m:oMath>
                </a14:m>
                <a:r>
                  <a:rPr lang="en-GB" dirty="0"/>
                  <a:t> has a set of random variables </a:t>
                </a:r>
                <a14:m>
                  <m:oMath xmlns:m="http://schemas.openxmlformats.org/officeDocument/2006/math">
                    <m:sSub>
                      <m:sSubPr>
                        <m:ctrlPr>
                          <a:rPr lang="de-DE" b="0" i="1" smtClean="0">
                            <a:latin typeface="Cambria Math" panose="02040503050406030204" pitchFamily="18" charset="0"/>
                          </a:rPr>
                        </m:ctrlPr>
                      </m:sSubPr>
                      <m:e>
                        <m:r>
                          <a:rPr lang="de-DE" b="1" i="1" smtClean="0">
                            <a:latin typeface="Cambria Math" panose="02040503050406030204" pitchFamily="18" charset="0"/>
                          </a:rPr>
                          <m:t>𝒓</m:t>
                        </m:r>
                      </m:e>
                      <m:sub>
                        <m:r>
                          <a:rPr lang="de-DE" b="0" i="1" smtClean="0">
                            <a:latin typeface="Cambria Math" panose="02040503050406030204" pitchFamily="18" charset="0"/>
                          </a:rPr>
                          <m:t>𝑖</m:t>
                        </m:r>
                      </m:sub>
                    </m:sSub>
                  </m:oMath>
                </a14:m>
                <a:r>
                  <a:rPr lang="en-GB" dirty="0"/>
                  <a:t> as input with </a:t>
                </a:r>
                <a14:m>
                  <m:oMath xmlns:m="http://schemas.openxmlformats.org/officeDocument/2006/math">
                    <m:r>
                      <a:rPr lang="de-DE" b="1" i="1" smtClean="0">
                        <a:latin typeface="Cambria Math" panose="02040503050406030204" pitchFamily="18" charset="0"/>
                      </a:rPr>
                      <m:t>𝒓</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1</m:t>
                            </m:r>
                          </m:sub>
                        </m:sSub>
                        <m:r>
                          <a:rPr lang="de-DE" b="0" i="0"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r>
                      <a:rPr lang="de-DE" b="0" i="0" smtClean="0">
                        <a:latin typeface="Cambria Math" panose="02040503050406030204" pitchFamily="18" charset="0"/>
                      </a:rPr>
                      <m:t>=</m:t>
                    </m:r>
                    <m:nary>
                      <m:naryPr>
                        <m:chr m:val="⋃"/>
                        <m:ctrlPr>
                          <a:rPr lang="en-GB" i="1" smtClean="0">
                            <a:latin typeface="Cambria Math" panose="02040503050406030204" pitchFamily="18" charset="0"/>
                          </a:rPr>
                        </m:ctrlPr>
                      </m:naryPr>
                      <m:sub>
                        <m:r>
                          <m:rPr>
                            <m:brk m:alnAt="7"/>
                          </m:rP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𝑚</m:t>
                        </m:r>
                      </m:sup>
                      <m:e>
                        <m:sSub>
                          <m:sSubPr>
                            <m:ctrlPr>
                              <a:rPr lang="de-DE" b="0" i="1" smtClean="0">
                                <a:latin typeface="Cambria Math" panose="02040503050406030204" pitchFamily="18" charset="0"/>
                              </a:rPr>
                            </m:ctrlPr>
                          </m:sSubPr>
                          <m:e>
                            <m:r>
                              <a:rPr lang="de-DE" b="1" i="1" smtClean="0">
                                <a:latin typeface="Cambria Math" panose="02040503050406030204" pitchFamily="18" charset="0"/>
                              </a:rPr>
                              <m:t>𝒓</m:t>
                            </m:r>
                          </m:e>
                          <m:sub>
                            <m:r>
                              <a:rPr lang="de-DE" b="0" i="1" smtClean="0">
                                <a:latin typeface="Cambria Math" panose="02040503050406030204" pitchFamily="18" charset="0"/>
                              </a:rPr>
                              <m:t>𝑖</m:t>
                            </m:r>
                          </m:sub>
                        </m:sSub>
                      </m:e>
                    </m:nary>
                  </m:oMath>
                </a14:m>
                <a:endParaRPr lang="en-GB" dirty="0"/>
              </a:p>
              <a:p>
                <a:r>
                  <a:rPr lang="en-GB" dirty="0"/>
                  <a:t>Extended syntax: Decision model </a:t>
                </a:r>
              </a:p>
              <a:p>
                <a:pPr marL="258503" lvl="1" indent="0">
                  <a:buNone/>
                </a:pPr>
                <a14:m>
                  <m:oMathPara xmlns:m="http://schemas.openxmlformats.org/officeDocument/2006/math">
                    <m:oMathParaPr>
                      <m:jc m:val="centerGroup"/>
                    </m:oMathParaPr>
                    <m:oMath xmlns:m="http://schemas.openxmlformats.org/officeDocument/2006/math">
                      <m:r>
                        <a:rPr lang="de-DE" b="0" i="1" smtClean="0">
                          <a:solidFill>
                            <a:schemeClr val="accent1"/>
                          </a:solidFill>
                          <a:latin typeface="Cambria Math" panose="02040503050406030204" pitchFamily="18" charset="0"/>
                        </a:rPr>
                        <m:t>𝐺</m:t>
                      </m:r>
                      <m:r>
                        <a:rPr lang="de-DE" b="0" i="1" smtClean="0">
                          <a:solidFill>
                            <a:schemeClr val="accent1"/>
                          </a:solidFill>
                          <a:latin typeface="Cambria Math" panose="02040503050406030204" pitchFamily="18" charset="0"/>
                        </a:rPr>
                        <m:t>=</m:t>
                      </m:r>
                      <m:sSubSup>
                        <m:sSubSupPr>
                          <m:ctrlPr>
                            <a:rPr lang="de-DE" b="0" i="1" smtClean="0">
                              <a:solidFill>
                                <a:schemeClr val="accent1"/>
                              </a:solidFill>
                              <a:latin typeface="Cambria Math" panose="02040503050406030204" pitchFamily="18" charset="0"/>
                            </a:rPr>
                          </m:ctrlPr>
                        </m:sSubSupPr>
                        <m:e>
                          <m:d>
                            <m:dPr>
                              <m:begChr m:val="{"/>
                              <m:endChr m:val="}"/>
                              <m:ctrlPr>
                                <a:rPr lang="de-DE" b="0" i="1" smtClean="0">
                                  <a:solidFill>
                                    <a:schemeClr val="accent1"/>
                                  </a:solidFill>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𝑔</m:t>
                                  </m:r>
                                </m:e>
                                <m:sub>
                                  <m:r>
                                    <a:rPr lang="de-DE" b="0" i="1" smtClean="0">
                                      <a:solidFill>
                                        <a:schemeClr val="accent1"/>
                                      </a:solidFill>
                                      <a:latin typeface="Cambria Math" panose="02040503050406030204" pitchFamily="18" charset="0"/>
                                    </a:rPr>
                                    <m:t>𝑖</m:t>
                                  </m:r>
                                </m:sub>
                              </m:sSub>
                            </m:e>
                          </m:d>
                        </m:e>
                        <m:sub>
                          <m:r>
                            <a:rPr lang="de-DE" b="0" i="1" smtClean="0">
                              <a:solidFill>
                                <a:schemeClr val="accent1"/>
                              </a:solidFill>
                              <a:latin typeface="Cambria Math" panose="02040503050406030204" pitchFamily="18" charset="0"/>
                            </a:rPr>
                            <m:t>𝑖</m:t>
                          </m:r>
                          <m:r>
                            <a:rPr lang="de-DE" b="0" i="1" smtClean="0">
                              <a:solidFill>
                                <a:schemeClr val="accent1"/>
                              </a:solidFill>
                              <a:latin typeface="Cambria Math" panose="02040503050406030204" pitchFamily="18" charset="0"/>
                            </a:rPr>
                            <m:t>=1</m:t>
                          </m:r>
                        </m:sub>
                        <m:sup>
                          <m:r>
                            <a:rPr lang="de-DE" b="0" i="1" smtClean="0">
                              <a:solidFill>
                                <a:schemeClr val="accent1"/>
                              </a:solidFill>
                              <a:latin typeface="Cambria Math" panose="02040503050406030204" pitchFamily="18" charset="0"/>
                            </a:rPr>
                            <m:t>𝑛</m:t>
                          </m:r>
                        </m:sup>
                      </m:sSubSup>
                      <m:r>
                        <a:rPr lang="de-DE" b="0" i="1" smtClean="0">
                          <a:solidFill>
                            <a:schemeClr val="accent1"/>
                          </a:solidFill>
                          <a:latin typeface="Cambria Math" panose="02040503050406030204" pitchFamily="18" charset="0"/>
                          <a:ea typeface="Cambria Math" panose="02040503050406030204" pitchFamily="18" charset="0"/>
                        </a:rPr>
                        <m:t>∪</m:t>
                      </m:r>
                      <m:sSubSup>
                        <m:sSubSupPr>
                          <m:ctrlPr>
                            <a:rPr lang="de-DE" b="0" i="1" smtClean="0">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𝑔</m:t>
                                  </m:r>
                                </m:e>
                                <m:sub>
                                  <m:r>
                                    <a:rPr lang="de-DE" b="0" i="1" smtClean="0">
                                      <a:solidFill>
                                        <a:schemeClr val="accent1"/>
                                      </a:solidFill>
                                      <a:latin typeface="Cambria Math" panose="02040503050406030204" pitchFamily="18" charset="0"/>
                                      <a:ea typeface="Cambria Math" panose="02040503050406030204" pitchFamily="18" charset="0"/>
                                    </a:rPr>
                                    <m:t>𝑢</m:t>
                                  </m:r>
                                </m:sub>
                              </m:sSub>
                            </m:e>
                          </m:d>
                        </m:e>
                        <m:sub>
                          <m:r>
                            <a:rPr lang="de-DE" b="0" i="1" smtClean="0">
                              <a:solidFill>
                                <a:schemeClr val="accent1"/>
                              </a:solidFill>
                              <a:latin typeface="Cambria Math" panose="02040503050406030204" pitchFamily="18" charset="0"/>
                              <a:ea typeface="Cambria Math" panose="02040503050406030204" pitchFamily="18" charset="0"/>
                            </a:rPr>
                            <m:t>𝑢</m:t>
                          </m:r>
                          <m:r>
                            <a:rPr lang="de-DE" b="0" i="1" smtClean="0">
                              <a:solidFill>
                                <a:schemeClr val="accent1"/>
                              </a:solidFill>
                              <a:latin typeface="Cambria Math" panose="02040503050406030204" pitchFamily="18" charset="0"/>
                              <a:ea typeface="Cambria Math" panose="02040503050406030204" pitchFamily="18" charset="0"/>
                            </a:rPr>
                            <m:t>=1</m:t>
                          </m:r>
                        </m:sub>
                        <m:sup>
                          <m:r>
                            <a:rPr lang="de-DE" b="0" i="1" smtClean="0">
                              <a:solidFill>
                                <a:schemeClr val="accent1"/>
                              </a:solidFill>
                              <a:latin typeface="Cambria Math" panose="02040503050406030204" pitchFamily="18" charset="0"/>
                              <a:ea typeface="Cambria Math" panose="02040503050406030204" pitchFamily="18" charset="0"/>
                            </a:rPr>
                            <m:t>𝑚</m:t>
                          </m:r>
                        </m:sup>
                      </m:sSubSup>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r>
                            <a:rPr lang="el-GR" i="1">
                              <a:solidFill>
                                <a:schemeClr val="accent1"/>
                              </a:solidFill>
                              <a:latin typeface="Cambria Math" panose="02040503050406030204" pitchFamily="18" charset="0"/>
                              <a:ea typeface="Cambria Math" panose="02040503050406030204" pitchFamily="18" charset="0"/>
                            </a:rPr>
                            <m:t>𝛯</m:t>
                          </m:r>
                        </m:e>
                      </m:d>
                    </m:oMath>
                  </m:oMathPara>
                </a14:m>
                <a:endParaRPr lang="en-GB" dirty="0">
                  <a:solidFill>
                    <a:schemeClr val="accent1"/>
                  </a:solidFill>
                </a:endParaRPr>
              </a:p>
              <a:p>
                <a:pPr lvl="2"/>
                <a:r>
                  <a:rPr lang="en-GB" dirty="0">
                    <a:latin typeface="+mn-lt"/>
                  </a:rPr>
                  <a:t>Refer to </a:t>
                </a:r>
                <a:r>
                  <a:rPr lang="en-GB" sz="1800" dirty="0"/>
                  <a:t>submodel of potential parfactors by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b="0" i="1" smtClean="0">
                            <a:latin typeface="Cambria Math" panose="02040503050406030204" pitchFamily="18" charset="0"/>
                          </a:rPr>
                          <m:t>𝑃</m:t>
                        </m:r>
                      </m:sub>
                    </m:sSub>
                  </m:oMath>
                </a14:m>
                <a:r>
                  <a:rPr lang="en-GB" dirty="0">
                    <a:latin typeface="+mn-lt"/>
                  </a:rPr>
                  <a:t> and to submodel of utility factors by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𝑈</m:t>
                        </m:r>
                      </m:sub>
                    </m:sSub>
                  </m:oMath>
                </a14:m>
                <a:endParaRPr lang="en-GB" dirty="0">
                  <a:latin typeface="+mn-lt"/>
                </a:endParaRPr>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de-DE" i="1">
                            <a:latin typeface="Cambria Math" panose="02040503050406030204" pitchFamily="18" charset="0"/>
                          </a:rPr>
                          <m:t>𝑖</m:t>
                        </m:r>
                      </m:sub>
                    </m:sSub>
                    <m:r>
                      <a:rPr lang="de-DE" b="0" i="1" smtClean="0">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𝑖</m:t>
                        </m:r>
                      </m:sub>
                    </m:sSub>
                    <m:sSub>
                      <m:sSubPr>
                        <m:ctrlPr>
                          <a:rPr lang="de-DE" b="0" i="1" smtClean="0">
                            <a:latin typeface="Cambria Math" panose="02040503050406030204" pitchFamily="18" charset="0"/>
                            <a:ea typeface="Cambria Math" panose="02040503050406030204" pitchFamily="18" charset="0"/>
                          </a:rPr>
                        </m:ctrlPr>
                      </m:sSubPr>
                      <m:e>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i="1" smtClean="0">
                                    <a:latin typeface="Cambria Math" panose="02040503050406030204" pitchFamily="18" charset="0"/>
                                    <a:ea typeface="Cambria Math" panose="02040503050406030204" pitchFamily="18" charset="0"/>
                                  </a:rPr>
                                  <m:t>𝒜</m:t>
                                </m:r>
                              </m:e>
                              <m:sub>
                                <m:r>
                                  <a:rPr lang="de-DE" b="0" i="1" smtClean="0">
                                    <a:latin typeface="Cambria Math" panose="02040503050406030204" pitchFamily="18" charset="0"/>
                                    <a:ea typeface="Cambria Math" panose="02040503050406030204" pitchFamily="18" charset="0"/>
                                  </a:rPr>
                                  <m:t>𝑖</m:t>
                                </m:r>
                              </m:sub>
                            </m:sSub>
                          </m:e>
                        </m:d>
                      </m:e>
                      <m: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𝐶</m:t>
                            </m:r>
                          </m:e>
                          <m:sub>
                            <m:r>
                              <a:rPr lang="de-DE" b="0" i="1" smtClean="0">
                                <a:latin typeface="Cambria Math" panose="02040503050406030204" pitchFamily="18" charset="0"/>
                                <a:ea typeface="Cambria Math" panose="02040503050406030204" pitchFamily="18" charset="0"/>
                              </a:rPr>
                              <m:t>𝑖</m:t>
                            </m:r>
                          </m:sub>
                        </m:sSub>
                      </m:sub>
                    </m:sSub>
                  </m:oMath>
                </a14:m>
                <a:r>
                  <a:rPr lang="en-GB" dirty="0"/>
                  <a:t> parfactors with (decision) PRVs as arguments</a:t>
                </a:r>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de-DE" b="0" i="1" smtClean="0">
                            <a:latin typeface="Cambria Math" panose="02040503050406030204" pitchFamily="18" charset="0"/>
                          </a:rPr>
                          <m:t>𝑢</m:t>
                        </m:r>
                      </m:sub>
                    </m:sSub>
                    <m:r>
                      <a:rPr lang="de-DE" b="0" i="1" smtClean="0">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𝑢</m:t>
                            </m:r>
                          </m:sub>
                        </m:sSub>
                      </m:sub>
                    </m:sSub>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ℛ</m:t>
                            </m:r>
                          </m:e>
                          <m:sub>
                            <m:r>
                              <a:rPr lang="de-DE" b="0" i="1" smtClean="0">
                                <a:latin typeface="Cambria Math" panose="02040503050406030204" pitchFamily="18" charset="0"/>
                                <a:ea typeface="Cambria Math" panose="02040503050406030204" pitchFamily="18" charset="0"/>
                              </a:rPr>
                              <m:t>𝑢</m:t>
                            </m:r>
                          </m:sub>
                        </m:sSub>
                      </m:e>
                    </m:d>
                  </m:oMath>
                </a14:m>
                <a:r>
                  <a:rPr lang="en-GB" dirty="0"/>
                  <a:t> utility </a:t>
                </a:r>
                <a:r>
                  <a:rPr lang="en-GB" i="1" dirty="0"/>
                  <a:t>factors</a:t>
                </a:r>
                <a:r>
                  <a:rPr lang="en-GB" dirty="0"/>
                  <a:t>, each mapping to a utility variable </a:t>
                </a:r>
                <a14:m>
                  <m:oMath xmlns:m="http://schemas.openxmlformats.org/officeDocument/2006/math">
                    <m:sSub>
                      <m:sSubPr>
                        <m:ctrlPr>
                          <a:rPr lang="de-DE" b="0" i="1" smtClean="0">
                            <a:latin typeface="Cambria Math" panose="02040503050406030204" pitchFamily="18" charset="0"/>
                          </a:rPr>
                        </m:ctrlPr>
                      </m:sSubPr>
                      <m:e>
                        <m:r>
                          <a:rPr lang="en-GB" i="1">
                            <a:latin typeface="Cambria Math" panose="02040503050406030204" pitchFamily="18" charset="0"/>
                          </a:rPr>
                          <m:t>𝑈</m:t>
                        </m:r>
                      </m:e>
                      <m:sub>
                        <m:r>
                          <a:rPr lang="de-DE" b="0" i="1" smtClean="0">
                            <a:latin typeface="Cambria Math" panose="02040503050406030204" pitchFamily="18" charset="0"/>
                          </a:rPr>
                          <m:t>𝑢</m:t>
                        </m:r>
                      </m:sub>
                    </m:sSub>
                  </m:oMath>
                </a14:m>
                <a:endParaRPr lang="en-GB" dirty="0"/>
              </a:p>
              <a:p>
                <a:pPr lvl="1"/>
                <a14:m>
                  <m:oMath xmlns:m="http://schemas.openxmlformats.org/officeDocument/2006/math">
                    <m:r>
                      <a:rPr lang="el-GR" i="1">
                        <a:latin typeface="Cambria Math" panose="02040503050406030204" pitchFamily="18" charset="0"/>
                        <a:ea typeface="Cambria Math" panose="02040503050406030204" pitchFamily="18" charset="0"/>
                      </a:rPr>
                      <m:t>𝛯</m:t>
                    </m:r>
                  </m:oMath>
                </a14:m>
                <a:r>
                  <a:rPr lang="en-GB" dirty="0"/>
                  <a:t> a combination function, combining all </a:t>
                </a:r>
                <a14:m>
                  <m:oMath xmlns:m="http://schemas.openxmlformats.org/officeDocument/2006/math">
                    <m:sSub>
                      <m:sSubPr>
                        <m:ctrlPr>
                          <a:rPr lang="de-DE" i="1">
                            <a:latin typeface="Cambria Math" panose="02040503050406030204" pitchFamily="18" charset="0"/>
                          </a:rPr>
                        </m:ctrlPr>
                      </m:sSubPr>
                      <m:e>
                        <m:r>
                          <a:rPr lang="en-GB" i="1">
                            <a:latin typeface="Cambria Math" panose="02040503050406030204" pitchFamily="18" charset="0"/>
                          </a:rPr>
                          <m:t>𝑈</m:t>
                        </m:r>
                      </m:e>
                      <m:sub>
                        <m:r>
                          <a:rPr lang="de-DE" i="1">
                            <a:latin typeface="Cambria Math" panose="02040503050406030204" pitchFamily="18" charset="0"/>
                          </a:rPr>
                          <m:t>𝑢</m:t>
                        </m:r>
                      </m:sub>
                    </m:sSub>
                  </m:oMath>
                </a14:m>
                <a:r>
                  <a:rPr lang="en-GB" dirty="0"/>
                  <a:t> into one </a:t>
                </a:r>
                <a14:m>
                  <m:oMath xmlns:m="http://schemas.openxmlformats.org/officeDocument/2006/math">
                    <m:r>
                      <a:rPr lang="en-GB" i="1">
                        <a:latin typeface="Cambria Math" panose="02040503050406030204" pitchFamily="18" charset="0"/>
                      </a:rPr>
                      <m:t>𝑈</m:t>
                    </m:r>
                  </m:oMath>
                </a14:m>
                <a:r>
                  <a:rPr lang="en-GB" dirty="0"/>
                  <a:t>, i.e.,</a:t>
                </a:r>
              </a:p>
              <a:p>
                <a:pPr marL="532867" lvl="2" indent="0">
                  <a:buNone/>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rPr>
                            <m:t>𝑈</m:t>
                          </m:r>
                        </m:sub>
                      </m:sSub>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𝑟</m:t>
                              </m:r>
                            </m:e>
                            <m:sub>
                              <m:r>
                                <a:rPr lang="de-DE" b="0" i="1" smtClean="0">
                                  <a:latin typeface="Cambria Math" panose="02040503050406030204" pitchFamily="18" charset="0"/>
                                </a:rPr>
                                <m:t>𝑀</m:t>
                              </m:r>
                            </m:sub>
                          </m:sSub>
                        </m:e>
                      </m:d>
                      <m:r>
                        <a:rPr lang="de-DE" b="0" i="1" smtClean="0">
                          <a:latin typeface="Cambria Math" panose="02040503050406030204" pitchFamily="18" charset="0"/>
                        </a:rPr>
                        <m:t>=</m:t>
                      </m:r>
                      <m:r>
                        <a:rPr lang="el-GR" i="1">
                          <a:latin typeface="Cambria Math" panose="02040503050406030204" pitchFamily="18" charset="0"/>
                          <a:ea typeface="Cambria Math" panose="02040503050406030204" pitchFamily="18" charset="0"/>
                        </a:rPr>
                        <m:t>𝛯</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1</m:t>
                                  </m:r>
                                </m:sub>
                              </m:sSub>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ℛ</m:t>
                                      </m:r>
                                    </m:e>
                                    <m:sub>
                                      <m:r>
                                        <a:rPr lang="de-DE" i="1">
                                          <a:latin typeface="Cambria Math" panose="02040503050406030204" pitchFamily="18" charset="0"/>
                                          <a:ea typeface="Cambria Math" panose="02040503050406030204" pitchFamily="18" charset="0"/>
                                        </a:rPr>
                                        <m:t>1</m:t>
                                      </m:r>
                                    </m:sub>
                                  </m:sSub>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𝑀</m:t>
                                      </m:r>
                                    </m:sub>
                                  </m:sSub>
                                </m:e>
                              </m:d>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𝑚</m:t>
                                  </m:r>
                                </m:sub>
                              </m:sSub>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ℛ</m:t>
                                      </m:r>
                                    </m:e>
                                    <m:sub>
                                      <m:r>
                                        <a:rPr lang="de-DE" i="1">
                                          <a:latin typeface="Cambria Math" panose="02040503050406030204" pitchFamily="18" charset="0"/>
                                          <a:ea typeface="Cambria Math" panose="02040503050406030204" pitchFamily="18" charset="0"/>
                                        </a:rPr>
                                        <m:t>𝑚</m:t>
                                      </m:r>
                                    </m:sub>
                                  </m:sSub>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𝑀</m:t>
                                      </m:r>
                                    </m:sub>
                                  </m:sSub>
                                </m:e>
                              </m:d>
                            </m:e>
                          </m:d>
                        </m:e>
                      </m:d>
                    </m:oMath>
                  </m:oMathPara>
                </a14:m>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486" t="-2486" r="-1486"/>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D3241E6C-6C05-25CF-E3B7-33F6A55578F6}"/>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509CC185-1BB3-4EEE-F73C-39E73C7B08E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E88B9A8B-F90A-67BA-A135-99E5EA9BE970}"/>
              </a:ext>
            </a:extLst>
          </p:cNvPr>
          <p:cNvSpPr>
            <a:spLocks noGrp="1"/>
          </p:cNvSpPr>
          <p:nvPr>
            <p:ph type="sldNum" sz="quarter" idx="11"/>
          </p:nvPr>
        </p:nvSpPr>
        <p:spPr/>
        <p:txBody>
          <a:bodyPr/>
          <a:lstStyle/>
          <a:p>
            <a:fld id="{EB1502E6-D9AE-3544-B6D5-378AAA0B915F}" type="slidenum">
              <a:rPr lang="de-DE" altLang="de-DE" smtClean="0"/>
              <a:pPr/>
              <a:t>44</a:t>
            </a:fld>
            <a:endParaRPr lang="de-DE" altLang="de-DE" dirty="0"/>
          </a:p>
        </p:txBody>
      </p:sp>
    </p:spTree>
    <p:extLst>
      <p:ext uri="{BB962C8B-B14F-4D97-AF65-F5344CB8AC3E}">
        <p14:creationId xmlns:p14="http://schemas.microsoft.com/office/powerpoint/2010/main" val="1757047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F849634-D447-0737-B0F1-FB7E77230A7E}"/>
              </a:ext>
            </a:extLst>
          </p:cNvPr>
          <p:cNvSpPr txBox="1"/>
          <p:nvPr/>
        </p:nvSpPr>
        <p:spPr>
          <a:xfrm>
            <a:off x="119336" y="940891"/>
            <a:ext cx="11881320" cy="391952"/>
          </a:xfrm>
          <a:prstGeom prst="rect">
            <a:avLst/>
          </a:prstGeom>
          <a:solidFill>
            <a:schemeClr val="bg1"/>
          </a:solidFill>
        </p:spPr>
        <p:txBody>
          <a:bodyPr wrap="square" rtlCol="0">
            <a:spAutoFit/>
          </a:bodyPr>
          <a:lstStyle/>
          <a:p>
            <a:endParaRPr lang="en-DE" dirty="0"/>
          </a:p>
        </p:txBody>
      </p:sp>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1. Set of Attributes with Structure: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type="body" sz="quarter" idx="13"/>
              </p:nvPr>
            </p:nvSpPr>
            <p:spPr>
              <a:xfrm>
                <a:off x="623393" y="1332843"/>
                <a:ext cx="7309030" cy="4584266"/>
              </a:xfrm>
            </p:spPr>
            <p:txBody>
              <a:bodyPr>
                <a:normAutofit fontScale="92500" lnSpcReduction="10000"/>
              </a:bodyPr>
              <a:lstStyle/>
              <a:p>
                <a:r>
                  <a:rPr lang="en-GB" dirty="0"/>
                  <a:t>Example: </a:t>
                </a:r>
              </a:p>
              <a:p>
                <a:pPr lvl="1"/>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𝑈</m:t>
                            </m:r>
                          </m:e>
                          <m:sub>
                            <m:r>
                              <a:rPr lang="en-GB" b="0" i="1" smtClean="0">
                                <a:latin typeface="Cambria Math" panose="02040503050406030204" pitchFamily="18" charset="0"/>
                                <a:ea typeface="Cambria Math" panose="02040503050406030204" pitchFamily="18" charset="0"/>
                              </a:rPr>
                              <m:t>𝐼𝐸</m:t>
                            </m:r>
                          </m:sub>
                        </m:sSub>
                      </m:sub>
                    </m:sSub>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𝐼𝑛𝑡𝑒𝑟𝑓𝑒𝑟𝑒𝑛𝑐𝑒</m:t>
                        </m:r>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𝐸𝑝𝑖𝑑</m:t>
                        </m:r>
                      </m:e>
                    </m:d>
                  </m:oMath>
                </a14:m>
                <a:r>
                  <a:rPr lang="en-GB" b="0" dirty="0">
                    <a:ea typeface="Cambria Math" panose="02040503050406030204" pitchFamily="18" charset="0"/>
                  </a:rPr>
                  <a:t> </a:t>
                </a:r>
                <a:br>
                  <a:rPr lang="en-GB" b="0" dirty="0">
                    <a:ea typeface="Cambria Math" panose="02040503050406030204" pitchFamily="18" charset="0"/>
                  </a:rPr>
                </a:br>
                <a:r>
                  <a:rPr lang="en-GB" b="0" dirty="0">
                    <a:ea typeface="Cambria Math" panose="02040503050406030204" pitchFamily="18" charset="0"/>
                  </a:rPr>
                  <a:t>utility factor over </a:t>
                </a:r>
                <a14:m>
                  <m:oMath xmlns:m="http://schemas.openxmlformats.org/officeDocument/2006/math">
                    <m:r>
                      <a:rPr lang="en-GB" i="1">
                        <a:latin typeface="Cambria Math" panose="02040503050406030204" pitchFamily="18" charset="0"/>
                        <a:ea typeface="Cambria Math" panose="02040503050406030204" pitchFamily="18" charset="0"/>
                      </a:rPr>
                      <m:t>𝐼𝑛𝑡𝑒𝑟𝑓𝑒𝑟𝑒𝑛𝑐𝑒</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𝐸𝑝𝑖𝑑</m:t>
                    </m:r>
                  </m:oMath>
                </a14:m>
                <a:endParaRPr lang="en-GB" b="0" dirty="0">
                  <a:ea typeface="Cambria Math" panose="02040503050406030204" pitchFamily="18" charset="0"/>
                </a:endParaRPr>
              </a:p>
              <a:p>
                <a:pPr lvl="1"/>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b="0"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b="0" i="1" smtClean="0">
                                <a:latin typeface="Cambria Math" panose="02040503050406030204" pitchFamily="18" charset="0"/>
                                <a:ea typeface="Cambria Math" panose="02040503050406030204" pitchFamily="18" charset="0"/>
                              </a:rPr>
                              <m:t>𝐸𝑏</m:t>
                            </m:r>
                          </m:sub>
                        </m:sSub>
                      </m:sub>
                    </m:sSub>
                    <m:d>
                      <m:dPr>
                        <m:ctrlPr>
                          <a:rPr lang="en-GB"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𝐸𝑛𝑓𝑜𝑟𝑐𝑒</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𝑏𝑢𝑠</m:t>
                        </m:r>
                      </m:e>
                    </m:d>
                  </m:oMath>
                </a14:m>
                <a:r>
                  <a:rPr lang="en-GB" dirty="0">
                    <a:ea typeface="Cambria Math" panose="02040503050406030204" pitchFamily="18" charset="0"/>
                  </a:rPr>
                  <a:t> </a:t>
                </a:r>
                <a:br>
                  <a:rPr lang="en-GB" dirty="0">
                    <a:ea typeface="Cambria Math" panose="02040503050406030204" pitchFamily="18" charset="0"/>
                  </a:rPr>
                </a:br>
                <a:r>
                  <a:rPr lang="en-GB" dirty="0">
                    <a:ea typeface="Cambria Math" panose="02040503050406030204" pitchFamily="18" charset="0"/>
                  </a:rPr>
                  <a:t>utility factor over </a:t>
                </a:r>
                <a14:m>
                  <m:oMath xmlns:m="http://schemas.openxmlformats.org/officeDocument/2006/math">
                    <m:r>
                      <a:rPr lang="en-GB" i="1">
                        <a:latin typeface="Cambria Math" panose="02040503050406030204" pitchFamily="18" charset="0"/>
                        <a:ea typeface="Cambria Math" panose="02040503050406030204" pitchFamily="18" charset="0"/>
                      </a:rPr>
                      <m:t>𝐸𝑛𝑓𝑜𝑟𝑐𝑒</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𝑏𝑢𝑠</m:t>
                    </m:r>
                  </m:oMath>
                </a14:m>
                <a:r>
                  <a:rPr lang="en-GB" dirty="0">
                    <a:ea typeface="Cambria Math" panose="02040503050406030204" pitchFamily="18" charset="0"/>
                  </a:rPr>
                  <a:t> </a:t>
                </a:r>
              </a:p>
              <a:p>
                <a:pPr lvl="2"/>
                <a:r>
                  <a:rPr lang="en-GB" dirty="0">
                    <a:ea typeface="Cambria Math" panose="02040503050406030204" pitchFamily="18" charset="0"/>
                  </a:rPr>
                  <a:t>(Effort it takes to enforce travel restriction on busses)</a:t>
                </a:r>
              </a:p>
              <a:p>
                <a:pPr lvl="1"/>
                <a14:m>
                  <m:oMath xmlns:m="http://schemas.openxmlformats.org/officeDocument/2006/math">
                    <m:r>
                      <a:rPr lang="en-GB" i="1">
                        <a:latin typeface="Cambria Math" panose="02040503050406030204" pitchFamily="18" charset="0"/>
                        <a:ea typeface="Cambria Math" panose="02040503050406030204" pitchFamily="18" charset="0"/>
                      </a:rPr>
                      <m:t>𝛯</m:t>
                    </m:r>
                  </m:oMath>
                </a14:m>
                <a:r>
                  <a:rPr lang="en-GB" dirty="0"/>
                  <a:t> a combination function, combining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𝑈</m:t>
                        </m:r>
                      </m:e>
                      <m:sub>
                        <m:r>
                          <a:rPr lang="de-DE" b="0" i="1" smtClean="0">
                            <a:latin typeface="Cambria Math" panose="02040503050406030204" pitchFamily="18" charset="0"/>
                          </a:rPr>
                          <m:t>2</m:t>
                        </m:r>
                      </m:sub>
                    </m:sSub>
                  </m:oMath>
                </a14:m>
                <a:r>
                  <a:rPr lang="en-GB" dirty="0"/>
                  <a:t> into </a:t>
                </a:r>
                <a14:m>
                  <m:oMath xmlns:m="http://schemas.openxmlformats.org/officeDocument/2006/math">
                    <m:r>
                      <a:rPr lang="en-GB" i="1">
                        <a:latin typeface="Cambria Math" panose="02040503050406030204" pitchFamily="18" charset="0"/>
                      </a:rPr>
                      <m:t>𝑈</m:t>
                    </m:r>
                    <m:r>
                      <a:rPr lang="de-DE" b="0" i="1" smtClean="0">
                        <a:latin typeface="Cambria Math" panose="02040503050406030204" pitchFamily="18" charset="0"/>
                      </a:rPr>
                      <m:t>𝑡𝑖𝑙</m:t>
                    </m:r>
                  </m:oMath>
                </a14:m>
                <a:endParaRPr lang="en-GB" dirty="0"/>
              </a:p>
              <a:p>
                <a:pPr lvl="2"/>
                <a:r>
                  <a:rPr lang="en-GB" dirty="0"/>
                  <a:t>Could rewrite model using </a:t>
                </a:r>
                <a14:m>
                  <m:oMath xmlns:m="http://schemas.openxmlformats.org/officeDocument/2006/math">
                    <m:r>
                      <a:rPr lang="en-GB" i="1">
                        <a:latin typeface="Cambria Math" panose="02040503050406030204" pitchFamily="18" charset="0"/>
                        <a:ea typeface="Cambria Math" panose="02040503050406030204" pitchFamily="18" charset="0"/>
                      </a:rPr>
                      <m:t>𝛯</m:t>
                    </m:r>
                  </m:oMath>
                </a14:m>
                <a:r>
                  <a:rPr lang="en-GB" dirty="0"/>
                  <a:t> into a model containing only one utility factor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oMath>
                </a14:m>
                <a:r>
                  <a:rPr lang="en-GB" dirty="0"/>
                  <a:t> (shown above)</a:t>
                </a:r>
              </a:p>
              <a:p>
                <a:pPr lvl="3"/>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𝑈</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𝐼𝑛𝑡𝑒𝑟𝑓𝑒𝑟𝑒𝑛𝑐𝑒</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𝐸𝑝𝑖𝑑</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𝐸𝑛𝑓𝑜𝑟𝑐𝑒</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𝑏𝑢𝑠</m:t>
                        </m:r>
                      </m:e>
                    </m:d>
                  </m:oMath>
                </a14:m>
                <a:br>
                  <a:rPr lang="de-DE" i="1" dirty="0">
                    <a:latin typeface="Cambria Math" panose="02040503050406030204" pitchFamily="18" charset="0"/>
                    <a:ea typeface="Cambria Math" panose="02040503050406030204" pitchFamily="18" charset="0"/>
                  </a:rPr>
                </a:br>
                <a14:m>
                  <m:oMath xmlns:m="http://schemas.openxmlformats.org/officeDocument/2006/math">
                    <m:r>
                      <a:rPr lang="de-DE"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𝛯</m:t>
                    </m:r>
                    <m:d>
                      <m:dPr>
                        <m:begChr m:val="["/>
                        <m:endChr m:val="]"/>
                        <m:ctrlPr>
                          <a:rPr lang="de-DE"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𝐼𝐸</m:t>
                                </m:r>
                              </m:sub>
                            </m:sSub>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𝐼𝑛𝑡𝑒𝑟𝑓𝑒𝑟𝑒𝑛𝑐𝑒</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𝐸𝑝𝑖𝑑</m:t>
                            </m:r>
                          </m:e>
                        </m:d>
                        <m:r>
                          <a:rPr lang="de-DE"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𝐸𝑏</m:t>
                                </m:r>
                              </m:sub>
                            </m:sSub>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𝐸𝑛𝑓𝑜𝑟𝑐𝑒</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𝑏𝑢𝑠</m:t>
                            </m:r>
                          </m:e>
                        </m:d>
                      </m:e>
                    </m:d>
                  </m:oMath>
                </a14:m>
                <a:r>
                  <a:rPr lang="en-GB" dirty="0"/>
                  <a:t> </a:t>
                </a:r>
              </a:p>
              <a:p>
                <a:pPr lvl="2"/>
                <a:endParaRPr lang="en-GB" dirty="0"/>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type="body" sz="quarter" idx="13"/>
              </p:nvPr>
            </p:nvSpPr>
            <p:spPr>
              <a:xfrm>
                <a:off x="623393" y="1332843"/>
                <a:ext cx="7309030" cy="4584266"/>
              </a:xfrm>
              <a:blipFill>
                <a:blip r:embed="rId3"/>
                <a:stretch>
                  <a:fillRect l="-2426" t="-2486"/>
                </a:stretch>
              </a:blipFill>
            </p:spPr>
            <p:txBody>
              <a:bodyPr/>
              <a:lstStyle/>
              <a:p>
                <a:r>
                  <a:rPr lang="en-DE">
                    <a:noFill/>
                  </a:rPr>
                  <a:t> </a:t>
                </a:r>
              </a:p>
            </p:txBody>
          </p:sp>
        </mc:Fallback>
      </mc:AlternateContent>
      <p:grpSp>
        <p:nvGrpSpPr>
          <p:cNvPr id="123" name="Group 122">
            <a:extLst>
              <a:ext uri="{FF2B5EF4-FFF2-40B4-BE49-F238E27FC236}">
                <a16:creationId xmlns:a16="http://schemas.microsoft.com/office/drawing/2014/main" id="{DB300208-700A-D04C-8BD4-D6938E7B51BE}"/>
              </a:ext>
            </a:extLst>
          </p:cNvPr>
          <p:cNvGrpSpPr/>
          <p:nvPr/>
        </p:nvGrpSpPr>
        <p:grpSpPr>
          <a:xfrm>
            <a:off x="7889094" y="3524865"/>
            <a:ext cx="3942581" cy="2381049"/>
            <a:chOff x="7889094" y="3524865"/>
            <a:chExt cx="3942581" cy="2381049"/>
          </a:xfrm>
        </p:grpSpPr>
        <p:cxnSp>
          <p:nvCxnSpPr>
            <p:cNvPr id="8" name="Straight Connector 7">
              <a:extLst>
                <a:ext uri="{FF2B5EF4-FFF2-40B4-BE49-F238E27FC236}">
                  <a16:creationId xmlns:a16="http://schemas.microsoft.com/office/drawing/2014/main" id="{BB1C0526-ADAD-FE45-BDFC-F5FAD8C64547}"/>
                </a:ext>
              </a:extLst>
            </p:cNvPr>
            <p:cNvCxnSpPr>
              <a:cxnSpLocks/>
              <a:stCxn id="90" idx="1"/>
              <a:endCxn id="55" idx="3"/>
            </p:cNvCxnSpPr>
            <p:nvPr/>
          </p:nvCxnSpPr>
          <p:spPr>
            <a:xfrm flipH="1">
              <a:off x="9837120" y="4579688"/>
              <a:ext cx="344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31A12FD-8736-E546-AB19-5CAC31B82DF3}"/>
                </a:ext>
              </a:extLst>
            </p:cNvPr>
            <p:cNvCxnSpPr>
              <a:cxnSpLocks/>
              <a:stCxn id="15" idx="0"/>
              <a:endCxn id="55" idx="2"/>
            </p:cNvCxnSpPr>
            <p:nvPr/>
          </p:nvCxnSpPr>
          <p:spPr>
            <a:xfrm flipV="1">
              <a:off x="9777572" y="4639237"/>
              <a:ext cx="0"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FFD0D83-F92F-6E4C-BB2F-C28614E219E3}"/>
                </a:ext>
              </a:extLst>
            </p:cNvPr>
            <p:cNvSpPr/>
            <p:nvPr/>
          </p:nvSpPr>
          <p:spPr>
            <a:xfrm>
              <a:off x="971802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8E21FBDE-8D74-534E-95FC-E8E89F31A3FC}"/>
                    </a:ext>
                  </a:extLst>
                </p:cNvPr>
                <p:cNvSpPr txBox="1"/>
                <p:nvPr/>
              </p:nvSpPr>
              <p:spPr>
                <a:xfrm>
                  <a:off x="9878861" y="4595975"/>
                  <a:ext cx="373820"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Sub>
                      </m:oMath>
                    </m:oMathPara>
                  </a14:m>
                  <a:endParaRPr lang="en-GB" sz="1400" dirty="0"/>
                </a:p>
              </p:txBody>
            </p:sp>
          </mc:Choice>
          <mc:Fallback xmlns="">
            <p:sp>
              <p:nvSpPr>
                <p:cNvPr id="56" name="TextBox 55">
                  <a:extLst>
                    <a:ext uri="{FF2B5EF4-FFF2-40B4-BE49-F238E27FC236}">
                      <a16:creationId xmlns:a16="http://schemas.microsoft.com/office/drawing/2014/main" id="{8E21FBDE-8D74-534E-95FC-E8E89F31A3FC}"/>
                    </a:ext>
                  </a:extLst>
                </p:cNvPr>
                <p:cNvSpPr txBox="1">
                  <a:spLocks noRot="1" noChangeAspect="1" noMove="1" noResize="1" noEditPoints="1" noAdjustHandles="1" noChangeArrowheads="1" noChangeShapeType="1" noTextEdit="1"/>
                </p:cNvSpPr>
                <p:nvPr/>
              </p:nvSpPr>
              <p:spPr>
                <a:xfrm>
                  <a:off x="9878861" y="4595975"/>
                  <a:ext cx="373820" cy="233910"/>
                </a:xfrm>
                <a:prstGeom prst="rect">
                  <a:avLst/>
                </a:prstGeom>
                <a:blipFill>
                  <a:blip r:embed="rId4"/>
                  <a:stretch>
                    <a:fillRect l="-10000"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D77691D9-BBA0-004F-83C9-8FF3FAFA9F8C}"/>
                    </a:ext>
                  </a:extLst>
                </p:cNvPr>
                <p:cNvSpPr/>
                <p:nvPr/>
              </p:nvSpPr>
              <p:spPr>
                <a:xfrm>
                  <a:off x="7913807" y="4424709"/>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1" name="Rectangle 10">
                  <a:extLst>
                    <a:ext uri="{FF2B5EF4-FFF2-40B4-BE49-F238E27FC236}">
                      <a16:creationId xmlns:a16="http://schemas.microsoft.com/office/drawing/2014/main" id="{D77691D9-BBA0-004F-83C9-8FF3FAFA9F8C}"/>
                    </a:ext>
                  </a:extLst>
                </p:cNvPr>
                <p:cNvSpPr>
                  <a:spLocks noRot="1" noChangeAspect="1" noMove="1" noResize="1" noEditPoints="1" noAdjustHandles="1" noChangeArrowheads="1" noChangeShapeType="1" noTextEdit="1"/>
                </p:cNvSpPr>
                <p:nvPr/>
              </p:nvSpPr>
              <p:spPr>
                <a:xfrm>
                  <a:off x="7913807" y="4424709"/>
                  <a:ext cx="1145802" cy="309958"/>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Diamond 11">
                  <a:extLst>
                    <a:ext uri="{FF2B5EF4-FFF2-40B4-BE49-F238E27FC236}">
                      <a16:creationId xmlns:a16="http://schemas.microsoft.com/office/drawing/2014/main" id="{8C5FCDCF-FB6E-AA44-A831-DF2083F0ED33}"/>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2" name="Diamond 11">
                  <a:extLst>
                    <a:ext uri="{FF2B5EF4-FFF2-40B4-BE49-F238E27FC236}">
                      <a16:creationId xmlns:a16="http://schemas.microsoft.com/office/drawing/2014/main" id="{8C5FCDCF-FB6E-AA44-A831-DF2083F0ED33}"/>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6E917191-A6DC-6D43-873A-8CC833923693}"/>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 name="Oval 12">
                  <a:extLst>
                    <a:ext uri="{FF2B5EF4-FFF2-40B4-BE49-F238E27FC236}">
                      <a16:creationId xmlns:a16="http://schemas.microsoft.com/office/drawing/2014/main" id="{6E917191-A6DC-6D43-873A-8CC833923693}"/>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DB10B766-6807-6A44-BC38-2F44098C8489}"/>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DB10B766-6807-6A44-BC38-2F44098C8489}"/>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AC09722A-4354-B24E-B1CB-3B91F5C45A35}"/>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5" name="Oval 14">
                  <a:extLst>
                    <a:ext uri="{FF2B5EF4-FFF2-40B4-BE49-F238E27FC236}">
                      <a16:creationId xmlns:a16="http://schemas.microsoft.com/office/drawing/2014/main" id="{AC09722A-4354-B24E-B1CB-3B91F5C45A35}"/>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DF160055-F3B2-1340-8CEB-44AB81BB2684}"/>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6" name="Oval 15">
                  <a:extLst>
                    <a:ext uri="{FF2B5EF4-FFF2-40B4-BE49-F238E27FC236}">
                      <a16:creationId xmlns:a16="http://schemas.microsoft.com/office/drawing/2014/main" id="{DF160055-F3B2-1340-8CEB-44AB81BB2684}"/>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17" name="Straight Connector 16">
              <a:extLst>
                <a:ext uri="{FF2B5EF4-FFF2-40B4-BE49-F238E27FC236}">
                  <a16:creationId xmlns:a16="http://schemas.microsoft.com/office/drawing/2014/main" id="{789C66C4-580C-094E-B6E8-BB5EA708DA20}"/>
                </a:ext>
              </a:extLst>
            </p:cNvPr>
            <p:cNvCxnSpPr>
              <a:cxnSpLocks/>
              <a:stCxn id="14" idx="6"/>
              <a:endCxn id="52"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594EC99-B3A2-E843-872A-CFAA8CA3CFB7}"/>
                </a:ext>
              </a:extLst>
            </p:cNvPr>
            <p:cNvCxnSpPr>
              <a:cxnSpLocks/>
              <a:stCxn id="15" idx="4"/>
              <a:endCxn id="52"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4A9A3EF-EB61-0542-9E49-08A5F46B841F}"/>
                </a:ext>
              </a:extLst>
            </p:cNvPr>
            <p:cNvCxnSpPr>
              <a:cxnSpLocks/>
              <a:stCxn id="13" idx="0"/>
              <a:endCxn id="52"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3761981A-B553-5342-AA25-C336A0C81E24}"/>
                </a:ext>
              </a:extLst>
            </p:cNvPr>
            <p:cNvGrpSpPr/>
            <p:nvPr/>
          </p:nvGrpSpPr>
          <p:grpSpPr>
            <a:xfrm>
              <a:off x="9259275" y="5267132"/>
              <a:ext cx="381362" cy="321402"/>
              <a:chOff x="9288700" y="2889291"/>
              <a:chExt cx="461103" cy="388604"/>
            </a:xfrm>
          </p:grpSpPr>
          <p:sp>
            <p:nvSpPr>
              <p:cNvPr id="51" name="Rectangle 50">
                <a:extLst>
                  <a:ext uri="{FF2B5EF4-FFF2-40B4-BE49-F238E27FC236}">
                    <a16:creationId xmlns:a16="http://schemas.microsoft.com/office/drawing/2014/main" id="{DCCA16B7-BFC7-934F-A7EC-41B6A0904137}"/>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2" name="Rectangle 51">
                <a:extLst>
                  <a:ext uri="{FF2B5EF4-FFF2-40B4-BE49-F238E27FC236}">
                    <a16:creationId xmlns:a16="http://schemas.microsoft.com/office/drawing/2014/main" id="{51EB7AA9-9ED1-3E41-AB1D-B7FBD6524433}"/>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 name="Rectangle 52">
                <a:extLst>
                  <a:ext uri="{FF2B5EF4-FFF2-40B4-BE49-F238E27FC236}">
                    <a16:creationId xmlns:a16="http://schemas.microsoft.com/office/drawing/2014/main" id="{CA8362AA-97EA-5040-8F5C-C02448393A81}"/>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B0EF393-94E5-3944-A093-4A10ABC68F35}"/>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21" name="Straight Connector 20">
              <a:extLst>
                <a:ext uri="{FF2B5EF4-FFF2-40B4-BE49-F238E27FC236}">
                  <a16:creationId xmlns:a16="http://schemas.microsoft.com/office/drawing/2014/main" id="{A47CB069-B47E-6347-BA51-2321AB3026AA}"/>
                </a:ext>
              </a:extLst>
            </p:cNvPr>
            <p:cNvCxnSpPr>
              <a:cxnSpLocks/>
              <a:stCxn id="15" idx="4"/>
              <a:endCxn id="48"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721384C-53BC-EE43-B73E-3892C935F68E}"/>
                </a:ext>
              </a:extLst>
            </p:cNvPr>
            <p:cNvCxnSpPr>
              <a:cxnSpLocks/>
              <a:stCxn id="16" idx="2"/>
              <a:endCxn id="48"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2CC4E93-FFE6-CE42-B7EE-D389F3B20CAC}"/>
                </a:ext>
              </a:extLst>
            </p:cNvPr>
            <p:cNvCxnSpPr>
              <a:cxnSpLocks/>
              <a:stCxn id="13" idx="0"/>
              <a:endCxn id="48"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849161D-D27E-2445-A52C-379511684C34}"/>
                </a:ext>
              </a:extLst>
            </p:cNvPr>
            <p:cNvGrpSpPr/>
            <p:nvPr/>
          </p:nvGrpSpPr>
          <p:grpSpPr>
            <a:xfrm>
              <a:off x="9912217" y="5267132"/>
              <a:ext cx="413819" cy="321813"/>
              <a:chOff x="9547296" y="2889291"/>
              <a:chExt cx="500346" cy="389101"/>
            </a:xfrm>
          </p:grpSpPr>
          <p:sp>
            <p:nvSpPr>
              <p:cNvPr id="47" name="Rectangle 46">
                <a:extLst>
                  <a:ext uri="{FF2B5EF4-FFF2-40B4-BE49-F238E27FC236}">
                    <a16:creationId xmlns:a16="http://schemas.microsoft.com/office/drawing/2014/main" id="{6D718557-9227-754B-8D42-378E8968A412}"/>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8" name="Rectangle 47">
                <a:extLst>
                  <a:ext uri="{FF2B5EF4-FFF2-40B4-BE49-F238E27FC236}">
                    <a16:creationId xmlns:a16="http://schemas.microsoft.com/office/drawing/2014/main" id="{D5BBB048-5450-C14A-9065-CF22BA668EC9}"/>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9" name="Rectangle 48">
                <a:extLst>
                  <a:ext uri="{FF2B5EF4-FFF2-40B4-BE49-F238E27FC236}">
                    <a16:creationId xmlns:a16="http://schemas.microsoft.com/office/drawing/2014/main" id="{6775C5E8-D5DA-5D4D-861C-D67DE1849A65}"/>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E4E2D751-5ADA-2041-A515-AE44A951889B}"/>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25" name="Group 24">
              <a:extLst>
                <a:ext uri="{FF2B5EF4-FFF2-40B4-BE49-F238E27FC236}">
                  <a16:creationId xmlns:a16="http://schemas.microsoft.com/office/drawing/2014/main" id="{01D00DE5-6AB6-A14F-8EF9-2204B598C157}"/>
                </a:ext>
              </a:extLst>
            </p:cNvPr>
            <p:cNvGrpSpPr/>
            <p:nvPr/>
          </p:nvGrpSpPr>
          <p:grpSpPr>
            <a:xfrm>
              <a:off x="10071239" y="4906891"/>
              <a:ext cx="634327" cy="275544"/>
              <a:chOff x="8609354" y="2941214"/>
              <a:chExt cx="766961" cy="333158"/>
            </a:xfrm>
          </p:grpSpPr>
          <p:cxnSp>
            <p:nvCxnSpPr>
              <p:cNvPr id="43" name="Straight Connector 42">
                <a:extLst>
                  <a:ext uri="{FF2B5EF4-FFF2-40B4-BE49-F238E27FC236}">
                    <a16:creationId xmlns:a16="http://schemas.microsoft.com/office/drawing/2014/main" id="{2E0D1E52-F3D4-0F45-96F6-80856E28CC38}"/>
                  </a:ext>
                </a:extLst>
              </p:cNvPr>
              <p:cNvCxnSpPr>
                <a:cxnSpLocks/>
                <a:stCxn id="15" idx="6"/>
                <a:endCxn id="45"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D0BCB724-CB57-254D-BF1D-C6597E7855CB}"/>
                  </a:ext>
                </a:extLst>
              </p:cNvPr>
              <p:cNvGrpSpPr/>
              <p:nvPr/>
            </p:nvGrpSpPr>
            <p:grpSpPr>
              <a:xfrm>
                <a:off x="8957002" y="2941214"/>
                <a:ext cx="419313" cy="333158"/>
                <a:chOff x="8957002" y="2941214"/>
                <a:chExt cx="419313" cy="333158"/>
              </a:xfrm>
            </p:grpSpPr>
            <p:sp>
              <p:nvSpPr>
                <p:cNvPr id="45" name="Rectangle 44">
                  <a:extLst>
                    <a:ext uri="{FF2B5EF4-FFF2-40B4-BE49-F238E27FC236}">
                      <a16:creationId xmlns:a16="http://schemas.microsoft.com/office/drawing/2014/main" id="{DEF9024B-FB05-CE44-BE75-26CADE2775E4}"/>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3755FE9E-2044-1C43-A011-26E61A0D4B38}"/>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26" name="Group 25">
              <a:extLst>
                <a:ext uri="{FF2B5EF4-FFF2-40B4-BE49-F238E27FC236}">
                  <a16:creationId xmlns:a16="http://schemas.microsoft.com/office/drawing/2014/main" id="{948DA5F1-9449-A441-B522-7ECC46BEB9D9}"/>
                </a:ext>
              </a:extLst>
            </p:cNvPr>
            <p:cNvGrpSpPr/>
            <p:nvPr/>
          </p:nvGrpSpPr>
          <p:grpSpPr>
            <a:xfrm>
              <a:off x="8394384" y="4734665"/>
              <a:ext cx="419594" cy="468090"/>
              <a:chOff x="9535279" y="2812473"/>
              <a:chExt cx="507329" cy="565963"/>
            </a:xfrm>
          </p:grpSpPr>
          <p:cxnSp>
            <p:nvCxnSpPr>
              <p:cNvPr id="36" name="Straight Connector 35">
                <a:extLst>
                  <a:ext uri="{FF2B5EF4-FFF2-40B4-BE49-F238E27FC236}">
                    <a16:creationId xmlns:a16="http://schemas.microsoft.com/office/drawing/2014/main" id="{C1FD5725-D491-E541-A19F-B8F3A2D41856}"/>
                  </a:ext>
                </a:extLst>
              </p:cNvPr>
              <p:cNvCxnSpPr>
                <a:cxnSpLocks/>
                <a:stCxn id="11" idx="2"/>
                <a:endCxn id="40" idx="0"/>
              </p:cNvCxnSpPr>
              <p:nvPr/>
            </p:nvCxnSpPr>
            <p:spPr>
              <a:xfrm>
                <a:off x="9646907" y="2812473"/>
                <a:ext cx="1" cy="198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89CFCE2-EB7A-D443-BB88-D8C4582F1F21}"/>
                  </a:ext>
                </a:extLst>
              </p:cNvPr>
              <p:cNvCxnSpPr>
                <a:cxnSpLocks/>
                <a:stCxn id="14" idx="0"/>
                <a:endCxn id="40"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EBBC4587-DFAE-DF49-BD0D-01B2965774F5}"/>
                  </a:ext>
                </a:extLst>
              </p:cNvPr>
              <p:cNvGrpSpPr/>
              <p:nvPr/>
            </p:nvGrpSpPr>
            <p:grpSpPr>
              <a:xfrm>
                <a:off x="9535279" y="2971566"/>
                <a:ext cx="507329" cy="375692"/>
                <a:chOff x="9535279" y="2971566"/>
                <a:chExt cx="507329" cy="375692"/>
              </a:xfrm>
            </p:grpSpPr>
            <p:sp>
              <p:nvSpPr>
                <p:cNvPr id="39" name="Rectangle 38">
                  <a:extLst>
                    <a:ext uri="{FF2B5EF4-FFF2-40B4-BE49-F238E27FC236}">
                      <a16:creationId xmlns:a16="http://schemas.microsoft.com/office/drawing/2014/main" id="{79415118-2F63-C54D-ABA5-2FCECB90B623}"/>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0" name="Rectangle 39">
                  <a:extLst>
                    <a:ext uri="{FF2B5EF4-FFF2-40B4-BE49-F238E27FC236}">
                      <a16:creationId xmlns:a16="http://schemas.microsoft.com/office/drawing/2014/main" id="{B18A3836-0858-5641-A199-6DC49DCD56A7}"/>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1" name="Rectangle 40">
                  <a:extLst>
                    <a:ext uri="{FF2B5EF4-FFF2-40B4-BE49-F238E27FC236}">
                      <a16:creationId xmlns:a16="http://schemas.microsoft.com/office/drawing/2014/main" id="{FF82681F-8EF7-4044-8CDF-A86257B53821}"/>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2DCAC22-60A0-4343-8AE8-461D1885FD9A}"/>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27" name="Oval 26">
                  <a:extLst>
                    <a:ext uri="{FF2B5EF4-FFF2-40B4-BE49-F238E27FC236}">
                      <a16:creationId xmlns:a16="http://schemas.microsoft.com/office/drawing/2014/main" id="{0A6227A7-BDE9-294E-8050-BFFF142AB23F}"/>
                    </a:ext>
                  </a:extLst>
                </p:cNvPr>
                <p:cNvSpPr/>
                <p:nvPr/>
              </p:nvSpPr>
              <p:spPr>
                <a:xfrm>
                  <a:off x="9006120" y="4008910"/>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7" name="Oval 26">
                  <a:extLst>
                    <a:ext uri="{FF2B5EF4-FFF2-40B4-BE49-F238E27FC236}">
                      <a16:creationId xmlns:a16="http://schemas.microsoft.com/office/drawing/2014/main" id="{0A6227A7-BDE9-294E-8050-BFFF142AB23F}"/>
                    </a:ext>
                  </a:extLst>
                </p:cNvPr>
                <p:cNvSpPr>
                  <a:spLocks noRot="1" noChangeAspect="1" noMove="1" noResize="1" noEditPoints="1" noAdjustHandles="1" noChangeArrowheads="1" noChangeShapeType="1" noTextEdit="1"/>
                </p:cNvSpPr>
                <p:nvPr/>
              </p:nvSpPr>
              <p:spPr>
                <a:xfrm>
                  <a:off x="9006120" y="4008910"/>
                  <a:ext cx="1542904" cy="302955"/>
                </a:xfrm>
                <a:prstGeom prst="ellipse">
                  <a:avLst/>
                </a:prstGeom>
                <a:blipFill>
                  <a:blip r:embed="rId110"/>
                  <a:stretch>
                    <a:fillRect/>
                  </a:stretch>
                </a:blipFill>
                <a:ln>
                  <a:solidFill>
                    <a:schemeClr val="tx1"/>
                  </a:solidFill>
                </a:ln>
              </p:spPr>
              <p:txBody>
                <a:bodyPr/>
                <a:lstStyle/>
                <a:p>
                  <a:r>
                    <a:rPr lang="en-GB">
                      <a:noFill/>
                    </a:rPr>
                    <a:t> </a:t>
                  </a:r>
                </a:p>
              </p:txBody>
            </p:sp>
          </mc:Fallback>
        </mc:AlternateContent>
        <p:cxnSp>
          <p:nvCxnSpPr>
            <p:cNvPr id="28" name="Straight Connector 27">
              <a:extLst>
                <a:ext uri="{FF2B5EF4-FFF2-40B4-BE49-F238E27FC236}">
                  <a16:creationId xmlns:a16="http://schemas.microsoft.com/office/drawing/2014/main" id="{73E6DA12-B6FE-E544-981D-A3D7FFD5E6DC}"/>
                </a:ext>
              </a:extLst>
            </p:cNvPr>
            <p:cNvCxnSpPr>
              <a:cxnSpLocks/>
              <a:stCxn id="55" idx="0"/>
              <a:endCxn id="27" idx="4"/>
            </p:cNvCxnSpPr>
            <p:nvPr/>
          </p:nvCxnSpPr>
          <p:spPr>
            <a:xfrm flipV="1">
              <a:off x="9777572" y="4311865"/>
              <a:ext cx="0" cy="2082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087B6B4-BED7-7945-9D1A-CD88BDA1BBF2}"/>
                </a:ext>
              </a:extLst>
            </p:cNvPr>
            <p:cNvCxnSpPr>
              <a:cxnSpLocks/>
              <a:stCxn id="27" idx="2"/>
              <a:endCxn id="33" idx="3"/>
            </p:cNvCxnSpPr>
            <p:nvPr/>
          </p:nvCxnSpPr>
          <p:spPr>
            <a:xfrm flipH="1">
              <a:off x="8546257" y="4160388"/>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5CE14C5-72D4-104C-BD7B-E82A320AF56F}"/>
                </a:ext>
              </a:extLst>
            </p:cNvPr>
            <p:cNvCxnSpPr>
              <a:cxnSpLocks/>
              <a:stCxn id="11" idx="0"/>
              <a:endCxn id="33" idx="2"/>
            </p:cNvCxnSpPr>
            <p:nvPr/>
          </p:nvCxnSpPr>
          <p:spPr>
            <a:xfrm flipV="1">
              <a:off x="8486708" y="4220229"/>
              <a:ext cx="1" cy="204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3C961438-5135-4B4E-A5B4-5E20771F303C}"/>
                </a:ext>
              </a:extLst>
            </p:cNvPr>
            <p:cNvGrpSpPr/>
            <p:nvPr/>
          </p:nvGrpSpPr>
          <p:grpSpPr>
            <a:xfrm>
              <a:off x="8394969" y="4068953"/>
              <a:ext cx="423758" cy="310722"/>
              <a:chOff x="9535279" y="3009909"/>
              <a:chExt cx="512363" cy="375691"/>
            </a:xfrm>
          </p:grpSpPr>
          <p:sp>
            <p:nvSpPr>
              <p:cNvPr id="32" name="Rectangle 31">
                <a:extLst>
                  <a:ext uri="{FF2B5EF4-FFF2-40B4-BE49-F238E27FC236}">
                    <a16:creationId xmlns:a16="http://schemas.microsoft.com/office/drawing/2014/main" id="{476E4126-5F5D-8A4F-9C12-ED043681B560}"/>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3" name="Rectangle 32">
                <a:extLst>
                  <a:ext uri="{FF2B5EF4-FFF2-40B4-BE49-F238E27FC236}">
                    <a16:creationId xmlns:a16="http://schemas.microsoft.com/office/drawing/2014/main" id="{EEA8B6CE-0A15-C14E-8733-B8E2D4AF2406}"/>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4" name="Rectangle 33">
                <a:extLst>
                  <a:ext uri="{FF2B5EF4-FFF2-40B4-BE49-F238E27FC236}">
                    <a16:creationId xmlns:a16="http://schemas.microsoft.com/office/drawing/2014/main" id="{99A01A43-BAD0-A04D-B73C-D534BDDC539E}"/>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F62494BD-B401-A241-8FF9-9AF4A41ACEA2}"/>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cxnSp>
          <p:nvCxnSpPr>
            <p:cNvPr id="57" name="Straight Connector 56">
              <a:extLst>
                <a:ext uri="{FF2B5EF4-FFF2-40B4-BE49-F238E27FC236}">
                  <a16:creationId xmlns:a16="http://schemas.microsoft.com/office/drawing/2014/main" id="{4ED6FA15-ECB9-E149-8F89-96EAC3CA9594}"/>
                </a:ext>
              </a:extLst>
            </p:cNvPr>
            <p:cNvCxnSpPr>
              <a:cxnSpLocks/>
              <a:stCxn id="89" idx="0"/>
              <a:endCxn id="59"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C0A69703-D5F6-F048-82A4-19458AD85909}"/>
                </a:ext>
              </a:extLst>
            </p:cNvPr>
            <p:cNvGrpSpPr/>
            <p:nvPr/>
          </p:nvGrpSpPr>
          <p:grpSpPr>
            <a:xfrm>
              <a:off x="11076954" y="3617787"/>
              <a:ext cx="554644" cy="303218"/>
              <a:chOff x="10744283" y="3621393"/>
              <a:chExt cx="554644" cy="303218"/>
            </a:xfrm>
          </p:grpSpPr>
          <p:sp>
            <p:nvSpPr>
              <p:cNvPr id="59" name="Rectangle 58">
                <a:extLst>
                  <a:ext uri="{FF2B5EF4-FFF2-40B4-BE49-F238E27FC236}">
                    <a16:creationId xmlns:a16="http://schemas.microsoft.com/office/drawing/2014/main" id="{A00EF18C-5F42-CE4F-865A-42032DE49F7F}"/>
                  </a:ext>
                </a:extLst>
              </p:cNvPr>
              <p:cNvSpPr/>
              <p:nvPr/>
            </p:nvSpPr>
            <p:spPr>
              <a:xfrm>
                <a:off x="10744283"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23F80B7D-3DA9-7D47-A187-972C4465C02F}"/>
                      </a:ext>
                    </a:extLst>
                  </p:cNvPr>
                  <p:cNvSpPr txBox="1"/>
                  <p:nvPr/>
                </p:nvSpPr>
                <p:spPr>
                  <a:xfrm>
                    <a:off x="10902665" y="3688969"/>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𝐸𝑏</m:t>
                                  </m:r>
                                </m:sub>
                              </m:sSub>
                            </m:sub>
                          </m:sSub>
                        </m:oMath>
                      </m:oMathPara>
                    </a14:m>
                    <a:endParaRPr lang="en-GB" sz="1400" dirty="0"/>
                  </a:p>
                </p:txBody>
              </p:sp>
            </mc:Choice>
            <mc:Fallback xmlns="">
              <p:sp>
                <p:nvSpPr>
                  <p:cNvPr id="60" name="TextBox 59">
                    <a:extLst>
                      <a:ext uri="{FF2B5EF4-FFF2-40B4-BE49-F238E27FC236}">
                        <a16:creationId xmlns:a16="http://schemas.microsoft.com/office/drawing/2014/main" id="{23F80B7D-3DA9-7D47-A187-972C4465C02F}"/>
                      </a:ext>
                    </a:extLst>
                  </p:cNvPr>
                  <p:cNvSpPr txBox="1">
                    <a:spLocks noRot="1" noChangeAspect="1" noMove="1" noResize="1" noEditPoints="1" noAdjustHandles="1" noChangeArrowheads="1" noChangeShapeType="1" noTextEdit="1"/>
                  </p:cNvSpPr>
                  <p:nvPr/>
                </p:nvSpPr>
                <p:spPr>
                  <a:xfrm>
                    <a:off x="10902665" y="3688969"/>
                    <a:ext cx="396262" cy="235642"/>
                  </a:xfrm>
                  <a:prstGeom prst="rect">
                    <a:avLst/>
                  </a:prstGeom>
                  <a:blipFill>
                    <a:blip r:embed="rId111"/>
                    <a:stretch>
                      <a:fillRect l="-9375"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62" name="Oval 61">
                  <a:extLst>
                    <a:ext uri="{FF2B5EF4-FFF2-40B4-BE49-F238E27FC236}">
                      <a16:creationId xmlns:a16="http://schemas.microsoft.com/office/drawing/2014/main" id="{ACC6C396-9884-D743-BE79-69182BB2AA0A}"/>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𝐸𝑛𝑓𝑜𝑟𝑐𝑒</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oMath>
                    </m:oMathPara>
                  </a14:m>
                  <a:endParaRPr lang="en-GB" sz="1400" dirty="0"/>
                </a:p>
              </p:txBody>
            </p:sp>
          </mc:Choice>
          <mc:Fallback xmlns="">
            <p:sp>
              <p:nvSpPr>
                <p:cNvPr id="62" name="Oval 61">
                  <a:extLst>
                    <a:ext uri="{FF2B5EF4-FFF2-40B4-BE49-F238E27FC236}">
                      <a16:creationId xmlns:a16="http://schemas.microsoft.com/office/drawing/2014/main" id="{ACC6C396-9884-D743-BE79-69182BB2AA0A}"/>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2"/>
                  <a:stretch>
                    <a:fillRect b="-4000"/>
                  </a:stretch>
                </a:blipFill>
                <a:ln>
                  <a:solidFill>
                    <a:schemeClr val="tx1"/>
                  </a:solidFill>
                </a:ln>
              </p:spPr>
              <p:txBody>
                <a:bodyPr/>
                <a:lstStyle/>
                <a:p>
                  <a:r>
                    <a:rPr lang="en-GB">
                      <a:noFill/>
                    </a:rPr>
                    <a:t> </a:t>
                  </a:r>
                </a:p>
              </p:txBody>
            </p:sp>
          </mc:Fallback>
        </mc:AlternateContent>
        <p:cxnSp>
          <p:nvCxnSpPr>
            <p:cNvPr id="63" name="Straight Connector 62">
              <a:extLst>
                <a:ext uri="{FF2B5EF4-FFF2-40B4-BE49-F238E27FC236}">
                  <a16:creationId xmlns:a16="http://schemas.microsoft.com/office/drawing/2014/main" id="{6D08ED9E-503D-3C4C-A135-EEE49CA3B466}"/>
                </a:ext>
              </a:extLst>
            </p:cNvPr>
            <p:cNvCxnSpPr>
              <a:cxnSpLocks/>
              <a:stCxn id="59" idx="1"/>
              <a:endCxn id="62"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15E7F4D7-F003-9B4B-A95A-5437722B478B}"/>
                </a:ext>
              </a:extLst>
            </p:cNvPr>
            <p:cNvCxnSpPr>
              <a:cxnSpLocks/>
              <a:stCxn id="62" idx="2"/>
              <a:endCxn id="66"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4339D18-AA46-644E-BF75-B43747536AD4}"/>
                </a:ext>
              </a:extLst>
            </p:cNvPr>
            <p:cNvCxnSpPr>
              <a:cxnSpLocks/>
              <a:stCxn id="11" idx="0"/>
              <a:endCxn id="66" idx="1"/>
            </p:cNvCxnSpPr>
            <p:nvPr/>
          </p:nvCxnSpPr>
          <p:spPr>
            <a:xfrm rot="16200000" flipV="1">
              <a:off x="8082459" y="4020459"/>
              <a:ext cx="748366" cy="60133"/>
            </a:xfrm>
            <a:prstGeom prst="curvedConnector4">
              <a:avLst>
                <a:gd name="adj1" fmla="val 16174"/>
                <a:gd name="adj2" fmla="val 497115"/>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Diamond 88">
                  <a:extLst>
                    <a:ext uri="{FF2B5EF4-FFF2-40B4-BE49-F238E27FC236}">
                      <a16:creationId xmlns:a16="http://schemas.microsoft.com/office/drawing/2014/main" id="{71D54FA5-C605-FE44-BEA6-4D992D4ABB8F}"/>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𝐸𝑏</m:t>
                            </m:r>
                          </m:sub>
                        </m:sSub>
                      </m:oMath>
                    </m:oMathPara>
                  </a14:m>
                  <a:endParaRPr lang="en-GB" sz="1400" dirty="0"/>
                </a:p>
              </p:txBody>
            </p:sp>
          </mc:Choice>
          <mc:Fallback xmlns="">
            <p:sp>
              <p:nvSpPr>
                <p:cNvPr id="89" name="Diamond 88">
                  <a:extLst>
                    <a:ext uri="{FF2B5EF4-FFF2-40B4-BE49-F238E27FC236}">
                      <a16:creationId xmlns:a16="http://schemas.microsoft.com/office/drawing/2014/main" id="{71D54FA5-C605-FE44-BEA6-4D992D4ABB8F}"/>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Diamond 89">
                  <a:extLst>
                    <a:ext uri="{FF2B5EF4-FFF2-40B4-BE49-F238E27FC236}">
                      <a16:creationId xmlns:a16="http://schemas.microsoft.com/office/drawing/2014/main" id="{96F87EB9-E842-0C46-AF06-CD902DBD3265}"/>
                    </a:ext>
                  </a:extLst>
                </p:cNvPr>
                <p:cNvSpPr/>
                <p:nvPr/>
              </p:nvSpPr>
              <p:spPr>
                <a:xfrm>
                  <a:off x="10181956" y="4365703"/>
                  <a:ext cx="595465"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𝐼𝐸</m:t>
                            </m:r>
                          </m:sub>
                        </m:sSub>
                      </m:oMath>
                    </m:oMathPara>
                  </a14:m>
                  <a:endParaRPr lang="en-GB" sz="1400" dirty="0"/>
                </a:p>
              </p:txBody>
            </p:sp>
          </mc:Choice>
          <mc:Fallback xmlns="">
            <p:sp>
              <p:nvSpPr>
                <p:cNvPr id="90" name="Diamond 89">
                  <a:extLst>
                    <a:ext uri="{FF2B5EF4-FFF2-40B4-BE49-F238E27FC236}">
                      <a16:creationId xmlns:a16="http://schemas.microsoft.com/office/drawing/2014/main" id="{96F87EB9-E842-0C46-AF06-CD902DBD3265}"/>
                    </a:ext>
                  </a:extLst>
                </p:cNvPr>
                <p:cNvSpPr>
                  <a:spLocks noRot="1" noChangeAspect="1" noMove="1" noResize="1" noEditPoints="1" noAdjustHandles="1" noChangeArrowheads="1" noChangeShapeType="1" noTextEdit="1"/>
                </p:cNvSpPr>
                <p:nvPr/>
              </p:nvSpPr>
              <p:spPr>
                <a:xfrm>
                  <a:off x="10181956" y="4365703"/>
                  <a:ext cx="595465" cy="427970"/>
                </a:xfrm>
                <a:prstGeom prst="diamond">
                  <a:avLst/>
                </a:prstGeom>
                <a:blipFill>
                  <a:blip r:embed="rId114"/>
                  <a:stretch>
                    <a:fillRect/>
                  </a:stretch>
                </a:blipFill>
                <a:ln>
                  <a:solidFill>
                    <a:schemeClr val="tx1"/>
                  </a:solidFill>
                </a:ln>
              </p:spPr>
              <p:txBody>
                <a:bodyPr/>
                <a:lstStyle/>
                <a:p>
                  <a:r>
                    <a:rPr lang="en-GB">
                      <a:noFill/>
                    </a:rPr>
                    <a:t> </a:t>
                  </a:r>
                </a:p>
              </p:txBody>
            </p:sp>
          </mc:Fallback>
        </mc:AlternateContent>
        <p:grpSp>
          <p:nvGrpSpPr>
            <p:cNvPr id="92" name="Group 91">
              <a:extLst>
                <a:ext uri="{FF2B5EF4-FFF2-40B4-BE49-F238E27FC236}">
                  <a16:creationId xmlns:a16="http://schemas.microsoft.com/office/drawing/2014/main" id="{36975F2F-BDB2-C84E-AC6E-8A19E1D47EA3}"/>
                </a:ext>
              </a:extLst>
            </p:cNvPr>
            <p:cNvGrpSpPr/>
            <p:nvPr/>
          </p:nvGrpSpPr>
          <p:grpSpPr>
            <a:xfrm>
              <a:off x="8394384" y="3583002"/>
              <a:ext cx="423758" cy="313897"/>
              <a:chOff x="8394384" y="3583002"/>
              <a:chExt cx="423758" cy="313897"/>
            </a:xfrm>
          </p:grpSpPr>
          <p:sp>
            <p:nvSpPr>
              <p:cNvPr id="65" name="Rectangle 64">
                <a:extLst>
                  <a:ext uri="{FF2B5EF4-FFF2-40B4-BE49-F238E27FC236}">
                    <a16:creationId xmlns:a16="http://schemas.microsoft.com/office/drawing/2014/main" id="{CBE9F993-8FFA-7640-98AD-7A34125C34DC}"/>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6" name="Rectangle 65">
                <a:extLst>
                  <a:ext uri="{FF2B5EF4-FFF2-40B4-BE49-F238E27FC236}">
                    <a16:creationId xmlns:a16="http://schemas.microsoft.com/office/drawing/2014/main" id="{259C1741-C7EF-7940-87DC-A840F9827597}"/>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7" name="Rectangle 66">
                <a:extLst>
                  <a:ext uri="{FF2B5EF4-FFF2-40B4-BE49-F238E27FC236}">
                    <a16:creationId xmlns:a16="http://schemas.microsoft.com/office/drawing/2014/main" id="{B550D0EE-B7A3-B54D-BE61-6B67B8EA507A}"/>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56829DF5-EDAF-6348-BE78-659657264262}"/>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de-DE"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97" name="Straight Connector 96">
              <a:extLst>
                <a:ext uri="{FF2B5EF4-FFF2-40B4-BE49-F238E27FC236}">
                  <a16:creationId xmlns:a16="http://schemas.microsoft.com/office/drawing/2014/main" id="{682E85D3-4A3A-A142-8AD5-2F143168FF9B}"/>
                </a:ext>
              </a:extLst>
            </p:cNvPr>
            <p:cNvCxnSpPr>
              <a:cxnSpLocks/>
              <a:stCxn id="12" idx="0"/>
              <a:endCxn id="100"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046A364-8D72-A340-9254-97998591D3F5}"/>
                </a:ext>
              </a:extLst>
            </p:cNvPr>
            <p:cNvCxnSpPr>
              <a:cxnSpLocks/>
              <a:stCxn id="90" idx="3"/>
              <a:endCxn id="100" idx="1"/>
            </p:cNvCxnSpPr>
            <p:nvPr/>
          </p:nvCxnSpPr>
          <p:spPr>
            <a:xfrm>
              <a:off x="10777421" y="4579688"/>
              <a:ext cx="2995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Rectangle 99">
              <a:extLst>
                <a:ext uri="{FF2B5EF4-FFF2-40B4-BE49-F238E27FC236}">
                  <a16:creationId xmlns:a16="http://schemas.microsoft.com/office/drawing/2014/main" id="{B13C6F29-A558-DD42-A8C7-A1635EA863C6}"/>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880A351A-FAD1-0A46-9714-1B1013C19D31}"/>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01" name="TextBox 100">
                  <a:extLst>
                    <a:ext uri="{FF2B5EF4-FFF2-40B4-BE49-F238E27FC236}">
                      <a16:creationId xmlns:a16="http://schemas.microsoft.com/office/drawing/2014/main" id="{880A351A-FAD1-0A46-9714-1B1013C19D31}"/>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02" name="Straight Connector 101">
              <a:extLst>
                <a:ext uri="{FF2B5EF4-FFF2-40B4-BE49-F238E27FC236}">
                  <a16:creationId xmlns:a16="http://schemas.microsoft.com/office/drawing/2014/main" id="{50A4FC5B-AE9A-9648-85C1-27C8F97FCBBB}"/>
                </a:ext>
              </a:extLst>
            </p:cNvPr>
            <p:cNvCxnSpPr>
              <a:cxnSpLocks/>
              <a:stCxn id="100" idx="0"/>
              <a:endCxn id="89"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D72B08D0-1B2D-2045-AA6F-1D05D58D6AC4}"/>
              </a:ext>
            </a:extLst>
          </p:cNvPr>
          <p:cNvGrpSpPr/>
          <p:nvPr/>
        </p:nvGrpSpPr>
        <p:grpSpPr>
          <a:xfrm>
            <a:off x="7887292" y="1046005"/>
            <a:ext cx="3942581" cy="2381049"/>
            <a:chOff x="7889094" y="3524865"/>
            <a:chExt cx="3942581" cy="2381049"/>
          </a:xfrm>
        </p:grpSpPr>
        <p:cxnSp>
          <p:nvCxnSpPr>
            <p:cNvPr id="126" name="Straight Connector 125">
              <a:extLst>
                <a:ext uri="{FF2B5EF4-FFF2-40B4-BE49-F238E27FC236}">
                  <a16:creationId xmlns:a16="http://schemas.microsoft.com/office/drawing/2014/main" id="{12DE33B6-0F32-0444-9CB9-079E1FC52AA6}"/>
                </a:ext>
              </a:extLst>
            </p:cNvPr>
            <p:cNvCxnSpPr>
              <a:cxnSpLocks/>
              <a:stCxn id="133" idx="0"/>
              <a:endCxn id="161" idx="1"/>
            </p:cNvCxnSpPr>
            <p:nvPr/>
          </p:nvCxnSpPr>
          <p:spPr>
            <a:xfrm flipV="1">
              <a:off x="9777572" y="4579688"/>
              <a:ext cx="1298910" cy="235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9" name="Rectangle 128">
                  <a:extLst>
                    <a:ext uri="{FF2B5EF4-FFF2-40B4-BE49-F238E27FC236}">
                      <a16:creationId xmlns:a16="http://schemas.microsoft.com/office/drawing/2014/main" id="{0E43B452-5452-324C-A659-6055C5E78992}"/>
                    </a:ext>
                  </a:extLst>
                </p:cNvPr>
                <p:cNvSpPr/>
                <p:nvPr/>
              </p:nvSpPr>
              <p:spPr>
                <a:xfrm>
                  <a:off x="7913807" y="4424709"/>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29" name="Rectangle 128">
                  <a:extLst>
                    <a:ext uri="{FF2B5EF4-FFF2-40B4-BE49-F238E27FC236}">
                      <a16:creationId xmlns:a16="http://schemas.microsoft.com/office/drawing/2014/main" id="{0E43B452-5452-324C-A659-6055C5E78992}"/>
                    </a:ext>
                  </a:extLst>
                </p:cNvPr>
                <p:cNvSpPr>
                  <a:spLocks noRot="1" noChangeAspect="1" noMove="1" noResize="1" noEditPoints="1" noAdjustHandles="1" noChangeArrowheads="1" noChangeShapeType="1" noTextEdit="1"/>
                </p:cNvSpPr>
                <p:nvPr/>
              </p:nvSpPr>
              <p:spPr>
                <a:xfrm>
                  <a:off x="7913807" y="4424709"/>
                  <a:ext cx="1145802" cy="309958"/>
                </a:xfrm>
                <a:prstGeom prst="rect">
                  <a:avLst/>
                </a:prstGeom>
                <a:blipFill>
                  <a:blip r:embed="rId1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0" name="Diamond 129">
                  <a:extLst>
                    <a:ext uri="{FF2B5EF4-FFF2-40B4-BE49-F238E27FC236}">
                      <a16:creationId xmlns:a16="http://schemas.microsoft.com/office/drawing/2014/main" id="{0FCDCC28-9A13-A744-8DA4-D8952C123D0A}"/>
                    </a:ext>
                  </a:extLst>
                </p:cNvPr>
                <p:cNvSpPr/>
                <p:nvPr/>
              </p:nvSpPr>
              <p:spPr>
                <a:xfrm>
                  <a:off x="10786457"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30" name="Diamond 129">
                  <a:extLst>
                    <a:ext uri="{FF2B5EF4-FFF2-40B4-BE49-F238E27FC236}">
                      <a16:creationId xmlns:a16="http://schemas.microsoft.com/office/drawing/2014/main" id="{0FCDCC28-9A13-A744-8DA4-D8952C123D0A}"/>
                    </a:ext>
                  </a:extLst>
                </p:cNvPr>
                <p:cNvSpPr>
                  <a:spLocks noRot="1" noChangeAspect="1" noMove="1" noResize="1" noEditPoints="1" noAdjustHandles="1" noChangeArrowheads="1" noChangeShapeType="1" noTextEdit="1"/>
                </p:cNvSpPr>
                <p:nvPr/>
              </p:nvSpPr>
              <p:spPr>
                <a:xfrm>
                  <a:off x="10786457" y="4737874"/>
                  <a:ext cx="699146" cy="427971"/>
                </a:xfrm>
                <a:prstGeom prst="diamond">
                  <a:avLst/>
                </a:prstGeom>
                <a:blipFill>
                  <a:blip r:embed="rId1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1" name="Oval 130">
                  <a:extLst>
                    <a:ext uri="{FF2B5EF4-FFF2-40B4-BE49-F238E27FC236}">
                      <a16:creationId xmlns:a16="http://schemas.microsoft.com/office/drawing/2014/main" id="{51BCECEA-4E0C-BE40-A632-BE75BC077D6B}"/>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1" name="Oval 130">
                  <a:extLst>
                    <a:ext uri="{FF2B5EF4-FFF2-40B4-BE49-F238E27FC236}">
                      <a16:creationId xmlns:a16="http://schemas.microsoft.com/office/drawing/2014/main" id="{51BCECEA-4E0C-BE40-A632-BE75BC077D6B}"/>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1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Oval 131">
                  <a:extLst>
                    <a:ext uri="{FF2B5EF4-FFF2-40B4-BE49-F238E27FC236}">
                      <a16:creationId xmlns:a16="http://schemas.microsoft.com/office/drawing/2014/main" id="{F8E4EAE4-C1B7-734D-AA4B-C75F36FE6A58}"/>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2" name="Oval 131">
                  <a:extLst>
                    <a:ext uri="{FF2B5EF4-FFF2-40B4-BE49-F238E27FC236}">
                      <a16:creationId xmlns:a16="http://schemas.microsoft.com/office/drawing/2014/main" id="{F8E4EAE4-C1B7-734D-AA4B-C75F36FE6A58}"/>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1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3" name="Oval 132">
                  <a:extLst>
                    <a:ext uri="{FF2B5EF4-FFF2-40B4-BE49-F238E27FC236}">
                      <a16:creationId xmlns:a16="http://schemas.microsoft.com/office/drawing/2014/main" id="{660ECC37-E7B1-394D-B84C-665E3E4ED6DB}"/>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33" name="Oval 132">
                  <a:extLst>
                    <a:ext uri="{FF2B5EF4-FFF2-40B4-BE49-F238E27FC236}">
                      <a16:creationId xmlns:a16="http://schemas.microsoft.com/office/drawing/2014/main" id="{660ECC37-E7B1-394D-B84C-665E3E4ED6DB}"/>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121"/>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Oval 133">
                  <a:extLst>
                    <a:ext uri="{FF2B5EF4-FFF2-40B4-BE49-F238E27FC236}">
                      <a16:creationId xmlns:a16="http://schemas.microsoft.com/office/drawing/2014/main" id="{AA396E95-DE7A-664D-AF07-E3E4CADDB04E}"/>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34" name="Oval 133">
                  <a:extLst>
                    <a:ext uri="{FF2B5EF4-FFF2-40B4-BE49-F238E27FC236}">
                      <a16:creationId xmlns:a16="http://schemas.microsoft.com/office/drawing/2014/main" id="{AA396E95-DE7A-664D-AF07-E3E4CADDB04E}"/>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122"/>
                  <a:stretch>
                    <a:fillRect/>
                  </a:stretch>
                </a:blipFill>
                <a:ln>
                  <a:solidFill>
                    <a:schemeClr val="tx1"/>
                  </a:solidFill>
                </a:ln>
              </p:spPr>
              <p:txBody>
                <a:bodyPr/>
                <a:lstStyle/>
                <a:p>
                  <a:r>
                    <a:rPr lang="en-GB">
                      <a:noFill/>
                    </a:rPr>
                    <a:t> </a:t>
                  </a:r>
                </a:p>
              </p:txBody>
            </p:sp>
          </mc:Fallback>
        </mc:AlternateContent>
        <p:cxnSp>
          <p:nvCxnSpPr>
            <p:cNvPr id="135" name="Straight Connector 134">
              <a:extLst>
                <a:ext uri="{FF2B5EF4-FFF2-40B4-BE49-F238E27FC236}">
                  <a16:creationId xmlns:a16="http://schemas.microsoft.com/office/drawing/2014/main" id="{BABEEF41-5A47-B74C-8AE7-11D3ABF4AF7F}"/>
                </a:ext>
              </a:extLst>
            </p:cNvPr>
            <p:cNvCxnSpPr>
              <a:cxnSpLocks/>
              <a:stCxn id="132" idx="6"/>
              <a:endCxn id="190"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09E7A06D-0B0E-B545-9BF5-393702158F27}"/>
                </a:ext>
              </a:extLst>
            </p:cNvPr>
            <p:cNvCxnSpPr>
              <a:cxnSpLocks/>
              <a:stCxn id="133" idx="4"/>
              <a:endCxn id="190"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E875322-1E9D-0043-9715-4D21B8AD98AA}"/>
                </a:ext>
              </a:extLst>
            </p:cNvPr>
            <p:cNvCxnSpPr>
              <a:cxnSpLocks/>
              <a:stCxn id="131" idx="0"/>
              <a:endCxn id="190"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8" name="Group 137">
              <a:extLst>
                <a:ext uri="{FF2B5EF4-FFF2-40B4-BE49-F238E27FC236}">
                  <a16:creationId xmlns:a16="http://schemas.microsoft.com/office/drawing/2014/main" id="{9D87E53F-B6D2-A248-89FB-E2100DB035DD}"/>
                </a:ext>
              </a:extLst>
            </p:cNvPr>
            <p:cNvGrpSpPr/>
            <p:nvPr/>
          </p:nvGrpSpPr>
          <p:grpSpPr>
            <a:xfrm>
              <a:off x="9259275" y="5267132"/>
              <a:ext cx="381362" cy="321402"/>
              <a:chOff x="9288700" y="2889291"/>
              <a:chExt cx="461103" cy="388604"/>
            </a:xfrm>
          </p:grpSpPr>
          <p:sp>
            <p:nvSpPr>
              <p:cNvPr id="189" name="Rectangle 188">
                <a:extLst>
                  <a:ext uri="{FF2B5EF4-FFF2-40B4-BE49-F238E27FC236}">
                    <a16:creationId xmlns:a16="http://schemas.microsoft.com/office/drawing/2014/main" id="{22A73EF7-C89D-FD47-882F-92AE78AB9040}"/>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0" name="Rectangle 189">
                <a:extLst>
                  <a:ext uri="{FF2B5EF4-FFF2-40B4-BE49-F238E27FC236}">
                    <a16:creationId xmlns:a16="http://schemas.microsoft.com/office/drawing/2014/main" id="{CD5A0501-D635-694C-8573-85B828C0C605}"/>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1" name="Rectangle 190">
                <a:extLst>
                  <a:ext uri="{FF2B5EF4-FFF2-40B4-BE49-F238E27FC236}">
                    <a16:creationId xmlns:a16="http://schemas.microsoft.com/office/drawing/2014/main" id="{96267439-3805-C948-B4AB-C7A8D308E580}"/>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2" name="TextBox 191">
                    <a:extLst>
                      <a:ext uri="{FF2B5EF4-FFF2-40B4-BE49-F238E27FC236}">
                        <a16:creationId xmlns:a16="http://schemas.microsoft.com/office/drawing/2014/main" id="{8B167620-9DE8-0941-BB4A-C335C8B1AC0A}"/>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39" name="Straight Connector 138">
              <a:extLst>
                <a:ext uri="{FF2B5EF4-FFF2-40B4-BE49-F238E27FC236}">
                  <a16:creationId xmlns:a16="http://schemas.microsoft.com/office/drawing/2014/main" id="{F3E75009-45D2-3F46-9E2F-42265CD1375D}"/>
                </a:ext>
              </a:extLst>
            </p:cNvPr>
            <p:cNvCxnSpPr>
              <a:cxnSpLocks/>
              <a:stCxn id="133" idx="4"/>
              <a:endCxn id="186"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019FDC3-91DA-464D-9398-1DE1CF955E9B}"/>
                </a:ext>
              </a:extLst>
            </p:cNvPr>
            <p:cNvCxnSpPr>
              <a:cxnSpLocks/>
              <a:stCxn id="134" idx="2"/>
              <a:endCxn id="186"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D789D3BF-A41C-AB4D-AB48-9F85DE8B6540}"/>
                </a:ext>
              </a:extLst>
            </p:cNvPr>
            <p:cNvCxnSpPr>
              <a:cxnSpLocks/>
              <a:stCxn id="131" idx="0"/>
              <a:endCxn id="186"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94CB3DC1-2888-6E4A-87E5-FA70E8A121E0}"/>
                </a:ext>
              </a:extLst>
            </p:cNvPr>
            <p:cNvGrpSpPr/>
            <p:nvPr/>
          </p:nvGrpSpPr>
          <p:grpSpPr>
            <a:xfrm>
              <a:off x="9912217" y="5267132"/>
              <a:ext cx="413819" cy="321813"/>
              <a:chOff x="9547296" y="2889291"/>
              <a:chExt cx="500346" cy="389101"/>
            </a:xfrm>
          </p:grpSpPr>
          <p:sp>
            <p:nvSpPr>
              <p:cNvPr id="185" name="Rectangle 184">
                <a:extLst>
                  <a:ext uri="{FF2B5EF4-FFF2-40B4-BE49-F238E27FC236}">
                    <a16:creationId xmlns:a16="http://schemas.microsoft.com/office/drawing/2014/main" id="{098BDBFA-935E-3340-9130-57A88C91E5F4}"/>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6" name="Rectangle 185">
                <a:extLst>
                  <a:ext uri="{FF2B5EF4-FFF2-40B4-BE49-F238E27FC236}">
                    <a16:creationId xmlns:a16="http://schemas.microsoft.com/office/drawing/2014/main" id="{D70980A7-3EBE-1E49-A5BC-6BF278227B74}"/>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7" name="Rectangle 186">
                <a:extLst>
                  <a:ext uri="{FF2B5EF4-FFF2-40B4-BE49-F238E27FC236}">
                    <a16:creationId xmlns:a16="http://schemas.microsoft.com/office/drawing/2014/main" id="{3E913359-6D11-694D-A71A-3FF58CF9E051}"/>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916E30AD-46F8-D143-A962-6F0A65E895C6}"/>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43" name="Group 142">
              <a:extLst>
                <a:ext uri="{FF2B5EF4-FFF2-40B4-BE49-F238E27FC236}">
                  <a16:creationId xmlns:a16="http://schemas.microsoft.com/office/drawing/2014/main" id="{4F578383-B2ED-904D-8A8A-31584C154C6C}"/>
                </a:ext>
              </a:extLst>
            </p:cNvPr>
            <p:cNvGrpSpPr/>
            <p:nvPr/>
          </p:nvGrpSpPr>
          <p:grpSpPr>
            <a:xfrm>
              <a:off x="10071239" y="4906891"/>
              <a:ext cx="634327" cy="275544"/>
              <a:chOff x="8609354" y="2941214"/>
              <a:chExt cx="766961" cy="333158"/>
            </a:xfrm>
          </p:grpSpPr>
          <p:cxnSp>
            <p:nvCxnSpPr>
              <p:cNvPr id="181" name="Straight Connector 180">
                <a:extLst>
                  <a:ext uri="{FF2B5EF4-FFF2-40B4-BE49-F238E27FC236}">
                    <a16:creationId xmlns:a16="http://schemas.microsoft.com/office/drawing/2014/main" id="{0653A000-B051-5A4E-B7BC-5568FEA1A23B}"/>
                  </a:ext>
                </a:extLst>
              </p:cNvPr>
              <p:cNvCxnSpPr>
                <a:cxnSpLocks/>
                <a:stCxn id="133" idx="6"/>
                <a:endCxn id="183"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2" name="Group 181">
                <a:extLst>
                  <a:ext uri="{FF2B5EF4-FFF2-40B4-BE49-F238E27FC236}">
                    <a16:creationId xmlns:a16="http://schemas.microsoft.com/office/drawing/2014/main" id="{99AA4226-2DFB-9E4D-B93B-97DB40CD0E37}"/>
                  </a:ext>
                </a:extLst>
              </p:cNvPr>
              <p:cNvGrpSpPr/>
              <p:nvPr/>
            </p:nvGrpSpPr>
            <p:grpSpPr>
              <a:xfrm>
                <a:off x="8957002" y="2941214"/>
                <a:ext cx="419313" cy="333158"/>
                <a:chOff x="8957002" y="2941214"/>
                <a:chExt cx="419313" cy="333158"/>
              </a:xfrm>
            </p:grpSpPr>
            <p:sp>
              <p:nvSpPr>
                <p:cNvPr id="183" name="Rectangle 182">
                  <a:extLst>
                    <a:ext uri="{FF2B5EF4-FFF2-40B4-BE49-F238E27FC236}">
                      <a16:creationId xmlns:a16="http://schemas.microsoft.com/office/drawing/2014/main" id="{A8C73A5D-75CA-D64E-B866-3A1E3675C0AA}"/>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CA7EB7FB-41B8-264C-AC7F-62529131A45E}"/>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44" name="Group 143">
              <a:extLst>
                <a:ext uri="{FF2B5EF4-FFF2-40B4-BE49-F238E27FC236}">
                  <a16:creationId xmlns:a16="http://schemas.microsoft.com/office/drawing/2014/main" id="{1819944C-3519-BE47-A094-ED8B5BDB91EA}"/>
                </a:ext>
              </a:extLst>
            </p:cNvPr>
            <p:cNvGrpSpPr/>
            <p:nvPr/>
          </p:nvGrpSpPr>
          <p:grpSpPr>
            <a:xfrm>
              <a:off x="8394384" y="4734665"/>
              <a:ext cx="419594" cy="468090"/>
              <a:chOff x="9535279" y="2812473"/>
              <a:chExt cx="507329" cy="565963"/>
            </a:xfrm>
          </p:grpSpPr>
          <p:cxnSp>
            <p:nvCxnSpPr>
              <p:cNvPr id="174" name="Straight Connector 173">
                <a:extLst>
                  <a:ext uri="{FF2B5EF4-FFF2-40B4-BE49-F238E27FC236}">
                    <a16:creationId xmlns:a16="http://schemas.microsoft.com/office/drawing/2014/main" id="{2222AFEE-C348-0240-B8EE-4011B88FF77A}"/>
                  </a:ext>
                </a:extLst>
              </p:cNvPr>
              <p:cNvCxnSpPr>
                <a:cxnSpLocks/>
                <a:stCxn id="129" idx="2"/>
                <a:endCxn id="178" idx="0"/>
              </p:cNvCxnSpPr>
              <p:nvPr/>
            </p:nvCxnSpPr>
            <p:spPr>
              <a:xfrm>
                <a:off x="9646907" y="2812473"/>
                <a:ext cx="1" cy="198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287465CB-71A1-924C-B451-DB5D627157F3}"/>
                  </a:ext>
                </a:extLst>
              </p:cNvPr>
              <p:cNvCxnSpPr>
                <a:cxnSpLocks/>
                <a:stCxn id="132" idx="0"/>
                <a:endCxn id="178"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4F27EEB9-6568-AD4D-8885-3EA1510A69CD}"/>
                  </a:ext>
                </a:extLst>
              </p:cNvPr>
              <p:cNvGrpSpPr/>
              <p:nvPr/>
            </p:nvGrpSpPr>
            <p:grpSpPr>
              <a:xfrm>
                <a:off x="9535279" y="2971566"/>
                <a:ext cx="507329" cy="375692"/>
                <a:chOff x="9535279" y="2971566"/>
                <a:chExt cx="507329" cy="375692"/>
              </a:xfrm>
            </p:grpSpPr>
            <p:sp>
              <p:nvSpPr>
                <p:cNvPr id="177" name="Rectangle 176">
                  <a:extLst>
                    <a:ext uri="{FF2B5EF4-FFF2-40B4-BE49-F238E27FC236}">
                      <a16:creationId xmlns:a16="http://schemas.microsoft.com/office/drawing/2014/main" id="{17FEE17D-4215-DA4B-ADB1-070241C3835D}"/>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8" name="Rectangle 177">
                  <a:extLst>
                    <a:ext uri="{FF2B5EF4-FFF2-40B4-BE49-F238E27FC236}">
                      <a16:creationId xmlns:a16="http://schemas.microsoft.com/office/drawing/2014/main" id="{FDF0AD0B-CCD7-CB46-AC51-15088F945522}"/>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9" name="Rectangle 178">
                  <a:extLst>
                    <a:ext uri="{FF2B5EF4-FFF2-40B4-BE49-F238E27FC236}">
                      <a16:creationId xmlns:a16="http://schemas.microsoft.com/office/drawing/2014/main" id="{F4E497AA-9F73-624E-8B5E-AC3F59E39477}"/>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8478F51C-5E5F-B246-8D11-BE7BBFDD37E8}"/>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45" name="Oval 144">
                  <a:extLst>
                    <a:ext uri="{FF2B5EF4-FFF2-40B4-BE49-F238E27FC236}">
                      <a16:creationId xmlns:a16="http://schemas.microsoft.com/office/drawing/2014/main" id="{AE60CA25-D94B-814B-8D73-51B79AA8EA0B}"/>
                    </a:ext>
                  </a:extLst>
                </p:cNvPr>
                <p:cNvSpPr/>
                <p:nvPr/>
              </p:nvSpPr>
              <p:spPr>
                <a:xfrm>
                  <a:off x="9006120" y="4008910"/>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145" name="Oval 144">
                  <a:extLst>
                    <a:ext uri="{FF2B5EF4-FFF2-40B4-BE49-F238E27FC236}">
                      <a16:creationId xmlns:a16="http://schemas.microsoft.com/office/drawing/2014/main" id="{AE60CA25-D94B-814B-8D73-51B79AA8EA0B}"/>
                    </a:ext>
                  </a:extLst>
                </p:cNvPr>
                <p:cNvSpPr>
                  <a:spLocks noRot="1" noChangeAspect="1" noMove="1" noResize="1" noEditPoints="1" noAdjustHandles="1" noChangeArrowheads="1" noChangeShapeType="1" noTextEdit="1"/>
                </p:cNvSpPr>
                <p:nvPr/>
              </p:nvSpPr>
              <p:spPr>
                <a:xfrm>
                  <a:off x="9006120" y="4008910"/>
                  <a:ext cx="1542904" cy="302955"/>
                </a:xfrm>
                <a:prstGeom prst="ellipse">
                  <a:avLst/>
                </a:prstGeom>
                <a:blipFill>
                  <a:blip r:embed="rId123"/>
                  <a:stretch>
                    <a:fillRect b="-4000"/>
                  </a:stretch>
                </a:blipFill>
                <a:ln>
                  <a:solidFill>
                    <a:schemeClr val="tx1"/>
                  </a:solidFill>
                </a:ln>
              </p:spPr>
              <p:txBody>
                <a:bodyPr/>
                <a:lstStyle/>
                <a:p>
                  <a:r>
                    <a:rPr lang="en-GB">
                      <a:noFill/>
                    </a:rPr>
                    <a:t> </a:t>
                  </a:r>
                </a:p>
              </p:txBody>
            </p:sp>
          </mc:Fallback>
        </mc:AlternateContent>
        <p:cxnSp>
          <p:nvCxnSpPr>
            <p:cNvPr id="146" name="Straight Connector 145">
              <a:extLst>
                <a:ext uri="{FF2B5EF4-FFF2-40B4-BE49-F238E27FC236}">
                  <a16:creationId xmlns:a16="http://schemas.microsoft.com/office/drawing/2014/main" id="{F5424478-58BF-9845-8B7C-326095BFEE51}"/>
                </a:ext>
              </a:extLst>
            </p:cNvPr>
            <p:cNvCxnSpPr>
              <a:cxnSpLocks/>
              <a:stCxn id="161" idx="1"/>
              <a:endCxn id="145" idx="4"/>
            </p:cNvCxnSpPr>
            <p:nvPr/>
          </p:nvCxnSpPr>
          <p:spPr>
            <a:xfrm flipH="1" flipV="1">
              <a:off x="9777572" y="4311865"/>
              <a:ext cx="1298910" cy="2678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166A4E4-F8B1-BE4B-A714-11C84157FE73}"/>
                </a:ext>
              </a:extLst>
            </p:cNvPr>
            <p:cNvCxnSpPr>
              <a:cxnSpLocks/>
              <a:stCxn id="145" idx="2"/>
              <a:endCxn id="171" idx="3"/>
            </p:cNvCxnSpPr>
            <p:nvPr/>
          </p:nvCxnSpPr>
          <p:spPr>
            <a:xfrm flipH="1">
              <a:off x="8546257" y="4160388"/>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0952F4B-834E-9C4F-BBCC-C027A751FBFC}"/>
                </a:ext>
              </a:extLst>
            </p:cNvPr>
            <p:cNvCxnSpPr>
              <a:cxnSpLocks/>
              <a:stCxn id="129" idx="0"/>
              <a:endCxn id="171" idx="2"/>
            </p:cNvCxnSpPr>
            <p:nvPr/>
          </p:nvCxnSpPr>
          <p:spPr>
            <a:xfrm flipV="1">
              <a:off x="8486708" y="4220229"/>
              <a:ext cx="1" cy="204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9" name="Group 148">
              <a:extLst>
                <a:ext uri="{FF2B5EF4-FFF2-40B4-BE49-F238E27FC236}">
                  <a16:creationId xmlns:a16="http://schemas.microsoft.com/office/drawing/2014/main" id="{AD8678D5-30E3-7C44-89DF-33E19D8119FA}"/>
                </a:ext>
              </a:extLst>
            </p:cNvPr>
            <p:cNvGrpSpPr/>
            <p:nvPr/>
          </p:nvGrpSpPr>
          <p:grpSpPr>
            <a:xfrm>
              <a:off x="8394969" y="4068953"/>
              <a:ext cx="423758" cy="310722"/>
              <a:chOff x="9535279" y="3009909"/>
              <a:chExt cx="512363" cy="375691"/>
            </a:xfrm>
          </p:grpSpPr>
          <p:sp>
            <p:nvSpPr>
              <p:cNvPr id="170" name="Rectangle 169">
                <a:extLst>
                  <a:ext uri="{FF2B5EF4-FFF2-40B4-BE49-F238E27FC236}">
                    <a16:creationId xmlns:a16="http://schemas.microsoft.com/office/drawing/2014/main" id="{8115BE07-C744-2346-BBC0-E8151E2DF0A0}"/>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1" name="Rectangle 170">
                <a:extLst>
                  <a:ext uri="{FF2B5EF4-FFF2-40B4-BE49-F238E27FC236}">
                    <a16:creationId xmlns:a16="http://schemas.microsoft.com/office/drawing/2014/main" id="{01830823-F099-AE43-BA78-EEB583D4EDA2}"/>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2" name="Rectangle 171">
                <a:extLst>
                  <a:ext uri="{FF2B5EF4-FFF2-40B4-BE49-F238E27FC236}">
                    <a16:creationId xmlns:a16="http://schemas.microsoft.com/office/drawing/2014/main" id="{BF529F53-ABDD-3B42-8DB8-1A2F616AAB76}"/>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BCB04CDC-A5FA-3343-9345-BD010B396F3E}"/>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2" name="Oval 151">
                  <a:extLst>
                    <a:ext uri="{FF2B5EF4-FFF2-40B4-BE49-F238E27FC236}">
                      <a16:creationId xmlns:a16="http://schemas.microsoft.com/office/drawing/2014/main" id="{FA46B4FE-C980-9B41-9520-676D1D0AFC18}"/>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
                      </m:oMathParaPr>
                      <m:oMath xmlns:m="http://schemas.openxmlformats.org/officeDocument/2006/math">
                        <m:r>
                          <a:rPr lang="de-DE" sz="1400" b="0" i="1" smtClean="0">
                            <a:latin typeface="Cambria Math" panose="02040503050406030204" pitchFamily="18" charset="0"/>
                          </a:rPr>
                          <m:t>𝐸𝑛𝑓𝑜𝑟𝑐𝑒</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oMath>
                    </m:oMathPara>
                  </a14:m>
                  <a:endParaRPr lang="en-GB" sz="1400" dirty="0"/>
                </a:p>
              </p:txBody>
            </p:sp>
          </mc:Choice>
          <mc:Fallback xmlns="">
            <p:sp>
              <p:nvSpPr>
                <p:cNvPr id="152" name="Oval 151">
                  <a:extLst>
                    <a:ext uri="{FF2B5EF4-FFF2-40B4-BE49-F238E27FC236}">
                      <a16:creationId xmlns:a16="http://schemas.microsoft.com/office/drawing/2014/main" id="{FA46B4FE-C980-9B41-9520-676D1D0AFC18}"/>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24"/>
                  <a:stretch>
                    <a:fillRect b="-3846"/>
                  </a:stretch>
                </a:blipFill>
                <a:ln>
                  <a:solidFill>
                    <a:schemeClr val="tx1"/>
                  </a:solidFill>
                </a:ln>
              </p:spPr>
              <p:txBody>
                <a:bodyPr/>
                <a:lstStyle/>
                <a:p>
                  <a:r>
                    <a:rPr lang="en-GB">
                      <a:noFill/>
                    </a:rPr>
                    <a:t> </a:t>
                  </a:r>
                </a:p>
              </p:txBody>
            </p:sp>
          </mc:Fallback>
        </mc:AlternateContent>
        <p:cxnSp>
          <p:nvCxnSpPr>
            <p:cNvPr id="153" name="Straight Connector 152">
              <a:extLst>
                <a:ext uri="{FF2B5EF4-FFF2-40B4-BE49-F238E27FC236}">
                  <a16:creationId xmlns:a16="http://schemas.microsoft.com/office/drawing/2014/main" id="{D29971B0-3250-AE46-945B-46051CDA996C}"/>
                </a:ext>
              </a:extLst>
            </p:cNvPr>
            <p:cNvCxnSpPr>
              <a:cxnSpLocks/>
              <a:stCxn id="161" idx="0"/>
              <a:endCxn id="152" idx="6"/>
            </p:cNvCxnSpPr>
            <p:nvPr/>
          </p:nvCxnSpPr>
          <p:spPr>
            <a:xfrm flipH="1" flipV="1">
              <a:off x="10521726" y="3676343"/>
              <a:ext cx="614304" cy="8437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DBB948E3-2FAE-484F-8CE6-3DC2EBB0F79F}"/>
                </a:ext>
              </a:extLst>
            </p:cNvPr>
            <p:cNvCxnSpPr>
              <a:cxnSpLocks/>
              <a:stCxn id="152" idx="2"/>
              <a:endCxn id="165"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74">
              <a:extLst>
                <a:ext uri="{FF2B5EF4-FFF2-40B4-BE49-F238E27FC236}">
                  <a16:creationId xmlns:a16="http://schemas.microsoft.com/office/drawing/2014/main" id="{1D83BE70-2B21-AE42-8302-306B65E93FBF}"/>
                </a:ext>
              </a:extLst>
            </p:cNvPr>
            <p:cNvCxnSpPr>
              <a:cxnSpLocks/>
              <a:stCxn id="129" idx="0"/>
              <a:endCxn id="165" idx="1"/>
            </p:cNvCxnSpPr>
            <p:nvPr/>
          </p:nvCxnSpPr>
          <p:spPr>
            <a:xfrm rot="16200000" flipV="1">
              <a:off x="8082459" y="4020459"/>
              <a:ext cx="748366" cy="60133"/>
            </a:xfrm>
            <a:prstGeom prst="curvedConnector4">
              <a:avLst>
                <a:gd name="adj1" fmla="val 16174"/>
                <a:gd name="adj2" fmla="val 497115"/>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5AB6BBB4-A768-4446-B320-F64C41E80165}"/>
                </a:ext>
              </a:extLst>
            </p:cNvPr>
            <p:cNvGrpSpPr/>
            <p:nvPr/>
          </p:nvGrpSpPr>
          <p:grpSpPr>
            <a:xfrm>
              <a:off x="8394384" y="3583002"/>
              <a:ext cx="423758" cy="313897"/>
              <a:chOff x="8394384" y="3583002"/>
              <a:chExt cx="423758" cy="313897"/>
            </a:xfrm>
          </p:grpSpPr>
          <p:sp>
            <p:nvSpPr>
              <p:cNvPr id="164" name="Rectangle 163">
                <a:extLst>
                  <a:ext uri="{FF2B5EF4-FFF2-40B4-BE49-F238E27FC236}">
                    <a16:creationId xmlns:a16="http://schemas.microsoft.com/office/drawing/2014/main" id="{77A2DCF5-FAB5-BA4A-98B3-0DCE6C0C4945}"/>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5" name="Rectangle 164">
                <a:extLst>
                  <a:ext uri="{FF2B5EF4-FFF2-40B4-BE49-F238E27FC236}">
                    <a16:creationId xmlns:a16="http://schemas.microsoft.com/office/drawing/2014/main" id="{E2BE2D50-3515-DA45-9A3B-73427FBF2D58}"/>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6" name="Rectangle 165">
                <a:extLst>
                  <a:ext uri="{FF2B5EF4-FFF2-40B4-BE49-F238E27FC236}">
                    <a16:creationId xmlns:a16="http://schemas.microsoft.com/office/drawing/2014/main" id="{6FE57446-6F94-A14D-8B83-333068B9BBC1}"/>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F194AC27-7F11-1C4D-9DEA-5A45A5CBDA00}"/>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de-DE" sz="1400" b="0" i="1" smtClean="0">
                                  <a:latin typeface="Cambria Math" panose="02040503050406030204" pitchFamily="18" charset="0"/>
                                </a:rPr>
                                <m:t>5</m:t>
                              </m:r>
                            </m:sub>
                          </m:sSub>
                        </m:oMath>
                      </m:oMathPara>
                    </a14:m>
                    <a:endParaRPr lang="en-GB" sz="1400" dirty="0"/>
                  </a:p>
                </p:txBody>
              </p:sp>
            </mc:Choice>
            <mc:Fallback xmlns="">
              <p:sp>
                <p:nvSpPr>
                  <p:cNvPr id="167" name="TextBox 166">
                    <a:extLst>
                      <a:ext uri="{FF2B5EF4-FFF2-40B4-BE49-F238E27FC236}">
                        <a16:creationId xmlns:a16="http://schemas.microsoft.com/office/drawing/2014/main" id="{F194AC27-7F11-1C4D-9DEA-5A45A5CBDA00}"/>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25"/>
                    <a:stretch>
                      <a:fillRect l="-15789" r="-5263" b="-22222"/>
                    </a:stretch>
                  </a:blipFill>
                </p:spPr>
                <p:txBody>
                  <a:bodyPr/>
                  <a:lstStyle/>
                  <a:p>
                    <a:r>
                      <a:rPr lang="en-GB">
                        <a:noFill/>
                      </a:rPr>
                      <a:t> </a:t>
                    </a:r>
                  </a:p>
                </p:txBody>
              </p:sp>
            </mc:Fallback>
          </mc:AlternateContent>
        </p:grpSp>
        <p:cxnSp>
          <p:nvCxnSpPr>
            <p:cNvPr id="159" name="Straight Connector 158">
              <a:extLst>
                <a:ext uri="{FF2B5EF4-FFF2-40B4-BE49-F238E27FC236}">
                  <a16:creationId xmlns:a16="http://schemas.microsoft.com/office/drawing/2014/main" id="{4E8CCD59-7501-254C-BC02-A9072819EAE7}"/>
                </a:ext>
              </a:extLst>
            </p:cNvPr>
            <p:cNvCxnSpPr>
              <a:cxnSpLocks/>
              <a:stCxn id="130" idx="0"/>
              <a:endCxn id="161" idx="2"/>
            </p:cNvCxnSpPr>
            <p:nvPr/>
          </p:nvCxnSpPr>
          <p:spPr>
            <a:xfrm flipV="1">
              <a:off x="11136030"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Rectangle 160">
              <a:extLst>
                <a:ext uri="{FF2B5EF4-FFF2-40B4-BE49-F238E27FC236}">
                  <a16:creationId xmlns:a16="http://schemas.microsoft.com/office/drawing/2014/main" id="{AF29F6A7-8FBB-1547-B11C-0EAB7E46F86E}"/>
                </a:ext>
              </a:extLst>
            </p:cNvPr>
            <p:cNvSpPr/>
            <p:nvPr/>
          </p:nvSpPr>
          <p:spPr>
            <a:xfrm>
              <a:off x="11076482"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4E50CED3-E75C-3741-AF52-43652824873A}"/>
                    </a:ext>
                  </a:extLst>
                </p:cNvPr>
                <p:cNvSpPr txBox="1"/>
                <p:nvPr/>
              </p:nvSpPr>
              <p:spPr>
                <a:xfrm>
                  <a:off x="11237319" y="4590337"/>
                  <a:ext cx="24987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𝑔</m:t>
                            </m:r>
                          </m:e>
                          <m:sub>
                            <m:r>
                              <a:rPr lang="de-DE" sz="1400" b="0" i="1" smtClean="0">
                                <a:latin typeface="Cambria Math" panose="02040503050406030204" pitchFamily="18" charset="0"/>
                                <a:ea typeface="Cambria Math" panose="02040503050406030204" pitchFamily="18" charset="0"/>
                              </a:rPr>
                              <m:t>𝑈</m:t>
                            </m:r>
                          </m:sub>
                        </m:sSub>
                      </m:oMath>
                    </m:oMathPara>
                  </a14:m>
                  <a:endParaRPr lang="en-GB" sz="1400" dirty="0"/>
                </a:p>
              </p:txBody>
            </p:sp>
          </mc:Choice>
          <mc:Fallback xmlns="">
            <p:sp>
              <p:nvSpPr>
                <p:cNvPr id="162" name="TextBox 161">
                  <a:extLst>
                    <a:ext uri="{FF2B5EF4-FFF2-40B4-BE49-F238E27FC236}">
                      <a16:creationId xmlns:a16="http://schemas.microsoft.com/office/drawing/2014/main" id="{4E50CED3-E75C-3741-AF52-43652824873A}"/>
                    </a:ext>
                  </a:extLst>
                </p:cNvPr>
                <p:cNvSpPr txBox="1">
                  <a:spLocks noRot="1" noChangeAspect="1" noMove="1" noResize="1" noEditPoints="1" noAdjustHandles="1" noChangeArrowheads="1" noChangeShapeType="1" noTextEdit="1"/>
                </p:cNvSpPr>
                <p:nvPr/>
              </p:nvSpPr>
              <p:spPr>
                <a:xfrm>
                  <a:off x="11237319" y="4590337"/>
                  <a:ext cx="249876" cy="215444"/>
                </a:xfrm>
                <a:prstGeom prst="rect">
                  <a:avLst/>
                </a:prstGeom>
                <a:blipFill>
                  <a:blip r:embed="rId126"/>
                  <a:stretch>
                    <a:fillRect l="-15000" r="-5000" b="-22222"/>
                  </a:stretch>
                </a:blipFill>
              </p:spPr>
              <p:txBody>
                <a:bodyPr/>
                <a:lstStyle/>
                <a:p>
                  <a:r>
                    <a:rPr lang="en-GB">
                      <a:noFill/>
                    </a:rPr>
                    <a:t> </a:t>
                  </a:r>
                </a:p>
              </p:txBody>
            </p:sp>
          </mc:Fallback>
        </mc:AlternateContent>
      </p:grpSp>
      <p:sp>
        <p:nvSpPr>
          <p:cNvPr id="4" name="Date Placeholder 3">
            <a:extLst>
              <a:ext uri="{FF2B5EF4-FFF2-40B4-BE49-F238E27FC236}">
                <a16:creationId xmlns:a16="http://schemas.microsoft.com/office/drawing/2014/main" id="{165CBA40-58A8-B4F5-59DD-CB952A1A9584}"/>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B816FBCA-7A7A-3A12-94D1-DF7B61EFDC7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A677D9E3-0BCF-EDF4-B036-71EDF191EFA7}"/>
              </a:ext>
            </a:extLst>
          </p:cNvPr>
          <p:cNvSpPr>
            <a:spLocks noGrp="1"/>
          </p:cNvSpPr>
          <p:nvPr>
            <p:ph type="sldNum" sz="quarter" idx="11"/>
          </p:nvPr>
        </p:nvSpPr>
        <p:spPr/>
        <p:txBody>
          <a:bodyPr/>
          <a:lstStyle/>
          <a:p>
            <a:fld id="{EB1502E6-D9AE-3544-B6D5-378AAA0B915F}" type="slidenum">
              <a:rPr lang="de-DE" altLang="de-DE" smtClean="0"/>
              <a:pPr/>
              <a:t>45</a:t>
            </a:fld>
            <a:endParaRPr lang="de-DE" altLang="de-DE" dirty="0"/>
          </a:p>
        </p:txBody>
      </p:sp>
    </p:spTree>
    <p:extLst>
      <p:ext uri="{BB962C8B-B14F-4D97-AF65-F5344CB8AC3E}">
        <p14:creationId xmlns:p14="http://schemas.microsoft.com/office/powerpoint/2010/main" val="404052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sz="3200" dirty="0"/>
              <a:t>1. Set of Attributes with Structure: EU Query &amp; MEU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type="body" sz="quarter" idx="13"/>
              </p:nvPr>
            </p:nvSpPr>
            <p:spPr/>
            <p:txBody>
              <a:bodyPr>
                <a:normAutofit fontScale="92500" lnSpcReduction="10000"/>
              </a:bodyPr>
              <a:lstStyle/>
              <a:p>
                <a:r>
                  <a:rPr lang="en-GB" dirty="0"/>
                  <a:t>Given a decision model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𝑃</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𝐺</m:t>
                        </m:r>
                      </m:e>
                      <m:sub>
                        <m:r>
                          <a:rPr lang="de-DE" b="0" i="1" smtClean="0">
                            <a:latin typeface="Cambria Math" panose="02040503050406030204" pitchFamily="18" charset="0"/>
                            <a:ea typeface="Cambria Math" panose="02040503050406030204" pitchFamily="18" charset="0"/>
                          </a:rPr>
                          <m:t>𝑈</m:t>
                        </m:r>
                      </m:sub>
                    </m:sSub>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el-GR" i="1">
                            <a:latin typeface="Cambria Math" panose="02040503050406030204" pitchFamily="18" charset="0"/>
                            <a:ea typeface="Cambria Math" panose="02040503050406030204" pitchFamily="18" charset="0"/>
                          </a:rPr>
                          <m:t>𝛯</m:t>
                        </m:r>
                      </m:e>
                    </m:d>
                    <m:r>
                      <a:rPr lang="de-DE" b="0" i="1" smtClean="0">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m:t>
                                </m:r>
                              </m:sub>
                            </m:sSub>
                          </m:e>
                        </m:d>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d>
                          <m:dPr>
                            <m:begChr m:val="{"/>
                            <m:endChr m:val="}"/>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𝑢</m:t>
                                </m:r>
                              </m:sub>
                            </m:sSub>
                          </m:e>
                        </m:d>
                      </m:e>
                      <m:sub>
                        <m:r>
                          <a:rPr lang="de-DE" b="0" i="1" smtClean="0">
                            <a:latin typeface="Cambria Math" panose="02040503050406030204" pitchFamily="18" charset="0"/>
                            <a:ea typeface="Cambria Math" panose="02040503050406030204" pitchFamily="18" charset="0"/>
                          </a:rPr>
                          <m:t>𝑢</m:t>
                        </m:r>
                        <m:r>
                          <a:rPr lang="de-DE"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𝑚</m:t>
                        </m:r>
                      </m:sup>
                    </m:sSubSup>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el-GR" i="1">
                            <a:latin typeface="Cambria Math" panose="02040503050406030204" pitchFamily="18" charset="0"/>
                            <a:ea typeface="Cambria Math" panose="02040503050406030204" pitchFamily="18" charset="0"/>
                          </a:rPr>
                          <m:t>𝛯</m:t>
                        </m:r>
                      </m:e>
                    </m:d>
                  </m:oMath>
                </a14:m>
                <a:endParaRPr lang="en-GB" dirty="0"/>
              </a:p>
              <a:p>
                <a:pPr lvl="1"/>
                <a:r>
                  <a:rPr lang="en-GB" dirty="0"/>
                  <a:t>Query for an </a:t>
                </a:r>
                <a:r>
                  <a:rPr lang="en-GB" dirty="0">
                    <a:solidFill>
                      <a:schemeClr val="accent1"/>
                    </a:solidFill>
                  </a:rPr>
                  <a:t>expected utility (EU)</a:t>
                </a:r>
                <a:r>
                  <a:rPr lang="en-GB" dirty="0"/>
                  <a:t>: change in sum over </a:t>
                </a:r>
                <a14:m>
                  <m:oMath xmlns:m="http://schemas.openxmlformats.org/officeDocument/2006/math">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𝐺</m:t>
                            </m:r>
                          </m:e>
                          <m:sub>
                            <m:r>
                              <a:rPr lang="de-DE" i="1">
                                <a:solidFill>
                                  <a:schemeClr val="accent1"/>
                                </a:solidFill>
                                <a:latin typeface="Cambria Math" panose="02040503050406030204" pitchFamily="18" charset="0"/>
                                <a:ea typeface="Cambria Math" panose="02040503050406030204" pitchFamily="18" charset="0"/>
                              </a:rPr>
                              <m:t>𝑈</m:t>
                            </m:r>
                          </m:sub>
                        </m:sSub>
                      </m:e>
                    </m:d>
                  </m:oMath>
                </a14:m>
                <a:r>
                  <a:rPr lang="en-GB" dirty="0"/>
                  <a:t> instead of </a:t>
                </a:r>
                <a14:m>
                  <m:oMath xmlns:m="http://schemas.openxmlformats.org/officeDocument/2006/math">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de-DE" i="1" smtClean="0">
                                <a:solidFill>
                                  <a:schemeClr val="tx1"/>
                                </a:solidFill>
                                <a:latin typeface="Cambria Math" panose="02040503050406030204" pitchFamily="18" charset="0"/>
                                <a:ea typeface="Cambria Math" panose="02040503050406030204" pitchFamily="18" charset="0"/>
                              </a:rPr>
                            </m:ctrlPr>
                          </m:sSubPr>
                          <m:e>
                            <m:r>
                              <a:rPr lang="de-DE" b="0" i="1" smtClean="0">
                                <a:solidFill>
                                  <a:schemeClr val="tx1"/>
                                </a:solidFill>
                                <a:latin typeface="Cambria Math" panose="02040503050406030204" pitchFamily="18" charset="0"/>
                                <a:ea typeface="Cambria Math" panose="02040503050406030204" pitchFamily="18" charset="0"/>
                              </a:rPr>
                              <m:t>𝑔</m:t>
                            </m:r>
                          </m:e>
                          <m:sub>
                            <m:r>
                              <a:rPr lang="de-DE" i="1">
                                <a:solidFill>
                                  <a:schemeClr val="tx1"/>
                                </a:solidFill>
                                <a:latin typeface="Cambria Math" panose="02040503050406030204" pitchFamily="18" charset="0"/>
                                <a:ea typeface="Cambria Math" panose="02040503050406030204" pitchFamily="18" charset="0"/>
                              </a:rPr>
                              <m:t>𝑈</m:t>
                            </m:r>
                          </m:sub>
                        </m:sSub>
                      </m:e>
                    </m:d>
                  </m:oMath>
                </a14:m>
                <a:endParaRPr lang="en-GB" dirty="0"/>
              </a:p>
              <a:p>
                <a:pPr marL="532867" lvl="2" indent="0">
                  <a:buNone/>
                </a:pPr>
                <a14:m>
                  <m:oMathPara xmlns:m="http://schemas.openxmlformats.org/officeDocument/2006/math">
                    <m:oMathParaPr>
                      <m:jc m:val="centerGroup"/>
                    </m:oMathParaPr>
                    <m:oMath xmlns:m="http://schemas.openxmlformats.org/officeDocument/2006/math">
                      <m:r>
                        <a:rPr lang="en-GB" i="1" smtClean="0">
                          <a:solidFill>
                            <a:schemeClr val="tx1"/>
                          </a:solidFill>
                          <a:latin typeface="Cambria Math" panose="02040503050406030204" pitchFamily="18" charset="0"/>
                        </a:rPr>
                        <m:t>𝑒𝑢</m:t>
                      </m:r>
                      <m:d>
                        <m:dPr>
                          <m:ctrlPr>
                            <a:rPr lang="en-GB" i="1">
                              <a:solidFill>
                                <a:schemeClr val="tx1"/>
                              </a:solidFill>
                              <a:latin typeface="Cambria Math" panose="02040503050406030204" pitchFamily="18" charset="0"/>
                            </a:rPr>
                          </m:ctrlPr>
                        </m:dPr>
                        <m:e>
                          <m:r>
                            <a:rPr lang="en-GB" b="1" i="1">
                              <a:solidFill>
                                <a:schemeClr val="tx1"/>
                              </a:solidFill>
                              <a:latin typeface="Cambria Math" panose="02040503050406030204" pitchFamily="18" charset="0"/>
                            </a:rPr>
                            <m:t>𝒆</m:t>
                          </m:r>
                          <m:r>
                            <a:rPr lang="en-GB" i="1">
                              <a:solidFill>
                                <a:schemeClr val="tx1"/>
                              </a:solidFill>
                              <a:latin typeface="Cambria Math" panose="02040503050406030204" pitchFamily="18" charset="0"/>
                            </a:rPr>
                            <m:t>,</m:t>
                          </m:r>
                          <m:r>
                            <a:rPr lang="en-GB" b="1" i="1">
                              <a:solidFill>
                                <a:schemeClr val="tx1"/>
                              </a:solidFill>
                              <a:latin typeface="Cambria Math" panose="02040503050406030204" pitchFamily="18" charset="0"/>
                            </a:rPr>
                            <m:t>𝒅</m:t>
                          </m:r>
                        </m:e>
                      </m:d>
                      <m:r>
                        <a:rPr lang="en-GB" i="1">
                          <a:solidFill>
                            <a:schemeClr val="tx1"/>
                          </a:solidFill>
                          <a:latin typeface="Cambria Math" panose="02040503050406030204" pitchFamily="18" charset="0"/>
                        </a:rPr>
                        <m:t>=</m:t>
                      </m:r>
                      <m:nary>
                        <m:naryPr>
                          <m:chr m:val="∑"/>
                          <m:supHide m:val="on"/>
                          <m:ctrlPr>
                            <a:rPr lang="en-GB" i="1">
                              <a:solidFill>
                                <a:schemeClr val="tx1"/>
                              </a:solidFill>
                              <a:latin typeface="Cambria Math" panose="02040503050406030204" pitchFamily="18" charset="0"/>
                            </a:rPr>
                          </m:ctrlPr>
                        </m:naryPr>
                        <m:sub>
                          <m:r>
                            <m:rPr>
                              <m:brk m:alnAt="7"/>
                            </m:rPr>
                            <a:rPr lang="de-DE" b="1" i="1" smtClean="0">
                              <a:solidFill>
                                <a:schemeClr val="tx1"/>
                              </a:solidFill>
                              <a:latin typeface="Cambria Math" panose="02040503050406030204" pitchFamily="18" charset="0"/>
                            </a:rPr>
                            <m:t>𝒗</m:t>
                          </m:r>
                          <m:r>
                            <m:rPr>
                              <m:brk m:alnAt="7"/>
                            </m:rPr>
                            <a:rPr lang="en-GB" i="1">
                              <a:solidFill>
                                <a:schemeClr val="tx1"/>
                              </a:solidFill>
                              <a:latin typeface="Cambria Math" panose="02040503050406030204" pitchFamily="18" charset="0"/>
                              <a:ea typeface="Cambria Math" panose="02040503050406030204" pitchFamily="18" charset="0"/>
                            </a:rPr>
                            <m:t>∈</m:t>
                          </m:r>
                          <m:r>
                            <m:rPr>
                              <m:sty m:val="p"/>
                            </m:rPr>
                            <a:rPr lang="en-GB">
                              <a:solidFill>
                                <a:schemeClr val="tx1"/>
                              </a:solidFill>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𝐺</m:t>
                                      </m:r>
                                    </m:e>
                                    <m:sub>
                                      <m:r>
                                        <a:rPr lang="de-DE" i="1">
                                          <a:solidFill>
                                            <a:schemeClr val="accent1"/>
                                          </a:solidFill>
                                          <a:latin typeface="Cambria Math" panose="02040503050406030204" pitchFamily="18" charset="0"/>
                                          <a:ea typeface="Cambria Math" panose="02040503050406030204" pitchFamily="18" charset="0"/>
                                        </a:rPr>
                                        <m:t>𝑈</m:t>
                                      </m:r>
                                    </m:sub>
                                  </m:sSub>
                                </m:e>
                              </m:d>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𝑬</m:t>
                              </m:r>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𝑫</m:t>
                              </m:r>
                            </m:e>
                          </m:d>
                        </m:sub>
                        <m:sup/>
                        <m:e>
                          <m:r>
                            <a:rPr lang="en-GB" i="1">
                              <a:solidFill>
                                <a:schemeClr val="tx1"/>
                              </a:solidFill>
                              <a:latin typeface="Cambria Math" panose="02040503050406030204" pitchFamily="18" charset="0"/>
                            </a:rPr>
                            <m:t>𝑃</m:t>
                          </m:r>
                          <m:d>
                            <m:dPr>
                              <m:ctrlPr>
                                <a:rPr lang="en-GB" i="1">
                                  <a:solidFill>
                                    <a:schemeClr val="tx1"/>
                                  </a:solidFill>
                                  <a:latin typeface="Cambria Math" panose="02040503050406030204" pitchFamily="18" charset="0"/>
                                </a:rPr>
                              </m:ctrlPr>
                            </m:dPr>
                            <m:e>
                              <m:r>
                                <a:rPr lang="de-DE" b="1" i="1" smtClean="0">
                                  <a:solidFill>
                                    <a:schemeClr val="tx1"/>
                                  </a:solidFill>
                                  <a:latin typeface="Cambria Math" panose="02040503050406030204" pitchFamily="18" charset="0"/>
                                </a:rPr>
                                <m:t>𝒗</m:t>
                              </m:r>
                            </m:e>
                            <m:e>
                              <m:r>
                                <a:rPr lang="en-GB" b="1" i="1">
                                  <a:solidFill>
                                    <a:schemeClr val="tx1"/>
                                  </a:solidFill>
                                  <a:latin typeface="Cambria Math" panose="02040503050406030204" pitchFamily="18" charset="0"/>
                                </a:rPr>
                                <m:t>𝒆</m:t>
                              </m:r>
                              <m:r>
                                <a:rPr lang="en-GB" i="1">
                                  <a:solidFill>
                                    <a:schemeClr val="tx1"/>
                                  </a:solidFill>
                                  <a:latin typeface="Cambria Math" panose="02040503050406030204" pitchFamily="18" charset="0"/>
                                </a:rPr>
                                <m:t>,</m:t>
                              </m:r>
                              <m:r>
                                <a:rPr lang="en-GB" b="1" i="1">
                                  <a:solidFill>
                                    <a:schemeClr val="tx1"/>
                                  </a:solidFill>
                                  <a:latin typeface="Cambria Math" panose="02040503050406030204" pitchFamily="18" charset="0"/>
                                </a:rPr>
                                <m:t>𝒅</m:t>
                              </m:r>
                            </m:e>
                          </m:d>
                          <m:r>
                            <a:rPr lang="en-GB" i="1">
                              <a:solidFill>
                                <a:schemeClr val="tx1"/>
                              </a:solidFill>
                              <a:latin typeface="Cambria Math" panose="02040503050406030204" pitchFamily="18" charset="0"/>
                              <a:ea typeface="Cambria Math" panose="02040503050406030204" pitchFamily="18" charset="0"/>
                            </a:rPr>
                            <m:t>∙</m:t>
                          </m:r>
                          <m:r>
                            <a:rPr lang="el-GR" i="1" smtClean="0">
                              <a:solidFill>
                                <a:schemeClr val="tx1"/>
                              </a:solidFill>
                              <a:latin typeface="Cambria Math" panose="02040503050406030204" pitchFamily="18" charset="0"/>
                              <a:ea typeface="Cambria Math" panose="02040503050406030204" pitchFamily="18" charset="0"/>
                            </a:rPr>
                            <m:t>𝛯</m:t>
                          </m:r>
                          <m:d>
                            <m:dPr>
                              <m:begChr m:val="["/>
                              <m:endChr m:val="]"/>
                              <m:ctrlPr>
                                <a:rPr lang="de-DE" b="0" i="1" smtClean="0">
                                  <a:solidFill>
                                    <a:schemeClr val="tx1"/>
                                  </a:solidFill>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1</m:t>
                                      </m:r>
                                    </m:sub>
                                  </m:sSub>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ℛ</m:t>
                                          </m:r>
                                        </m:e>
                                        <m:sub>
                                          <m:r>
                                            <a:rPr lang="de-DE" i="1">
                                              <a:latin typeface="Cambria Math" panose="02040503050406030204" pitchFamily="18" charset="0"/>
                                              <a:ea typeface="Cambria Math" panose="02040503050406030204" pitchFamily="18" charset="0"/>
                                            </a:rPr>
                                            <m:t>1</m:t>
                                          </m:r>
                                        </m:sub>
                                      </m:sSub>
                                    </m:sub>
                                  </m:sSub>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rPr>
                                        <m:t>𝒗</m:t>
                                      </m:r>
                                      <m:r>
                                        <a:rPr lang="de-DE" b="1" i="1">
                                          <a:latin typeface="Cambria Math" panose="02040503050406030204" pitchFamily="18" charset="0"/>
                                        </a:rPr>
                                        <m:t>,</m:t>
                                      </m:r>
                                      <m:r>
                                        <a:rPr lang="de-DE" b="1" i="1">
                                          <a:latin typeface="Cambria Math" panose="02040503050406030204" pitchFamily="18" charset="0"/>
                                        </a:rPr>
                                        <m:t>𝒆</m:t>
                                      </m:r>
                                      <m:r>
                                        <a:rPr lang="de-DE" b="1" i="1">
                                          <a:latin typeface="Cambria Math" panose="02040503050406030204" pitchFamily="18" charset="0"/>
                                        </a:rPr>
                                        <m:t>,</m:t>
                                      </m:r>
                                      <m:r>
                                        <a:rPr lang="de-DE" b="1" i="1">
                                          <a:latin typeface="Cambria Math" panose="02040503050406030204" pitchFamily="18" charset="0"/>
                                        </a:rPr>
                                        <m:t>𝒅</m:t>
                                      </m:r>
                                    </m:e>
                                  </m:d>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𝑚</m:t>
                                      </m:r>
                                    </m:sub>
                                  </m:sSub>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ℛ</m:t>
                                          </m:r>
                                        </m:e>
                                        <m:sub>
                                          <m:r>
                                            <a:rPr lang="de-DE" i="1">
                                              <a:latin typeface="Cambria Math" panose="02040503050406030204" pitchFamily="18" charset="0"/>
                                              <a:ea typeface="Cambria Math" panose="02040503050406030204" pitchFamily="18" charset="0"/>
                                            </a:rPr>
                                            <m:t>𝑚</m:t>
                                          </m:r>
                                        </m:sub>
                                      </m:sSub>
                                    </m:sub>
                                  </m:sSub>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rPr>
                                        <m:t>𝒗</m:t>
                                      </m:r>
                                      <m:r>
                                        <a:rPr lang="de-DE" b="1" i="1">
                                          <a:latin typeface="Cambria Math" panose="02040503050406030204" pitchFamily="18" charset="0"/>
                                        </a:rPr>
                                        <m:t>,</m:t>
                                      </m:r>
                                      <m:r>
                                        <a:rPr lang="de-DE" b="1" i="1">
                                          <a:latin typeface="Cambria Math" panose="02040503050406030204" pitchFamily="18" charset="0"/>
                                        </a:rPr>
                                        <m:t>𝒆</m:t>
                                      </m:r>
                                      <m:r>
                                        <a:rPr lang="de-DE" b="1" i="1">
                                          <a:latin typeface="Cambria Math" panose="02040503050406030204" pitchFamily="18" charset="0"/>
                                        </a:rPr>
                                        <m:t>,</m:t>
                                      </m:r>
                                      <m:r>
                                        <a:rPr lang="de-DE" b="1" i="1">
                                          <a:latin typeface="Cambria Math" panose="02040503050406030204" pitchFamily="18" charset="0"/>
                                        </a:rPr>
                                        <m:t>𝒅</m:t>
                                      </m:r>
                                    </m:e>
                                  </m:d>
                                </m:e>
                              </m:d>
                            </m:e>
                          </m:d>
                        </m:e>
                      </m:nary>
                    </m:oMath>
                  </m:oMathPara>
                </a14:m>
                <a:endParaRPr lang="en-GB" dirty="0"/>
              </a:p>
              <a:p>
                <a:pPr lvl="2"/>
                <a:r>
                  <a:rPr lang="en-GB" dirty="0">
                    <a:latin typeface="+mn-lt"/>
                  </a:rPr>
                  <a:t>If </a:t>
                </a:r>
                <a14:m>
                  <m:oMath xmlns:m="http://schemas.openxmlformats.org/officeDocument/2006/math">
                    <m:r>
                      <a:rPr lang="el-GR" i="1">
                        <a:latin typeface="Cambria Math" panose="02040503050406030204" pitchFamily="18" charset="0"/>
                        <a:ea typeface="Cambria Math" panose="02040503050406030204" pitchFamily="18" charset="0"/>
                      </a:rPr>
                      <m:t>𝛯</m:t>
                    </m:r>
                  </m:oMath>
                </a14:m>
                <a:r>
                  <a:rPr lang="en-GB" dirty="0">
                    <a:latin typeface="+mn-lt"/>
                  </a:rPr>
                  <a:t> addition, then</a:t>
                </a:r>
              </a:p>
              <a:p>
                <a:pPr marL="799300" lvl="3"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de-DE" b="1" i="1" smtClean="0">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gr</m:t>
                              </m:r>
                              <m:d>
                                <m:dPr>
                                  <m:ctrlPr>
                                    <a:rPr lang="en-GB" i="1">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𝐺</m:t>
                                          </m:r>
                                        </m:e>
                                        <m:sub>
                                          <m:r>
                                            <a:rPr lang="de-DE" i="1">
                                              <a:solidFill>
                                                <a:schemeClr val="accent1"/>
                                              </a:solidFill>
                                              <a:latin typeface="Cambria Math" panose="02040503050406030204" pitchFamily="18" charset="0"/>
                                              <a:ea typeface="Cambria Math" panose="02040503050406030204" pitchFamily="18" charset="0"/>
                                            </a:rPr>
                                            <m:t>𝑈</m:t>
                                          </m:r>
                                        </m:sub>
                                      </m:sSub>
                                    </m:e>
                                  </m:d>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𝑬</m:t>
                                  </m:r>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𝑫</m:t>
                                  </m:r>
                                </m:e>
                              </m:d>
                            </m:e>
                          </m:d>
                        </m:sub>
                        <m:sup/>
                        <m:e>
                          <m:r>
                            <a:rPr lang="en-GB" i="1">
                              <a:latin typeface="Cambria Math" panose="02040503050406030204" pitchFamily="18" charset="0"/>
                            </a:rPr>
                            <m:t>𝑃</m:t>
                          </m:r>
                          <m:d>
                            <m:dPr>
                              <m:ctrlPr>
                                <a:rPr lang="en-GB" i="1">
                                  <a:latin typeface="Cambria Math" panose="02040503050406030204" pitchFamily="18" charset="0"/>
                                </a:rPr>
                              </m:ctrlPr>
                            </m:dPr>
                            <m:e>
                              <m:r>
                                <a:rPr lang="de-DE" b="1" i="1" smtClean="0">
                                  <a:latin typeface="Cambria Math" panose="02040503050406030204" pitchFamily="18" charset="0"/>
                                </a:rPr>
                                <m:t>𝒗</m:t>
                              </m:r>
                            </m:e>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nary>
                            <m:naryPr>
                              <m:chr m:val="∑"/>
                              <m:supHide m:val="on"/>
                              <m:ctrlPr>
                                <a:rPr lang="en-GB" i="1" smtClean="0">
                                  <a:latin typeface="Cambria Math" panose="02040503050406030204" pitchFamily="18" charset="0"/>
                                  <a:ea typeface="Cambria Math" panose="02040503050406030204" pitchFamily="18" charset="0"/>
                                </a:rPr>
                              </m:ctrlPr>
                            </m:naryPr>
                            <m:sub>
                              <m:sSub>
                                <m:sSubPr>
                                  <m:ctrlPr>
                                    <a:rPr lang="de-DE" b="0" i="1" smtClean="0">
                                      <a:latin typeface="Cambria Math" panose="02040503050406030204" pitchFamily="18" charset="0"/>
                                      <a:ea typeface="Cambria Math" panose="02040503050406030204" pitchFamily="18" charset="0"/>
                                    </a:rPr>
                                  </m:ctrlPr>
                                </m:sSubPr>
                                <m:e>
                                  <m:r>
                                    <m:rPr>
                                      <m:brk m:alnAt="7"/>
                                    </m:rPr>
                                    <a:rPr lang="de-DE" b="0" i="1" smtClean="0">
                                      <a:latin typeface="Cambria Math" panose="02040503050406030204" pitchFamily="18" charset="0"/>
                                      <a:ea typeface="Cambria Math" panose="02040503050406030204" pitchFamily="18" charset="0"/>
                                    </a:rPr>
                                    <m:t>𝑔</m:t>
                                  </m:r>
                                </m:e>
                                <m:sub>
                                  <m:r>
                                    <m:rPr>
                                      <m:brk m:alnAt="7"/>
                                    </m:rPr>
                                    <a:rPr lang="de-DE" b="0" i="1" smtClean="0">
                                      <a:latin typeface="Cambria Math" panose="02040503050406030204" pitchFamily="18" charset="0"/>
                                      <a:ea typeface="Cambria Math" panose="02040503050406030204" pitchFamily="18" charset="0"/>
                                    </a:rPr>
                                    <m:t>𝑢</m:t>
                                  </m:r>
                                </m:sub>
                              </m:sSub>
                              <m:r>
                                <m:rPr>
                                  <m:brk m:alnAt="7"/>
                                </m:rP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brk m:alnAt="7"/>
                                    </m:rPr>
                                    <a:rPr lang="de-DE" b="0" i="1" smtClean="0">
                                      <a:latin typeface="Cambria Math" panose="02040503050406030204" pitchFamily="18" charset="0"/>
                                      <a:ea typeface="Cambria Math" panose="02040503050406030204" pitchFamily="18" charset="0"/>
                                    </a:rPr>
                                    <m:t>𝐺</m:t>
                                  </m:r>
                                </m:e>
                                <m:sub>
                                  <m:r>
                                    <m:rPr>
                                      <m:brk m:alnAt="7"/>
                                    </m:rPr>
                                    <a:rPr lang="de-DE" b="0" i="1" smtClean="0">
                                      <a:latin typeface="Cambria Math" panose="02040503050406030204" pitchFamily="18" charset="0"/>
                                      <a:ea typeface="Cambria Math" panose="02040503050406030204" pitchFamily="18" charset="0"/>
                                    </a:rPr>
                                    <m:t>𝑈</m:t>
                                  </m:r>
                                </m:sub>
                              </m:sSub>
                            </m:sub>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𝑢</m:t>
                                      </m:r>
                                    </m:sub>
                                  </m:sSub>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ℛ</m:t>
                                          </m:r>
                                        </m:e>
                                        <m:sub>
                                          <m:r>
                                            <a:rPr lang="de-DE" b="0" i="1" smtClean="0">
                                              <a:latin typeface="Cambria Math" panose="02040503050406030204" pitchFamily="18" charset="0"/>
                                              <a:ea typeface="Cambria Math" panose="02040503050406030204" pitchFamily="18" charset="0"/>
                                            </a:rPr>
                                            <m:t>𝑢</m:t>
                                          </m:r>
                                        </m:sub>
                                      </m:sSub>
                                    </m:sub>
                                  </m:sSub>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rPr>
                                        <m:t>𝒗</m:t>
                                      </m:r>
                                      <m:r>
                                        <a:rPr lang="de-DE" b="1" i="1">
                                          <a:latin typeface="Cambria Math" panose="02040503050406030204" pitchFamily="18" charset="0"/>
                                        </a:rPr>
                                        <m:t>,</m:t>
                                      </m:r>
                                      <m:r>
                                        <a:rPr lang="de-DE" b="1" i="1">
                                          <a:latin typeface="Cambria Math" panose="02040503050406030204" pitchFamily="18" charset="0"/>
                                        </a:rPr>
                                        <m:t>𝒆</m:t>
                                      </m:r>
                                      <m:r>
                                        <a:rPr lang="de-DE" b="1" i="1">
                                          <a:latin typeface="Cambria Math" panose="02040503050406030204" pitchFamily="18" charset="0"/>
                                        </a:rPr>
                                        <m:t>,</m:t>
                                      </m:r>
                                      <m:r>
                                        <a:rPr lang="de-DE" b="1" i="1">
                                          <a:latin typeface="Cambria Math" panose="02040503050406030204" pitchFamily="18" charset="0"/>
                                        </a:rPr>
                                        <m:t>𝒅</m:t>
                                      </m:r>
                                    </m:e>
                                  </m:d>
                                </m:e>
                              </m:d>
                            </m:e>
                          </m:nary>
                        </m:e>
                      </m:nary>
                      <m:r>
                        <a:rPr lang="de-DE" b="0" i="1" smtClean="0">
                          <a:latin typeface="Cambria Math" panose="02040503050406030204" pitchFamily="18" charset="0"/>
                        </a:rPr>
                        <m:t>                                         </m:t>
                      </m:r>
                    </m:oMath>
                  </m:oMathPara>
                </a14:m>
                <a:endParaRPr lang="en-GB" dirty="0">
                  <a:latin typeface="+mn-lt"/>
                </a:endParaRPr>
              </a:p>
              <a:p>
                <a:pPr lvl="3"/>
                <a:r>
                  <a:rPr lang="en-GB" dirty="0">
                    <a:latin typeface="+mn-lt"/>
                  </a:rPr>
                  <a:t>Works like </a:t>
                </a:r>
                <a:r>
                  <a:rPr lang="en-GB" cap="small" dirty="0">
                    <a:latin typeface="+mn-lt"/>
                  </a:rPr>
                  <a:t>multiply</a:t>
                </a:r>
                <a:r>
                  <a:rPr lang="en-GB" dirty="0">
                    <a:latin typeface="+mn-lt"/>
                  </a:rPr>
                  <a:t>, i.e., like a join, but with </a:t>
                </a:r>
                <a:r>
                  <a:rPr lang="en-GB" i="1" dirty="0">
                    <a:latin typeface="+mn-lt"/>
                  </a:rPr>
                  <a:t>summing</a:t>
                </a:r>
                <a:r>
                  <a:rPr lang="en-GB" dirty="0">
                    <a:latin typeface="+mn-lt"/>
                  </a:rPr>
                  <a:t> </a:t>
                </a:r>
                <a:br>
                  <a:rPr lang="en-GB" dirty="0">
                    <a:latin typeface="+mn-lt"/>
                  </a:rPr>
                </a:br>
                <a:r>
                  <a:rPr lang="en-GB" dirty="0">
                    <a:latin typeface="+mn-lt"/>
                  </a:rPr>
                  <a:t>of utilities instead of multiplying of potentials</a:t>
                </a:r>
              </a:p>
              <a:p>
                <a:pPr lvl="1"/>
                <a:r>
                  <a:rPr lang="en-GB" dirty="0">
                    <a:latin typeface="+mn-lt"/>
                  </a:rPr>
                  <a:t>MEU problem: </a:t>
                </a:r>
                <a:r>
                  <a:rPr lang="en-GB" i="1" dirty="0">
                    <a:latin typeface="+mn-lt"/>
                  </a:rPr>
                  <a:t>no changes</a:t>
                </a:r>
              </a:p>
              <a:p>
                <a:pPr marL="532867" lvl="2" indent="0">
                  <a:buNone/>
                </a:pPr>
                <a14:m>
                  <m:oMathPara xmlns:m="http://schemas.openxmlformats.org/officeDocument/2006/math">
                    <m:oMathParaPr>
                      <m:jc m:val="centerGroup"/>
                    </m:oMathParaPr>
                    <m:oMath xmlns:m="http://schemas.openxmlformats.org/officeDocument/2006/math">
                      <m:func>
                        <m:funcPr>
                          <m:ctrlPr>
                            <a:rPr lang="de-DE" sz="2000" i="1" smtClean="0">
                              <a:solidFill>
                                <a:schemeClr val="tx1"/>
                              </a:solidFill>
                              <a:latin typeface="Cambria Math" panose="02040503050406030204" pitchFamily="18" charset="0"/>
                            </a:rPr>
                          </m:ctrlPr>
                        </m:funcPr>
                        <m:fName>
                          <m:r>
                            <m:rPr>
                              <m:sty m:val="p"/>
                            </m:rPr>
                            <a:rPr lang="de-DE" sz="2000">
                              <a:solidFill>
                                <a:schemeClr val="tx1"/>
                              </a:solidFill>
                              <a:latin typeface="Cambria Math" panose="02040503050406030204" pitchFamily="18" charset="0"/>
                            </a:rPr>
                            <m:t>meu</m:t>
                          </m:r>
                        </m:fName>
                        <m:e>
                          <m:d>
                            <m:dPr>
                              <m:ctrlPr>
                                <a:rPr lang="de-DE" sz="2000" i="1">
                                  <a:solidFill>
                                    <a:schemeClr val="tx1"/>
                                  </a:solidFill>
                                  <a:latin typeface="Cambria Math" panose="02040503050406030204" pitchFamily="18" charset="0"/>
                                </a:rPr>
                              </m:ctrlPr>
                            </m:dPr>
                            <m:e>
                              <m:r>
                                <a:rPr lang="de-DE" sz="2000" i="1">
                                  <a:solidFill>
                                    <a:schemeClr val="tx1"/>
                                  </a:solidFill>
                                  <a:latin typeface="Cambria Math" panose="02040503050406030204" pitchFamily="18" charset="0"/>
                                </a:rPr>
                                <m:t>𝐺</m:t>
                              </m:r>
                              <m:r>
                                <a:rPr lang="de-DE" sz="2000" i="1">
                                  <a:solidFill>
                                    <a:schemeClr val="tx1"/>
                                  </a:solidFill>
                                  <a:latin typeface="Cambria Math" panose="02040503050406030204" pitchFamily="18" charset="0"/>
                                </a:rPr>
                                <m:t>|</m:t>
                              </m:r>
                              <m:r>
                                <a:rPr lang="de-DE" sz="2000" b="1" i="1">
                                  <a:solidFill>
                                    <a:schemeClr val="tx1"/>
                                  </a:solidFill>
                                  <a:latin typeface="Cambria Math" panose="02040503050406030204" pitchFamily="18" charset="0"/>
                                </a:rPr>
                                <m:t>𝒆</m:t>
                              </m:r>
                            </m:e>
                          </m:d>
                        </m:e>
                      </m:func>
                      <m:r>
                        <a:rPr lang="de-DE" sz="2000" i="1">
                          <a:solidFill>
                            <a:schemeClr val="tx1"/>
                          </a:solidFill>
                          <a:latin typeface="Cambria Math" panose="02040503050406030204" pitchFamily="18" charset="0"/>
                        </a:rPr>
                        <m:t>=</m:t>
                      </m:r>
                      <m:d>
                        <m:dPr>
                          <m:ctrlPr>
                            <a:rPr lang="de-DE" sz="2000" i="1">
                              <a:solidFill>
                                <a:schemeClr val="tx1"/>
                              </a:solidFill>
                              <a:latin typeface="Cambria Math" panose="02040503050406030204" pitchFamily="18" charset="0"/>
                            </a:rPr>
                          </m:ctrlPr>
                        </m:dPr>
                        <m:e>
                          <m:sSup>
                            <m:sSupPr>
                              <m:ctrlPr>
                                <a:rPr lang="de-DE" sz="2000" i="1">
                                  <a:solidFill>
                                    <a:schemeClr val="tx1"/>
                                  </a:solidFill>
                                  <a:latin typeface="Cambria Math" panose="02040503050406030204" pitchFamily="18" charset="0"/>
                                </a:rPr>
                              </m:ctrlPr>
                            </m:sSupPr>
                            <m:e>
                              <m:r>
                                <a:rPr lang="de-DE" sz="2000" b="1" i="1">
                                  <a:solidFill>
                                    <a:schemeClr val="tx1"/>
                                  </a:solidFill>
                                  <a:latin typeface="Cambria Math" panose="02040503050406030204" pitchFamily="18" charset="0"/>
                                </a:rPr>
                                <m:t>𝒅</m:t>
                              </m:r>
                            </m:e>
                            <m:sup>
                              <m:r>
                                <a:rPr lang="de-DE" sz="2000" i="1">
                                  <a:solidFill>
                                    <a:schemeClr val="tx1"/>
                                  </a:solidFill>
                                  <a:latin typeface="Cambria Math" panose="02040503050406030204" pitchFamily="18" charset="0"/>
                                </a:rPr>
                                <m:t>∗</m:t>
                              </m:r>
                            </m:sup>
                          </m:sSup>
                          <m:r>
                            <a:rPr lang="de-DE" sz="2000" i="1">
                              <a:solidFill>
                                <a:schemeClr val="tx1"/>
                              </a:solidFill>
                              <a:latin typeface="Cambria Math" panose="02040503050406030204" pitchFamily="18" charset="0"/>
                            </a:rPr>
                            <m:t>,</m:t>
                          </m:r>
                          <m:r>
                            <a:rPr lang="de-DE" sz="2000" i="1">
                              <a:solidFill>
                                <a:schemeClr val="tx1"/>
                              </a:solidFill>
                              <a:latin typeface="Cambria Math" panose="02040503050406030204" pitchFamily="18" charset="0"/>
                            </a:rPr>
                            <m:t>𝑒𝑢</m:t>
                          </m:r>
                          <m:d>
                            <m:dPr>
                              <m:ctrlPr>
                                <a:rPr lang="de-DE" sz="2000" i="1">
                                  <a:solidFill>
                                    <a:schemeClr val="tx1"/>
                                  </a:solidFill>
                                  <a:latin typeface="Cambria Math" panose="02040503050406030204" pitchFamily="18" charset="0"/>
                                </a:rPr>
                              </m:ctrlPr>
                            </m:dPr>
                            <m:e>
                              <m:r>
                                <a:rPr lang="de-DE" sz="2000" b="1" i="1" smtClean="0">
                                  <a:solidFill>
                                    <a:schemeClr val="tx1"/>
                                  </a:solidFill>
                                  <a:latin typeface="Cambria Math" panose="02040503050406030204" pitchFamily="18" charset="0"/>
                                </a:rPr>
                                <m:t>𝒆</m:t>
                              </m:r>
                              <m:r>
                                <a:rPr lang="de-DE" sz="2000" b="1" i="1">
                                  <a:solidFill>
                                    <a:schemeClr val="tx1"/>
                                  </a:solidFill>
                                  <a:latin typeface="Cambria Math" panose="02040503050406030204" pitchFamily="18" charset="0"/>
                                </a:rPr>
                                <m:t>,</m:t>
                              </m:r>
                              <m:sSup>
                                <m:sSupPr>
                                  <m:ctrlPr>
                                    <a:rPr lang="de-DE" sz="2000" b="1" i="1">
                                      <a:solidFill>
                                        <a:schemeClr val="tx1"/>
                                      </a:solidFill>
                                      <a:latin typeface="Cambria Math" panose="02040503050406030204" pitchFamily="18" charset="0"/>
                                    </a:rPr>
                                  </m:ctrlPr>
                                </m:sSupPr>
                                <m:e>
                                  <m:r>
                                    <a:rPr lang="de-DE" sz="2000" b="1" i="1">
                                      <a:solidFill>
                                        <a:schemeClr val="tx1"/>
                                      </a:solidFill>
                                      <a:latin typeface="Cambria Math" panose="02040503050406030204" pitchFamily="18" charset="0"/>
                                    </a:rPr>
                                    <m:t>𝒅</m:t>
                                  </m:r>
                                </m:e>
                                <m:sup>
                                  <m:r>
                                    <a:rPr lang="de-DE" sz="2000" b="1" i="1">
                                      <a:solidFill>
                                        <a:schemeClr val="tx1"/>
                                      </a:solidFill>
                                      <a:latin typeface="Cambria Math" panose="02040503050406030204" pitchFamily="18" charset="0"/>
                                    </a:rPr>
                                    <m:t>∗</m:t>
                                  </m:r>
                                </m:sup>
                              </m:sSup>
                            </m:e>
                          </m:d>
                        </m:e>
                      </m:d>
                    </m:oMath>
                  </m:oMathPara>
                </a14:m>
                <a:endParaRPr lang="de-DE" sz="2000" i="1" dirty="0">
                  <a:solidFill>
                    <a:schemeClr val="tx1"/>
                  </a:solidFill>
                  <a:latin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sSup>
                        <m:sSupPr>
                          <m:ctrlPr>
                            <a:rPr lang="de-DE" sz="2000" i="1">
                              <a:solidFill>
                                <a:schemeClr val="tx1"/>
                              </a:solidFill>
                              <a:latin typeface="Cambria Math" panose="02040503050406030204" pitchFamily="18" charset="0"/>
                            </a:rPr>
                          </m:ctrlPr>
                        </m:sSupPr>
                        <m:e>
                          <m:r>
                            <a:rPr lang="de-DE" sz="2000" b="1" i="1">
                              <a:solidFill>
                                <a:schemeClr val="tx1"/>
                              </a:solidFill>
                              <a:latin typeface="Cambria Math" panose="02040503050406030204" pitchFamily="18" charset="0"/>
                            </a:rPr>
                            <m:t>𝒅</m:t>
                          </m:r>
                        </m:e>
                        <m:sup>
                          <m:r>
                            <a:rPr lang="de-DE" sz="2000" i="1">
                              <a:solidFill>
                                <a:schemeClr val="tx1"/>
                              </a:solidFill>
                              <a:latin typeface="Cambria Math" panose="02040503050406030204" pitchFamily="18" charset="0"/>
                            </a:rPr>
                            <m:t>∗</m:t>
                          </m:r>
                        </m:sup>
                      </m:sSup>
                      <m:r>
                        <a:rPr lang="de-DE" sz="2000" i="1">
                          <a:solidFill>
                            <a:schemeClr val="tx1"/>
                          </a:solidFill>
                          <a:latin typeface="Cambria Math" panose="02040503050406030204" pitchFamily="18" charset="0"/>
                        </a:rPr>
                        <m:t>=</m:t>
                      </m:r>
                      <m:func>
                        <m:funcPr>
                          <m:ctrlPr>
                            <a:rPr lang="de-DE" sz="2000" i="1">
                              <a:solidFill>
                                <a:schemeClr val="tx1"/>
                              </a:solidFill>
                              <a:latin typeface="Cambria Math" panose="02040503050406030204" pitchFamily="18" charset="0"/>
                            </a:rPr>
                          </m:ctrlPr>
                        </m:funcPr>
                        <m:fName>
                          <m:limLow>
                            <m:limLowPr>
                              <m:ctrlPr>
                                <a:rPr lang="de-DE" sz="2000" i="1">
                                  <a:solidFill>
                                    <a:schemeClr val="tx1"/>
                                  </a:solidFill>
                                  <a:latin typeface="Cambria Math" panose="02040503050406030204" pitchFamily="18" charset="0"/>
                                </a:rPr>
                              </m:ctrlPr>
                            </m:limLowPr>
                            <m:e>
                              <m:r>
                                <m:rPr>
                                  <m:sty m:val="p"/>
                                </m:rPr>
                                <a:rPr lang="de-DE" sz="2000">
                                  <a:solidFill>
                                    <a:schemeClr val="tx1"/>
                                  </a:solidFill>
                                  <a:latin typeface="Cambria Math" panose="02040503050406030204" pitchFamily="18" charset="0"/>
                                </a:rPr>
                                <m:t>argmax</m:t>
                              </m:r>
                            </m:e>
                            <m:lim>
                              <m:r>
                                <a:rPr lang="de-DE" sz="2000" b="1" i="1">
                                  <a:solidFill>
                                    <a:schemeClr val="tx1"/>
                                  </a:solidFill>
                                  <a:latin typeface="Cambria Math" panose="02040503050406030204" pitchFamily="18" charset="0"/>
                                </a:rPr>
                                <m:t>𝒅</m:t>
                              </m:r>
                              <m:r>
                                <a:rPr lang="de-DE" sz="2000" i="1">
                                  <a:solidFill>
                                    <a:schemeClr val="tx1"/>
                                  </a:solidFill>
                                  <a:latin typeface="Cambria Math" panose="02040503050406030204" pitchFamily="18" charset="0"/>
                                  <a:ea typeface="Cambria Math" panose="02040503050406030204" pitchFamily="18" charset="0"/>
                                </a:rPr>
                                <m:t>∈</m:t>
                              </m:r>
                              <m:r>
                                <m:rPr>
                                  <m:sty m:val="p"/>
                                </m:rPr>
                                <a:rPr lang="de-DE" sz="2000">
                                  <a:solidFill>
                                    <a:schemeClr val="tx1"/>
                                  </a:solidFill>
                                  <a:latin typeface="Cambria Math" panose="02040503050406030204" pitchFamily="18" charset="0"/>
                                  <a:ea typeface="Cambria Math" panose="02040503050406030204" pitchFamily="18" charset="0"/>
                                </a:rPr>
                                <m:t>ran</m:t>
                              </m:r>
                              <m:d>
                                <m:dPr>
                                  <m:ctrlPr>
                                    <a:rPr lang="de-DE" sz="2000" i="1">
                                      <a:solidFill>
                                        <a:schemeClr val="tx1"/>
                                      </a:solidFill>
                                      <a:latin typeface="Cambria Math" panose="02040503050406030204" pitchFamily="18" charset="0"/>
                                      <a:ea typeface="Cambria Math" panose="02040503050406030204" pitchFamily="18" charset="0"/>
                                    </a:rPr>
                                  </m:ctrlPr>
                                </m:dPr>
                                <m:e>
                                  <m:r>
                                    <a:rPr lang="de-DE" sz="2000" b="1" i="1">
                                      <a:solidFill>
                                        <a:schemeClr val="tx1"/>
                                      </a:solidFill>
                                      <a:latin typeface="Cambria Math" panose="02040503050406030204" pitchFamily="18" charset="0"/>
                                      <a:ea typeface="Cambria Math" panose="02040503050406030204" pitchFamily="18" charset="0"/>
                                    </a:rPr>
                                    <m:t>𝑫</m:t>
                                  </m:r>
                                </m:e>
                              </m:d>
                            </m:lim>
                          </m:limLow>
                        </m:fName>
                        <m:e>
                          <m:r>
                            <a:rPr lang="de-DE" sz="2000" i="1">
                              <a:solidFill>
                                <a:schemeClr val="tx1"/>
                              </a:solidFill>
                              <a:latin typeface="Cambria Math" panose="02040503050406030204" pitchFamily="18" charset="0"/>
                            </a:rPr>
                            <m:t>𝑒𝑢</m:t>
                          </m:r>
                          <m:d>
                            <m:dPr>
                              <m:ctrlPr>
                                <a:rPr lang="de-DE" sz="2000" i="1">
                                  <a:solidFill>
                                    <a:schemeClr val="tx1"/>
                                  </a:solidFill>
                                  <a:latin typeface="Cambria Math" panose="02040503050406030204" pitchFamily="18" charset="0"/>
                                </a:rPr>
                              </m:ctrlPr>
                            </m:dPr>
                            <m:e>
                              <m:r>
                                <a:rPr lang="de-DE" sz="2000" b="1" i="1">
                                  <a:solidFill>
                                    <a:schemeClr val="tx1"/>
                                  </a:solidFill>
                                  <a:latin typeface="Cambria Math" panose="02040503050406030204" pitchFamily="18" charset="0"/>
                                </a:rPr>
                                <m:t>𝒆</m:t>
                              </m:r>
                              <m:r>
                                <a:rPr lang="de-DE" sz="2000" i="1">
                                  <a:solidFill>
                                    <a:schemeClr val="tx1"/>
                                  </a:solidFill>
                                  <a:latin typeface="Cambria Math" panose="02040503050406030204" pitchFamily="18" charset="0"/>
                                </a:rPr>
                                <m:t>,</m:t>
                              </m:r>
                              <m:r>
                                <a:rPr lang="de-DE" sz="2000" b="1" i="1">
                                  <a:solidFill>
                                    <a:schemeClr val="tx1"/>
                                  </a:solidFill>
                                  <a:latin typeface="Cambria Math" panose="02040503050406030204" pitchFamily="18" charset="0"/>
                                </a:rPr>
                                <m:t>𝒅</m:t>
                              </m:r>
                            </m:e>
                          </m:d>
                        </m:e>
                      </m:func>
                    </m:oMath>
                  </m:oMathPara>
                </a14:m>
                <a:endParaRPr lang="en-GB" sz="2000" dirty="0"/>
              </a:p>
              <a:p>
                <a:pPr lvl="1"/>
                <a:endParaRPr lang="en-GB" dirty="0"/>
              </a:p>
              <a:p>
                <a:pPr lvl="2"/>
                <a:endParaRPr lang="en-GB" dirty="0"/>
              </a:p>
              <a:p>
                <a:pPr lvl="2"/>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600" t="-11050"/>
                </a:stretch>
              </a:blipFill>
            </p:spPr>
            <p:txBody>
              <a:bodyPr/>
              <a:lstStyle/>
              <a:p>
                <a:r>
                  <a:rPr lang="en-DE">
                    <a:noFill/>
                  </a:rPr>
                  <a:t> </a:t>
                </a:r>
              </a:p>
            </p:txBody>
          </p:sp>
        </mc:Fallback>
      </mc:AlternateContent>
      <p:grpSp>
        <p:nvGrpSpPr>
          <p:cNvPr id="76" name="Group 75">
            <a:extLst>
              <a:ext uri="{FF2B5EF4-FFF2-40B4-BE49-F238E27FC236}">
                <a16:creationId xmlns:a16="http://schemas.microsoft.com/office/drawing/2014/main" id="{D304A53D-8F6C-5441-8206-433895A8E4F6}"/>
              </a:ext>
            </a:extLst>
          </p:cNvPr>
          <p:cNvGrpSpPr/>
          <p:nvPr/>
        </p:nvGrpSpPr>
        <p:grpSpPr>
          <a:xfrm>
            <a:off x="7889094" y="3524865"/>
            <a:ext cx="3942581" cy="2381049"/>
            <a:chOff x="7889094" y="3524865"/>
            <a:chExt cx="3942581" cy="2381049"/>
          </a:xfrm>
        </p:grpSpPr>
        <p:cxnSp>
          <p:nvCxnSpPr>
            <p:cNvPr id="77" name="Straight Connector 76">
              <a:extLst>
                <a:ext uri="{FF2B5EF4-FFF2-40B4-BE49-F238E27FC236}">
                  <a16:creationId xmlns:a16="http://schemas.microsoft.com/office/drawing/2014/main" id="{F6A05581-00F0-6B41-A5C1-F6FFB58552F6}"/>
                </a:ext>
              </a:extLst>
            </p:cNvPr>
            <p:cNvCxnSpPr>
              <a:cxnSpLocks/>
              <a:stCxn id="118" idx="1"/>
              <a:endCxn id="79" idx="3"/>
            </p:cNvCxnSpPr>
            <p:nvPr/>
          </p:nvCxnSpPr>
          <p:spPr>
            <a:xfrm flipH="1">
              <a:off x="9837120" y="4579688"/>
              <a:ext cx="344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039C4664-963F-DE4F-8E40-3FBE9C6D1E28}"/>
                </a:ext>
              </a:extLst>
            </p:cNvPr>
            <p:cNvCxnSpPr>
              <a:cxnSpLocks/>
              <a:stCxn id="85" idx="0"/>
              <a:endCxn id="79" idx="2"/>
            </p:cNvCxnSpPr>
            <p:nvPr/>
          </p:nvCxnSpPr>
          <p:spPr>
            <a:xfrm flipV="1">
              <a:off x="9777572" y="4639237"/>
              <a:ext cx="0"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40A9FD13-66DC-0449-968A-DCCDDDAA7513}"/>
                </a:ext>
              </a:extLst>
            </p:cNvPr>
            <p:cNvSpPr/>
            <p:nvPr/>
          </p:nvSpPr>
          <p:spPr>
            <a:xfrm>
              <a:off x="971802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36777927-6031-3742-A568-6CF7793E5F47}"/>
                    </a:ext>
                  </a:extLst>
                </p:cNvPr>
                <p:cNvSpPr txBox="1"/>
                <p:nvPr/>
              </p:nvSpPr>
              <p:spPr>
                <a:xfrm>
                  <a:off x="9878861" y="4595975"/>
                  <a:ext cx="373820"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Sub>
                      </m:oMath>
                    </m:oMathPara>
                  </a14:m>
                  <a:endParaRPr lang="en-GB" sz="1400" dirty="0"/>
                </a:p>
              </p:txBody>
            </p:sp>
          </mc:Choice>
          <mc:Fallback xmlns="">
            <p:sp>
              <p:nvSpPr>
                <p:cNvPr id="56" name="TextBox 55">
                  <a:extLst>
                    <a:ext uri="{FF2B5EF4-FFF2-40B4-BE49-F238E27FC236}">
                      <a16:creationId xmlns:a16="http://schemas.microsoft.com/office/drawing/2014/main" id="{8E21FBDE-8D74-534E-95FC-E8E89F31A3FC}"/>
                    </a:ext>
                  </a:extLst>
                </p:cNvPr>
                <p:cNvSpPr txBox="1">
                  <a:spLocks noRot="1" noChangeAspect="1" noMove="1" noResize="1" noEditPoints="1" noAdjustHandles="1" noChangeArrowheads="1" noChangeShapeType="1" noTextEdit="1"/>
                </p:cNvSpPr>
                <p:nvPr/>
              </p:nvSpPr>
              <p:spPr>
                <a:xfrm>
                  <a:off x="9878861" y="4595975"/>
                  <a:ext cx="373820" cy="233910"/>
                </a:xfrm>
                <a:prstGeom prst="rect">
                  <a:avLst/>
                </a:prstGeom>
                <a:blipFill>
                  <a:blip r:embed="rId4"/>
                  <a:stretch>
                    <a:fillRect l="-10000"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1" name="Rectangle 80">
                  <a:extLst>
                    <a:ext uri="{FF2B5EF4-FFF2-40B4-BE49-F238E27FC236}">
                      <a16:creationId xmlns:a16="http://schemas.microsoft.com/office/drawing/2014/main" id="{F7D35B55-324C-A947-9C1E-71BD08D7D6A7}"/>
                    </a:ext>
                  </a:extLst>
                </p:cNvPr>
                <p:cNvSpPr/>
                <p:nvPr/>
              </p:nvSpPr>
              <p:spPr>
                <a:xfrm>
                  <a:off x="7913807" y="4424709"/>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1" name="Rectangle 10">
                  <a:extLst>
                    <a:ext uri="{FF2B5EF4-FFF2-40B4-BE49-F238E27FC236}">
                      <a16:creationId xmlns:a16="http://schemas.microsoft.com/office/drawing/2014/main" id="{D77691D9-BBA0-004F-83C9-8FF3FAFA9F8C}"/>
                    </a:ext>
                  </a:extLst>
                </p:cNvPr>
                <p:cNvSpPr>
                  <a:spLocks noRot="1" noChangeAspect="1" noMove="1" noResize="1" noEditPoints="1" noAdjustHandles="1" noChangeArrowheads="1" noChangeShapeType="1" noTextEdit="1"/>
                </p:cNvSpPr>
                <p:nvPr/>
              </p:nvSpPr>
              <p:spPr>
                <a:xfrm>
                  <a:off x="7913807" y="4424709"/>
                  <a:ext cx="1145802" cy="309958"/>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2" name="Diamond 81">
                  <a:extLst>
                    <a:ext uri="{FF2B5EF4-FFF2-40B4-BE49-F238E27FC236}">
                      <a16:creationId xmlns:a16="http://schemas.microsoft.com/office/drawing/2014/main" id="{87DEC3B0-51BC-F74C-B811-8EDA8874A908}"/>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82" name="Diamond 81">
                  <a:extLst>
                    <a:ext uri="{FF2B5EF4-FFF2-40B4-BE49-F238E27FC236}">
                      <a16:creationId xmlns:a16="http://schemas.microsoft.com/office/drawing/2014/main" id="{87DEC3B0-51BC-F74C-B811-8EDA8874A908}"/>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Oval 82">
                  <a:extLst>
                    <a:ext uri="{FF2B5EF4-FFF2-40B4-BE49-F238E27FC236}">
                      <a16:creationId xmlns:a16="http://schemas.microsoft.com/office/drawing/2014/main" id="{DBE1E3A6-D242-8740-B803-09C9BC2111A8}"/>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 name="Oval 12">
                  <a:extLst>
                    <a:ext uri="{FF2B5EF4-FFF2-40B4-BE49-F238E27FC236}">
                      <a16:creationId xmlns:a16="http://schemas.microsoft.com/office/drawing/2014/main" id="{6E917191-A6DC-6D43-873A-8CC833923693}"/>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Oval 83">
                  <a:extLst>
                    <a:ext uri="{FF2B5EF4-FFF2-40B4-BE49-F238E27FC236}">
                      <a16:creationId xmlns:a16="http://schemas.microsoft.com/office/drawing/2014/main" id="{78A7FCB7-4F52-2C49-9EB2-03D3C33890DC}"/>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DB10B766-6807-6A44-BC38-2F44098C8489}"/>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Oval 84">
                  <a:extLst>
                    <a:ext uri="{FF2B5EF4-FFF2-40B4-BE49-F238E27FC236}">
                      <a16:creationId xmlns:a16="http://schemas.microsoft.com/office/drawing/2014/main" id="{BC73049C-7FC3-614C-A68A-CBF4F1D1898E}"/>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5" name="Oval 14">
                  <a:extLst>
                    <a:ext uri="{FF2B5EF4-FFF2-40B4-BE49-F238E27FC236}">
                      <a16:creationId xmlns:a16="http://schemas.microsoft.com/office/drawing/2014/main" id="{AC09722A-4354-B24E-B1CB-3B91F5C45A35}"/>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Oval 85">
                  <a:extLst>
                    <a:ext uri="{FF2B5EF4-FFF2-40B4-BE49-F238E27FC236}">
                      <a16:creationId xmlns:a16="http://schemas.microsoft.com/office/drawing/2014/main" id="{4452BD9D-F0AF-6B43-8152-708E76463F14}"/>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86" name="Oval 85">
                  <a:extLst>
                    <a:ext uri="{FF2B5EF4-FFF2-40B4-BE49-F238E27FC236}">
                      <a16:creationId xmlns:a16="http://schemas.microsoft.com/office/drawing/2014/main" id="{4452BD9D-F0AF-6B43-8152-708E76463F14}"/>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87" name="Straight Connector 86">
              <a:extLst>
                <a:ext uri="{FF2B5EF4-FFF2-40B4-BE49-F238E27FC236}">
                  <a16:creationId xmlns:a16="http://schemas.microsoft.com/office/drawing/2014/main" id="{C8995FB2-E2C7-0E49-81C4-95387CAC55CB}"/>
                </a:ext>
              </a:extLst>
            </p:cNvPr>
            <p:cNvCxnSpPr>
              <a:cxnSpLocks/>
              <a:stCxn id="84" idx="6"/>
              <a:endCxn id="152"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E0A903D-76E8-2241-8FED-F60EE9C7B7DD}"/>
                </a:ext>
              </a:extLst>
            </p:cNvPr>
            <p:cNvCxnSpPr>
              <a:cxnSpLocks/>
              <a:stCxn id="85" idx="4"/>
              <a:endCxn id="152"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7028358-FA98-E040-860D-FC10B5C0E11A}"/>
                </a:ext>
              </a:extLst>
            </p:cNvPr>
            <p:cNvCxnSpPr>
              <a:cxnSpLocks/>
              <a:stCxn id="83" idx="0"/>
              <a:endCxn id="152"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769A3F1C-B90B-2341-B0F3-3B6454FA97D6}"/>
                </a:ext>
              </a:extLst>
            </p:cNvPr>
            <p:cNvGrpSpPr/>
            <p:nvPr/>
          </p:nvGrpSpPr>
          <p:grpSpPr>
            <a:xfrm>
              <a:off x="9259275" y="5267132"/>
              <a:ext cx="381362" cy="321402"/>
              <a:chOff x="9288700" y="2889291"/>
              <a:chExt cx="461103" cy="388604"/>
            </a:xfrm>
          </p:grpSpPr>
          <p:sp>
            <p:nvSpPr>
              <p:cNvPr id="151" name="Rectangle 150">
                <a:extLst>
                  <a:ext uri="{FF2B5EF4-FFF2-40B4-BE49-F238E27FC236}">
                    <a16:creationId xmlns:a16="http://schemas.microsoft.com/office/drawing/2014/main" id="{8142EEA9-FBBB-E341-8990-788AFD2B1E1B}"/>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2" name="Rectangle 151">
                <a:extLst>
                  <a:ext uri="{FF2B5EF4-FFF2-40B4-BE49-F238E27FC236}">
                    <a16:creationId xmlns:a16="http://schemas.microsoft.com/office/drawing/2014/main" id="{39D6D76F-40B9-2A42-93F9-64269AE040BD}"/>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3" name="Rectangle 152">
                <a:extLst>
                  <a:ext uri="{FF2B5EF4-FFF2-40B4-BE49-F238E27FC236}">
                    <a16:creationId xmlns:a16="http://schemas.microsoft.com/office/drawing/2014/main" id="{612E8A68-69B3-F245-8994-23833437F740}"/>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CDE8CE77-FBEB-2848-8F8B-FB2AE64295CF}"/>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95" name="Straight Connector 94">
              <a:extLst>
                <a:ext uri="{FF2B5EF4-FFF2-40B4-BE49-F238E27FC236}">
                  <a16:creationId xmlns:a16="http://schemas.microsoft.com/office/drawing/2014/main" id="{129D075D-39CC-6848-ADC2-F94425EBBC7B}"/>
                </a:ext>
              </a:extLst>
            </p:cNvPr>
            <p:cNvCxnSpPr>
              <a:cxnSpLocks/>
              <a:stCxn id="85" idx="4"/>
              <a:endCxn id="148"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E8F4F9A-45CA-6C4A-A02C-BE00A6A7D206}"/>
                </a:ext>
              </a:extLst>
            </p:cNvPr>
            <p:cNvCxnSpPr>
              <a:cxnSpLocks/>
              <a:stCxn id="86" idx="2"/>
              <a:endCxn id="148"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14178464-12E8-FD40-9E6F-D002287CEC49}"/>
                </a:ext>
              </a:extLst>
            </p:cNvPr>
            <p:cNvCxnSpPr>
              <a:cxnSpLocks/>
              <a:stCxn id="83" idx="0"/>
              <a:endCxn id="148"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079163B5-E9FB-184F-A42A-52C6A8AA25CC}"/>
                </a:ext>
              </a:extLst>
            </p:cNvPr>
            <p:cNvGrpSpPr/>
            <p:nvPr/>
          </p:nvGrpSpPr>
          <p:grpSpPr>
            <a:xfrm>
              <a:off x="9912217" y="5267132"/>
              <a:ext cx="413819" cy="321813"/>
              <a:chOff x="9547296" y="2889291"/>
              <a:chExt cx="500346" cy="389101"/>
            </a:xfrm>
          </p:grpSpPr>
          <p:sp>
            <p:nvSpPr>
              <p:cNvPr id="147" name="Rectangle 146">
                <a:extLst>
                  <a:ext uri="{FF2B5EF4-FFF2-40B4-BE49-F238E27FC236}">
                    <a16:creationId xmlns:a16="http://schemas.microsoft.com/office/drawing/2014/main" id="{F1C6DBC5-143E-E541-BE1A-15B322E791C9}"/>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8" name="Rectangle 147">
                <a:extLst>
                  <a:ext uri="{FF2B5EF4-FFF2-40B4-BE49-F238E27FC236}">
                    <a16:creationId xmlns:a16="http://schemas.microsoft.com/office/drawing/2014/main" id="{0DE766D4-4C96-7B44-8AA4-D7346F998831}"/>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9" name="Rectangle 148">
                <a:extLst>
                  <a:ext uri="{FF2B5EF4-FFF2-40B4-BE49-F238E27FC236}">
                    <a16:creationId xmlns:a16="http://schemas.microsoft.com/office/drawing/2014/main" id="{90F2986F-6737-A448-B0FE-3A57A14A06FD}"/>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6E6FF1E9-73F7-9642-803E-524ABE60AEFB}"/>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04" name="Group 103">
              <a:extLst>
                <a:ext uri="{FF2B5EF4-FFF2-40B4-BE49-F238E27FC236}">
                  <a16:creationId xmlns:a16="http://schemas.microsoft.com/office/drawing/2014/main" id="{901CF0FF-47B8-764E-9AFE-3498FE99910C}"/>
                </a:ext>
              </a:extLst>
            </p:cNvPr>
            <p:cNvGrpSpPr/>
            <p:nvPr/>
          </p:nvGrpSpPr>
          <p:grpSpPr>
            <a:xfrm>
              <a:off x="10071239" y="4906891"/>
              <a:ext cx="634327" cy="275544"/>
              <a:chOff x="8609354" y="2941214"/>
              <a:chExt cx="766961" cy="333158"/>
            </a:xfrm>
          </p:grpSpPr>
          <p:cxnSp>
            <p:nvCxnSpPr>
              <p:cNvPr id="143" name="Straight Connector 142">
                <a:extLst>
                  <a:ext uri="{FF2B5EF4-FFF2-40B4-BE49-F238E27FC236}">
                    <a16:creationId xmlns:a16="http://schemas.microsoft.com/office/drawing/2014/main" id="{46529877-980D-4048-B400-F082BFB7EE3E}"/>
                  </a:ext>
                </a:extLst>
              </p:cNvPr>
              <p:cNvCxnSpPr>
                <a:cxnSpLocks/>
                <a:stCxn id="85" idx="6"/>
                <a:endCxn id="145"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1F4CCDE1-42F5-5A41-AB23-D4DED1A8155A}"/>
                  </a:ext>
                </a:extLst>
              </p:cNvPr>
              <p:cNvGrpSpPr/>
              <p:nvPr/>
            </p:nvGrpSpPr>
            <p:grpSpPr>
              <a:xfrm>
                <a:off x="8957002" y="2941214"/>
                <a:ext cx="419313" cy="333158"/>
                <a:chOff x="8957002" y="2941214"/>
                <a:chExt cx="419313" cy="333158"/>
              </a:xfrm>
            </p:grpSpPr>
            <p:sp>
              <p:nvSpPr>
                <p:cNvPr id="145" name="Rectangle 144">
                  <a:extLst>
                    <a:ext uri="{FF2B5EF4-FFF2-40B4-BE49-F238E27FC236}">
                      <a16:creationId xmlns:a16="http://schemas.microsoft.com/office/drawing/2014/main" id="{05EEAEB7-EDEC-BD46-8976-387A4611938E}"/>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8F3A6DD2-AD13-8843-AAA9-A0F35C56E59D}"/>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05" name="Group 104">
              <a:extLst>
                <a:ext uri="{FF2B5EF4-FFF2-40B4-BE49-F238E27FC236}">
                  <a16:creationId xmlns:a16="http://schemas.microsoft.com/office/drawing/2014/main" id="{3AB52C52-A5F4-EB4B-A6CB-AC02668495D3}"/>
                </a:ext>
              </a:extLst>
            </p:cNvPr>
            <p:cNvGrpSpPr/>
            <p:nvPr/>
          </p:nvGrpSpPr>
          <p:grpSpPr>
            <a:xfrm>
              <a:off x="8394384" y="4734665"/>
              <a:ext cx="419594" cy="468090"/>
              <a:chOff x="9535279" y="2812473"/>
              <a:chExt cx="507329" cy="565963"/>
            </a:xfrm>
          </p:grpSpPr>
          <p:cxnSp>
            <p:nvCxnSpPr>
              <p:cNvPr id="136" name="Straight Connector 135">
                <a:extLst>
                  <a:ext uri="{FF2B5EF4-FFF2-40B4-BE49-F238E27FC236}">
                    <a16:creationId xmlns:a16="http://schemas.microsoft.com/office/drawing/2014/main" id="{937AB033-DAEF-C94C-99EC-603C58B9ED49}"/>
                  </a:ext>
                </a:extLst>
              </p:cNvPr>
              <p:cNvCxnSpPr>
                <a:cxnSpLocks/>
                <a:stCxn id="81" idx="2"/>
                <a:endCxn id="140" idx="0"/>
              </p:cNvCxnSpPr>
              <p:nvPr/>
            </p:nvCxnSpPr>
            <p:spPr>
              <a:xfrm>
                <a:off x="9646907" y="2812473"/>
                <a:ext cx="1" cy="198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96AFEFFB-69EF-8F4E-B911-90451DD69DD6}"/>
                  </a:ext>
                </a:extLst>
              </p:cNvPr>
              <p:cNvCxnSpPr>
                <a:cxnSpLocks/>
                <a:stCxn id="84" idx="0"/>
                <a:endCxn id="140"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8" name="Group 137">
                <a:extLst>
                  <a:ext uri="{FF2B5EF4-FFF2-40B4-BE49-F238E27FC236}">
                    <a16:creationId xmlns:a16="http://schemas.microsoft.com/office/drawing/2014/main" id="{3E32187B-4613-C14F-813C-051A947B5763}"/>
                  </a:ext>
                </a:extLst>
              </p:cNvPr>
              <p:cNvGrpSpPr/>
              <p:nvPr/>
            </p:nvGrpSpPr>
            <p:grpSpPr>
              <a:xfrm>
                <a:off x="9535279" y="2971566"/>
                <a:ext cx="507329" cy="375692"/>
                <a:chOff x="9535279" y="2971566"/>
                <a:chExt cx="507329" cy="375692"/>
              </a:xfrm>
            </p:grpSpPr>
            <p:sp>
              <p:nvSpPr>
                <p:cNvPr id="139" name="Rectangle 138">
                  <a:extLst>
                    <a:ext uri="{FF2B5EF4-FFF2-40B4-BE49-F238E27FC236}">
                      <a16:creationId xmlns:a16="http://schemas.microsoft.com/office/drawing/2014/main" id="{61F37A02-71E2-3A4D-8107-6DA23EE7876A}"/>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0" name="Rectangle 139">
                  <a:extLst>
                    <a:ext uri="{FF2B5EF4-FFF2-40B4-BE49-F238E27FC236}">
                      <a16:creationId xmlns:a16="http://schemas.microsoft.com/office/drawing/2014/main" id="{B2C139BC-680D-6840-835A-EB48B47EEFF1}"/>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1" name="Rectangle 140">
                  <a:extLst>
                    <a:ext uri="{FF2B5EF4-FFF2-40B4-BE49-F238E27FC236}">
                      <a16:creationId xmlns:a16="http://schemas.microsoft.com/office/drawing/2014/main" id="{216F555F-C813-BA48-879C-AB0FDD858E89}"/>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398399A4-E6A6-1D43-9484-C19BCBE627C6}"/>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06" name="Oval 105">
                  <a:extLst>
                    <a:ext uri="{FF2B5EF4-FFF2-40B4-BE49-F238E27FC236}">
                      <a16:creationId xmlns:a16="http://schemas.microsoft.com/office/drawing/2014/main" id="{5DAE63D7-BE47-7442-820A-999FA7BAD32C}"/>
                    </a:ext>
                  </a:extLst>
                </p:cNvPr>
                <p:cNvSpPr/>
                <p:nvPr/>
              </p:nvSpPr>
              <p:spPr>
                <a:xfrm>
                  <a:off x="9006120" y="4008910"/>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7" name="Oval 26">
                  <a:extLst>
                    <a:ext uri="{FF2B5EF4-FFF2-40B4-BE49-F238E27FC236}">
                      <a16:creationId xmlns:a16="http://schemas.microsoft.com/office/drawing/2014/main" id="{0A6227A7-BDE9-294E-8050-BFFF142AB23F}"/>
                    </a:ext>
                  </a:extLst>
                </p:cNvPr>
                <p:cNvSpPr>
                  <a:spLocks noRot="1" noChangeAspect="1" noMove="1" noResize="1" noEditPoints="1" noAdjustHandles="1" noChangeArrowheads="1" noChangeShapeType="1" noTextEdit="1"/>
                </p:cNvSpPr>
                <p:nvPr/>
              </p:nvSpPr>
              <p:spPr>
                <a:xfrm>
                  <a:off x="9006120" y="4008910"/>
                  <a:ext cx="1542904" cy="302955"/>
                </a:xfrm>
                <a:prstGeom prst="ellipse">
                  <a:avLst/>
                </a:prstGeom>
                <a:blipFill>
                  <a:blip r:embed="rId110"/>
                  <a:stretch>
                    <a:fillRect/>
                  </a:stretch>
                </a:blipFill>
                <a:ln>
                  <a:solidFill>
                    <a:schemeClr val="tx1"/>
                  </a:solidFill>
                </a:ln>
              </p:spPr>
              <p:txBody>
                <a:bodyPr/>
                <a:lstStyle/>
                <a:p>
                  <a:r>
                    <a:rPr lang="en-GB">
                      <a:noFill/>
                    </a:rPr>
                    <a:t> </a:t>
                  </a:r>
                </a:p>
              </p:txBody>
            </p:sp>
          </mc:Fallback>
        </mc:AlternateContent>
        <p:cxnSp>
          <p:nvCxnSpPr>
            <p:cNvPr id="107" name="Straight Connector 106">
              <a:extLst>
                <a:ext uri="{FF2B5EF4-FFF2-40B4-BE49-F238E27FC236}">
                  <a16:creationId xmlns:a16="http://schemas.microsoft.com/office/drawing/2014/main" id="{1DA22980-A370-044D-A040-296DDA6A83A1}"/>
                </a:ext>
              </a:extLst>
            </p:cNvPr>
            <p:cNvCxnSpPr>
              <a:cxnSpLocks/>
              <a:stCxn id="79" idx="0"/>
              <a:endCxn id="106" idx="4"/>
            </p:cNvCxnSpPr>
            <p:nvPr/>
          </p:nvCxnSpPr>
          <p:spPr>
            <a:xfrm flipV="1">
              <a:off x="9777572" y="4311865"/>
              <a:ext cx="0" cy="2082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C8ADE9F-9B96-584A-853B-6DB489457599}"/>
                </a:ext>
              </a:extLst>
            </p:cNvPr>
            <p:cNvCxnSpPr>
              <a:cxnSpLocks/>
              <a:stCxn id="106" idx="2"/>
              <a:endCxn id="133" idx="3"/>
            </p:cNvCxnSpPr>
            <p:nvPr/>
          </p:nvCxnSpPr>
          <p:spPr>
            <a:xfrm flipH="1">
              <a:off x="8546257" y="4160388"/>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2BE2EE59-E830-7245-A304-15124B72AB8F}"/>
                </a:ext>
              </a:extLst>
            </p:cNvPr>
            <p:cNvCxnSpPr>
              <a:cxnSpLocks/>
              <a:stCxn id="81" idx="0"/>
              <a:endCxn id="133" idx="2"/>
            </p:cNvCxnSpPr>
            <p:nvPr/>
          </p:nvCxnSpPr>
          <p:spPr>
            <a:xfrm flipV="1">
              <a:off x="8486708" y="4220229"/>
              <a:ext cx="1" cy="204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6D0DD52C-9BF5-3643-B182-96B6491BEADA}"/>
                </a:ext>
              </a:extLst>
            </p:cNvPr>
            <p:cNvGrpSpPr/>
            <p:nvPr/>
          </p:nvGrpSpPr>
          <p:grpSpPr>
            <a:xfrm>
              <a:off x="8394969" y="4068953"/>
              <a:ext cx="423758" cy="310722"/>
              <a:chOff x="9535279" y="3009909"/>
              <a:chExt cx="512363" cy="375691"/>
            </a:xfrm>
          </p:grpSpPr>
          <p:sp>
            <p:nvSpPr>
              <p:cNvPr id="132" name="Rectangle 131">
                <a:extLst>
                  <a:ext uri="{FF2B5EF4-FFF2-40B4-BE49-F238E27FC236}">
                    <a16:creationId xmlns:a16="http://schemas.microsoft.com/office/drawing/2014/main" id="{D71B0219-D4EA-034D-9ED3-D0BE70B92D28}"/>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3" name="Rectangle 132">
                <a:extLst>
                  <a:ext uri="{FF2B5EF4-FFF2-40B4-BE49-F238E27FC236}">
                    <a16:creationId xmlns:a16="http://schemas.microsoft.com/office/drawing/2014/main" id="{59E231AD-0F48-1C46-A6E3-F4B654FFAF68}"/>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4" name="Rectangle 133">
                <a:extLst>
                  <a:ext uri="{FF2B5EF4-FFF2-40B4-BE49-F238E27FC236}">
                    <a16:creationId xmlns:a16="http://schemas.microsoft.com/office/drawing/2014/main" id="{DFDA2A14-1956-9249-B79C-236EA15EB15C}"/>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803928AF-CE46-E243-A345-4858349329DB}"/>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cxnSp>
          <p:nvCxnSpPr>
            <p:cNvPr id="111" name="Straight Connector 110">
              <a:extLst>
                <a:ext uri="{FF2B5EF4-FFF2-40B4-BE49-F238E27FC236}">
                  <a16:creationId xmlns:a16="http://schemas.microsoft.com/office/drawing/2014/main" id="{2C406871-C1E3-3947-AFB8-5E6742CE79FD}"/>
                </a:ext>
              </a:extLst>
            </p:cNvPr>
            <p:cNvCxnSpPr>
              <a:cxnSpLocks/>
              <a:stCxn id="117" idx="0"/>
              <a:endCxn id="130"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a16="http://schemas.microsoft.com/office/drawing/2014/main" id="{7C531E57-1FEB-2E46-8CFC-09672FBDFE5C}"/>
                </a:ext>
              </a:extLst>
            </p:cNvPr>
            <p:cNvGrpSpPr/>
            <p:nvPr/>
          </p:nvGrpSpPr>
          <p:grpSpPr>
            <a:xfrm>
              <a:off x="11076954" y="3617787"/>
              <a:ext cx="554644" cy="303218"/>
              <a:chOff x="10744283" y="3621393"/>
              <a:chExt cx="554644" cy="303218"/>
            </a:xfrm>
          </p:grpSpPr>
          <p:sp>
            <p:nvSpPr>
              <p:cNvPr id="130" name="Rectangle 129">
                <a:extLst>
                  <a:ext uri="{FF2B5EF4-FFF2-40B4-BE49-F238E27FC236}">
                    <a16:creationId xmlns:a16="http://schemas.microsoft.com/office/drawing/2014/main" id="{C5F5F1E2-F6C7-D24B-BF05-E4147E7EAAF1}"/>
                  </a:ext>
                </a:extLst>
              </p:cNvPr>
              <p:cNvSpPr/>
              <p:nvPr/>
            </p:nvSpPr>
            <p:spPr>
              <a:xfrm>
                <a:off x="10744283"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0F4BC4FC-3892-4648-A7C8-A66D3DDE1427}"/>
                      </a:ext>
                    </a:extLst>
                  </p:cNvPr>
                  <p:cNvSpPr txBox="1"/>
                  <p:nvPr/>
                </p:nvSpPr>
                <p:spPr>
                  <a:xfrm>
                    <a:off x="10902665" y="3688969"/>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𝐸𝑏</m:t>
                                  </m:r>
                                </m:sub>
                              </m:sSub>
                            </m:sub>
                          </m:sSub>
                        </m:oMath>
                      </m:oMathPara>
                    </a14:m>
                    <a:endParaRPr lang="en-GB" sz="1400" dirty="0"/>
                  </a:p>
                </p:txBody>
              </p:sp>
            </mc:Choice>
            <mc:Fallback xmlns="">
              <p:sp>
                <p:nvSpPr>
                  <p:cNvPr id="60" name="TextBox 59">
                    <a:extLst>
                      <a:ext uri="{FF2B5EF4-FFF2-40B4-BE49-F238E27FC236}">
                        <a16:creationId xmlns:a16="http://schemas.microsoft.com/office/drawing/2014/main" id="{23F80B7D-3DA9-7D47-A187-972C4465C02F}"/>
                      </a:ext>
                    </a:extLst>
                  </p:cNvPr>
                  <p:cNvSpPr txBox="1">
                    <a:spLocks noRot="1" noChangeAspect="1" noMove="1" noResize="1" noEditPoints="1" noAdjustHandles="1" noChangeArrowheads="1" noChangeShapeType="1" noTextEdit="1"/>
                  </p:cNvSpPr>
                  <p:nvPr/>
                </p:nvSpPr>
                <p:spPr>
                  <a:xfrm>
                    <a:off x="10902665" y="3688969"/>
                    <a:ext cx="396262" cy="235642"/>
                  </a:xfrm>
                  <a:prstGeom prst="rect">
                    <a:avLst/>
                  </a:prstGeom>
                  <a:blipFill>
                    <a:blip r:embed="rId111"/>
                    <a:stretch>
                      <a:fillRect l="-9375"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13" name="Oval 112">
                  <a:extLst>
                    <a:ext uri="{FF2B5EF4-FFF2-40B4-BE49-F238E27FC236}">
                      <a16:creationId xmlns:a16="http://schemas.microsoft.com/office/drawing/2014/main" id="{F244EAD2-5893-824D-B190-AA29BEDBFB0C}"/>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𝐸𝑛𝑓𝑜𝑟𝑐𝑒</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oMath>
                    </m:oMathPara>
                  </a14:m>
                  <a:endParaRPr lang="en-GB" sz="1400" dirty="0"/>
                </a:p>
              </p:txBody>
            </p:sp>
          </mc:Choice>
          <mc:Fallback xmlns="">
            <p:sp>
              <p:nvSpPr>
                <p:cNvPr id="62" name="Oval 61">
                  <a:extLst>
                    <a:ext uri="{FF2B5EF4-FFF2-40B4-BE49-F238E27FC236}">
                      <a16:creationId xmlns:a16="http://schemas.microsoft.com/office/drawing/2014/main" id="{ACC6C396-9884-D743-BE79-69182BB2AA0A}"/>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2"/>
                  <a:stretch>
                    <a:fillRect b="-4000"/>
                  </a:stretch>
                </a:blipFill>
                <a:ln>
                  <a:solidFill>
                    <a:schemeClr val="tx1"/>
                  </a:solidFill>
                </a:ln>
              </p:spPr>
              <p:txBody>
                <a:bodyPr/>
                <a:lstStyle/>
                <a:p>
                  <a:r>
                    <a:rPr lang="en-GB">
                      <a:noFill/>
                    </a:rPr>
                    <a:t> </a:t>
                  </a:r>
                </a:p>
              </p:txBody>
            </p:sp>
          </mc:Fallback>
        </mc:AlternateContent>
        <p:cxnSp>
          <p:nvCxnSpPr>
            <p:cNvPr id="114" name="Straight Connector 113">
              <a:extLst>
                <a:ext uri="{FF2B5EF4-FFF2-40B4-BE49-F238E27FC236}">
                  <a16:creationId xmlns:a16="http://schemas.microsoft.com/office/drawing/2014/main" id="{DA174F47-AAFD-8B46-A8B2-C05480251465}"/>
                </a:ext>
              </a:extLst>
            </p:cNvPr>
            <p:cNvCxnSpPr>
              <a:cxnSpLocks/>
              <a:stCxn id="130" idx="1"/>
              <a:endCxn id="113"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B9FF0D7-B125-3545-8601-2EF54D222B5E}"/>
                </a:ext>
              </a:extLst>
            </p:cNvPr>
            <p:cNvCxnSpPr>
              <a:cxnSpLocks/>
              <a:stCxn id="113" idx="2"/>
              <a:endCxn id="127"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74">
              <a:extLst>
                <a:ext uri="{FF2B5EF4-FFF2-40B4-BE49-F238E27FC236}">
                  <a16:creationId xmlns:a16="http://schemas.microsoft.com/office/drawing/2014/main" id="{9911F595-EA07-FA4D-9390-4F51BBB38342}"/>
                </a:ext>
              </a:extLst>
            </p:cNvPr>
            <p:cNvCxnSpPr>
              <a:cxnSpLocks/>
              <a:stCxn id="81" idx="0"/>
              <a:endCxn id="127" idx="1"/>
            </p:cNvCxnSpPr>
            <p:nvPr/>
          </p:nvCxnSpPr>
          <p:spPr>
            <a:xfrm rot="16200000" flipV="1">
              <a:off x="8082459" y="4020459"/>
              <a:ext cx="748366" cy="60133"/>
            </a:xfrm>
            <a:prstGeom prst="curvedConnector4">
              <a:avLst>
                <a:gd name="adj1" fmla="val 16174"/>
                <a:gd name="adj2" fmla="val 497115"/>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7" name="Diamond 116">
                  <a:extLst>
                    <a:ext uri="{FF2B5EF4-FFF2-40B4-BE49-F238E27FC236}">
                      <a16:creationId xmlns:a16="http://schemas.microsoft.com/office/drawing/2014/main" id="{FE358C82-0CB9-554F-AFF8-78C48687FEE5}"/>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𝐸𝑏</m:t>
                            </m:r>
                          </m:sub>
                        </m:sSub>
                      </m:oMath>
                    </m:oMathPara>
                  </a14:m>
                  <a:endParaRPr lang="en-GB" sz="1400" dirty="0"/>
                </a:p>
              </p:txBody>
            </p:sp>
          </mc:Choice>
          <mc:Fallback xmlns="">
            <p:sp>
              <p:nvSpPr>
                <p:cNvPr id="117" name="Diamond 116">
                  <a:extLst>
                    <a:ext uri="{FF2B5EF4-FFF2-40B4-BE49-F238E27FC236}">
                      <a16:creationId xmlns:a16="http://schemas.microsoft.com/office/drawing/2014/main" id="{FE358C82-0CB9-554F-AFF8-78C48687FEE5}"/>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8" name="Diamond 117">
                  <a:extLst>
                    <a:ext uri="{FF2B5EF4-FFF2-40B4-BE49-F238E27FC236}">
                      <a16:creationId xmlns:a16="http://schemas.microsoft.com/office/drawing/2014/main" id="{A64EC2D8-422E-B949-B071-852558B9B504}"/>
                    </a:ext>
                  </a:extLst>
                </p:cNvPr>
                <p:cNvSpPr/>
                <p:nvPr/>
              </p:nvSpPr>
              <p:spPr>
                <a:xfrm>
                  <a:off x="10181956" y="4365703"/>
                  <a:ext cx="595465"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𝐼𝐸</m:t>
                            </m:r>
                          </m:sub>
                        </m:sSub>
                      </m:oMath>
                    </m:oMathPara>
                  </a14:m>
                  <a:endParaRPr lang="en-GB" sz="1400" dirty="0"/>
                </a:p>
              </p:txBody>
            </p:sp>
          </mc:Choice>
          <mc:Fallback xmlns="">
            <p:sp>
              <p:nvSpPr>
                <p:cNvPr id="118" name="Diamond 117">
                  <a:extLst>
                    <a:ext uri="{FF2B5EF4-FFF2-40B4-BE49-F238E27FC236}">
                      <a16:creationId xmlns:a16="http://schemas.microsoft.com/office/drawing/2014/main" id="{A64EC2D8-422E-B949-B071-852558B9B504}"/>
                    </a:ext>
                  </a:extLst>
                </p:cNvPr>
                <p:cNvSpPr>
                  <a:spLocks noRot="1" noChangeAspect="1" noMove="1" noResize="1" noEditPoints="1" noAdjustHandles="1" noChangeArrowheads="1" noChangeShapeType="1" noTextEdit="1"/>
                </p:cNvSpPr>
                <p:nvPr/>
              </p:nvSpPr>
              <p:spPr>
                <a:xfrm>
                  <a:off x="10181956" y="4365703"/>
                  <a:ext cx="595465" cy="427970"/>
                </a:xfrm>
                <a:prstGeom prst="diamond">
                  <a:avLst/>
                </a:prstGeom>
                <a:blipFill>
                  <a:blip r:embed="rId114"/>
                  <a:stretch>
                    <a:fillRect/>
                  </a:stretch>
                </a:blipFill>
                <a:ln>
                  <a:solidFill>
                    <a:schemeClr val="tx1"/>
                  </a:solidFill>
                </a:ln>
              </p:spPr>
              <p:txBody>
                <a:bodyPr/>
                <a:lstStyle/>
                <a:p>
                  <a:r>
                    <a:rPr lang="en-GB">
                      <a:noFill/>
                    </a:rPr>
                    <a:t> </a:t>
                  </a:r>
                </a:p>
              </p:txBody>
            </p:sp>
          </mc:Fallback>
        </mc:AlternateContent>
        <p:grpSp>
          <p:nvGrpSpPr>
            <p:cNvPr id="119" name="Group 118">
              <a:extLst>
                <a:ext uri="{FF2B5EF4-FFF2-40B4-BE49-F238E27FC236}">
                  <a16:creationId xmlns:a16="http://schemas.microsoft.com/office/drawing/2014/main" id="{AF071489-C541-E841-85DE-0CFE7DFE9663}"/>
                </a:ext>
              </a:extLst>
            </p:cNvPr>
            <p:cNvGrpSpPr/>
            <p:nvPr/>
          </p:nvGrpSpPr>
          <p:grpSpPr>
            <a:xfrm>
              <a:off x="8394384" y="3583002"/>
              <a:ext cx="423758" cy="313897"/>
              <a:chOff x="8394384" y="3583002"/>
              <a:chExt cx="423758" cy="313897"/>
            </a:xfrm>
          </p:grpSpPr>
          <p:sp>
            <p:nvSpPr>
              <p:cNvPr id="126" name="Rectangle 125">
                <a:extLst>
                  <a:ext uri="{FF2B5EF4-FFF2-40B4-BE49-F238E27FC236}">
                    <a16:creationId xmlns:a16="http://schemas.microsoft.com/office/drawing/2014/main" id="{95AADECE-2D56-1C44-AD7B-91226C3308F7}"/>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7" name="Rectangle 126">
                <a:extLst>
                  <a:ext uri="{FF2B5EF4-FFF2-40B4-BE49-F238E27FC236}">
                    <a16:creationId xmlns:a16="http://schemas.microsoft.com/office/drawing/2014/main" id="{D11C0362-759D-7744-A2DA-4D3E7536870D}"/>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8" name="Rectangle 127">
                <a:extLst>
                  <a:ext uri="{FF2B5EF4-FFF2-40B4-BE49-F238E27FC236}">
                    <a16:creationId xmlns:a16="http://schemas.microsoft.com/office/drawing/2014/main" id="{AA2C8063-0714-DB46-A133-20B8D4B9A094}"/>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6E0D0479-5095-F141-A125-B1031A55A957}"/>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de-DE"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20" name="Straight Connector 119">
              <a:extLst>
                <a:ext uri="{FF2B5EF4-FFF2-40B4-BE49-F238E27FC236}">
                  <a16:creationId xmlns:a16="http://schemas.microsoft.com/office/drawing/2014/main" id="{673CFE3E-B4B8-CA43-9389-C05FC5A6A0A6}"/>
                </a:ext>
              </a:extLst>
            </p:cNvPr>
            <p:cNvCxnSpPr>
              <a:cxnSpLocks/>
              <a:stCxn id="82" idx="0"/>
              <a:endCxn id="122"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9EAD6C1-8416-604F-A6A3-EC7AA30DDF81}"/>
                </a:ext>
              </a:extLst>
            </p:cNvPr>
            <p:cNvCxnSpPr>
              <a:cxnSpLocks/>
              <a:stCxn id="118" idx="3"/>
              <a:endCxn id="122" idx="1"/>
            </p:cNvCxnSpPr>
            <p:nvPr/>
          </p:nvCxnSpPr>
          <p:spPr>
            <a:xfrm>
              <a:off x="10777421" y="4579688"/>
              <a:ext cx="2995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Rectangle 121">
              <a:extLst>
                <a:ext uri="{FF2B5EF4-FFF2-40B4-BE49-F238E27FC236}">
                  <a16:creationId xmlns:a16="http://schemas.microsoft.com/office/drawing/2014/main" id="{DA0856C5-B379-444F-82EF-E73034B5F2AA}"/>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645253C5-8537-5042-A020-748CA1C0E35A}"/>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01" name="TextBox 100">
                  <a:extLst>
                    <a:ext uri="{FF2B5EF4-FFF2-40B4-BE49-F238E27FC236}">
                      <a16:creationId xmlns:a16="http://schemas.microsoft.com/office/drawing/2014/main" id="{880A351A-FAD1-0A46-9714-1B1013C19D31}"/>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25" name="Straight Connector 124">
              <a:extLst>
                <a:ext uri="{FF2B5EF4-FFF2-40B4-BE49-F238E27FC236}">
                  <a16:creationId xmlns:a16="http://schemas.microsoft.com/office/drawing/2014/main" id="{1BE89FF0-E043-8342-A7DC-682D49E0DA8E}"/>
                </a:ext>
              </a:extLst>
            </p:cNvPr>
            <p:cNvCxnSpPr>
              <a:cxnSpLocks/>
              <a:stCxn id="122" idx="0"/>
              <a:endCxn id="117"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9EEF48AB-22AB-0CCD-D769-CC53E5588ABA}"/>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24C62F32-2A01-48D7-32DA-2670986A852E}"/>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2499CD55-ADF6-E014-3BE0-F96B000DD1F4}"/>
              </a:ext>
            </a:extLst>
          </p:cNvPr>
          <p:cNvSpPr>
            <a:spLocks noGrp="1"/>
          </p:cNvSpPr>
          <p:nvPr>
            <p:ph type="sldNum" sz="quarter" idx="11"/>
          </p:nvPr>
        </p:nvSpPr>
        <p:spPr/>
        <p:txBody>
          <a:bodyPr/>
          <a:lstStyle/>
          <a:p>
            <a:fld id="{EB1502E6-D9AE-3544-B6D5-378AAA0B915F}" type="slidenum">
              <a:rPr lang="de-DE" altLang="de-DE" smtClean="0"/>
              <a:pPr/>
              <a:t>46</a:t>
            </a:fld>
            <a:endParaRPr lang="de-DE" altLang="de-DE" dirty="0"/>
          </a:p>
        </p:txBody>
      </p:sp>
    </p:spTree>
    <p:extLst>
      <p:ext uri="{BB962C8B-B14F-4D97-AF65-F5344CB8AC3E}">
        <p14:creationId xmlns:p14="http://schemas.microsoft.com/office/powerpoint/2010/main" val="211756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1. Set of Attributes with Structure: Additive Join</a:t>
            </a:r>
          </a:p>
        </p:txBody>
      </p:sp>
      <p:sp>
        <p:nvSpPr>
          <p:cNvPr id="3" name="Content Placeholder 2">
            <a:extLst>
              <a:ext uri="{FF2B5EF4-FFF2-40B4-BE49-F238E27FC236}">
                <a16:creationId xmlns:a16="http://schemas.microsoft.com/office/drawing/2014/main" id="{655360BE-1516-8F4F-A326-91D64D8D92CA}"/>
              </a:ext>
            </a:extLst>
          </p:cNvPr>
          <p:cNvSpPr>
            <a:spLocks noGrp="1"/>
          </p:cNvSpPr>
          <p:nvPr>
            <p:ph type="body" sz="quarter" idx="13"/>
          </p:nvPr>
        </p:nvSpPr>
        <p:spPr/>
        <p:txBody>
          <a:bodyPr/>
          <a:lstStyle/>
          <a:p>
            <a:r>
              <a:rPr lang="en-GB" dirty="0"/>
              <a:t>Operator:</a:t>
            </a:r>
          </a:p>
          <a:p>
            <a:endParaRPr lang="en-GB" dirty="0"/>
          </a:p>
          <a:p>
            <a:endParaRPr lang="en-GB" dirty="0"/>
          </a:p>
          <a:p>
            <a:endParaRPr lang="en-GB" dirty="0"/>
          </a:p>
          <a:p>
            <a:endParaRPr lang="en-GB" dirty="0"/>
          </a:p>
          <a:p>
            <a:endParaRPr lang="en-GB" dirty="0"/>
          </a:p>
          <a:p>
            <a:r>
              <a:rPr lang="en-GB" dirty="0"/>
              <a:t>Example </a:t>
            </a:r>
          </a:p>
        </p:txBody>
      </p:sp>
      <p:pic>
        <p:nvPicPr>
          <p:cNvPr id="10" name="Picture 9">
            <a:extLst>
              <a:ext uri="{FF2B5EF4-FFF2-40B4-BE49-F238E27FC236}">
                <a16:creationId xmlns:a16="http://schemas.microsoft.com/office/drawing/2014/main" id="{707AF727-BB11-E24F-BDDC-CB9DC3E3017F}"/>
              </a:ext>
            </a:extLst>
          </p:cNvPr>
          <p:cNvPicPr>
            <a:picLocks noChangeAspect="1"/>
          </p:cNvPicPr>
          <p:nvPr/>
        </p:nvPicPr>
        <p:blipFill rotWithShape="1">
          <a:blip r:embed="rId3"/>
          <a:srcRect l="11074" t="9850" r="28921" b="74534"/>
          <a:stretch/>
        </p:blipFill>
        <p:spPr>
          <a:xfrm>
            <a:off x="530441" y="1725371"/>
            <a:ext cx="6571474" cy="2420089"/>
          </a:xfrm>
          <a:prstGeom prst="rect">
            <a:avLst/>
          </a:prstGeom>
        </p:spPr>
      </p:pic>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1B12007C-CFEF-3347-AB7D-05845AAAF10F}"/>
                  </a:ext>
                </a:extLst>
              </p:cNvPr>
              <p:cNvSpPr/>
              <p:nvPr/>
            </p:nvSpPr>
            <p:spPr>
              <a:xfrm>
                <a:off x="844460" y="4343130"/>
                <a:ext cx="6096000" cy="1318118"/>
              </a:xfrm>
              <a:prstGeom prst="rect">
                <a:avLst/>
              </a:prstGeom>
            </p:spPr>
            <p:txBody>
              <a:bodyPr>
                <a:spAutoFit/>
              </a:bodyPr>
              <a:lstStyle/>
              <a:p>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𝑈</m:t>
                        </m:r>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𝐼𝑛𝑡𝑒𝑟𝑓𝑒𝑟𝑒𝑛𝑐𝑒</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𝐸𝑝𝑖𝑑</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𝐸𝑛𝑓𝑜𝑟𝑐𝑒</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𝑏𝑢𝑠</m:t>
                        </m:r>
                      </m:e>
                    </m:d>
                  </m:oMath>
                </a14:m>
                <a:r>
                  <a:rPr lang="de-DE" i="1" dirty="0">
                    <a:latin typeface="Cambria Math" panose="02040503050406030204" pitchFamily="18" charset="0"/>
                    <a:ea typeface="Cambria Math" panose="02040503050406030204" pitchFamily="18" charset="0"/>
                  </a:rPr>
                  <a:t> </a:t>
                </a:r>
                <a:br>
                  <a:rPr lang="de-DE" i="1" dirty="0">
                    <a:latin typeface="Cambria Math" panose="02040503050406030204" pitchFamily="18" charset="0"/>
                    <a:ea typeface="Cambria Math" panose="02040503050406030204" pitchFamily="18" charset="0"/>
                  </a:rPr>
                </a:br>
                <a14:m>
                  <m:oMath xmlns:m="http://schemas.openxmlformats.org/officeDocument/2006/math">
                    <m:r>
                      <a:rPr lang="de-DE"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𝛯</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𝐼𝐸</m:t>
                                </m:r>
                              </m:sub>
                            </m:sSub>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𝐼𝑛𝑡𝑒𝑟𝑓𝑒𝑟𝑒𝑛𝑐𝑒</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𝐸𝑝𝑖𝑑</m:t>
                            </m:r>
                          </m:e>
                        </m:d>
                        <m:r>
                          <a:rPr lang="de-DE"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𝐸𝑏</m:t>
                                </m:r>
                              </m:sub>
                            </m:sSub>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𝐸𝑛𝑓𝑜𝑟𝑐𝑒</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𝑏𝑢𝑠</m:t>
                            </m:r>
                          </m:e>
                        </m:d>
                      </m:e>
                    </m:d>
                  </m:oMath>
                </a14:m>
                <a:r>
                  <a:rPr lang="de-DE" i="1" dirty="0">
                    <a:latin typeface="Cambria Math" panose="02040503050406030204" pitchFamily="18" charset="0"/>
                    <a:ea typeface="Cambria Math" panose="02040503050406030204" pitchFamily="18" charset="0"/>
                  </a:rPr>
                  <a:t> </a:t>
                </a:r>
                <a:br>
                  <a:rPr lang="de-DE" i="1" dirty="0">
                    <a:latin typeface="Cambria Math" panose="02040503050406030204" pitchFamily="18" charset="0"/>
                    <a:ea typeface="Cambria Math" panose="02040503050406030204" pitchFamily="18" charset="0"/>
                  </a:rPr>
                </a:br>
                <a14:m>
                  <m:oMath xmlns:m="http://schemas.openxmlformats.org/officeDocument/2006/math">
                    <m:r>
                      <a:rPr lang="de-DE"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𝐼𝐸</m:t>
                            </m:r>
                          </m:sub>
                        </m:sSub>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𝐼𝑛𝑡𝑒𝑟𝑓𝑒𝑟𝑒𝑛𝑐𝑒</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𝐸𝑝𝑖𝑑</m:t>
                        </m:r>
                      </m:e>
                    </m:d>
                    <m:r>
                      <a:rPr lang="de-DE"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𝐸𝑏</m:t>
                            </m:r>
                          </m:sub>
                        </m:sSub>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𝐸𝑛𝑓𝑜𝑟𝑐𝑒</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𝑏𝑢𝑠</m:t>
                        </m:r>
                      </m:e>
                    </m:d>
                  </m:oMath>
                </a14:m>
                <a:r>
                  <a:rPr lang="de-DE" i="1" dirty="0">
                    <a:latin typeface="Cambria Math" panose="02040503050406030204" pitchFamily="18" charset="0"/>
                    <a:ea typeface="Cambria Math" panose="02040503050406030204" pitchFamily="18" charset="0"/>
                  </a:rPr>
                  <a:t> </a:t>
                </a:r>
                <a:br>
                  <a:rPr lang="de-DE" i="1" dirty="0">
                    <a:latin typeface="Cambria Math" panose="02040503050406030204" pitchFamily="18" charset="0"/>
                    <a:ea typeface="Cambria Math" panose="02040503050406030204" pitchFamily="18" charset="0"/>
                  </a:rPr>
                </a:br>
                <a14:m>
                  <m:oMath xmlns:m="http://schemas.openxmlformats.org/officeDocument/2006/math">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add</m:t>
                    </m:r>
                    <m:d>
                      <m:dPr>
                        <m:ctrlPr>
                          <a:rPr lang="de-DE"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𝐼𝐸</m:t>
                                </m:r>
                              </m:sub>
                            </m:sSub>
                          </m:sub>
                        </m:sSub>
                        <m:r>
                          <a:rPr lang="de-DE" b="0" i="1"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𝐸𝑏</m:t>
                                </m:r>
                              </m:sub>
                            </m:sSub>
                          </m:sub>
                        </m:sSub>
                      </m:e>
                    </m:d>
                  </m:oMath>
                </a14:m>
                <a:r>
                  <a:rPr lang="en-GB" dirty="0"/>
                  <a:t> </a:t>
                </a:r>
              </a:p>
            </p:txBody>
          </p:sp>
        </mc:Choice>
        <mc:Fallback xmlns="">
          <p:sp>
            <p:nvSpPr>
              <p:cNvPr id="58" name="Rectangle 57">
                <a:extLst>
                  <a:ext uri="{FF2B5EF4-FFF2-40B4-BE49-F238E27FC236}">
                    <a16:creationId xmlns:a16="http://schemas.microsoft.com/office/drawing/2014/main" id="{1B12007C-CFEF-3347-AB7D-05845AAAF10F}"/>
                  </a:ext>
                </a:extLst>
              </p:cNvPr>
              <p:cNvSpPr>
                <a:spLocks noRot="1" noChangeAspect="1" noMove="1" noResize="1" noEditPoints="1" noAdjustHandles="1" noChangeArrowheads="1" noChangeShapeType="1" noTextEdit="1"/>
              </p:cNvSpPr>
              <p:nvPr/>
            </p:nvSpPr>
            <p:spPr>
              <a:xfrm>
                <a:off x="844460" y="4343130"/>
                <a:ext cx="6096000" cy="1318118"/>
              </a:xfrm>
              <a:prstGeom prst="rect">
                <a:avLst/>
              </a:prstGeom>
              <a:blipFill>
                <a:blip r:embed="rId4"/>
                <a:stretch>
                  <a:fillRect l="-208"/>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graphicFrame>
            <p:nvGraphicFramePr>
              <p:cNvPr id="79" name="Table 78">
                <a:extLst>
                  <a:ext uri="{FF2B5EF4-FFF2-40B4-BE49-F238E27FC236}">
                    <a16:creationId xmlns:a16="http://schemas.microsoft.com/office/drawing/2014/main" id="{9E743FEE-D9B4-BD4B-B29B-5251F239AE09}"/>
                  </a:ext>
                </a:extLst>
              </p:cNvPr>
              <p:cNvGraphicFramePr>
                <a:graphicFrameLocks noGrp="1"/>
              </p:cNvGraphicFramePr>
              <p:nvPr/>
            </p:nvGraphicFramePr>
            <p:xfrm>
              <a:off x="7887227" y="1480390"/>
              <a:ext cx="1853502" cy="1530000"/>
            </p:xfrm>
            <a:graphic>
              <a:graphicData uri="http://schemas.openxmlformats.org/drawingml/2006/table">
                <a:tbl>
                  <a:tblPr firstRow="1" bandRow="1">
                    <a:tableStyleId>{FABFCF23-3B69-468F-B69F-88F6DE6A72F2}</a:tableStyleId>
                  </a:tblPr>
                  <a:tblGrid>
                    <a:gridCol w="650367">
                      <a:extLst>
                        <a:ext uri="{9D8B030D-6E8A-4147-A177-3AD203B41FA5}">
                          <a16:colId xmlns:a16="http://schemas.microsoft.com/office/drawing/2014/main" val="2668102553"/>
                        </a:ext>
                      </a:extLst>
                    </a:gridCol>
                    <a:gridCol w="650367">
                      <a:extLst>
                        <a:ext uri="{9D8B030D-6E8A-4147-A177-3AD203B41FA5}">
                          <a16:colId xmlns:a16="http://schemas.microsoft.com/office/drawing/2014/main" val="2258612586"/>
                        </a:ext>
                      </a:extLst>
                    </a:gridCol>
                    <a:gridCol w="552768">
                      <a:extLst>
                        <a:ext uri="{9D8B030D-6E8A-4147-A177-3AD203B41FA5}">
                          <a16:colId xmlns:a16="http://schemas.microsoft.com/office/drawing/2014/main" val="281335253"/>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m:t>
                                </m:r>
                              </m:oMath>
                            </m:oMathPara>
                          </a14:m>
                          <a:endParaRPr lang="en-GB" sz="1400" b="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m:t>
                                </m:r>
                              </m:oMath>
                            </m:oMathPara>
                          </a14:m>
                          <a:endParaRPr lang="en-GB" sz="1400" b="0" i="1"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𝐼𝐸</m:t>
                                    </m:r>
                                  </m:sub>
                                </m:sSub>
                              </m:oMath>
                            </m:oMathPara>
                          </a14:m>
                          <a:endParaRPr lang="en-GB" sz="1400" b="0" i="1"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solidFill>
                                      <a:srgbClr val="EBEBEB"/>
                                    </a:solidFill>
                                    <a:latin typeface="Cambria Math" panose="02040503050406030204" pitchFamily="18" charset="0"/>
                                  </a:rPr>
                                  <m:t>−</m:t>
                                </m:r>
                                <m:r>
                                  <a:rPr lang="de-DE" sz="140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44780422"/>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m:t>
                                </m:r>
                                <m:r>
                                  <a:rPr lang="de-DE" sz="1400" b="0" i="0" smtClean="0">
                                    <a:latin typeface="Cambria Math" panose="02040503050406030204" pitchFamily="18" charset="0"/>
                                  </a:rPr>
                                  <m:t>2</m:t>
                                </m:r>
                                <m:r>
                                  <a:rPr lang="de-DE" sz="1400" smtClean="0">
                                    <a:latin typeface="Cambria Math" panose="02040503050406030204" pitchFamily="18" charset="0"/>
                                  </a:rPr>
                                  <m:t>0</m:t>
                                </m:r>
                              </m:oMath>
                            </m:oMathPara>
                          </a14:m>
                          <a:endParaRPr lang="en-GB" sz="1400" dirty="0"/>
                        </a:p>
                      </a:txBody>
                      <a:tcPr/>
                    </a:tc>
                    <a:extLst>
                      <a:ext uri="{0D108BD9-81ED-4DB2-BD59-A6C34878D82A}">
                        <a16:rowId xmlns:a16="http://schemas.microsoft.com/office/drawing/2014/main" val="3654867907"/>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solidFill>
                                      <a:srgbClr val="F4F4F4"/>
                                    </a:solidFill>
                                    <a:latin typeface="Cambria Math" panose="02040503050406030204" pitchFamily="18" charset="0"/>
                                  </a:rPr>
                                  <m:t>−</m:t>
                                </m:r>
                                <m:r>
                                  <a:rPr lang="de-DE" sz="1400" b="0" i="0" smtClean="0">
                                    <a:solidFill>
                                      <a:srgbClr val="F4F4F4"/>
                                    </a:solidFill>
                                    <a:latin typeface="Cambria Math" panose="02040503050406030204" pitchFamily="18" charset="0"/>
                                  </a:rPr>
                                  <m:t>0</m:t>
                                </m:r>
                                <m:r>
                                  <a:rPr lang="de-DE" sz="1400" b="0" i="0" smtClean="0">
                                    <a:latin typeface="Cambria Math" panose="02040503050406030204" pitchFamily="18" charset="0"/>
                                  </a:rPr>
                                  <m:t>2</m:t>
                                </m:r>
                              </m:oMath>
                            </m:oMathPara>
                          </a14:m>
                          <a:endParaRPr lang="en-GB" sz="1400" dirty="0"/>
                        </a:p>
                      </a:txBody>
                      <a:tcPr/>
                    </a:tc>
                    <a:extLst>
                      <a:ext uri="{0D108BD9-81ED-4DB2-BD59-A6C34878D82A}">
                        <a16:rowId xmlns:a16="http://schemas.microsoft.com/office/drawing/2014/main" val="1902049525"/>
                      </a:ext>
                    </a:extLst>
                  </a:tr>
                </a:tbl>
              </a:graphicData>
            </a:graphic>
          </p:graphicFrame>
        </mc:Choice>
        <mc:Fallback xmlns="">
          <p:graphicFrame>
            <p:nvGraphicFramePr>
              <p:cNvPr id="79" name="Table 78">
                <a:extLst>
                  <a:ext uri="{FF2B5EF4-FFF2-40B4-BE49-F238E27FC236}">
                    <a16:creationId xmlns:a16="http://schemas.microsoft.com/office/drawing/2014/main" id="{9E743FEE-D9B4-BD4B-B29B-5251F239AE09}"/>
                  </a:ext>
                </a:extLst>
              </p:cNvPr>
              <p:cNvGraphicFramePr>
                <a:graphicFrameLocks noGrp="1"/>
              </p:cNvGraphicFramePr>
              <p:nvPr>
                <p:extLst>
                  <p:ext uri="{D42A27DB-BD31-4B8C-83A1-F6EECF244321}">
                    <p14:modId xmlns:p14="http://schemas.microsoft.com/office/powerpoint/2010/main" val="2156410539"/>
                  </p:ext>
                </p:extLst>
              </p:nvPr>
            </p:nvGraphicFramePr>
            <p:xfrm>
              <a:off x="7887227" y="1480390"/>
              <a:ext cx="1853502" cy="1530000"/>
            </p:xfrm>
            <a:graphic>
              <a:graphicData uri="http://schemas.openxmlformats.org/drawingml/2006/table">
                <a:tbl>
                  <a:tblPr firstRow="1" bandRow="1">
                    <a:tableStyleId>{FABFCF23-3B69-468F-B69F-88F6DE6A72F2}</a:tableStyleId>
                  </a:tblPr>
                  <a:tblGrid>
                    <a:gridCol w="650367">
                      <a:extLst>
                        <a:ext uri="{9D8B030D-6E8A-4147-A177-3AD203B41FA5}">
                          <a16:colId xmlns:a16="http://schemas.microsoft.com/office/drawing/2014/main" val="2668102553"/>
                        </a:ext>
                      </a:extLst>
                    </a:gridCol>
                    <a:gridCol w="650367">
                      <a:extLst>
                        <a:ext uri="{9D8B030D-6E8A-4147-A177-3AD203B41FA5}">
                          <a16:colId xmlns:a16="http://schemas.microsoft.com/office/drawing/2014/main" val="2258612586"/>
                        </a:ext>
                      </a:extLst>
                    </a:gridCol>
                    <a:gridCol w="552768">
                      <a:extLst>
                        <a:ext uri="{9D8B030D-6E8A-4147-A177-3AD203B41FA5}">
                          <a16:colId xmlns:a16="http://schemas.microsoft.com/office/drawing/2014/main" val="281335253"/>
                        </a:ext>
                      </a:extLst>
                    </a:gridCol>
                  </a:tblGrid>
                  <a:tr h="306000">
                    <a:tc>
                      <a:txBody>
                        <a:bodyPr/>
                        <a:lstStyle/>
                        <a:p>
                          <a:endParaRPr lang="en-US"/>
                        </a:p>
                      </a:txBody>
                      <a:tcPr>
                        <a:blipFill>
                          <a:blip r:embed="rId119"/>
                          <a:stretch>
                            <a:fillRect l="-1961" t="-4167" r="-188235" b="-408333"/>
                          </a:stretch>
                        </a:blipFill>
                      </a:tcPr>
                    </a:tc>
                    <a:tc>
                      <a:txBody>
                        <a:bodyPr/>
                        <a:lstStyle/>
                        <a:p>
                          <a:endParaRPr lang="en-US"/>
                        </a:p>
                      </a:txBody>
                      <a:tcPr>
                        <a:blipFill>
                          <a:blip r:embed="rId119"/>
                          <a:stretch>
                            <a:fillRect l="-101961" t="-4167" r="-88235" b="-408333"/>
                          </a:stretch>
                        </a:blipFill>
                      </a:tcPr>
                    </a:tc>
                    <a:tc>
                      <a:txBody>
                        <a:bodyPr/>
                        <a:lstStyle/>
                        <a:p>
                          <a:endParaRPr lang="en-US"/>
                        </a:p>
                      </a:txBody>
                      <a:tcPr>
                        <a:blipFill>
                          <a:blip r:embed="rId119"/>
                          <a:stretch>
                            <a:fillRect l="-234091" t="-4167" r="-2273" b="-408333"/>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119"/>
                          <a:stretch>
                            <a:fillRect l="-1961" t="-100000" r="-188235" b="-292000"/>
                          </a:stretch>
                        </a:blipFill>
                      </a:tcPr>
                    </a:tc>
                    <a:tc>
                      <a:txBody>
                        <a:bodyPr/>
                        <a:lstStyle/>
                        <a:p>
                          <a:endParaRPr lang="en-US"/>
                        </a:p>
                      </a:txBody>
                      <a:tcPr>
                        <a:blipFill>
                          <a:blip r:embed="rId119"/>
                          <a:stretch>
                            <a:fillRect l="-101961" t="-100000" r="-88235" b="-292000"/>
                          </a:stretch>
                        </a:blipFill>
                      </a:tcPr>
                    </a:tc>
                    <a:tc>
                      <a:txBody>
                        <a:bodyPr/>
                        <a:lstStyle/>
                        <a:p>
                          <a:endParaRPr lang="en-US"/>
                        </a:p>
                      </a:txBody>
                      <a:tcPr>
                        <a:blipFill>
                          <a:blip r:embed="rId119"/>
                          <a:stretch>
                            <a:fillRect l="-234091" t="-100000" r="-2273" b="-292000"/>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119"/>
                          <a:stretch>
                            <a:fillRect l="-1961" t="-208333" r="-188235" b="-204167"/>
                          </a:stretch>
                        </a:blipFill>
                      </a:tcPr>
                    </a:tc>
                    <a:tc>
                      <a:txBody>
                        <a:bodyPr/>
                        <a:lstStyle/>
                        <a:p>
                          <a:endParaRPr lang="en-US"/>
                        </a:p>
                      </a:txBody>
                      <a:tcPr>
                        <a:blipFill>
                          <a:blip r:embed="rId119"/>
                          <a:stretch>
                            <a:fillRect l="-101961" t="-208333" r="-88235" b="-204167"/>
                          </a:stretch>
                        </a:blipFill>
                      </a:tcPr>
                    </a:tc>
                    <a:tc>
                      <a:txBody>
                        <a:bodyPr/>
                        <a:lstStyle/>
                        <a:p>
                          <a:endParaRPr lang="en-US"/>
                        </a:p>
                      </a:txBody>
                      <a:tcPr>
                        <a:blipFill>
                          <a:blip r:embed="rId119"/>
                          <a:stretch>
                            <a:fillRect l="-234091" t="-208333" r="-2273" b="-204167"/>
                          </a:stretch>
                        </a:blipFill>
                      </a:tcPr>
                    </a:tc>
                    <a:extLst>
                      <a:ext uri="{0D108BD9-81ED-4DB2-BD59-A6C34878D82A}">
                        <a16:rowId xmlns:a16="http://schemas.microsoft.com/office/drawing/2014/main" val="1944780422"/>
                      </a:ext>
                    </a:extLst>
                  </a:tr>
                  <a:tr h="306000">
                    <a:tc>
                      <a:txBody>
                        <a:bodyPr/>
                        <a:lstStyle/>
                        <a:p>
                          <a:endParaRPr lang="en-US"/>
                        </a:p>
                      </a:txBody>
                      <a:tcPr>
                        <a:blipFill>
                          <a:blip r:embed="rId119"/>
                          <a:stretch>
                            <a:fillRect l="-1961" t="-296000" r="-188235" b="-96000"/>
                          </a:stretch>
                        </a:blipFill>
                      </a:tcPr>
                    </a:tc>
                    <a:tc>
                      <a:txBody>
                        <a:bodyPr/>
                        <a:lstStyle/>
                        <a:p>
                          <a:endParaRPr lang="en-US"/>
                        </a:p>
                      </a:txBody>
                      <a:tcPr>
                        <a:blipFill>
                          <a:blip r:embed="rId119"/>
                          <a:stretch>
                            <a:fillRect l="-101961" t="-296000" r="-88235" b="-96000"/>
                          </a:stretch>
                        </a:blipFill>
                      </a:tcPr>
                    </a:tc>
                    <a:tc>
                      <a:txBody>
                        <a:bodyPr/>
                        <a:lstStyle/>
                        <a:p>
                          <a:endParaRPr lang="en-US"/>
                        </a:p>
                      </a:txBody>
                      <a:tcPr>
                        <a:blipFill>
                          <a:blip r:embed="rId119"/>
                          <a:stretch>
                            <a:fillRect l="-234091" t="-296000" r="-2273" b="-96000"/>
                          </a:stretch>
                        </a:blipFill>
                      </a:tcPr>
                    </a:tc>
                    <a:extLst>
                      <a:ext uri="{0D108BD9-81ED-4DB2-BD59-A6C34878D82A}">
                        <a16:rowId xmlns:a16="http://schemas.microsoft.com/office/drawing/2014/main" val="3654867907"/>
                      </a:ext>
                    </a:extLst>
                  </a:tr>
                  <a:tr h="306000">
                    <a:tc>
                      <a:txBody>
                        <a:bodyPr/>
                        <a:lstStyle/>
                        <a:p>
                          <a:endParaRPr lang="en-US"/>
                        </a:p>
                      </a:txBody>
                      <a:tcPr>
                        <a:blipFill>
                          <a:blip r:embed="rId119"/>
                          <a:stretch>
                            <a:fillRect l="-1961" t="-412500" r="-188235"/>
                          </a:stretch>
                        </a:blipFill>
                      </a:tcPr>
                    </a:tc>
                    <a:tc>
                      <a:txBody>
                        <a:bodyPr/>
                        <a:lstStyle/>
                        <a:p>
                          <a:endParaRPr lang="en-US"/>
                        </a:p>
                      </a:txBody>
                      <a:tcPr>
                        <a:blipFill>
                          <a:blip r:embed="rId119"/>
                          <a:stretch>
                            <a:fillRect l="-101961" t="-412500" r="-88235"/>
                          </a:stretch>
                        </a:blipFill>
                      </a:tcPr>
                    </a:tc>
                    <a:tc>
                      <a:txBody>
                        <a:bodyPr/>
                        <a:lstStyle/>
                        <a:p>
                          <a:endParaRPr lang="en-US"/>
                        </a:p>
                      </a:txBody>
                      <a:tcPr>
                        <a:blipFill>
                          <a:blip r:embed="rId119"/>
                          <a:stretch>
                            <a:fillRect l="-234091" t="-412500" r="-2273"/>
                          </a:stretch>
                        </a:blipFill>
                      </a:tcPr>
                    </a:tc>
                    <a:extLst>
                      <a:ext uri="{0D108BD9-81ED-4DB2-BD59-A6C34878D82A}">
                        <a16:rowId xmlns:a16="http://schemas.microsoft.com/office/drawing/2014/main" val="1902049525"/>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0" name="Table 79">
                <a:extLst>
                  <a:ext uri="{FF2B5EF4-FFF2-40B4-BE49-F238E27FC236}">
                    <a16:creationId xmlns:a16="http://schemas.microsoft.com/office/drawing/2014/main" id="{4F33B4EF-E525-C64A-9E08-C85BAD869C7A}"/>
                  </a:ext>
                </a:extLst>
              </p:cNvPr>
              <p:cNvGraphicFramePr>
                <a:graphicFrameLocks noGrp="1"/>
              </p:cNvGraphicFramePr>
              <p:nvPr/>
            </p:nvGraphicFramePr>
            <p:xfrm>
              <a:off x="9909289" y="1482567"/>
              <a:ext cx="1203135" cy="918000"/>
            </p:xfrm>
            <a:graphic>
              <a:graphicData uri="http://schemas.openxmlformats.org/drawingml/2006/table">
                <a:tbl>
                  <a:tblPr firstRow="1" bandRow="1">
                    <a:tableStyleId>{FABFCF23-3B69-468F-B69F-88F6DE6A72F2}</a:tableStyleId>
                  </a:tblPr>
                  <a:tblGrid>
                    <a:gridCol w="650367">
                      <a:extLst>
                        <a:ext uri="{9D8B030D-6E8A-4147-A177-3AD203B41FA5}">
                          <a16:colId xmlns:a16="http://schemas.microsoft.com/office/drawing/2014/main" val="2258612586"/>
                        </a:ext>
                      </a:extLst>
                    </a:gridCol>
                    <a:gridCol w="552768">
                      <a:extLst>
                        <a:ext uri="{9D8B030D-6E8A-4147-A177-3AD203B41FA5}">
                          <a16:colId xmlns:a16="http://schemas.microsoft.com/office/drawing/2014/main" val="281335253"/>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𝐸𝑏</m:t>
                                </m:r>
                              </m:oMath>
                            </m:oMathPara>
                          </a14:m>
                          <a:endParaRPr lang="en-GB" sz="1400" b="0" i="1"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𝐸𝑏</m:t>
                                    </m:r>
                                  </m:sub>
                                </m:sSub>
                              </m:oMath>
                            </m:oMathPara>
                          </a14:m>
                          <a:endParaRPr lang="en-GB" sz="1400" b="0" i="1"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solidFill>
                                      <a:srgbClr val="EBEBEB"/>
                                    </a:solidFill>
                                    <a:latin typeface="Cambria Math" panose="02040503050406030204" pitchFamily="18" charset="0"/>
                                  </a:rPr>
                                  <m:t>−</m:t>
                                </m:r>
                                <m:r>
                                  <a:rPr lang="de-DE" sz="1400" b="0" i="0" smtClean="0">
                                    <a:solidFill>
                                      <a:srgbClr val="EBEBEB"/>
                                    </a:solidFill>
                                    <a:latin typeface="Cambria Math" panose="02040503050406030204" pitchFamily="18" charset="0"/>
                                  </a:rPr>
                                  <m:t>0</m:t>
                                </m:r>
                                <m:r>
                                  <a:rPr lang="de-DE" sz="1400" smtClean="0">
                                    <a:latin typeface="Cambria Math" panose="02040503050406030204" pitchFamily="18" charset="0"/>
                                  </a:rPr>
                                  <m:t>0</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44780422"/>
                      </a:ext>
                    </a:extLst>
                  </a:tr>
                </a:tbl>
              </a:graphicData>
            </a:graphic>
          </p:graphicFrame>
        </mc:Choice>
        <mc:Fallback xmlns="">
          <p:graphicFrame>
            <p:nvGraphicFramePr>
              <p:cNvPr id="80" name="Table 79">
                <a:extLst>
                  <a:ext uri="{FF2B5EF4-FFF2-40B4-BE49-F238E27FC236}">
                    <a16:creationId xmlns:a16="http://schemas.microsoft.com/office/drawing/2014/main" id="{4F33B4EF-E525-C64A-9E08-C85BAD869C7A}"/>
                  </a:ext>
                </a:extLst>
              </p:cNvPr>
              <p:cNvGraphicFramePr>
                <a:graphicFrameLocks noGrp="1"/>
              </p:cNvGraphicFramePr>
              <p:nvPr>
                <p:extLst>
                  <p:ext uri="{D42A27DB-BD31-4B8C-83A1-F6EECF244321}">
                    <p14:modId xmlns:p14="http://schemas.microsoft.com/office/powerpoint/2010/main" val="1087554317"/>
                  </p:ext>
                </p:extLst>
              </p:nvPr>
            </p:nvGraphicFramePr>
            <p:xfrm>
              <a:off x="9909289" y="1482567"/>
              <a:ext cx="1203135" cy="918000"/>
            </p:xfrm>
            <a:graphic>
              <a:graphicData uri="http://schemas.openxmlformats.org/drawingml/2006/table">
                <a:tbl>
                  <a:tblPr firstRow="1" bandRow="1">
                    <a:tableStyleId>{FABFCF23-3B69-468F-B69F-88F6DE6A72F2}</a:tableStyleId>
                  </a:tblPr>
                  <a:tblGrid>
                    <a:gridCol w="650367">
                      <a:extLst>
                        <a:ext uri="{9D8B030D-6E8A-4147-A177-3AD203B41FA5}">
                          <a16:colId xmlns:a16="http://schemas.microsoft.com/office/drawing/2014/main" val="2258612586"/>
                        </a:ext>
                      </a:extLst>
                    </a:gridCol>
                    <a:gridCol w="552768">
                      <a:extLst>
                        <a:ext uri="{9D8B030D-6E8A-4147-A177-3AD203B41FA5}">
                          <a16:colId xmlns:a16="http://schemas.microsoft.com/office/drawing/2014/main" val="281335253"/>
                        </a:ext>
                      </a:extLst>
                    </a:gridCol>
                  </a:tblGrid>
                  <a:tr h="306000">
                    <a:tc>
                      <a:txBody>
                        <a:bodyPr/>
                        <a:lstStyle/>
                        <a:p>
                          <a:endParaRPr lang="en-US"/>
                        </a:p>
                      </a:txBody>
                      <a:tcPr>
                        <a:blipFill>
                          <a:blip r:embed="rId120"/>
                          <a:stretch>
                            <a:fillRect l="-1961" r="-88235" b="-196000"/>
                          </a:stretch>
                        </a:blipFill>
                      </a:tcPr>
                    </a:tc>
                    <a:tc>
                      <a:txBody>
                        <a:bodyPr/>
                        <a:lstStyle/>
                        <a:p>
                          <a:endParaRPr lang="en-US"/>
                        </a:p>
                      </a:txBody>
                      <a:tcPr>
                        <a:blipFill>
                          <a:blip r:embed="rId120"/>
                          <a:stretch>
                            <a:fillRect l="-118182" r="-2273" b="-196000"/>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120"/>
                          <a:stretch>
                            <a:fillRect l="-1961" t="-104167" r="-88235" b="-104167"/>
                          </a:stretch>
                        </a:blipFill>
                      </a:tcPr>
                    </a:tc>
                    <a:tc>
                      <a:txBody>
                        <a:bodyPr/>
                        <a:lstStyle/>
                        <a:p>
                          <a:endParaRPr lang="en-US"/>
                        </a:p>
                      </a:txBody>
                      <a:tcPr>
                        <a:blipFill>
                          <a:blip r:embed="rId120"/>
                          <a:stretch>
                            <a:fillRect l="-118182" t="-104167" r="-2273" b="-104167"/>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120"/>
                          <a:stretch>
                            <a:fillRect l="-1961" t="-196000" r="-88235"/>
                          </a:stretch>
                        </a:blipFill>
                      </a:tcPr>
                    </a:tc>
                    <a:tc>
                      <a:txBody>
                        <a:bodyPr/>
                        <a:lstStyle/>
                        <a:p>
                          <a:endParaRPr lang="en-US"/>
                        </a:p>
                      </a:txBody>
                      <a:tcPr>
                        <a:blipFill>
                          <a:blip r:embed="rId120"/>
                          <a:stretch>
                            <a:fillRect l="-118182" t="-196000" r="-2273"/>
                          </a:stretch>
                        </a:blipFill>
                      </a:tcPr>
                    </a:tc>
                    <a:extLst>
                      <a:ext uri="{0D108BD9-81ED-4DB2-BD59-A6C34878D82A}">
                        <a16:rowId xmlns:a16="http://schemas.microsoft.com/office/drawing/2014/main" val="1944780422"/>
                      </a:ext>
                    </a:extLst>
                  </a:tr>
                </a:tbl>
              </a:graphicData>
            </a:graphic>
          </p:graphicFrame>
        </mc:Fallback>
      </mc:AlternateContent>
      <p:grpSp>
        <p:nvGrpSpPr>
          <p:cNvPr id="82" name="Group 81">
            <a:extLst>
              <a:ext uri="{FF2B5EF4-FFF2-40B4-BE49-F238E27FC236}">
                <a16:creationId xmlns:a16="http://schemas.microsoft.com/office/drawing/2014/main" id="{6E4F14AF-2F17-7D48-8F34-0A0746769861}"/>
              </a:ext>
            </a:extLst>
          </p:cNvPr>
          <p:cNvGrpSpPr/>
          <p:nvPr/>
        </p:nvGrpSpPr>
        <p:grpSpPr>
          <a:xfrm>
            <a:off x="7889094" y="3524865"/>
            <a:ext cx="3942581" cy="2381049"/>
            <a:chOff x="7889094" y="3524865"/>
            <a:chExt cx="3942581" cy="2381049"/>
          </a:xfrm>
        </p:grpSpPr>
        <p:cxnSp>
          <p:nvCxnSpPr>
            <p:cNvPr id="83" name="Straight Connector 82">
              <a:extLst>
                <a:ext uri="{FF2B5EF4-FFF2-40B4-BE49-F238E27FC236}">
                  <a16:creationId xmlns:a16="http://schemas.microsoft.com/office/drawing/2014/main" id="{11440F8F-A676-C14A-A299-E2CA35D87CE5}"/>
                </a:ext>
              </a:extLst>
            </p:cNvPr>
            <p:cNvCxnSpPr>
              <a:cxnSpLocks/>
              <a:stCxn id="125" idx="1"/>
              <a:endCxn id="85" idx="3"/>
            </p:cNvCxnSpPr>
            <p:nvPr/>
          </p:nvCxnSpPr>
          <p:spPr>
            <a:xfrm flipH="1">
              <a:off x="9837120" y="4579688"/>
              <a:ext cx="344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F7F92DA8-6C83-BC4F-B5B9-6A1938D656FF}"/>
                </a:ext>
              </a:extLst>
            </p:cNvPr>
            <p:cNvCxnSpPr>
              <a:cxnSpLocks/>
              <a:stCxn id="95" idx="0"/>
              <a:endCxn id="85" idx="2"/>
            </p:cNvCxnSpPr>
            <p:nvPr/>
          </p:nvCxnSpPr>
          <p:spPr>
            <a:xfrm flipV="1">
              <a:off x="9777572" y="4639237"/>
              <a:ext cx="0"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196F556B-1631-E14F-898A-7E6B47C6E1B2}"/>
                </a:ext>
              </a:extLst>
            </p:cNvPr>
            <p:cNvSpPr/>
            <p:nvPr/>
          </p:nvSpPr>
          <p:spPr>
            <a:xfrm>
              <a:off x="971802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6A4FB730-42F0-F548-8340-7E8F87319752}"/>
                    </a:ext>
                  </a:extLst>
                </p:cNvPr>
                <p:cNvSpPr txBox="1"/>
                <p:nvPr/>
              </p:nvSpPr>
              <p:spPr>
                <a:xfrm>
                  <a:off x="9878861" y="4595975"/>
                  <a:ext cx="373820"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Sub>
                      </m:oMath>
                    </m:oMathPara>
                  </a14:m>
                  <a:endParaRPr lang="en-GB" sz="1400" dirty="0"/>
                </a:p>
              </p:txBody>
            </p:sp>
          </mc:Choice>
          <mc:Fallback xmlns="">
            <p:sp>
              <p:nvSpPr>
                <p:cNvPr id="56" name="TextBox 55">
                  <a:extLst>
                    <a:ext uri="{FF2B5EF4-FFF2-40B4-BE49-F238E27FC236}">
                      <a16:creationId xmlns:a16="http://schemas.microsoft.com/office/drawing/2014/main" id="{8E21FBDE-8D74-534E-95FC-E8E89F31A3FC}"/>
                    </a:ext>
                  </a:extLst>
                </p:cNvPr>
                <p:cNvSpPr txBox="1">
                  <a:spLocks noRot="1" noChangeAspect="1" noMove="1" noResize="1" noEditPoints="1" noAdjustHandles="1" noChangeArrowheads="1" noChangeShapeType="1" noTextEdit="1"/>
                </p:cNvSpPr>
                <p:nvPr/>
              </p:nvSpPr>
              <p:spPr>
                <a:xfrm>
                  <a:off x="9878861" y="4595975"/>
                  <a:ext cx="373820" cy="233910"/>
                </a:xfrm>
                <a:prstGeom prst="rect">
                  <a:avLst/>
                </a:prstGeom>
                <a:blipFill>
                  <a:blip r:embed="rId121"/>
                  <a:stretch>
                    <a:fillRect l="-10000"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873F0478-E396-554E-8D3A-BD9E57F4539D}"/>
                    </a:ext>
                  </a:extLst>
                </p:cNvPr>
                <p:cNvSpPr/>
                <p:nvPr/>
              </p:nvSpPr>
              <p:spPr>
                <a:xfrm>
                  <a:off x="7913807" y="4424709"/>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1" name="Rectangle 10">
                  <a:extLst>
                    <a:ext uri="{FF2B5EF4-FFF2-40B4-BE49-F238E27FC236}">
                      <a16:creationId xmlns:a16="http://schemas.microsoft.com/office/drawing/2014/main" id="{D77691D9-BBA0-004F-83C9-8FF3FAFA9F8C}"/>
                    </a:ext>
                  </a:extLst>
                </p:cNvPr>
                <p:cNvSpPr>
                  <a:spLocks noRot="1" noChangeAspect="1" noMove="1" noResize="1" noEditPoints="1" noAdjustHandles="1" noChangeArrowheads="1" noChangeShapeType="1" noTextEdit="1"/>
                </p:cNvSpPr>
                <p:nvPr/>
              </p:nvSpPr>
              <p:spPr>
                <a:xfrm>
                  <a:off x="7913807" y="4424709"/>
                  <a:ext cx="1145802" cy="309958"/>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Diamond 87">
                  <a:extLst>
                    <a:ext uri="{FF2B5EF4-FFF2-40B4-BE49-F238E27FC236}">
                      <a16:creationId xmlns:a16="http://schemas.microsoft.com/office/drawing/2014/main" id="{A65A941B-DD52-8142-9CDB-58C420B482C2}"/>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88" name="Diamond 87">
                  <a:extLst>
                    <a:ext uri="{FF2B5EF4-FFF2-40B4-BE49-F238E27FC236}">
                      <a16:creationId xmlns:a16="http://schemas.microsoft.com/office/drawing/2014/main" id="{A65A941B-DD52-8142-9CDB-58C420B482C2}"/>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12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Oval 90">
                  <a:extLst>
                    <a:ext uri="{FF2B5EF4-FFF2-40B4-BE49-F238E27FC236}">
                      <a16:creationId xmlns:a16="http://schemas.microsoft.com/office/drawing/2014/main" id="{B12A74F2-10DC-0B45-B3DD-BBFEE4020C45}"/>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 name="Oval 12">
                  <a:extLst>
                    <a:ext uri="{FF2B5EF4-FFF2-40B4-BE49-F238E27FC236}">
                      <a16:creationId xmlns:a16="http://schemas.microsoft.com/office/drawing/2014/main" id="{6E917191-A6DC-6D43-873A-8CC833923693}"/>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4" name="Oval 93">
                  <a:extLst>
                    <a:ext uri="{FF2B5EF4-FFF2-40B4-BE49-F238E27FC236}">
                      <a16:creationId xmlns:a16="http://schemas.microsoft.com/office/drawing/2014/main" id="{AB1A5474-8D6F-EC42-8DAF-F356BF14ACDC}"/>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DB10B766-6807-6A44-BC38-2F44098C8489}"/>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5" name="Oval 94">
                  <a:extLst>
                    <a:ext uri="{FF2B5EF4-FFF2-40B4-BE49-F238E27FC236}">
                      <a16:creationId xmlns:a16="http://schemas.microsoft.com/office/drawing/2014/main" id="{F975A079-D24D-0F47-8F7D-FA97330B4199}"/>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5" name="Oval 14">
                  <a:extLst>
                    <a:ext uri="{FF2B5EF4-FFF2-40B4-BE49-F238E27FC236}">
                      <a16:creationId xmlns:a16="http://schemas.microsoft.com/office/drawing/2014/main" id="{AC09722A-4354-B24E-B1CB-3B91F5C45A35}"/>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6" name="Oval 95">
                  <a:extLst>
                    <a:ext uri="{FF2B5EF4-FFF2-40B4-BE49-F238E27FC236}">
                      <a16:creationId xmlns:a16="http://schemas.microsoft.com/office/drawing/2014/main" id="{C02DD793-43FE-444D-BC15-87D0F2836375}"/>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96" name="Oval 95">
                  <a:extLst>
                    <a:ext uri="{FF2B5EF4-FFF2-40B4-BE49-F238E27FC236}">
                      <a16:creationId xmlns:a16="http://schemas.microsoft.com/office/drawing/2014/main" id="{C02DD793-43FE-444D-BC15-87D0F2836375}"/>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123"/>
                  <a:stretch>
                    <a:fillRect/>
                  </a:stretch>
                </a:blipFill>
                <a:ln>
                  <a:solidFill>
                    <a:schemeClr val="tx1"/>
                  </a:solidFill>
                </a:ln>
              </p:spPr>
              <p:txBody>
                <a:bodyPr/>
                <a:lstStyle/>
                <a:p>
                  <a:r>
                    <a:rPr lang="en-GB">
                      <a:noFill/>
                    </a:rPr>
                    <a:t> </a:t>
                  </a:r>
                </a:p>
              </p:txBody>
            </p:sp>
          </mc:Fallback>
        </mc:AlternateContent>
        <p:cxnSp>
          <p:nvCxnSpPr>
            <p:cNvPr id="99" name="Straight Connector 98">
              <a:extLst>
                <a:ext uri="{FF2B5EF4-FFF2-40B4-BE49-F238E27FC236}">
                  <a16:creationId xmlns:a16="http://schemas.microsoft.com/office/drawing/2014/main" id="{E11A7F02-621D-944E-A887-59CFBA721744}"/>
                </a:ext>
              </a:extLst>
            </p:cNvPr>
            <p:cNvCxnSpPr>
              <a:cxnSpLocks/>
              <a:stCxn id="94" idx="6"/>
              <a:endCxn id="158"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8C6DB58-DF6B-8142-B7F6-AB29ADD7422C}"/>
                </a:ext>
              </a:extLst>
            </p:cNvPr>
            <p:cNvCxnSpPr>
              <a:cxnSpLocks/>
              <a:stCxn id="95" idx="4"/>
              <a:endCxn id="158"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B67967A-5D80-7940-8DEF-A6208AC5B55E}"/>
                </a:ext>
              </a:extLst>
            </p:cNvPr>
            <p:cNvCxnSpPr>
              <a:cxnSpLocks/>
              <a:stCxn id="91" idx="0"/>
              <a:endCxn id="158"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ABD5FDE6-0FC1-CA46-9F4F-919ADA0FBDE8}"/>
                </a:ext>
              </a:extLst>
            </p:cNvPr>
            <p:cNvGrpSpPr/>
            <p:nvPr/>
          </p:nvGrpSpPr>
          <p:grpSpPr>
            <a:xfrm>
              <a:off x="9259275" y="5267132"/>
              <a:ext cx="381362" cy="321402"/>
              <a:chOff x="9288700" y="2889291"/>
              <a:chExt cx="461103" cy="388604"/>
            </a:xfrm>
          </p:grpSpPr>
          <p:sp>
            <p:nvSpPr>
              <p:cNvPr id="157" name="Rectangle 156">
                <a:extLst>
                  <a:ext uri="{FF2B5EF4-FFF2-40B4-BE49-F238E27FC236}">
                    <a16:creationId xmlns:a16="http://schemas.microsoft.com/office/drawing/2014/main" id="{9B654641-CB83-E64A-9B16-682E168C8477}"/>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8" name="Rectangle 157">
                <a:extLst>
                  <a:ext uri="{FF2B5EF4-FFF2-40B4-BE49-F238E27FC236}">
                    <a16:creationId xmlns:a16="http://schemas.microsoft.com/office/drawing/2014/main" id="{35BEDABE-FFA8-9548-8041-D4F64669926E}"/>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9" name="Rectangle 158">
                <a:extLst>
                  <a:ext uri="{FF2B5EF4-FFF2-40B4-BE49-F238E27FC236}">
                    <a16:creationId xmlns:a16="http://schemas.microsoft.com/office/drawing/2014/main" id="{979CB5D0-EE53-D545-848E-3D23C418BA55}"/>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675DFACA-5C98-7A42-9427-4D30D2DC8984}"/>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06" name="Straight Connector 105">
              <a:extLst>
                <a:ext uri="{FF2B5EF4-FFF2-40B4-BE49-F238E27FC236}">
                  <a16:creationId xmlns:a16="http://schemas.microsoft.com/office/drawing/2014/main" id="{42D4F282-A061-374A-90E7-EFA9D761BCA6}"/>
                </a:ext>
              </a:extLst>
            </p:cNvPr>
            <p:cNvCxnSpPr>
              <a:cxnSpLocks/>
              <a:stCxn id="95" idx="4"/>
              <a:endCxn id="154"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90E9B7C-0844-9643-87FE-2EA84E8A3D31}"/>
                </a:ext>
              </a:extLst>
            </p:cNvPr>
            <p:cNvCxnSpPr>
              <a:cxnSpLocks/>
              <a:stCxn id="96" idx="2"/>
              <a:endCxn id="154"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CA48C57-B889-EC43-86E9-172428756D69}"/>
                </a:ext>
              </a:extLst>
            </p:cNvPr>
            <p:cNvCxnSpPr>
              <a:cxnSpLocks/>
              <a:stCxn id="91" idx="0"/>
              <a:endCxn id="154"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BF205834-7F50-704D-8C8D-8AC7D8B92031}"/>
                </a:ext>
              </a:extLst>
            </p:cNvPr>
            <p:cNvGrpSpPr/>
            <p:nvPr/>
          </p:nvGrpSpPr>
          <p:grpSpPr>
            <a:xfrm>
              <a:off x="9912217" y="5267132"/>
              <a:ext cx="413819" cy="321813"/>
              <a:chOff x="9547296" y="2889291"/>
              <a:chExt cx="500346" cy="389101"/>
            </a:xfrm>
          </p:grpSpPr>
          <p:sp>
            <p:nvSpPr>
              <p:cNvPr id="153" name="Rectangle 152">
                <a:extLst>
                  <a:ext uri="{FF2B5EF4-FFF2-40B4-BE49-F238E27FC236}">
                    <a16:creationId xmlns:a16="http://schemas.microsoft.com/office/drawing/2014/main" id="{387E25D3-8019-6C4D-B6CE-96852234B891}"/>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4" name="Rectangle 153">
                <a:extLst>
                  <a:ext uri="{FF2B5EF4-FFF2-40B4-BE49-F238E27FC236}">
                    <a16:creationId xmlns:a16="http://schemas.microsoft.com/office/drawing/2014/main" id="{AF743A00-B732-8543-ADF7-278D3D624149}"/>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5" name="Rectangle 154">
                <a:extLst>
                  <a:ext uri="{FF2B5EF4-FFF2-40B4-BE49-F238E27FC236}">
                    <a16:creationId xmlns:a16="http://schemas.microsoft.com/office/drawing/2014/main" id="{BD3E2331-33DD-5C49-9B32-C58832D24DFA}"/>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2BAF7122-B793-3F4B-B6F3-E61E2959BDC0}"/>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10" name="Group 109">
              <a:extLst>
                <a:ext uri="{FF2B5EF4-FFF2-40B4-BE49-F238E27FC236}">
                  <a16:creationId xmlns:a16="http://schemas.microsoft.com/office/drawing/2014/main" id="{0B073B30-5D12-1E4D-B293-67E33B159D55}"/>
                </a:ext>
              </a:extLst>
            </p:cNvPr>
            <p:cNvGrpSpPr/>
            <p:nvPr/>
          </p:nvGrpSpPr>
          <p:grpSpPr>
            <a:xfrm>
              <a:off x="10071239" y="4906891"/>
              <a:ext cx="634327" cy="275544"/>
              <a:chOff x="8609354" y="2941214"/>
              <a:chExt cx="766961" cy="333158"/>
            </a:xfrm>
          </p:grpSpPr>
          <p:cxnSp>
            <p:nvCxnSpPr>
              <p:cNvPr id="149" name="Straight Connector 148">
                <a:extLst>
                  <a:ext uri="{FF2B5EF4-FFF2-40B4-BE49-F238E27FC236}">
                    <a16:creationId xmlns:a16="http://schemas.microsoft.com/office/drawing/2014/main" id="{15A285CD-32F4-9946-9676-71AC32650114}"/>
                  </a:ext>
                </a:extLst>
              </p:cNvPr>
              <p:cNvCxnSpPr>
                <a:cxnSpLocks/>
                <a:stCxn id="95" idx="6"/>
                <a:endCxn id="151"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0" name="Group 149">
                <a:extLst>
                  <a:ext uri="{FF2B5EF4-FFF2-40B4-BE49-F238E27FC236}">
                    <a16:creationId xmlns:a16="http://schemas.microsoft.com/office/drawing/2014/main" id="{404B5824-EE93-EC4A-9C63-A4B9BF1EDB73}"/>
                  </a:ext>
                </a:extLst>
              </p:cNvPr>
              <p:cNvGrpSpPr/>
              <p:nvPr/>
            </p:nvGrpSpPr>
            <p:grpSpPr>
              <a:xfrm>
                <a:off x="8957002" y="2941214"/>
                <a:ext cx="419313" cy="333158"/>
                <a:chOff x="8957002" y="2941214"/>
                <a:chExt cx="419313" cy="333158"/>
              </a:xfrm>
            </p:grpSpPr>
            <p:sp>
              <p:nvSpPr>
                <p:cNvPr id="151" name="Rectangle 150">
                  <a:extLst>
                    <a:ext uri="{FF2B5EF4-FFF2-40B4-BE49-F238E27FC236}">
                      <a16:creationId xmlns:a16="http://schemas.microsoft.com/office/drawing/2014/main" id="{6991A434-729B-8F4E-8DBA-837EE216DD9A}"/>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C0EFFB31-5B3F-5440-A7BB-F0E6DF7875E1}"/>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11" name="Group 110">
              <a:extLst>
                <a:ext uri="{FF2B5EF4-FFF2-40B4-BE49-F238E27FC236}">
                  <a16:creationId xmlns:a16="http://schemas.microsoft.com/office/drawing/2014/main" id="{6E35A9EA-38D6-754B-AEB9-C14BA7260F4E}"/>
                </a:ext>
              </a:extLst>
            </p:cNvPr>
            <p:cNvGrpSpPr/>
            <p:nvPr/>
          </p:nvGrpSpPr>
          <p:grpSpPr>
            <a:xfrm>
              <a:off x="8394384" y="4734665"/>
              <a:ext cx="419594" cy="468090"/>
              <a:chOff x="9535279" y="2812473"/>
              <a:chExt cx="507329" cy="565963"/>
            </a:xfrm>
          </p:grpSpPr>
          <p:cxnSp>
            <p:nvCxnSpPr>
              <p:cNvPr id="142" name="Straight Connector 141">
                <a:extLst>
                  <a:ext uri="{FF2B5EF4-FFF2-40B4-BE49-F238E27FC236}">
                    <a16:creationId xmlns:a16="http://schemas.microsoft.com/office/drawing/2014/main" id="{238D77EF-47BC-774A-8637-8B1AAF6C45AD}"/>
                  </a:ext>
                </a:extLst>
              </p:cNvPr>
              <p:cNvCxnSpPr>
                <a:cxnSpLocks/>
                <a:stCxn id="87" idx="2"/>
                <a:endCxn id="146" idx="0"/>
              </p:cNvCxnSpPr>
              <p:nvPr/>
            </p:nvCxnSpPr>
            <p:spPr>
              <a:xfrm>
                <a:off x="9646907" y="2812473"/>
                <a:ext cx="1" cy="198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E05CBA14-0C50-BB4E-96D6-4944036A54E4}"/>
                  </a:ext>
                </a:extLst>
              </p:cNvPr>
              <p:cNvCxnSpPr>
                <a:cxnSpLocks/>
                <a:stCxn id="94" idx="0"/>
                <a:endCxn id="146"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0262E7F2-3870-E14E-BBB5-8A5F7E96197E}"/>
                  </a:ext>
                </a:extLst>
              </p:cNvPr>
              <p:cNvGrpSpPr/>
              <p:nvPr/>
            </p:nvGrpSpPr>
            <p:grpSpPr>
              <a:xfrm>
                <a:off x="9535279" y="2971566"/>
                <a:ext cx="507329" cy="375692"/>
                <a:chOff x="9535279" y="2971566"/>
                <a:chExt cx="507329" cy="375692"/>
              </a:xfrm>
            </p:grpSpPr>
            <p:sp>
              <p:nvSpPr>
                <p:cNvPr id="145" name="Rectangle 144">
                  <a:extLst>
                    <a:ext uri="{FF2B5EF4-FFF2-40B4-BE49-F238E27FC236}">
                      <a16:creationId xmlns:a16="http://schemas.microsoft.com/office/drawing/2014/main" id="{F00003CD-FC1B-2948-A261-B9A27E01FADC}"/>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6" name="Rectangle 145">
                  <a:extLst>
                    <a:ext uri="{FF2B5EF4-FFF2-40B4-BE49-F238E27FC236}">
                      <a16:creationId xmlns:a16="http://schemas.microsoft.com/office/drawing/2014/main" id="{07103CE8-6C09-1248-9A17-7F43BCCC9A3A}"/>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7" name="Rectangle 146">
                  <a:extLst>
                    <a:ext uri="{FF2B5EF4-FFF2-40B4-BE49-F238E27FC236}">
                      <a16:creationId xmlns:a16="http://schemas.microsoft.com/office/drawing/2014/main" id="{DCCADC34-F333-6340-9FD5-24F913C13ACC}"/>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4E74102C-4FF9-7E49-9D28-5F535CBC1B4D}"/>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02F1061B-0142-8448-9445-A3671AA3061E}"/>
                    </a:ext>
                  </a:extLst>
                </p:cNvPr>
                <p:cNvSpPr/>
                <p:nvPr/>
              </p:nvSpPr>
              <p:spPr>
                <a:xfrm>
                  <a:off x="9006120" y="4008910"/>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7" name="Oval 26">
                  <a:extLst>
                    <a:ext uri="{FF2B5EF4-FFF2-40B4-BE49-F238E27FC236}">
                      <a16:creationId xmlns:a16="http://schemas.microsoft.com/office/drawing/2014/main" id="{0A6227A7-BDE9-294E-8050-BFFF142AB23F}"/>
                    </a:ext>
                  </a:extLst>
                </p:cNvPr>
                <p:cNvSpPr>
                  <a:spLocks noRot="1" noChangeAspect="1" noMove="1" noResize="1" noEditPoints="1" noAdjustHandles="1" noChangeArrowheads="1" noChangeShapeType="1" noTextEdit="1"/>
                </p:cNvSpPr>
                <p:nvPr/>
              </p:nvSpPr>
              <p:spPr>
                <a:xfrm>
                  <a:off x="9006120" y="4008910"/>
                  <a:ext cx="1542904" cy="302955"/>
                </a:xfrm>
                <a:prstGeom prst="ellipse">
                  <a:avLst/>
                </a:prstGeom>
                <a:blipFill>
                  <a:blip r:embed="rId110"/>
                  <a:stretch>
                    <a:fillRect/>
                  </a:stretch>
                </a:blipFill>
                <a:ln>
                  <a:solidFill>
                    <a:schemeClr val="tx1"/>
                  </a:solidFill>
                </a:ln>
              </p:spPr>
              <p:txBody>
                <a:bodyPr/>
                <a:lstStyle/>
                <a:p>
                  <a:r>
                    <a:rPr lang="en-GB">
                      <a:noFill/>
                    </a:rPr>
                    <a:t> </a:t>
                  </a:r>
                </a:p>
              </p:txBody>
            </p:sp>
          </mc:Fallback>
        </mc:AlternateContent>
        <p:cxnSp>
          <p:nvCxnSpPr>
            <p:cNvPr id="113" name="Straight Connector 112">
              <a:extLst>
                <a:ext uri="{FF2B5EF4-FFF2-40B4-BE49-F238E27FC236}">
                  <a16:creationId xmlns:a16="http://schemas.microsoft.com/office/drawing/2014/main" id="{597A3BA0-6058-494B-9245-3E1D136AC3EF}"/>
                </a:ext>
              </a:extLst>
            </p:cNvPr>
            <p:cNvCxnSpPr>
              <a:cxnSpLocks/>
              <a:stCxn id="85" idx="0"/>
              <a:endCxn id="112" idx="4"/>
            </p:cNvCxnSpPr>
            <p:nvPr/>
          </p:nvCxnSpPr>
          <p:spPr>
            <a:xfrm flipV="1">
              <a:off x="9777572" y="4311865"/>
              <a:ext cx="0" cy="2082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3182DEF-8BE5-7B44-91FB-118B08E40C25}"/>
                </a:ext>
              </a:extLst>
            </p:cNvPr>
            <p:cNvCxnSpPr>
              <a:cxnSpLocks/>
              <a:stCxn id="112" idx="2"/>
              <a:endCxn id="139" idx="3"/>
            </p:cNvCxnSpPr>
            <p:nvPr/>
          </p:nvCxnSpPr>
          <p:spPr>
            <a:xfrm flipH="1">
              <a:off x="8546257" y="4160388"/>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DFA7AAD1-002A-0B45-A840-A0F0561F02BF}"/>
                </a:ext>
              </a:extLst>
            </p:cNvPr>
            <p:cNvCxnSpPr>
              <a:cxnSpLocks/>
              <a:stCxn id="87" idx="0"/>
              <a:endCxn id="139" idx="2"/>
            </p:cNvCxnSpPr>
            <p:nvPr/>
          </p:nvCxnSpPr>
          <p:spPr>
            <a:xfrm flipV="1">
              <a:off x="8486708" y="4220229"/>
              <a:ext cx="1" cy="204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67297DFA-67B5-154A-8242-30A0EF923EA7}"/>
                </a:ext>
              </a:extLst>
            </p:cNvPr>
            <p:cNvGrpSpPr/>
            <p:nvPr/>
          </p:nvGrpSpPr>
          <p:grpSpPr>
            <a:xfrm>
              <a:off x="8394969" y="4068953"/>
              <a:ext cx="423758" cy="310722"/>
              <a:chOff x="9535279" y="3009909"/>
              <a:chExt cx="512363" cy="375691"/>
            </a:xfrm>
          </p:grpSpPr>
          <p:sp>
            <p:nvSpPr>
              <p:cNvPr id="138" name="Rectangle 137">
                <a:extLst>
                  <a:ext uri="{FF2B5EF4-FFF2-40B4-BE49-F238E27FC236}">
                    <a16:creationId xmlns:a16="http://schemas.microsoft.com/office/drawing/2014/main" id="{651096C5-7157-E444-9F4A-56D5B1F5A616}"/>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9" name="Rectangle 138">
                <a:extLst>
                  <a:ext uri="{FF2B5EF4-FFF2-40B4-BE49-F238E27FC236}">
                    <a16:creationId xmlns:a16="http://schemas.microsoft.com/office/drawing/2014/main" id="{206B4BFB-DD7C-0445-9213-4177683ADE2B}"/>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0" name="Rectangle 139">
                <a:extLst>
                  <a:ext uri="{FF2B5EF4-FFF2-40B4-BE49-F238E27FC236}">
                    <a16:creationId xmlns:a16="http://schemas.microsoft.com/office/drawing/2014/main" id="{F445FCC7-4959-CC4F-ABB4-854B9F5826B7}"/>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F7BF4226-CF6D-6B49-A25F-11DE6BE1317B}"/>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cxnSp>
          <p:nvCxnSpPr>
            <p:cNvPr id="117" name="Straight Connector 116">
              <a:extLst>
                <a:ext uri="{FF2B5EF4-FFF2-40B4-BE49-F238E27FC236}">
                  <a16:creationId xmlns:a16="http://schemas.microsoft.com/office/drawing/2014/main" id="{B6DCB8A3-834D-3E44-889D-F5E77E63AC99}"/>
                </a:ext>
              </a:extLst>
            </p:cNvPr>
            <p:cNvCxnSpPr>
              <a:cxnSpLocks/>
              <a:stCxn id="124" idx="0"/>
              <a:endCxn id="136"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8" name="Group 117">
              <a:extLst>
                <a:ext uri="{FF2B5EF4-FFF2-40B4-BE49-F238E27FC236}">
                  <a16:creationId xmlns:a16="http://schemas.microsoft.com/office/drawing/2014/main" id="{16775B83-7E9B-EE48-AD0B-0C865EA689BC}"/>
                </a:ext>
              </a:extLst>
            </p:cNvPr>
            <p:cNvGrpSpPr/>
            <p:nvPr/>
          </p:nvGrpSpPr>
          <p:grpSpPr>
            <a:xfrm>
              <a:off x="11076954" y="3617787"/>
              <a:ext cx="554644" cy="303218"/>
              <a:chOff x="10744283" y="3621393"/>
              <a:chExt cx="554644" cy="303218"/>
            </a:xfrm>
          </p:grpSpPr>
          <p:sp>
            <p:nvSpPr>
              <p:cNvPr id="136" name="Rectangle 135">
                <a:extLst>
                  <a:ext uri="{FF2B5EF4-FFF2-40B4-BE49-F238E27FC236}">
                    <a16:creationId xmlns:a16="http://schemas.microsoft.com/office/drawing/2014/main" id="{CD45F32B-3ED2-F545-A31F-26935DC50AEA}"/>
                  </a:ext>
                </a:extLst>
              </p:cNvPr>
              <p:cNvSpPr/>
              <p:nvPr/>
            </p:nvSpPr>
            <p:spPr>
              <a:xfrm>
                <a:off x="10744283"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944A2825-9F6E-B74D-A284-8910B09023B4}"/>
                      </a:ext>
                    </a:extLst>
                  </p:cNvPr>
                  <p:cNvSpPr txBox="1"/>
                  <p:nvPr/>
                </p:nvSpPr>
                <p:spPr>
                  <a:xfrm>
                    <a:off x="10902665" y="3688969"/>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𝐸𝑏</m:t>
                                  </m:r>
                                </m:sub>
                              </m:sSub>
                            </m:sub>
                          </m:sSub>
                        </m:oMath>
                      </m:oMathPara>
                    </a14:m>
                    <a:endParaRPr lang="en-GB" sz="1400" dirty="0"/>
                  </a:p>
                </p:txBody>
              </p:sp>
            </mc:Choice>
            <mc:Fallback xmlns="">
              <p:sp>
                <p:nvSpPr>
                  <p:cNvPr id="60" name="TextBox 59">
                    <a:extLst>
                      <a:ext uri="{FF2B5EF4-FFF2-40B4-BE49-F238E27FC236}">
                        <a16:creationId xmlns:a16="http://schemas.microsoft.com/office/drawing/2014/main" id="{23F80B7D-3DA9-7D47-A187-972C4465C02F}"/>
                      </a:ext>
                    </a:extLst>
                  </p:cNvPr>
                  <p:cNvSpPr txBox="1">
                    <a:spLocks noRot="1" noChangeAspect="1" noMove="1" noResize="1" noEditPoints="1" noAdjustHandles="1" noChangeArrowheads="1" noChangeShapeType="1" noTextEdit="1"/>
                  </p:cNvSpPr>
                  <p:nvPr/>
                </p:nvSpPr>
                <p:spPr>
                  <a:xfrm>
                    <a:off x="10902665" y="3688969"/>
                    <a:ext cx="396262" cy="235642"/>
                  </a:xfrm>
                  <a:prstGeom prst="rect">
                    <a:avLst/>
                  </a:prstGeom>
                  <a:blipFill>
                    <a:blip r:embed="rId111"/>
                    <a:stretch>
                      <a:fillRect l="-9375"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19" name="Oval 118">
                  <a:extLst>
                    <a:ext uri="{FF2B5EF4-FFF2-40B4-BE49-F238E27FC236}">
                      <a16:creationId xmlns:a16="http://schemas.microsoft.com/office/drawing/2014/main" id="{F78D0277-78FE-0745-BA56-A0FFB188E9AC}"/>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𝐸𝑛𝑓𝑜𝑟𝑐𝑒</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oMath>
                    </m:oMathPara>
                  </a14:m>
                  <a:endParaRPr lang="en-GB" sz="1400" dirty="0"/>
                </a:p>
              </p:txBody>
            </p:sp>
          </mc:Choice>
          <mc:Fallback xmlns="">
            <p:sp>
              <p:nvSpPr>
                <p:cNvPr id="62" name="Oval 61">
                  <a:extLst>
                    <a:ext uri="{FF2B5EF4-FFF2-40B4-BE49-F238E27FC236}">
                      <a16:creationId xmlns:a16="http://schemas.microsoft.com/office/drawing/2014/main" id="{ACC6C396-9884-D743-BE79-69182BB2AA0A}"/>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2"/>
                  <a:stretch>
                    <a:fillRect b="-4000"/>
                  </a:stretch>
                </a:blipFill>
                <a:ln>
                  <a:solidFill>
                    <a:schemeClr val="tx1"/>
                  </a:solidFill>
                </a:ln>
              </p:spPr>
              <p:txBody>
                <a:bodyPr/>
                <a:lstStyle/>
                <a:p>
                  <a:r>
                    <a:rPr lang="en-GB">
                      <a:noFill/>
                    </a:rPr>
                    <a:t> </a:t>
                  </a:r>
                </a:p>
              </p:txBody>
            </p:sp>
          </mc:Fallback>
        </mc:AlternateContent>
        <p:cxnSp>
          <p:nvCxnSpPr>
            <p:cNvPr id="120" name="Straight Connector 119">
              <a:extLst>
                <a:ext uri="{FF2B5EF4-FFF2-40B4-BE49-F238E27FC236}">
                  <a16:creationId xmlns:a16="http://schemas.microsoft.com/office/drawing/2014/main" id="{F468B3CD-2049-1B4F-B235-E5F46F4D4171}"/>
                </a:ext>
              </a:extLst>
            </p:cNvPr>
            <p:cNvCxnSpPr>
              <a:cxnSpLocks/>
              <a:stCxn id="136" idx="1"/>
              <a:endCxn id="119"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38C64E3-0480-EE41-BC79-6DA1D2769837}"/>
                </a:ext>
              </a:extLst>
            </p:cNvPr>
            <p:cNvCxnSpPr>
              <a:cxnSpLocks/>
              <a:stCxn id="119" idx="2"/>
              <a:endCxn id="133"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74">
              <a:extLst>
                <a:ext uri="{FF2B5EF4-FFF2-40B4-BE49-F238E27FC236}">
                  <a16:creationId xmlns:a16="http://schemas.microsoft.com/office/drawing/2014/main" id="{E1816345-4AD2-8647-B975-4F2A42BD6248}"/>
                </a:ext>
              </a:extLst>
            </p:cNvPr>
            <p:cNvCxnSpPr>
              <a:cxnSpLocks/>
              <a:stCxn id="87" idx="0"/>
              <a:endCxn id="133" idx="1"/>
            </p:cNvCxnSpPr>
            <p:nvPr/>
          </p:nvCxnSpPr>
          <p:spPr>
            <a:xfrm rot="16200000" flipV="1">
              <a:off x="8082459" y="4020459"/>
              <a:ext cx="748366" cy="60133"/>
            </a:xfrm>
            <a:prstGeom prst="curvedConnector4">
              <a:avLst>
                <a:gd name="adj1" fmla="val 16174"/>
                <a:gd name="adj2" fmla="val 497115"/>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4" name="Diamond 123">
                  <a:extLst>
                    <a:ext uri="{FF2B5EF4-FFF2-40B4-BE49-F238E27FC236}">
                      <a16:creationId xmlns:a16="http://schemas.microsoft.com/office/drawing/2014/main" id="{2EB5C712-D490-1D46-B97C-6A1E14E91CC6}"/>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𝐸𝑏</m:t>
                            </m:r>
                          </m:sub>
                        </m:sSub>
                      </m:oMath>
                    </m:oMathPara>
                  </a14:m>
                  <a:endParaRPr lang="en-GB" sz="1400" dirty="0"/>
                </a:p>
              </p:txBody>
            </p:sp>
          </mc:Choice>
          <mc:Fallback xmlns="">
            <p:sp>
              <p:nvSpPr>
                <p:cNvPr id="124" name="Diamond 123">
                  <a:extLst>
                    <a:ext uri="{FF2B5EF4-FFF2-40B4-BE49-F238E27FC236}">
                      <a16:creationId xmlns:a16="http://schemas.microsoft.com/office/drawing/2014/main" id="{2EB5C712-D490-1D46-B97C-6A1E14E91CC6}"/>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2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5" name="Diamond 124">
                  <a:extLst>
                    <a:ext uri="{FF2B5EF4-FFF2-40B4-BE49-F238E27FC236}">
                      <a16:creationId xmlns:a16="http://schemas.microsoft.com/office/drawing/2014/main" id="{ACCBFF0B-FE2D-E84E-BD00-361E42EBABCD}"/>
                    </a:ext>
                  </a:extLst>
                </p:cNvPr>
                <p:cNvSpPr/>
                <p:nvPr/>
              </p:nvSpPr>
              <p:spPr>
                <a:xfrm>
                  <a:off x="10181956" y="4365703"/>
                  <a:ext cx="595465"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𝐼𝐸</m:t>
                            </m:r>
                          </m:sub>
                        </m:sSub>
                      </m:oMath>
                    </m:oMathPara>
                  </a14:m>
                  <a:endParaRPr lang="en-GB" sz="1400" dirty="0"/>
                </a:p>
              </p:txBody>
            </p:sp>
          </mc:Choice>
          <mc:Fallback xmlns="">
            <p:sp>
              <p:nvSpPr>
                <p:cNvPr id="125" name="Diamond 124">
                  <a:extLst>
                    <a:ext uri="{FF2B5EF4-FFF2-40B4-BE49-F238E27FC236}">
                      <a16:creationId xmlns:a16="http://schemas.microsoft.com/office/drawing/2014/main" id="{ACCBFF0B-FE2D-E84E-BD00-361E42EBABCD}"/>
                    </a:ext>
                  </a:extLst>
                </p:cNvPr>
                <p:cNvSpPr>
                  <a:spLocks noRot="1" noChangeAspect="1" noMove="1" noResize="1" noEditPoints="1" noAdjustHandles="1" noChangeArrowheads="1" noChangeShapeType="1" noTextEdit="1"/>
                </p:cNvSpPr>
                <p:nvPr/>
              </p:nvSpPr>
              <p:spPr>
                <a:xfrm>
                  <a:off x="10181956" y="4365703"/>
                  <a:ext cx="595465" cy="427970"/>
                </a:xfrm>
                <a:prstGeom prst="diamond">
                  <a:avLst/>
                </a:prstGeom>
                <a:blipFill>
                  <a:blip r:embed="rId125"/>
                  <a:stretch>
                    <a:fillRect/>
                  </a:stretch>
                </a:blipFill>
                <a:ln>
                  <a:solidFill>
                    <a:schemeClr val="tx1"/>
                  </a:solidFill>
                </a:ln>
              </p:spPr>
              <p:txBody>
                <a:bodyPr/>
                <a:lstStyle/>
                <a:p>
                  <a:r>
                    <a:rPr lang="en-GB">
                      <a:noFill/>
                    </a:rPr>
                    <a:t> </a:t>
                  </a:r>
                </a:p>
              </p:txBody>
            </p:sp>
          </mc:Fallback>
        </mc:AlternateContent>
        <p:grpSp>
          <p:nvGrpSpPr>
            <p:cNvPr id="126" name="Group 125">
              <a:extLst>
                <a:ext uri="{FF2B5EF4-FFF2-40B4-BE49-F238E27FC236}">
                  <a16:creationId xmlns:a16="http://schemas.microsoft.com/office/drawing/2014/main" id="{16BC65C7-9821-C241-B976-0F79C6F7F611}"/>
                </a:ext>
              </a:extLst>
            </p:cNvPr>
            <p:cNvGrpSpPr/>
            <p:nvPr/>
          </p:nvGrpSpPr>
          <p:grpSpPr>
            <a:xfrm>
              <a:off x="8394384" y="3583002"/>
              <a:ext cx="423758" cy="313897"/>
              <a:chOff x="8394384" y="3583002"/>
              <a:chExt cx="423758" cy="313897"/>
            </a:xfrm>
          </p:grpSpPr>
          <p:sp>
            <p:nvSpPr>
              <p:cNvPr id="132" name="Rectangle 131">
                <a:extLst>
                  <a:ext uri="{FF2B5EF4-FFF2-40B4-BE49-F238E27FC236}">
                    <a16:creationId xmlns:a16="http://schemas.microsoft.com/office/drawing/2014/main" id="{29E290F6-CDCA-AD4D-8EEE-904933430F7E}"/>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3" name="Rectangle 132">
                <a:extLst>
                  <a:ext uri="{FF2B5EF4-FFF2-40B4-BE49-F238E27FC236}">
                    <a16:creationId xmlns:a16="http://schemas.microsoft.com/office/drawing/2014/main" id="{DF72EE2E-D533-4049-912E-5EA0B8E54076}"/>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4" name="Rectangle 133">
                <a:extLst>
                  <a:ext uri="{FF2B5EF4-FFF2-40B4-BE49-F238E27FC236}">
                    <a16:creationId xmlns:a16="http://schemas.microsoft.com/office/drawing/2014/main" id="{7560ABA4-DE04-CD44-8C40-E177F9B064C2}"/>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3E4C8E4F-FBC8-5740-AFD8-13455F5C084C}"/>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de-DE"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27" name="Straight Connector 126">
              <a:extLst>
                <a:ext uri="{FF2B5EF4-FFF2-40B4-BE49-F238E27FC236}">
                  <a16:creationId xmlns:a16="http://schemas.microsoft.com/office/drawing/2014/main" id="{A7251F54-877C-6547-8568-0F12873BC0AD}"/>
                </a:ext>
              </a:extLst>
            </p:cNvPr>
            <p:cNvCxnSpPr>
              <a:cxnSpLocks/>
              <a:stCxn id="88" idx="0"/>
              <a:endCxn id="129"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990A64FE-BE51-7941-B683-242317920E92}"/>
                </a:ext>
              </a:extLst>
            </p:cNvPr>
            <p:cNvCxnSpPr>
              <a:cxnSpLocks/>
              <a:stCxn id="125" idx="3"/>
              <a:endCxn id="129" idx="1"/>
            </p:cNvCxnSpPr>
            <p:nvPr/>
          </p:nvCxnSpPr>
          <p:spPr>
            <a:xfrm>
              <a:off x="10777421" y="4579688"/>
              <a:ext cx="2995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Rectangle 128">
              <a:extLst>
                <a:ext uri="{FF2B5EF4-FFF2-40B4-BE49-F238E27FC236}">
                  <a16:creationId xmlns:a16="http://schemas.microsoft.com/office/drawing/2014/main" id="{84BB05E8-B590-2A4A-9DF5-8F68D69641E0}"/>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31A62A77-60A6-D64A-AB1A-41A513AB4F18}"/>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01" name="TextBox 100">
                  <a:extLst>
                    <a:ext uri="{FF2B5EF4-FFF2-40B4-BE49-F238E27FC236}">
                      <a16:creationId xmlns:a16="http://schemas.microsoft.com/office/drawing/2014/main" id="{880A351A-FAD1-0A46-9714-1B1013C19D31}"/>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31" name="Straight Connector 130">
              <a:extLst>
                <a:ext uri="{FF2B5EF4-FFF2-40B4-BE49-F238E27FC236}">
                  <a16:creationId xmlns:a16="http://schemas.microsoft.com/office/drawing/2014/main" id="{FCD83F61-DEE5-ED42-A0E8-38DB559F663A}"/>
                </a:ext>
              </a:extLst>
            </p:cNvPr>
            <p:cNvCxnSpPr>
              <a:cxnSpLocks/>
              <a:stCxn id="129" idx="0"/>
              <a:endCxn id="124"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graphicFrame>
            <p:nvGraphicFramePr>
              <p:cNvPr id="81" name="Table 80">
                <a:extLst>
                  <a:ext uri="{FF2B5EF4-FFF2-40B4-BE49-F238E27FC236}">
                    <a16:creationId xmlns:a16="http://schemas.microsoft.com/office/drawing/2014/main" id="{22F6718D-914D-EC45-A3F6-8928186962C6}"/>
                  </a:ext>
                </a:extLst>
              </p:cNvPr>
              <p:cNvGraphicFramePr>
                <a:graphicFrameLocks noGrp="1"/>
              </p:cNvGraphicFramePr>
              <p:nvPr/>
            </p:nvGraphicFramePr>
            <p:xfrm>
              <a:off x="7889093" y="3175949"/>
              <a:ext cx="3475419" cy="2754000"/>
            </p:xfrm>
            <a:graphic>
              <a:graphicData uri="http://schemas.openxmlformats.org/drawingml/2006/table">
                <a:tbl>
                  <a:tblPr firstRow="1" bandRow="1">
                    <a:tableStyleId>{FABFCF23-3B69-468F-B69F-88F6DE6A72F2}</a:tableStyleId>
                  </a:tblPr>
                  <a:tblGrid>
                    <a:gridCol w="650367">
                      <a:extLst>
                        <a:ext uri="{9D8B030D-6E8A-4147-A177-3AD203B41FA5}">
                          <a16:colId xmlns:a16="http://schemas.microsoft.com/office/drawing/2014/main" val="2668102553"/>
                        </a:ext>
                      </a:extLst>
                    </a:gridCol>
                    <a:gridCol w="650367">
                      <a:extLst>
                        <a:ext uri="{9D8B030D-6E8A-4147-A177-3AD203B41FA5}">
                          <a16:colId xmlns:a16="http://schemas.microsoft.com/office/drawing/2014/main" val="2258612586"/>
                        </a:ext>
                      </a:extLst>
                    </a:gridCol>
                    <a:gridCol w="650367">
                      <a:extLst>
                        <a:ext uri="{9D8B030D-6E8A-4147-A177-3AD203B41FA5}">
                          <a16:colId xmlns:a16="http://schemas.microsoft.com/office/drawing/2014/main" val="317473581"/>
                        </a:ext>
                      </a:extLst>
                    </a:gridCol>
                    <a:gridCol w="1524318">
                      <a:extLst>
                        <a:ext uri="{9D8B030D-6E8A-4147-A177-3AD203B41FA5}">
                          <a16:colId xmlns:a16="http://schemas.microsoft.com/office/drawing/2014/main" val="281335253"/>
                        </a:ext>
                      </a:extLst>
                    </a:gridCol>
                  </a:tblGrid>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m:t>
                                </m:r>
                              </m:oMath>
                            </m:oMathPara>
                          </a14:m>
                          <a:endParaRPr lang="en-GB" sz="1400" b="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m:t>
                                </m:r>
                              </m:oMath>
                            </m:oMathPara>
                          </a14:m>
                          <a:endParaRPr lang="en-GB" sz="1400" b="0" i="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𝐸𝑏</m:t>
                                </m:r>
                              </m:oMath>
                            </m:oMathPara>
                          </a14:m>
                          <a:endParaRPr lang="en-GB" sz="1400" b="0" i="1"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𝐼𝐸</m:t>
                                    </m:r>
                                  </m:sub>
                                </m:sSub>
                              </m:oMath>
                            </m:oMathPara>
                          </a14:m>
                          <a:endParaRPr lang="en-GB" sz="1400" b="0" i="1" dirty="0"/>
                        </a:p>
                      </a:txBody>
                      <a:tcPr/>
                    </a:tc>
                    <a:extLst>
                      <a:ext uri="{0D108BD9-81ED-4DB2-BD59-A6C34878D82A}">
                        <a16:rowId xmlns:a16="http://schemas.microsoft.com/office/drawing/2014/main" val="1907911284"/>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solidFill>
                                      <a:srgbClr val="EBEBEB"/>
                                    </a:solidFill>
                                    <a:latin typeface="Cambria Math" panose="02040503050406030204" pitchFamily="18" charset="0"/>
                                  </a:rPr>
                                  <m:t>−</m:t>
                                </m:r>
                                <m:r>
                                  <a:rPr lang="de-DE" sz="1400" smtClean="0">
                                    <a:latin typeface="Cambria Math" panose="02040503050406030204" pitchFamily="18" charset="0"/>
                                  </a:rPr>
                                  <m:t>10</m:t>
                                </m:r>
                                <m:r>
                                  <a:rPr lang="de-DE" sz="1400" b="0" i="0" smtClean="0">
                                    <a:latin typeface="Cambria Math" panose="02040503050406030204" pitchFamily="18" charset="0"/>
                                  </a:rPr>
                                  <m:t>+</m:t>
                                </m:r>
                                <m:r>
                                  <a:rPr lang="de-DE" sz="1400" b="0" i="0" smtClean="0">
                                    <a:solidFill>
                                      <a:srgbClr val="EBEBEB"/>
                                    </a:solidFill>
                                    <a:latin typeface="Cambria Math" panose="02040503050406030204" pitchFamily="18" charset="0"/>
                                  </a:rPr>
                                  <m:t>0</m:t>
                                </m:r>
                                <m:r>
                                  <a:rPr lang="de-DE" sz="1400" smtClean="0">
                                    <a:latin typeface="Cambria Math" panose="02040503050406030204" pitchFamily="18" charset="0"/>
                                  </a:rPr>
                                  <m:t>0</m:t>
                                </m:r>
                                <m:r>
                                  <a:rPr lang="de-DE" sz="1400" b="0" i="0" smtClean="0">
                                    <a:latin typeface="Cambria Math" panose="02040503050406030204" pitchFamily="18" charset="0"/>
                                  </a:rPr>
                                  <m:t>=</m:t>
                                </m:r>
                                <m:r>
                                  <a:rPr lang="de-DE" sz="1400" b="0" i="0" smtClean="0">
                                    <a:solidFill>
                                      <a:srgbClr val="EBEBEB"/>
                                    </a:solidFill>
                                    <a:latin typeface="Cambria Math" panose="02040503050406030204" pitchFamily="18" charset="0"/>
                                  </a:rPr>
                                  <m:t>−</m:t>
                                </m:r>
                                <m:r>
                                  <a:rPr lang="de-DE" sz="1400" b="0" i="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1902464291"/>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de-DE" sz="1400" b="0" i="0" u="none" strike="noStrike" kern="1200" cap="none" spc="0" normalizeH="0" baseline="0" noProof="0" smtClean="0">
                                    <a:ln>
                                      <a:noFill/>
                                    </a:ln>
                                    <a:solidFill>
                                      <a:srgbClr val="EBEBEB"/>
                                    </a:solidFill>
                                    <a:effectLst/>
                                    <a:uLnTx/>
                                    <a:uFillTx/>
                                    <a:latin typeface="Cambria Math" panose="02040503050406030204" pitchFamily="18" charset="0"/>
                                    <a:ea typeface="+mn-ea"/>
                                    <a:cs typeface="+mn-cs"/>
                                  </a:rPr>
                                  <m:t>−</m:t>
                                </m:r>
                                <m:r>
                                  <a:rPr kumimoji="0" lang="de-DE" sz="1400" b="0" i="0"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10−10=</m:t>
                                </m:r>
                                <m:r>
                                  <a:rPr kumimoji="0" lang="de-DE" sz="1400" b="0" i="0" u="none" strike="noStrike" kern="1200" cap="none" spc="0" normalizeH="0" baseline="0" noProof="0" smtClean="0">
                                    <a:ln>
                                      <a:noFill/>
                                    </a:ln>
                                    <a:solidFill>
                                      <a:srgbClr val="F4F4F4"/>
                                    </a:solidFill>
                                    <a:effectLst/>
                                    <a:uLnTx/>
                                    <a:uFillTx/>
                                    <a:latin typeface="Cambria Math" panose="02040503050406030204" pitchFamily="18" charset="0"/>
                                    <a:ea typeface="+mn-ea"/>
                                    <a:cs typeface="+mn-cs"/>
                                  </a:rPr>
                                  <m:t>−0</m:t>
                                </m:r>
                                <m:r>
                                  <a:rPr kumimoji="0" lang="de-DE" sz="1400" b="0" i="0"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0</m:t>
                                </m:r>
                              </m:oMath>
                            </m:oMathPara>
                          </a14:m>
                          <a:endParaRPr kumimoji="0" lang="en-GB" sz="1400" b="0" i="0" u="none" strike="noStrike" kern="1200" cap="none" spc="0" normalizeH="0" baseline="0" noProof="0" dirty="0">
                            <a:ln>
                              <a:noFill/>
                            </a:ln>
                            <a:solidFill>
                              <a:srgbClr val="58585A"/>
                            </a:solidFill>
                            <a:effectLst/>
                            <a:uLnTx/>
                            <a:uFillTx/>
                            <a:latin typeface="+mn-lt"/>
                            <a:ea typeface="+mn-ea"/>
                            <a:cs typeface="+mn-cs"/>
                          </a:endParaRPr>
                        </a:p>
                      </a:txBody>
                      <a:tcPr/>
                    </a:tc>
                    <a:extLst>
                      <a:ext uri="{0D108BD9-81ED-4DB2-BD59-A6C34878D82A}">
                        <a16:rowId xmlns:a16="http://schemas.microsoft.com/office/drawing/2014/main" val="1944780422"/>
                      </a:ext>
                    </a:extLst>
                  </a:tr>
                  <a:tr h="306000">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−10</m:t>
                                </m:r>
                                <m:r>
                                  <a:rPr lang="de-DE" sz="1400" b="0" i="0" smtClean="0">
                                    <a:latin typeface="Cambria Math" panose="02040503050406030204" pitchFamily="18" charset="0"/>
                                  </a:rPr>
                                  <m:t>+</m:t>
                                </m:r>
                                <m:r>
                                  <a:rPr lang="de-DE" sz="1400" b="0" i="0" smtClean="0">
                                    <a:solidFill>
                                      <a:srgbClr val="EBEBEB"/>
                                    </a:solidFill>
                                    <a:latin typeface="Cambria Math" panose="02040503050406030204" pitchFamily="18" charset="0"/>
                                  </a:rPr>
                                  <m:t>0</m:t>
                                </m:r>
                                <m:r>
                                  <a:rPr lang="de-DE" sz="1400" smtClean="0">
                                    <a:latin typeface="Cambria Math" panose="02040503050406030204" pitchFamily="18" charset="0"/>
                                  </a:rPr>
                                  <m:t>0</m:t>
                                </m:r>
                                <m:r>
                                  <a:rPr lang="de-DE" sz="1400" b="0" i="0" smtClean="0">
                                    <a:latin typeface="Cambria Math" panose="02040503050406030204" pitchFamily="18" charset="0"/>
                                  </a:rPr>
                                  <m:t>=−10</m:t>
                                </m:r>
                              </m:oMath>
                            </m:oMathPara>
                          </a14:m>
                          <a:endParaRPr lang="en-GB" sz="1400" dirty="0"/>
                        </a:p>
                      </a:txBody>
                      <a:tcPr/>
                    </a:tc>
                    <a:extLst>
                      <a:ext uri="{0D108BD9-81ED-4DB2-BD59-A6C34878D82A}">
                        <a16:rowId xmlns:a16="http://schemas.microsoft.com/office/drawing/2014/main" val="3654867907"/>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de-DE" sz="1400" b="0" i="0"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−10−10=−20</m:t>
                                </m:r>
                              </m:oMath>
                            </m:oMathPara>
                          </a14:m>
                          <a:endParaRPr kumimoji="0" lang="en-GB" sz="1400" b="0" i="0" u="none" strike="noStrike" kern="1200" cap="none" spc="0" normalizeH="0" baseline="0" noProof="0" dirty="0">
                            <a:ln>
                              <a:noFill/>
                            </a:ln>
                            <a:solidFill>
                              <a:srgbClr val="58585A"/>
                            </a:solidFill>
                            <a:effectLst/>
                            <a:uLnTx/>
                            <a:uFillTx/>
                            <a:latin typeface="+mn-lt"/>
                            <a:ea typeface="+mn-ea"/>
                            <a:cs typeface="+mn-cs"/>
                          </a:endParaRPr>
                        </a:p>
                      </a:txBody>
                      <a:tcPr/>
                    </a:tc>
                    <a:extLst>
                      <a:ext uri="{0D108BD9-81ED-4DB2-BD59-A6C34878D82A}">
                        <a16:rowId xmlns:a16="http://schemas.microsoft.com/office/drawing/2014/main" val="1902049525"/>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m:t>
                                </m:r>
                                <m:r>
                                  <a:rPr lang="de-DE" sz="1400" b="0" i="0" smtClean="0">
                                    <a:latin typeface="Cambria Math" panose="02040503050406030204" pitchFamily="18" charset="0"/>
                                  </a:rPr>
                                  <m:t>2</m:t>
                                </m:r>
                                <m:r>
                                  <a:rPr lang="de-DE" sz="1400" smtClean="0">
                                    <a:latin typeface="Cambria Math" panose="02040503050406030204" pitchFamily="18" charset="0"/>
                                  </a:rPr>
                                  <m:t>0</m:t>
                                </m:r>
                                <m:r>
                                  <a:rPr lang="de-DE" sz="1400" b="0" i="0" smtClean="0">
                                    <a:latin typeface="Cambria Math" panose="02040503050406030204" pitchFamily="18" charset="0"/>
                                  </a:rPr>
                                  <m:t>+</m:t>
                                </m:r>
                                <m:r>
                                  <a:rPr lang="de-DE" sz="1400" b="0" i="0" smtClean="0">
                                    <a:solidFill>
                                      <a:srgbClr val="EBEBEB"/>
                                    </a:solidFill>
                                    <a:latin typeface="Cambria Math" panose="02040503050406030204" pitchFamily="18" charset="0"/>
                                  </a:rPr>
                                  <m:t>0</m:t>
                                </m:r>
                                <m:r>
                                  <a:rPr lang="de-DE" sz="1400" smtClean="0">
                                    <a:latin typeface="Cambria Math" panose="02040503050406030204" pitchFamily="18" charset="0"/>
                                  </a:rPr>
                                  <m:t>0</m:t>
                                </m:r>
                                <m:r>
                                  <a:rPr lang="de-DE" sz="1400" b="0" i="0" smtClean="0">
                                    <a:latin typeface="Cambria Math" panose="02040503050406030204" pitchFamily="18" charset="0"/>
                                  </a:rPr>
                                  <m:t>=−20</m:t>
                                </m:r>
                              </m:oMath>
                            </m:oMathPara>
                          </a14:m>
                          <a:endParaRPr lang="en-GB" sz="1400" dirty="0"/>
                        </a:p>
                      </a:txBody>
                      <a:tcPr/>
                    </a:tc>
                    <a:extLst>
                      <a:ext uri="{0D108BD9-81ED-4DB2-BD59-A6C34878D82A}">
                        <a16:rowId xmlns:a16="http://schemas.microsoft.com/office/drawing/2014/main" val="219285583"/>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m:t>
                                </m:r>
                                <m:r>
                                  <a:rPr lang="de-DE" sz="1400" b="0" i="0" smtClean="0">
                                    <a:latin typeface="Cambria Math" panose="02040503050406030204" pitchFamily="18" charset="0"/>
                                  </a:rPr>
                                  <m:t>2</m:t>
                                </m:r>
                                <m:r>
                                  <a:rPr lang="de-DE" sz="1400" smtClean="0">
                                    <a:latin typeface="Cambria Math" panose="02040503050406030204" pitchFamily="18" charset="0"/>
                                  </a:rPr>
                                  <m:t>0</m:t>
                                </m:r>
                                <m:r>
                                  <a:rPr kumimoji="0" lang="de-DE" sz="1400" b="0" i="0"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−10=−30</m:t>
                                </m:r>
                              </m:oMath>
                            </m:oMathPara>
                          </a14:m>
                          <a:endParaRPr lang="en-GB" sz="1400" dirty="0"/>
                        </a:p>
                      </a:txBody>
                      <a:tcPr/>
                    </a:tc>
                    <a:extLst>
                      <a:ext uri="{0D108BD9-81ED-4DB2-BD59-A6C34878D82A}">
                        <a16:rowId xmlns:a16="http://schemas.microsoft.com/office/drawing/2014/main" val="3613585469"/>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𝑓𝑎𝑙𝑠𝑒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solidFill>
                                      <a:srgbClr val="F4F4F4"/>
                                    </a:solidFill>
                                    <a:latin typeface="Cambria Math" panose="02040503050406030204" pitchFamily="18" charset="0"/>
                                  </a:rPr>
                                  <m:t>−</m:t>
                                </m:r>
                                <m:r>
                                  <a:rPr lang="de-DE" sz="1400" b="0" i="0" smtClean="0">
                                    <a:solidFill>
                                      <a:srgbClr val="F4F4F4"/>
                                    </a:solidFill>
                                    <a:latin typeface="Cambria Math" panose="02040503050406030204" pitchFamily="18" charset="0"/>
                                  </a:rPr>
                                  <m:t>0</m:t>
                                </m:r>
                                <m:r>
                                  <a:rPr lang="de-DE" sz="1400" b="0" i="0" smtClean="0">
                                    <a:latin typeface="Cambria Math" panose="02040503050406030204" pitchFamily="18" charset="0"/>
                                  </a:rPr>
                                  <m:t>2+</m:t>
                                </m:r>
                                <m:r>
                                  <a:rPr lang="de-DE" sz="1400" b="0" i="0" smtClean="0">
                                    <a:solidFill>
                                      <a:srgbClr val="EBEBEB"/>
                                    </a:solidFill>
                                    <a:latin typeface="Cambria Math" panose="02040503050406030204" pitchFamily="18" charset="0"/>
                                  </a:rPr>
                                  <m:t>0</m:t>
                                </m:r>
                                <m:r>
                                  <a:rPr lang="de-DE" sz="1400" smtClean="0">
                                    <a:latin typeface="Cambria Math" panose="02040503050406030204" pitchFamily="18" charset="0"/>
                                  </a:rPr>
                                  <m:t>0</m:t>
                                </m:r>
                                <m:r>
                                  <a:rPr lang="de-DE" sz="1400" b="0" i="0" smtClean="0">
                                    <a:latin typeface="Cambria Math" panose="02040503050406030204" pitchFamily="18" charset="0"/>
                                  </a:rPr>
                                  <m:t>=</m:t>
                                </m:r>
                                <m:r>
                                  <a:rPr lang="de-DE" sz="1400" b="0" i="0" smtClean="0">
                                    <a:solidFill>
                                      <a:srgbClr val="EBEBEB"/>
                                    </a:solidFill>
                                    <a:latin typeface="Cambria Math" panose="02040503050406030204" pitchFamily="18" charset="0"/>
                                  </a:rPr>
                                  <m:t>−0</m:t>
                                </m:r>
                                <m:r>
                                  <a:rPr lang="de-DE" sz="1400" b="0" i="0" smtClean="0">
                                    <a:latin typeface="Cambria Math" panose="02040503050406030204" pitchFamily="18" charset="0"/>
                                  </a:rPr>
                                  <m:t>2</m:t>
                                </m:r>
                              </m:oMath>
                            </m:oMathPara>
                          </a14:m>
                          <a:endParaRPr lang="en-GB" sz="1400" dirty="0"/>
                        </a:p>
                      </a:txBody>
                      <a:tcPr/>
                    </a:tc>
                    <a:extLst>
                      <a:ext uri="{0D108BD9-81ED-4DB2-BD59-A6C34878D82A}">
                        <a16:rowId xmlns:a16="http://schemas.microsoft.com/office/drawing/2014/main" val="1839532906"/>
                      </a:ext>
                    </a:extLst>
                  </a:tr>
                  <a:tr h="30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400" smtClean="0">
                                    <a:latin typeface="Cambria Math" panose="02040503050406030204" pitchFamily="18" charset="0"/>
                                  </a:rPr>
                                  <m:t>𝑡𝑟𝑢𝑒</m:t>
                                </m:r>
                              </m:oMath>
                            </m:oMathPara>
                          </a14:m>
                          <a:endParaRPr lang="en-GB" sz="1400" dirty="0"/>
                        </a:p>
                      </a:txBody>
                      <a:tcPr/>
                    </a:tc>
                    <a:tc>
                      <a:txBody>
                        <a:bodyPr/>
                        <a:lstStyle/>
                        <a:p>
                          <a:pPr/>
                          <a14:m>
                            <m:oMathPara xmlns:m="http://schemas.openxmlformats.org/officeDocument/2006/math">
                              <m:oMathParaPr>
                                <m:jc m:val="centerGroup"/>
                              </m:oMathParaPr>
                              <m:oMath xmlns:m="http://schemas.openxmlformats.org/officeDocument/2006/math">
                                <m:r>
                                  <a:rPr lang="de-DE" sz="1400" smtClean="0">
                                    <a:solidFill>
                                      <a:srgbClr val="F4F4F4"/>
                                    </a:solidFill>
                                    <a:latin typeface="Cambria Math" panose="02040503050406030204" pitchFamily="18" charset="0"/>
                                  </a:rPr>
                                  <m:t>−</m:t>
                                </m:r>
                                <m:r>
                                  <a:rPr lang="de-DE" sz="1400" b="0" i="0" smtClean="0">
                                    <a:solidFill>
                                      <a:srgbClr val="F4F4F4"/>
                                    </a:solidFill>
                                    <a:latin typeface="Cambria Math" panose="02040503050406030204" pitchFamily="18" charset="0"/>
                                  </a:rPr>
                                  <m:t>0</m:t>
                                </m:r>
                                <m:r>
                                  <a:rPr lang="de-DE" sz="1400" b="0" i="0" smtClean="0">
                                    <a:latin typeface="Cambria Math" panose="02040503050406030204" pitchFamily="18" charset="0"/>
                                  </a:rPr>
                                  <m:t>2</m:t>
                                </m:r>
                                <m:r>
                                  <a:rPr kumimoji="0" lang="de-DE" sz="1400" b="0" i="0"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−10=</m:t>
                                </m:r>
                                <m:r>
                                  <a:rPr kumimoji="0" lang="de-DE" sz="1400" b="0" i="0" u="none" strike="noStrike" kern="1200" cap="none" spc="0" normalizeH="0" baseline="0" noProof="0" smtClean="0">
                                    <a:ln>
                                      <a:noFill/>
                                    </a:ln>
                                    <a:solidFill>
                                      <a:srgbClr val="F4F4F4"/>
                                    </a:solidFill>
                                    <a:effectLst/>
                                    <a:uLnTx/>
                                    <a:uFillTx/>
                                    <a:latin typeface="Cambria Math" panose="02040503050406030204" pitchFamily="18" charset="0"/>
                                    <a:ea typeface="+mn-ea"/>
                                    <a:cs typeface="+mn-cs"/>
                                  </a:rPr>
                                  <m:t>−0</m:t>
                                </m:r>
                                <m:r>
                                  <a:rPr kumimoji="0" lang="de-DE" sz="1400" b="0" i="0" u="none" strike="noStrike" kern="1200" cap="none" spc="0" normalizeH="0" baseline="0" noProof="0" smtClean="0">
                                    <a:ln>
                                      <a:noFill/>
                                    </a:ln>
                                    <a:solidFill>
                                      <a:srgbClr val="58585A"/>
                                    </a:solidFill>
                                    <a:effectLst/>
                                    <a:uLnTx/>
                                    <a:uFillTx/>
                                    <a:latin typeface="Cambria Math" panose="02040503050406030204" pitchFamily="18" charset="0"/>
                                    <a:ea typeface="+mn-ea"/>
                                    <a:cs typeface="+mn-cs"/>
                                  </a:rPr>
                                  <m:t>8</m:t>
                                </m:r>
                              </m:oMath>
                            </m:oMathPara>
                          </a14:m>
                          <a:endParaRPr lang="en-GB" sz="1400" dirty="0"/>
                        </a:p>
                      </a:txBody>
                      <a:tcPr/>
                    </a:tc>
                    <a:extLst>
                      <a:ext uri="{0D108BD9-81ED-4DB2-BD59-A6C34878D82A}">
                        <a16:rowId xmlns:a16="http://schemas.microsoft.com/office/drawing/2014/main" val="2711979678"/>
                      </a:ext>
                    </a:extLst>
                  </a:tr>
                </a:tbl>
              </a:graphicData>
            </a:graphic>
          </p:graphicFrame>
        </mc:Choice>
        <mc:Fallback xmlns="">
          <p:graphicFrame>
            <p:nvGraphicFramePr>
              <p:cNvPr id="81" name="Table 80">
                <a:extLst>
                  <a:ext uri="{FF2B5EF4-FFF2-40B4-BE49-F238E27FC236}">
                    <a16:creationId xmlns:a16="http://schemas.microsoft.com/office/drawing/2014/main" id="{22F6718D-914D-EC45-A3F6-8928186962C6}"/>
                  </a:ext>
                </a:extLst>
              </p:cNvPr>
              <p:cNvGraphicFramePr>
                <a:graphicFrameLocks noGrp="1"/>
              </p:cNvGraphicFramePr>
              <p:nvPr>
                <p:extLst>
                  <p:ext uri="{D42A27DB-BD31-4B8C-83A1-F6EECF244321}">
                    <p14:modId xmlns:p14="http://schemas.microsoft.com/office/powerpoint/2010/main" val="1592057474"/>
                  </p:ext>
                </p:extLst>
              </p:nvPr>
            </p:nvGraphicFramePr>
            <p:xfrm>
              <a:off x="7889093" y="3175949"/>
              <a:ext cx="3475419" cy="2754000"/>
            </p:xfrm>
            <a:graphic>
              <a:graphicData uri="http://schemas.openxmlformats.org/drawingml/2006/table">
                <a:tbl>
                  <a:tblPr firstRow="1" bandRow="1">
                    <a:tableStyleId>{FABFCF23-3B69-468F-B69F-88F6DE6A72F2}</a:tableStyleId>
                  </a:tblPr>
                  <a:tblGrid>
                    <a:gridCol w="650367">
                      <a:extLst>
                        <a:ext uri="{9D8B030D-6E8A-4147-A177-3AD203B41FA5}">
                          <a16:colId xmlns:a16="http://schemas.microsoft.com/office/drawing/2014/main" val="2668102553"/>
                        </a:ext>
                      </a:extLst>
                    </a:gridCol>
                    <a:gridCol w="650367">
                      <a:extLst>
                        <a:ext uri="{9D8B030D-6E8A-4147-A177-3AD203B41FA5}">
                          <a16:colId xmlns:a16="http://schemas.microsoft.com/office/drawing/2014/main" val="2258612586"/>
                        </a:ext>
                      </a:extLst>
                    </a:gridCol>
                    <a:gridCol w="650367">
                      <a:extLst>
                        <a:ext uri="{9D8B030D-6E8A-4147-A177-3AD203B41FA5}">
                          <a16:colId xmlns:a16="http://schemas.microsoft.com/office/drawing/2014/main" val="317473581"/>
                        </a:ext>
                      </a:extLst>
                    </a:gridCol>
                    <a:gridCol w="1524318">
                      <a:extLst>
                        <a:ext uri="{9D8B030D-6E8A-4147-A177-3AD203B41FA5}">
                          <a16:colId xmlns:a16="http://schemas.microsoft.com/office/drawing/2014/main" val="281335253"/>
                        </a:ext>
                      </a:extLst>
                    </a:gridCol>
                  </a:tblGrid>
                  <a:tr h="306000">
                    <a:tc>
                      <a:txBody>
                        <a:bodyPr/>
                        <a:lstStyle/>
                        <a:p>
                          <a:endParaRPr lang="en-US"/>
                        </a:p>
                      </a:txBody>
                      <a:tcPr>
                        <a:blipFill>
                          <a:blip r:embed="rId126"/>
                          <a:stretch>
                            <a:fillRect l="-1961" t="-4167" r="-439216" b="-808333"/>
                          </a:stretch>
                        </a:blipFill>
                      </a:tcPr>
                    </a:tc>
                    <a:tc>
                      <a:txBody>
                        <a:bodyPr/>
                        <a:lstStyle/>
                        <a:p>
                          <a:endParaRPr lang="en-US"/>
                        </a:p>
                      </a:txBody>
                      <a:tcPr>
                        <a:blipFill>
                          <a:blip r:embed="rId126"/>
                          <a:stretch>
                            <a:fillRect l="-100000" t="-4167" r="-330769" b="-808333"/>
                          </a:stretch>
                        </a:blipFill>
                      </a:tcPr>
                    </a:tc>
                    <a:tc>
                      <a:txBody>
                        <a:bodyPr/>
                        <a:lstStyle/>
                        <a:p>
                          <a:endParaRPr lang="en-US"/>
                        </a:p>
                      </a:txBody>
                      <a:tcPr>
                        <a:blipFill>
                          <a:blip r:embed="rId126"/>
                          <a:stretch>
                            <a:fillRect l="-203922" t="-4167" r="-237255" b="-808333"/>
                          </a:stretch>
                        </a:blipFill>
                      </a:tcPr>
                    </a:tc>
                    <a:tc>
                      <a:txBody>
                        <a:bodyPr/>
                        <a:lstStyle/>
                        <a:p>
                          <a:endParaRPr lang="en-US"/>
                        </a:p>
                      </a:txBody>
                      <a:tcPr>
                        <a:blipFill>
                          <a:blip r:embed="rId126"/>
                          <a:stretch>
                            <a:fillRect l="-129167" t="-4167" r="-833" b="-808333"/>
                          </a:stretch>
                        </a:blipFill>
                      </a:tcPr>
                    </a:tc>
                    <a:extLst>
                      <a:ext uri="{0D108BD9-81ED-4DB2-BD59-A6C34878D82A}">
                        <a16:rowId xmlns:a16="http://schemas.microsoft.com/office/drawing/2014/main" val="1907911284"/>
                      </a:ext>
                    </a:extLst>
                  </a:tr>
                  <a:tr h="306000">
                    <a:tc>
                      <a:txBody>
                        <a:bodyPr/>
                        <a:lstStyle/>
                        <a:p>
                          <a:endParaRPr lang="en-US"/>
                        </a:p>
                      </a:txBody>
                      <a:tcPr>
                        <a:blipFill>
                          <a:blip r:embed="rId126"/>
                          <a:stretch>
                            <a:fillRect l="-1961" t="-104167" r="-439216" b="-708333"/>
                          </a:stretch>
                        </a:blipFill>
                      </a:tcPr>
                    </a:tc>
                    <a:tc>
                      <a:txBody>
                        <a:bodyPr/>
                        <a:lstStyle/>
                        <a:p>
                          <a:endParaRPr lang="en-US"/>
                        </a:p>
                      </a:txBody>
                      <a:tcPr>
                        <a:blipFill>
                          <a:blip r:embed="rId126"/>
                          <a:stretch>
                            <a:fillRect l="-100000" t="-104167" r="-330769" b="-708333"/>
                          </a:stretch>
                        </a:blipFill>
                      </a:tcPr>
                    </a:tc>
                    <a:tc>
                      <a:txBody>
                        <a:bodyPr/>
                        <a:lstStyle/>
                        <a:p>
                          <a:endParaRPr lang="en-US"/>
                        </a:p>
                      </a:txBody>
                      <a:tcPr>
                        <a:blipFill>
                          <a:blip r:embed="rId126"/>
                          <a:stretch>
                            <a:fillRect l="-203922" t="-104167" r="-237255" b="-708333"/>
                          </a:stretch>
                        </a:blipFill>
                      </a:tcPr>
                    </a:tc>
                    <a:tc>
                      <a:txBody>
                        <a:bodyPr/>
                        <a:lstStyle/>
                        <a:p>
                          <a:endParaRPr lang="en-US"/>
                        </a:p>
                      </a:txBody>
                      <a:tcPr>
                        <a:blipFill>
                          <a:blip r:embed="rId126"/>
                          <a:stretch>
                            <a:fillRect l="-129167" t="-104167" r="-833" b="-708333"/>
                          </a:stretch>
                        </a:blipFill>
                      </a:tcPr>
                    </a:tc>
                    <a:extLst>
                      <a:ext uri="{0D108BD9-81ED-4DB2-BD59-A6C34878D82A}">
                        <a16:rowId xmlns:a16="http://schemas.microsoft.com/office/drawing/2014/main" val="1902464291"/>
                      </a:ext>
                    </a:extLst>
                  </a:tr>
                  <a:tr h="306000">
                    <a:tc>
                      <a:txBody>
                        <a:bodyPr/>
                        <a:lstStyle/>
                        <a:p>
                          <a:endParaRPr lang="en-US"/>
                        </a:p>
                      </a:txBody>
                      <a:tcPr>
                        <a:blipFill>
                          <a:blip r:embed="rId126"/>
                          <a:stretch>
                            <a:fillRect l="-1961" t="-204167" r="-439216" b="-608333"/>
                          </a:stretch>
                        </a:blipFill>
                      </a:tcPr>
                    </a:tc>
                    <a:tc>
                      <a:txBody>
                        <a:bodyPr/>
                        <a:lstStyle/>
                        <a:p>
                          <a:endParaRPr lang="en-US"/>
                        </a:p>
                      </a:txBody>
                      <a:tcPr>
                        <a:blipFill>
                          <a:blip r:embed="rId126"/>
                          <a:stretch>
                            <a:fillRect l="-100000" t="-204167" r="-330769" b="-608333"/>
                          </a:stretch>
                        </a:blipFill>
                      </a:tcPr>
                    </a:tc>
                    <a:tc>
                      <a:txBody>
                        <a:bodyPr/>
                        <a:lstStyle/>
                        <a:p>
                          <a:endParaRPr lang="en-US"/>
                        </a:p>
                      </a:txBody>
                      <a:tcPr>
                        <a:blipFill>
                          <a:blip r:embed="rId126"/>
                          <a:stretch>
                            <a:fillRect l="-203922" t="-204167" r="-237255" b="-608333"/>
                          </a:stretch>
                        </a:blipFill>
                      </a:tcPr>
                    </a:tc>
                    <a:tc>
                      <a:txBody>
                        <a:bodyPr/>
                        <a:lstStyle/>
                        <a:p>
                          <a:endParaRPr lang="en-US"/>
                        </a:p>
                      </a:txBody>
                      <a:tcPr>
                        <a:blipFill>
                          <a:blip r:embed="rId126"/>
                          <a:stretch>
                            <a:fillRect l="-129167" t="-204167" r="-833" b="-608333"/>
                          </a:stretch>
                        </a:blipFill>
                      </a:tcPr>
                    </a:tc>
                    <a:extLst>
                      <a:ext uri="{0D108BD9-81ED-4DB2-BD59-A6C34878D82A}">
                        <a16:rowId xmlns:a16="http://schemas.microsoft.com/office/drawing/2014/main" val="1944780422"/>
                      </a:ext>
                    </a:extLst>
                  </a:tr>
                  <a:tr h="306000">
                    <a:tc>
                      <a:txBody>
                        <a:bodyPr/>
                        <a:lstStyle/>
                        <a:p>
                          <a:endParaRPr lang="en-US"/>
                        </a:p>
                      </a:txBody>
                      <a:tcPr>
                        <a:blipFill>
                          <a:blip r:embed="rId126"/>
                          <a:stretch>
                            <a:fillRect l="-1961" t="-304167" r="-439216" b="-508333"/>
                          </a:stretch>
                        </a:blipFill>
                      </a:tcPr>
                    </a:tc>
                    <a:tc>
                      <a:txBody>
                        <a:bodyPr/>
                        <a:lstStyle/>
                        <a:p>
                          <a:endParaRPr lang="en-US"/>
                        </a:p>
                      </a:txBody>
                      <a:tcPr>
                        <a:blipFill>
                          <a:blip r:embed="rId126"/>
                          <a:stretch>
                            <a:fillRect l="-100000" t="-304167" r="-330769" b="-508333"/>
                          </a:stretch>
                        </a:blipFill>
                      </a:tcPr>
                    </a:tc>
                    <a:tc>
                      <a:txBody>
                        <a:bodyPr/>
                        <a:lstStyle/>
                        <a:p>
                          <a:endParaRPr lang="en-US"/>
                        </a:p>
                      </a:txBody>
                      <a:tcPr>
                        <a:blipFill>
                          <a:blip r:embed="rId126"/>
                          <a:stretch>
                            <a:fillRect l="-203922" t="-304167" r="-237255" b="-508333"/>
                          </a:stretch>
                        </a:blipFill>
                      </a:tcPr>
                    </a:tc>
                    <a:tc>
                      <a:txBody>
                        <a:bodyPr/>
                        <a:lstStyle/>
                        <a:p>
                          <a:endParaRPr lang="en-US"/>
                        </a:p>
                      </a:txBody>
                      <a:tcPr>
                        <a:blipFill>
                          <a:blip r:embed="rId126"/>
                          <a:stretch>
                            <a:fillRect l="-129167" t="-304167" r="-833" b="-508333"/>
                          </a:stretch>
                        </a:blipFill>
                      </a:tcPr>
                    </a:tc>
                    <a:extLst>
                      <a:ext uri="{0D108BD9-81ED-4DB2-BD59-A6C34878D82A}">
                        <a16:rowId xmlns:a16="http://schemas.microsoft.com/office/drawing/2014/main" val="3654867907"/>
                      </a:ext>
                    </a:extLst>
                  </a:tr>
                  <a:tr h="306000">
                    <a:tc>
                      <a:txBody>
                        <a:bodyPr/>
                        <a:lstStyle/>
                        <a:p>
                          <a:endParaRPr lang="en-US"/>
                        </a:p>
                      </a:txBody>
                      <a:tcPr>
                        <a:blipFill>
                          <a:blip r:embed="rId126"/>
                          <a:stretch>
                            <a:fillRect l="-1961" t="-388000" r="-439216" b="-388000"/>
                          </a:stretch>
                        </a:blipFill>
                      </a:tcPr>
                    </a:tc>
                    <a:tc>
                      <a:txBody>
                        <a:bodyPr/>
                        <a:lstStyle/>
                        <a:p>
                          <a:endParaRPr lang="en-US"/>
                        </a:p>
                      </a:txBody>
                      <a:tcPr>
                        <a:blipFill>
                          <a:blip r:embed="rId126"/>
                          <a:stretch>
                            <a:fillRect l="-100000" t="-388000" r="-330769" b="-388000"/>
                          </a:stretch>
                        </a:blipFill>
                      </a:tcPr>
                    </a:tc>
                    <a:tc>
                      <a:txBody>
                        <a:bodyPr/>
                        <a:lstStyle/>
                        <a:p>
                          <a:endParaRPr lang="en-US"/>
                        </a:p>
                      </a:txBody>
                      <a:tcPr>
                        <a:blipFill>
                          <a:blip r:embed="rId126"/>
                          <a:stretch>
                            <a:fillRect l="-203922" t="-388000" r="-237255" b="-388000"/>
                          </a:stretch>
                        </a:blipFill>
                      </a:tcPr>
                    </a:tc>
                    <a:tc>
                      <a:txBody>
                        <a:bodyPr/>
                        <a:lstStyle/>
                        <a:p>
                          <a:endParaRPr lang="en-US"/>
                        </a:p>
                      </a:txBody>
                      <a:tcPr>
                        <a:blipFill>
                          <a:blip r:embed="rId126"/>
                          <a:stretch>
                            <a:fillRect l="-129167" t="-388000" r="-833" b="-388000"/>
                          </a:stretch>
                        </a:blipFill>
                      </a:tcPr>
                    </a:tc>
                    <a:extLst>
                      <a:ext uri="{0D108BD9-81ED-4DB2-BD59-A6C34878D82A}">
                        <a16:rowId xmlns:a16="http://schemas.microsoft.com/office/drawing/2014/main" val="1902049525"/>
                      </a:ext>
                    </a:extLst>
                  </a:tr>
                  <a:tr h="306000">
                    <a:tc>
                      <a:txBody>
                        <a:bodyPr/>
                        <a:lstStyle/>
                        <a:p>
                          <a:endParaRPr lang="en-US"/>
                        </a:p>
                      </a:txBody>
                      <a:tcPr>
                        <a:blipFill>
                          <a:blip r:embed="rId126"/>
                          <a:stretch>
                            <a:fillRect l="-1961" t="-508333" r="-439216" b="-304167"/>
                          </a:stretch>
                        </a:blipFill>
                      </a:tcPr>
                    </a:tc>
                    <a:tc>
                      <a:txBody>
                        <a:bodyPr/>
                        <a:lstStyle/>
                        <a:p>
                          <a:endParaRPr lang="en-US"/>
                        </a:p>
                      </a:txBody>
                      <a:tcPr>
                        <a:blipFill>
                          <a:blip r:embed="rId126"/>
                          <a:stretch>
                            <a:fillRect l="-100000" t="-508333" r="-330769" b="-304167"/>
                          </a:stretch>
                        </a:blipFill>
                      </a:tcPr>
                    </a:tc>
                    <a:tc>
                      <a:txBody>
                        <a:bodyPr/>
                        <a:lstStyle/>
                        <a:p>
                          <a:endParaRPr lang="en-US"/>
                        </a:p>
                      </a:txBody>
                      <a:tcPr>
                        <a:blipFill>
                          <a:blip r:embed="rId126"/>
                          <a:stretch>
                            <a:fillRect l="-203922" t="-508333" r="-237255" b="-304167"/>
                          </a:stretch>
                        </a:blipFill>
                      </a:tcPr>
                    </a:tc>
                    <a:tc>
                      <a:txBody>
                        <a:bodyPr/>
                        <a:lstStyle/>
                        <a:p>
                          <a:endParaRPr lang="en-US"/>
                        </a:p>
                      </a:txBody>
                      <a:tcPr>
                        <a:blipFill>
                          <a:blip r:embed="rId126"/>
                          <a:stretch>
                            <a:fillRect l="-129167" t="-508333" r="-833" b="-304167"/>
                          </a:stretch>
                        </a:blipFill>
                      </a:tcPr>
                    </a:tc>
                    <a:extLst>
                      <a:ext uri="{0D108BD9-81ED-4DB2-BD59-A6C34878D82A}">
                        <a16:rowId xmlns:a16="http://schemas.microsoft.com/office/drawing/2014/main" val="219285583"/>
                      </a:ext>
                    </a:extLst>
                  </a:tr>
                  <a:tr h="306000">
                    <a:tc>
                      <a:txBody>
                        <a:bodyPr/>
                        <a:lstStyle/>
                        <a:p>
                          <a:endParaRPr lang="en-US"/>
                        </a:p>
                      </a:txBody>
                      <a:tcPr>
                        <a:blipFill>
                          <a:blip r:embed="rId126"/>
                          <a:stretch>
                            <a:fillRect l="-1961" t="-608333" r="-439216" b="-204167"/>
                          </a:stretch>
                        </a:blipFill>
                      </a:tcPr>
                    </a:tc>
                    <a:tc>
                      <a:txBody>
                        <a:bodyPr/>
                        <a:lstStyle/>
                        <a:p>
                          <a:endParaRPr lang="en-US"/>
                        </a:p>
                      </a:txBody>
                      <a:tcPr>
                        <a:blipFill>
                          <a:blip r:embed="rId126"/>
                          <a:stretch>
                            <a:fillRect l="-100000" t="-608333" r="-330769" b="-204167"/>
                          </a:stretch>
                        </a:blipFill>
                      </a:tcPr>
                    </a:tc>
                    <a:tc>
                      <a:txBody>
                        <a:bodyPr/>
                        <a:lstStyle/>
                        <a:p>
                          <a:endParaRPr lang="en-US"/>
                        </a:p>
                      </a:txBody>
                      <a:tcPr>
                        <a:blipFill>
                          <a:blip r:embed="rId126"/>
                          <a:stretch>
                            <a:fillRect l="-203922" t="-608333" r="-237255" b="-204167"/>
                          </a:stretch>
                        </a:blipFill>
                      </a:tcPr>
                    </a:tc>
                    <a:tc>
                      <a:txBody>
                        <a:bodyPr/>
                        <a:lstStyle/>
                        <a:p>
                          <a:endParaRPr lang="en-US"/>
                        </a:p>
                      </a:txBody>
                      <a:tcPr>
                        <a:blipFill>
                          <a:blip r:embed="rId126"/>
                          <a:stretch>
                            <a:fillRect l="-129167" t="-608333" r="-833" b="-204167"/>
                          </a:stretch>
                        </a:blipFill>
                      </a:tcPr>
                    </a:tc>
                    <a:extLst>
                      <a:ext uri="{0D108BD9-81ED-4DB2-BD59-A6C34878D82A}">
                        <a16:rowId xmlns:a16="http://schemas.microsoft.com/office/drawing/2014/main" val="3613585469"/>
                      </a:ext>
                    </a:extLst>
                  </a:tr>
                  <a:tr h="306000">
                    <a:tc>
                      <a:txBody>
                        <a:bodyPr/>
                        <a:lstStyle/>
                        <a:p>
                          <a:endParaRPr lang="en-US"/>
                        </a:p>
                      </a:txBody>
                      <a:tcPr>
                        <a:blipFill>
                          <a:blip r:embed="rId126"/>
                          <a:stretch>
                            <a:fillRect l="-1961" t="-708333" r="-439216" b="-104167"/>
                          </a:stretch>
                        </a:blipFill>
                      </a:tcPr>
                    </a:tc>
                    <a:tc>
                      <a:txBody>
                        <a:bodyPr/>
                        <a:lstStyle/>
                        <a:p>
                          <a:endParaRPr lang="en-US"/>
                        </a:p>
                      </a:txBody>
                      <a:tcPr>
                        <a:blipFill>
                          <a:blip r:embed="rId126"/>
                          <a:stretch>
                            <a:fillRect l="-100000" t="-708333" r="-330769" b="-104167"/>
                          </a:stretch>
                        </a:blipFill>
                      </a:tcPr>
                    </a:tc>
                    <a:tc>
                      <a:txBody>
                        <a:bodyPr/>
                        <a:lstStyle/>
                        <a:p>
                          <a:endParaRPr lang="en-US"/>
                        </a:p>
                      </a:txBody>
                      <a:tcPr>
                        <a:blipFill>
                          <a:blip r:embed="rId126"/>
                          <a:stretch>
                            <a:fillRect l="-203922" t="-708333" r="-237255" b="-104167"/>
                          </a:stretch>
                        </a:blipFill>
                      </a:tcPr>
                    </a:tc>
                    <a:tc>
                      <a:txBody>
                        <a:bodyPr/>
                        <a:lstStyle/>
                        <a:p>
                          <a:endParaRPr lang="en-US"/>
                        </a:p>
                      </a:txBody>
                      <a:tcPr>
                        <a:blipFill>
                          <a:blip r:embed="rId126"/>
                          <a:stretch>
                            <a:fillRect l="-129167" t="-708333" r="-833" b="-104167"/>
                          </a:stretch>
                        </a:blipFill>
                      </a:tcPr>
                    </a:tc>
                    <a:extLst>
                      <a:ext uri="{0D108BD9-81ED-4DB2-BD59-A6C34878D82A}">
                        <a16:rowId xmlns:a16="http://schemas.microsoft.com/office/drawing/2014/main" val="1839532906"/>
                      </a:ext>
                    </a:extLst>
                  </a:tr>
                  <a:tr h="306000">
                    <a:tc>
                      <a:txBody>
                        <a:bodyPr/>
                        <a:lstStyle/>
                        <a:p>
                          <a:endParaRPr lang="en-US"/>
                        </a:p>
                      </a:txBody>
                      <a:tcPr>
                        <a:blipFill>
                          <a:blip r:embed="rId126"/>
                          <a:stretch>
                            <a:fillRect l="-1961" t="-808333" r="-439216" b="-4167"/>
                          </a:stretch>
                        </a:blipFill>
                      </a:tcPr>
                    </a:tc>
                    <a:tc>
                      <a:txBody>
                        <a:bodyPr/>
                        <a:lstStyle/>
                        <a:p>
                          <a:endParaRPr lang="en-US"/>
                        </a:p>
                      </a:txBody>
                      <a:tcPr>
                        <a:blipFill>
                          <a:blip r:embed="rId126"/>
                          <a:stretch>
                            <a:fillRect l="-100000" t="-808333" r="-330769" b="-4167"/>
                          </a:stretch>
                        </a:blipFill>
                      </a:tcPr>
                    </a:tc>
                    <a:tc>
                      <a:txBody>
                        <a:bodyPr/>
                        <a:lstStyle/>
                        <a:p>
                          <a:endParaRPr lang="en-US"/>
                        </a:p>
                      </a:txBody>
                      <a:tcPr>
                        <a:blipFill>
                          <a:blip r:embed="rId126"/>
                          <a:stretch>
                            <a:fillRect l="-203922" t="-808333" r="-237255" b="-4167"/>
                          </a:stretch>
                        </a:blipFill>
                      </a:tcPr>
                    </a:tc>
                    <a:tc>
                      <a:txBody>
                        <a:bodyPr/>
                        <a:lstStyle/>
                        <a:p>
                          <a:endParaRPr lang="en-US"/>
                        </a:p>
                      </a:txBody>
                      <a:tcPr>
                        <a:blipFill>
                          <a:blip r:embed="rId126"/>
                          <a:stretch>
                            <a:fillRect l="-129167" t="-808333" r="-833" b="-4167"/>
                          </a:stretch>
                        </a:blipFill>
                      </a:tcPr>
                    </a:tc>
                    <a:extLst>
                      <a:ext uri="{0D108BD9-81ED-4DB2-BD59-A6C34878D82A}">
                        <a16:rowId xmlns:a16="http://schemas.microsoft.com/office/drawing/2014/main" val="2711979678"/>
                      </a:ext>
                    </a:extLst>
                  </a:tr>
                </a:tbl>
              </a:graphicData>
            </a:graphic>
          </p:graphicFrame>
        </mc:Fallback>
      </mc:AlternateContent>
      <p:sp>
        <p:nvSpPr>
          <p:cNvPr id="4" name="Date Placeholder 3">
            <a:extLst>
              <a:ext uri="{FF2B5EF4-FFF2-40B4-BE49-F238E27FC236}">
                <a16:creationId xmlns:a16="http://schemas.microsoft.com/office/drawing/2014/main" id="{128B552C-5E4B-1311-1DE7-9679C16DC22B}"/>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0FC020A1-5996-6295-8A97-C827D58ED79E}"/>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6B5F456E-C51F-4127-E96C-306375B64E44}"/>
              </a:ext>
            </a:extLst>
          </p:cNvPr>
          <p:cNvSpPr>
            <a:spLocks noGrp="1"/>
          </p:cNvSpPr>
          <p:nvPr>
            <p:ph type="sldNum" sz="quarter" idx="11"/>
          </p:nvPr>
        </p:nvSpPr>
        <p:spPr/>
        <p:txBody>
          <a:bodyPr/>
          <a:lstStyle/>
          <a:p>
            <a:fld id="{EB1502E6-D9AE-3544-B6D5-378AAA0B915F}" type="slidenum">
              <a:rPr lang="de-DE" altLang="de-DE" smtClean="0"/>
              <a:pPr/>
              <a:t>47</a:t>
            </a:fld>
            <a:endParaRPr lang="de-DE" altLang="de-DE" dirty="0"/>
          </a:p>
        </p:txBody>
      </p:sp>
    </p:spTree>
    <p:extLst>
      <p:ext uri="{BB962C8B-B14F-4D97-AF65-F5344CB8AC3E}">
        <p14:creationId xmlns:p14="http://schemas.microsoft.com/office/powerpoint/2010/main" val="40489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1. Set of Attributes with Structure: MEU-LVE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type="body" sz="quarter" idx="13"/>
              </p:nvPr>
            </p:nvSpPr>
            <p:spPr/>
            <p:txBody>
              <a:bodyPr/>
              <a:lstStyle/>
              <a:p>
                <a:r>
                  <a:rPr lang="en-GB" dirty="0"/>
                  <a:t>Implement </a:t>
                </a:r>
                <a:r>
                  <a:rPr lang="en-GB" cap="small" dirty="0"/>
                  <a:t>add</a:t>
                </a:r>
                <a:r>
                  <a:rPr lang="en-GB" dirty="0"/>
                  <a:t> operator</a:t>
                </a:r>
              </a:p>
              <a:p>
                <a:pPr lvl="1"/>
                <a:r>
                  <a:rPr lang="en-GB" dirty="0"/>
                  <a:t>LVE with </a:t>
                </a:r>
                <a:r>
                  <a:rPr lang="en-GB" cap="small" dirty="0"/>
                  <a:t>add</a:t>
                </a:r>
                <a:r>
                  <a:rPr lang="en-GB" dirty="0"/>
                  <a:t> operator referred to as </a:t>
                </a:r>
                <a:r>
                  <a:rPr lang="en-GB" dirty="0" err="1"/>
                  <a:t>LVE</a:t>
                </a:r>
                <a:r>
                  <a:rPr lang="en-GB" cap="small" baseline="30000" dirty="0" err="1"/>
                  <a:t>add</a:t>
                </a:r>
                <a:endParaRPr lang="en-GB" baseline="30000" dirty="0"/>
              </a:p>
              <a:p>
                <a:r>
                  <a:rPr lang="en-GB" dirty="0"/>
                  <a:t>Changes in MEU-LVE</a:t>
                </a:r>
              </a:p>
              <a:p>
                <a:pPr lvl="1"/>
                <a:r>
                  <a:rPr lang="en-GB" dirty="0"/>
                  <a:t>Input: decision model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𝑃</m:t>
                        </m:r>
                      </m:sub>
                    </m:sSub>
                    <m:r>
                      <a:rPr lang="de-DE" b="0" i="1" smtClean="0">
                        <a:latin typeface="Cambria Math" panose="02040503050406030204" pitchFamily="18" charset="0"/>
                        <a:ea typeface="Cambria Math" panose="02040503050406030204" pitchFamily="18" charset="0"/>
                      </a:rPr>
                      <m:t>∪</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𝐺</m:t>
                        </m:r>
                      </m:e>
                      <m:sub>
                        <m:r>
                          <a:rPr lang="de-DE" b="0" i="1" smtClean="0">
                            <a:solidFill>
                              <a:schemeClr val="accent1"/>
                            </a:solidFill>
                            <a:latin typeface="Cambria Math" panose="02040503050406030204" pitchFamily="18" charset="0"/>
                            <a:ea typeface="Cambria Math" panose="02040503050406030204" pitchFamily="18" charset="0"/>
                          </a:rPr>
                          <m:t>𝑈</m:t>
                        </m:r>
                      </m:sub>
                    </m:sSub>
                    <m:r>
                      <a:rPr lang="de-DE" b="0" i="1" smtClean="0">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m:t>
                                </m:r>
                              </m:sub>
                            </m:sSub>
                          </m:e>
                        </m:d>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sSubSup>
                      <m:sSubSupPr>
                        <m:ctrlPr>
                          <a:rPr lang="de-DE" i="1" smtClean="0">
                            <a:solidFill>
                              <a:schemeClr val="accent1"/>
                            </a:solidFill>
                            <a:latin typeface="Cambria Math" panose="02040503050406030204" pitchFamily="18" charset="0"/>
                            <a:ea typeface="Cambria Math" panose="02040503050406030204" pitchFamily="18" charset="0"/>
                          </a:rPr>
                        </m:ctrlPr>
                      </m:sSubSupPr>
                      <m:e>
                        <m:d>
                          <m:dPr>
                            <m:begChr m:val="{"/>
                            <m:endChr m:val="}"/>
                            <m:ctrlPr>
                              <a:rPr lang="en-GB" i="1">
                                <a:solidFill>
                                  <a:schemeClr val="accent1"/>
                                </a:solidFill>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𝑔</m:t>
                                </m:r>
                              </m:e>
                              <m:sub>
                                <m:r>
                                  <a:rPr lang="de-DE" b="0" i="1" smtClean="0">
                                    <a:solidFill>
                                      <a:schemeClr val="accent1"/>
                                    </a:solidFill>
                                    <a:latin typeface="Cambria Math" panose="02040503050406030204" pitchFamily="18" charset="0"/>
                                    <a:ea typeface="Cambria Math" panose="02040503050406030204" pitchFamily="18" charset="0"/>
                                  </a:rPr>
                                  <m:t>𝑢</m:t>
                                </m:r>
                              </m:sub>
                            </m:sSub>
                          </m:e>
                        </m:d>
                      </m:e>
                      <m:sub>
                        <m:r>
                          <a:rPr lang="de-DE" b="0" i="1" smtClean="0">
                            <a:solidFill>
                              <a:schemeClr val="accent1"/>
                            </a:solidFill>
                            <a:latin typeface="Cambria Math" panose="02040503050406030204" pitchFamily="18" charset="0"/>
                            <a:ea typeface="Cambria Math" panose="02040503050406030204" pitchFamily="18" charset="0"/>
                          </a:rPr>
                          <m:t>𝑢</m:t>
                        </m:r>
                        <m:r>
                          <a:rPr lang="de-DE" b="0" i="1" smtClean="0">
                            <a:solidFill>
                              <a:schemeClr val="accent1"/>
                            </a:solidFill>
                            <a:latin typeface="Cambria Math" panose="02040503050406030204" pitchFamily="18" charset="0"/>
                            <a:ea typeface="Cambria Math" panose="02040503050406030204" pitchFamily="18" charset="0"/>
                          </a:rPr>
                          <m:t>=1</m:t>
                        </m:r>
                      </m:sub>
                      <m:sup>
                        <m:r>
                          <a:rPr lang="de-DE" b="0" i="1" smtClean="0">
                            <a:solidFill>
                              <a:schemeClr val="accent1"/>
                            </a:solidFill>
                            <a:latin typeface="Cambria Math" panose="02040503050406030204" pitchFamily="18" charset="0"/>
                            <a:ea typeface="Cambria Math" panose="02040503050406030204" pitchFamily="18" charset="0"/>
                          </a:rPr>
                          <m:t>𝑚</m:t>
                        </m:r>
                      </m:sup>
                    </m:sSubSup>
                  </m:oMath>
                </a14:m>
                <a:endParaRPr lang="en-GB" dirty="0"/>
              </a:p>
              <a:p>
                <a:pPr lvl="1"/>
                <a:r>
                  <a:rPr lang="en-GB" sz="2000" dirty="0"/>
                  <a:t>In for-loop:</a:t>
                </a:r>
              </a:p>
              <a:p>
                <a:pPr lvl="2"/>
                <a:endParaRPr lang="en-GB" dirty="0"/>
              </a:p>
              <a:p>
                <a:pPr lvl="2"/>
                <a:endParaRPr lang="en-GB" dirty="0"/>
              </a:p>
              <a:p>
                <a:pPr lvl="2"/>
                <a:r>
                  <a:rPr lang="en-GB" sz="1800" dirty="0"/>
                  <a:t>If </a:t>
                </a:r>
                <a14:m>
                  <m:oMath xmlns:m="http://schemas.openxmlformats.org/officeDocument/2006/math">
                    <m:r>
                      <a:rPr lang="el-GR" sz="1800" i="1">
                        <a:latin typeface="Cambria Math" panose="02040503050406030204" pitchFamily="18" charset="0"/>
                        <a:ea typeface="Cambria Math" panose="02040503050406030204" pitchFamily="18" charset="0"/>
                      </a:rPr>
                      <m:t>𝛯</m:t>
                    </m:r>
                  </m:oMath>
                </a14:m>
                <a:r>
                  <a:rPr lang="en-GB" sz="1800" dirty="0"/>
                  <a:t> not addition, need to implement (change </a:t>
                </a:r>
                <a14:m>
                  <m:oMath xmlns:m="http://schemas.openxmlformats.org/officeDocument/2006/math">
                    <m:r>
                      <m:rPr>
                        <m:sty m:val="p"/>
                      </m:rPr>
                      <a:rPr lang="de-DE" sz="1800">
                        <a:latin typeface="Cambria Math" panose="02040503050406030204" pitchFamily="18" charset="0"/>
                        <a:ea typeface="Cambria Math" panose="02040503050406030204" pitchFamily="18" charset="0"/>
                      </a:rPr>
                      <m:t>L</m:t>
                    </m:r>
                    <m:sSup>
                      <m:sSupPr>
                        <m:ctrlPr>
                          <a:rPr lang="de-DE" sz="1800" i="1">
                            <a:latin typeface="Cambria Math" panose="02040503050406030204" pitchFamily="18" charset="0"/>
                            <a:ea typeface="Cambria Math" panose="02040503050406030204" pitchFamily="18" charset="0"/>
                          </a:rPr>
                        </m:ctrlPr>
                      </m:sSupPr>
                      <m:e>
                        <m:r>
                          <m:rPr>
                            <m:nor/>
                          </m:rPr>
                          <a:rPr lang="de-DE" sz="1800">
                            <a:latin typeface="Cambria Math" panose="02040503050406030204" pitchFamily="18" charset="0"/>
                          </a:rPr>
                          <m:t>VE</m:t>
                        </m:r>
                      </m:e>
                      <m:sup>
                        <m:r>
                          <m:rPr>
                            <m:sty m:val="p"/>
                          </m:rPr>
                          <a:rPr lang="de-DE" sz="1800">
                            <a:latin typeface="Cambria Math" panose="02040503050406030204" pitchFamily="18" charset="0"/>
                          </a:rPr>
                          <m:t>ADD</m:t>
                        </m:r>
                      </m:sup>
                    </m:sSup>
                  </m:oMath>
                </a14:m>
                <a:r>
                  <a:rPr lang="en-GB" sz="1800" dirty="0"/>
                  <a:t> call)</a:t>
                </a:r>
              </a:p>
              <a:p>
                <a:pPr lvl="2"/>
                <a:r>
                  <a:rPr lang="en-GB" sz="1800" dirty="0"/>
                  <a:t>Combines </a:t>
                </a:r>
                <a14:m>
                  <m:oMath xmlns:m="http://schemas.openxmlformats.org/officeDocument/2006/math">
                    <m:sSub>
                      <m:sSubPr>
                        <m:ctrlPr>
                          <a:rPr lang="de-DE" sz="1800" b="0" i="1" smtClean="0">
                            <a:solidFill>
                              <a:schemeClr val="accent1"/>
                            </a:solidFill>
                            <a:latin typeface="Cambria Math" panose="02040503050406030204" pitchFamily="18" charset="0"/>
                            <a:ea typeface="Cambria Math" panose="02040503050406030204" pitchFamily="18" charset="0"/>
                          </a:rPr>
                        </m:ctrlPr>
                      </m:sSubPr>
                      <m:e>
                        <m:r>
                          <a:rPr lang="de-DE" sz="1800" b="0" i="1" smtClean="0">
                            <a:solidFill>
                              <a:schemeClr val="accent1"/>
                            </a:solidFill>
                            <a:latin typeface="Cambria Math" panose="02040503050406030204" pitchFamily="18" charset="0"/>
                            <a:ea typeface="Cambria Math" panose="02040503050406030204" pitchFamily="18" charset="0"/>
                          </a:rPr>
                          <m:t>𝐺</m:t>
                        </m:r>
                      </m:e>
                      <m:sub>
                        <m:r>
                          <a:rPr lang="de-DE" sz="1800" b="0" i="1" smtClean="0">
                            <a:solidFill>
                              <a:schemeClr val="accent1"/>
                            </a:solidFill>
                            <a:latin typeface="Cambria Math" panose="02040503050406030204" pitchFamily="18" charset="0"/>
                            <a:ea typeface="Cambria Math" panose="02040503050406030204" pitchFamily="18" charset="0"/>
                          </a:rPr>
                          <m:t>𝑈</m:t>
                        </m:r>
                      </m:sub>
                    </m:sSub>
                  </m:oMath>
                </a14:m>
                <a:r>
                  <a:rPr lang="en-GB" sz="1800" dirty="0"/>
                  <a:t> into one </a:t>
                </a:r>
                <a14:m>
                  <m:oMath xmlns:m="http://schemas.openxmlformats.org/officeDocument/2006/math">
                    <m:sSub>
                      <m:sSubPr>
                        <m:ctrlPr>
                          <a:rPr lang="en-GB" sz="1800" i="1">
                            <a:solidFill>
                              <a:schemeClr val="accent1"/>
                            </a:solidFill>
                            <a:latin typeface="Cambria Math" panose="02040503050406030204" pitchFamily="18" charset="0"/>
                            <a:ea typeface="Cambria Math" panose="02040503050406030204" pitchFamily="18" charset="0"/>
                          </a:rPr>
                        </m:ctrlPr>
                      </m:sSubPr>
                      <m:e>
                        <m:r>
                          <a:rPr lang="en-GB" sz="1800" i="1">
                            <a:solidFill>
                              <a:schemeClr val="accent1"/>
                            </a:solidFill>
                            <a:latin typeface="Cambria Math" panose="02040503050406030204" pitchFamily="18" charset="0"/>
                            <a:ea typeface="Cambria Math" panose="02040503050406030204" pitchFamily="18" charset="0"/>
                          </a:rPr>
                          <m:t>𝑔</m:t>
                        </m:r>
                      </m:e>
                      <m:sub>
                        <m:r>
                          <a:rPr lang="de-DE" sz="1800" b="0" i="1" smtClean="0">
                            <a:solidFill>
                              <a:schemeClr val="accent1"/>
                            </a:solidFill>
                            <a:latin typeface="Cambria Math" panose="02040503050406030204" pitchFamily="18" charset="0"/>
                            <a:ea typeface="Cambria Math" panose="02040503050406030204" pitchFamily="18" charset="0"/>
                          </a:rPr>
                          <m:t>𝑈</m:t>
                        </m:r>
                      </m:sub>
                    </m:sSub>
                  </m:oMath>
                </a14:m>
                <a:r>
                  <a:rPr lang="en-GB" sz="1800" dirty="0"/>
                  <a:t> before multiplying with </a:t>
                </a:r>
                <a14:m>
                  <m:oMath xmlns:m="http://schemas.openxmlformats.org/officeDocument/2006/math">
                    <m:r>
                      <a:rPr lang="de-DE" sz="1800" i="1">
                        <a:latin typeface="Cambria Math" panose="02040503050406030204" pitchFamily="18" charset="0"/>
                      </a:rPr>
                      <m:t>𝑔</m:t>
                    </m:r>
                  </m:oMath>
                </a14:m>
                <a:r>
                  <a:rPr lang="en-GB" sz="1800" dirty="0"/>
                  <a:t> and</a:t>
                </a:r>
                <a:br>
                  <a:rPr lang="en-GB" sz="1800" dirty="0"/>
                </a:br>
                <a:r>
                  <a:rPr lang="en-GB" sz="1800" dirty="0"/>
                  <a:t>summing out the remaining variables</a:t>
                </a:r>
              </a:p>
              <a:p>
                <a:pPr lvl="1"/>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829" t="-221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BBDF7016-6E43-504C-A7D9-14F10AF900BD}"/>
                  </a:ext>
                </a:extLst>
              </p:cNvPr>
              <p:cNvSpPr/>
              <p:nvPr/>
            </p:nvSpPr>
            <p:spPr>
              <a:xfrm>
                <a:off x="880296" y="3438986"/>
                <a:ext cx="6474661" cy="704616"/>
              </a:xfrm>
              <a:prstGeom prst="rect">
                <a:avLst/>
              </a:prstGeom>
              <a:solidFill>
                <a:schemeClr val="accent1">
                  <a:alpha val="15000"/>
                </a:schemeClr>
              </a:solidFill>
              <a:ln w="19050">
                <a:solidFill>
                  <a:schemeClr val="accent1"/>
                </a:solidFill>
              </a:ln>
            </p:spPr>
            <p:txBody>
              <a:bodyPr wrap="square">
                <a:spAutoFit/>
              </a:bodyPr>
              <a:lstStyle/>
              <a:p>
                <a:pPr>
                  <a:lnSpc>
                    <a:spcPct val="110000"/>
                  </a:lnSpc>
                  <a:tabLst>
                    <a:tab pos="449263" algn="l"/>
                    <a:tab pos="898525" algn="l"/>
                    <a:tab pos="1349375" algn="l"/>
                    <a:tab pos="1798638" algn="l"/>
                    <a:tab pos="2249488" algn="l"/>
                    <a:tab pos="11417300" algn="r"/>
                  </a:tabLst>
                </a:pPr>
                <a14:m>
                  <m:oMath xmlns:m="http://schemas.openxmlformats.org/officeDocument/2006/math">
                    <m:r>
                      <a:rPr lang="de-DE" b="0" i="1" smtClean="0">
                        <a:latin typeface="Cambria Math" panose="02040503050406030204" pitchFamily="18" charset="0"/>
                      </a:rPr>
                      <m:t>𝑔</m:t>
                    </m:r>
                    <m:r>
                      <a:rPr lang="de-DE" i="1">
                        <a:latin typeface="Cambria Math" panose="02040503050406030204" pitchFamily="18" charset="0"/>
                        <a:ea typeface="Cambria Math" panose="02040503050406030204" pitchFamily="18" charset="0"/>
                      </a:rPr>
                      <m:t>←</m:t>
                    </m:r>
                    <m:r>
                      <m:rPr>
                        <m:nor/>
                      </m:rPr>
                      <a:rPr lang="de-DE" b="0" i="0" smtClean="0">
                        <a:latin typeface="Cambria Math" panose="02040503050406030204" pitchFamily="18" charset="0"/>
                        <a:ea typeface="Cambria Math" panose="02040503050406030204" pitchFamily="18" charset="0"/>
                      </a:rPr>
                      <m:t>L</m:t>
                    </m:r>
                    <m:r>
                      <m:rPr>
                        <m:nor/>
                      </m:rPr>
                      <a:rPr lang="de-DE">
                        <a:latin typeface="Cambria Math" panose="02040503050406030204" pitchFamily="18" charset="0"/>
                      </a:rPr>
                      <m:t>VE</m:t>
                    </m:r>
                    <m:d>
                      <m:dPr>
                        <m:ctrlPr>
                          <a:rPr lang="de-DE" i="1">
                            <a:latin typeface="Cambria Math" panose="02040503050406030204" pitchFamily="18" charset="0"/>
                          </a:rPr>
                        </m:ctrlPr>
                      </m:dPr>
                      <m:e>
                        <m:r>
                          <a:rPr lang="de-DE" i="1">
                            <a:latin typeface="Cambria Math" panose="02040503050406030204" pitchFamily="18" charset="0"/>
                          </a:rPr>
                          <m:t>𝑀</m:t>
                        </m:r>
                        <m:r>
                          <a:rPr lang="de-DE" i="1">
                            <a:latin typeface="Cambria Math" panose="02040503050406030204" pitchFamily="18" charset="0"/>
                            <a:ea typeface="Cambria Math" panose="02040503050406030204" pitchFamily="18" charset="0"/>
                          </a:rPr>
                          <m:t>∖</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𝐺</m:t>
                            </m:r>
                          </m:e>
                          <m:sub>
                            <m:r>
                              <a:rPr lang="de-DE" b="0" i="1" smtClean="0">
                                <a:solidFill>
                                  <a:schemeClr val="accent1"/>
                                </a:solidFill>
                                <a:latin typeface="Cambria Math" panose="02040503050406030204" pitchFamily="18" charset="0"/>
                                <a:ea typeface="Cambria Math" panose="02040503050406030204" pitchFamily="18" charset="0"/>
                              </a:rPr>
                              <m:t>𝑈</m:t>
                            </m:r>
                          </m:sub>
                        </m:sSub>
                        <m:r>
                          <a:rPr lang="de-DE" i="1">
                            <a:latin typeface="Cambria Math" panose="02040503050406030204" pitchFamily="18" charset="0"/>
                          </a:rPr>
                          <m:t>,</m:t>
                        </m:r>
                        <m:r>
                          <m:rPr>
                            <m:sty m:val="p"/>
                          </m:rPr>
                          <a:rPr lang="de-DE">
                            <a:latin typeface="Cambria Math" panose="02040503050406030204" pitchFamily="18" charset="0"/>
                          </a:rPr>
                          <m:t>rv</m:t>
                        </m:r>
                        <m:d>
                          <m:dPr>
                            <m:ctrlPr>
                              <a:rPr lang="de-DE" i="1">
                                <a:latin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𝐺</m:t>
                                </m:r>
                              </m:e>
                              <m:sub>
                                <m:r>
                                  <a:rPr lang="de-DE" b="0" i="1" smtClean="0">
                                    <a:solidFill>
                                      <a:schemeClr val="accent1"/>
                                    </a:solidFill>
                                    <a:latin typeface="Cambria Math" panose="02040503050406030204" pitchFamily="18" charset="0"/>
                                    <a:ea typeface="Cambria Math" panose="02040503050406030204" pitchFamily="18" charset="0"/>
                                  </a:rPr>
                                  <m:t>𝑈</m:t>
                                </m:r>
                              </m:sub>
                            </m:sSub>
                          </m:e>
                        </m:d>
                        <m:r>
                          <a:rPr lang="de-DE" i="1">
                            <a:latin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𝒅</m:t>
                        </m:r>
                      </m:e>
                    </m:d>
                  </m:oMath>
                </a14:m>
                <a:r>
                  <a:rPr lang="de-DE" dirty="0"/>
                  <a:t> 	▹</a:t>
                </a:r>
                <a14:m>
                  <m:oMath xmlns:m="http://schemas.openxmlformats.org/officeDocument/2006/math">
                    <m:r>
                      <a:rPr lang="de-DE" b="0" i="1" smtClean="0">
                        <a:latin typeface="Cambria Math" panose="02040503050406030204" pitchFamily="18" charset="0"/>
                      </a:rPr>
                      <m:t>𝑔</m:t>
                    </m:r>
                  </m:oMath>
                </a14:m>
                <a:r>
                  <a:rPr lang="de-DE" dirty="0"/>
                  <a:t> normalised</a:t>
                </a:r>
              </a:p>
              <a:p>
                <a:pPr>
                  <a:lnSpc>
                    <a:spcPct val="110000"/>
                  </a:lnSpc>
                  <a:tabLst>
                    <a:tab pos="449263" algn="l"/>
                    <a:tab pos="898525" algn="l"/>
                    <a:tab pos="1349375" algn="l"/>
                    <a:tab pos="1798638" algn="l"/>
                    <a:tab pos="2249488" algn="l"/>
                    <a:tab pos="7635875" algn="r"/>
                  </a:tabLst>
                </a:pPr>
                <a14:m>
                  <m:oMath xmlns:m="http://schemas.openxmlformats.org/officeDocument/2006/math">
                    <m:r>
                      <a:rPr lang="de-DE" i="1">
                        <a:latin typeface="Cambria Math" panose="02040503050406030204" pitchFamily="18" charset="0"/>
                      </a:rPr>
                      <m:t>𝑒𝑢</m:t>
                    </m:r>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L</m:t>
                    </m:r>
                    <m:sSup>
                      <m:sSupPr>
                        <m:ctrlPr>
                          <a:rPr lang="de-DE" b="0" i="1">
                            <a:latin typeface="Cambria Math" panose="02040503050406030204" pitchFamily="18" charset="0"/>
                            <a:ea typeface="Cambria Math" panose="02040503050406030204" pitchFamily="18" charset="0"/>
                          </a:rPr>
                        </m:ctrlPr>
                      </m:sSupPr>
                      <m:e>
                        <m:r>
                          <m:rPr>
                            <m:nor/>
                          </m:rPr>
                          <a:rPr lang="de-DE">
                            <a:latin typeface="Cambria Math" panose="02040503050406030204" pitchFamily="18" charset="0"/>
                          </a:rPr>
                          <m:t>VE</m:t>
                        </m:r>
                      </m:e>
                      <m:sup>
                        <m:r>
                          <m:rPr>
                            <m:sty m:val="p"/>
                          </m:rPr>
                          <a:rPr lang="de-DE" b="0" i="0" smtClean="0">
                            <a:latin typeface="Cambria Math" panose="02040503050406030204" pitchFamily="18" charset="0"/>
                          </a:rPr>
                          <m:t>ADD</m:t>
                        </m:r>
                      </m:sup>
                    </m:sSup>
                    <m:d>
                      <m:dPr>
                        <m:ctrlPr>
                          <a:rPr lang="de-DE" i="1">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𝐺</m:t>
                            </m:r>
                          </m:e>
                          <m:sub>
                            <m:r>
                              <a:rPr lang="de-DE" b="0" i="1" smtClean="0">
                                <a:solidFill>
                                  <a:schemeClr val="accent1"/>
                                </a:solidFill>
                                <a:latin typeface="Cambria Math" panose="02040503050406030204" pitchFamily="18" charset="0"/>
                              </a:rPr>
                              <m:t>𝑈</m:t>
                            </m:r>
                          </m:sub>
                        </m:sSub>
                        <m:r>
                          <a:rPr lang="de-DE" b="0" i="1" smtClean="0">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𝑔</m:t>
                            </m:r>
                          </m:e>
                        </m:d>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𝒅</m:t>
                        </m:r>
                      </m:e>
                    </m:d>
                  </m:oMath>
                </a14:m>
                <a:r>
                  <a:rPr lang="de-DE" i="1" dirty="0">
                    <a:solidFill>
                      <a:schemeClr val="accent1"/>
                    </a:solidFill>
                    <a:latin typeface="Cambria Math" panose="02040503050406030204" pitchFamily="18" charset="0"/>
                  </a:rPr>
                  <a:t> </a:t>
                </a:r>
              </a:p>
            </p:txBody>
          </p:sp>
        </mc:Choice>
        <mc:Fallback xmlns="">
          <p:sp>
            <p:nvSpPr>
              <p:cNvPr id="76" name="Rectangle 75">
                <a:extLst>
                  <a:ext uri="{FF2B5EF4-FFF2-40B4-BE49-F238E27FC236}">
                    <a16:creationId xmlns:a16="http://schemas.microsoft.com/office/drawing/2014/main" id="{BBDF7016-6E43-504C-A7D9-14F10AF900BD}"/>
                  </a:ext>
                </a:extLst>
              </p:cNvPr>
              <p:cNvSpPr>
                <a:spLocks noRot="1" noChangeAspect="1" noMove="1" noResize="1" noEditPoints="1" noAdjustHandles="1" noChangeArrowheads="1" noChangeShapeType="1" noTextEdit="1"/>
              </p:cNvSpPr>
              <p:nvPr/>
            </p:nvSpPr>
            <p:spPr>
              <a:xfrm>
                <a:off x="880296" y="3438986"/>
                <a:ext cx="6474661" cy="704616"/>
              </a:xfrm>
              <a:prstGeom prst="rect">
                <a:avLst/>
              </a:prstGeom>
              <a:blipFill>
                <a:blip r:embed="rId4"/>
                <a:stretch>
                  <a:fillRect t="-1724" r="-585"/>
                </a:stretch>
              </a:blipFill>
              <a:ln w="19050">
                <a:solidFill>
                  <a:schemeClr val="accent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9664BEA-CDC9-6D45-A837-4808C08DC5B0}"/>
                  </a:ext>
                </a:extLst>
              </p:cNvPr>
              <p:cNvSpPr txBox="1"/>
              <p:nvPr/>
            </p:nvSpPr>
            <p:spPr>
              <a:xfrm>
                <a:off x="7861874" y="1196968"/>
                <a:ext cx="4215883"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Splitting a single utility function into set of utility factors has upside of needing to learn / specify fewer entries </a:t>
                </a:r>
                <a:r>
                  <a:rPr lang="en-GB" dirty="0">
                    <a:solidFill>
                      <a:srgbClr val="FFC000"/>
                    </a:solidFill>
                  </a:rPr>
                  <a:t>BUT</a:t>
                </a:r>
                <a:r>
                  <a:rPr lang="en-GB" dirty="0"/>
                  <a:t>:</a:t>
                </a:r>
              </a:p>
              <a:p>
                <a:pPr algn="ctr"/>
                <a:r>
                  <a:rPr lang="en-GB" dirty="0">
                    <a:solidFill>
                      <a:srgbClr val="FFC000"/>
                    </a:solidFill>
                  </a:rPr>
                  <a:t>Complexity still exponential in </a:t>
                </a:r>
                <a14:m>
                  <m:oMath xmlns:m="http://schemas.openxmlformats.org/officeDocument/2006/math">
                    <m:r>
                      <a:rPr lang="en-GB" i="1" dirty="0" smtClean="0">
                        <a:solidFill>
                          <a:srgbClr val="FFC000"/>
                        </a:solidFill>
                        <a:latin typeface="Cambria Math" panose="02040503050406030204" pitchFamily="18" charset="0"/>
                      </a:rPr>
                      <m:t>𝑀</m:t>
                    </m:r>
                  </m:oMath>
                </a14:m>
                <a:r>
                  <a:rPr lang="en-GB" dirty="0">
                    <a:solidFill>
                      <a:srgbClr val="FFC000"/>
                    </a:solidFill>
                  </a:rPr>
                  <a:t> as combined into </a:t>
                </a:r>
                <a14:m>
                  <m:oMath xmlns:m="http://schemas.openxmlformats.org/officeDocument/2006/math">
                    <m:r>
                      <a:rPr lang="en-GB" i="1" dirty="0" smtClean="0">
                        <a:solidFill>
                          <a:srgbClr val="FFC000"/>
                        </a:solidFill>
                        <a:latin typeface="Cambria Math" panose="02040503050406030204" pitchFamily="18" charset="0"/>
                      </a:rPr>
                      <m:t>𝑔</m:t>
                    </m:r>
                  </m:oMath>
                </a14:m>
                <a:endParaRPr lang="en-GB" dirty="0">
                  <a:solidFill>
                    <a:srgbClr val="FFC000"/>
                  </a:solidFill>
                </a:endParaRPr>
              </a:p>
            </p:txBody>
          </p:sp>
        </mc:Choice>
        <mc:Fallback xmlns="">
          <p:sp>
            <p:nvSpPr>
              <p:cNvPr id="7" name="TextBox 6">
                <a:extLst>
                  <a:ext uri="{FF2B5EF4-FFF2-40B4-BE49-F238E27FC236}">
                    <a16:creationId xmlns:a16="http://schemas.microsoft.com/office/drawing/2014/main" id="{A9664BEA-CDC9-6D45-A837-4808C08DC5B0}"/>
                  </a:ext>
                </a:extLst>
              </p:cNvPr>
              <p:cNvSpPr txBox="1">
                <a:spLocks noRot="1" noChangeAspect="1" noMove="1" noResize="1" noEditPoints="1" noAdjustHandles="1" noChangeArrowheads="1" noChangeShapeType="1" noTextEdit="1"/>
              </p:cNvSpPr>
              <p:nvPr/>
            </p:nvSpPr>
            <p:spPr>
              <a:xfrm>
                <a:off x="7861874" y="1196968"/>
                <a:ext cx="4215883" cy="1477328"/>
              </a:xfrm>
              <a:prstGeom prst="rect">
                <a:avLst/>
              </a:prstGeom>
              <a:blipFill>
                <a:blip r:embed="rId5"/>
                <a:stretch>
                  <a:fillRect/>
                </a:stretch>
              </a:blipFill>
            </p:spPr>
            <p:txBody>
              <a:bodyPr/>
              <a:lstStyle/>
              <a:p>
                <a:r>
                  <a:rPr lang="en-DE">
                    <a:noFill/>
                  </a:rPr>
                  <a:t> </a:t>
                </a:r>
              </a:p>
            </p:txBody>
          </p:sp>
        </mc:Fallback>
      </mc:AlternateContent>
      <p:grpSp>
        <p:nvGrpSpPr>
          <p:cNvPr id="78" name="Group 77">
            <a:extLst>
              <a:ext uri="{FF2B5EF4-FFF2-40B4-BE49-F238E27FC236}">
                <a16:creationId xmlns:a16="http://schemas.microsoft.com/office/drawing/2014/main" id="{C8D6F1CD-F2BD-8A47-B1D6-45084A466B5E}"/>
              </a:ext>
            </a:extLst>
          </p:cNvPr>
          <p:cNvGrpSpPr/>
          <p:nvPr/>
        </p:nvGrpSpPr>
        <p:grpSpPr>
          <a:xfrm>
            <a:off x="7889094" y="3524865"/>
            <a:ext cx="3942581" cy="2381049"/>
            <a:chOff x="7889094" y="3524865"/>
            <a:chExt cx="3942581" cy="2381049"/>
          </a:xfrm>
        </p:grpSpPr>
        <p:cxnSp>
          <p:nvCxnSpPr>
            <p:cNvPr id="79" name="Straight Connector 78">
              <a:extLst>
                <a:ext uri="{FF2B5EF4-FFF2-40B4-BE49-F238E27FC236}">
                  <a16:creationId xmlns:a16="http://schemas.microsoft.com/office/drawing/2014/main" id="{E3286472-9E17-5242-A15D-372F93EF0F38}"/>
                </a:ext>
              </a:extLst>
            </p:cNvPr>
            <p:cNvCxnSpPr>
              <a:cxnSpLocks/>
              <a:stCxn id="120" idx="1"/>
              <a:endCxn id="81" idx="3"/>
            </p:cNvCxnSpPr>
            <p:nvPr/>
          </p:nvCxnSpPr>
          <p:spPr>
            <a:xfrm flipH="1">
              <a:off x="9837120" y="4579688"/>
              <a:ext cx="344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858C6AE-61A6-EC41-BD64-4CC53355FC53}"/>
                </a:ext>
              </a:extLst>
            </p:cNvPr>
            <p:cNvCxnSpPr>
              <a:cxnSpLocks/>
              <a:stCxn id="87" idx="0"/>
              <a:endCxn id="81" idx="2"/>
            </p:cNvCxnSpPr>
            <p:nvPr/>
          </p:nvCxnSpPr>
          <p:spPr>
            <a:xfrm flipV="1">
              <a:off x="9777572" y="4639237"/>
              <a:ext cx="0"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47464FD1-1025-E14C-91CC-2869DED867BB}"/>
                </a:ext>
              </a:extLst>
            </p:cNvPr>
            <p:cNvSpPr/>
            <p:nvPr/>
          </p:nvSpPr>
          <p:spPr>
            <a:xfrm>
              <a:off x="971802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281297F1-6340-1E45-8FC8-0C25B80A1F18}"/>
                    </a:ext>
                  </a:extLst>
                </p:cNvPr>
                <p:cNvSpPr txBox="1"/>
                <p:nvPr/>
              </p:nvSpPr>
              <p:spPr>
                <a:xfrm>
                  <a:off x="9878861" y="4595975"/>
                  <a:ext cx="373820"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Sub>
                      </m:oMath>
                    </m:oMathPara>
                  </a14:m>
                  <a:endParaRPr lang="en-GB" sz="1400" dirty="0"/>
                </a:p>
              </p:txBody>
            </p:sp>
          </mc:Choice>
          <mc:Fallback xmlns="">
            <p:sp>
              <p:nvSpPr>
                <p:cNvPr id="56" name="TextBox 55">
                  <a:extLst>
                    <a:ext uri="{FF2B5EF4-FFF2-40B4-BE49-F238E27FC236}">
                      <a16:creationId xmlns:a16="http://schemas.microsoft.com/office/drawing/2014/main" id="{8E21FBDE-8D74-534E-95FC-E8E89F31A3FC}"/>
                    </a:ext>
                  </a:extLst>
                </p:cNvPr>
                <p:cNvSpPr txBox="1">
                  <a:spLocks noRot="1" noChangeAspect="1" noMove="1" noResize="1" noEditPoints="1" noAdjustHandles="1" noChangeArrowheads="1" noChangeShapeType="1" noTextEdit="1"/>
                </p:cNvSpPr>
                <p:nvPr/>
              </p:nvSpPr>
              <p:spPr>
                <a:xfrm>
                  <a:off x="9878861" y="4595975"/>
                  <a:ext cx="373820" cy="233910"/>
                </a:xfrm>
                <a:prstGeom prst="rect">
                  <a:avLst/>
                </a:prstGeom>
                <a:blipFill>
                  <a:blip r:embed="rId6"/>
                  <a:stretch>
                    <a:fillRect l="-10000"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3" name="Rectangle 82">
                  <a:extLst>
                    <a:ext uri="{FF2B5EF4-FFF2-40B4-BE49-F238E27FC236}">
                      <a16:creationId xmlns:a16="http://schemas.microsoft.com/office/drawing/2014/main" id="{D4891C57-A560-7E40-8183-0495DF32CEF3}"/>
                    </a:ext>
                  </a:extLst>
                </p:cNvPr>
                <p:cNvSpPr/>
                <p:nvPr/>
              </p:nvSpPr>
              <p:spPr>
                <a:xfrm>
                  <a:off x="7913807" y="4424709"/>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1" name="Rectangle 10">
                  <a:extLst>
                    <a:ext uri="{FF2B5EF4-FFF2-40B4-BE49-F238E27FC236}">
                      <a16:creationId xmlns:a16="http://schemas.microsoft.com/office/drawing/2014/main" id="{D77691D9-BBA0-004F-83C9-8FF3FAFA9F8C}"/>
                    </a:ext>
                  </a:extLst>
                </p:cNvPr>
                <p:cNvSpPr>
                  <a:spLocks noRot="1" noChangeAspect="1" noMove="1" noResize="1" noEditPoints="1" noAdjustHandles="1" noChangeArrowheads="1" noChangeShapeType="1" noTextEdit="1"/>
                </p:cNvSpPr>
                <p:nvPr/>
              </p:nvSpPr>
              <p:spPr>
                <a:xfrm>
                  <a:off x="7913807" y="4424709"/>
                  <a:ext cx="1145802" cy="309958"/>
                </a:xfrm>
                <a:prstGeom prst="rect">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4" name="Diamond 83">
                  <a:extLst>
                    <a:ext uri="{FF2B5EF4-FFF2-40B4-BE49-F238E27FC236}">
                      <a16:creationId xmlns:a16="http://schemas.microsoft.com/office/drawing/2014/main" id="{F7D5CE82-0A53-8B4E-A89C-B1AFFFE0B00D}"/>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84" name="Diamond 83">
                  <a:extLst>
                    <a:ext uri="{FF2B5EF4-FFF2-40B4-BE49-F238E27FC236}">
                      <a16:creationId xmlns:a16="http://schemas.microsoft.com/office/drawing/2014/main" id="{F7D5CE82-0A53-8B4E-A89C-B1AFFFE0B00D}"/>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5" name="Oval 84">
                  <a:extLst>
                    <a:ext uri="{FF2B5EF4-FFF2-40B4-BE49-F238E27FC236}">
                      <a16:creationId xmlns:a16="http://schemas.microsoft.com/office/drawing/2014/main" id="{4FE1262C-4F55-7247-81C8-83A24B044F63}"/>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 name="Oval 12">
                  <a:extLst>
                    <a:ext uri="{FF2B5EF4-FFF2-40B4-BE49-F238E27FC236}">
                      <a16:creationId xmlns:a16="http://schemas.microsoft.com/office/drawing/2014/main" id="{6E917191-A6DC-6D43-873A-8CC833923693}"/>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6" name="Oval 85">
                  <a:extLst>
                    <a:ext uri="{FF2B5EF4-FFF2-40B4-BE49-F238E27FC236}">
                      <a16:creationId xmlns:a16="http://schemas.microsoft.com/office/drawing/2014/main" id="{58A763A0-3D5D-8B42-8591-3128BE69A839}"/>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DB10B766-6807-6A44-BC38-2F44098C8489}"/>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7" name="Oval 86">
                  <a:extLst>
                    <a:ext uri="{FF2B5EF4-FFF2-40B4-BE49-F238E27FC236}">
                      <a16:creationId xmlns:a16="http://schemas.microsoft.com/office/drawing/2014/main" id="{B13D7D6C-BDE4-234A-B3D3-26A0357A5301}"/>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5" name="Oval 14">
                  <a:extLst>
                    <a:ext uri="{FF2B5EF4-FFF2-40B4-BE49-F238E27FC236}">
                      <a16:creationId xmlns:a16="http://schemas.microsoft.com/office/drawing/2014/main" id="{AC09722A-4354-B24E-B1CB-3B91F5C45A35}"/>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11"/>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8" name="Oval 87">
                  <a:extLst>
                    <a:ext uri="{FF2B5EF4-FFF2-40B4-BE49-F238E27FC236}">
                      <a16:creationId xmlns:a16="http://schemas.microsoft.com/office/drawing/2014/main" id="{87903D83-7045-5D47-B682-C58B120B87CF}"/>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88" name="Oval 87">
                  <a:extLst>
                    <a:ext uri="{FF2B5EF4-FFF2-40B4-BE49-F238E27FC236}">
                      <a16:creationId xmlns:a16="http://schemas.microsoft.com/office/drawing/2014/main" id="{87903D83-7045-5D47-B682-C58B120B87CF}"/>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91" name="Straight Connector 90">
              <a:extLst>
                <a:ext uri="{FF2B5EF4-FFF2-40B4-BE49-F238E27FC236}">
                  <a16:creationId xmlns:a16="http://schemas.microsoft.com/office/drawing/2014/main" id="{ED4556D5-D99B-F342-9D0A-C1B5BD85BF6F}"/>
                </a:ext>
              </a:extLst>
            </p:cNvPr>
            <p:cNvCxnSpPr>
              <a:cxnSpLocks/>
              <a:stCxn id="86" idx="6"/>
              <a:endCxn id="154"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5961AE5-7904-7A4D-9D05-5D09145DF10A}"/>
                </a:ext>
              </a:extLst>
            </p:cNvPr>
            <p:cNvCxnSpPr>
              <a:cxnSpLocks/>
              <a:stCxn id="87" idx="4"/>
              <a:endCxn id="154"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244FF36C-3FC9-4A40-81DA-9FABC3F71E44}"/>
                </a:ext>
              </a:extLst>
            </p:cNvPr>
            <p:cNvCxnSpPr>
              <a:cxnSpLocks/>
              <a:stCxn id="85" idx="0"/>
              <a:endCxn id="154"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A6760C58-2768-E743-BF16-F14214C05DE9}"/>
                </a:ext>
              </a:extLst>
            </p:cNvPr>
            <p:cNvGrpSpPr/>
            <p:nvPr/>
          </p:nvGrpSpPr>
          <p:grpSpPr>
            <a:xfrm>
              <a:off x="9259275" y="5267132"/>
              <a:ext cx="381362" cy="321402"/>
              <a:chOff x="9288700" y="2889291"/>
              <a:chExt cx="461103" cy="388604"/>
            </a:xfrm>
          </p:grpSpPr>
          <p:sp>
            <p:nvSpPr>
              <p:cNvPr id="153" name="Rectangle 152">
                <a:extLst>
                  <a:ext uri="{FF2B5EF4-FFF2-40B4-BE49-F238E27FC236}">
                    <a16:creationId xmlns:a16="http://schemas.microsoft.com/office/drawing/2014/main" id="{F884C496-4EC6-C445-9F4C-9FE2AE924B19}"/>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4" name="Rectangle 153">
                <a:extLst>
                  <a:ext uri="{FF2B5EF4-FFF2-40B4-BE49-F238E27FC236}">
                    <a16:creationId xmlns:a16="http://schemas.microsoft.com/office/drawing/2014/main" id="{73632D83-B609-6048-A451-0EE3097D7B81}"/>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5" name="Rectangle 154">
                <a:extLst>
                  <a:ext uri="{FF2B5EF4-FFF2-40B4-BE49-F238E27FC236}">
                    <a16:creationId xmlns:a16="http://schemas.microsoft.com/office/drawing/2014/main" id="{EF5AEB42-B11E-AD4F-B183-61DD40A2E8B3}"/>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484F7A0C-893A-8345-97AE-4805D427A2CC}"/>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99" name="Straight Connector 98">
              <a:extLst>
                <a:ext uri="{FF2B5EF4-FFF2-40B4-BE49-F238E27FC236}">
                  <a16:creationId xmlns:a16="http://schemas.microsoft.com/office/drawing/2014/main" id="{8382BDE2-23E3-8B4B-A32B-52D5376F0BBD}"/>
                </a:ext>
              </a:extLst>
            </p:cNvPr>
            <p:cNvCxnSpPr>
              <a:cxnSpLocks/>
              <a:stCxn id="87" idx="4"/>
              <a:endCxn id="150"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FB62C83C-E9DD-D441-9889-468D88228B85}"/>
                </a:ext>
              </a:extLst>
            </p:cNvPr>
            <p:cNvCxnSpPr>
              <a:cxnSpLocks/>
              <a:stCxn id="88" idx="2"/>
              <a:endCxn id="150"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9EAC0CB-868C-BC4C-A659-26A286EE98A4}"/>
                </a:ext>
              </a:extLst>
            </p:cNvPr>
            <p:cNvCxnSpPr>
              <a:cxnSpLocks/>
              <a:stCxn id="85" idx="0"/>
              <a:endCxn id="150"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558301F9-EEEF-6E41-94BA-FE34E6DC39E2}"/>
                </a:ext>
              </a:extLst>
            </p:cNvPr>
            <p:cNvGrpSpPr/>
            <p:nvPr/>
          </p:nvGrpSpPr>
          <p:grpSpPr>
            <a:xfrm>
              <a:off x="9912217" y="5267132"/>
              <a:ext cx="413819" cy="321813"/>
              <a:chOff x="9547296" y="2889291"/>
              <a:chExt cx="500346" cy="389101"/>
            </a:xfrm>
          </p:grpSpPr>
          <p:sp>
            <p:nvSpPr>
              <p:cNvPr id="149" name="Rectangle 148">
                <a:extLst>
                  <a:ext uri="{FF2B5EF4-FFF2-40B4-BE49-F238E27FC236}">
                    <a16:creationId xmlns:a16="http://schemas.microsoft.com/office/drawing/2014/main" id="{B453A87F-4495-2D46-A93D-9B8C69E0C10E}"/>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0" name="Rectangle 149">
                <a:extLst>
                  <a:ext uri="{FF2B5EF4-FFF2-40B4-BE49-F238E27FC236}">
                    <a16:creationId xmlns:a16="http://schemas.microsoft.com/office/drawing/2014/main" id="{F68DB855-D0E2-8943-ACA1-9D8F8DF334C1}"/>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51" name="Rectangle 150">
                <a:extLst>
                  <a:ext uri="{FF2B5EF4-FFF2-40B4-BE49-F238E27FC236}">
                    <a16:creationId xmlns:a16="http://schemas.microsoft.com/office/drawing/2014/main" id="{407AD070-BBBD-0643-B5DA-048D35A0ADAB}"/>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6CACBCBE-ABD6-D74C-895C-FF21334C03C0}"/>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06" name="Group 105">
              <a:extLst>
                <a:ext uri="{FF2B5EF4-FFF2-40B4-BE49-F238E27FC236}">
                  <a16:creationId xmlns:a16="http://schemas.microsoft.com/office/drawing/2014/main" id="{6A1C26F9-A9D5-CC40-B6F3-20DFE96DD267}"/>
                </a:ext>
              </a:extLst>
            </p:cNvPr>
            <p:cNvGrpSpPr/>
            <p:nvPr/>
          </p:nvGrpSpPr>
          <p:grpSpPr>
            <a:xfrm>
              <a:off x="10071239" y="4906891"/>
              <a:ext cx="634327" cy="275544"/>
              <a:chOff x="8609354" y="2941214"/>
              <a:chExt cx="766961" cy="333158"/>
            </a:xfrm>
          </p:grpSpPr>
          <p:cxnSp>
            <p:nvCxnSpPr>
              <p:cNvPr id="145" name="Straight Connector 144">
                <a:extLst>
                  <a:ext uri="{FF2B5EF4-FFF2-40B4-BE49-F238E27FC236}">
                    <a16:creationId xmlns:a16="http://schemas.microsoft.com/office/drawing/2014/main" id="{5968915A-ECCB-F843-BB46-34644A8FE1F7}"/>
                  </a:ext>
                </a:extLst>
              </p:cNvPr>
              <p:cNvCxnSpPr>
                <a:cxnSpLocks/>
                <a:stCxn id="87" idx="6"/>
                <a:endCxn id="147"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711B5619-B753-604B-BE9F-5B3BBFDAF777}"/>
                  </a:ext>
                </a:extLst>
              </p:cNvPr>
              <p:cNvGrpSpPr/>
              <p:nvPr/>
            </p:nvGrpSpPr>
            <p:grpSpPr>
              <a:xfrm>
                <a:off x="8957002" y="2941214"/>
                <a:ext cx="419313" cy="333158"/>
                <a:chOff x="8957002" y="2941214"/>
                <a:chExt cx="419313" cy="333158"/>
              </a:xfrm>
            </p:grpSpPr>
            <p:sp>
              <p:nvSpPr>
                <p:cNvPr id="147" name="Rectangle 146">
                  <a:extLst>
                    <a:ext uri="{FF2B5EF4-FFF2-40B4-BE49-F238E27FC236}">
                      <a16:creationId xmlns:a16="http://schemas.microsoft.com/office/drawing/2014/main" id="{0F5D1B3E-2719-0D41-BE38-741E30BCD113}"/>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8" name="TextBox 147">
                      <a:extLst>
                        <a:ext uri="{FF2B5EF4-FFF2-40B4-BE49-F238E27FC236}">
                          <a16:creationId xmlns:a16="http://schemas.microsoft.com/office/drawing/2014/main" id="{879BAD3A-8DD2-A743-B3ED-59988411E742}"/>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07" name="Group 106">
              <a:extLst>
                <a:ext uri="{FF2B5EF4-FFF2-40B4-BE49-F238E27FC236}">
                  <a16:creationId xmlns:a16="http://schemas.microsoft.com/office/drawing/2014/main" id="{8E19894A-5206-8E47-9922-DFC834FE2C68}"/>
                </a:ext>
              </a:extLst>
            </p:cNvPr>
            <p:cNvGrpSpPr/>
            <p:nvPr/>
          </p:nvGrpSpPr>
          <p:grpSpPr>
            <a:xfrm>
              <a:off x="8394384" y="4734665"/>
              <a:ext cx="419594" cy="468090"/>
              <a:chOff x="9535279" y="2812473"/>
              <a:chExt cx="507329" cy="565963"/>
            </a:xfrm>
          </p:grpSpPr>
          <p:cxnSp>
            <p:nvCxnSpPr>
              <p:cNvPr id="138" name="Straight Connector 137">
                <a:extLst>
                  <a:ext uri="{FF2B5EF4-FFF2-40B4-BE49-F238E27FC236}">
                    <a16:creationId xmlns:a16="http://schemas.microsoft.com/office/drawing/2014/main" id="{A39451ED-B909-CB42-913D-2905C4CA6AF6}"/>
                  </a:ext>
                </a:extLst>
              </p:cNvPr>
              <p:cNvCxnSpPr>
                <a:cxnSpLocks/>
                <a:stCxn id="83" idx="2"/>
                <a:endCxn id="142" idx="0"/>
              </p:cNvCxnSpPr>
              <p:nvPr/>
            </p:nvCxnSpPr>
            <p:spPr>
              <a:xfrm>
                <a:off x="9646907" y="2812473"/>
                <a:ext cx="1" cy="198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69463E1D-073B-2944-9F54-A96A52D7E6DA}"/>
                  </a:ext>
                </a:extLst>
              </p:cNvPr>
              <p:cNvCxnSpPr>
                <a:cxnSpLocks/>
                <a:stCxn id="86" idx="0"/>
                <a:endCxn id="142"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E3EBBED0-FB1F-1841-AC72-EB6650722FB2}"/>
                  </a:ext>
                </a:extLst>
              </p:cNvPr>
              <p:cNvGrpSpPr/>
              <p:nvPr/>
            </p:nvGrpSpPr>
            <p:grpSpPr>
              <a:xfrm>
                <a:off x="9535279" y="2971566"/>
                <a:ext cx="507329" cy="375692"/>
                <a:chOff x="9535279" y="2971566"/>
                <a:chExt cx="507329" cy="375692"/>
              </a:xfrm>
            </p:grpSpPr>
            <p:sp>
              <p:nvSpPr>
                <p:cNvPr id="141" name="Rectangle 140">
                  <a:extLst>
                    <a:ext uri="{FF2B5EF4-FFF2-40B4-BE49-F238E27FC236}">
                      <a16:creationId xmlns:a16="http://schemas.microsoft.com/office/drawing/2014/main" id="{428206CA-65D8-0445-A077-4C1D27F3CF04}"/>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2" name="Rectangle 141">
                  <a:extLst>
                    <a:ext uri="{FF2B5EF4-FFF2-40B4-BE49-F238E27FC236}">
                      <a16:creationId xmlns:a16="http://schemas.microsoft.com/office/drawing/2014/main" id="{03A8E554-95A0-0547-94A7-179880543160}"/>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3" name="Rectangle 142">
                  <a:extLst>
                    <a:ext uri="{FF2B5EF4-FFF2-40B4-BE49-F238E27FC236}">
                      <a16:creationId xmlns:a16="http://schemas.microsoft.com/office/drawing/2014/main" id="{E912A725-D7A8-6A41-920A-DBFB15195545}"/>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262B2BBB-E74E-5746-B9F9-3FC3F47EDFF4}"/>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08" name="Oval 107">
                  <a:extLst>
                    <a:ext uri="{FF2B5EF4-FFF2-40B4-BE49-F238E27FC236}">
                      <a16:creationId xmlns:a16="http://schemas.microsoft.com/office/drawing/2014/main" id="{13E089B2-0C71-5F49-8B99-6FD8DFE85AE6}"/>
                    </a:ext>
                  </a:extLst>
                </p:cNvPr>
                <p:cNvSpPr/>
                <p:nvPr/>
              </p:nvSpPr>
              <p:spPr>
                <a:xfrm>
                  <a:off x="9006120" y="4008910"/>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7" name="Oval 26">
                  <a:extLst>
                    <a:ext uri="{FF2B5EF4-FFF2-40B4-BE49-F238E27FC236}">
                      <a16:creationId xmlns:a16="http://schemas.microsoft.com/office/drawing/2014/main" id="{0A6227A7-BDE9-294E-8050-BFFF142AB23F}"/>
                    </a:ext>
                  </a:extLst>
                </p:cNvPr>
                <p:cNvSpPr>
                  <a:spLocks noRot="1" noChangeAspect="1" noMove="1" noResize="1" noEditPoints="1" noAdjustHandles="1" noChangeArrowheads="1" noChangeShapeType="1" noTextEdit="1"/>
                </p:cNvSpPr>
                <p:nvPr/>
              </p:nvSpPr>
              <p:spPr>
                <a:xfrm>
                  <a:off x="9006120" y="4008910"/>
                  <a:ext cx="1542904" cy="302955"/>
                </a:xfrm>
                <a:prstGeom prst="ellipse">
                  <a:avLst/>
                </a:prstGeom>
                <a:blipFill>
                  <a:blip r:embed="rId110"/>
                  <a:stretch>
                    <a:fillRect/>
                  </a:stretch>
                </a:blipFill>
                <a:ln>
                  <a:solidFill>
                    <a:schemeClr val="tx1"/>
                  </a:solidFill>
                </a:ln>
              </p:spPr>
              <p:txBody>
                <a:bodyPr/>
                <a:lstStyle/>
                <a:p>
                  <a:r>
                    <a:rPr lang="en-GB">
                      <a:noFill/>
                    </a:rPr>
                    <a:t> </a:t>
                  </a:r>
                </a:p>
              </p:txBody>
            </p:sp>
          </mc:Fallback>
        </mc:AlternateContent>
        <p:cxnSp>
          <p:nvCxnSpPr>
            <p:cNvPr id="109" name="Straight Connector 108">
              <a:extLst>
                <a:ext uri="{FF2B5EF4-FFF2-40B4-BE49-F238E27FC236}">
                  <a16:creationId xmlns:a16="http://schemas.microsoft.com/office/drawing/2014/main" id="{8BC14152-7789-F444-B963-79BCB9D927C8}"/>
                </a:ext>
              </a:extLst>
            </p:cNvPr>
            <p:cNvCxnSpPr>
              <a:cxnSpLocks/>
              <a:stCxn id="81" idx="0"/>
              <a:endCxn id="108" idx="4"/>
            </p:cNvCxnSpPr>
            <p:nvPr/>
          </p:nvCxnSpPr>
          <p:spPr>
            <a:xfrm flipV="1">
              <a:off x="9777572" y="4311865"/>
              <a:ext cx="0" cy="2082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8DC2C0B-51B1-EB45-B9B3-4D16EB2A733F}"/>
                </a:ext>
              </a:extLst>
            </p:cNvPr>
            <p:cNvCxnSpPr>
              <a:cxnSpLocks/>
              <a:stCxn id="108" idx="2"/>
              <a:endCxn id="135" idx="3"/>
            </p:cNvCxnSpPr>
            <p:nvPr/>
          </p:nvCxnSpPr>
          <p:spPr>
            <a:xfrm flipH="1">
              <a:off x="8546257" y="4160388"/>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45CA13F-4AD5-8F49-B40D-ADF9BB1E8A68}"/>
                </a:ext>
              </a:extLst>
            </p:cNvPr>
            <p:cNvCxnSpPr>
              <a:cxnSpLocks/>
              <a:stCxn id="83" idx="0"/>
              <a:endCxn id="135" idx="2"/>
            </p:cNvCxnSpPr>
            <p:nvPr/>
          </p:nvCxnSpPr>
          <p:spPr>
            <a:xfrm flipV="1">
              <a:off x="8486708" y="4220229"/>
              <a:ext cx="1" cy="204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a16="http://schemas.microsoft.com/office/drawing/2014/main" id="{449B09A5-D7AC-BE48-8B4B-F0AFF25B6982}"/>
                </a:ext>
              </a:extLst>
            </p:cNvPr>
            <p:cNvGrpSpPr/>
            <p:nvPr/>
          </p:nvGrpSpPr>
          <p:grpSpPr>
            <a:xfrm>
              <a:off x="8394969" y="4068953"/>
              <a:ext cx="423758" cy="310722"/>
              <a:chOff x="9535279" y="3009909"/>
              <a:chExt cx="512363" cy="375691"/>
            </a:xfrm>
          </p:grpSpPr>
          <p:sp>
            <p:nvSpPr>
              <p:cNvPr id="134" name="Rectangle 133">
                <a:extLst>
                  <a:ext uri="{FF2B5EF4-FFF2-40B4-BE49-F238E27FC236}">
                    <a16:creationId xmlns:a16="http://schemas.microsoft.com/office/drawing/2014/main" id="{59A5525B-D3E8-BD42-B27A-696AB7728A48}"/>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5" name="Rectangle 134">
                <a:extLst>
                  <a:ext uri="{FF2B5EF4-FFF2-40B4-BE49-F238E27FC236}">
                    <a16:creationId xmlns:a16="http://schemas.microsoft.com/office/drawing/2014/main" id="{F1917423-649D-6144-83CE-6543E905C4BC}"/>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6" name="Rectangle 135">
                <a:extLst>
                  <a:ext uri="{FF2B5EF4-FFF2-40B4-BE49-F238E27FC236}">
                    <a16:creationId xmlns:a16="http://schemas.microsoft.com/office/drawing/2014/main" id="{F91FCDCF-26FA-1D49-8989-7F2C27E4A8D0}"/>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50F618E5-B89F-AE47-AD69-26AE2F9AEAC3}"/>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cxnSp>
          <p:nvCxnSpPr>
            <p:cNvPr id="113" name="Straight Connector 112">
              <a:extLst>
                <a:ext uri="{FF2B5EF4-FFF2-40B4-BE49-F238E27FC236}">
                  <a16:creationId xmlns:a16="http://schemas.microsoft.com/office/drawing/2014/main" id="{73C67074-5F77-024C-9E55-BF298F83A5CD}"/>
                </a:ext>
              </a:extLst>
            </p:cNvPr>
            <p:cNvCxnSpPr>
              <a:cxnSpLocks/>
              <a:stCxn id="119" idx="0"/>
              <a:endCxn id="132"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5FB00BB6-8634-E043-827F-32ECC15EF2AD}"/>
                </a:ext>
              </a:extLst>
            </p:cNvPr>
            <p:cNvGrpSpPr/>
            <p:nvPr/>
          </p:nvGrpSpPr>
          <p:grpSpPr>
            <a:xfrm>
              <a:off x="11076954" y="3617787"/>
              <a:ext cx="554644" cy="303218"/>
              <a:chOff x="10744283" y="3621393"/>
              <a:chExt cx="554644" cy="303218"/>
            </a:xfrm>
          </p:grpSpPr>
          <p:sp>
            <p:nvSpPr>
              <p:cNvPr id="132" name="Rectangle 131">
                <a:extLst>
                  <a:ext uri="{FF2B5EF4-FFF2-40B4-BE49-F238E27FC236}">
                    <a16:creationId xmlns:a16="http://schemas.microsoft.com/office/drawing/2014/main" id="{C78FF546-E6A7-F64A-B817-A299B9265A1D}"/>
                  </a:ext>
                </a:extLst>
              </p:cNvPr>
              <p:cNvSpPr/>
              <p:nvPr/>
            </p:nvSpPr>
            <p:spPr>
              <a:xfrm>
                <a:off x="10744283"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362F3F97-0632-BE47-B156-32A251CEA8F7}"/>
                      </a:ext>
                    </a:extLst>
                  </p:cNvPr>
                  <p:cNvSpPr txBox="1"/>
                  <p:nvPr/>
                </p:nvSpPr>
                <p:spPr>
                  <a:xfrm>
                    <a:off x="10902665" y="3688969"/>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𝐸𝑏</m:t>
                                  </m:r>
                                </m:sub>
                              </m:sSub>
                            </m:sub>
                          </m:sSub>
                        </m:oMath>
                      </m:oMathPara>
                    </a14:m>
                    <a:endParaRPr lang="en-GB" sz="1400" dirty="0"/>
                  </a:p>
                </p:txBody>
              </p:sp>
            </mc:Choice>
            <mc:Fallback xmlns="">
              <p:sp>
                <p:nvSpPr>
                  <p:cNvPr id="60" name="TextBox 59">
                    <a:extLst>
                      <a:ext uri="{FF2B5EF4-FFF2-40B4-BE49-F238E27FC236}">
                        <a16:creationId xmlns:a16="http://schemas.microsoft.com/office/drawing/2014/main" id="{23F80B7D-3DA9-7D47-A187-972C4465C02F}"/>
                      </a:ext>
                    </a:extLst>
                  </p:cNvPr>
                  <p:cNvSpPr txBox="1">
                    <a:spLocks noRot="1" noChangeAspect="1" noMove="1" noResize="1" noEditPoints="1" noAdjustHandles="1" noChangeArrowheads="1" noChangeShapeType="1" noTextEdit="1"/>
                  </p:cNvSpPr>
                  <p:nvPr/>
                </p:nvSpPr>
                <p:spPr>
                  <a:xfrm>
                    <a:off x="10902665" y="3688969"/>
                    <a:ext cx="396262" cy="235642"/>
                  </a:xfrm>
                  <a:prstGeom prst="rect">
                    <a:avLst/>
                  </a:prstGeom>
                  <a:blipFill>
                    <a:blip r:embed="rId111"/>
                    <a:stretch>
                      <a:fillRect l="-9375"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15" name="Oval 114">
                  <a:extLst>
                    <a:ext uri="{FF2B5EF4-FFF2-40B4-BE49-F238E27FC236}">
                      <a16:creationId xmlns:a16="http://schemas.microsoft.com/office/drawing/2014/main" id="{3D290973-98C8-F64E-BF02-4A3EF8B80728}"/>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𝐸𝑛𝑓𝑜𝑟𝑐𝑒</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oMath>
                    </m:oMathPara>
                  </a14:m>
                  <a:endParaRPr lang="en-GB" sz="1400" dirty="0"/>
                </a:p>
              </p:txBody>
            </p:sp>
          </mc:Choice>
          <mc:Fallback xmlns="">
            <p:sp>
              <p:nvSpPr>
                <p:cNvPr id="62" name="Oval 61">
                  <a:extLst>
                    <a:ext uri="{FF2B5EF4-FFF2-40B4-BE49-F238E27FC236}">
                      <a16:creationId xmlns:a16="http://schemas.microsoft.com/office/drawing/2014/main" id="{ACC6C396-9884-D743-BE79-69182BB2AA0A}"/>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2"/>
                  <a:stretch>
                    <a:fillRect b="-4000"/>
                  </a:stretch>
                </a:blipFill>
                <a:ln>
                  <a:solidFill>
                    <a:schemeClr val="tx1"/>
                  </a:solidFill>
                </a:ln>
              </p:spPr>
              <p:txBody>
                <a:bodyPr/>
                <a:lstStyle/>
                <a:p>
                  <a:r>
                    <a:rPr lang="en-GB">
                      <a:noFill/>
                    </a:rPr>
                    <a:t> </a:t>
                  </a:r>
                </a:p>
              </p:txBody>
            </p:sp>
          </mc:Fallback>
        </mc:AlternateContent>
        <p:cxnSp>
          <p:nvCxnSpPr>
            <p:cNvPr id="116" name="Straight Connector 115">
              <a:extLst>
                <a:ext uri="{FF2B5EF4-FFF2-40B4-BE49-F238E27FC236}">
                  <a16:creationId xmlns:a16="http://schemas.microsoft.com/office/drawing/2014/main" id="{1A792A33-B6AD-A648-9148-1E966420D15F}"/>
                </a:ext>
              </a:extLst>
            </p:cNvPr>
            <p:cNvCxnSpPr>
              <a:cxnSpLocks/>
              <a:stCxn id="132" idx="1"/>
              <a:endCxn id="115"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7CC24CE-7FAD-9D47-890C-EB7516FBA48A}"/>
                </a:ext>
              </a:extLst>
            </p:cNvPr>
            <p:cNvCxnSpPr>
              <a:cxnSpLocks/>
              <a:stCxn id="115" idx="2"/>
              <a:endCxn id="129"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74">
              <a:extLst>
                <a:ext uri="{FF2B5EF4-FFF2-40B4-BE49-F238E27FC236}">
                  <a16:creationId xmlns:a16="http://schemas.microsoft.com/office/drawing/2014/main" id="{4C259B1D-C61D-CA40-8AF6-773B2D1D1D48}"/>
                </a:ext>
              </a:extLst>
            </p:cNvPr>
            <p:cNvCxnSpPr>
              <a:cxnSpLocks/>
              <a:stCxn id="83" idx="0"/>
              <a:endCxn id="129" idx="1"/>
            </p:cNvCxnSpPr>
            <p:nvPr/>
          </p:nvCxnSpPr>
          <p:spPr>
            <a:xfrm rot="16200000" flipV="1">
              <a:off x="8082459" y="4020459"/>
              <a:ext cx="748366" cy="60133"/>
            </a:xfrm>
            <a:prstGeom prst="curvedConnector4">
              <a:avLst>
                <a:gd name="adj1" fmla="val 16174"/>
                <a:gd name="adj2" fmla="val 497115"/>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9" name="Diamond 118">
                  <a:extLst>
                    <a:ext uri="{FF2B5EF4-FFF2-40B4-BE49-F238E27FC236}">
                      <a16:creationId xmlns:a16="http://schemas.microsoft.com/office/drawing/2014/main" id="{B1ED3A44-1994-C344-840E-DB39BFC5844B}"/>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𝐸𝑏</m:t>
                            </m:r>
                          </m:sub>
                        </m:sSub>
                      </m:oMath>
                    </m:oMathPara>
                  </a14:m>
                  <a:endParaRPr lang="en-GB" sz="1400" dirty="0"/>
                </a:p>
              </p:txBody>
            </p:sp>
          </mc:Choice>
          <mc:Fallback xmlns="">
            <p:sp>
              <p:nvSpPr>
                <p:cNvPr id="119" name="Diamond 118">
                  <a:extLst>
                    <a:ext uri="{FF2B5EF4-FFF2-40B4-BE49-F238E27FC236}">
                      <a16:creationId xmlns:a16="http://schemas.microsoft.com/office/drawing/2014/main" id="{B1ED3A44-1994-C344-840E-DB39BFC5844B}"/>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1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0" name="Diamond 119">
                  <a:extLst>
                    <a:ext uri="{FF2B5EF4-FFF2-40B4-BE49-F238E27FC236}">
                      <a16:creationId xmlns:a16="http://schemas.microsoft.com/office/drawing/2014/main" id="{7C7CF9C6-31D1-EF4F-B3E3-7C66F8F432D1}"/>
                    </a:ext>
                  </a:extLst>
                </p:cNvPr>
                <p:cNvSpPr/>
                <p:nvPr/>
              </p:nvSpPr>
              <p:spPr>
                <a:xfrm>
                  <a:off x="10181956" y="4365703"/>
                  <a:ext cx="595465"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𝐼𝐸</m:t>
                            </m:r>
                          </m:sub>
                        </m:sSub>
                      </m:oMath>
                    </m:oMathPara>
                  </a14:m>
                  <a:endParaRPr lang="en-GB" sz="1400" dirty="0"/>
                </a:p>
              </p:txBody>
            </p:sp>
          </mc:Choice>
          <mc:Fallback xmlns="">
            <p:sp>
              <p:nvSpPr>
                <p:cNvPr id="120" name="Diamond 119">
                  <a:extLst>
                    <a:ext uri="{FF2B5EF4-FFF2-40B4-BE49-F238E27FC236}">
                      <a16:creationId xmlns:a16="http://schemas.microsoft.com/office/drawing/2014/main" id="{7C7CF9C6-31D1-EF4F-B3E3-7C66F8F432D1}"/>
                    </a:ext>
                  </a:extLst>
                </p:cNvPr>
                <p:cNvSpPr>
                  <a:spLocks noRot="1" noChangeAspect="1" noMove="1" noResize="1" noEditPoints="1" noAdjustHandles="1" noChangeArrowheads="1" noChangeShapeType="1" noTextEdit="1"/>
                </p:cNvSpPr>
                <p:nvPr/>
              </p:nvSpPr>
              <p:spPr>
                <a:xfrm>
                  <a:off x="10181956" y="4365703"/>
                  <a:ext cx="595465" cy="427970"/>
                </a:xfrm>
                <a:prstGeom prst="diamond">
                  <a:avLst/>
                </a:prstGeom>
                <a:blipFill>
                  <a:blip r:embed="rId114"/>
                  <a:stretch>
                    <a:fillRect/>
                  </a:stretch>
                </a:blipFill>
                <a:ln>
                  <a:solidFill>
                    <a:schemeClr val="tx1"/>
                  </a:solidFill>
                </a:ln>
              </p:spPr>
              <p:txBody>
                <a:bodyPr/>
                <a:lstStyle/>
                <a:p>
                  <a:r>
                    <a:rPr lang="en-GB">
                      <a:noFill/>
                    </a:rPr>
                    <a:t> </a:t>
                  </a:r>
                </a:p>
              </p:txBody>
            </p:sp>
          </mc:Fallback>
        </mc:AlternateContent>
        <p:grpSp>
          <p:nvGrpSpPr>
            <p:cNvPr id="121" name="Group 120">
              <a:extLst>
                <a:ext uri="{FF2B5EF4-FFF2-40B4-BE49-F238E27FC236}">
                  <a16:creationId xmlns:a16="http://schemas.microsoft.com/office/drawing/2014/main" id="{C950265D-EDC9-FB42-A210-5FB8A90D4EFC}"/>
                </a:ext>
              </a:extLst>
            </p:cNvPr>
            <p:cNvGrpSpPr/>
            <p:nvPr/>
          </p:nvGrpSpPr>
          <p:grpSpPr>
            <a:xfrm>
              <a:off x="8394384" y="3583002"/>
              <a:ext cx="423758" cy="313897"/>
              <a:chOff x="8394384" y="3583002"/>
              <a:chExt cx="423758" cy="313897"/>
            </a:xfrm>
          </p:grpSpPr>
          <p:sp>
            <p:nvSpPr>
              <p:cNvPr id="128" name="Rectangle 127">
                <a:extLst>
                  <a:ext uri="{FF2B5EF4-FFF2-40B4-BE49-F238E27FC236}">
                    <a16:creationId xmlns:a16="http://schemas.microsoft.com/office/drawing/2014/main" id="{69EFCC52-B5BC-5442-AAEA-03F90355C7D2}"/>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9" name="Rectangle 128">
                <a:extLst>
                  <a:ext uri="{FF2B5EF4-FFF2-40B4-BE49-F238E27FC236}">
                    <a16:creationId xmlns:a16="http://schemas.microsoft.com/office/drawing/2014/main" id="{D116DAA6-5EF9-E041-9DF8-D62DFCD5AFA0}"/>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0" name="Rectangle 129">
                <a:extLst>
                  <a:ext uri="{FF2B5EF4-FFF2-40B4-BE49-F238E27FC236}">
                    <a16:creationId xmlns:a16="http://schemas.microsoft.com/office/drawing/2014/main" id="{F68B6500-37D9-664A-9CA6-1F80C1C31E8B}"/>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6A40BB06-0A38-EC4A-89B1-938F8A117BDF}"/>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de-DE"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22" name="Straight Connector 121">
              <a:extLst>
                <a:ext uri="{FF2B5EF4-FFF2-40B4-BE49-F238E27FC236}">
                  <a16:creationId xmlns:a16="http://schemas.microsoft.com/office/drawing/2014/main" id="{D16042D8-CD23-F64E-8139-CDCC416D153D}"/>
                </a:ext>
              </a:extLst>
            </p:cNvPr>
            <p:cNvCxnSpPr>
              <a:cxnSpLocks/>
              <a:stCxn id="84" idx="0"/>
              <a:endCxn id="125"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C0ACE76E-29B2-3146-84F8-66C2E471284C}"/>
                </a:ext>
              </a:extLst>
            </p:cNvPr>
            <p:cNvCxnSpPr>
              <a:cxnSpLocks/>
              <a:stCxn id="120" idx="3"/>
              <a:endCxn id="125" idx="1"/>
            </p:cNvCxnSpPr>
            <p:nvPr/>
          </p:nvCxnSpPr>
          <p:spPr>
            <a:xfrm>
              <a:off x="10777421" y="4579688"/>
              <a:ext cx="2995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Rectangle 124">
              <a:extLst>
                <a:ext uri="{FF2B5EF4-FFF2-40B4-BE49-F238E27FC236}">
                  <a16:creationId xmlns:a16="http://schemas.microsoft.com/office/drawing/2014/main" id="{B453B228-D8B7-4649-9954-33921E93CF31}"/>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B8B86B78-2AFA-DC4C-9394-337D1ED4FDD4}"/>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01" name="TextBox 100">
                  <a:extLst>
                    <a:ext uri="{FF2B5EF4-FFF2-40B4-BE49-F238E27FC236}">
                      <a16:creationId xmlns:a16="http://schemas.microsoft.com/office/drawing/2014/main" id="{880A351A-FAD1-0A46-9714-1B1013C19D31}"/>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27" name="Straight Connector 126">
              <a:extLst>
                <a:ext uri="{FF2B5EF4-FFF2-40B4-BE49-F238E27FC236}">
                  <a16:creationId xmlns:a16="http://schemas.microsoft.com/office/drawing/2014/main" id="{80167393-AA00-7A4C-BEC8-77D31A24CA93}"/>
                </a:ext>
              </a:extLst>
            </p:cNvPr>
            <p:cNvCxnSpPr>
              <a:cxnSpLocks/>
              <a:stCxn id="125" idx="0"/>
              <a:endCxn id="119"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3302463A-02DA-0220-3BD6-59FDB4C68303}"/>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0E965D37-063D-7987-DCEA-3ADC55BD63B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19CEB7FE-56C1-F103-DFAC-348EFABC0F35}"/>
              </a:ext>
            </a:extLst>
          </p:cNvPr>
          <p:cNvSpPr>
            <a:spLocks noGrp="1"/>
          </p:cNvSpPr>
          <p:nvPr>
            <p:ph type="sldNum" sz="quarter" idx="11"/>
          </p:nvPr>
        </p:nvSpPr>
        <p:spPr/>
        <p:txBody>
          <a:bodyPr/>
          <a:lstStyle/>
          <a:p>
            <a:fld id="{EB1502E6-D9AE-3544-B6D5-378AAA0B915F}" type="slidenum">
              <a:rPr lang="de-DE" altLang="de-DE" smtClean="0"/>
              <a:pPr/>
              <a:t>48</a:t>
            </a:fld>
            <a:endParaRPr lang="de-DE" altLang="de-DE" dirty="0"/>
          </a:p>
        </p:txBody>
      </p:sp>
    </p:spTree>
    <p:extLst>
      <p:ext uri="{BB962C8B-B14F-4D97-AF65-F5344CB8AC3E}">
        <p14:creationId xmlns:p14="http://schemas.microsoft.com/office/powerpoint/2010/main" val="380164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1. Set of Attributes with Structure: Simplification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type="body" sz="quarter" idx="13"/>
              </p:nvPr>
            </p:nvSpPr>
            <p:spPr>
              <a:xfrm>
                <a:off x="623392" y="1332843"/>
                <a:ext cx="8357595" cy="4584266"/>
              </a:xfrm>
            </p:spPr>
            <p:txBody>
              <a:bodyPr/>
              <a:lstStyle/>
              <a:p>
                <a:r>
                  <a:rPr lang="en-GB" dirty="0"/>
                  <a:t>Assume (conditional) independence between the different </a:t>
                </a:r>
                <a14:m>
                  <m:oMath xmlns:m="http://schemas.openxmlformats.org/officeDocument/2006/math">
                    <m:r>
                      <m:rPr>
                        <m:sty m:val="p"/>
                      </m:rPr>
                      <a:rPr lang="en-GB">
                        <a:latin typeface="Cambria Math" panose="02040503050406030204" pitchFamily="18" charset="0"/>
                      </a:rPr>
                      <m:t>rv</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𝑓</m:t>
                            </m:r>
                          </m:e>
                          <m:sub>
                            <m:r>
                              <a:rPr lang="en-GB" i="1">
                                <a:latin typeface="Cambria Math" panose="02040503050406030204" pitchFamily="18" charset="0"/>
                              </a:rPr>
                              <m:t>𝑢</m:t>
                            </m:r>
                          </m:sub>
                        </m:sSub>
                      </m:e>
                    </m:d>
                  </m:oMath>
                </a14:m>
                <a:r>
                  <a:rPr lang="en-GB" i="1" dirty="0"/>
                  <a:t> </a:t>
                </a:r>
                <a:r>
                  <a:rPr lang="en-GB" dirty="0"/>
                  <a:t>given</a:t>
                </a:r>
                <a:r>
                  <a:rPr lang="en-GB" i="1" dirty="0"/>
                  <a:t> </a:t>
                </a:r>
                <a14:m>
                  <m:oMath xmlns:m="http://schemas.openxmlformats.org/officeDocument/2006/math">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oMath>
                </a14:m>
                <a:r>
                  <a:rPr lang="en-GB" dirty="0"/>
                  <a:t>, i.e., </a:t>
                </a:r>
                <a14:m>
                  <m:oMath xmlns:m="http://schemas.openxmlformats.org/officeDocument/2006/math">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b="1" i="1">
                            <a:solidFill>
                              <a:srgbClr val="FFC000"/>
                            </a:solidFill>
                            <a:latin typeface="Cambria Math" panose="02040503050406030204" pitchFamily="18" charset="0"/>
                          </a:rPr>
                          <m:t>𝒗</m:t>
                        </m:r>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de-DE" b="1" i="1" smtClean="0">
                        <a:solidFill>
                          <a:srgbClr val="FFC000"/>
                        </a:solidFill>
                        <a:latin typeface="Cambria Math" panose="02040503050406030204" pitchFamily="18" charset="0"/>
                      </a:rPr>
                      <m:t>=</m:t>
                    </m:r>
                    <m:nary>
                      <m:naryPr>
                        <m:chr m:val="∏"/>
                        <m:ctrlPr>
                          <a:rPr lang="en-GB" i="1">
                            <a:solidFill>
                              <a:srgbClr val="FFC000"/>
                            </a:solidFill>
                            <a:latin typeface="Cambria Math" panose="02040503050406030204" pitchFamily="18" charset="0"/>
                          </a:rPr>
                        </m:ctrlPr>
                      </m:naryPr>
                      <m:sub>
                        <m:sSup>
                          <m:sSupPr>
                            <m:ctrlPr>
                              <a:rPr lang="de-DE" i="1">
                                <a:solidFill>
                                  <a:srgbClr val="FFC000"/>
                                </a:solidFill>
                                <a:latin typeface="Cambria Math" panose="02040503050406030204" pitchFamily="18" charset="0"/>
                              </a:rPr>
                            </m:ctrlPr>
                          </m:sSupPr>
                          <m:e>
                            <m:r>
                              <m:rPr>
                                <m:brk m:alnAt="7"/>
                              </m:rPr>
                              <a:rPr lang="de-DE" i="1">
                                <a:solidFill>
                                  <a:srgbClr val="FFC000"/>
                                </a:solidFill>
                                <a:latin typeface="Cambria Math" panose="02040503050406030204" pitchFamily="18" charset="0"/>
                              </a:rPr>
                              <m:t>𝑢</m:t>
                            </m:r>
                          </m:e>
                          <m:sup>
                            <m:r>
                              <a:rPr lang="de-DE" i="1">
                                <a:solidFill>
                                  <a:srgbClr val="FFC000"/>
                                </a:solidFill>
                                <a:latin typeface="Cambria Math" panose="02040503050406030204" pitchFamily="18" charset="0"/>
                              </a:rPr>
                              <m:t>′</m:t>
                            </m:r>
                          </m:sup>
                        </m:sSup>
                        <m:r>
                          <m:rPr>
                            <m:brk m:alnAt="7"/>
                          </m:rPr>
                          <a:rPr lang="de-DE" i="1">
                            <a:solidFill>
                              <a:srgbClr val="FFC000"/>
                            </a:solidFill>
                            <a:latin typeface="Cambria Math" panose="02040503050406030204" pitchFamily="18" charset="0"/>
                          </a:rPr>
                          <m:t>=</m:t>
                        </m:r>
                        <m:r>
                          <a:rPr lang="de-DE" i="1">
                            <a:solidFill>
                              <a:srgbClr val="FFC000"/>
                            </a:solidFill>
                            <a:latin typeface="Cambria Math" panose="02040503050406030204" pitchFamily="18" charset="0"/>
                          </a:rPr>
                          <m:t>1</m:t>
                        </m:r>
                      </m:sub>
                      <m:sup>
                        <m:r>
                          <a:rPr lang="de-DE" i="1">
                            <a:solidFill>
                              <a:srgbClr val="FFC000"/>
                            </a:solidFill>
                            <a:latin typeface="Cambria Math" panose="02040503050406030204" pitchFamily="18" charset="0"/>
                          </a:rPr>
                          <m:t>𝑚</m:t>
                        </m:r>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sSup>
                                  <m:sSupPr>
                                    <m:ctrlPr>
                                      <a:rPr lang="de-DE" i="1">
                                        <a:solidFill>
                                          <a:srgbClr val="FFC000"/>
                                        </a:solidFill>
                                        <a:latin typeface="Cambria Math" panose="02040503050406030204" pitchFamily="18" charset="0"/>
                                        <a:ea typeface="Cambria Math" panose="02040503050406030204" pitchFamily="18" charset="0"/>
                                      </a:rPr>
                                    </m:ctrlPr>
                                  </m:sSupPr>
                                  <m:e>
                                    <m:r>
                                      <a:rPr lang="en-GB" i="1">
                                        <a:solidFill>
                                          <a:srgbClr val="FFC000"/>
                                        </a:solidFill>
                                        <a:latin typeface="Cambria Math" panose="02040503050406030204" pitchFamily="18" charset="0"/>
                                        <a:ea typeface="Cambria Math" panose="02040503050406030204" pitchFamily="18" charset="0"/>
                                      </a:rPr>
                                      <m:t>𝑢</m:t>
                                    </m:r>
                                  </m:e>
                                  <m:sup>
                                    <m:r>
                                      <a:rPr lang="de-DE" i="1">
                                        <a:solidFill>
                                          <a:srgbClr val="FFC000"/>
                                        </a:solidFill>
                                        <a:latin typeface="Cambria Math" panose="02040503050406030204" pitchFamily="18" charset="0"/>
                                        <a:ea typeface="Cambria Math" panose="02040503050406030204" pitchFamily="18" charset="0"/>
                                      </a:rPr>
                                      <m:t>′</m:t>
                                    </m:r>
                                  </m:sup>
                                </m:sSup>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e>
                    </m:nary>
                  </m:oMath>
                </a14:m>
                <a:endParaRPr lang="de-DE" b="1" i="1" dirty="0">
                  <a:solidFill>
                    <a:srgbClr val="FFC000"/>
                  </a:solidFill>
                  <a:latin typeface="Cambria Math" panose="02040503050406030204" pitchFamily="18" charset="0"/>
                </a:endParaRPr>
              </a:p>
              <a:p>
                <a:pPr marL="4763" lvl="2"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m:rPr>
                          <m:aln/>
                        </m:rPr>
                        <a:rPr lang="de-DE" b="1" i="1" smtClean="0">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de-DE"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𝑽</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b="1" i="1">
                                  <a:solidFill>
                                    <a:srgbClr val="FFC000"/>
                                  </a:solidFill>
                                  <a:latin typeface="Cambria Math" panose="02040503050406030204" pitchFamily="18" charset="0"/>
                                </a:rPr>
                                <m:t>𝒗</m:t>
                              </m:r>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e>
                      </m:nary>
                      <m:r>
                        <a:rPr lang="el-GR" i="1" smtClean="0">
                          <a:solidFill>
                            <a:schemeClr val="accent1"/>
                          </a:solidFill>
                          <a:latin typeface="Cambria Math" panose="02040503050406030204" pitchFamily="18" charset="0"/>
                          <a:ea typeface="Cambria Math" panose="02040503050406030204" pitchFamily="18" charset="0"/>
                        </a:rPr>
                        <m:t>𝛯</m:t>
                      </m:r>
                      <m:d>
                        <m:dPr>
                          <m:begChr m:val="["/>
                          <m:endChr m:val="]"/>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1</m:t>
                                  </m:r>
                                </m:sub>
                              </m:sSub>
                            </m:sub>
                          </m:sSub>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𝒓</m:t>
                                  </m:r>
                                </m:e>
                                <m:sub>
                                  <m:r>
                                    <a:rPr lang="de-DE" b="0" i="1" smtClean="0">
                                      <a:latin typeface="Cambria Math" panose="02040503050406030204" pitchFamily="18" charset="0"/>
                                      <a:ea typeface="Cambria Math" panose="02040503050406030204" pitchFamily="18" charset="0"/>
                                    </a:rPr>
                                    <m:t>1</m:t>
                                  </m:r>
                                </m:sub>
                              </m:sSub>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𝑚</m:t>
                                  </m:r>
                                </m:sub>
                              </m:sSub>
                            </m:sub>
                          </m:sSub>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𝒓</m:t>
                                  </m:r>
                                </m:e>
                                <m:sub>
                                  <m:r>
                                    <a:rPr lang="de-DE" b="0" i="1" smtClean="0">
                                      <a:latin typeface="Cambria Math" panose="02040503050406030204" pitchFamily="18" charset="0"/>
                                      <a:ea typeface="Cambria Math" panose="02040503050406030204" pitchFamily="18" charset="0"/>
                                    </a:rPr>
                                    <m:t>𝑚</m:t>
                                  </m:r>
                                </m:sub>
                              </m:sSub>
                            </m:e>
                          </m:d>
                        </m:e>
                      </m:d>
                    </m:oMath>
                    <m:oMath xmlns:m="http://schemas.openxmlformats.org/officeDocument/2006/math">
                      <m:r>
                        <m:rPr>
                          <m:aln/>
                        </m:rP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de-DE"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𝑽</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b="1" i="1">
                                  <a:solidFill>
                                    <a:srgbClr val="FFC000"/>
                                  </a:solidFill>
                                  <a:latin typeface="Cambria Math" panose="02040503050406030204" pitchFamily="18" charset="0"/>
                                </a:rPr>
                                <m:t>𝒗</m:t>
                              </m:r>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oMath>
                    <m:oMath xmlns:m="http://schemas.openxmlformats.org/officeDocument/2006/math">
                      <m:r>
                        <m:rPr>
                          <m:aln/>
                        </m:rPr>
                        <a:rPr lang="en-GB" i="1">
                          <a:latin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sSub>
                                <m:sSubPr>
                                  <m:ctrlPr>
                                    <a:rPr lang="de-DE" b="1" i="1">
                                      <a:latin typeface="Cambria Math" panose="02040503050406030204" pitchFamily="18" charset="0"/>
                                    </a:rPr>
                                  </m:ctrlPr>
                                </m:sSubPr>
                                <m:e>
                                  <m:r>
                                    <m:rPr>
                                      <m:brk m:alnAt="7"/>
                                    </m:rPr>
                                    <a:rPr lang="de-DE" b="1" i="1">
                                      <a:latin typeface="Cambria Math" panose="02040503050406030204" pitchFamily="18" charset="0"/>
                                    </a:rPr>
                                    <m:t>𝒓</m:t>
                                  </m:r>
                                </m:e>
                                <m:sub>
                                  <m:r>
                                    <m:rPr>
                                      <m:brk m:alnAt="7"/>
                                    </m:rPr>
                                    <a:rPr lang="de-DE" i="1">
                                      <a:latin typeface="Cambria Math" panose="02040503050406030204" pitchFamily="18" charset="0"/>
                                    </a:rPr>
                                    <m:t>𝑢</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smtClean="0">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rv</m:t>
                                  </m:r>
                                  <m:d>
                                    <m:dPr>
                                      <m:ctrlPr>
                                        <a:rPr lang="de-DE" b="0" i="1" smtClean="0">
                                          <a:latin typeface="Cambria Math" panose="02040503050406030204" pitchFamily="18" charset="0"/>
                                          <a:ea typeface="Cambria Math" panose="02040503050406030204" pitchFamily="18" charset="0"/>
                                        </a:rPr>
                                      </m:ctrlPr>
                                    </m:dPr>
                                    <m:e>
                                      <m:sSub>
                                        <m:sSubPr>
                                          <m:ctrlPr>
                                            <a:rPr lang="de-DE" b="1"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𝑢</m:t>
                                          </m:r>
                                        </m:sub>
                                      </m:sSub>
                                    </m:e>
                                  </m:d>
                                </m:e>
                              </m:d>
                            </m:sub>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r>
                                        <a:rPr lang="de-DE" i="1">
                                          <a:solidFill>
                                            <a:srgbClr val="FFC000"/>
                                          </a:solidFill>
                                          <a:latin typeface="Cambria Math" panose="02040503050406030204" pitchFamily="18" charset="0"/>
                                          <a:ea typeface="Cambria Math" panose="02040503050406030204" pitchFamily="18" charset="0"/>
                                        </a:rPr>
                                        <m:t>𝑢</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oMath>
                  </m:oMathPara>
                </a14:m>
                <a:br>
                  <a:rPr lang="de-DE" i="1" dirty="0">
                    <a:latin typeface="Cambria Math" panose="02040503050406030204" pitchFamily="18" charset="0"/>
                    <a:ea typeface="Cambria Math" panose="02040503050406030204" pitchFamily="18" charset="0"/>
                  </a:rPr>
                </a:br>
                <a:endParaRPr lang="en-GB" dirty="0"/>
              </a:p>
              <a:p>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type="body" sz="quarter" idx="13"/>
              </p:nvPr>
            </p:nvSpPr>
            <p:spPr>
              <a:xfrm>
                <a:off x="623392" y="1332843"/>
                <a:ext cx="8357595" cy="4584266"/>
              </a:xfrm>
              <a:blipFill>
                <a:blip r:embed="rId3"/>
                <a:stretch>
                  <a:fillRect l="-2424" t="-12155" r="-606" b="-2209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489A816-3580-4148-92E5-B5CE5E533557}"/>
                  </a:ext>
                </a:extLst>
              </p:cNvPr>
              <p:cNvSpPr txBox="1"/>
              <p:nvPr/>
            </p:nvSpPr>
            <p:spPr>
              <a:xfrm>
                <a:off x="3575720" y="5302949"/>
                <a:ext cx="3966860" cy="646331"/>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Query on </a:t>
                </a:r>
                <a14:m>
                  <m:oMath xmlns:m="http://schemas.openxmlformats.org/officeDocument/2006/math">
                    <m:r>
                      <m:rPr>
                        <m:sty m:val="p"/>
                      </m:rPr>
                      <a:rPr lang="en-GB" b="0" i="0" smtClean="0">
                        <a:latin typeface="Cambria Math" panose="02040503050406030204" pitchFamily="18" charset="0"/>
                      </a:rPr>
                      <m:t>rv</m:t>
                    </m:r>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𝑓</m:t>
                            </m:r>
                          </m:e>
                          <m:sub>
                            <m:r>
                              <a:rPr lang="en-GB" b="0" i="1" smtClean="0">
                                <a:latin typeface="Cambria Math" panose="02040503050406030204" pitchFamily="18" charset="0"/>
                              </a:rPr>
                              <m:t>𝑢</m:t>
                            </m:r>
                          </m:sub>
                        </m:sSub>
                      </m:e>
                    </m:d>
                  </m:oMath>
                </a14:m>
                <a:r>
                  <a:rPr lang="en-GB" dirty="0"/>
                  <a:t> for each utility factor</a:t>
                </a:r>
              </a:p>
              <a:p>
                <a:r>
                  <a:rPr lang="en-GB" dirty="0"/>
                  <a:t>➝ Use multi-query algorithm like LJT</a:t>
                </a:r>
              </a:p>
            </p:txBody>
          </p:sp>
        </mc:Choice>
        <mc:Fallback xmlns="">
          <p:sp>
            <p:nvSpPr>
              <p:cNvPr id="78" name="TextBox 77">
                <a:extLst>
                  <a:ext uri="{FF2B5EF4-FFF2-40B4-BE49-F238E27FC236}">
                    <a16:creationId xmlns:a16="http://schemas.microsoft.com/office/drawing/2014/main" id="{D489A816-3580-4148-92E5-B5CE5E533557}"/>
                  </a:ext>
                </a:extLst>
              </p:cNvPr>
              <p:cNvSpPr txBox="1">
                <a:spLocks noRot="1" noChangeAspect="1" noMove="1" noResize="1" noEditPoints="1" noAdjustHandles="1" noChangeArrowheads="1" noChangeShapeType="1" noTextEdit="1"/>
              </p:cNvSpPr>
              <p:nvPr/>
            </p:nvSpPr>
            <p:spPr>
              <a:xfrm>
                <a:off x="3575720" y="5302949"/>
                <a:ext cx="3966860" cy="646331"/>
              </a:xfrm>
              <a:prstGeom prst="rect">
                <a:avLst/>
              </a:prstGeom>
              <a:blipFill>
                <a:blip r:embed="rId4"/>
                <a:stretch>
                  <a:fillRect/>
                </a:stretch>
              </a:blipFill>
            </p:spPr>
            <p:txBody>
              <a:bodyPr/>
              <a:lstStyle/>
              <a:p>
                <a:r>
                  <a:rPr lang="en-DE">
                    <a:noFill/>
                  </a:rPr>
                  <a:t> </a:t>
                </a:r>
              </a:p>
            </p:txBody>
          </p:sp>
        </mc:Fallback>
      </mc:AlternateContent>
      <p:sp>
        <p:nvSpPr>
          <p:cNvPr id="79" name="Right Brace 78">
            <a:extLst>
              <a:ext uri="{FF2B5EF4-FFF2-40B4-BE49-F238E27FC236}">
                <a16:creationId xmlns:a16="http://schemas.microsoft.com/office/drawing/2014/main" id="{45B6E6F1-2564-794F-A4BD-CB697AA47FC4}"/>
              </a:ext>
            </a:extLst>
          </p:cNvPr>
          <p:cNvSpPr/>
          <p:nvPr/>
        </p:nvSpPr>
        <p:spPr>
          <a:xfrm rot="5400000">
            <a:off x="5470022" y="4218463"/>
            <a:ext cx="169911" cy="1197736"/>
          </a:xfrm>
          <a:prstGeom prst="rightBrace">
            <a:avLst/>
          </a:prstGeom>
          <a:ln>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cxnSp>
        <p:nvCxnSpPr>
          <p:cNvPr id="80" name="Straight Connector 79">
            <a:extLst>
              <a:ext uri="{FF2B5EF4-FFF2-40B4-BE49-F238E27FC236}">
                <a16:creationId xmlns:a16="http://schemas.microsoft.com/office/drawing/2014/main" id="{D495FCD7-3F22-EC4A-B2B9-3C4AA91A252E}"/>
              </a:ext>
            </a:extLst>
          </p:cNvPr>
          <p:cNvCxnSpPr>
            <a:cxnSpLocks/>
            <a:stCxn id="79" idx="1"/>
            <a:endCxn id="78" idx="0"/>
          </p:cNvCxnSpPr>
          <p:nvPr/>
        </p:nvCxnSpPr>
        <p:spPr>
          <a:xfrm>
            <a:off x="5554978" y="4902287"/>
            <a:ext cx="4172" cy="40066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039147A5-89B3-2141-AD5A-F00110D97046}"/>
              </a:ext>
            </a:extLst>
          </p:cNvPr>
          <p:cNvSpPr txBox="1"/>
          <p:nvPr/>
        </p:nvSpPr>
        <p:spPr>
          <a:xfrm>
            <a:off x="7889094" y="1383370"/>
            <a:ext cx="4207053" cy="138499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Only yields correct result under stochastic independence</a:t>
            </a:r>
          </a:p>
          <a:p>
            <a:pPr marL="285750" indent="-285750">
              <a:buFont typeface="Arial" panose="020B0604020202020204" pitchFamily="34" charset="0"/>
              <a:buChar char="•"/>
            </a:pPr>
            <a:r>
              <a:rPr lang="en-GB" sz="1600" dirty="0"/>
              <a:t>Idea similar to </a:t>
            </a:r>
            <a:r>
              <a:rPr lang="en-GB" sz="1600" dirty="0" err="1"/>
              <a:t>Boyen</a:t>
            </a:r>
            <a:r>
              <a:rPr lang="en-GB" sz="1600" dirty="0"/>
              <a:t>-Koller algorithm</a:t>
            </a:r>
          </a:p>
          <a:p>
            <a:pPr marL="285750" indent="-285750">
              <a:buFont typeface="Arial" panose="020B0604020202020204" pitchFamily="34" charset="0"/>
              <a:buChar char="•"/>
            </a:pPr>
            <a:r>
              <a:rPr lang="en-GB" sz="1600" dirty="0">
                <a:solidFill>
                  <a:srgbClr val="FFC000"/>
                </a:solidFill>
              </a:rPr>
              <a:t>Preferential and stochastic independence do not follow from each other!</a:t>
            </a:r>
            <a:endParaRPr lang="en-GB" dirty="0"/>
          </a:p>
        </p:txBody>
      </p:sp>
      <p:grpSp>
        <p:nvGrpSpPr>
          <p:cNvPr id="104" name="Group 103">
            <a:extLst>
              <a:ext uri="{FF2B5EF4-FFF2-40B4-BE49-F238E27FC236}">
                <a16:creationId xmlns:a16="http://schemas.microsoft.com/office/drawing/2014/main" id="{68BDA766-A30D-DA4E-A6A9-749582DE1F61}"/>
              </a:ext>
            </a:extLst>
          </p:cNvPr>
          <p:cNvGrpSpPr/>
          <p:nvPr/>
        </p:nvGrpSpPr>
        <p:grpSpPr>
          <a:xfrm>
            <a:off x="7889094" y="3524865"/>
            <a:ext cx="3942581" cy="2381049"/>
            <a:chOff x="7889094" y="3524865"/>
            <a:chExt cx="3942581" cy="2381049"/>
          </a:xfrm>
        </p:grpSpPr>
        <p:cxnSp>
          <p:nvCxnSpPr>
            <p:cNvPr id="105" name="Straight Connector 104">
              <a:extLst>
                <a:ext uri="{FF2B5EF4-FFF2-40B4-BE49-F238E27FC236}">
                  <a16:creationId xmlns:a16="http://schemas.microsoft.com/office/drawing/2014/main" id="{9F60AD71-3B14-084F-A544-F81988864BBA}"/>
                </a:ext>
              </a:extLst>
            </p:cNvPr>
            <p:cNvCxnSpPr>
              <a:cxnSpLocks/>
              <a:stCxn id="158" idx="1"/>
              <a:endCxn id="107" idx="3"/>
            </p:cNvCxnSpPr>
            <p:nvPr/>
          </p:nvCxnSpPr>
          <p:spPr>
            <a:xfrm flipH="1">
              <a:off x="9837120" y="4579688"/>
              <a:ext cx="344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271B61-02DE-0349-87D8-0748222E2B11}"/>
                </a:ext>
              </a:extLst>
            </p:cNvPr>
            <p:cNvCxnSpPr>
              <a:cxnSpLocks/>
              <a:stCxn id="134" idx="0"/>
              <a:endCxn id="107" idx="2"/>
            </p:cNvCxnSpPr>
            <p:nvPr/>
          </p:nvCxnSpPr>
          <p:spPr>
            <a:xfrm flipV="1">
              <a:off x="9777572" y="4639237"/>
              <a:ext cx="0"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86AE7D4F-F3AB-2444-B11D-4F4162976C9F}"/>
                </a:ext>
              </a:extLst>
            </p:cNvPr>
            <p:cNvSpPr/>
            <p:nvPr/>
          </p:nvSpPr>
          <p:spPr>
            <a:xfrm>
              <a:off x="971802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3B3B032A-97FD-0549-B407-D070EC947CE7}"/>
                    </a:ext>
                  </a:extLst>
                </p:cNvPr>
                <p:cNvSpPr txBox="1"/>
                <p:nvPr/>
              </p:nvSpPr>
              <p:spPr>
                <a:xfrm>
                  <a:off x="9878861" y="4595975"/>
                  <a:ext cx="373820"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Sub>
                      </m:oMath>
                    </m:oMathPara>
                  </a14:m>
                  <a:endParaRPr lang="en-GB" sz="1400" dirty="0"/>
                </a:p>
              </p:txBody>
            </p:sp>
          </mc:Choice>
          <mc:Fallback xmlns="">
            <p:sp>
              <p:nvSpPr>
                <p:cNvPr id="56" name="TextBox 55">
                  <a:extLst>
                    <a:ext uri="{FF2B5EF4-FFF2-40B4-BE49-F238E27FC236}">
                      <a16:creationId xmlns:a16="http://schemas.microsoft.com/office/drawing/2014/main" id="{8E21FBDE-8D74-534E-95FC-E8E89F31A3FC}"/>
                    </a:ext>
                  </a:extLst>
                </p:cNvPr>
                <p:cNvSpPr txBox="1">
                  <a:spLocks noRot="1" noChangeAspect="1" noMove="1" noResize="1" noEditPoints="1" noAdjustHandles="1" noChangeArrowheads="1" noChangeShapeType="1" noTextEdit="1"/>
                </p:cNvSpPr>
                <p:nvPr/>
              </p:nvSpPr>
              <p:spPr>
                <a:xfrm>
                  <a:off x="9878861" y="4595975"/>
                  <a:ext cx="373820" cy="233910"/>
                </a:xfrm>
                <a:prstGeom prst="rect">
                  <a:avLst/>
                </a:prstGeom>
                <a:blipFill>
                  <a:blip r:embed="rId129"/>
                  <a:stretch>
                    <a:fillRect l="-10000"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9" name="Rectangle 108">
                  <a:extLst>
                    <a:ext uri="{FF2B5EF4-FFF2-40B4-BE49-F238E27FC236}">
                      <a16:creationId xmlns:a16="http://schemas.microsoft.com/office/drawing/2014/main" id="{970136DA-F71C-3E4C-AF46-C7D54A03AC04}"/>
                    </a:ext>
                  </a:extLst>
                </p:cNvPr>
                <p:cNvSpPr/>
                <p:nvPr/>
              </p:nvSpPr>
              <p:spPr>
                <a:xfrm>
                  <a:off x="7913807" y="4424709"/>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1" name="Rectangle 10">
                  <a:extLst>
                    <a:ext uri="{FF2B5EF4-FFF2-40B4-BE49-F238E27FC236}">
                      <a16:creationId xmlns:a16="http://schemas.microsoft.com/office/drawing/2014/main" id="{D77691D9-BBA0-004F-83C9-8FF3FAFA9F8C}"/>
                    </a:ext>
                  </a:extLst>
                </p:cNvPr>
                <p:cNvSpPr>
                  <a:spLocks noRot="1" noChangeAspect="1" noMove="1" noResize="1" noEditPoints="1" noAdjustHandles="1" noChangeArrowheads="1" noChangeShapeType="1" noTextEdit="1"/>
                </p:cNvSpPr>
                <p:nvPr/>
              </p:nvSpPr>
              <p:spPr>
                <a:xfrm>
                  <a:off x="7913807" y="4424709"/>
                  <a:ext cx="1145802" cy="309958"/>
                </a:xfrm>
                <a:prstGeom prst="rect">
                  <a:avLst/>
                </a:prstGeom>
                <a:blipFill>
                  <a:blip r:embed="rId13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Diamond 109">
                  <a:extLst>
                    <a:ext uri="{FF2B5EF4-FFF2-40B4-BE49-F238E27FC236}">
                      <a16:creationId xmlns:a16="http://schemas.microsoft.com/office/drawing/2014/main" id="{9D75AABC-42D9-6B47-BAAA-9417F534F5C6}"/>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10" name="Diamond 109">
                  <a:extLst>
                    <a:ext uri="{FF2B5EF4-FFF2-40B4-BE49-F238E27FC236}">
                      <a16:creationId xmlns:a16="http://schemas.microsoft.com/office/drawing/2014/main" id="{9D75AABC-42D9-6B47-BAAA-9417F534F5C6}"/>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13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1" name="Oval 110">
                  <a:extLst>
                    <a:ext uri="{FF2B5EF4-FFF2-40B4-BE49-F238E27FC236}">
                      <a16:creationId xmlns:a16="http://schemas.microsoft.com/office/drawing/2014/main" id="{0129F783-E7D1-0948-923A-B12D9FE7DC5A}"/>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 name="Oval 12">
                  <a:extLst>
                    <a:ext uri="{FF2B5EF4-FFF2-40B4-BE49-F238E27FC236}">
                      <a16:creationId xmlns:a16="http://schemas.microsoft.com/office/drawing/2014/main" id="{6E917191-A6DC-6D43-873A-8CC833923693}"/>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FD94ACD5-69F1-5342-9621-94F2BE686420}"/>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DB10B766-6807-6A44-BC38-2F44098C8489}"/>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Oval 133">
                  <a:extLst>
                    <a:ext uri="{FF2B5EF4-FFF2-40B4-BE49-F238E27FC236}">
                      <a16:creationId xmlns:a16="http://schemas.microsoft.com/office/drawing/2014/main" id="{D873AC85-68AA-3F4A-BF9E-2962DD39B70E}"/>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5" name="Oval 14">
                  <a:extLst>
                    <a:ext uri="{FF2B5EF4-FFF2-40B4-BE49-F238E27FC236}">
                      <a16:creationId xmlns:a16="http://schemas.microsoft.com/office/drawing/2014/main" id="{AC09722A-4354-B24E-B1CB-3B91F5C45A35}"/>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5" name="Oval 134">
                  <a:extLst>
                    <a:ext uri="{FF2B5EF4-FFF2-40B4-BE49-F238E27FC236}">
                      <a16:creationId xmlns:a16="http://schemas.microsoft.com/office/drawing/2014/main" id="{65E9817E-C488-9D44-AD25-F698319E94DD}"/>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35" name="Oval 134">
                  <a:extLst>
                    <a:ext uri="{FF2B5EF4-FFF2-40B4-BE49-F238E27FC236}">
                      <a16:creationId xmlns:a16="http://schemas.microsoft.com/office/drawing/2014/main" id="{65E9817E-C488-9D44-AD25-F698319E94DD}"/>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132"/>
                  <a:stretch>
                    <a:fillRect/>
                  </a:stretch>
                </a:blipFill>
                <a:ln>
                  <a:solidFill>
                    <a:schemeClr val="tx1"/>
                  </a:solidFill>
                </a:ln>
              </p:spPr>
              <p:txBody>
                <a:bodyPr/>
                <a:lstStyle/>
                <a:p>
                  <a:r>
                    <a:rPr lang="en-GB">
                      <a:noFill/>
                    </a:rPr>
                    <a:t> </a:t>
                  </a:r>
                </a:p>
              </p:txBody>
            </p:sp>
          </mc:Fallback>
        </mc:AlternateContent>
        <p:cxnSp>
          <p:nvCxnSpPr>
            <p:cNvPr id="136" name="Straight Connector 135">
              <a:extLst>
                <a:ext uri="{FF2B5EF4-FFF2-40B4-BE49-F238E27FC236}">
                  <a16:creationId xmlns:a16="http://schemas.microsoft.com/office/drawing/2014/main" id="{8659AE55-39A5-9542-AC35-274AD870A225}"/>
                </a:ext>
              </a:extLst>
            </p:cNvPr>
            <p:cNvCxnSpPr>
              <a:cxnSpLocks/>
              <a:stCxn id="112" idx="6"/>
              <a:endCxn id="191"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E407787-934A-6340-943A-4E95127A385F}"/>
                </a:ext>
              </a:extLst>
            </p:cNvPr>
            <p:cNvCxnSpPr>
              <a:cxnSpLocks/>
              <a:stCxn id="134" idx="4"/>
              <a:endCxn id="191"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411BBFF-0AF6-5F41-A33E-4DBCA1005AC3}"/>
                </a:ext>
              </a:extLst>
            </p:cNvPr>
            <p:cNvCxnSpPr>
              <a:cxnSpLocks/>
              <a:stCxn id="111" idx="0"/>
              <a:endCxn id="191"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9" name="Group 138">
              <a:extLst>
                <a:ext uri="{FF2B5EF4-FFF2-40B4-BE49-F238E27FC236}">
                  <a16:creationId xmlns:a16="http://schemas.microsoft.com/office/drawing/2014/main" id="{2A0A259A-3E4B-4849-B191-AB3669E656E4}"/>
                </a:ext>
              </a:extLst>
            </p:cNvPr>
            <p:cNvGrpSpPr/>
            <p:nvPr/>
          </p:nvGrpSpPr>
          <p:grpSpPr>
            <a:xfrm>
              <a:off x="9259275" y="5267132"/>
              <a:ext cx="381362" cy="321402"/>
              <a:chOff x="9288700" y="2889291"/>
              <a:chExt cx="461103" cy="388604"/>
            </a:xfrm>
          </p:grpSpPr>
          <p:sp>
            <p:nvSpPr>
              <p:cNvPr id="190" name="Rectangle 189">
                <a:extLst>
                  <a:ext uri="{FF2B5EF4-FFF2-40B4-BE49-F238E27FC236}">
                    <a16:creationId xmlns:a16="http://schemas.microsoft.com/office/drawing/2014/main" id="{B116A074-7D06-D94D-BD43-FF78C912AA7A}"/>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1" name="Rectangle 190">
                <a:extLst>
                  <a:ext uri="{FF2B5EF4-FFF2-40B4-BE49-F238E27FC236}">
                    <a16:creationId xmlns:a16="http://schemas.microsoft.com/office/drawing/2014/main" id="{C07FAFD6-B876-384B-841E-0E8A9F1FAD0F}"/>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2" name="Rectangle 191">
                <a:extLst>
                  <a:ext uri="{FF2B5EF4-FFF2-40B4-BE49-F238E27FC236}">
                    <a16:creationId xmlns:a16="http://schemas.microsoft.com/office/drawing/2014/main" id="{626AA1DA-99DE-3F49-BE0E-522C119B483F}"/>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3" name="TextBox 192">
                    <a:extLst>
                      <a:ext uri="{FF2B5EF4-FFF2-40B4-BE49-F238E27FC236}">
                        <a16:creationId xmlns:a16="http://schemas.microsoft.com/office/drawing/2014/main" id="{1C4CA670-F381-E546-83B8-F124AB311B92}"/>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40" name="Straight Connector 139">
              <a:extLst>
                <a:ext uri="{FF2B5EF4-FFF2-40B4-BE49-F238E27FC236}">
                  <a16:creationId xmlns:a16="http://schemas.microsoft.com/office/drawing/2014/main" id="{5942B732-3F62-B143-9186-55B30F784066}"/>
                </a:ext>
              </a:extLst>
            </p:cNvPr>
            <p:cNvCxnSpPr>
              <a:cxnSpLocks/>
              <a:stCxn id="134" idx="4"/>
              <a:endCxn id="187"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84D6AB6-DED8-AB4A-8640-AD1D77DA9772}"/>
                </a:ext>
              </a:extLst>
            </p:cNvPr>
            <p:cNvCxnSpPr>
              <a:cxnSpLocks/>
              <a:stCxn id="135" idx="2"/>
              <a:endCxn id="187"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AC68439-B52E-CF40-AC2A-F413C22A4890}"/>
                </a:ext>
              </a:extLst>
            </p:cNvPr>
            <p:cNvCxnSpPr>
              <a:cxnSpLocks/>
              <a:stCxn id="111" idx="0"/>
              <a:endCxn id="187"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FC72221C-8B0E-6D45-AAE7-1F65547DBF02}"/>
                </a:ext>
              </a:extLst>
            </p:cNvPr>
            <p:cNvGrpSpPr/>
            <p:nvPr/>
          </p:nvGrpSpPr>
          <p:grpSpPr>
            <a:xfrm>
              <a:off x="9912217" y="5267132"/>
              <a:ext cx="413819" cy="321813"/>
              <a:chOff x="9547296" y="2889291"/>
              <a:chExt cx="500346" cy="389101"/>
            </a:xfrm>
          </p:grpSpPr>
          <p:sp>
            <p:nvSpPr>
              <p:cNvPr id="186" name="Rectangle 185">
                <a:extLst>
                  <a:ext uri="{FF2B5EF4-FFF2-40B4-BE49-F238E27FC236}">
                    <a16:creationId xmlns:a16="http://schemas.microsoft.com/office/drawing/2014/main" id="{23EA8946-126D-2E49-A7DC-27910E96F05E}"/>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7" name="Rectangle 186">
                <a:extLst>
                  <a:ext uri="{FF2B5EF4-FFF2-40B4-BE49-F238E27FC236}">
                    <a16:creationId xmlns:a16="http://schemas.microsoft.com/office/drawing/2014/main" id="{B2CAAD86-DFBB-5D47-BAEF-54B9A5FE9976}"/>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8" name="Rectangle 187">
                <a:extLst>
                  <a:ext uri="{FF2B5EF4-FFF2-40B4-BE49-F238E27FC236}">
                    <a16:creationId xmlns:a16="http://schemas.microsoft.com/office/drawing/2014/main" id="{4AE4CC51-15BA-BF4C-B24D-43F84BE5111F}"/>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E33B26CD-FEAA-D14F-90DB-BF8C8116C108}"/>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44" name="Group 143">
              <a:extLst>
                <a:ext uri="{FF2B5EF4-FFF2-40B4-BE49-F238E27FC236}">
                  <a16:creationId xmlns:a16="http://schemas.microsoft.com/office/drawing/2014/main" id="{01FF3778-E7FB-2642-9C60-A75BCA3917A4}"/>
                </a:ext>
              </a:extLst>
            </p:cNvPr>
            <p:cNvGrpSpPr/>
            <p:nvPr/>
          </p:nvGrpSpPr>
          <p:grpSpPr>
            <a:xfrm>
              <a:off x="10071239" y="4906891"/>
              <a:ext cx="634327" cy="275544"/>
              <a:chOff x="8609354" y="2941214"/>
              <a:chExt cx="766961" cy="333158"/>
            </a:xfrm>
          </p:grpSpPr>
          <p:cxnSp>
            <p:nvCxnSpPr>
              <p:cNvPr id="182" name="Straight Connector 181">
                <a:extLst>
                  <a:ext uri="{FF2B5EF4-FFF2-40B4-BE49-F238E27FC236}">
                    <a16:creationId xmlns:a16="http://schemas.microsoft.com/office/drawing/2014/main" id="{AA34E480-7D32-7D41-B583-8A3AC94BC842}"/>
                  </a:ext>
                </a:extLst>
              </p:cNvPr>
              <p:cNvCxnSpPr>
                <a:cxnSpLocks/>
                <a:stCxn id="134" idx="6"/>
                <a:endCxn id="184"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56642564-AA0A-6547-B778-347FAF4AB4E5}"/>
                  </a:ext>
                </a:extLst>
              </p:cNvPr>
              <p:cNvGrpSpPr/>
              <p:nvPr/>
            </p:nvGrpSpPr>
            <p:grpSpPr>
              <a:xfrm>
                <a:off x="8957002" y="2941214"/>
                <a:ext cx="419313" cy="333158"/>
                <a:chOff x="8957002" y="2941214"/>
                <a:chExt cx="419313" cy="333158"/>
              </a:xfrm>
            </p:grpSpPr>
            <p:sp>
              <p:nvSpPr>
                <p:cNvPr id="184" name="Rectangle 183">
                  <a:extLst>
                    <a:ext uri="{FF2B5EF4-FFF2-40B4-BE49-F238E27FC236}">
                      <a16:creationId xmlns:a16="http://schemas.microsoft.com/office/drawing/2014/main" id="{8441D438-4EE5-1B44-A0B9-1BC36F5B34A4}"/>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5" name="TextBox 184">
                      <a:extLst>
                        <a:ext uri="{FF2B5EF4-FFF2-40B4-BE49-F238E27FC236}">
                          <a16:creationId xmlns:a16="http://schemas.microsoft.com/office/drawing/2014/main" id="{09F5972E-01B4-8242-9CEF-AB614860A02F}"/>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45" name="Group 144">
              <a:extLst>
                <a:ext uri="{FF2B5EF4-FFF2-40B4-BE49-F238E27FC236}">
                  <a16:creationId xmlns:a16="http://schemas.microsoft.com/office/drawing/2014/main" id="{D3A340D4-EED0-3D4A-8268-64F4CB454451}"/>
                </a:ext>
              </a:extLst>
            </p:cNvPr>
            <p:cNvGrpSpPr/>
            <p:nvPr/>
          </p:nvGrpSpPr>
          <p:grpSpPr>
            <a:xfrm>
              <a:off x="8394384" y="4734665"/>
              <a:ext cx="419594" cy="468090"/>
              <a:chOff x="9535279" y="2812473"/>
              <a:chExt cx="507329" cy="565963"/>
            </a:xfrm>
          </p:grpSpPr>
          <p:cxnSp>
            <p:nvCxnSpPr>
              <p:cNvPr id="175" name="Straight Connector 174">
                <a:extLst>
                  <a:ext uri="{FF2B5EF4-FFF2-40B4-BE49-F238E27FC236}">
                    <a16:creationId xmlns:a16="http://schemas.microsoft.com/office/drawing/2014/main" id="{0FCB2C45-F7FC-E745-B7DC-8DA285AB1CA7}"/>
                  </a:ext>
                </a:extLst>
              </p:cNvPr>
              <p:cNvCxnSpPr>
                <a:cxnSpLocks/>
                <a:stCxn id="109" idx="2"/>
                <a:endCxn id="179" idx="0"/>
              </p:cNvCxnSpPr>
              <p:nvPr/>
            </p:nvCxnSpPr>
            <p:spPr>
              <a:xfrm>
                <a:off x="9646907" y="2812473"/>
                <a:ext cx="1" cy="1980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8B090ED-749B-2344-8E40-BC5A0126CE41}"/>
                  </a:ext>
                </a:extLst>
              </p:cNvPr>
              <p:cNvCxnSpPr>
                <a:cxnSpLocks/>
                <a:stCxn id="112" idx="0"/>
                <a:endCxn id="179"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7" name="Group 176">
                <a:extLst>
                  <a:ext uri="{FF2B5EF4-FFF2-40B4-BE49-F238E27FC236}">
                    <a16:creationId xmlns:a16="http://schemas.microsoft.com/office/drawing/2014/main" id="{EBE4570A-EB29-9347-B00C-F2A70B5C8C54}"/>
                  </a:ext>
                </a:extLst>
              </p:cNvPr>
              <p:cNvGrpSpPr/>
              <p:nvPr/>
            </p:nvGrpSpPr>
            <p:grpSpPr>
              <a:xfrm>
                <a:off x="9535279" y="2971566"/>
                <a:ext cx="507329" cy="375692"/>
                <a:chOff x="9535279" y="2971566"/>
                <a:chExt cx="507329" cy="375692"/>
              </a:xfrm>
            </p:grpSpPr>
            <p:sp>
              <p:nvSpPr>
                <p:cNvPr id="178" name="Rectangle 177">
                  <a:extLst>
                    <a:ext uri="{FF2B5EF4-FFF2-40B4-BE49-F238E27FC236}">
                      <a16:creationId xmlns:a16="http://schemas.microsoft.com/office/drawing/2014/main" id="{6C6EDF91-46C0-5B4A-B460-B2623E6857EC}"/>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9" name="Rectangle 178">
                  <a:extLst>
                    <a:ext uri="{FF2B5EF4-FFF2-40B4-BE49-F238E27FC236}">
                      <a16:creationId xmlns:a16="http://schemas.microsoft.com/office/drawing/2014/main" id="{B3404597-A262-BA44-9AFF-279027EED0E7}"/>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0" name="Rectangle 179">
                  <a:extLst>
                    <a:ext uri="{FF2B5EF4-FFF2-40B4-BE49-F238E27FC236}">
                      <a16:creationId xmlns:a16="http://schemas.microsoft.com/office/drawing/2014/main" id="{7C9D8EE2-AD40-2E44-9B59-9710B565C8CB}"/>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43C5E1D8-B469-4F4B-BE83-AE9C19C81303}"/>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46" name="Oval 145">
                  <a:extLst>
                    <a:ext uri="{FF2B5EF4-FFF2-40B4-BE49-F238E27FC236}">
                      <a16:creationId xmlns:a16="http://schemas.microsoft.com/office/drawing/2014/main" id="{121FD74F-6A06-E141-A086-D30228EA9756}"/>
                    </a:ext>
                  </a:extLst>
                </p:cNvPr>
                <p:cNvSpPr/>
                <p:nvPr/>
              </p:nvSpPr>
              <p:spPr>
                <a:xfrm>
                  <a:off x="9006120" y="4008910"/>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7" name="Oval 26">
                  <a:extLst>
                    <a:ext uri="{FF2B5EF4-FFF2-40B4-BE49-F238E27FC236}">
                      <a16:creationId xmlns:a16="http://schemas.microsoft.com/office/drawing/2014/main" id="{0A6227A7-BDE9-294E-8050-BFFF142AB23F}"/>
                    </a:ext>
                  </a:extLst>
                </p:cNvPr>
                <p:cNvSpPr>
                  <a:spLocks noRot="1" noChangeAspect="1" noMove="1" noResize="1" noEditPoints="1" noAdjustHandles="1" noChangeArrowheads="1" noChangeShapeType="1" noTextEdit="1"/>
                </p:cNvSpPr>
                <p:nvPr/>
              </p:nvSpPr>
              <p:spPr>
                <a:xfrm>
                  <a:off x="9006120" y="4008910"/>
                  <a:ext cx="1542904" cy="302955"/>
                </a:xfrm>
                <a:prstGeom prst="ellipse">
                  <a:avLst/>
                </a:prstGeom>
                <a:blipFill>
                  <a:blip r:embed="rId110"/>
                  <a:stretch>
                    <a:fillRect/>
                  </a:stretch>
                </a:blipFill>
                <a:ln>
                  <a:solidFill>
                    <a:schemeClr val="tx1"/>
                  </a:solidFill>
                </a:ln>
              </p:spPr>
              <p:txBody>
                <a:bodyPr/>
                <a:lstStyle/>
                <a:p>
                  <a:r>
                    <a:rPr lang="en-GB">
                      <a:noFill/>
                    </a:rPr>
                    <a:t> </a:t>
                  </a:r>
                </a:p>
              </p:txBody>
            </p:sp>
          </mc:Fallback>
        </mc:AlternateContent>
        <p:cxnSp>
          <p:nvCxnSpPr>
            <p:cNvPr id="147" name="Straight Connector 146">
              <a:extLst>
                <a:ext uri="{FF2B5EF4-FFF2-40B4-BE49-F238E27FC236}">
                  <a16:creationId xmlns:a16="http://schemas.microsoft.com/office/drawing/2014/main" id="{2BA414CF-8F47-0443-8CA3-185C3FBF281E}"/>
                </a:ext>
              </a:extLst>
            </p:cNvPr>
            <p:cNvCxnSpPr>
              <a:cxnSpLocks/>
              <a:stCxn id="107" idx="0"/>
              <a:endCxn id="146" idx="4"/>
            </p:cNvCxnSpPr>
            <p:nvPr/>
          </p:nvCxnSpPr>
          <p:spPr>
            <a:xfrm flipV="1">
              <a:off x="9777572" y="4311865"/>
              <a:ext cx="0" cy="2082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57A0627-108C-024A-9030-3C8EED35B1D1}"/>
                </a:ext>
              </a:extLst>
            </p:cNvPr>
            <p:cNvCxnSpPr>
              <a:cxnSpLocks/>
              <a:stCxn id="146" idx="2"/>
              <a:endCxn id="172" idx="3"/>
            </p:cNvCxnSpPr>
            <p:nvPr/>
          </p:nvCxnSpPr>
          <p:spPr>
            <a:xfrm flipH="1">
              <a:off x="8546257" y="4160388"/>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0F26B6ED-62A6-CA4D-B74D-B037AB87C5C4}"/>
                </a:ext>
              </a:extLst>
            </p:cNvPr>
            <p:cNvCxnSpPr>
              <a:cxnSpLocks/>
              <a:stCxn id="109" idx="0"/>
              <a:endCxn id="172" idx="2"/>
            </p:cNvCxnSpPr>
            <p:nvPr/>
          </p:nvCxnSpPr>
          <p:spPr>
            <a:xfrm flipV="1">
              <a:off x="8486708" y="4220229"/>
              <a:ext cx="1" cy="2044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0" name="Group 149">
              <a:extLst>
                <a:ext uri="{FF2B5EF4-FFF2-40B4-BE49-F238E27FC236}">
                  <a16:creationId xmlns:a16="http://schemas.microsoft.com/office/drawing/2014/main" id="{4B713506-783F-9045-8F3B-9DCCABB1C4AC}"/>
                </a:ext>
              </a:extLst>
            </p:cNvPr>
            <p:cNvGrpSpPr/>
            <p:nvPr/>
          </p:nvGrpSpPr>
          <p:grpSpPr>
            <a:xfrm>
              <a:off x="8394969" y="4068953"/>
              <a:ext cx="423758" cy="310722"/>
              <a:chOff x="9535279" y="3009909"/>
              <a:chExt cx="512363" cy="375691"/>
            </a:xfrm>
          </p:grpSpPr>
          <p:sp>
            <p:nvSpPr>
              <p:cNvPr id="171" name="Rectangle 170">
                <a:extLst>
                  <a:ext uri="{FF2B5EF4-FFF2-40B4-BE49-F238E27FC236}">
                    <a16:creationId xmlns:a16="http://schemas.microsoft.com/office/drawing/2014/main" id="{12BCB1BF-677C-B340-B6C9-1B2AEF878DD2}"/>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2" name="Rectangle 171">
                <a:extLst>
                  <a:ext uri="{FF2B5EF4-FFF2-40B4-BE49-F238E27FC236}">
                    <a16:creationId xmlns:a16="http://schemas.microsoft.com/office/drawing/2014/main" id="{B6D52DDD-B7CF-9142-9551-3B6704C11216}"/>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3" name="Rectangle 172">
                <a:extLst>
                  <a:ext uri="{FF2B5EF4-FFF2-40B4-BE49-F238E27FC236}">
                    <a16:creationId xmlns:a16="http://schemas.microsoft.com/office/drawing/2014/main" id="{C800B078-6BB6-614C-A2B8-96531B4460A2}"/>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9004B24E-5B2E-4844-945C-4D49C02E54CE}"/>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cxnSp>
          <p:nvCxnSpPr>
            <p:cNvPr id="151" name="Straight Connector 150">
              <a:extLst>
                <a:ext uri="{FF2B5EF4-FFF2-40B4-BE49-F238E27FC236}">
                  <a16:creationId xmlns:a16="http://schemas.microsoft.com/office/drawing/2014/main" id="{4114EC7D-FE50-4640-923F-B456D2B6D5FA}"/>
                </a:ext>
              </a:extLst>
            </p:cNvPr>
            <p:cNvCxnSpPr>
              <a:cxnSpLocks/>
              <a:stCxn id="157" idx="0"/>
              <a:endCxn id="169"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FE53AB39-49E7-2C45-8173-8E1864655164}"/>
                </a:ext>
              </a:extLst>
            </p:cNvPr>
            <p:cNvGrpSpPr/>
            <p:nvPr/>
          </p:nvGrpSpPr>
          <p:grpSpPr>
            <a:xfrm>
              <a:off x="11076954" y="3617787"/>
              <a:ext cx="554644" cy="303218"/>
              <a:chOff x="10744283" y="3621393"/>
              <a:chExt cx="554644" cy="303218"/>
            </a:xfrm>
          </p:grpSpPr>
          <p:sp>
            <p:nvSpPr>
              <p:cNvPr id="169" name="Rectangle 168">
                <a:extLst>
                  <a:ext uri="{FF2B5EF4-FFF2-40B4-BE49-F238E27FC236}">
                    <a16:creationId xmlns:a16="http://schemas.microsoft.com/office/drawing/2014/main" id="{086DDCE7-FB70-7B40-A5B3-8C7241648D46}"/>
                  </a:ext>
                </a:extLst>
              </p:cNvPr>
              <p:cNvSpPr/>
              <p:nvPr/>
            </p:nvSpPr>
            <p:spPr>
              <a:xfrm>
                <a:off x="10744283"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418CAD28-08EE-3E40-82EB-651E74964650}"/>
                      </a:ext>
                    </a:extLst>
                  </p:cNvPr>
                  <p:cNvSpPr txBox="1"/>
                  <p:nvPr/>
                </p:nvSpPr>
                <p:spPr>
                  <a:xfrm>
                    <a:off x="10902665" y="3688969"/>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𝐸𝑏</m:t>
                                  </m:r>
                                </m:sub>
                              </m:sSub>
                            </m:sub>
                          </m:sSub>
                        </m:oMath>
                      </m:oMathPara>
                    </a14:m>
                    <a:endParaRPr lang="en-GB" sz="1400" dirty="0"/>
                  </a:p>
                </p:txBody>
              </p:sp>
            </mc:Choice>
            <mc:Fallback xmlns="">
              <p:sp>
                <p:nvSpPr>
                  <p:cNvPr id="60" name="TextBox 59">
                    <a:extLst>
                      <a:ext uri="{FF2B5EF4-FFF2-40B4-BE49-F238E27FC236}">
                        <a16:creationId xmlns:a16="http://schemas.microsoft.com/office/drawing/2014/main" id="{23F80B7D-3DA9-7D47-A187-972C4465C02F}"/>
                      </a:ext>
                    </a:extLst>
                  </p:cNvPr>
                  <p:cNvSpPr txBox="1">
                    <a:spLocks noRot="1" noChangeAspect="1" noMove="1" noResize="1" noEditPoints="1" noAdjustHandles="1" noChangeArrowheads="1" noChangeShapeType="1" noTextEdit="1"/>
                  </p:cNvSpPr>
                  <p:nvPr/>
                </p:nvSpPr>
                <p:spPr>
                  <a:xfrm>
                    <a:off x="10902665" y="3688969"/>
                    <a:ext cx="396262" cy="235642"/>
                  </a:xfrm>
                  <a:prstGeom prst="rect">
                    <a:avLst/>
                  </a:prstGeom>
                  <a:blipFill>
                    <a:blip r:embed="rId111"/>
                    <a:stretch>
                      <a:fillRect l="-9375"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3" name="Oval 152">
                  <a:extLst>
                    <a:ext uri="{FF2B5EF4-FFF2-40B4-BE49-F238E27FC236}">
                      <a16:creationId xmlns:a16="http://schemas.microsoft.com/office/drawing/2014/main" id="{AEC31AFE-81E9-3440-8DB0-70E83D1A48FB}"/>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𝐸𝑛𝑓𝑜𝑟𝑐𝑒</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oMath>
                    </m:oMathPara>
                  </a14:m>
                  <a:endParaRPr lang="en-GB" sz="1400" dirty="0"/>
                </a:p>
              </p:txBody>
            </p:sp>
          </mc:Choice>
          <mc:Fallback xmlns="">
            <p:sp>
              <p:nvSpPr>
                <p:cNvPr id="62" name="Oval 61">
                  <a:extLst>
                    <a:ext uri="{FF2B5EF4-FFF2-40B4-BE49-F238E27FC236}">
                      <a16:creationId xmlns:a16="http://schemas.microsoft.com/office/drawing/2014/main" id="{ACC6C396-9884-D743-BE79-69182BB2AA0A}"/>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2"/>
                  <a:stretch>
                    <a:fillRect b="-4000"/>
                  </a:stretch>
                </a:blipFill>
                <a:ln>
                  <a:solidFill>
                    <a:schemeClr val="tx1"/>
                  </a:solidFill>
                </a:ln>
              </p:spPr>
              <p:txBody>
                <a:bodyPr/>
                <a:lstStyle/>
                <a:p>
                  <a:r>
                    <a:rPr lang="en-GB">
                      <a:noFill/>
                    </a:rPr>
                    <a:t> </a:t>
                  </a:r>
                </a:p>
              </p:txBody>
            </p:sp>
          </mc:Fallback>
        </mc:AlternateContent>
        <p:cxnSp>
          <p:nvCxnSpPr>
            <p:cNvPr id="154" name="Straight Connector 153">
              <a:extLst>
                <a:ext uri="{FF2B5EF4-FFF2-40B4-BE49-F238E27FC236}">
                  <a16:creationId xmlns:a16="http://schemas.microsoft.com/office/drawing/2014/main" id="{D8820CA7-9851-6B47-A7F0-E7B392639BC8}"/>
                </a:ext>
              </a:extLst>
            </p:cNvPr>
            <p:cNvCxnSpPr>
              <a:cxnSpLocks/>
              <a:stCxn id="169" idx="1"/>
              <a:endCxn id="153"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3968F2D-5B2C-784F-81DF-864523618BC6}"/>
                </a:ext>
              </a:extLst>
            </p:cNvPr>
            <p:cNvCxnSpPr>
              <a:cxnSpLocks/>
              <a:stCxn id="153" idx="2"/>
              <a:endCxn id="166"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74">
              <a:extLst>
                <a:ext uri="{FF2B5EF4-FFF2-40B4-BE49-F238E27FC236}">
                  <a16:creationId xmlns:a16="http://schemas.microsoft.com/office/drawing/2014/main" id="{1EBA3F34-DF55-E148-A414-C639F9CC3411}"/>
                </a:ext>
              </a:extLst>
            </p:cNvPr>
            <p:cNvCxnSpPr>
              <a:cxnSpLocks/>
              <a:stCxn id="109" idx="0"/>
              <a:endCxn id="166" idx="1"/>
            </p:cNvCxnSpPr>
            <p:nvPr/>
          </p:nvCxnSpPr>
          <p:spPr>
            <a:xfrm rot="16200000" flipV="1">
              <a:off x="8082459" y="4020459"/>
              <a:ext cx="748366" cy="60133"/>
            </a:xfrm>
            <a:prstGeom prst="curvedConnector4">
              <a:avLst>
                <a:gd name="adj1" fmla="val 16174"/>
                <a:gd name="adj2" fmla="val 497115"/>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7" name="Diamond 156">
                  <a:extLst>
                    <a:ext uri="{FF2B5EF4-FFF2-40B4-BE49-F238E27FC236}">
                      <a16:creationId xmlns:a16="http://schemas.microsoft.com/office/drawing/2014/main" id="{B439D599-92D5-3C41-B1AC-80903B493D16}"/>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𝐸𝑏</m:t>
                            </m:r>
                          </m:sub>
                        </m:sSub>
                      </m:oMath>
                    </m:oMathPara>
                  </a14:m>
                  <a:endParaRPr lang="en-GB" sz="1400" dirty="0"/>
                </a:p>
              </p:txBody>
            </p:sp>
          </mc:Choice>
          <mc:Fallback xmlns="">
            <p:sp>
              <p:nvSpPr>
                <p:cNvPr id="157" name="Diamond 156">
                  <a:extLst>
                    <a:ext uri="{FF2B5EF4-FFF2-40B4-BE49-F238E27FC236}">
                      <a16:creationId xmlns:a16="http://schemas.microsoft.com/office/drawing/2014/main" id="{B439D599-92D5-3C41-B1AC-80903B493D16}"/>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3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Diamond 157">
                  <a:extLst>
                    <a:ext uri="{FF2B5EF4-FFF2-40B4-BE49-F238E27FC236}">
                      <a16:creationId xmlns:a16="http://schemas.microsoft.com/office/drawing/2014/main" id="{5C0DE789-94C6-F543-A213-FF1C56FABE66}"/>
                    </a:ext>
                  </a:extLst>
                </p:cNvPr>
                <p:cNvSpPr/>
                <p:nvPr/>
              </p:nvSpPr>
              <p:spPr>
                <a:xfrm>
                  <a:off x="10181956" y="4365703"/>
                  <a:ext cx="595465"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𝐼𝐸</m:t>
                            </m:r>
                          </m:sub>
                        </m:sSub>
                      </m:oMath>
                    </m:oMathPara>
                  </a14:m>
                  <a:endParaRPr lang="en-GB" sz="1400" dirty="0"/>
                </a:p>
              </p:txBody>
            </p:sp>
          </mc:Choice>
          <mc:Fallback xmlns="">
            <p:sp>
              <p:nvSpPr>
                <p:cNvPr id="158" name="Diamond 157">
                  <a:extLst>
                    <a:ext uri="{FF2B5EF4-FFF2-40B4-BE49-F238E27FC236}">
                      <a16:creationId xmlns:a16="http://schemas.microsoft.com/office/drawing/2014/main" id="{5C0DE789-94C6-F543-A213-FF1C56FABE66}"/>
                    </a:ext>
                  </a:extLst>
                </p:cNvPr>
                <p:cNvSpPr>
                  <a:spLocks noRot="1" noChangeAspect="1" noMove="1" noResize="1" noEditPoints="1" noAdjustHandles="1" noChangeArrowheads="1" noChangeShapeType="1" noTextEdit="1"/>
                </p:cNvSpPr>
                <p:nvPr/>
              </p:nvSpPr>
              <p:spPr>
                <a:xfrm>
                  <a:off x="10181956" y="4365703"/>
                  <a:ext cx="595465" cy="427970"/>
                </a:xfrm>
                <a:prstGeom prst="diamond">
                  <a:avLst/>
                </a:prstGeom>
                <a:blipFill>
                  <a:blip r:embed="rId134"/>
                  <a:stretch>
                    <a:fillRect/>
                  </a:stretch>
                </a:blipFill>
                <a:ln>
                  <a:solidFill>
                    <a:schemeClr val="tx1"/>
                  </a:solidFill>
                </a:ln>
              </p:spPr>
              <p:txBody>
                <a:bodyPr/>
                <a:lstStyle/>
                <a:p>
                  <a:r>
                    <a:rPr lang="en-GB">
                      <a:noFill/>
                    </a:rPr>
                    <a:t> </a:t>
                  </a:r>
                </a:p>
              </p:txBody>
            </p:sp>
          </mc:Fallback>
        </mc:AlternateContent>
        <p:grpSp>
          <p:nvGrpSpPr>
            <p:cNvPr id="159" name="Group 158">
              <a:extLst>
                <a:ext uri="{FF2B5EF4-FFF2-40B4-BE49-F238E27FC236}">
                  <a16:creationId xmlns:a16="http://schemas.microsoft.com/office/drawing/2014/main" id="{E4CF8380-5E5B-2E40-9291-C297C8DC7CED}"/>
                </a:ext>
              </a:extLst>
            </p:cNvPr>
            <p:cNvGrpSpPr/>
            <p:nvPr/>
          </p:nvGrpSpPr>
          <p:grpSpPr>
            <a:xfrm>
              <a:off x="8394384" y="3583002"/>
              <a:ext cx="423758" cy="313897"/>
              <a:chOff x="8394384" y="3583002"/>
              <a:chExt cx="423758" cy="313897"/>
            </a:xfrm>
          </p:grpSpPr>
          <p:sp>
            <p:nvSpPr>
              <p:cNvPr id="165" name="Rectangle 164">
                <a:extLst>
                  <a:ext uri="{FF2B5EF4-FFF2-40B4-BE49-F238E27FC236}">
                    <a16:creationId xmlns:a16="http://schemas.microsoft.com/office/drawing/2014/main" id="{F597B834-4C10-A343-8A08-ED9A0E93167C}"/>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6" name="Rectangle 165">
                <a:extLst>
                  <a:ext uri="{FF2B5EF4-FFF2-40B4-BE49-F238E27FC236}">
                    <a16:creationId xmlns:a16="http://schemas.microsoft.com/office/drawing/2014/main" id="{C2921A05-73AD-634F-98E0-C62E3302E9AE}"/>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7" name="Rectangle 166">
                <a:extLst>
                  <a:ext uri="{FF2B5EF4-FFF2-40B4-BE49-F238E27FC236}">
                    <a16:creationId xmlns:a16="http://schemas.microsoft.com/office/drawing/2014/main" id="{3E68F94C-3EB8-4043-8FAC-AED223A282FD}"/>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1B35D16C-84E2-D14F-8EB5-24ACC6D193F0}"/>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de-DE"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60" name="Straight Connector 159">
              <a:extLst>
                <a:ext uri="{FF2B5EF4-FFF2-40B4-BE49-F238E27FC236}">
                  <a16:creationId xmlns:a16="http://schemas.microsoft.com/office/drawing/2014/main" id="{81D1E752-8640-E34A-A374-3B0E23DE7798}"/>
                </a:ext>
              </a:extLst>
            </p:cNvPr>
            <p:cNvCxnSpPr>
              <a:cxnSpLocks/>
              <a:stCxn id="110" idx="0"/>
              <a:endCxn id="162"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CF76645-8992-6C47-A2B2-2C53F144F670}"/>
                </a:ext>
              </a:extLst>
            </p:cNvPr>
            <p:cNvCxnSpPr>
              <a:cxnSpLocks/>
              <a:stCxn id="158" idx="3"/>
              <a:endCxn id="162" idx="1"/>
            </p:cNvCxnSpPr>
            <p:nvPr/>
          </p:nvCxnSpPr>
          <p:spPr>
            <a:xfrm>
              <a:off x="10777421" y="4579688"/>
              <a:ext cx="2995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Rectangle 161">
              <a:extLst>
                <a:ext uri="{FF2B5EF4-FFF2-40B4-BE49-F238E27FC236}">
                  <a16:creationId xmlns:a16="http://schemas.microsoft.com/office/drawing/2014/main" id="{04DCD6A8-1E28-CF4D-8832-F0B284A55D8C}"/>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B0AE5E80-3BCC-564F-91CF-F1FB37DD1E4D}"/>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01" name="TextBox 100">
                  <a:extLst>
                    <a:ext uri="{FF2B5EF4-FFF2-40B4-BE49-F238E27FC236}">
                      <a16:creationId xmlns:a16="http://schemas.microsoft.com/office/drawing/2014/main" id="{880A351A-FAD1-0A46-9714-1B1013C19D31}"/>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64" name="Straight Connector 163">
              <a:extLst>
                <a:ext uri="{FF2B5EF4-FFF2-40B4-BE49-F238E27FC236}">
                  <a16:creationId xmlns:a16="http://schemas.microsoft.com/office/drawing/2014/main" id="{069188FB-1AC6-004C-A35F-A3CD8C00AE4C}"/>
                </a:ext>
              </a:extLst>
            </p:cNvPr>
            <p:cNvCxnSpPr>
              <a:cxnSpLocks/>
              <a:stCxn id="162" idx="0"/>
              <a:endCxn id="157"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41DA4E25-6EDB-B3B1-15B2-C79BD2CE675D}"/>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8D4AEC3F-8571-E4E8-1745-5D923738698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BBEC6A6E-EB46-F578-AF3D-71C8A06B3148}"/>
              </a:ext>
            </a:extLst>
          </p:cNvPr>
          <p:cNvSpPr>
            <a:spLocks noGrp="1"/>
          </p:cNvSpPr>
          <p:nvPr>
            <p:ph type="sldNum" sz="quarter" idx="11"/>
          </p:nvPr>
        </p:nvSpPr>
        <p:spPr/>
        <p:txBody>
          <a:bodyPr/>
          <a:lstStyle/>
          <a:p>
            <a:fld id="{EB1502E6-D9AE-3544-B6D5-378AAA0B915F}" type="slidenum">
              <a:rPr lang="de-DE" altLang="de-DE" smtClean="0"/>
              <a:pPr/>
              <a:t>49</a:t>
            </a:fld>
            <a:endParaRPr lang="de-DE" altLang="de-DE" dirty="0"/>
          </a:p>
        </p:txBody>
      </p:sp>
    </p:spTree>
    <p:extLst>
      <p:ext uri="{BB962C8B-B14F-4D97-AF65-F5344CB8AC3E}">
        <p14:creationId xmlns:p14="http://schemas.microsoft.com/office/powerpoint/2010/main" val="257126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animBg="1"/>
      <p:bldP spid="8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7. Lifted Decision Making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type="body" sz="quarter" idx="13"/>
          </p:nvPr>
        </p:nvSpPr>
        <p:spPr/>
        <p:txBody>
          <a:bodyPr>
            <a:normAutofit/>
          </a:bodyPr>
          <a:lstStyle/>
          <a:p>
            <a:pPr marL="514350" indent="-514350">
              <a:buFont typeface="+mj-lt"/>
              <a:buAutoNum type="alphaUcPeriod"/>
            </a:pPr>
            <a:r>
              <a:rPr lang="en-GB" b="1" i="1" dirty="0">
                <a:solidFill>
                  <a:schemeClr val="accent1"/>
                </a:solidFill>
              </a:rPr>
              <a:t>Utility theory</a:t>
            </a:r>
          </a:p>
          <a:p>
            <a:pPr lvl="1"/>
            <a:r>
              <a:rPr lang="en-GB" dirty="0">
                <a:solidFill>
                  <a:schemeClr val="accent1"/>
                </a:solidFill>
              </a:rPr>
              <a:t>Preferences, maximum expected utility (MEU) principle</a:t>
            </a:r>
          </a:p>
          <a:p>
            <a:pPr lvl="1"/>
            <a:r>
              <a:rPr lang="en-GB" dirty="0">
                <a:solidFill>
                  <a:schemeClr val="accent1"/>
                </a:solidFill>
              </a:rPr>
              <a:t>Utility function, multi-attribute utility theory</a:t>
            </a:r>
          </a:p>
          <a:p>
            <a:pPr marL="514350" indent="-514350">
              <a:buFont typeface="+mj-lt"/>
              <a:buAutoNum type="alphaUcPeriod"/>
            </a:pPr>
            <a:r>
              <a:rPr lang="en-GB" i="1" dirty="0"/>
              <a:t>Static decision making</a:t>
            </a:r>
          </a:p>
          <a:p>
            <a:pPr lvl="1"/>
            <a:r>
              <a:rPr lang="en-GB" dirty="0"/>
              <a:t>Modelling, semantics, inference tasks</a:t>
            </a:r>
          </a:p>
          <a:p>
            <a:pPr lvl="1"/>
            <a:r>
              <a:rPr lang="en-GB" dirty="0"/>
              <a:t>Inference algorithm: LVE for MEU as an example</a:t>
            </a:r>
          </a:p>
          <a:p>
            <a:pPr marL="514350" indent="-514350">
              <a:buFont typeface="+mj-lt"/>
              <a:buAutoNum type="alphaUcPeriod"/>
            </a:pPr>
            <a:r>
              <a:rPr lang="en-GB" i="1" dirty="0"/>
              <a:t>Sequential decision making</a:t>
            </a:r>
          </a:p>
          <a:p>
            <a:pPr lvl="1"/>
            <a:r>
              <a:rPr lang="en-GB" dirty="0"/>
              <a:t>Modelling, semantics, temporal MEU problem</a:t>
            </a:r>
          </a:p>
          <a:p>
            <a:pPr lvl="1"/>
            <a:r>
              <a:rPr lang="en-GB" dirty="0"/>
              <a:t>Inference algorithm: LDJT for MEU as an example</a:t>
            </a:r>
          </a:p>
          <a:p>
            <a:pPr lvl="1"/>
            <a:r>
              <a:rPr lang="en-GB" dirty="0"/>
              <a:t>Acting</a:t>
            </a:r>
          </a:p>
          <a:p>
            <a:pPr marL="514350" indent="-514350">
              <a:buFont typeface="+mj-lt"/>
              <a:buAutoNum type="alphaUcPeriod"/>
            </a:pPr>
            <a:endParaRPr lang="en-GB" dirty="0"/>
          </a:p>
        </p:txBody>
      </p:sp>
      <p:sp>
        <p:nvSpPr>
          <p:cNvPr id="4" name="Date Placeholder 3">
            <a:extLst>
              <a:ext uri="{FF2B5EF4-FFF2-40B4-BE49-F238E27FC236}">
                <a16:creationId xmlns:a16="http://schemas.microsoft.com/office/drawing/2014/main" id="{8E517660-94BD-84FA-9F48-CEBE57D13DE6}"/>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8B5C4078-4507-ECE0-0F7D-7ED6244497CE}"/>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7B2BA232-53E4-C376-603B-70D6D8C78AA1}"/>
              </a:ext>
            </a:extLst>
          </p:cNvPr>
          <p:cNvSpPr>
            <a:spLocks noGrp="1"/>
          </p:cNvSpPr>
          <p:nvPr>
            <p:ph type="sldNum" sz="quarter" idx="11"/>
          </p:nvPr>
        </p:nvSpPr>
        <p:spPr/>
        <p:txBody>
          <a:bodyPr/>
          <a:lstStyle/>
          <a:p>
            <a:fld id="{EB1502E6-D9AE-3544-B6D5-378AAA0B915F}" type="slidenum">
              <a:rPr lang="de-DE" altLang="de-DE" smtClean="0"/>
              <a:pPr/>
              <a:t>5</a:t>
            </a:fld>
            <a:endParaRPr lang="de-DE" altLang="de-DE" dirty="0"/>
          </a:p>
        </p:txBody>
      </p:sp>
    </p:spTree>
    <p:extLst>
      <p:ext uri="{BB962C8B-B14F-4D97-AF65-F5344CB8AC3E}">
        <p14:creationId xmlns:p14="http://schemas.microsoft.com/office/powerpoint/2010/main" val="3830424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Derivation</a:t>
            </a:r>
          </a:p>
        </p:txBody>
      </p:sp>
      <p:sp>
        <p:nvSpPr>
          <p:cNvPr id="3" name="Text Placeholder 2">
            <a:extLst>
              <a:ext uri="{FF2B5EF4-FFF2-40B4-BE49-F238E27FC236}">
                <a16:creationId xmlns:a16="http://schemas.microsoft.com/office/drawing/2014/main" id="{995BFBFA-26E5-6407-3229-3A4CF465264B}"/>
              </a:ext>
            </a:extLst>
          </p:cNvPr>
          <p:cNvSpPr>
            <a:spLocks noGrp="1"/>
          </p:cNvSpPr>
          <p:nvPr>
            <p:ph type="body" sz="quarter" idx="13"/>
          </p:nvPr>
        </p:nvSpPr>
        <p:spPr/>
        <p:txBody>
          <a:bodyPr/>
          <a:lstStyle/>
          <a:p>
            <a:endParaRPr lang="en-DE"/>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5618F2A-EFA9-B440-8B0C-181AC612DF48}"/>
                  </a:ext>
                </a:extLst>
              </p:cNvPr>
              <p:cNvSpPr/>
              <p:nvPr/>
            </p:nvSpPr>
            <p:spPr>
              <a:xfrm>
                <a:off x="359625" y="1192533"/>
                <a:ext cx="11130098" cy="5384807"/>
              </a:xfrm>
              <a:prstGeom prst="rect">
                <a:avLst/>
              </a:prstGeom>
            </p:spPr>
            <p:txBody>
              <a:bodyPr wrap="none">
                <a:spAutoFit/>
              </a:bodyPr>
              <a:lstStyle/>
              <a:p>
                <a:pPr marL="4763"/>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𝑒𝑢</m:t>
                      </m:r>
                      <m:d>
                        <m:dPr>
                          <m:ctrlPr>
                            <a:rPr lang="en-GB" i="1">
                              <a:latin typeface="Cambria Math" panose="02040503050406030204" pitchFamily="18" charset="0"/>
                            </a:rPr>
                          </m:ctrlPr>
                        </m:dPr>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m:rPr>
                          <m:aln/>
                        </m:rP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de-DE"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𝑽</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b="1" i="1">
                                  <a:solidFill>
                                    <a:srgbClr val="FFC000"/>
                                  </a:solidFill>
                                  <a:latin typeface="Cambria Math" panose="02040503050406030204" pitchFamily="18" charset="0"/>
                                </a:rPr>
                                <m:t>𝒗</m:t>
                              </m:r>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r>
                        <m:rPr>
                          <m:aln/>
                        </m:rP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de-DE"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𝑽</m:t>
                              </m:r>
                            </m:e>
                          </m:d>
                        </m:sub>
                        <m:sup/>
                        <m:e>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b="1" i="1">
                                      <a:solidFill>
                                        <a:srgbClr val="FFC000"/>
                                      </a:solidFill>
                                      <a:latin typeface="Cambria Math" panose="02040503050406030204" pitchFamily="18" charset="0"/>
                                    </a:rPr>
                                    <m:t>𝒗</m:t>
                                  </m:r>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r>
                        <m:rPr>
                          <m:aln/>
                        </m:rPr>
                        <a:rPr lang="en-GB" i="1">
                          <a:latin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r>
                                <m:rPr>
                                  <m:brk m:alnAt="7"/>
                                </m:rPr>
                                <a:rPr lang="de-DE"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𝑽</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b="1" i="1">
                                      <a:solidFill>
                                        <a:srgbClr val="FFC000"/>
                                      </a:solidFill>
                                      <a:latin typeface="Cambria Math" panose="02040503050406030204" pitchFamily="18" charset="0"/>
                                    </a:rPr>
                                    <m:t>𝒗</m:t>
                                  </m:r>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oMath>
                    <m:oMath xmlns:m="http://schemas.openxmlformats.org/officeDocument/2006/math">
                      <m:r>
                        <m:rPr>
                          <m:aln/>
                        </m:rPr>
                        <a:rPr lang="en-GB" i="1">
                          <a:latin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r>
                                <m:rPr>
                                  <m:brk m:alnAt="7"/>
                                </m:rPr>
                                <a:rPr lang="de-DE"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𝑽</m:t>
                                  </m:r>
                                </m:e>
                              </m:d>
                            </m:sub>
                            <m:sup/>
                            <m:e>
                              <m:nary>
                                <m:naryPr>
                                  <m:chr m:val="∏"/>
                                  <m:ctrlPr>
                                    <a:rPr lang="en-GB" i="1" smtClean="0">
                                      <a:solidFill>
                                        <a:srgbClr val="FFC000"/>
                                      </a:solidFill>
                                      <a:latin typeface="Cambria Math" panose="02040503050406030204" pitchFamily="18" charset="0"/>
                                    </a:rPr>
                                  </m:ctrlPr>
                                </m:naryPr>
                                <m:sub>
                                  <m:sSup>
                                    <m:sSupPr>
                                      <m:ctrlPr>
                                        <a:rPr lang="de-DE" i="1">
                                          <a:solidFill>
                                            <a:srgbClr val="FFC000"/>
                                          </a:solidFill>
                                          <a:latin typeface="Cambria Math" panose="02040503050406030204" pitchFamily="18" charset="0"/>
                                        </a:rPr>
                                      </m:ctrlPr>
                                    </m:sSupPr>
                                    <m:e>
                                      <m:r>
                                        <m:rPr>
                                          <m:brk m:alnAt="7"/>
                                        </m:rPr>
                                        <a:rPr lang="de-DE" i="1">
                                          <a:solidFill>
                                            <a:srgbClr val="FFC000"/>
                                          </a:solidFill>
                                          <a:latin typeface="Cambria Math" panose="02040503050406030204" pitchFamily="18" charset="0"/>
                                        </a:rPr>
                                        <m:t>𝑢</m:t>
                                      </m:r>
                                    </m:e>
                                    <m:sup>
                                      <m:r>
                                        <a:rPr lang="de-DE" i="1">
                                          <a:solidFill>
                                            <a:srgbClr val="FFC000"/>
                                          </a:solidFill>
                                          <a:latin typeface="Cambria Math" panose="02040503050406030204" pitchFamily="18" charset="0"/>
                                        </a:rPr>
                                        <m:t>′</m:t>
                                      </m:r>
                                    </m:sup>
                                  </m:sSup>
                                  <m:r>
                                    <m:rPr>
                                      <m:brk m:alnAt="7"/>
                                    </m:rPr>
                                    <a:rPr lang="de-DE" i="1">
                                      <a:solidFill>
                                        <a:srgbClr val="FFC000"/>
                                      </a:solidFill>
                                      <a:latin typeface="Cambria Math" panose="02040503050406030204" pitchFamily="18" charset="0"/>
                                    </a:rPr>
                                    <m:t>=</m:t>
                                  </m:r>
                                  <m:r>
                                    <a:rPr lang="de-DE" i="1">
                                      <a:solidFill>
                                        <a:srgbClr val="FFC000"/>
                                      </a:solidFill>
                                      <a:latin typeface="Cambria Math" panose="02040503050406030204" pitchFamily="18" charset="0"/>
                                    </a:rPr>
                                    <m:t>1</m:t>
                                  </m:r>
                                </m:sub>
                                <m:sup>
                                  <m:r>
                                    <a:rPr lang="de-DE" i="1">
                                      <a:solidFill>
                                        <a:srgbClr val="FFC000"/>
                                      </a:solidFill>
                                      <a:latin typeface="Cambria Math" panose="02040503050406030204" pitchFamily="18" charset="0"/>
                                    </a:rPr>
                                    <m:t>𝑚</m:t>
                                  </m:r>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sSup>
                                            <m:sSupPr>
                                              <m:ctrlPr>
                                                <a:rPr lang="de-DE" i="1">
                                                  <a:solidFill>
                                                    <a:srgbClr val="FFC000"/>
                                                  </a:solidFill>
                                                  <a:latin typeface="Cambria Math" panose="02040503050406030204" pitchFamily="18" charset="0"/>
                                                  <a:ea typeface="Cambria Math" panose="02040503050406030204" pitchFamily="18" charset="0"/>
                                                </a:rPr>
                                              </m:ctrlPr>
                                            </m:sSupPr>
                                            <m:e>
                                              <m:r>
                                                <a:rPr lang="en-GB" i="1">
                                                  <a:solidFill>
                                                    <a:srgbClr val="FFC000"/>
                                                  </a:solidFill>
                                                  <a:latin typeface="Cambria Math" panose="02040503050406030204" pitchFamily="18" charset="0"/>
                                                  <a:ea typeface="Cambria Math" panose="02040503050406030204" pitchFamily="18" charset="0"/>
                                                </a:rPr>
                                                <m:t>𝑢</m:t>
                                              </m:r>
                                            </m:e>
                                            <m:sup>
                                              <m:r>
                                                <a:rPr lang="de-DE" i="1">
                                                  <a:solidFill>
                                                    <a:srgbClr val="FFC000"/>
                                                  </a:solidFill>
                                                  <a:latin typeface="Cambria Math" panose="02040503050406030204" pitchFamily="18" charset="0"/>
                                                  <a:ea typeface="Cambria Math" panose="02040503050406030204" pitchFamily="18" charset="0"/>
                                                </a:rPr>
                                                <m:t>′</m:t>
                                              </m:r>
                                            </m:sup>
                                          </m:sSup>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e>
                              </m:nary>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oMath>
                    <m:oMath xmlns:m="http://schemas.openxmlformats.org/officeDocument/2006/math">
                      <m:r>
                        <m:rPr>
                          <m:aln/>
                        </m:rPr>
                        <a:rPr lang="en-GB" i="1">
                          <a:latin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sSub>
                                <m:sSubPr>
                                  <m:ctrlPr>
                                    <a:rPr lang="de-DE" b="1" i="1">
                                      <a:latin typeface="Cambria Math" panose="02040503050406030204" pitchFamily="18" charset="0"/>
                                    </a:rPr>
                                  </m:ctrlPr>
                                </m:sSubPr>
                                <m:e>
                                  <m:r>
                                    <m:rPr>
                                      <m:brk m:alnAt="7"/>
                                    </m:rPr>
                                    <a:rPr lang="de-DE" b="1" i="1">
                                      <a:latin typeface="Cambria Math" panose="02040503050406030204" pitchFamily="18" charset="0"/>
                                    </a:rPr>
                                    <m:t>𝒓</m:t>
                                  </m:r>
                                </m:e>
                                <m:sub>
                                  <m:r>
                                    <m:rPr>
                                      <m:brk m:alnAt="7"/>
                                    </m:rPr>
                                    <a:rPr lang="de-DE" i="1">
                                      <a:latin typeface="Cambria Math" panose="02040503050406030204" pitchFamily="18" charset="0"/>
                                    </a:rPr>
                                    <m:t>1</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𝑹</m:t>
                                      </m:r>
                                    </m:e>
                                    <m:sub>
                                      <m:r>
                                        <a:rPr lang="de-DE" i="1">
                                          <a:latin typeface="Cambria Math" panose="02040503050406030204" pitchFamily="18" charset="0"/>
                                          <a:ea typeface="Cambria Math" panose="02040503050406030204" pitchFamily="18" charset="0"/>
                                        </a:rPr>
                                        <m:t>1</m:t>
                                      </m:r>
                                    </m:sub>
                                  </m:sSub>
                                </m:e>
                              </m:d>
                            </m:sub>
                            <m:sup/>
                            <m:e>
                              <m:r>
                                <a:rPr lang="de-DE" b="1" i="1">
                                  <a:latin typeface="Cambria Math" panose="02040503050406030204" pitchFamily="18" charset="0"/>
                                  <a:ea typeface="Cambria Math" panose="02040503050406030204" pitchFamily="18" charset="0"/>
                                </a:rPr>
                                <m:t>… </m:t>
                              </m:r>
                              <m:nary>
                                <m:naryPr>
                                  <m:chr m:val="∑"/>
                                  <m:supHide m:val="on"/>
                                  <m:ctrlPr>
                                    <a:rPr lang="de-DE" b="1" i="1">
                                      <a:latin typeface="Cambria Math" panose="02040503050406030204" pitchFamily="18" charset="0"/>
                                      <a:ea typeface="Cambria Math" panose="02040503050406030204" pitchFamily="18" charset="0"/>
                                    </a:rPr>
                                  </m:ctrlPr>
                                </m:naryPr>
                                <m:sub>
                                  <m:sSub>
                                    <m:sSubPr>
                                      <m:ctrlPr>
                                        <a:rPr lang="de-DE" b="1" i="1">
                                          <a:latin typeface="Cambria Math" panose="02040503050406030204" pitchFamily="18" charset="0"/>
                                          <a:ea typeface="Cambria Math" panose="02040503050406030204" pitchFamily="18" charset="0"/>
                                        </a:rPr>
                                      </m:ctrlPr>
                                    </m:sSubPr>
                                    <m:e>
                                      <m:r>
                                        <m:rPr>
                                          <m:brk m:alnAt="7"/>
                                        </m:rPr>
                                        <a:rPr lang="de-DE" b="1" i="1">
                                          <a:latin typeface="Cambria Math" panose="02040503050406030204" pitchFamily="18" charset="0"/>
                                          <a:ea typeface="Cambria Math" panose="02040503050406030204" pitchFamily="18" charset="0"/>
                                        </a:rPr>
                                        <m:t>𝒓</m:t>
                                      </m:r>
                                    </m:e>
                                    <m:sub>
                                      <m:r>
                                        <m:rPr>
                                          <m:brk m:alnAt="7"/>
                                        </m:rPr>
                                        <a:rPr lang="de-DE" i="1">
                                          <a:latin typeface="Cambria Math" panose="02040503050406030204" pitchFamily="18" charset="0"/>
                                          <a:ea typeface="Cambria Math" panose="02040503050406030204" pitchFamily="18" charset="0"/>
                                        </a:rPr>
                                        <m:t>𝑚</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𝑹</m:t>
                                          </m:r>
                                        </m:e>
                                        <m:sub>
                                          <m:r>
                                            <a:rPr lang="de-DE" i="1">
                                              <a:latin typeface="Cambria Math" panose="02040503050406030204" pitchFamily="18" charset="0"/>
                                              <a:ea typeface="Cambria Math" panose="02040503050406030204" pitchFamily="18" charset="0"/>
                                            </a:rPr>
                                            <m:t>𝑚</m:t>
                                          </m:r>
                                        </m:sub>
                                      </m:sSub>
                                    </m:e>
                                  </m:d>
                                </m:sub>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r>
                                            <a:rPr lang="de-DE" i="1">
                                              <a:solidFill>
                                                <a:srgbClr val="FFC000"/>
                                              </a:solidFill>
                                              <a:latin typeface="Cambria Math" panose="02040503050406030204" pitchFamily="18" charset="0"/>
                                              <a:ea typeface="Cambria Math" panose="02040503050406030204" pitchFamily="18" charset="0"/>
                                            </a:rPr>
                                            <m:t>1</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r>
                                            <a:rPr lang="de-DE" i="1">
                                              <a:solidFill>
                                                <a:srgbClr val="FFC000"/>
                                              </a:solidFill>
                                              <a:latin typeface="Cambria Math" panose="02040503050406030204" pitchFamily="18" charset="0"/>
                                              <a:ea typeface="Cambria Math" panose="02040503050406030204" pitchFamily="18" charset="0"/>
                                            </a:rPr>
                                            <m:t>𝑚</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e>
                      </m:nary>
                    </m:oMath>
                    <m:oMath xmlns:m="http://schemas.openxmlformats.org/officeDocument/2006/math">
                      <m:r>
                        <m:rPr>
                          <m:aln/>
                        </m:rPr>
                        <a:rPr lang="en-GB" i="1">
                          <a:latin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sSub>
                                <m:sSubPr>
                                  <m:ctrlPr>
                                    <a:rPr lang="de-DE" b="1" i="1">
                                      <a:latin typeface="Cambria Math" panose="02040503050406030204" pitchFamily="18" charset="0"/>
                                    </a:rPr>
                                  </m:ctrlPr>
                                </m:sSubPr>
                                <m:e>
                                  <m:r>
                                    <m:rPr>
                                      <m:brk m:alnAt="7"/>
                                    </m:rPr>
                                    <a:rPr lang="de-DE" b="1" i="1">
                                      <a:latin typeface="Cambria Math" panose="02040503050406030204" pitchFamily="18" charset="0"/>
                                    </a:rPr>
                                    <m:t>𝒓</m:t>
                                  </m:r>
                                </m:e>
                                <m:sub>
                                  <m:r>
                                    <m:rPr>
                                      <m:brk m:alnAt="7"/>
                                    </m:rPr>
                                    <a:rPr lang="de-DE" i="1">
                                      <a:latin typeface="Cambria Math" panose="02040503050406030204" pitchFamily="18" charset="0"/>
                                    </a:rPr>
                                    <m:t>1</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𝑹</m:t>
                                      </m:r>
                                    </m:e>
                                    <m:sub>
                                      <m:r>
                                        <a:rPr lang="de-DE" i="1">
                                          <a:latin typeface="Cambria Math" panose="02040503050406030204" pitchFamily="18" charset="0"/>
                                          <a:ea typeface="Cambria Math" panose="02040503050406030204" pitchFamily="18" charset="0"/>
                                        </a:rPr>
                                        <m:t>1</m:t>
                                      </m:r>
                                    </m:sub>
                                  </m:sSub>
                                </m:e>
                              </m:d>
                            </m:sub>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r>
                                        <a:rPr lang="de-DE" i="1">
                                          <a:solidFill>
                                            <a:srgbClr val="FFC000"/>
                                          </a:solidFill>
                                          <a:latin typeface="Cambria Math" panose="02040503050406030204" pitchFamily="18" charset="0"/>
                                          <a:ea typeface="Cambria Math" panose="02040503050406030204" pitchFamily="18" charset="0"/>
                                        </a:rPr>
                                        <m:t>1</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m:t>
                              </m:r>
                              <m:nary>
                                <m:naryPr>
                                  <m:chr m:val="∑"/>
                                  <m:supHide m:val="on"/>
                                  <m:ctrlPr>
                                    <a:rPr lang="de-DE" b="1" i="1">
                                      <a:latin typeface="Cambria Math" panose="02040503050406030204" pitchFamily="18" charset="0"/>
                                      <a:ea typeface="Cambria Math" panose="02040503050406030204" pitchFamily="18" charset="0"/>
                                    </a:rPr>
                                  </m:ctrlPr>
                                </m:naryPr>
                                <m:sub>
                                  <m:sSub>
                                    <m:sSubPr>
                                      <m:ctrlPr>
                                        <a:rPr lang="de-DE" b="1" i="1">
                                          <a:latin typeface="Cambria Math" panose="02040503050406030204" pitchFamily="18" charset="0"/>
                                          <a:ea typeface="Cambria Math" panose="02040503050406030204" pitchFamily="18" charset="0"/>
                                        </a:rPr>
                                      </m:ctrlPr>
                                    </m:sSubPr>
                                    <m:e>
                                      <m:r>
                                        <m:rPr>
                                          <m:brk m:alnAt="7"/>
                                        </m:rPr>
                                        <a:rPr lang="de-DE" b="1" i="1">
                                          <a:latin typeface="Cambria Math" panose="02040503050406030204" pitchFamily="18" charset="0"/>
                                          <a:ea typeface="Cambria Math" panose="02040503050406030204" pitchFamily="18" charset="0"/>
                                        </a:rPr>
                                        <m:t>𝒓</m:t>
                                      </m:r>
                                    </m:e>
                                    <m:sub>
                                      <m:r>
                                        <m:rPr>
                                          <m:brk m:alnAt="7"/>
                                        </m:rPr>
                                        <a:rPr lang="de-DE" i="1">
                                          <a:latin typeface="Cambria Math" panose="02040503050406030204" pitchFamily="18" charset="0"/>
                                          <a:ea typeface="Cambria Math" panose="02040503050406030204" pitchFamily="18" charset="0"/>
                                        </a:rPr>
                                        <m:t>𝑚</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𝑹</m:t>
                                          </m:r>
                                        </m:e>
                                        <m:sub>
                                          <m:r>
                                            <a:rPr lang="de-DE" i="1">
                                              <a:latin typeface="Cambria Math" panose="02040503050406030204" pitchFamily="18" charset="0"/>
                                              <a:ea typeface="Cambria Math" panose="02040503050406030204" pitchFamily="18" charset="0"/>
                                            </a:rPr>
                                            <m:t>𝑚</m:t>
                                          </m:r>
                                        </m:sub>
                                      </m:sSub>
                                    </m:e>
                                  </m:d>
                                </m:sub>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r>
                                            <a:rPr lang="de-DE" i="1">
                                              <a:solidFill>
                                                <a:srgbClr val="FFC000"/>
                                              </a:solidFill>
                                              <a:latin typeface="Cambria Math" panose="02040503050406030204" pitchFamily="18" charset="0"/>
                                              <a:ea typeface="Cambria Math" panose="02040503050406030204" pitchFamily="18" charset="0"/>
                                            </a:rPr>
                                            <m:t>𝑚</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e>
                      </m:nary>
                    </m:oMath>
                    <m:oMath xmlns:m="http://schemas.openxmlformats.org/officeDocument/2006/math">
                      <m:r>
                        <m:rPr>
                          <m:aln/>
                        </m:rPr>
                        <a:rPr lang="en-GB" i="1">
                          <a:latin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sSub>
                                <m:sSubPr>
                                  <m:ctrlPr>
                                    <a:rPr lang="de-DE" b="1" i="1">
                                      <a:latin typeface="Cambria Math" panose="02040503050406030204" pitchFamily="18" charset="0"/>
                                    </a:rPr>
                                  </m:ctrlPr>
                                </m:sSubPr>
                                <m:e>
                                  <m:r>
                                    <m:rPr>
                                      <m:brk m:alnAt="7"/>
                                    </m:rPr>
                                    <a:rPr lang="de-DE" b="1" i="1">
                                      <a:latin typeface="Cambria Math" panose="02040503050406030204" pitchFamily="18" charset="0"/>
                                    </a:rPr>
                                    <m:t>𝒓</m:t>
                                  </m:r>
                                </m:e>
                                <m:sub>
                                  <m:r>
                                    <m:rPr>
                                      <m:brk m:alnAt="7"/>
                                    </m:rPr>
                                    <a:rPr lang="de-DE" i="1">
                                      <a:latin typeface="Cambria Math" panose="02040503050406030204" pitchFamily="18" charset="0"/>
                                    </a:rPr>
                                    <m:t>𝑢</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𝑹</m:t>
                                      </m:r>
                                    </m:e>
                                    <m:sub>
                                      <m:r>
                                        <a:rPr lang="de-DE" i="1">
                                          <a:latin typeface="Cambria Math" panose="02040503050406030204" pitchFamily="18" charset="0"/>
                                          <a:ea typeface="Cambria Math" panose="02040503050406030204" pitchFamily="18" charset="0"/>
                                        </a:rPr>
                                        <m:t>𝑢</m:t>
                                      </m:r>
                                    </m:sub>
                                  </m:sSub>
                                </m:e>
                              </m:d>
                            </m:sub>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r>
                                        <a:rPr lang="de-DE" i="1">
                                          <a:solidFill>
                                            <a:srgbClr val="FFC000"/>
                                          </a:solidFill>
                                          <a:latin typeface="Cambria Math" panose="02040503050406030204" pitchFamily="18" charset="0"/>
                                          <a:ea typeface="Cambria Math" panose="02040503050406030204" pitchFamily="18" charset="0"/>
                                        </a:rPr>
                                        <m:t>𝑢</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r>
                                <a:rPr lang="en-GB" i="1">
                                  <a:latin typeface="Cambria Math" panose="02040503050406030204" pitchFamily="18" charset="0"/>
                                  <a:ea typeface="Cambria Math" panose="02040503050406030204" pitchFamily="18" charset="0"/>
                                </a:rPr>
                                <m:t>∙</m:t>
                              </m:r>
                              <m:nary>
                                <m:naryPr>
                                  <m:chr m:val="∑"/>
                                  <m:ctrlPr>
                                    <a:rPr lang="de-DE" b="1" i="1">
                                      <a:latin typeface="Cambria Math" panose="02040503050406030204" pitchFamily="18" charset="0"/>
                                      <a:ea typeface="Cambria Math" panose="02040503050406030204" pitchFamily="18" charset="0"/>
                                    </a:rPr>
                                  </m:ctrlPr>
                                </m:naryPr>
                                <m:sub>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𝑢</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=1,</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𝑢</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𝑢</m:t>
                                  </m:r>
                                </m:sub>
                                <m:sup>
                                  <m:r>
                                    <a:rPr lang="de-DE" i="1">
                                      <a:latin typeface="Cambria Math" panose="02040503050406030204" pitchFamily="18" charset="0"/>
                                      <a:ea typeface="Cambria Math" panose="02040503050406030204" pitchFamily="18" charset="0"/>
                                    </a:rPr>
                                    <m:t>𝑚</m:t>
                                  </m:r>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sSup>
                                            <m:sSupPr>
                                              <m:ctrlPr>
                                                <a:rPr lang="de-DE" i="1">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𝑢</m:t>
                                              </m:r>
                                            </m:e>
                                            <m:sup>
                                              <m:r>
                                                <a:rPr lang="de-DE" i="1">
                                                  <a:solidFill>
                                                    <a:srgbClr val="FFC000"/>
                                                  </a:solidFill>
                                                  <a:latin typeface="Cambria Math" panose="02040503050406030204" pitchFamily="18" charset="0"/>
                                                  <a:ea typeface="Cambria Math" panose="02040503050406030204" pitchFamily="18" charset="0"/>
                                                </a:rPr>
                                                <m:t>′</m:t>
                                              </m:r>
                                            </m:sup>
                                          </m:sSup>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e>
                              </m:nary>
                            </m:e>
                          </m:nary>
                        </m:e>
                      </m:nary>
                    </m:oMath>
                    <m:oMath xmlns:m="http://schemas.openxmlformats.org/officeDocument/2006/math">
                      <m:r>
                        <m:rPr>
                          <m:aln/>
                        </m:rPr>
                        <a:rPr lang="en-GB" i="1">
                          <a:latin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sSub>
                                <m:sSubPr>
                                  <m:ctrlPr>
                                    <a:rPr lang="de-DE" b="1" i="1" smtClean="0">
                                      <a:latin typeface="Cambria Math" panose="02040503050406030204" pitchFamily="18" charset="0"/>
                                    </a:rPr>
                                  </m:ctrlPr>
                                </m:sSubPr>
                                <m:e>
                                  <m:r>
                                    <m:rPr>
                                      <m:brk m:alnAt="7"/>
                                    </m:rPr>
                                    <a:rPr lang="de-DE" b="1" i="1" smtClean="0">
                                      <a:latin typeface="Cambria Math" panose="02040503050406030204" pitchFamily="18" charset="0"/>
                                    </a:rPr>
                                    <m:t>𝒓</m:t>
                                  </m:r>
                                </m:e>
                                <m:sub>
                                  <m:r>
                                    <m:rPr>
                                      <m:brk m:alnAt="7"/>
                                    </m:rPr>
                                    <a:rPr lang="de-DE" b="0" i="1" smtClean="0">
                                      <a:latin typeface="Cambria Math" panose="02040503050406030204" pitchFamily="18" charset="0"/>
                                    </a:rPr>
                                    <m:t>𝑢</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sSub>
                                    <m:sSubPr>
                                      <m:ctrlPr>
                                        <a:rPr lang="de-DE" b="1"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𝑹</m:t>
                                      </m:r>
                                    </m:e>
                                    <m:sub>
                                      <m:r>
                                        <a:rPr lang="de-DE" b="0" i="1" smtClean="0">
                                          <a:latin typeface="Cambria Math" panose="02040503050406030204" pitchFamily="18" charset="0"/>
                                          <a:ea typeface="Cambria Math" panose="02040503050406030204" pitchFamily="18" charset="0"/>
                                        </a:rPr>
                                        <m:t>𝑢</m:t>
                                      </m:r>
                                    </m:sub>
                                  </m:sSub>
                                </m:e>
                              </m:d>
                            </m:sub>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en-GB" b="1" i="1">
                                          <a:solidFill>
                                            <a:srgbClr val="FFC000"/>
                                          </a:solidFill>
                                          <a:latin typeface="Cambria Math" panose="02040503050406030204" pitchFamily="18" charset="0"/>
                                          <a:ea typeface="Cambria Math" panose="02040503050406030204" pitchFamily="18" charset="0"/>
                                        </a:rPr>
                                        <m:t>𝒓</m:t>
                                      </m:r>
                                    </m:e>
                                    <m:sub>
                                      <m:r>
                                        <a:rPr lang="de-DE" b="0" i="1" smtClean="0">
                                          <a:solidFill>
                                            <a:srgbClr val="FFC000"/>
                                          </a:solidFill>
                                          <a:latin typeface="Cambria Math" panose="02040503050406030204" pitchFamily="18" charset="0"/>
                                          <a:ea typeface="Cambria Math" panose="02040503050406030204" pitchFamily="18" charset="0"/>
                                        </a:rPr>
                                        <m:t>𝑢</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oMath>
                  </m:oMathPara>
                </a14:m>
                <a:br>
                  <a:rPr lang="de-DE" i="1" dirty="0">
                    <a:latin typeface="Cambria Math" panose="02040503050406030204" pitchFamily="18" charset="0"/>
                    <a:ea typeface="Cambria Math" panose="02040503050406030204" pitchFamily="18" charset="0"/>
                  </a:rPr>
                </a:br>
                <a:br>
                  <a:rPr lang="de-DE" i="1" dirty="0">
                    <a:latin typeface="Cambria Math" panose="02040503050406030204" pitchFamily="18" charset="0"/>
                    <a:ea typeface="Cambria Math" panose="02040503050406030204" pitchFamily="18" charset="0"/>
                  </a:rPr>
                </a:br>
                <a:endParaRPr lang="en-GB" dirty="0"/>
              </a:p>
            </p:txBody>
          </p:sp>
        </mc:Choice>
        <mc:Fallback xmlns="">
          <p:sp>
            <p:nvSpPr>
              <p:cNvPr id="8" name="Rectangle 7">
                <a:extLst>
                  <a:ext uri="{FF2B5EF4-FFF2-40B4-BE49-F238E27FC236}">
                    <a16:creationId xmlns:a16="http://schemas.microsoft.com/office/drawing/2014/main" id="{25618F2A-EFA9-B440-8B0C-181AC612DF48}"/>
                  </a:ext>
                </a:extLst>
              </p:cNvPr>
              <p:cNvSpPr>
                <a:spLocks noRot="1" noChangeAspect="1" noMove="1" noResize="1" noEditPoints="1" noAdjustHandles="1" noChangeArrowheads="1" noChangeShapeType="1" noTextEdit="1"/>
              </p:cNvSpPr>
              <p:nvPr/>
            </p:nvSpPr>
            <p:spPr>
              <a:xfrm>
                <a:off x="359625" y="1192533"/>
                <a:ext cx="11130098" cy="5384807"/>
              </a:xfrm>
              <a:prstGeom prst="rect">
                <a:avLst/>
              </a:prstGeom>
              <a:blipFill>
                <a:blip r:embed="rId3"/>
                <a:stretch>
                  <a:fillRect t="-15765" b="-12706"/>
                </a:stretch>
              </a:blipFill>
            </p:spPr>
            <p:txBody>
              <a:bodyPr/>
              <a:lstStyle/>
              <a:p>
                <a:r>
                  <a:rPr lang="en-GB">
                    <a:noFill/>
                  </a:rPr>
                  <a:t> </a:t>
                </a:r>
              </a:p>
            </p:txBody>
          </p:sp>
        </mc:Fallback>
      </mc:AlternateContent>
      <p:sp>
        <p:nvSpPr>
          <p:cNvPr id="7" name="Right Brace 6">
            <a:extLst>
              <a:ext uri="{FF2B5EF4-FFF2-40B4-BE49-F238E27FC236}">
                <a16:creationId xmlns:a16="http://schemas.microsoft.com/office/drawing/2014/main" id="{5863FE32-6E93-2040-A876-DB88DB4007BA}"/>
              </a:ext>
            </a:extLst>
          </p:cNvPr>
          <p:cNvSpPr/>
          <p:nvPr/>
        </p:nvSpPr>
        <p:spPr>
          <a:xfrm rot="5400000">
            <a:off x="6071602" y="4154758"/>
            <a:ext cx="195665" cy="204174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3B39994-91BD-D64E-9BB8-41085BBD548A}"/>
                  </a:ext>
                </a:extLst>
              </p:cNvPr>
              <p:cNvSpPr txBox="1"/>
              <p:nvPr/>
            </p:nvSpPr>
            <p:spPr>
              <a:xfrm>
                <a:off x="5173043" y="5273462"/>
                <a:ext cx="1992790" cy="738664"/>
              </a:xfrm>
              <a:prstGeom prst="rect">
                <a:avLst/>
              </a:prstGeom>
              <a:noFill/>
            </p:spPr>
            <p:txBody>
              <a:bodyPr wrap="none" rtlCol="0">
                <a:spAutoFit/>
              </a:bodyPr>
              <a:lstStyle/>
              <a:p>
                <a:pPr algn="ctr"/>
                <a14:m>
                  <m:oMathPara xmlns:m="http://schemas.openxmlformats.org/officeDocument/2006/math">
                    <m:oMathParaPr>
                      <m:jc m:val="center"/>
                    </m:oMathParaPr>
                    <m:oMath xmlns:m="http://schemas.openxmlformats.org/officeDocument/2006/math">
                      <m:r>
                        <a:rPr lang="en-GB" sz="1400" i="1" dirty="0" smtClean="0">
                          <a:latin typeface="Cambria Math" panose="02040503050406030204" pitchFamily="18" charset="0"/>
                        </a:rPr>
                        <m:t>=1</m:t>
                      </m:r>
                    </m:oMath>
                  </m:oMathPara>
                </a14:m>
                <a:endParaRPr lang="en-GB" sz="1400" dirty="0"/>
              </a:p>
              <a:p>
                <a:pPr algn="ctr"/>
                <a:r>
                  <a:rPr lang="en-GB" sz="1400" dirty="0"/>
                  <a:t>(probability distributions</a:t>
                </a:r>
                <a:br>
                  <a:rPr lang="en-GB" sz="1400" dirty="0"/>
                </a:br>
                <a:r>
                  <a:rPr lang="en-GB" sz="1400" dirty="0"/>
                  <a:t>➝ sums to </a:t>
                </a:r>
                <a14:m>
                  <m:oMath xmlns:m="http://schemas.openxmlformats.org/officeDocument/2006/math">
                    <m:r>
                      <a:rPr lang="en-GB" sz="1400" i="1" dirty="0" smtClean="0">
                        <a:latin typeface="Cambria Math" panose="02040503050406030204" pitchFamily="18" charset="0"/>
                      </a:rPr>
                      <m:t>1</m:t>
                    </m:r>
                  </m:oMath>
                </a14:m>
                <a:r>
                  <a:rPr lang="en-GB" sz="1400" dirty="0"/>
                  <a:t>)</a:t>
                </a:r>
              </a:p>
            </p:txBody>
          </p:sp>
        </mc:Choice>
        <mc:Fallback xmlns="">
          <p:sp>
            <p:nvSpPr>
              <p:cNvPr id="9" name="TextBox 8">
                <a:extLst>
                  <a:ext uri="{FF2B5EF4-FFF2-40B4-BE49-F238E27FC236}">
                    <a16:creationId xmlns:a16="http://schemas.microsoft.com/office/drawing/2014/main" id="{D3B39994-91BD-D64E-9BB8-41085BBD548A}"/>
                  </a:ext>
                </a:extLst>
              </p:cNvPr>
              <p:cNvSpPr txBox="1">
                <a:spLocks noRot="1" noChangeAspect="1" noMove="1" noResize="1" noEditPoints="1" noAdjustHandles="1" noChangeArrowheads="1" noChangeShapeType="1" noTextEdit="1"/>
              </p:cNvSpPr>
              <p:nvPr/>
            </p:nvSpPr>
            <p:spPr>
              <a:xfrm>
                <a:off x="5173043" y="5273462"/>
                <a:ext cx="1992790" cy="738664"/>
              </a:xfrm>
              <a:prstGeom prst="rect">
                <a:avLst/>
              </a:prstGeom>
              <a:blipFill>
                <a:blip r:embed="rId4"/>
                <a:stretch>
                  <a:fillRect b="-8475"/>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7E0BE6A9-CDC8-F5C8-44B8-7E3CFCDEE1D4}"/>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1A6E4AAD-DB44-4652-1D94-0BA9DA497CC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212C01C0-BDEE-17EA-A127-18727C3C85B8}"/>
              </a:ext>
            </a:extLst>
          </p:cNvPr>
          <p:cNvSpPr>
            <a:spLocks noGrp="1"/>
          </p:cNvSpPr>
          <p:nvPr>
            <p:ph type="sldNum" sz="quarter" idx="11"/>
          </p:nvPr>
        </p:nvSpPr>
        <p:spPr/>
        <p:txBody>
          <a:bodyPr/>
          <a:lstStyle/>
          <a:p>
            <a:fld id="{EB1502E6-D9AE-3544-B6D5-378AAA0B915F}" type="slidenum">
              <a:rPr lang="de-DE" altLang="de-DE" smtClean="0"/>
              <a:pPr/>
              <a:t>50</a:t>
            </a:fld>
            <a:endParaRPr lang="de-DE" altLang="de-DE" dirty="0"/>
          </a:p>
        </p:txBody>
      </p:sp>
    </p:spTree>
    <p:extLst>
      <p:ext uri="{BB962C8B-B14F-4D97-AF65-F5344CB8AC3E}">
        <p14:creationId xmlns:p14="http://schemas.microsoft.com/office/powerpoint/2010/main" val="2266773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sz="3200" dirty="0"/>
              <a:t>1. Set of Attributes with Structure: Simplification –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type="body" sz="quarter" idx="13"/>
              </p:nvPr>
            </p:nvSpPr>
            <p:spPr>
              <a:xfrm>
                <a:off x="623392" y="1332843"/>
                <a:ext cx="8101635" cy="4584266"/>
              </a:xfrm>
            </p:spPr>
            <p:txBody>
              <a:bodyPr>
                <a:normAutofit fontScale="85000" lnSpcReduction="10000"/>
              </a:bodyPr>
              <a:lstStyle/>
              <a:p>
                <a:r>
                  <a:rPr lang="en-GB" dirty="0"/>
                  <a:t>Example: </a:t>
                </a:r>
                <a14:m>
                  <m:oMath xmlns:m="http://schemas.openxmlformats.org/officeDocument/2006/math">
                    <m:sSub>
                      <m:sSubPr>
                        <m:ctrlPr>
                          <a:rPr lang="de-DE" b="1" i="1">
                            <a:latin typeface="Cambria Math" panose="02040503050406030204" pitchFamily="18" charset="0"/>
                          </a:rPr>
                        </m:ctrlPr>
                      </m:sSubPr>
                      <m:e>
                        <m:r>
                          <a:rPr lang="en-GB" b="1" i="1">
                            <a:latin typeface="Cambria Math" panose="02040503050406030204" pitchFamily="18" charset="0"/>
                          </a:rPr>
                          <m:t>𝒅</m:t>
                        </m:r>
                      </m:e>
                      <m:sub>
                        <m:r>
                          <a:rPr lang="de-DE" i="1">
                            <a:latin typeface="Cambria Math" panose="02040503050406030204" pitchFamily="18" charset="0"/>
                          </a:rPr>
                          <m:t>1</m:t>
                        </m:r>
                      </m:sub>
                    </m:sSub>
                    <m:r>
                      <a:rPr lang="de-DE" b="0" i="1" smtClean="0">
                        <a:latin typeface="Cambria Math" panose="02040503050406030204" pitchFamily="18" charset="0"/>
                      </a:rPr>
                      <m:t>=</m:t>
                    </m:r>
                    <m:d>
                      <m:dPr>
                        <m:begChr m:val="{"/>
                        <m:endChr m:val="}"/>
                        <m:ctrlPr>
                          <a:rPr lang="de-DE" i="1" smtClean="0">
                            <a:latin typeface="Cambria Math" panose="02040503050406030204" pitchFamily="18" charset="0"/>
                          </a:rPr>
                        </m:ctrlPr>
                      </m:dPr>
                      <m:e>
                        <m:r>
                          <a:rPr lang="de-DE" b="0" i="1" smtClean="0">
                            <a:latin typeface="Cambria Math" panose="02040503050406030204" pitchFamily="18" charset="0"/>
                          </a:rPr>
                          <m:t>𝑏𝑎𝑛</m:t>
                        </m:r>
                      </m:e>
                    </m:d>
                  </m:oMath>
                </a14:m>
                <a:endParaRPr lang="en-GB" i="1" dirty="0"/>
              </a:p>
              <a:p>
                <a:pPr lvl="1"/>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de-DE" i="1">
                            <a:latin typeface="Cambria Math" panose="02040503050406030204" pitchFamily="18" charset="0"/>
                          </a:rPr>
                          <m:t>𝐸</m:t>
                        </m:r>
                        <m:r>
                          <a:rPr lang="de-DE" i="1">
                            <a:latin typeface="Cambria Math" panose="02040503050406030204" pitchFamily="18" charset="0"/>
                          </a:rPr>
                          <m:t>,</m:t>
                        </m:r>
                        <m:r>
                          <a:rPr lang="de-DE" i="1">
                            <a:latin typeface="Cambria Math" panose="02040503050406030204" pitchFamily="18" charset="0"/>
                          </a:rPr>
                          <m:t>𝐼</m:t>
                        </m:r>
                        <m:r>
                          <a:rPr lang="de-DE" i="1">
                            <a:latin typeface="Cambria Math" panose="02040503050406030204" pitchFamily="18" charset="0"/>
                          </a:rPr>
                          <m:t>,</m:t>
                        </m:r>
                        <m:r>
                          <a:rPr lang="de-DE" i="1">
                            <a:latin typeface="Cambria Math" panose="02040503050406030204" pitchFamily="18" charset="0"/>
                          </a:rPr>
                          <m:t>𝐸𝑏</m:t>
                        </m:r>
                      </m:e>
                      <m:e>
                        <m:r>
                          <a:rPr lang="de-DE" b="1" i="1">
                            <a:latin typeface="Cambria Math" panose="02040503050406030204" pitchFamily="18" charset="0"/>
                          </a:rPr>
                          <m:t>𝒅</m:t>
                        </m:r>
                      </m:e>
                    </m:d>
                    <m:r>
                      <a:rPr lang="de-DE" i="1">
                        <a:solidFill>
                          <a:srgbClr val="FFC000"/>
                        </a:solidFill>
                        <a:latin typeface="Cambria Math" panose="02040503050406030204" pitchFamily="18" charset="0"/>
                        <a:ea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r>
                          <a:rPr lang="de-DE" i="1">
                            <a:latin typeface="Cambria Math" panose="02040503050406030204" pitchFamily="18" charset="0"/>
                          </a:rPr>
                          <m:t>𝐸</m:t>
                        </m:r>
                      </m:e>
                      <m:e>
                        <m:r>
                          <a:rPr lang="de-DE" b="1" i="1">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r>
                          <a:rPr lang="de-DE" i="1">
                            <a:latin typeface="Cambria Math" panose="02040503050406030204" pitchFamily="18" charset="0"/>
                          </a:rPr>
                          <m:t>𝐼</m:t>
                        </m:r>
                      </m:e>
                      <m:e>
                        <m:r>
                          <a:rPr lang="de-DE" b="1" i="1">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r>
                          <a:rPr lang="de-DE" i="1">
                            <a:latin typeface="Cambria Math" panose="02040503050406030204" pitchFamily="18" charset="0"/>
                          </a:rPr>
                          <m:t>𝐸𝑏</m:t>
                        </m:r>
                      </m:e>
                      <m:e>
                        <m:r>
                          <a:rPr lang="de-DE" b="1" i="1">
                            <a:latin typeface="Cambria Math" panose="02040503050406030204" pitchFamily="18" charset="0"/>
                          </a:rPr>
                          <m:t>𝒅</m:t>
                        </m:r>
                      </m:e>
                    </m:d>
                  </m:oMath>
                </a14:m>
                <a:endParaRPr lang="en-GB" i="1" dirty="0"/>
              </a:p>
              <a:p>
                <a:pPr marL="12700"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sSub>
                            <m:sSubPr>
                              <m:ctrlPr>
                                <a:rPr lang="de-DE" b="1" i="1" smtClean="0">
                                  <a:latin typeface="Cambria Math" panose="02040503050406030204" pitchFamily="18" charset="0"/>
                                </a:rPr>
                              </m:ctrlPr>
                            </m:sSubPr>
                            <m:e>
                              <m:r>
                                <a:rPr lang="en-GB" b="1" i="1">
                                  <a:latin typeface="Cambria Math" panose="02040503050406030204" pitchFamily="18" charset="0"/>
                                </a:rPr>
                                <m:t>𝒅</m:t>
                              </m:r>
                            </m:e>
                            <m:sub>
                              <m:r>
                                <a:rPr lang="de-DE" b="0" i="1" smtClean="0">
                                  <a:latin typeface="Cambria Math" panose="02040503050406030204" pitchFamily="18" charset="0"/>
                                </a:rPr>
                                <m:t>1</m:t>
                              </m:r>
                            </m:sub>
                          </m:sSub>
                        </m:e>
                      </m:d>
                    </m:oMath>
                    <m:oMath xmlns:m="http://schemas.openxmlformats.org/officeDocument/2006/math">
                      <m:r>
                        <m:rPr>
                          <m:aln/>
                        </m:rP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de-DE" b="0" i="1" smtClean="0">
                              <a:latin typeface="Cambria Math" panose="02040503050406030204" pitchFamily="18" charset="0"/>
                            </a:rPr>
                            <m:t>𝑒</m:t>
                          </m:r>
                          <m:r>
                            <a:rPr lang="de-DE" b="0" i="1" smtClean="0">
                              <a:latin typeface="Cambria Math" panose="02040503050406030204" pitchFamily="18" charset="0"/>
                            </a:rPr>
                            <m:t>𝑏</m:t>
                          </m:r>
                          <m:r>
                            <a:rPr lang="en-GB"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𝐸𝑏</m:t>
                              </m:r>
                            </m:e>
                          </m:d>
                        </m:sub>
                        <m:sup/>
                        <m:e>
                          <m:nary>
                            <m:naryPr>
                              <m:chr m:val="∑"/>
                              <m:supHide m:val="on"/>
                              <m:ctrlPr>
                                <a:rPr lang="en-GB" b="1" i="1" smtClean="0">
                                  <a:latin typeface="Cambria Math" panose="02040503050406030204" pitchFamily="18" charset="0"/>
                                  <a:ea typeface="Cambria Math" panose="02040503050406030204" pitchFamily="18" charset="0"/>
                                </a:rPr>
                              </m:ctrlPr>
                            </m:naryPr>
                            <m:sub>
                              <m:r>
                                <m:rPr>
                                  <m:brk m:alnAt="7"/>
                                </m:rP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m:t>
                              </m:r>
                              <m:r>
                                <m:rPr>
                                  <m:sty m:val="p"/>
                                  <m:brk m:alnAt="7"/>
                                </m:rPr>
                                <a:rPr lang="de-DE" b="0" i="0" smtClean="0">
                                  <a:latin typeface="Cambria Math" panose="02040503050406030204" pitchFamily="18" charset="0"/>
                                  <a:ea typeface="Cambria Math" panose="02040503050406030204" pitchFamily="18" charset="0"/>
                                </a:rPr>
                                <m:t>r</m:t>
                              </m:r>
                              <m:r>
                                <m:rPr>
                                  <m:sty m:val="p"/>
                                </m:rPr>
                                <a:rPr lang="de-DE" b="0" i="0" smtClean="0">
                                  <a:latin typeface="Cambria Math" panose="02040503050406030204" pitchFamily="18" charset="0"/>
                                  <a:ea typeface="Cambria Math" panose="02040503050406030204" pitchFamily="18" charset="0"/>
                                </a:rPr>
                                <m:t>an</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𝐼</m:t>
                                  </m:r>
                                </m:e>
                              </m:d>
                            </m:sub>
                            <m:sup/>
                            <m:e>
                              <m:nary>
                                <m:naryPr>
                                  <m:chr m:val="∑"/>
                                  <m:supHide m:val="on"/>
                                  <m:ctrlPr>
                                    <a:rPr lang="en-GB" b="1" i="1">
                                      <a:latin typeface="Cambria Math" panose="02040503050406030204" pitchFamily="18" charset="0"/>
                                      <a:ea typeface="Cambria Math" panose="02040503050406030204" pitchFamily="18" charset="0"/>
                                    </a:rPr>
                                  </m:ctrlPr>
                                </m:naryPr>
                                <m:sub>
                                  <m:r>
                                    <a:rPr lang="de-DE" b="0" i="1" smtClean="0">
                                      <a:latin typeface="Cambria Math" panose="02040503050406030204" pitchFamily="18" charset="0"/>
                                      <a:ea typeface="Cambria Math" panose="02040503050406030204" pitchFamily="18" charset="0"/>
                                    </a:rPr>
                                    <m:t>𝑒</m:t>
                                  </m:r>
                                  <m:r>
                                    <a:rPr lang="de-DE" i="1">
                                      <a:latin typeface="Cambria Math" panose="02040503050406030204" pitchFamily="18" charset="0"/>
                                      <a:ea typeface="Cambria Math" panose="02040503050406030204" pitchFamily="18" charset="0"/>
                                    </a:rPr>
                                    <m:t>∈</m:t>
                                  </m:r>
                                  <m:r>
                                    <m:rPr>
                                      <m:sty m:val="p"/>
                                      <m:brk m:alnAt="7"/>
                                    </m:rPr>
                                    <a:rPr lang="de-DE">
                                      <a:latin typeface="Cambria Math" panose="02040503050406030204" pitchFamily="18" charset="0"/>
                                      <a:ea typeface="Cambria Math" panose="02040503050406030204" pitchFamily="18" charset="0"/>
                                    </a:rPr>
                                    <m:t>r</m:t>
                                  </m:r>
                                  <m:r>
                                    <m:rPr>
                                      <m:sty m:val="p"/>
                                    </m:rPr>
                                    <a:rPr lang="de-DE">
                                      <a:latin typeface="Cambria Math" panose="02040503050406030204" pitchFamily="18" charset="0"/>
                                      <a:ea typeface="Cambria Math" panose="02040503050406030204" pitchFamily="18" charset="0"/>
                                    </a:rPr>
                                    <m:t>an</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𝑒𝑏</m:t>
                                      </m:r>
                                      <m:r>
                                        <a:rPr lang="de-DE" i="1">
                                          <a:solidFill>
                                            <a:srgbClr val="FFC000"/>
                                          </a:solidFill>
                                          <a:latin typeface="Cambria Math" panose="02040503050406030204" pitchFamily="18" charset="0"/>
                                        </a:rPr>
                                        <m:t>,</m:t>
                                      </m:r>
                                      <m:r>
                                        <a:rPr lang="de-DE" i="1">
                                          <a:solidFill>
                                            <a:srgbClr val="FFC000"/>
                                          </a:solidFill>
                                          <a:latin typeface="Cambria Math" panose="02040503050406030204" pitchFamily="18" charset="0"/>
                                        </a:rPr>
                                        <m:t>𝑖</m:t>
                                      </m:r>
                                      <m:r>
                                        <a:rPr lang="de-DE" i="1">
                                          <a:solidFill>
                                            <a:srgbClr val="FFC000"/>
                                          </a:solidFill>
                                          <a:latin typeface="Cambria Math" panose="02040503050406030204" pitchFamily="18" charset="0"/>
                                        </a:rPr>
                                        <m:t>,</m:t>
                                      </m:r>
                                      <m:r>
                                        <a:rPr lang="de-DE" i="1">
                                          <a:solidFill>
                                            <a:srgbClr val="FFC000"/>
                                          </a:solidFill>
                                          <a:latin typeface="Cambria Math" panose="02040503050406030204" pitchFamily="18" charset="0"/>
                                        </a:rPr>
                                        <m:t>𝑒</m:t>
                                      </m:r>
                                    </m:e>
                                    <m:e>
                                      <m:r>
                                        <a:rPr lang="en-GB" b="1" i="1">
                                          <a:solidFill>
                                            <a:srgbClr val="FFC000"/>
                                          </a:solidFill>
                                          <a:latin typeface="Cambria Math" panose="02040503050406030204" pitchFamily="18" charset="0"/>
                                        </a:rPr>
                                        <m:t>𝒅</m:t>
                                      </m:r>
                                    </m:e>
                                  </m:d>
                                  <m:r>
                                    <a:rPr lang="en-GB" b="1" i="1">
                                      <a:latin typeface="Cambria Math" panose="02040503050406030204" pitchFamily="18" charset="0"/>
                                      <a:ea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2</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e>
                              </m:nary>
                            </m:e>
                          </m:nary>
                        </m:e>
                      </m:nary>
                    </m:oMath>
                    <m:oMath xmlns:m="http://schemas.openxmlformats.org/officeDocument/2006/math">
                      <m:r>
                        <m:rPr>
                          <m:aln/>
                        </m:rP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de-DE" i="1">
                              <a:latin typeface="Cambria Math" panose="02040503050406030204" pitchFamily="18" charset="0"/>
                            </a:rPr>
                            <m:t>𝑒</m:t>
                          </m:r>
                          <m:r>
                            <a:rPr lang="de-DE" i="1">
                              <a:latin typeface="Cambria Math" panose="02040503050406030204" pitchFamily="18" charset="0"/>
                            </a:rPr>
                            <m:t>𝑏</m:t>
                          </m:r>
                          <m: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𝐸𝑏</m:t>
                              </m:r>
                            </m:e>
                          </m:d>
                        </m:sub>
                        <m:sup/>
                        <m:e>
                          <m:nary>
                            <m:naryPr>
                              <m:chr m:val="∑"/>
                              <m:supHide m:val="on"/>
                              <m:ctrlPr>
                                <a:rPr lang="en-GB" b="1" i="1">
                                  <a:latin typeface="Cambria Math" panose="02040503050406030204" pitchFamily="18" charset="0"/>
                                  <a:ea typeface="Cambria Math" panose="02040503050406030204" pitchFamily="18" charset="0"/>
                                </a:rPr>
                              </m:ctrlPr>
                            </m:naryPr>
                            <m:sub>
                              <m:r>
                                <m:rPr>
                                  <m:brk m:alnAt="7"/>
                                </m:rP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m:t>
                              </m:r>
                              <m:r>
                                <m:rPr>
                                  <m:sty m:val="p"/>
                                  <m:brk m:alnAt="7"/>
                                </m:rPr>
                                <a:rPr lang="de-DE">
                                  <a:latin typeface="Cambria Math" panose="02040503050406030204" pitchFamily="18" charset="0"/>
                                  <a:ea typeface="Cambria Math" panose="02040503050406030204" pitchFamily="18" charset="0"/>
                                </a:rPr>
                                <m:t>r</m:t>
                              </m:r>
                              <m:r>
                                <m:rPr>
                                  <m:sty m:val="p"/>
                                </m:rPr>
                                <a:rPr lang="de-DE">
                                  <a:latin typeface="Cambria Math" panose="02040503050406030204" pitchFamily="18" charset="0"/>
                                  <a:ea typeface="Cambria Math" panose="02040503050406030204" pitchFamily="18" charset="0"/>
                                </a:rPr>
                                <m:t>an</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𝐼</m:t>
                                  </m:r>
                                </m:e>
                              </m:d>
                            </m:sub>
                            <m:sup/>
                            <m:e>
                              <m:nary>
                                <m:naryPr>
                                  <m:chr m:val="∑"/>
                                  <m:supHide m:val="on"/>
                                  <m:ctrlPr>
                                    <a:rPr lang="en-GB" b="1" i="1">
                                      <a:latin typeface="Cambria Math" panose="02040503050406030204" pitchFamily="18" charset="0"/>
                                      <a:ea typeface="Cambria Math" panose="02040503050406030204" pitchFamily="18" charset="0"/>
                                    </a:rPr>
                                  </m:ctrlPr>
                                </m:naryPr>
                                <m:sub>
                                  <m:r>
                                    <a:rPr lang="de-DE" i="1">
                                      <a:latin typeface="Cambria Math" panose="02040503050406030204" pitchFamily="18" charset="0"/>
                                      <a:ea typeface="Cambria Math" panose="02040503050406030204" pitchFamily="18" charset="0"/>
                                    </a:rPr>
                                    <m:t>𝑒</m:t>
                                  </m:r>
                                  <m:r>
                                    <a:rPr lang="de-DE" i="1">
                                      <a:latin typeface="Cambria Math" panose="02040503050406030204" pitchFamily="18" charset="0"/>
                                      <a:ea typeface="Cambria Math" panose="02040503050406030204" pitchFamily="18" charset="0"/>
                                    </a:rPr>
                                    <m:t>∈</m:t>
                                  </m:r>
                                  <m:r>
                                    <m:rPr>
                                      <m:sty m:val="p"/>
                                      <m:brk m:alnAt="7"/>
                                    </m:rPr>
                                    <a:rPr lang="de-DE">
                                      <a:latin typeface="Cambria Math" panose="02040503050406030204" pitchFamily="18" charset="0"/>
                                      <a:ea typeface="Cambria Math" panose="02040503050406030204" pitchFamily="18" charset="0"/>
                                    </a:rPr>
                                    <m:t>r</m:t>
                                  </m:r>
                                  <m:r>
                                    <m:rPr>
                                      <m:sty m:val="p"/>
                                    </m:rPr>
                                    <a:rPr lang="de-DE">
                                      <a:latin typeface="Cambria Math" panose="02040503050406030204" pitchFamily="18" charset="0"/>
                                      <a:ea typeface="Cambria Math" panose="02040503050406030204" pitchFamily="18" charset="0"/>
                                    </a:rPr>
                                    <m:t>an</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𝑒𝑏</m:t>
                                      </m:r>
                                    </m:e>
                                    <m:e>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𝑖</m:t>
                                      </m:r>
                                    </m:e>
                                    <m:e>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𝑒</m:t>
                                      </m:r>
                                    </m:e>
                                    <m:e>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e>
                              </m:nary>
                            </m:e>
                          </m:nary>
                        </m:e>
                      </m:nary>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2</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Sub>
                            </m:e>
                          </m:d>
                        </m:e>
                      </m:nary>
                    </m:oMath>
                    <m:oMath xmlns:m="http://schemas.openxmlformats.org/officeDocument/2006/math">
                      <m:r>
                        <a:rPr lang="de-DE" b="0" i="1" smtClean="0">
                          <a:latin typeface="Cambria Math" panose="02040503050406030204" pitchFamily="18" charset="0"/>
                          <a:ea typeface="Cambria Math" panose="02040503050406030204" pitchFamily="18" charset="0"/>
                        </a:rPr>
                        <m:t>=</m:t>
                      </m:r>
                      <m:nary>
                        <m:naryPr>
                          <m:chr m:val="∑"/>
                          <m:supHide m:val="on"/>
                          <m:ctrlPr>
                            <a:rPr lang="en-GB" i="1" smtClean="0">
                              <a:latin typeface="Cambria Math" panose="02040503050406030204" pitchFamily="18" charset="0"/>
                            </a:rPr>
                          </m:ctrlPr>
                        </m:naryPr>
                        <m:sub>
                          <m:r>
                            <m:rPr>
                              <m:brk m:alnAt="7"/>
                            </m:rPr>
                            <a:rPr lang="de-DE" i="1">
                              <a:latin typeface="Cambria Math" panose="02040503050406030204" pitchFamily="18" charset="0"/>
                            </a:rPr>
                            <m:t>𝑒</m:t>
                          </m:r>
                          <m:r>
                            <a:rPr lang="de-DE" i="1">
                              <a:latin typeface="Cambria Math" panose="02040503050406030204" pitchFamily="18" charset="0"/>
                            </a:rPr>
                            <m:t>𝑏</m:t>
                          </m:r>
                          <m: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𝐸𝑏</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𝑒𝑏</m:t>
                              </m:r>
                            </m:e>
                            <m:e>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𝐸𝑏</m:t>
                              </m:r>
                            </m:sub>
                          </m:sSub>
                          <m:d>
                            <m:dPr>
                              <m:ctrlPr>
                                <a:rPr lang="en-GB"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𝑒𝑏</m:t>
                              </m:r>
                            </m:e>
                          </m:d>
                        </m:e>
                      </m:nary>
                    </m:oMath>
                    <m:oMath xmlns:m="http://schemas.openxmlformats.org/officeDocument/2006/math">
                      <m:r>
                        <a:rPr lang="de-DE" b="1" i="1" smtClean="0">
                          <a:latin typeface="Cambria Math" panose="02040503050406030204" pitchFamily="18" charset="0"/>
                          <a:ea typeface="Cambria Math" panose="02040503050406030204" pitchFamily="18" charset="0"/>
                        </a:rPr>
                        <m:t>           </m:t>
                      </m:r>
                      <m:r>
                        <a:rPr lang="de-DE" b="0" i="1" smtClean="0">
                          <a:solidFill>
                            <a:schemeClr val="accent1"/>
                          </a:solidFill>
                          <a:latin typeface="Cambria Math" panose="02040503050406030204" pitchFamily="18" charset="0"/>
                          <a:ea typeface="Cambria Math" panose="02040503050406030204" pitchFamily="18" charset="0"/>
                        </a:rPr>
                        <m:t>+</m:t>
                      </m:r>
                      <m:nary>
                        <m:naryPr>
                          <m:chr m:val="∑"/>
                          <m:supHide m:val="on"/>
                          <m:ctrlPr>
                            <a:rPr lang="en-GB" b="1" i="1">
                              <a:latin typeface="Cambria Math" panose="02040503050406030204" pitchFamily="18" charset="0"/>
                              <a:ea typeface="Cambria Math" panose="02040503050406030204" pitchFamily="18" charset="0"/>
                            </a:rPr>
                          </m:ctrlPr>
                        </m:naryPr>
                        <m:sub>
                          <m:r>
                            <m:rPr>
                              <m:brk m:alnAt="7"/>
                            </m:rP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m:t>
                          </m:r>
                          <m:r>
                            <m:rPr>
                              <m:sty m:val="p"/>
                              <m:brk m:alnAt="7"/>
                            </m:rPr>
                            <a:rPr lang="de-DE">
                              <a:latin typeface="Cambria Math" panose="02040503050406030204" pitchFamily="18" charset="0"/>
                              <a:ea typeface="Cambria Math" panose="02040503050406030204" pitchFamily="18" charset="0"/>
                            </a:rPr>
                            <m:t>r</m:t>
                          </m:r>
                          <m:r>
                            <m:rPr>
                              <m:sty m:val="p"/>
                            </m:rPr>
                            <a:rPr lang="de-DE">
                              <a:latin typeface="Cambria Math" panose="02040503050406030204" pitchFamily="18" charset="0"/>
                              <a:ea typeface="Cambria Math" panose="02040503050406030204" pitchFamily="18" charset="0"/>
                            </a:rPr>
                            <m:t>an</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𝐼</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𝑖</m:t>
                              </m:r>
                            </m:e>
                            <m:e>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nary>
                            <m:naryPr>
                              <m:chr m:val="∑"/>
                              <m:supHide m:val="on"/>
                              <m:ctrlPr>
                                <a:rPr lang="en-GB" b="1" i="1">
                                  <a:latin typeface="Cambria Math" panose="02040503050406030204" pitchFamily="18" charset="0"/>
                                  <a:ea typeface="Cambria Math" panose="02040503050406030204" pitchFamily="18" charset="0"/>
                                </a:rPr>
                              </m:ctrlPr>
                            </m:naryPr>
                            <m:sub>
                              <m:r>
                                <a:rPr lang="de-DE" i="1">
                                  <a:latin typeface="Cambria Math" panose="02040503050406030204" pitchFamily="18" charset="0"/>
                                  <a:ea typeface="Cambria Math" panose="02040503050406030204" pitchFamily="18" charset="0"/>
                                </a:rPr>
                                <m:t>𝑒</m:t>
                              </m:r>
                              <m:r>
                                <a:rPr lang="de-DE" i="1">
                                  <a:latin typeface="Cambria Math" panose="02040503050406030204" pitchFamily="18" charset="0"/>
                                  <a:ea typeface="Cambria Math" panose="02040503050406030204" pitchFamily="18" charset="0"/>
                                </a:rPr>
                                <m:t>∈</m:t>
                              </m:r>
                              <m:r>
                                <m:rPr>
                                  <m:sty m:val="p"/>
                                  <m:brk m:alnAt="7"/>
                                </m:rPr>
                                <a:rPr lang="de-DE">
                                  <a:latin typeface="Cambria Math" panose="02040503050406030204" pitchFamily="18" charset="0"/>
                                  <a:ea typeface="Cambria Math" panose="02040503050406030204" pitchFamily="18" charset="0"/>
                                </a:rPr>
                                <m:t>r</m:t>
                              </m:r>
                              <m:r>
                                <m:rPr>
                                  <m:sty m:val="p"/>
                                </m:rPr>
                                <a:rPr lang="de-DE">
                                  <a:latin typeface="Cambria Math" panose="02040503050406030204" pitchFamily="18" charset="0"/>
                                  <a:ea typeface="Cambria Math" panose="02040503050406030204" pitchFamily="18" charset="0"/>
                                </a:rPr>
                                <m:t>an</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m:t>
                                  </m:r>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𝑒</m:t>
                                  </m:r>
                                </m:e>
                                <m:e>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𝐼𝐸</m:t>
                                  </m:r>
                                </m:sub>
                              </m:sSub>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𝑒</m:t>
                                  </m:r>
                                </m:e>
                              </m:d>
                            </m:e>
                          </m:nary>
                        </m:e>
                      </m:nary>
                    </m:oMath>
                  </m:oMathPara>
                </a14:m>
                <a:endParaRPr lang="en-GB" dirty="0"/>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type="body" sz="quarter" idx="13"/>
              </p:nvPr>
            </p:nvSpPr>
            <p:spPr>
              <a:xfrm>
                <a:off x="623392" y="1332843"/>
                <a:ext cx="8101635" cy="4584266"/>
              </a:xfrm>
              <a:blipFill>
                <a:blip r:embed="rId3"/>
                <a:stretch>
                  <a:fillRect l="-2034" t="-2486" b="-26519"/>
                </a:stretch>
              </a:blipFill>
            </p:spPr>
            <p:txBody>
              <a:bodyPr/>
              <a:lstStyle/>
              <a:p>
                <a:r>
                  <a:rPr lang="en-DE">
                    <a:noFill/>
                  </a:rPr>
                  <a:t> </a:t>
                </a:r>
              </a:p>
            </p:txBody>
          </p:sp>
        </mc:Fallback>
      </mc:AlternateContent>
      <p:grpSp>
        <p:nvGrpSpPr>
          <p:cNvPr id="104" name="Group 103">
            <a:extLst>
              <a:ext uri="{FF2B5EF4-FFF2-40B4-BE49-F238E27FC236}">
                <a16:creationId xmlns:a16="http://schemas.microsoft.com/office/drawing/2014/main" id="{68BDA766-A30D-DA4E-A6A9-749582DE1F61}"/>
              </a:ext>
            </a:extLst>
          </p:cNvPr>
          <p:cNvGrpSpPr/>
          <p:nvPr/>
        </p:nvGrpSpPr>
        <p:grpSpPr>
          <a:xfrm>
            <a:off x="7889094" y="3524865"/>
            <a:ext cx="3942581" cy="2381049"/>
            <a:chOff x="7889094" y="3524865"/>
            <a:chExt cx="3942581" cy="2381049"/>
          </a:xfrm>
        </p:grpSpPr>
        <p:cxnSp>
          <p:nvCxnSpPr>
            <p:cNvPr id="105" name="Straight Connector 104">
              <a:extLst>
                <a:ext uri="{FF2B5EF4-FFF2-40B4-BE49-F238E27FC236}">
                  <a16:creationId xmlns:a16="http://schemas.microsoft.com/office/drawing/2014/main" id="{9F60AD71-3B14-084F-A544-F81988864BBA}"/>
                </a:ext>
              </a:extLst>
            </p:cNvPr>
            <p:cNvCxnSpPr>
              <a:cxnSpLocks/>
              <a:stCxn id="158" idx="1"/>
              <a:endCxn id="107" idx="3"/>
            </p:cNvCxnSpPr>
            <p:nvPr/>
          </p:nvCxnSpPr>
          <p:spPr>
            <a:xfrm flipH="1">
              <a:off x="9837120" y="4579688"/>
              <a:ext cx="34483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1271B61-02DE-0349-87D8-0748222E2B11}"/>
                </a:ext>
              </a:extLst>
            </p:cNvPr>
            <p:cNvCxnSpPr>
              <a:cxnSpLocks/>
              <a:stCxn id="134" idx="0"/>
              <a:endCxn id="107" idx="2"/>
            </p:cNvCxnSpPr>
            <p:nvPr/>
          </p:nvCxnSpPr>
          <p:spPr>
            <a:xfrm flipV="1">
              <a:off x="9777572" y="4639237"/>
              <a:ext cx="0"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86AE7D4F-F3AB-2444-B11D-4F4162976C9F}"/>
                </a:ext>
              </a:extLst>
            </p:cNvPr>
            <p:cNvSpPr/>
            <p:nvPr/>
          </p:nvSpPr>
          <p:spPr>
            <a:xfrm>
              <a:off x="971802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3B3B032A-97FD-0549-B407-D070EC947CE7}"/>
                    </a:ext>
                  </a:extLst>
                </p:cNvPr>
                <p:cNvSpPr txBox="1"/>
                <p:nvPr/>
              </p:nvSpPr>
              <p:spPr>
                <a:xfrm>
                  <a:off x="9878861" y="4595975"/>
                  <a:ext cx="373820"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Sub>
                      </m:oMath>
                    </m:oMathPara>
                  </a14:m>
                  <a:endParaRPr lang="en-GB" sz="1400" dirty="0"/>
                </a:p>
              </p:txBody>
            </p:sp>
          </mc:Choice>
          <mc:Fallback xmlns="">
            <p:sp>
              <p:nvSpPr>
                <p:cNvPr id="56" name="TextBox 55">
                  <a:extLst>
                    <a:ext uri="{FF2B5EF4-FFF2-40B4-BE49-F238E27FC236}">
                      <a16:creationId xmlns:a16="http://schemas.microsoft.com/office/drawing/2014/main" id="{8E21FBDE-8D74-534E-95FC-E8E89F31A3FC}"/>
                    </a:ext>
                  </a:extLst>
                </p:cNvPr>
                <p:cNvSpPr txBox="1">
                  <a:spLocks noRot="1" noChangeAspect="1" noMove="1" noResize="1" noEditPoints="1" noAdjustHandles="1" noChangeArrowheads="1" noChangeShapeType="1" noTextEdit="1"/>
                </p:cNvSpPr>
                <p:nvPr/>
              </p:nvSpPr>
              <p:spPr>
                <a:xfrm>
                  <a:off x="9878861" y="4595975"/>
                  <a:ext cx="373820" cy="233910"/>
                </a:xfrm>
                <a:prstGeom prst="rect">
                  <a:avLst/>
                </a:prstGeom>
                <a:blipFill>
                  <a:blip r:embed="rId4"/>
                  <a:stretch>
                    <a:fillRect l="-10000" b="-15789"/>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0" name="Diamond 109">
                  <a:extLst>
                    <a:ext uri="{FF2B5EF4-FFF2-40B4-BE49-F238E27FC236}">
                      <a16:creationId xmlns:a16="http://schemas.microsoft.com/office/drawing/2014/main" id="{9D75AABC-42D9-6B47-BAAA-9417F534F5C6}"/>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10" name="Diamond 109">
                  <a:extLst>
                    <a:ext uri="{FF2B5EF4-FFF2-40B4-BE49-F238E27FC236}">
                      <a16:creationId xmlns:a16="http://schemas.microsoft.com/office/drawing/2014/main" id="{9D75AABC-42D9-6B47-BAAA-9417F534F5C6}"/>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12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1" name="Oval 110">
                  <a:extLst>
                    <a:ext uri="{FF2B5EF4-FFF2-40B4-BE49-F238E27FC236}">
                      <a16:creationId xmlns:a16="http://schemas.microsoft.com/office/drawing/2014/main" id="{0129F783-E7D1-0948-923A-B12D9FE7DC5A}"/>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 name="Oval 12">
                  <a:extLst>
                    <a:ext uri="{FF2B5EF4-FFF2-40B4-BE49-F238E27FC236}">
                      <a16:creationId xmlns:a16="http://schemas.microsoft.com/office/drawing/2014/main" id="{6E917191-A6DC-6D43-873A-8CC833923693}"/>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2" name="Oval 111">
                  <a:extLst>
                    <a:ext uri="{FF2B5EF4-FFF2-40B4-BE49-F238E27FC236}">
                      <a16:creationId xmlns:a16="http://schemas.microsoft.com/office/drawing/2014/main" id="{FD94ACD5-69F1-5342-9621-94F2BE686420}"/>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DB10B766-6807-6A44-BC38-2F44098C8489}"/>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Oval 133">
                  <a:extLst>
                    <a:ext uri="{FF2B5EF4-FFF2-40B4-BE49-F238E27FC236}">
                      <a16:creationId xmlns:a16="http://schemas.microsoft.com/office/drawing/2014/main" id="{D873AC85-68AA-3F4A-BF9E-2962DD39B70E}"/>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5" name="Oval 14">
                  <a:extLst>
                    <a:ext uri="{FF2B5EF4-FFF2-40B4-BE49-F238E27FC236}">
                      <a16:creationId xmlns:a16="http://schemas.microsoft.com/office/drawing/2014/main" id="{AC09722A-4354-B24E-B1CB-3B91F5C45A35}"/>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5" name="Oval 134">
                  <a:extLst>
                    <a:ext uri="{FF2B5EF4-FFF2-40B4-BE49-F238E27FC236}">
                      <a16:creationId xmlns:a16="http://schemas.microsoft.com/office/drawing/2014/main" id="{65E9817E-C488-9D44-AD25-F698319E94DD}"/>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35" name="Oval 134">
                  <a:extLst>
                    <a:ext uri="{FF2B5EF4-FFF2-40B4-BE49-F238E27FC236}">
                      <a16:creationId xmlns:a16="http://schemas.microsoft.com/office/drawing/2014/main" id="{65E9817E-C488-9D44-AD25-F698319E94DD}"/>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129"/>
                  <a:stretch>
                    <a:fillRect/>
                  </a:stretch>
                </a:blipFill>
                <a:ln>
                  <a:solidFill>
                    <a:schemeClr val="tx1"/>
                  </a:solidFill>
                </a:ln>
              </p:spPr>
              <p:txBody>
                <a:bodyPr/>
                <a:lstStyle/>
                <a:p>
                  <a:r>
                    <a:rPr lang="en-GB">
                      <a:noFill/>
                    </a:rPr>
                    <a:t> </a:t>
                  </a:r>
                </a:p>
              </p:txBody>
            </p:sp>
          </mc:Fallback>
        </mc:AlternateContent>
        <p:cxnSp>
          <p:nvCxnSpPr>
            <p:cNvPr id="136" name="Straight Connector 135">
              <a:extLst>
                <a:ext uri="{FF2B5EF4-FFF2-40B4-BE49-F238E27FC236}">
                  <a16:creationId xmlns:a16="http://schemas.microsoft.com/office/drawing/2014/main" id="{8659AE55-39A5-9542-AC35-274AD870A225}"/>
                </a:ext>
              </a:extLst>
            </p:cNvPr>
            <p:cNvCxnSpPr>
              <a:cxnSpLocks/>
              <a:stCxn id="112" idx="6"/>
              <a:endCxn id="191"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E407787-934A-6340-943A-4E95127A385F}"/>
                </a:ext>
              </a:extLst>
            </p:cNvPr>
            <p:cNvCxnSpPr>
              <a:cxnSpLocks/>
              <a:stCxn id="134" idx="4"/>
              <a:endCxn id="191"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411BBFF-0AF6-5F41-A33E-4DBCA1005AC3}"/>
                </a:ext>
              </a:extLst>
            </p:cNvPr>
            <p:cNvCxnSpPr>
              <a:cxnSpLocks/>
              <a:stCxn id="111" idx="0"/>
              <a:endCxn id="191"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9" name="Group 138">
              <a:extLst>
                <a:ext uri="{FF2B5EF4-FFF2-40B4-BE49-F238E27FC236}">
                  <a16:creationId xmlns:a16="http://schemas.microsoft.com/office/drawing/2014/main" id="{2A0A259A-3E4B-4849-B191-AB3669E656E4}"/>
                </a:ext>
              </a:extLst>
            </p:cNvPr>
            <p:cNvGrpSpPr/>
            <p:nvPr/>
          </p:nvGrpSpPr>
          <p:grpSpPr>
            <a:xfrm>
              <a:off x="9259275" y="5267132"/>
              <a:ext cx="381362" cy="321402"/>
              <a:chOff x="9288700" y="2889291"/>
              <a:chExt cx="461103" cy="388604"/>
            </a:xfrm>
          </p:grpSpPr>
          <p:sp>
            <p:nvSpPr>
              <p:cNvPr id="190" name="Rectangle 189">
                <a:extLst>
                  <a:ext uri="{FF2B5EF4-FFF2-40B4-BE49-F238E27FC236}">
                    <a16:creationId xmlns:a16="http://schemas.microsoft.com/office/drawing/2014/main" id="{B116A074-7D06-D94D-BD43-FF78C912AA7A}"/>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1" name="Rectangle 190">
                <a:extLst>
                  <a:ext uri="{FF2B5EF4-FFF2-40B4-BE49-F238E27FC236}">
                    <a16:creationId xmlns:a16="http://schemas.microsoft.com/office/drawing/2014/main" id="{C07FAFD6-B876-384B-841E-0E8A9F1FAD0F}"/>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2" name="Rectangle 191">
                <a:extLst>
                  <a:ext uri="{FF2B5EF4-FFF2-40B4-BE49-F238E27FC236}">
                    <a16:creationId xmlns:a16="http://schemas.microsoft.com/office/drawing/2014/main" id="{626AA1DA-99DE-3F49-BE0E-522C119B483F}"/>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3" name="TextBox 192">
                    <a:extLst>
                      <a:ext uri="{FF2B5EF4-FFF2-40B4-BE49-F238E27FC236}">
                        <a16:creationId xmlns:a16="http://schemas.microsoft.com/office/drawing/2014/main" id="{1C4CA670-F381-E546-83B8-F124AB311B92}"/>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40" name="Straight Connector 139">
              <a:extLst>
                <a:ext uri="{FF2B5EF4-FFF2-40B4-BE49-F238E27FC236}">
                  <a16:creationId xmlns:a16="http://schemas.microsoft.com/office/drawing/2014/main" id="{5942B732-3F62-B143-9186-55B30F784066}"/>
                </a:ext>
              </a:extLst>
            </p:cNvPr>
            <p:cNvCxnSpPr>
              <a:cxnSpLocks/>
              <a:stCxn id="134" idx="4"/>
              <a:endCxn id="187"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84D6AB6-DED8-AB4A-8640-AD1D77DA9772}"/>
                </a:ext>
              </a:extLst>
            </p:cNvPr>
            <p:cNvCxnSpPr>
              <a:cxnSpLocks/>
              <a:stCxn id="135" idx="2"/>
              <a:endCxn id="187"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7AC68439-B52E-CF40-AC2A-F413C22A4890}"/>
                </a:ext>
              </a:extLst>
            </p:cNvPr>
            <p:cNvCxnSpPr>
              <a:cxnSpLocks/>
              <a:stCxn id="111" idx="0"/>
              <a:endCxn id="187"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3" name="Group 142">
              <a:extLst>
                <a:ext uri="{FF2B5EF4-FFF2-40B4-BE49-F238E27FC236}">
                  <a16:creationId xmlns:a16="http://schemas.microsoft.com/office/drawing/2014/main" id="{FC72221C-8B0E-6D45-AAE7-1F65547DBF02}"/>
                </a:ext>
              </a:extLst>
            </p:cNvPr>
            <p:cNvGrpSpPr/>
            <p:nvPr/>
          </p:nvGrpSpPr>
          <p:grpSpPr>
            <a:xfrm>
              <a:off x="9912217" y="5267132"/>
              <a:ext cx="413819" cy="321813"/>
              <a:chOff x="9547296" y="2889291"/>
              <a:chExt cx="500346" cy="389101"/>
            </a:xfrm>
          </p:grpSpPr>
          <p:sp>
            <p:nvSpPr>
              <p:cNvPr id="186" name="Rectangle 185">
                <a:extLst>
                  <a:ext uri="{FF2B5EF4-FFF2-40B4-BE49-F238E27FC236}">
                    <a16:creationId xmlns:a16="http://schemas.microsoft.com/office/drawing/2014/main" id="{23EA8946-126D-2E49-A7DC-27910E96F05E}"/>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7" name="Rectangle 186">
                <a:extLst>
                  <a:ext uri="{FF2B5EF4-FFF2-40B4-BE49-F238E27FC236}">
                    <a16:creationId xmlns:a16="http://schemas.microsoft.com/office/drawing/2014/main" id="{B2CAAD86-DFBB-5D47-BAEF-54B9A5FE9976}"/>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8" name="Rectangle 187">
                <a:extLst>
                  <a:ext uri="{FF2B5EF4-FFF2-40B4-BE49-F238E27FC236}">
                    <a16:creationId xmlns:a16="http://schemas.microsoft.com/office/drawing/2014/main" id="{4AE4CC51-15BA-BF4C-B24D-43F84BE5111F}"/>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E33B26CD-FEAA-D14F-90DB-BF8C8116C108}"/>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44" name="Group 143">
              <a:extLst>
                <a:ext uri="{FF2B5EF4-FFF2-40B4-BE49-F238E27FC236}">
                  <a16:creationId xmlns:a16="http://schemas.microsoft.com/office/drawing/2014/main" id="{01FF3778-E7FB-2642-9C60-A75BCA3917A4}"/>
                </a:ext>
              </a:extLst>
            </p:cNvPr>
            <p:cNvGrpSpPr/>
            <p:nvPr/>
          </p:nvGrpSpPr>
          <p:grpSpPr>
            <a:xfrm>
              <a:off x="10071239" y="4906891"/>
              <a:ext cx="634327" cy="275544"/>
              <a:chOff x="8609354" y="2941214"/>
              <a:chExt cx="766961" cy="333158"/>
            </a:xfrm>
          </p:grpSpPr>
          <p:cxnSp>
            <p:nvCxnSpPr>
              <p:cNvPr id="182" name="Straight Connector 181">
                <a:extLst>
                  <a:ext uri="{FF2B5EF4-FFF2-40B4-BE49-F238E27FC236}">
                    <a16:creationId xmlns:a16="http://schemas.microsoft.com/office/drawing/2014/main" id="{AA34E480-7D32-7D41-B583-8A3AC94BC842}"/>
                  </a:ext>
                </a:extLst>
              </p:cNvPr>
              <p:cNvCxnSpPr>
                <a:cxnSpLocks/>
                <a:stCxn id="134" idx="6"/>
                <a:endCxn id="184"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3" name="Group 182">
                <a:extLst>
                  <a:ext uri="{FF2B5EF4-FFF2-40B4-BE49-F238E27FC236}">
                    <a16:creationId xmlns:a16="http://schemas.microsoft.com/office/drawing/2014/main" id="{56642564-AA0A-6547-B778-347FAF4AB4E5}"/>
                  </a:ext>
                </a:extLst>
              </p:cNvPr>
              <p:cNvGrpSpPr/>
              <p:nvPr/>
            </p:nvGrpSpPr>
            <p:grpSpPr>
              <a:xfrm>
                <a:off x="8957002" y="2941214"/>
                <a:ext cx="419313" cy="333158"/>
                <a:chOff x="8957002" y="2941214"/>
                <a:chExt cx="419313" cy="333158"/>
              </a:xfrm>
            </p:grpSpPr>
            <p:sp>
              <p:nvSpPr>
                <p:cNvPr id="184" name="Rectangle 183">
                  <a:extLst>
                    <a:ext uri="{FF2B5EF4-FFF2-40B4-BE49-F238E27FC236}">
                      <a16:creationId xmlns:a16="http://schemas.microsoft.com/office/drawing/2014/main" id="{8441D438-4EE5-1B44-A0B9-1BC36F5B34A4}"/>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5" name="TextBox 184">
                      <a:extLst>
                        <a:ext uri="{FF2B5EF4-FFF2-40B4-BE49-F238E27FC236}">
                          <a16:creationId xmlns:a16="http://schemas.microsoft.com/office/drawing/2014/main" id="{09F5972E-01B4-8242-9CEF-AB614860A02F}"/>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45" name="Group 144">
              <a:extLst>
                <a:ext uri="{FF2B5EF4-FFF2-40B4-BE49-F238E27FC236}">
                  <a16:creationId xmlns:a16="http://schemas.microsoft.com/office/drawing/2014/main" id="{D3A340D4-EED0-3D4A-8268-64F4CB454451}"/>
                </a:ext>
              </a:extLst>
            </p:cNvPr>
            <p:cNvGrpSpPr/>
            <p:nvPr/>
          </p:nvGrpSpPr>
          <p:grpSpPr>
            <a:xfrm>
              <a:off x="8394384" y="4866244"/>
              <a:ext cx="419594" cy="336509"/>
              <a:chOff x="9535279" y="2971566"/>
              <a:chExt cx="507329" cy="406870"/>
            </a:xfrm>
          </p:grpSpPr>
          <p:cxnSp>
            <p:nvCxnSpPr>
              <p:cNvPr id="176" name="Straight Connector 175">
                <a:extLst>
                  <a:ext uri="{FF2B5EF4-FFF2-40B4-BE49-F238E27FC236}">
                    <a16:creationId xmlns:a16="http://schemas.microsoft.com/office/drawing/2014/main" id="{B8B090ED-749B-2344-8E40-BC5A0126CE41}"/>
                  </a:ext>
                </a:extLst>
              </p:cNvPr>
              <p:cNvCxnSpPr>
                <a:cxnSpLocks/>
                <a:stCxn id="112" idx="0"/>
                <a:endCxn id="179"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7" name="Group 176">
                <a:extLst>
                  <a:ext uri="{FF2B5EF4-FFF2-40B4-BE49-F238E27FC236}">
                    <a16:creationId xmlns:a16="http://schemas.microsoft.com/office/drawing/2014/main" id="{EBE4570A-EB29-9347-B00C-F2A70B5C8C54}"/>
                  </a:ext>
                </a:extLst>
              </p:cNvPr>
              <p:cNvGrpSpPr/>
              <p:nvPr/>
            </p:nvGrpSpPr>
            <p:grpSpPr>
              <a:xfrm>
                <a:off x="9535279" y="2971566"/>
                <a:ext cx="507329" cy="375691"/>
                <a:chOff x="9535279" y="2971566"/>
                <a:chExt cx="507329" cy="375691"/>
              </a:xfrm>
            </p:grpSpPr>
            <p:sp>
              <p:nvSpPr>
                <p:cNvPr id="178" name="Rectangle 177">
                  <a:extLst>
                    <a:ext uri="{FF2B5EF4-FFF2-40B4-BE49-F238E27FC236}">
                      <a16:creationId xmlns:a16="http://schemas.microsoft.com/office/drawing/2014/main" id="{6C6EDF91-46C0-5B4A-B460-B2623E6857EC}"/>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9" name="Rectangle 178">
                  <a:extLst>
                    <a:ext uri="{FF2B5EF4-FFF2-40B4-BE49-F238E27FC236}">
                      <a16:creationId xmlns:a16="http://schemas.microsoft.com/office/drawing/2014/main" id="{B3404597-A262-BA44-9AFF-279027EED0E7}"/>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0" name="Rectangle 179">
                  <a:extLst>
                    <a:ext uri="{FF2B5EF4-FFF2-40B4-BE49-F238E27FC236}">
                      <a16:creationId xmlns:a16="http://schemas.microsoft.com/office/drawing/2014/main" id="{7C9D8EE2-AD40-2E44-9B59-9710B565C8CB}"/>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1" name="TextBox 180">
                      <a:extLst>
                        <a:ext uri="{FF2B5EF4-FFF2-40B4-BE49-F238E27FC236}">
                          <a16:creationId xmlns:a16="http://schemas.microsoft.com/office/drawing/2014/main" id="{43C5E1D8-B469-4F4B-BE83-AE9C19C81303}"/>
                        </a:ext>
                      </a:extLst>
                    </p:cNvPr>
                    <p:cNvSpPr txBox="1"/>
                    <p:nvPr/>
                  </p:nvSpPr>
                  <p:spPr>
                    <a:xfrm>
                      <a:off x="9772813" y="3086766"/>
                      <a:ext cx="269795"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1</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181" name="TextBox 180">
                      <a:extLst>
                        <a:ext uri="{FF2B5EF4-FFF2-40B4-BE49-F238E27FC236}">
                          <a16:creationId xmlns:a16="http://schemas.microsoft.com/office/drawing/2014/main" id="{43C5E1D8-B469-4F4B-BE83-AE9C19C81303}"/>
                        </a:ext>
                      </a:extLst>
                    </p:cNvPr>
                    <p:cNvSpPr txBox="1">
                      <a:spLocks noRot="1" noChangeAspect="1" noMove="1" noResize="1" noEditPoints="1" noAdjustHandles="1" noChangeArrowheads="1" noChangeShapeType="1" noTextEdit="1"/>
                    </p:cNvSpPr>
                    <p:nvPr/>
                  </p:nvSpPr>
                  <p:spPr>
                    <a:xfrm>
                      <a:off x="9772813" y="3086766"/>
                      <a:ext cx="269795" cy="260491"/>
                    </a:xfrm>
                    <a:prstGeom prst="rect">
                      <a:avLst/>
                    </a:prstGeom>
                    <a:blipFill>
                      <a:blip r:embed="rId130"/>
                      <a:stretch>
                        <a:fillRect l="-15789" r="-5263" b="-16667"/>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46" name="Oval 145">
                  <a:extLst>
                    <a:ext uri="{FF2B5EF4-FFF2-40B4-BE49-F238E27FC236}">
                      <a16:creationId xmlns:a16="http://schemas.microsoft.com/office/drawing/2014/main" id="{121FD74F-6A06-E141-A086-D30228EA9756}"/>
                    </a:ext>
                  </a:extLst>
                </p:cNvPr>
                <p:cNvSpPr/>
                <p:nvPr/>
              </p:nvSpPr>
              <p:spPr>
                <a:xfrm>
                  <a:off x="9006120" y="4008910"/>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7" name="Oval 26">
                  <a:extLst>
                    <a:ext uri="{FF2B5EF4-FFF2-40B4-BE49-F238E27FC236}">
                      <a16:creationId xmlns:a16="http://schemas.microsoft.com/office/drawing/2014/main" id="{0A6227A7-BDE9-294E-8050-BFFF142AB23F}"/>
                    </a:ext>
                  </a:extLst>
                </p:cNvPr>
                <p:cNvSpPr>
                  <a:spLocks noRot="1" noChangeAspect="1" noMove="1" noResize="1" noEditPoints="1" noAdjustHandles="1" noChangeArrowheads="1" noChangeShapeType="1" noTextEdit="1"/>
                </p:cNvSpPr>
                <p:nvPr/>
              </p:nvSpPr>
              <p:spPr>
                <a:xfrm>
                  <a:off x="9006120" y="4008910"/>
                  <a:ext cx="1542904" cy="302955"/>
                </a:xfrm>
                <a:prstGeom prst="ellipse">
                  <a:avLst/>
                </a:prstGeom>
                <a:blipFill>
                  <a:blip r:embed="rId110"/>
                  <a:stretch>
                    <a:fillRect/>
                  </a:stretch>
                </a:blipFill>
                <a:ln>
                  <a:solidFill>
                    <a:schemeClr val="tx1"/>
                  </a:solidFill>
                </a:ln>
              </p:spPr>
              <p:txBody>
                <a:bodyPr/>
                <a:lstStyle/>
                <a:p>
                  <a:r>
                    <a:rPr lang="en-GB">
                      <a:noFill/>
                    </a:rPr>
                    <a:t> </a:t>
                  </a:r>
                </a:p>
              </p:txBody>
            </p:sp>
          </mc:Fallback>
        </mc:AlternateContent>
        <p:cxnSp>
          <p:nvCxnSpPr>
            <p:cNvPr id="147" name="Straight Connector 146">
              <a:extLst>
                <a:ext uri="{FF2B5EF4-FFF2-40B4-BE49-F238E27FC236}">
                  <a16:creationId xmlns:a16="http://schemas.microsoft.com/office/drawing/2014/main" id="{2BA414CF-8F47-0443-8CA3-185C3FBF281E}"/>
                </a:ext>
              </a:extLst>
            </p:cNvPr>
            <p:cNvCxnSpPr>
              <a:cxnSpLocks/>
              <a:stCxn id="107" idx="0"/>
              <a:endCxn id="146" idx="4"/>
            </p:cNvCxnSpPr>
            <p:nvPr/>
          </p:nvCxnSpPr>
          <p:spPr>
            <a:xfrm flipV="1">
              <a:off x="9777572" y="4311865"/>
              <a:ext cx="0" cy="2082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57A0627-108C-024A-9030-3C8EED35B1D1}"/>
                </a:ext>
              </a:extLst>
            </p:cNvPr>
            <p:cNvCxnSpPr>
              <a:cxnSpLocks/>
              <a:stCxn id="146" idx="2"/>
              <a:endCxn id="172" idx="3"/>
            </p:cNvCxnSpPr>
            <p:nvPr/>
          </p:nvCxnSpPr>
          <p:spPr>
            <a:xfrm flipH="1">
              <a:off x="8546257" y="4160388"/>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0" name="Group 149">
              <a:extLst>
                <a:ext uri="{FF2B5EF4-FFF2-40B4-BE49-F238E27FC236}">
                  <a16:creationId xmlns:a16="http://schemas.microsoft.com/office/drawing/2014/main" id="{4B713506-783F-9045-8F3B-9DCCABB1C4AC}"/>
                </a:ext>
              </a:extLst>
            </p:cNvPr>
            <p:cNvGrpSpPr/>
            <p:nvPr/>
          </p:nvGrpSpPr>
          <p:grpSpPr>
            <a:xfrm>
              <a:off x="8427164" y="4101129"/>
              <a:ext cx="391568" cy="278544"/>
              <a:chOff x="9574201" y="3048814"/>
              <a:chExt cx="473442" cy="336785"/>
            </a:xfrm>
          </p:grpSpPr>
          <p:sp>
            <p:nvSpPr>
              <p:cNvPr id="172" name="Rectangle 171">
                <a:extLst>
                  <a:ext uri="{FF2B5EF4-FFF2-40B4-BE49-F238E27FC236}">
                    <a16:creationId xmlns:a16="http://schemas.microsoft.com/office/drawing/2014/main" id="{B6D52DDD-B7CF-9142-9551-3B6704C11216}"/>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9004B24E-5B2E-4844-945C-4D49C02E54CE}"/>
                      </a:ext>
                    </a:extLst>
                  </p:cNvPr>
                  <p:cNvSpPr txBox="1"/>
                  <p:nvPr/>
                </p:nvSpPr>
                <p:spPr>
                  <a:xfrm>
                    <a:off x="9772809" y="3125108"/>
                    <a:ext cx="274834" cy="2604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4</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174" name="TextBox 173">
                    <a:extLst>
                      <a:ext uri="{FF2B5EF4-FFF2-40B4-BE49-F238E27FC236}">
                        <a16:creationId xmlns:a16="http://schemas.microsoft.com/office/drawing/2014/main" id="{9004B24E-5B2E-4844-945C-4D49C02E54CE}"/>
                      </a:ext>
                    </a:extLst>
                  </p:cNvPr>
                  <p:cNvSpPr txBox="1">
                    <a:spLocks noRot="1" noChangeAspect="1" noMove="1" noResize="1" noEditPoints="1" noAdjustHandles="1" noChangeArrowheads="1" noChangeShapeType="1" noTextEdit="1"/>
                  </p:cNvSpPr>
                  <p:nvPr/>
                </p:nvSpPr>
                <p:spPr>
                  <a:xfrm>
                    <a:off x="9772809" y="3125108"/>
                    <a:ext cx="274834" cy="260491"/>
                  </a:xfrm>
                  <a:prstGeom prst="rect">
                    <a:avLst/>
                  </a:prstGeom>
                  <a:blipFill>
                    <a:blip r:embed="rId131"/>
                    <a:stretch>
                      <a:fillRect l="-15789" r="-5263" b="-16667"/>
                    </a:stretch>
                  </a:blipFill>
                </p:spPr>
                <p:txBody>
                  <a:bodyPr/>
                  <a:lstStyle/>
                  <a:p>
                    <a:r>
                      <a:rPr lang="en-GB">
                        <a:noFill/>
                      </a:rPr>
                      <a:t> </a:t>
                    </a:r>
                  </a:p>
                </p:txBody>
              </p:sp>
            </mc:Fallback>
          </mc:AlternateContent>
        </p:grpSp>
        <p:cxnSp>
          <p:nvCxnSpPr>
            <p:cNvPr id="151" name="Straight Connector 150">
              <a:extLst>
                <a:ext uri="{FF2B5EF4-FFF2-40B4-BE49-F238E27FC236}">
                  <a16:creationId xmlns:a16="http://schemas.microsoft.com/office/drawing/2014/main" id="{4114EC7D-FE50-4640-923F-B456D2B6D5FA}"/>
                </a:ext>
              </a:extLst>
            </p:cNvPr>
            <p:cNvCxnSpPr>
              <a:cxnSpLocks/>
              <a:stCxn id="157" idx="0"/>
              <a:endCxn id="169"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FE53AB39-49E7-2C45-8173-8E1864655164}"/>
                </a:ext>
              </a:extLst>
            </p:cNvPr>
            <p:cNvGrpSpPr/>
            <p:nvPr/>
          </p:nvGrpSpPr>
          <p:grpSpPr>
            <a:xfrm>
              <a:off x="11076954" y="3617787"/>
              <a:ext cx="554644" cy="303218"/>
              <a:chOff x="10744283" y="3621393"/>
              <a:chExt cx="554644" cy="303218"/>
            </a:xfrm>
          </p:grpSpPr>
          <p:sp>
            <p:nvSpPr>
              <p:cNvPr id="169" name="Rectangle 168">
                <a:extLst>
                  <a:ext uri="{FF2B5EF4-FFF2-40B4-BE49-F238E27FC236}">
                    <a16:creationId xmlns:a16="http://schemas.microsoft.com/office/drawing/2014/main" id="{086DDCE7-FB70-7B40-A5B3-8C7241648D46}"/>
                  </a:ext>
                </a:extLst>
              </p:cNvPr>
              <p:cNvSpPr/>
              <p:nvPr/>
            </p:nvSpPr>
            <p:spPr>
              <a:xfrm>
                <a:off x="10744283"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418CAD28-08EE-3E40-82EB-651E74964650}"/>
                      </a:ext>
                    </a:extLst>
                  </p:cNvPr>
                  <p:cNvSpPr txBox="1"/>
                  <p:nvPr/>
                </p:nvSpPr>
                <p:spPr>
                  <a:xfrm>
                    <a:off x="10902665" y="3688969"/>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𝐸𝑏</m:t>
                                  </m:r>
                                </m:sub>
                              </m:sSub>
                            </m:sub>
                          </m:sSub>
                        </m:oMath>
                      </m:oMathPara>
                    </a14:m>
                    <a:endParaRPr lang="en-GB" sz="1400" dirty="0"/>
                  </a:p>
                </p:txBody>
              </p:sp>
            </mc:Choice>
            <mc:Fallback xmlns="">
              <p:sp>
                <p:nvSpPr>
                  <p:cNvPr id="60" name="TextBox 59">
                    <a:extLst>
                      <a:ext uri="{FF2B5EF4-FFF2-40B4-BE49-F238E27FC236}">
                        <a16:creationId xmlns:a16="http://schemas.microsoft.com/office/drawing/2014/main" id="{23F80B7D-3DA9-7D47-A187-972C4465C02F}"/>
                      </a:ext>
                    </a:extLst>
                  </p:cNvPr>
                  <p:cNvSpPr txBox="1">
                    <a:spLocks noRot="1" noChangeAspect="1" noMove="1" noResize="1" noEditPoints="1" noAdjustHandles="1" noChangeArrowheads="1" noChangeShapeType="1" noTextEdit="1"/>
                  </p:cNvSpPr>
                  <p:nvPr/>
                </p:nvSpPr>
                <p:spPr>
                  <a:xfrm>
                    <a:off x="10902665" y="3688969"/>
                    <a:ext cx="396262" cy="235642"/>
                  </a:xfrm>
                  <a:prstGeom prst="rect">
                    <a:avLst/>
                  </a:prstGeom>
                  <a:blipFill>
                    <a:blip r:embed="rId111"/>
                    <a:stretch>
                      <a:fillRect l="-9375"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53" name="Oval 152">
                  <a:extLst>
                    <a:ext uri="{FF2B5EF4-FFF2-40B4-BE49-F238E27FC236}">
                      <a16:creationId xmlns:a16="http://schemas.microsoft.com/office/drawing/2014/main" id="{AEC31AFE-81E9-3440-8DB0-70E83D1A48FB}"/>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𝐸𝑛𝑓𝑜𝑟𝑐𝑒</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oMath>
                    </m:oMathPara>
                  </a14:m>
                  <a:endParaRPr lang="en-GB" sz="1400" dirty="0"/>
                </a:p>
              </p:txBody>
            </p:sp>
          </mc:Choice>
          <mc:Fallback xmlns="">
            <p:sp>
              <p:nvSpPr>
                <p:cNvPr id="62" name="Oval 61">
                  <a:extLst>
                    <a:ext uri="{FF2B5EF4-FFF2-40B4-BE49-F238E27FC236}">
                      <a16:creationId xmlns:a16="http://schemas.microsoft.com/office/drawing/2014/main" id="{ACC6C396-9884-D743-BE79-69182BB2AA0A}"/>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2"/>
                  <a:stretch>
                    <a:fillRect b="-4000"/>
                  </a:stretch>
                </a:blipFill>
                <a:ln>
                  <a:solidFill>
                    <a:schemeClr val="tx1"/>
                  </a:solidFill>
                </a:ln>
              </p:spPr>
              <p:txBody>
                <a:bodyPr/>
                <a:lstStyle/>
                <a:p>
                  <a:r>
                    <a:rPr lang="en-GB">
                      <a:noFill/>
                    </a:rPr>
                    <a:t> </a:t>
                  </a:r>
                </a:p>
              </p:txBody>
            </p:sp>
          </mc:Fallback>
        </mc:AlternateContent>
        <p:cxnSp>
          <p:nvCxnSpPr>
            <p:cNvPr id="154" name="Straight Connector 153">
              <a:extLst>
                <a:ext uri="{FF2B5EF4-FFF2-40B4-BE49-F238E27FC236}">
                  <a16:creationId xmlns:a16="http://schemas.microsoft.com/office/drawing/2014/main" id="{D8820CA7-9851-6B47-A7F0-E7B392639BC8}"/>
                </a:ext>
              </a:extLst>
            </p:cNvPr>
            <p:cNvCxnSpPr>
              <a:cxnSpLocks/>
              <a:stCxn id="169" idx="1"/>
              <a:endCxn id="153"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3968F2D-5B2C-784F-81DF-864523618BC6}"/>
                </a:ext>
              </a:extLst>
            </p:cNvPr>
            <p:cNvCxnSpPr>
              <a:cxnSpLocks/>
              <a:stCxn id="153" idx="2"/>
              <a:endCxn id="166"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7" name="Diamond 156">
                  <a:extLst>
                    <a:ext uri="{FF2B5EF4-FFF2-40B4-BE49-F238E27FC236}">
                      <a16:creationId xmlns:a16="http://schemas.microsoft.com/office/drawing/2014/main" id="{B439D599-92D5-3C41-B1AC-80903B493D16}"/>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𝐸𝑏</m:t>
                            </m:r>
                          </m:sub>
                        </m:sSub>
                      </m:oMath>
                    </m:oMathPara>
                  </a14:m>
                  <a:endParaRPr lang="en-GB" sz="1400" dirty="0"/>
                </a:p>
              </p:txBody>
            </p:sp>
          </mc:Choice>
          <mc:Fallback xmlns="">
            <p:sp>
              <p:nvSpPr>
                <p:cNvPr id="157" name="Diamond 156">
                  <a:extLst>
                    <a:ext uri="{FF2B5EF4-FFF2-40B4-BE49-F238E27FC236}">
                      <a16:creationId xmlns:a16="http://schemas.microsoft.com/office/drawing/2014/main" id="{B439D599-92D5-3C41-B1AC-80903B493D16}"/>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3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Diamond 157">
                  <a:extLst>
                    <a:ext uri="{FF2B5EF4-FFF2-40B4-BE49-F238E27FC236}">
                      <a16:creationId xmlns:a16="http://schemas.microsoft.com/office/drawing/2014/main" id="{5C0DE789-94C6-F543-A213-FF1C56FABE66}"/>
                    </a:ext>
                  </a:extLst>
                </p:cNvPr>
                <p:cNvSpPr/>
                <p:nvPr/>
              </p:nvSpPr>
              <p:spPr>
                <a:xfrm>
                  <a:off x="10181956" y="4365703"/>
                  <a:ext cx="595465"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𝑈</m:t>
                            </m:r>
                          </m:e>
                          <m:sub>
                            <m:r>
                              <a:rPr lang="de-DE" sz="1400" b="0" i="1" smtClean="0">
                                <a:latin typeface="Cambria Math" panose="02040503050406030204" pitchFamily="18" charset="0"/>
                              </a:rPr>
                              <m:t>𝐼𝐸</m:t>
                            </m:r>
                          </m:sub>
                        </m:sSub>
                      </m:oMath>
                    </m:oMathPara>
                  </a14:m>
                  <a:endParaRPr lang="en-GB" sz="1400" dirty="0"/>
                </a:p>
              </p:txBody>
            </p:sp>
          </mc:Choice>
          <mc:Fallback xmlns="">
            <p:sp>
              <p:nvSpPr>
                <p:cNvPr id="158" name="Diamond 157">
                  <a:extLst>
                    <a:ext uri="{FF2B5EF4-FFF2-40B4-BE49-F238E27FC236}">
                      <a16:creationId xmlns:a16="http://schemas.microsoft.com/office/drawing/2014/main" id="{5C0DE789-94C6-F543-A213-FF1C56FABE66}"/>
                    </a:ext>
                  </a:extLst>
                </p:cNvPr>
                <p:cNvSpPr>
                  <a:spLocks noRot="1" noChangeAspect="1" noMove="1" noResize="1" noEditPoints="1" noAdjustHandles="1" noChangeArrowheads="1" noChangeShapeType="1" noTextEdit="1"/>
                </p:cNvSpPr>
                <p:nvPr/>
              </p:nvSpPr>
              <p:spPr>
                <a:xfrm>
                  <a:off x="10181956" y="4365703"/>
                  <a:ext cx="595465" cy="427970"/>
                </a:xfrm>
                <a:prstGeom prst="diamond">
                  <a:avLst/>
                </a:prstGeom>
                <a:blipFill>
                  <a:blip r:embed="rId133"/>
                  <a:stretch>
                    <a:fillRect/>
                  </a:stretch>
                </a:blipFill>
                <a:ln>
                  <a:solidFill>
                    <a:schemeClr val="tx1"/>
                  </a:solidFill>
                </a:ln>
              </p:spPr>
              <p:txBody>
                <a:bodyPr/>
                <a:lstStyle/>
                <a:p>
                  <a:r>
                    <a:rPr lang="en-GB">
                      <a:noFill/>
                    </a:rPr>
                    <a:t> </a:t>
                  </a:r>
                </a:p>
              </p:txBody>
            </p:sp>
          </mc:Fallback>
        </mc:AlternateContent>
        <p:grpSp>
          <p:nvGrpSpPr>
            <p:cNvPr id="159" name="Group 158">
              <a:extLst>
                <a:ext uri="{FF2B5EF4-FFF2-40B4-BE49-F238E27FC236}">
                  <a16:creationId xmlns:a16="http://schemas.microsoft.com/office/drawing/2014/main" id="{E4CF8380-5E5B-2E40-9291-C297C8DC7CED}"/>
                </a:ext>
              </a:extLst>
            </p:cNvPr>
            <p:cNvGrpSpPr/>
            <p:nvPr/>
          </p:nvGrpSpPr>
          <p:grpSpPr>
            <a:xfrm>
              <a:off x="8426575" y="3616793"/>
              <a:ext cx="391568" cy="280105"/>
              <a:chOff x="8426575" y="3616793"/>
              <a:chExt cx="391568" cy="280105"/>
            </a:xfrm>
          </p:grpSpPr>
          <p:sp>
            <p:nvSpPr>
              <p:cNvPr id="166" name="Rectangle 165">
                <a:extLst>
                  <a:ext uri="{FF2B5EF4-FFF2-40B4-BE49-F238E27FC236}">
                    <a16:creationId xmlns:a16="http://schemas.microsoft.com/office/drawing/2014/main" id="{C2921A05-73AD-634F-98E0-C62E3302E9AE}"/>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1B35D16C-84E2-D14F-8EB5-24ACC6D193F0}"/>
                      </a:ext>
                    </a:extLst>
                  </p:cNvPr>
                  <p:cNvSpPr txBox="1"/>
                  <p:nvPr/>
                </p:nvSpPr>
                <p:spPr>
                  <a:xfrm>
                    <a:off x="8590837" y="3681454"/>
                    <a:ext cx="22730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en-GB" sz="1400" i="1">
                                  <a:latin typeface="Cambria Math" charset="0"/>
                                </a:rPr>
                                <m:t>𝑔</m:t>
                              </m:r>
                            </m:e>
                            <m:sub>
                              <m:r>
                                <a:rPr lang="de-DE" sz="1400" b="0" i="1" smtClean="0">
                                  <a:latin typeface="Cambria Math" panose="02040503050406030204" pitchFamily="18" charset="0"/>
                                </a:rPr>
                                <m:t>5</m:t>
                              </m:r>
                            </m:sub>
                            <m:sup>
                              <m:r>
                                <a:rPr lang="de-DE" sz="1400" b="0" i="1" smtClean="0">
                                  <a:latin typeface="Cambria Math" panose="02040503050406030204" pitchFamily="18" charset="0"/>
                                </a:rPr>
                                <m:t>′</m:t>
                              </m:r>
                            </m:sup>
                          </m:sSubSup>
                        </m:oMath>
                      </m:oMathPara>
                    </a14:m>
                    <a:endParaRPr lang="en-GB" sz="1400" dirty="0"/>
                  </a:p>
                </p:txBody>
              </p:sp>
            </mc:Choice>
            <mc:Fallback xmlns="">
              <p:sp>
                <p:nvSpPr>
                  <p:cNvPr id="168" name="TextBox 167">
                    <a:extLst>
                      <a:ext uri="{FF2B5EF4-FFF2-40B4-BE49-F238E27FC236}">
                        <a16:creationId xmlns:a16="http://schemas.microsoft.com/office/drawing/2014/main" id="{1B35D16C-84E2-D14F-8EB5-24ACC6D193F0}"/>
                      </a:ext>
                    </a:extLst>
                  </p:cNvPr>
                  <p:cNvSpPr txBox="1">
                    <a:spLocks noRot="1" noChangeAspect="1" noMove="1" noResize="1" noEditPoints="1" noAdjustHandles="1" noChangeArrowheads="1" noChangeShapeType="1" noTextEdit="1"/>
                  </p:cNvSpPr>
                  <p:nvPr/>
                </p:nvSpPr>
                <p:spPr>
                  <a:xfrm>
                    <a:off x="8590837" y="3681454"/>
                    <a:ext cx="227306" cy="215444"/>
                  </a:xfrm>
                  <a:prstGeom prst="rect">
                    <a:avLst/>
                  </a:prstGeom>
                  <a:blipFill>
                    <a:blip r:embed="rId134"/>
                    <a:stretch>
                      <a:fillRect l="-15789" r="-10526" b="-22222"/>
                    </a:stretch>
                  </a:blipFill>
                </p:spPr>
                <p:txBody>
                  <a:bodyPr/>
                  <a:lstStyle/>
                  <a:p>
                    <a:r>
                      <a:rPr lang="en-GB">
                        <a:noFill/>
                      </a:rPr>
                      <a:t> </a:t>
                    </a:r>
                  </a:p>
                </p:txBody>
              </p:sp>
            </mc:Fallback>
          </mc:AlternateContent>
        </p:grpSp>
        <p:cxnSp>
          <p:nvCxnSpPr>
            <p:cNvPr id="160" name="Straight Connector 159">
              <a:extLst>
                <a:ext uri="{FF2B5EF4-FFF2-40B4-BE49-F238E27FC236}">
                  <a16:creationId xmlns:a16="http://schemas.microsoft.com/office/drawing/2014/main" id="{81D1E752-8640-E34A-A374-3B0E23DE7798}"/>
                </a:ext>
              </a:extLst>
            </p:cNvPr>
            <p:cNvCxnSpPr>
              <a:cxnSpLocks/>
              <a:stCxn id="110" idx="0"/>
              <a:endCxn id="162"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5CF76645-8992-6C47-A2B2-2C53F144F670}"/>
                </a:ext>
              </a:extLst>
            </p:cNvPr>
            <p:cNvCxnSpPr>
              <a:cxnSpLocks/>
              <a:stCxn id="158" idx="3"/>
              <a:endCxn id="162" idx="1"/>
            </p:cNvCxnSpPr>
            <p:nvPr/>
          </p:nvCxnSpPr>
          <p:spPr>
            <a:xfrm>
              <a:off x="10777421" y="4579688"/>
              <a:ext cx="29953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2" name="Rectangle 161">
              <a:extLst>
                <a:ext uri="{FF2B5EF4-FFF2-40B4-BE49-F238E27FC236}">
                  <a16:creationId xmlns:a16="http://schemas.microsoft.com/office/drawing/2014/main" id="{04DCD6A8-1E28-CF4D-8832-F0B284A55D8C}"/>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B0AE5E80-3BCC-564F-91CF-F1FB37DD1E4D}"/>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01" name="TextBox 100">
                  <a:extLst>
                    <a:ext uri="{FF2B5EF4-FFF2-40B4-BE49-F238E27FC236}">
                      <a16:creationId xmlns:a16="http://schemas.microsoft.com/office/drawing/2014/main" id="{880A351A-FAD1-0A46-9714-1B1013C19D31}"/>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64" name="Straight Connector 163">
              <a:extLst>
                <a:ext uri="{FF2B5EF4-FFF2-40B4-BE49-F238E27FC236}">
                  <a16:creationId xmlns:a16="http://schemas.microsoft.com/office/drawing/2014/main" id="{069188FB-1AC6-004C-A35F-A3CD8C00AE4C}"/>
                </a:ext>
              </a:extLst>
            </p:cNvPr>
            <p:cNvCxnSpPr>
              <a:cxnSpLocks/>
              <a:stCxn id="162" idx="0"/>
              <a:endCxn id="157"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A36100F3-1815-B74F-B3AF-D0C19BCF3F06}"/>
              </a:ext>
            </a:extLst>
          </p:cNvPr>
          <p:cNvCxnSpPr>
            <a:stCxn id="134" idx="2"/>
            <a:endCxn id="169" idx="0"/>
          </p:cNvCxnSpPr>
          <p:nvPr/>
        </p:nvCxnSpPr>
        <p:spPr>
          <a:xfrm rot="10800000" flipH="1">
            <a:off x="9483904" y="3617787"/>
            <a:ext cx="1652598" cy="1348654"/>
          </a:xfrm>
          <a:prstGeom prst="curvedConnector4">
            <a:avLst>
              <a:gd name="adj1" fmla="val -81933"/>
              <a:gd name="adj2" fmla="val 139898"/>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042CBAC-52A4-9543-8A2F-75B097F0A6C8}"/>
                  </a:ext>
                </a:extLst>
              </p:cNvPr>
              <p:cNvSpPr txBox="1"/>
              <p:nvPr/>
            </p:nvSpPr>
            <p:spPr>
              <a:xfrm>
                <a:off x="7889094" y="1971072"/>
                <a:ext cx="3948332" cy="672428"/>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If adding </a:t>
                </a:r>
                <a14:m>
                  <m:oMath xmlns:m="http://schemas.openxmlformats.org/officeDocument/2006/math">
                    <m:r>
                      <a:rPr lang="en-GB" i="1" dirty="0" smtClean="0">
                        <a:latin typeface="Cambria Math" panose="02040503050406030204" pitchFamily="18" charset="0"/>
                      </a:rPr>
                      <m:t>𝐸𝑝𝑖𝑑</m:t>
                    </m:r>
                  </m:oMath>
                </a14:m>
                <a:r>
                  <a:rPr lang="en-GB" dirty="0"/>
                  <a:t> as an input to </a:t>
                </a:r>
                <a14:m>
                  <m:oMath xmlns:m="http://schemas.openxmlformats.org/officeDocument/2006/math">
                    <m:sSub>
                      <m:sSubPr>
                        <m:ctrlPr>
                          <a:rPr lang="en-GB" i="1">
                            <a:latin typeface="Cambria Math" panose="02040503050406030204" pitchFamily="18" charset="0"/>
                          </a:rPr>
                        </m:ctrlPr>
                      </m:sSubPr>
                      <m:e>
                        <m:r>
                          <a:rPr lang="en-GB" i="1">
                            <a:latin typeface="Cambria Math" charset="0"/>
                          </a:rPr>
                          <m:t>𝑔</m:t>
                        </m:r>
                      </m:e>
                      <m:sub>
                        <m:sSub>
                          <m:sSubPr>
                            <m:ctrlPr>
                              <a:rPr lang="de-DE" i="1">
                                <a:latin typeface="Cambria Math" panose="02040503050406030204" pitchFamily="18" charset="0"/>
                              </a:rPr>
                            </m:ctrlPr>
                          </m:sSubPr>
                          <m:e>
                            <m:r>
                              <a:rPr lang="en-GB" i="1">
                                <a:latin typeface="Cambria Math" panose="02040503050406030204" pitchFamily="18" charset="0"/>
                              </a:rPr>
                              <m:t>𝑈</m:t>
                            </m:r>
                          </m:e>
                          <m:sub>
                            <m:r>
                              <a:rPr lang="de-DE" i="1">
                                <a:latin typeface="Cambria Math" panose="02040503050406030204" pitchFamily="18" charset="0"/>
                              </a:rPr>
                              <m:t>𝐸𝑏</m:t>
                            </m:r>
                          </m:sub>
                        </m:sSub>
                      </m:sub>
                    </m:sSub>
                  </m:oMath>
                </a14:m>
                <a:r>
                  <a:rPr lang="en-GB" dirty="0"/>
                  <a:t>, </a:t>
                </a:r>
              </a:p>
              <a:p>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de-DE" i="1">
                              <a:latin typeface="Cambria Math" panose="02040503050406030204" pitchFamily="18" charset="0"/>
                            </a:rPr>
                            <m:t>𝐸</m:t>
                          </m:r>
                          <m:r>
                            <a:rPr lang="de-DE" i="1">
                              <a:latin typeface="Cambria Math" panose="02040503050406030204" pitchFamily="18" charset="0"/>
                            </a:rPr>
                            <m:t>,</m:t>
                          </m:r>
                          <m:r>
                            <a:rPr lang="de-DE" i="1">
                              <a:latin typeface="Cambria Math" panose="02040503050406030204" pitchFamily="18" charset="0"/>
                            </a:rPr>
                            <m:t>𝐼</m:t>
                          </m:r>
                          <m:r>
                            <a:rPr lang="de-DE" i="1">
                              <a:latin typeface="Cambria Math" panose="02040503050406030204" pitchFamily="18" charset="0"/>
                            </a:rPr>
                            <m:t>,</m:t>
                          </m:r>
                          <m:r>
                            <a:rPr lang="de-DE" i="1">
                              <a:latin typeface="Cambria Math" panose="02040503050406030204" pitchFamily="18" charset="0"/>
                            </a:rPr>
                            <m:t>𝐸𝑏</m:t>
                          </m:r>
                        </m:e>
                        <m:e>
                          <m:r>
                            <a:rPr lang="de-DE" b="1" i="1">
                              <a:latin typeface="Cambria Math" panose="02040503050406030204" pitchFamily="18" charset="0"/>
                            </a:rPr>
                            <m:t>𝒅</m:t>
                          </m:r>
                        </m:e>
                      </m:d>
                      <m:r>
                        <a:rPr lang="de-DE" i="1" smtClean="0">
                          <a:solidFill>
                            <a:srgbClr val="FFC000"/>
                          </a:solidFill>
                          <a:latin typeface="Cambria Math" panose="02040503050406030204" pitchFamily="18" charset="0"/>
                          <a:ea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r>
                            <a:rPr lang="de-DE" i="1">
                              <a:latin typeface="Cambria Math" panose="02040503050406030204" pitchFamily="18" charset="0"/>
                            </a:rPr>
                            <m:t>𝐸</m:t>
                          </m:r>
                          <m:r>
                            <a:rPr lang="de-DE" b="0" i="1" smtClean="0">
                              <a:latin typeface="Cambria Math" panose="02040503050406030204" pitchFamily="18" charset="0"/>
                            </a:rPr>
                            <m:t>,</m:t>
                          </m:r>
                          <m:r>
                            <a:rPr lang="de-DE" b="0" i="1" smtClean="0">
                              <a:latin typeface="Cambria Math" panose="02040503050406030204" pitchFamily="18" charset="0"/>
                            </a:rPr>
                            <m:t>𝐸𝑏</m:t>
                          </m:r>
                        </m:e>
                        <m:e>
                          <m:r>
                            <a:rPr lang="de-DE" b="1" i="1">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𝑃</m:t>
                      </m:r>
                      <m:d>
                        <m:dPr>
                          <m:ctrlPr>
                            <a:rPr lang="en-GB" i="1">
                              <a:latin typeface="Cambria Math" panose="02040503050406030204" pitchFamily="18" charset="0"/>
                            </a:rPr>
                          </m:ctrlPr>
                        </m:dPr>
                        <m:e>
                          <m:r>
                            <a:rPr lang="de-DE" b="0" i="1" smtClean="0">
                              <a:latin typeface="Cambria Math" panose="02040503050406030204" pitchFamily="18" charset="0"/>
                            </a:rPr>
                            <m:t>𝐸</m:t>
                          </m:r>
                          <m:r>
                            <a:rPr lang="de-DE" b="0" i="1" smtClean="0">
                              <a:latin typeface="Cambria Math" panose="02040503050406030204" pitchFamily="18" charset="0"/>
                            </a:rPr>
                            <m:t>,</m:t>
                          </m:r>
                          <m:r>
                            <a:rPr lang="de-DE" i="1">
                              <a:latin typeface="Cambria Math" panose="02040503050406030204" pitchFamily="18" charset="0"/>
                            </a:rPr>
                            <m:t>𝐼</m:t>
                          </m:r>
                        </m:e>
                        <m:e>
                          <m:r>
                            <a:rPr lang="de-DE" b="1" i="1">
                              <a:latin typeface="Cambria Math" panose="02040503050406030204" pitchFamily="18" charset="0"/>
                            </a:rPr>
                            <m:t>𝒅</m:t>
                          </m:r>
                        </m:e>
                      </m:d>
                    </m:oMath>
                  </m:oMathPara>
                </a14:m>
                <a:endParaRPr lang="en-GB" dirty="0"/>
              </a:p>
            </p:txBody>
          </p:sp>
        </mc:Choice>
        <mc:Fallback xmlns="">
          <p:sp>
            <p:nvSpPr>
              <p:cNvPr id="12" name="TextBox 11">
                <a:extLst>
                  <a:ext uri="{FF2B5EF4-FFF2-40B4-BE49-F238E27FC236}">
                    <a16:creationId xmlns:a16="http://schemas.microsoft.com/office/drawing/2014/main" id="{6042CBAC-52A4-9543-8A2F-75B097F0A6C8}"/>
                  </a:ext>
                </a:extLst>
              </p:cNvPr>
              <p:cNvSpPr txBox="1">
                <a:spLocks noRot="1" noChangeAspect="1" noMove="1" noResize="1" noEditPoints="1" noAdjustHandles="1" noChangeArrowheads="1" noChangeShapeType="1" noTextEdit="1"/>
              </p:cNvSpPr>
              <p:nvPr/>
            </p:nvSpPr>
            <p:spPr>
              <a:xfrm>
                <a:off x="7889094" y="1971072"/>
                <a:ext cx="3948332" cy="672428"/>
              </a:xfrm>
              <a:prstGeom prst="rect">
                <a:avLst/>
              </a:prstGeom>
              <a:blipFill>
                <a:blip r:embed="rId135"/>
                <a:stretch>
                  <a:fillRect/>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B6F45845-92F6-12E5-F647-A0E3B2084323}"/>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24835135-A8F6-8BD3-2877-F8EDB90FCA2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DF09962F-2064-508C-2E01-EF8C86E35ED2}"/>
              </a:ext>
            </a:extLst>
          </p:cNvPr>
          <p:cNvSpPr>
            <a:spLocks noGrp="1"/>
          </p:cNvSpPr>
          <p:nvPr>
            <p:ph type="sldNum" sz="quarter" idx="11"/>
          </p:nvPr>
        </p:nvSpPr>
        <p:spPr/>
        <p:txBody>
          <a:bodyPr/>
          <a:lstStyle/>
          <a:p>
            <a:fld id="{EB1502E6-D9AE-3544-B6D5-378AAA0B915F}" type="slidenum">
              <a:rPr lang="de-DE" altLang="de-DE" smtClean="0"/>
              <a:pPr/>
              <a:t>51</a:t>
            </a:fld>
            <a:endParaRPr lang="de-DE" altLang="de-DE" dirty="0"/>
          </a:p>
        </p:txBody>
      </p:sp>
    </p:spTree>
    <p:extLst>
      <p:ext uri="{BB962C8B-B14F-4D97-AF65-F5344CB8AC3E}">
        <p14:creationId xmlns:p14="http://schemas.microsoft.com/office/powerpoint/2010/main" val="57399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1ABE-3A5D-7A4A-9FB6-98AA1D6ACDCB}"/>
              </a:ext>
            </a:extLst>
          </p:cNvPr>
          <p:cNvSpPr>
            <a:spLocks noGrp="1"/>
          </p:cNvSpPr>
          <p:nvPr>
            <p:ph type="title"/>
          </p:nvPr>
        </p:nvSpPr>
        <p:spPr/>
        <p:txBody>
          <a:bodyPr/>
          <a:lstStyle/>
          <a:p>
            <a:r>
              <a:rPr lang="en-GB" dirty="0"/>
              <a:t>Structure in Multi-attribute Settings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4C79FD-2F80-CD48-ACFA-2065363811FA}"/>
                  </a:ext>
                </a:extLst>
              </p:cNvPr>
              <p:cNvSpPr>
                <a:spLocks noGrp="1"/>
              </p:cNvSpPr>
              <p:nvPr>
                <p:ph type="body" sz="quarter" idx="13"/>
              </p:nvPr>
            </p:nvSpPr>
            <p:spPr/>
            <p:txBody>
              <a:bodyPr>
                <a:normAutofit fontScale="92500" lnSpcReduction="20000"/>
              </a:bodyPr>
              <a:lstStyle/>
              <a:p>
                <a:r>
                  <a:rPr lang="en-GB" dirty="0"/>
                  <a:t>So far: Set of attributes without structure</a:t>
                </a:r>
              </a:p>
              <a:p>
                <a:pPr lvl="1"/>
                <a:r>
                  <a:rPr lang="en-GB" dirty="0"/>
                  <a:t>Single utility functions mapping to one utility</a:t>
                </a:r>
              </a:p>
              <a:p>
                <a:pPr lvl="2"/>
                <a:r>
                  <a:rPr lang="en-GB" dirty="0"/>
                  <a:t>Example: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m:t>
                        </m:r>
                      </m:sub>
                    </m:sSub>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𝐼𝑛𝑡𝑒𝑟𝑓𝑒𝑟𝑒𝑛𝑐𝑒</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𝐸𝑝𝑖𝑑</m:t>
                        </m:r>
                      </m:e>
                    </m:d>
                  </m:oMath>
                </a14:m>
                <a:endParaRPr lang="en-GB" dirty="0"/>
              </a:p>
              <a:p>
                <a:r>
                  <a:rPr lang="en-GB" dirty="0"/>
                  <a:t>Cases with structure:</a:t>
                </a:r>
              </a:p>
              <a:p>
                <a:pPr marL="722047" lvl="1" indent="-457200">
                  <a:buFont typeface="+mj-lt"/>
                  <a:buAutoNum type="arabicPeriod"/>
                </a:pPr>
                <a:r>
                  <a:rPr lang="en-GB" b="1" dirty="0"/>
                  <a:t>Set of (distinguishable) attributes with structure </a:t>
                </a:r>
              </a:p>
              <a:p>
                <a:pPr lvl="2"/>
                <a:r>
                  <a:rPr lang="en-GB" dirty="0"/>
                  <a:t>Set of utility functions, mapping to interim utilities, </a:t>
                </a:r>
                <a:br>
                  <a:rPr lang="en-GB" dirty="0"/>
                </a:br>
                <a:r>
                  <a:rPr lang="en-GB" dirty="0"/>
                  <a:t>combined into one overall utility</a:t>
                </a:r>
              </a:p>
              <a:p>
                <a:pPr marL="722047" lvl="1" indent="-457200">
                  <a:buFont typeface="+mj-lt"/>
                  <a:buAutoNum type="arabicPeriod"/>
                </a:pPr>
                <a:r>
                  <a:rPr lang="en-GB" b="1" dirty="0">
                    <a:solidFill>
                      <a:schemeClr val="accent1"/>
                    </a:solidFill>
                  </a:rPr>
                  <a:t>Set of indistinguishable attributes</a:t>
                </a:r>
              </a:p>
              <a:p>
                <a:pPr lvl="2"/>
                <a:r>
                  <a:rPr lang="en-GB" dirty="0"/>
                  <a:t>Utility parfactor mapping to an interim utility PRV, which is combined into one utility</a:t>
                </a:r>
              </a:p>
              <a:p>
                <a:pPr marL="715703" lvl="1" indent="-457200">
                  <a:buFont typeface="+mj-lt"/>
                  <a:buAutoNum type="arabicPeriod"/>
                </a:pPr>
                <a:r>
                  <a:rPr lang="en-GB" b="1" dirty="0"/>
                  <a:t>Sets of distinguishable and indistinguishable attributes</a:t>
                </a:r>
              </a:p>
              <a:p>
                <a:pPr lvl="2"/>
                <a:r>
                  <a:rPr lang="en-GB" dirty="0"/>
                  <a:t>Set of utility parfactors and utility factors, combined into one utility</a:t>
                </a:r>
              </a:p>
              <a:p>
                <a:pPr lvl="1"/>
                <a:r>
                  <a:rPr lang="en-GB" dirty="0"/>
                  <a:t>Considering structure requires a combination function </a:t>
                </a:r>
                <a14:m>
                  <m:oMath xmlns:m="http://schemas.openxmlformats.org/officeDocument/2006/math">
                    <m:r>
                      <a:rPr lang="el-GR" i="1">
                        <a:latin typeface="Cambria Math" panose="02040503050406030204" pitchFamily="18" charset="0"/>
                        <a:ea typeface="Cambria Math" panose="02040503050406030204" pitchFamily="18" charset="0"/>
                      </a:rPr>
                      <m:t>𝛯</m:t>
                    </m:r>
                  </m:oMath>
                </a14:m>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7A4C79FD-2F80-CD48-ACFA-2065363811FA}"/>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3315"/>
                </a:stretch>
              </a:blipFill>
            </p:spPr>
            <p:txBody>
              <a:bodyPr/>
              <a:lstStyle/>
              <a:p>
                <a:r>
                  <a:rPr lang="en-DE">
                    <a:noFill/>
                  </a:rPr>
                  <a:t> </a:t>
                </a:r>
              </a:p>
            </p:txBody>
          </p:sp>
        </mc:Fallback>
      </mc:AlternateContent>
      <p:grpSp>
        <p:nvGrpSpPr>
          <p:cNvPr id="50" name="Group 49">
            <a:extLst>
              <a:ext uri="{FF2B5EF4-FFF2-40B4-BE49-F238E27FC236}">
                <a16:creationId xmlns:a16="http://schemas.microsoft.com/office/drawing/2014/main" id="{D88834AD-A41E-8D4F-947C-D6BA589865D6}"/>
              </a:ext>
            </a:extLst>
          </p:cNvPr>
          <p:cNvGrpSpPr/>
          <p:nvPr/>
        </p:nvGrpSpPr>
        <p:grpSpPr>
          <a:xfrm>
            <a:off x="7889094" y="1665066"/>
            <a:ext cx="3942581" cy="1897004"/>
            <a:chOff x="7888302" y="594145"/>
            <a:chExt cx="3942581" cy="1897004"/>
          </a:xfrm>
        </p:grpSpPr>
        <p:cxnSp>
          <p:nvCxnSpPr>
            <p:cNvPr id="51" name="Straight Connector 50">
              <a:extLst>
                <a:ext uri="{FF2B5EF4-FFF2-40B4-BE49-F238E27FC236}">
                  <a16:creationId xmlns:a16="http://schemas.microsoft.com/office/drawing/2014/main" id="{DC3A2139-A979-D346-9036-BEBF26436FE7}"/>
                </a:ext>
              </a:extLst>
            </p:cNvPr>
            <p:cNvCxnSpPr>
              <a:cxnSpLocks/>
              <a:stCxn id="55" idx="1"/>
              <a:endCxn id="98"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60B0E31-8B33-4643-9E15-CE7A5F008C45}"/>
                </a:ext>
              </a:extLst>
            </p:cNvPr>
            <p:cNvCxnSpPr>
              <a:cxnSpLocks/>
              <a:stCxn id="58" idx="0"/>
              <a:endCxn id="98"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56453B91-F6CA-7F4F-B8F2-6798CC880BB6}"/>
                </a:ext>
              </a:extLst>
            </p:cNvPr>
            <p:cNvGrpSpPr/>
            <p:nvPr/>
          </p:nvGrpSpPr>
          <p:grpSpPr>
            <a:xfrm>
              <a:off x="9717232" y="1105374"/>
              <a:ext cx="410714" cy="291280"/>
              <a:chOff x="9164918" y="4052092"/>
              <a:chExt cx="496592" cy="352186"/>
            </a:xfrm>
          </p:grpSpPr>
          <p:sp>
            <p:nvSpPr>
              <p:cNvPr id="98" name="Rectangle 97">
                <a:extLst>
                  <a:ext uri="{FF2B5EF4-FFF2-40B4-BE49-F238E27FC236}">
                    <a16:creationId xmlns:a16="http://schemas.microsoft.com/office/drawing/2014/main" id="{D812114B-F8FE-2843-B0E1-39068E6B7F41}"/>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D5BBC366-144F-E140-927F-1F4DFA8187B5}"/>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345" name="TextBox 344">
                    <a:extLst>
                      <a:ext uri="{FF2B5EF4-FFF2-40B4-BE49-F238E27FC236}">
                        <a16:creationId xmlns:a16="http://schemas.microsoft.com/office/drawing/2014/main" id="{8E0870DC-08C5-5C47-BD01-8A802156C805}"/>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102"/>
                    <a:stretch>
                      <a:fillRect l="-15000" r="-5000" b="-2352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A3E49288-2824-3F48-9F17-A6E96515185F}"/>
                    </a:ext>
                  </a:extLst>
                </p:cNvPr>
                <p:cNvSpPr/>
                <p:nvPr/>
              </p:nvSpPr>
              <p:spPr>
                <a:xfrm>
                  <a:off x="7913015" y="1007395"/>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𝑅𝑒𝑠𝑡𝑟𝑖𝑐𝑡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5" name="Rectangle 224">
                  <a:extLst>
                    <a:ext uri="{FF2B5EF4-FFF2-40B4-BE49-F238E27FC236}">
                      <a16:creationId xmlns:a16="http://schemas.microsoft.com/office/drawing/2014/main" id="{A43DA72A-16EB-0F4E-B3CA-EC1A0C4F246A}"/>
                    </a:ext>
                  </a:extLst>
                </p:cNvPr>
                <p:cNvSpPr>
                  <a:spLocks noRot="1" noChangeAspect="1" noMove="1" noResize="1" noEditPoints="1" noAdjustHandles="1" noChangeArrowheads="1" noChangeShapeType="1" noTextEdit="1"/>
                </p:cNvSpPr>
                <p:nvPr/>
              </p:nvSpPr>
              <p:spPr>
                <a:xfrm>
                  <a:off x="7913015" y="1007395"/>
                  <a:ext cx="1145802" cy="309958"/>
                </a:xfrm>
                <a:prstGeom prst="rect">
                  <a:avLst/>
                </a:prstGeom>
                <a:blipFill>
                  <a:blip r:embed="rId10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Diamond 54">
                  <a:extLst>
                    <a:ext uri="{FF2B5EF4-FFF2-40B4-BE49-F238E27FC236}">
                      <a16:creationId xmlns:a16="http://schemas.microsoft.com/office/drawing/2014/main" id="{16688160-9FF5-3D49-ADBC-21888DD5AD8A}"/>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226" name="Diamond 225">
                  <a:extLst>
                    <a:ext uri="{FF2B5EF4-FFF2-40B4-BE49-F238E27FC236}">
                      <a16:creationId xmlns:a16="http://schemas.microsoft.com/office/drawing/2014/main" id="{259E2495-CFA9-4C46-A212-2C9DBA26F394}"/>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10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Oval 55">
                  <a:extLst>
                    <a:ext uri="{FF2B5EF4-FFF2-40B4-BE49-F238E27FC236}">
                      <a16:creationId xmlns:a16="http://schemas.microsoft.com/office/drawing/2014/main" id="{DDDC337E-132D-DD44-91BB-475A48188979}"/>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7" name="Oval 226">
                  <a:extLst>
                    <a:ext uri="{FF2B5EF4-FFF2-40B4-BE49-F238E27FC236}">
                      <a16:creationId xmlns:a16="http://schemas.microsoft.com/office/drawing/2014/main" id="{60ABBF89-41E9-CA4E-B2BE-4EED47D3936C}"/>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0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Oval 56">
                  <a:extLst>
                    <a:ext uri="{FF2B5EF4-FFF2-40B4-BE49-F238E27FC236}">
                      <a16:creationId xmlns:a16="http://schemas.microsoft.com/office/drawing/2014/main" id="{551C5F18-6442-3040-80A5-2AD39FBBCE83}"/>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8" name="Oval 227">
                  <a:extLst>
                    <a:ext uri="{FF2B5EF4-FFF2-40B4-BE49-F238E27FC236}">
                      <a16:creationId xmlns:a16="http://schemas.microsoft.com/office/drawing/2014/main" id="{B3BEFF50-2388-C44E-9E4F-DE094DFE3BF4}"/>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10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Oval 57">
                  <a:extLst>
                    <a:ext uri="{FF2B5EF4-FFF2-40B4-BE49-F238E27FC236}">
                      <a16:creationId xmlns:a16="http://schemas.microsoft.com/office/drawing/2014/main" id="{F88C73A9-DD8E-364C-BB9C-DAEF643C5430}"/>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229" name="Oval 228">
                  <a:extLst>
                    <a:ext uri="{FF2B5EF4-FFF2-40B4-BE49-F238E27FC236}">
                      <a16:creationId xmlns:a16="http://schemas.microsoft.com/office/drawing/2014/main" id="{BC026011-32A6-5C42-A285-D36F6D3EEB47}"/>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10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Oval 58">
                  <a:extLst>
                    <a:ext uri="{FF2B5EF4-FFF2-40B4-BE49-F238E27FC236}">
                      <a16:creationId xmlns:a16="http://schemas.microsoft.com/office/drawing/2014/main" id="{6C8C4BAD-FE1D-844A-87F0-7A3AD52D5442}"/>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230" name="Oval 229">
                  <a:extLst>
                    <a:ext uri="{FF2B5EF4-FFF2-40B4-BE49-F238E27FC236}">
                      <a16:creationId xmlns:a16="http://schemas.microsoft.com/office/drawing/2014/main" id="{90070340-1672-614C-A4FD-240C587F2EAE}"/>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108"/>
                  <a:stretch>
                    <a:fillRect/>
                  </a:stretch>
                </a:blipFill>
                <a:ln>
                  <a:solidFill>
                    <a:schemeClr val="tx1"/>
                  </a:solidFill>
                </a:ln>
              </p:spPr>
              <p:txBody>
                <a:bodyPr/>
                <a:lstStyle/>
                <a:p>
                  <a:r>
                    <a:rPr lang="en-GB">
                      <a:noFill/>
                    </a:rPr>
                    <a:t> </a:t>
                  </a:r>
                </a:p>
              </p:txBody>
            </p:sp>
          </mc:Fallback>
        </mc:AlternateContent>
        <p:cxnSp>
          <p:nvCxnSpPr>
            <p:cNvPr id="60" name="Straight Connector 59">
              <a:extLst>
                <a:ext uri="{FF2B5EF4-FFF2-40B4-BE49-F238E27FC236}">
                  <a16:creationId xmlns:a16="http://schemas.microsoft.com/office/drawing/2014/main" id="{A4D98058-AFB6-7E42-B315-6647408F0145}"/>
                </a:ext>
              </a:extLst>
            </p:cNvPr>
            <p:cNvCxnSpPr>
              <a:cxnSpLocks/>
              <a:stCxn id="57" idx="6"/>
              <a:endCxn id="95"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21EA0DF-FDC3-724A-8146-6E7516CBCF5A}"/>
                </a:ext>
              </a:extLst>
            </p:cNvPr>
            <p:cNvCxnSpPr>
              <a:cxnSpLocks/>
              <a:stCxn id="58" idx="4"/>
              <a:endCxn id="95"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36013CA-CC69-DB4A-9490-ADA83F922E8F}"/>
                </a:ext>
              </a:extLst>
            </p:cNvPr>
            <p:cNvCxnSpPr>
              <a:cxnSpLocks/>
              <a:stCxn id="56" idx="0"/>
              <a:endCxn id="95"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9032FCC5-668E-C54C-8971-4E8C231B966E}"/>
                </a:ext>
              </a:extLst>
            </p:cNvPr>
            <p:cNvGrpSpPr/>
            <p:nvPr/>
          </p:nvGrpSpPr>
          <p:grpSpPr>
            <a:xfrm>
              <a:off x="9258483" y="1852367"/>
              <a:ext cx="381362" cy="321402"/>
              <a:chOff x="9288700" y="2889291"/>
              <a:chExt cx="461103" cy="388604"/>
            </a:xfrm>
          </p:grpSpPr>
          <p:sp>
            <p:nvSpPr>
              <p:cNvPr id="94" name="Rectangle 93">
                <a:extLst>
                  <a:ext uri="{FF2B5EF4-FFF2-40B4-BE49-F238E27FC236}">
                    <a16:creationId xmlns:a16="http://schemas.microsoft.com/office/drawing/2014/main" id="{20E53645-C6A8-7A40-B6B7-4CBB92A8BE9E}"/>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5" name="Rectangle 94">
                <a:extLst>
                  <a:ext uri="{FF2B5EF4-FFF2-40B4-BE49-F238E27FC236}">
                    <a16:creationId xmlns:a16="http://schemas.microsoft.com/office/drawing/2014/main" id="{20498B32-3FBB-CE4D-867B-F69A5082CFD6}"/>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6" name="Rectangle 95">
                <a:extLst>
                  <a:ext uri="{FF2B5EF4-FFF2-40B4-BE49-F238E27FC236}">
                    <a16:creationId xmlns:a16="http://schemas.microsoft.com/office/drawing/2014/main" id="{FBE1F3BD-C503-9E44-B43A-5D61B9FB3B6B}"/>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6D7BE653-DA7A-7D4A-977E-FB444D40E89C}"/>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64" name="Straight Connector 63">
              <a:extLst>
                <a:ext uri="{FF2B5EF4-FFF2-40B4-BE49-F238E27FC236}">
                  <a16:creationId xmlns:a16="http://schemas.microsoft.com/office/drawing/2014/main" id="{0D02CDC4-712E-5C46-B017-A755DC4B359A}"/>
                </a:ext>
              </a:extLst>
            </p:cNvPr>
            <p:cNvCxnSpPr>
              <a:cxnSpLocks/>
              <a:stCxn id="58" idx="4"/>
              <a:endCxn id="91"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808EA02-4844-AF49-8112-9D84F5082A2E}"/>
                </a:ext>
              </a:extLst>
            </p:cNvPr>
            <p:cNvCxnSpPr>
              <a:cxnSpLocks/>
              <a:stCxn id="59" idx="2"/>
              <a:endCxn id="91"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DA26599-2B55-2A4C-AA37-F02D51F7D684}"/>
                </a:ext>
              </a:extLst>
            </p:cNvPr>
            <p:cNvCxnSpPr>
              <a:cxnSpLocks/>
              <a:stCxn id="56" idx="0"/>
              <a:endCxn id="91"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CDDC8047-FBFA-334B-A5D8-CBBA0F621D09}"/>
                </a:ext>
              </a:extLst>
            </p:cNvPr>
            <p:cNvGrpSpPr/>
            <p:nvPr/>
          </p:nvGrpSpPr>
          <p:grpSpPr>
            <a:xfrm>
              <a:off x="9911425" y="1852367"/>
              <a:ext cx="413819" cy="321813"/>
              <a:chOff x="9547296" y="2889291"/>
              <a:chExt cx="500346" cy="389101"/>
            </a:xfrm>
          </p:grpSpPr>
          <p:sp>
            <p:nvSpPr>
              <p:cNvPr id="90" name="Rectangle 89">
                <a:extLst>
                  <a:ext uri="{FF2B5EF4-FFF2-40B4-BE49-F238E27FC236}">
                    <a16:creationId xmlns:a16="http://schemas.microsoft.com/office/drawing/2014/main" id="{C2FD7DAC-6E08-2240-B455-26CBBA0EA587}"/>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1" name="Rectangle 90">
                <a:extLst>
                  <a:ext uri="{FF2B5EF4-FFF2-40B4-BE49-F238E27FC236}">
                    <a16:creationId xmlns:a16="http://schemas.microsoft.com/office/drawing/2014/main" id="{6D2F7501-A23D-5D46-BC39-71B800D35C37}"/>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2" name="Rectangle 91">
                <a:extLst>
                  <a:ext uri="{FF2B5EF4-FFF2-40B4-BE49-F238E27FC236}">
                    <a16:creationId xmlns:a16="http://schemas.microsoft.com/office/drawing/2014/main" id="{75362371-1CBF-6141-826F-8C08FA5B531E}"/>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D00F38C4-B918-A04E-994F-F3CD49483CC2}"/>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BE9BBF1A-17B6-E943-9887-290C9476CF0C}"/>
                </a:ext>
              </a:extLst>
            </p:cNvPr>
            <p:cNvGrpSpPr/>
            <p:nvPr/>
          </p:nvGrpSpPr>
          <p:grpSpPr>
            <a:xfrm>
              <a:off x="10070447" y="1492126"/>
              <a:ext cx="634327" cy="275544"/>
              <a:chOff x="8609354" y="2941214"/>
              <a:chExt cx="766961" cy="333158"/>
            </a:xfrm>
          </p:grpSpPr>
          <p:cxnSp>
            <p:nvCxnSpPr>
              <p:cNvPr id="86" name="Straight Connector 85">
                <a:extLst>
                  <a:ext uri="{FF2B5EF4-FFF2-40B4-BE49-F238E27FC236}">
                    <a16:creationId xmlns:a16="http://schemas.microsoft.com/office/drawing/2014/main" id="{B7B10E03-672D-794D-BCD9-A40423825BD8}"/>
                  </a:ext>
                </a:extLst>
              </p:cNvPr>
              <p:cNvCxnSpPr>
                <a:cxnSpLocks/>
                <a:stCxn id="58" idx="6"/>
                <a:endCxn id="88"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8F61FE3E-D6F2-E54B-AB79-32EF455ACE10}"/>
                  </a:ext>
                </a:extLst>
              </p:cNvPr>
              <p:cNvGrpSpPr/>
              <p:nvPr/>
            </p:nvGrpSpPr>
            <p:grpSpPr>
              <a:xfrm>
                <a:off x="8957002" y="2941214"/>
                <a:ext cx="419313" cy="333158"/>
                <a:chOff x="8957002" y="2941214"/>
                <a:chExt cx="419313" cy="333158"/>
              </a:xfrm>
            </p:grpSpPr>
            <p:sp>
              <p:nvSpPr>
                <p:cNvPr id="88" name="Rectangle 87">
                  <a:extLst>
                    <a:ext uri="{FF2B5EF4-FFF2-40B4-BE49-F238E27FC236}">
                      <a16:creationId xmlns:a16="http://schemas.microsoft.com/office/drawing/2014/main" id="{DE16A5E5-BCC3-694F-9E08-4D760C68BDEE}"/>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226AA885-231D-634F-926C-768CC4786CFA}"/>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69" name="Group 68">
              <a:extLst>
                <a:ext uri="{FF2B5EF4-FFF2-40B4-BE49-F238E27FC236}">
                  <a16:creationId xmlns:a16="http://schemas.microsoft.com/office/drawing/2014/main" id="{81D75785-61FB-174F-ACD6-9FDD13F348D9}"/>
                </a:ext>
              </a:extLst>
            </p:cNvPr>
            <p:cNvGrpSpPr/>
            <p:nvPr/>
          </p:nvGrpSpPr>
          <p:grpSpPr>
            <a:xfrm>
              <a:off x="8393592" y="1317351"/>
              <a:ext cx="419594" cy="470641"/>
              <a:chOff x="9535279" y="2809389"/>
              <a:chExt cx="507329" cy="569047"/>
            </a:xfrm>
          </p:grpSpPr>
          <p:cxnSp>
            <p:nvCxnSpPr>
              <p:cNvPr id="79" name="Straight Connector 78">
                <a:extLst>
                  <a:ext uri="{FF2B5EF4-FFF2-40B4-BE49-F238E27FC236}">
                    <a16:creationId xmlns:a16="http://schemas.microsoft.com/office/drawing/2014/main" id="{A3F191DF-D917-0F45-A48A-63EB47A54FFA}"/>
                  </a:ext>
                </a:extLst>
              </p:cNvPr>
              <p:cNvCxnSpPr>
                <a:cxnSpLocks/>
                <a:stCxn id="54" idx="2"/>
                <a:endCxn id="83" idx="0"/>
              </p:cNvCxnSpPr>
              <p:nvPr/>
            </p:nvCxnSpPr>
            <p:spPr>
              <a:xfrm>
                <a:off x="9646907" y="2809391"/>
                <a:ext cx="1" cy="201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2828A4C-BAF9-C940-AA41-A6B7BBAD8401}"/>
                  </a:ext>
                </a:extLst>
              </p:cNvPr>
              <p:cNvCxnSpPr>
                <a:cxnSpLocks/>
                <a:stCxn id="57" idx="0"/>
                <a:endCxn id="83"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8C36597A-98D7-AB41-9EBD-48385737021F}"/>
                  </a:ext>
                </a:extLst>
              </p:cNvPr>
              <p:cNvGrpSpPr/>
              <p:nvPr/>
            </p:nvGrpSpPr>
            <p:grpSpPr>
              <a:xfrm>
                <a:off x="9535279" y="2971566"/>
                <a:ext cx="507329" cy="375692"/>
                <a:chOff x="9535279" y="2971566"/>
                <a:chExt cx="507329" cy="375692"/>
              </a:xfrm>
            </p:grpSpPr>
            <p:sp>
              <p:nvSpPr>
                <p:cNvPr id="82" name="Rectangle 81">
                  <a:extLst>
                    <a:ext uri="{FF2B5EF4-FFF2-40B4-BE49-F238E27FC236}">
                      <a16:creationId xmlns:a16="http://schemas.microsoft.com/office/drawing/2014/main" id="{A25BCD68-AB27-A54C-9015-C4401C23E000}"/>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3" name="Rectangle 82">
                  <a:extLst>
                    <a:ext uri="{FF2B5EF4-FFF2-40B4-BE49-F238E27FC236}">
                      <a16:creationId xmlns:a16="http://schemas.microsoft.com/office/drawing/2014/main" id="{1404C985-197F-EE44-B066-7DA1EBD547E0}"/>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4" name="Rectangle 83">
                  <a:extLst>
                    <a:ext uri="{FF2B5EF4-FFF2-40B4-BE49-F238E27FC236}">
                      <a16:creationId xmlns:a16="http://schemas.microsoft.com/office/drawing/2014/main" id="{BAEA2529-E103-9848-A0EA-35565D0E238F}"/>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C4FB3B24-DC23-FE4B-8518-09A0AB1938A2}"/>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1E1DEC08-828C-8342-BE24-784FD47E274C}"/>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41" name="Oval 240">
                  <a:extLst>
                    <a:ext uri="{FF2B5EF4-FFF2-40B4-BE49-F238E27FC236}">
                      <a16:creationId xmlns:a16="http://schemas.microsoft.com/office/drawing/2014/main" id="{F0BF7B63-5C77-CB41-8D1A-3A76E254EDCB}"/>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110"/>
                  <a:stretch>
                    <a:fillRect b="-4000"/>
                  </a:stretch>
                </a:blipFill>
                <a:ln>
                  <a:solidFill>
                    <a:schemeClr val="tx1"/>
                  </a:solidFill>
                </a:ln>
              </p:spPr>
              <p:txBody>
                <a:bodyPr/>
                <a:lstStyle/>
                <a:p>
                  <a:r>
                    <a:rPr lang="en-GB">
                      <a:noFill/>
                    </a:rPr>
                    <a:t> </a:t>
                  </a:r>
                </a:p>
              </p:txBody>
            </p:sp>
          </mc:Fallback>
        </mc:AlternateContent>
        <p:cxnSp>
          <p:nvCxnSpPr>
            <p:cNvPr id="71" name="Straight Connector 70">
              <a:extLst>
                <a:ext uri="{FF2B5EF4-FFF2-40B4-BE49-F238E27FC236}">
                  <a16:creationId xmlns:a16="http://schemas.microsoft.com/office/drawing/2014/main" id="{0DFA9DF6-5490-774C-B4FC-EBC971B0B9DF}"/>
                </a:ext>
              </a:extLst>
            </p:cNvPr>
            <p:cNvCxnSpPr>
              <a:cxnSpLocks/>
              <a:stCxn id="98" idx="0"/>
              <a:endCxn id="70"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4D7D5AE-ECB1-BA49-A6A5-85BA06F176ED}"/>
                </a:ext>
              </a:extLst>
            </p:cNvPr>
            <p:cNvCxnSpPr>
              <a:cxnSpLocks/>
              <a:stCxn id="70" idx="2"/>
              <a:endCxn id="76"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E0635EE-6723-1D4E-A662-3BFE7CE39D61}"/>
                </a:ext>
              </a:extLst>
            </p:cNvPr>
            <p:cNvCxnSpPr>
              <a:cxnSpLocks/>
              <a:stCxn id="54" idx="0"/>
              <a:endCxn id="76" idx="2"/>
            </p:cNvCxnSpPr>
            <p:nvPr/>
          </p:nvCxnSpPr>
          <p:spPr>
            <a:xfrm flipV="1">
              <a:off x="8485916" y="805464"/>
              <a:ext cx="1" cy="201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97645444-5722-5247-A375-C707E727A18D}"/>
                </a:ext>
              </a:extLst>
            </p:cNvPr>
            <p:cNvGrpSpPr/>
            <p:nvPr/>
          </p:nvGrpSpPr>
          <p:grpSpPr>
            <a:xfrm>
              <a:off x="8394177" y="654188"/>
              <a:ext cx="423758" cy="310722"/>
              <a:chOff x="9535279" y="3009909"/>
              <a:chExt cx="512363" cy="375691"/>
            </a:xfrm>
          </p:grpSpPr>
          <p:sp>
            <p:nvSpPr>
              <p:cNvPr id="75" name="Rectangle 74">
                <a:extLst>
                  <a:ext uri="{FF2B5EF4-FFF2-40B4-BE49-F238E27FC236}">
                    <a16:creationId xmlns:a16="http://schemas.microsoft.com/office/drawing/2014/main" id="{4F591336-903E-9444-84D2-77CA47F2F16F}"/>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6" name="Rectangle 75">
                <a:extLst>
                  <a:ext uri="{FF2B5EF4-FFF2-40B4-BE49-F238E27FC236}">
                    <a16:creationId xmlns:a16="http://schemas.microsoft.com/office/drawing/2014/main" id="{558DA6C4-DDA8-1F4F-AA11-27A01A3FF4B0}"/>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7" name="Rectangle 76">
                <a:extLst>
                  <a:ext uri="{FF2B5EF4-FFF2-40B4-BE49-F238E27FC236}">
                    <a16:creationId xmlns:a16="http://schemas.microsoft.com/office/drawing/2014/main" id="{D3E4B5C4-A920-4D4C-A878-5BE070DB5DCD}"/>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350BCEC0-90D9-D24D-92DE-3C6A959232CA}"/>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grpSp>
      <p:sp>
        <p:nvSpPr>
          <p:cNvPr id="4" name="Date Placeholder 3">
            <a:extLst>
              <a:ext uri="{FF2B5EF4-FFF2-40B4-BE49-F238E27FC236}">
                <a16:creationId xmlns:a16="http://schemas.microsoft.com/office/drawing/2014/main" id="{10AB8AAB-0049-E856-970D-B501B8555088}"/>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4C424A32-2F1E-6579-7D0E-5921B3BDFED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2789335C-2FF0-9206-238B-E48D6B307DFA}"/>
              </a:ext>
            </a:extLst>
          </p:cNvPr>
          <p:cNvSpPr>
            <a:spLocks noGrp="1"/>
          </p:cNvSpPr>
          <p:nvPr>
            <p:ph type="sldNum" sz="quarter" idx="11"/>
          </p:nvPr>
        </p:nvSpPr>
        <p:spPr/>
        <p:txBody>
          <a:bodyPr/>
          <a:lstStyle/>
          <a:p>
            <a:fld id="{EB1502E6-D9AE-3544-B6D5-378AAA0B915F}" type="slidenum">
              <a:rPr lang="de-DE" altLang="de-DE" smtClean="0"/>
              <a:pPr/>
              <a:t>52</a:t>
            </a:fld>
            <a:endParaRPr lang="de-DE" altLang="de-DE" dirty="0"/>
          </a:p>
        </p:txBody>
      </p:sp>
    </p:spTree>
    <p:extLst>
      <p:ext uri="{BB962C8B-B14F-4D97-AF65-F5344CB8AC3E}">
        <p14:creationId xmlns:p14="http://schemas.microsoft.com/office/powerpoint/2010/main" val="27472845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99EA-4BA6-E746-9B35-D76E4D6E1C62}"/>
              </a:ext>
            </a:extLst>
          </p:cNvPr>
          <p:cNvSpPr>
            <a:spLocks noGrp="1"/>
          </p:cNvSpPr>
          <p:nvPr>
            <p:ph type="title"/>
          </p:nvPr>
        </p:nvSpPr>
        <p:spPr/>
        <p:txBody>
          <a:bodyPr/>
          <a:lstStyle/>
          <a:p>
            <a:r>
              <a:rPr lang="en-GB" dirty="0"/>
              <a:t>2. Set of Indistinguishable Attributes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81954F-AF7B-E349-A0B7-20E677EF6DE9}"/>
                  </a:ext>
                </a:extLst>
              </p:cNvPr>
              <p:cNvSpPr>
                <a:spLocks noGrp="1"/>
              </p:cNvSpPr>
              <p:nvPr>
                <p:ph type="body" sz="quarter" idx="13"/>
              </p:nvPr>
            </p:nvSpPr>
            <p:spPr/>
            <p:txBody>
              <a:bodyPr>
                <a:normAutofit fontScale="92500" lnSpcReduction="20000"/>
              </a:bodyPr>
              <a:lstStyle/>
              <a:p>
                <a:r>
                  <a:rPr lang="en-GB" dirty="0"/>
                  <a:t>Indistinguishable attributes </a:t>
                </a:r>
                <a14:m>
                  <m:oMath xmlns:m="http://schemas.openxmlformats.org/officeDocument/2006/math">
                    <m:sSub>
                      <m:sSubPr>
                        <m:ctrlPr>
                          <a:rPr lang="en-GB" i="1">
                            <a:latin typeface="Cambria Math" panose="02040503050406030204" pitchFamily="18" charset="0"/>
                          </a:rPr>
                        </m:ctrlPr>
                      </m:sSubPr>
                      <m:e>
                        <m:r>
                          <a:rPr lang="de-DE" i="1">
                            <a:latin typeface="Cambria Math" panose="02040503050406030204" pitchFamily="18" charset="0"/>
                          </a:rPr>
                          <m:t>𝑅</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𝑀</m:t>
                        </m:r>
                      </m:sub>
                    </m:sSub>
                  </m:oMath>
                </a14:m>
                <a:r>
                  <a:rPr lang="en-GB" dirty="0"/>
                  <a:t> that show MPI ➝ Utility function ”factorises” into a set of </a:t>
                </a:r>
                <a:r>
                  <a:rPr lang="en-GB" i="1" dirty="0"/>
                  <a:t>indistinguishable</a:t>
                </a:r>
                <a:r>
                  <a:rPr lang="en-GB" dirty="0"/>
                  <a:t> functions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𝑖</m:t>
                        </m:r>
                      </m:sub>
                    </m:sSub>
                  </m:oMath>
                </a14:m>
                <a:r>
                  <a:rPr lang="en-GB" dirty="0"/>
                  <a:t> over indistinguishable attributes </a:t>
                </a:r>
              </a:p>
              <a:p>
                <a:pPr lvl="1"/>
                <a:r>
                  <a:rPr lang="en-GB" dirty="0"/>
                  <a:t>Utility function:</a:t>
                </a:r>
              </a:p>
              <a:p>
                <a:pPr marL="258503"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𝑈</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𝑀</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𝛯</m:t>
                      </m:r>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en-GB" i="1">
                                  <a:latin typeface="Cambria Math" panose="02040503050406030204" pitchFamily="18" charset="0"/>
                                </a:rPr>
                                <m:t>1</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1</m:t>
                                  </m:r>
                                </m:sub>
                              </m:sSub>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rPr>
                                <m:t>𝑀</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𝑀</m:t>
                                  </m:r>
                                </m:sub>
                              </m:sSub>
                            </m:e>
                          </m:d>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𝛯</m:t>
                      </m:r>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b="0" i="1" smtClean="0">
                                  <a:solidFill>
                                    <a:schemeClr val="accent1"/>
                                  </a:solidFill>
                                  <a:latin typeface="Cambria Math" panose="02040503050406030204" pitchFamily="18" charset="0"/>
                                </a:rPr>
                                <m:t>𝑢</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1</m:t>
                                  </m:r>
                                </m:sub>
                              </m:sSub>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b="0" i="1" smtClean="0">
                                  <a:solidFill>
                                    <a:schemeClr val="accent1"/>
                                  </a:solidFill>
                                  <a:latin typeface="Cambria Math" panose="02040503050406030204" pitchFamily="18" charset="0"/>
                                </a:rPr>
                                <m:t>𝑢</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𝑀</m:t>
                                  </m:r>
                                </m:sub>
                              </m:sSub>
                            </m:e>
                          </m:d>
                        </m:e>
                      </m:d>
                    </m:oMath>
                  </m:oMathPara>
                </a14:m>
                <a:endParaRPr lang="en-GB" dirty="0"/>
              </a:p>
              <a:p>
                <a:pPr lvl="2"/>
                <a:r>
                  <a:rPr lang="de-DE" dirty="0"/>
                  <a:t>All </a:t>
                </a:r>
                <a14:m>
                  <m:oMath xmlns:m="http://schemas.openxmlformats.org/officeDocument/2006/math">
                    <m:sSub>
                      <m:sSubPr>
                        <m:ctrlPr>
                          <a:rPr lang="de-DE"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rPr>
                          <m:t>𝑖</m:t>
                        </m:r>
                      </m:sub>
                    </m:sSub>
                  </m:oMath>
                </a14:m>
                <a:r>
                  <a:rPr lang="en-GB" dirty="0"/>
                  <a:t> are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solidFill>
                              <a:schemeClr val="accent1"/>
                            </a:solidFill>
                            <a:latin typeface="Cambria Math" panose="02040503050406030204" pitchFamily="18" charset="0"/>
                          </a:rPr>
                          <m:t>𝑢</m:t>
                        </m:r>
                      </m:sub>
                    </m:sSub>
                  </m:oMath>
                </a14:m>
                <a:r>
                  <a:rPr lang="en-GB" dirty="0"/>
                  <a:t>, mapping to an interim utility variable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𝑈</m:t>
                        </m:r>
                      </m:e>
                      <m:sub>
                        <m:r>
                          <a:rPr lang="de-DE" b="0" i="1" dirty="0" smtClean="0">
                            <a:latin typeface="Cambria Math" panose="02040503050406030204" pitchFamily="18" charset="0"/>
                          </a:rPr>
                          <m:t>𝑖</m:t>
                        </m:r>
                      </m:sub>
                    </m:sSub>
                  </m:oMath>
                </a14:m>
                <a:endParaRPr lang="en-GB" dirty="0"/>
              </a:p>
              <a:p>
                <a:pPr lvl="2"/>
                <a:r>
                  <a:rPr lang="en-GB" dirty="0"/>
                  <a:t>If </a:t>
                </a:r>
                <a14:m>
                  <m:oMath xmlns:m="http://schemas.openxmlformats.org/officeDocument/2006/math">
                    <m:r>
                      <a:rPr lang="en-GB" i="1">
                        <a:latin typeface="Cambria Math" panose="02040503050406030204" pitchFamily="18" charset="0"/>
                        <a:ea typeface="Cambria Math" panose="02040503050406030204" pitchFamily="18" charset="0"/>
                      </a:rPr>
                      <m:t>𝛯</m:t>
                    </m:r>
                  </m:oMath>
                </a14:m>
                <a:r>
                  <a:rPr lang="en-GB" dirty="0"/>
                  <a:t> addition, then </a:t>
                </a:r>
                <a14:m>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𝑟</m:t>
                            </m:r>
                          </m:e>
                          <m:sub>
                            <m:r>
                              <a:rPr lang="en-GB" i="1">
                                <a:latin typeface="Cambria Math" panose="02040503050406030204" pitchFamily="18" charset="0"/>
                              </a:rPr>
                              <m:t>𝑀</m:t>
                            </m:r>
                          </m:sub>
                        </m:sSub>
                      </m:e>
                    </m:d>
                    <m:r>
                      <a:rPr lang="en-GB" b="0" i="1" smtClean="0">
                        <a:latin typeface="Cambria Math" panose="02040503050406030204" pitchFamily="18" charset="0"/>
                      </a:rPr>
                      <m:t>=</m:t>
                    </m:r>
                    <m:r>
                      <a:rPr lang="de-DE" b="0" i="1" smtClean="0">
                        <a:latin typeface="Cambria Math" panose="02040503050406030204" pitchFamily="18" charset="0"/>
                      </a:rPr>
                      <m:t>𝑀</m:t>
                    </m:r>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rPr>
                          <m:t>𝑢</m:t>
                        </m:r>
                      </m:sub>
                    </m:sSub>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𝑟</m:t>
                            </m:r>
                          </m:e>
                          <m:sub>
                            <m:r>
                              <a:rPr lang="en-GB" b="0" i="1" smtClean="0">
                                <a:latin typeface="Cambria Math" panose="02040503050406030204" pitchFamily="18" charset="0"/>
                              </a:rPr>
                              <m:t>𝑢</m:t>
                            </m:r>
                          </m:sub>
                        </m:sSub>
                      </m:e>
                    </m:d>
                  </m:oMath>
                </a14:m>
                <a:endParaRPr lang="en-GB" dirty="0"/>
              </a:p>
              <a:p>
                <a:pPr lvl="1"/>
                <a:r>
                  <a:rPr lang="en-GB" i="1" dirty="0"/>
                  <a:t>Precondition</a:t>
                </a:r>
                <a:r>
                  <a:rPr lang="en-GB" dirty="0"/>
                  <a:t>: For the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𝑖</m:t>
                        </m:r>
                      </m:sub>
                    </m:sSub>
                  </m:oMath>
                </a14:m>
                <a:r>
                  <a:rPr lang="en-GB" dirty="0"/>
                  <a:t> to be indistinguishable, </a:t>
                </a:r>
                <a:br>
                  <a:rPr lang="en-GB" dirty="0"/>
                </a:br>
                <a:r>
                  <a:rPr lang="en-GB" dirty="0"/>
                  <a:t>the </a:t>
                </a:r>
                <a14:m>
                  <m:oMath xmlns:m="http://schemas.openxmlformats.org/officeDocument/2006/math">
                    <m:sSub>
                      <m:sSubPr>
                        <m:ctrlPr>
                          <a:rPr lang="en-GB" i="1">
                            <a:latin typeface="Cambria Math" panose="02040503050406030204" pitchFamily="18" charset="0"/>
                          </a:rPr>
                        </m:ctrlPr>
                      </m:sSubPr>
                      <m:e>
                        <m:r>
                          <a:rPr lang="de-DE" i="1">
                            <a:latin typeface="Cambria Math" panose="02040503050406030204" pitchFamily="18" charset="0"/>
                          </a:rPr>
                          <m:t>𝑅</m:t>
                        </m:r>
                      </m:e>
                      <m:sub>
                        <m:r>
                          <a:rPr lang="en-GB" i="1">
                            <a:latin typeface="Cambria Math" panose="02040503050406030204" pitchFamily="18" charset="0"/>
                          </a:rPr>
                          <m:t>𝑖</m:t>
                        </m:r>
                      </m:sub>
                    </m:sSub>
                  </m:oMath>
                </a14:m>
                <a:r>
                  <a:rPr lang="en-GB" dirty="0"/>
                  <a:t> need to be  indistinguishable</a:t>
                </a:r>
              </a:p>
              <a:p>
                <a:pPr lvl="2"/>
                <a:r>
                  <a:rPr lang="en-GB" dirty="0"/>
                  <a:t>Encode indistinguishable attributes </a:t>
                </a:r>
                <a:br>
                  <a:rPr lang="en-GB" dirty="0"/>
                </a:br>
                <a:r>
                  <a:rPr lang="en-GB" dirty="0"/>
                  <a:t>as PRV </a:t>
                </a:r>
                <a14:m>
                  <m:oMath xmlns:m="http://schemas.openxmlformats.org/officeDocument/2006/math">
                    <m:r>
                      <a:rPr lang="de-DE" i="1">
                        <a:latin typeface="Cambria Math" panose="02040503050406030204" pitchFamily="18" charset="0"/>
                      </a:rPr>
                      <m:t>𝑅</m:t>
                    </m:r>
                    <m:d>
                      <m:dPr>
                        <m:ctrlPr>
                          <a:rPr lang="en-GB" i="1">
                            <a:latin typeface="Cambria Math" panose="02040503050406030204" pitchFamily="18" charset="0"/>
                          </a:rPr>
                        </m:ctrlPr>
                      </m:dPr>
                      <m:e>
                        <m:r>
                          <a:rPr lang="en-GB" i="1">
                            <a:latin typeface="Cambria Math" panose="02040503050406030204" pitchFamily="18" charset="0"/>
                          </a:rPr>
                          <m:t>𝐿</m:t>
                        </m:r>
                      </m:e>
                    </m:d>
                  </m:oMath>
                </a14:m>
                <a:r>
                  <a:rPr lang="en-GB" dirty="0"/>
                  <a:t>, </a:t>
                </a:r>
                <a14:m>
                  <m:oMath xmlns:m="http://schemas.openxmlformats.org/officeDocument/2006/math">
                    <m:d>
                      <m:dPr>
                        <m:begChr m:val="|"/>
                        <m:endChr m:val="|"/>
                        <m:ctrlPr>
                          <a:rPr lang="en-GB" i="1">
                            <a:latin typeface="Cambria Math" panose="02040503050406030204" pitchFamily="18" charset="0"/>
                          </a:rPr>
                        </m:ctrlPr>
                      </m:dPr>
                      <m:e>
                        <m:r>
                          <m:rPr>
                            <m:sty m:val="p"/>
                          </m:rPr>
                          <a:rPr lang="en-GB">
                            <a:latin typeface="Cambria Math" panose="02040503050406030204" pitchFamily="18" charset="0"/>
                          </a:rPr>
                          <m:t>dom</m:t>
                        </m:r>
                        <m:d>
                          <m:dPr>
                            <m:ctrlPr>
                              <a:rPr lang="en-GB" i="1">
                                <a:latin typeface="Cambria Math" panose="02040503050406030204" pitchFamily="18" charset="0"/>
                              </a:rPr>
                            </m:ctrlPr>
                          </m:dPr>
                          <m:e>
                            <m:r>
                              <a:rPr lang="en-GB" i="1">
                                <a:latin typeface="Cambria Math" panose="02040503050406030204" pitchFamily="18" charset="0"/>
                              </a:rPr>
                              <m:t>𝐿</m:t>
                            </m:r>
                          </m:e>
                        </m:d>
                      </m:e>
                    </m:d>
                    <m:r>
                      <a:rPr lang="en-GB" i="1">
                        <a:latin typeface="Cambria Math" panose="02040503050406030204" pitchFamily="18" charset="0"/>
                      </a:rPr>
                      <m:t>=</m:t>
                    </m:r>
                    <m:r>
                      <a:rPr lang="en-GB" i="1">
                        <a:latin typeface="Cambria Math" panose="02040503050406030204" pitchFamily="18" charset="0"/>
                      </a:rPr>
                      <m:t>𝑀</m:t>
                    </m:r>
                  </m:oMath>
                </a14:m>
                <a:endParaRPr lang="en-GB" dirty="0"/>
              </a:p>
              <a:p>
                <a:pPr lvl="2"/>
                <a:r>
                  <a:rPr lang="en-GB" dirty="0"/>
                  <a:t>Then, encode interim utilities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𝑖</m:t>
                        </m:r>
                      </m:sub>
                    </m:sSub>
                  </m:oMath>
                </a14:m>
                <a:r>
                  <a:rPr lang="en-GB" dirty="0"/>
                  <a:t> </a:t>
                </a:r>
                <a:br>
                  <a:rPr lang="en-GB" dirty="0"/>
                </a:br>
                <a:r>
                  <a:rPr lang="en-GB" dirty="0"/>
                  <a:t>as utility PRV </a:t>
                </a:r>
                <a14:m>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r>
                          <a:rPr lang="en-GB" i="1">
                            <a:latin typeface="Cambria Math" panose="02040503050406030204" pitchFamily="18" charset="0"/>
                          </a:rPr>
                          <m:t>𝐿</m:t>
                        </m:r>
                      </m:e>
                    </m:d>
                  </m:oMath>
                </a14:m>
                <a:endParaRPr lang="en-GB" dirty="0"/>
              </a:p>
              <a:p>
                <a:pPr lvl="2"/>
                <a:r>
                  <a:rPr lang="en-GB" dirty="0"/>
                  <a:t>Logical variables of utility PRV always follow </a:t>
                </a:r>
                <a:br>
                  <a:rPr lang="en-GB" dirty="0"/>
                </a:br>
                <a:r>
                  <a:rPr lang="en-GB" dirty="0"/>
                  <a:t>logical variables in PRVs of utility function</a:t>
                </a:r>
              </a:p>
            </p:txBody>
          </p:sp>
        </mc:Choice>
        <mc:Fallback xmlns="">
          <p:sp>
            <p:nvSpPr>
              <p:cNvPr id="3" name="Content Placeholder 2">
                <a:extLst>
                  <a:ext uri="{FF2B5EF4-FFF2-40B4-BE49-F238E27FC236}">
                    <a16:creationId xmlns:a16="http://schemas.microsoft.com/office/drawing/2014/main" id="{2081954F-AF7B-E349-A0B7-20E677EF6DE9}"/>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3315" r="-1486"/>
                </a:stretch>
              </a:blipFill>
            </p:spPr>
            <p:txBody>
              <a:bodyPr/>
              <a:lstStyle/>
              <a:p>
                <a:r>
                  <a:rPr lang="en-DE">
                    <a:noFill/>
                  </a:rPr>
                  <a:t> </a:t>
                </a:r>
              </a:p>
            </p:txBody>
          </p:sp>
        </mc:Fallback>
      </mc:AlternateContent>
      <p:grpSp>
        <p:nvGrpSpPr>
          <p:cNvPr id="91" name="Group 90">
            <a:extLst>
              <a:ext uri="{FF2B5EF4-FFF2-40B4-BE49-F238E27FC236}">
                <a16:creationId xmlns:a16="http://schemas.microsoft.com/office/drawing/2014/main" id="{C7DB997E-00E8-A348-9B55-FA85D8889057}"/>
              </a:ext>
            </a:extLst>
          </p:cNvPr>
          <p:cNvGrpSpPr/>
          <p:nvPr/>
        </p:nvGrpSpPr>
        <p:grpSpPr>
          <a:xfrm>
            <a:off x="6102284" y="3524865"/>
            <a:ext cx="5729391" cy="2381049"/>
            <a:chOff x="6102284" y="3524865"/>
            <a:chExt cx="5729391" cy="2381049"/>
          </a:xfrm>
        </p:grpSpPr>
        <mc:AlternateContent xmlns:mc="http://schemas.openxmlformats.org/markup-compatibility/2006" xmlns:a14="http://schemas.microsoft.com/office/drawing/2010/main">
          <mc:Choice Requires="a14">
            <p:sp>
              <p:nvSpPr>
                <p:cNvPr id="131" name="Rectangle 130">
                  <a:extLst>
                    <a:ext uri="{FF2B5EF4-FFF2-40B4-BE49-F238E27FC236}">
                      <a16:creationId xmlns:a16="http://schemas.microsoft.com/office/drawing/2014/main" id="{ED480493-40AF-234D-BD6B-50A662DBED97}"/>
                    </a:ext>
                  </a:extLst>
                </p:cNvPr>
                <p:cNvSpPr/>
                <p:nvPr/>
              </p:nvSpPr>
              <p:spPr>
                <a:xfrm>
                  <a:off x="7676883" y="4424709"/>
                  <a:ext cx="1629270"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r>
                          <a:rPr lang="de-DE" sz="1400" b="0" i="1" smtClean="0">
                            <a:latin typeface="Cambria Math" panose="02040503050406030204" pitchFamily="18" charset="0"/>
                          </a:rPr>
                          <m:t>.</m:t>
                        </m:r>
                        <m:r>
                          <a:rPr lang="de-DE" sz="1400" b="0" i="1" smtClean="0">
                            <a:latin typeface="Cambria Math" panose="02040503050406030204" pitchFamily="18" charset="0"/>
                          </a:rPr>
                          <m:t>𝑡𝑟𝑎𝑖𝑛</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1" name="Rectangle 130">
                  <a:extLst>
                    <a:ext uri="{FF2B5EF4-FFF2-40B4-BE49-F238E27FC236}">
                      <a16:creationId xmlns:a16="http://schemas.microsoft.com/office/drawing/2014/main" id="{ED480493-40AF-234D-BD6B-50A662DBED97}"/>
                    </a:ext>
                  </a:extLst>
                </p:cNvPr>
                <p:cNvSpPr>
                  <a:spLocks noRot="1" noChangeAspect="1" noMove="1" noResize="1" noEditPoints="1" noAdjustHandles="1" noChangeArrowheads="1" noChangeShapeType="1" noTextEdit="1"/>
                </p:cNvSpPr>
                <p:nvPr/>
              </p:nvSpPr>
              <p:spPr>
                <a:xfrm>
                  <a:off x="7676883" y="4424709"/>
                  <a:ext cx="1629270" cy="309958"/>
                </a:xfrm>
                <a:prstGeom prst="rect">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Diamond 131">
                  <a:extLst>
                    <a:ext uri="{FF2B5EF4-FFF2-40B4-BE49-F238E27FC236}">
                      <a16:creationId xmlns:a16="http://schemas.microsoft.com/office/drawing/2014/main" id="{CF7D98AA-6A8B-124C-9E00-B50570F1D95A}"/>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32" name="Diamond 131">
                  <a:extLst>
                    <a:ext uri="{FF2B5EF4-FFF2-40B4-BE49-F238E27FC236}">
                      <a16:creationId xmlns:a16="http://schemas.microsoft.com/office/drawing/2014/main" id="{CF7D98AA-6A8B-124C-9E00-B50570F1D95A}"/>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3" name="Oval 132">
                  <a:extLst>
                    <a:ext uri="{FF2B5EF4-FFF2-40B4-BE49-F238E27FC236}">
                      <a16:creationId xmlns:a16="http://schemas.microsoft.com/office/drawing/2014/main" id="{1B5D870E-E983-1C46-A862-52401D946E54}"/>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3" name="Oval 132">
                  <a:extLst>
                    <a:ext uri="{FF2B5EF4-FFF2-40B4-BE49-F238E27FC236}">
                      <a16:creationId xmlns:a16="http://schemas.microsoft.com/office/drawing/2014/main" id="{1B5D870E-E983-1C46-A862-52401D946E54}"/>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Oval 133">
                  <a:extLst>
                    <a:ext uri="{FF2B5EF4-FFF2-40B4-BE49-F238E27FC236}">
                      <a16:creationId xmlns:a16="http://schemas.microsoft.com/office/drawing/2014/main" id="{BA3E6AB6-60BA-B64A-98B6-29AC4A28B362}"/>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4" name="Oval 133">
                  <a:extLst>
                    <a:ext uri="{FF2B5EF4-FFF2-40B4-BE49-F238E27FC236}">
                      <a16:creationId xmlns:a16="http://schemas.microsoft.com/office/drawing/2014/main" id="{BA3E6AB6-60BA-B64A-98B6-29AC4A28B362}"/>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5" name="Oval 134">
                  <a:extLst>
                    <a:ext uri="{FF2B5EF4-FFF2-40B4-BE49-F238E27FC236}">
                      <a16:creationId xmlns:a16="http://schemas.microsoft.com/office/drawing/2014/main" id="{35524866-8B68-D141-84BF-85CC721DF558}"/>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35" name="Oval 134">
                  <a:extLst>
                    <a:ext uri="{FF2B5EF4-FFF2-40B4-BE49-F238E27FC236}">
                      <a16:creationId xmlns:a16="http://schemas.microsoft.com/office/drawing/2014/main" id="{35524866-8B68-D141-84BF-85CC721DF558}"/>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6" name="Oval 135">
                  <a:extLst>
                    <a:ext uri="{FF2B5EF4-FFF2-40B4-BE49-F238E27FC236}">
                      <a16:creationId xmlns:a16="http://schemas.microsoft.com/office/drawing/2014/main" id="{E07CEE88-4A44-F746-8C03-CBE32C2AFF85}"/>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36" name="Oval 135">
                  <a:extLst>
                    <a:ext uri="{FF2B5EF4-FFF2-40B4-BE49-F238E27FC236}">
                      <a16:creationId xmlns:a16="http://schemas.microsoft.com/office/drawing/2014/main" id="{E07CEE88-4A44-F746-8C03-CBE32C2AFF85}"/>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137" name="Straight Connector 136">
              <a:extLst>
                <a:ext uri="{FF2B5EF4-FFF2-40B4-BE49-F238E27FC236}">
                  <a16:creationId xmlns:a16="http://schemas.microsoft.com/office/drawing/2014/main" id="{F15A954E-26BE-AA48-ABC0-CF6BBAB2F68B}"/>
                </a:ext>
              </a:extLst>
            </p:cNvPr>
            <p:cNvCxnSpPr>
              <a:cxnSpLocks/>
              <a:stCxn id="134" idx="6"/>
              <a:endCxn id="257"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972F705-DEFB-6F46-90FC-A9D77B2946FE}"/>
                </a:ext>
              </a:extLst>
            </p:cNvPr>
            <p:cNvCxnSpPr>
              <a:cxnSpLocks/>
              <a:stCxn id="135" idx="4"/>
              <a:endCxn id="257"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8EACAF85-8067-F345-8EA3-37847127BBDA}"/>
                </a:ext>
              </a:extLst>
            </p:cNvPr>
            <p:cNvCxnSpPr>
              <a:cxnSpLocks/>
              <a:stCxn id="133" idx="0"/>
              <a:endCxn id="257"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5E5981B3-50A8-A74D-A8C5-5560B425F02D}"/>
                </a:ext>
              </a:extLst>
            </p:cNvPr>
            <p:cNvGrpSpPr/>
            <p:nvPr/>
          </p:nvGrpSpPr>
          <p:grpSpPr>
            <a:xfrm>
              <a:off x="9259275" y="5267132"/>
              <a:ext cx="381362" cy="321402"/>
              <a:chOff x="9288700" y="2889291"/>
              <a:chExt cx="461103" cy="388604"/>
            </a:xfrm>
          </p:grpSpPr>
          <p:sp>
            <p:nvSpPr>
              <p:cNvPr id="256" name="Rectangle 255">
                <a:extLst>
                  <a:ext uri="{FF2B5EF4-FFF2-40B4-BE49-F238E27FC236}">
                    <a16:creationId xmlns:a16="http://schemas.microsoft.com/office/drawing/2014/main" id="{BAD593AA-EEBE-844D-80B7-63A009A153E2}"/>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57" name="Rectangle 256">
                <a:extLst>
                  <a:ext uri="{FF2B5EF4-FFF2-40B4-BE49-F238E27FC236}">
                    <a16:creationId xmlns:a16="http://schemas.microsoft.com/office/drawing/2014/main" id="{517A06AF-52E1-D24C-B3E4-27A824549996}"/>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58" name="Rectangle 257">
                <a:extLst>
                  <a:ext uri="{FF2B5EF4-FFF2-40B4-BE49-F238E27FC236}">
                    <a16:creationId xmlns:a16="http://schemas.microsoft.com/office/drawing/2014/main" id="{3B4BFD1A-ED5E-BB4F-8B6F-629C1B0B2F6D}"/>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59" name="TextBox 258">
                    <a:extLst>
                      <a:ext uri="{FF2B5EF4-FFF2-40B4-BE49-F238E27FC236}">
                        <a16:creationId xmlns:a16="http://schemas.microsoft.com/office/drawing/2014/main" id="{9719F28C-FFEE-6342-9B8A-2B121FB3B8A9}"/>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41" name="Straight Connector 140">
              <a:extLst>
                <a:ext uri="{FF2B5EF4-FFF2-40B4-BE49-F238E27FC236}">
                  <a16:creationId xmlns:a16="http://schemas.microsoft.com/office/drawing/2014/main" id="{5D190C37-7AB6-C242-83A0-A61F994CF32F}"/>
                </a:ext>
              </a:extLst>
            </p:cNvPr>
            <p:cNvCxnSpPr>
              <a:cxnSpLocks/>
              <a:stCxn id="135" idx="4"/>
              <a:endCxn id="253"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0775C7-D01E-8747-9090-CC7600BF7821}"/>
                </a:ext>
              </a:extLst>
            </p:cNvPr>
            <p:cNvCxnSpPr>
              <a:cxnSpLocks/>
              <a:stCxn id="136" idx="2"/>
              <a:endCxn id="253"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72EAD8AB-FA46-6B42-AF40-E56E85414168}"/>
                </a:ext>
              </a:extLst>
            </p:cNvPr>
            <p:cNvCxnSpPr>
              <a:cxnSpLocks/>
              <a:stCxn id="133" idx="0"/>
              <a:endCxn id="253"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38A9F653-7C19-CF41-ABB5-7395CEB49141}"/>
                </a:ext>
              </a:extLst>
            </p:cNvPr>
            <p:cNvGrpSpPr/>
            <p:nvPr/>
          </p:nvGrpSpPr>
          <p:grpSpPr>
            <a:xfrm>
              <a:off x="9912217" y="5267132"/>
              <a:ext cx="413819" cy="321813"/>
              <a:chOff x="9547296" y="2889291"/>
              <a:chExt cx="500346" cy="389101"/>
            </a:xfrm>
          </p:grpSpPr>
          <p:sp>
            <p:nvSpPr>
              <p:cNvPr id="252" name="Rectangle 251">
                <a:extLst>
                  <a:ext uri="{FF2B5EF4-FFF2-40B4-BE49-F238E27FC236}">
                    <a16:creationId xmlns:a16="http://schemas.microsoft.com/office/drawing/2014/main" id="{C334DF12-DF4D-DC46-8A58-A4D172C1A580}"/>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53" name="Rectangle 252">
                <a:extLst>
                  <a:ext uri="{FF2B5EF4-FFF2-40B4-BE49-F238E27FC236}">
                    <a16:creationId xmlns:a16="http://schemas.microsoft.com/office/drawing/2014/main" id="{915DDB75-5D3C-034C-9247-3C0F605BCC71}"/>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54" name="Rectangle 253">
                <a:extLst>
                  <a:ext uri="{FF2B5EF4-FFF2-40B4-BE49-F238E27FC236}">
                    <a16:creationId xmlns:a16="http://schemas.microsoft.com/office/drawing/2014/main" id="{B6352909-B8FF-4C4E-8EB8-8E2DA9E63A0D}"/>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55" name="TextBox 254">
                    <a:extLst>
                      <a:ext uri="{FF2B5EF4-FFF2-40B4-BE49-F238E27FC236}">
                        <a16:creationId xmlns:a16="http://schemas.microsoft.com/office/drawing/2014/main" id="{7BFA18DD-D43A-BD4A-84B0-EE7415FFECEA}"/>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45" name="Group 144">
              <a:extLst>
                <a:ext uri="{FF2B5EF4-FFF2-40B4-BE49-F238E27FC236}">
                  <a16:creationId xmlns:a16="http://schemas.microsoft.com/office/drawing/2014/main" id="{174AF222-2B04-5747-B077-617558ED0B3E}"/>
                </a:ext>
              </a:extLst>
            </p:cNvPr>
            <p:cNvGrpSpPr/>
            <p:nvPr/>
          </p:nvGrpSpPr>
          <p:grpSpPr>
            <a:xfrm>
              <a:off x="10071239" y="4906891"/>
              <a:ext cx="634327" cy="275544"/>
              <a:chOff x="8609354" y="2941214"/>
              <a:chExt cx="766961" cy="333158"/>
            </a:xfrm>
          </p:grpSpPr>
          <p:cxnSp>
            <p:nvCxnSpPr>
              <p:cNvPr id="248" name="Straight Connector 247">
                <a:extLst>
                  <a:ext uri="{FF2B5EF4-FFF2-40B4-BE49-F238E27FC236}">
                    <a16:creationId xmlns:a16="http://schemas.microsoft.com/office/drawing/2014/main" id="{3C0D2FF3-B7E4-EF49-BAF6-5D6335F8DCE8}"/>
                  </a:ext>
                </a:extLst>
              </p:cNvPr>
              <p:cNvCxnSpPr>
                <a:cxnSpLocks/>
                <a:stCxn id="135" idx="6"/>
                <a:endCxn id="250"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9" name="Group 248">
                <a:extLst>
                  <a:ext uri="{FF2B5EF4-FFF2-40B4-BE49-F238E27FC236}">
                    <a16:creationId xmlns:a16="http://schemas.microsoft.com/office/drawing/2014/main" id="{39704191-255A-A341-9C79-6FE7D68696EB}"/>
                  </a:ext>
                </a:extLst>
              </p:cNvPr>
              <p:cNvGrpSpPr/>
              <p:nvPr/>
            </p:nvGrpSpPr>
            <p:grpSpPr>
              <a:xfrm>
                <a:off x="8957002" y="2941214"/>
                <a:ext cx="419313" cy="333158"/>
                <a:chOff x="8957002" y="2941214"/>
                <a:chExt cx="419313" cy="333158"/>
              </a:xfrm>
            </p:grpSpPr>
            <p:sp>
              <p:nvSpPr>
                <p:cNvPr id="250" name="Rectangle 249">
                  <a:extLst>
                    <a:ext uri="{FF2B5EF4-FFF2-40B4-BE49-F238E27FC236}">
                      <a16:creationId xmlns:a16="http://schemas.microsoft.com/office/drawing/2014/main" id="{A15EAC8C-4D4B-6541-8EFB-E3098882D525}"/>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51" name="TextBox 250">
                      <a:extLst>
                        <a:ext uri="{FF2B5EF4-FFF2-40B4-BE49-F238E27FC236}">
                          <a16:creationId xmlns:a16="http://schemas.microsoft.com/office/drawing/2014/main" id="{36092583-C29E-6B49-8677-CCE30FA753C8}"/>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cxnSp>
          <p:nvCxnSpPr>
            <p:cNvPr id="146" name="Straight Connector 145">
              <a:extLst>
                <a:ext uri="{FF2B5EF4-FFF2-40B4-BE49-F238E27FC236}">
                  <a16:creationId xmlns:a16="http://schemas.microsoft.com/office/drawing/2014/main" id="{6D820EBA-CDD1-F440-9B96-75E8A1498AF8}"/>
                </a:ext>
              </a:extLst>
            </p:cNvPr>
            <p:cNvCxnSpPr>
              <a:cxnSpLocks/>
              <a:stCxn id="131" idx="2"/>
              <a:endCxn id="245" idx="0"/>
            </p:cNvCxnSpPr>
            <p:nvPr/>
          </p:nvCxnSpPr>
          <p:spPr>
            <a:xfrm flipH="1">
              <a:off x="8486709" y="4734667"/>
              <a:ext cx="4809" cy="163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4304F84-940A-2540-8B60-D6416654B00E}"/>
                </a:ext>
              </a:extLst>
            </p:cNvPr>
            <p:cNvCxnSpPr>
              <a:cxnSpLocks/>
              <a:stCxn id="134" idx="0"/>
              <a:endCxn id="245" idx="2"/>
            </p:cNvCxnSpPr>
            <p:nvPr/>
          </p:nvCxnSpPr>
          <p:spPr>
            <a:xfrm flipV="1">
              <a:off x="8486708" y="5017526"/>
              <a:ext cx="1" cy="185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7D35F373-64C3-854C-9CD8-F340CE0E1F2D}"/>
                </a:ext>
              </a:extLst>
            </p:cNvPr>
            <p:cNvGrpSpPr/>
            <p:nvPr/>
          </p:nvGrpSpPr>
          <p:grpSpPr>
            <a:xfrm>
              <a:off x="8394384" y="4866246"/>
              <a:ext cx="419594" cy="310723"/>
              <a:chOff x="9535279" y="2971566"/>
              <a:chExt cx="507329" cy="375692"/>
            </a:xfrm>
          </p:grpSpPr>
          <p:sp>
            <p:nvSpPr>
              <p:cNvPr id="244" name="Rectangle 243">
                <a:extLst>
                  <a:ext uri="{FF2B5EF4-FFF2-40B4-BE49-F238E27FC236}">
                    <a16:creationId xmlns:a16="http://schemas.microsoft.com/office/drawing/2014/main" id="{8A052D3F-BF89-174F-953F-D4D6FC510B3D}"/>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45" name="Rectangle 244">
                <a:extLst>
                  <a:ext uri="{FF2B5EF4-FFF2-40B4-BE49-F238E27FC236}">
                    <a16:creationId xmlns:a16="http://schemas.microsoft.com/office/drawing/2014/main" id="{510A68DB-2FA1-234F-B682-9E5F118044CC}"/>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46" name="Rectangle 245">
                <a:extLst>
                  <a:ext uri="{FF2B5EF4-FFF2-40B4-BE49-F238E27FC236}">
                    <a16:creationId xmlns:a16="http://schemas.microsoft.com/office/drawing/2014/main" id="{92834316-C580-4041-82CE-10F8100C2835}"/>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47" name="TextBox 246">
                    <a:extLst>
                      <a:ext uri="{FF2B5EF4-FFF2-40B4-BE49-F238E27FC236}">
                        <a16:creationId xmlns:a16="http://schemas.microsoft.com/office/drawing/2014/main" id="{C2AD8BA2-9AC0-FF4F-A845-7694454E21C0}"/>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cxnSp>
          <p:nvCxnSpPr>
            <p:cNvPr id="149" name="Straight Connector 148">
              <a:extLst>
                <a:ext uri="{FF2B5EF4-FFF2-40B4-BE49-F238E27FC236}">
                  <a16:creationId xmlns:a16="http://schemas.microsoft.com/office/drawing/2014/main" id="{05E9A5F6-806E-1748-87C6-7067AE55170B}"/>
                </a:ext>
              </a:extLst>
            </p:cNvPr>
            <p:cNvCxnSpPr>
              <a:cxnSpLocks/>
              <a:stCxn id="156" idx="0"/>
              <a:endCxn id="150"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id="{BA17009F-9C14-D94A-91CA-022D0FF866D1}"/>
                </a:ext>
              </a:extLst>
            </p:cNvPr>
            <p:cNvSpPr/>
            <p:nvPr/>
          </p:nvSpPr>
          <p:spPr>
            <a:xfrm>
              <a:off x="11076954" y="36177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DE3A2D41-5D85-0048-9503-161419AE93C7}"/>
                    </a:ext>
                  </a:extLst>
                </p:cNvPr>
                <p:cNvSpPr txBox="1"/>
                <p:nvPr/>
              </p:nvSpPr>
              <p:spPr>
                <a:xfrm>
                  <a:off x="11235336" y="3685363"/>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𝐸𝑏</m:t>
                                </m:r>
                              </m:sub>
                            </m:sSub>
                          </m:sub>
                        </m:sSub>
                      </m:oMath>
                    </m:oMathPara>
                  </a14:m>
                  <a:endParaRPr lang="en-GB" sz="1400" dirty="0"/>
                </a:p>
              </p:txBody>
            </p:sp>
          </mc:Choice>
          <mc:Fallback xmlns="">
            <p:sp>
              <p:nvSpPr>
                <p:cNvPr id="151" name="TextBox 150">
                  <a:extLst>
                    <a:ext uri="{FF2B5EF4-FFF2-40B4-BE49-F238E27FC236}">
                      <a16:creationId xmlns:a16="http://schemas.microsoft.com/office/drawing/2014/main" id="{DE3A2D41-5D85-0048-9503-161419AE93C7}"/>
                    </a:ext>
                  </a:extLst>
                </p:cNvPr>
                <p:cNvSpPr txBox="1">
                  <a:spLocks noRot="1" noChangeAspect="1" noMove="1" noResize="1" noEditPoints="1" noAdjustHandles="1" noChangeArrowheads="1" noChangeShapeType="1" noTextEdit="1"/>
                </p:cNvSpPr>
                <p:nvPr/>
              </p:nvSpPr>
              <p:spPr>
                <a:xfrm>
                  <a:off x="11235336" y="3685363"/>
                  <a:ext cx="396262" cy="235642"/>
                </a:xfrm>
                <a:prstGeom prst="rect">
                  <a:avLst/>
                </a:prstGeom>
                <a:blipFill>
                  <a:blip r:embed="rId110"/>
                  <a:stretch>
                    <a:fillRect l="-9375"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2" name="Oval 151">
                  <a:extLst>
                    <a:ext uri="{FF2B5EF4-FFF2-40B4-BE49-F238E27FC236}">
                      <a16:creationId xmlns:a16="http://schemas.microsoft.com/office/drawing/2014/main" id="{1AB3BBC8-B337-5B4E-8A5C-7156210F1D11}"/>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r>
                          <a:rPr lang="en-GB" sz="1400" b="0" i="1" smtClean="0">
                            <a:latin typeface="Cambria Math" panose="02040503050406030204" pitchFamily="18" charset="0"/>
                          </a:rPr>
                          <m:t>.</m:t>
                        </m:r>
                        <m:r>
                          <a:rPr lang="en-GB" sz="1400" b="0" i="1" smtClean="0">
                            <a:latin typeface="Cambria Math" panose="02040503050406030204" pitchFamily="18" charset="0"/>
                          </a:rPr>
                          <m:t>𝑏𝑢𝑠</m:t>
                        </m:r>
                      </m:oMath>
                    </m:oMathPara>
                  </a14:m>
                  <a:endParaRPr lang="en-GB" sz="1400" dirty="0"/>
                </a:p>
              </p:txBody>
            </p:sp>
          </mc:Choice>
          <mc:Fallback xmlns="">
            <p:sp>
              <p:nvSpPr>
                <p:cNvPr id="152" name="Oval 151">
                  <a:extLst>
                    <a:ext uri="{FF2B5EF4-FFF2-40B4-BE49-F238E27FC236}">
                      <a16:creationId xmlns:a16="http://schemas.microsoft.com/office/drawing/2014/main" id="{1AB3BBC8-B337-5B4E-8A5C-7156210F1D11}"/>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153" name="Straight Connector 152">
              <a:extLst>
                <a:ext uri="{FF2B5EF4-FFF2-40B4-BE49-F238E27FC236}">
                  <a16:creationId xmlns:a16="http://schemas.microsoft.com/office/drawing/2014/main" id="{833F1BF7-CC0B-8A48-9C42-81CA221AB1AF}"/>
                </a:ext>
              </a:extLst>
            </p:cNvPr>
            <p:cNvCxnSpPr>
              <a:cxnSpLocks/>
              <a:stCxn id="150" idx="1"/>
              <a:endCxn id="152"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C28B361D-173E-4247-AF76-463802F16D85}"/>
                </a:ext>
              </a:extLst>
            </p:cNvPr>
            <p:cNvCxnSpPr>
              <a:cxnSpLocks/>
              <a:stCxn id="152" idx="2"/>
              <a:endCxn id="222"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74">
              <a:extLst>
                <a:ext uri="{FF2B5EF4-FFF2-40B4-BE49-F238E27FC236}">
                  <a16:creationId xmlns:a16="http://schemas.microsoft.com/office/drawing/2014/main" id="{9DAE804C-A964-6648-84C5-C622D3BAC6E0}"/>
                </a:ext>
              </a:extLst>
            </p:cNvPr>
            <p:cNvCxnSpPr>
              <a:cxnSpLocks/>
              <a:stCxn id="171" idx="0"/>
              <a:endCxn id="222" idx="1"/>
            </p:cNvCxnSpPr>
            <p:nvPr/>
          </p:nvCxnSpPr>
          <p:spPr>
            <a:xfrm rot="5400000" flipH="1" flipV="1">
              <a:off x="7266887" y="3260940"/>
              <a:ext cx="744284" cy="157509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6" name="Diamond 155">
                  <a:extLst>
                    <a:ext uri="{FF2B5EF4-FFF2-40B4-BE49-F238E27FC236}">
                      <a16:creationId xmlns:a16="http://schemas.microsoft.com/office/drawing/2014/main" id="{551047F4-39C8-4046-A661-4B108407CFE5}"/>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𝐸𝑏</m:t>
                            </m:r>
                          </m:sub>
                        </m:sSub>
                      </m:oMath>
                    </m:oMathPara>
                  </a14:m>
                  <a:endParaRPr lang="en-GB" sz="1400" dirty="0"/>
                </a:p>
              </p:txBody>
            </p:sp>
          </mc:Choice>
          <mc:Fallback xmlns="">
            <p:sp>
              <p:nvSpPr>
                <p:cNvPr id="156" name="Diamond 155">
                  <a:extLst>
                    <a:ext uri="{FF2B5EF4-FFF2-40B4-BE49-F238E27FC236}">
                      <a16:creationId xmlns:a16="http://schemas.microsoft.com/office/drawing/2014/main" id="{551047F4-39C8-4046-A661-4B108407CFE5}"/>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157" name="Group 156">
              <a:extLst>
                <a:ext uri="{FF2B5EF4-FFF2-40B4-BE49-F238E27FC236}">
                  <a16:creationId xmlns:a16="http://schemas.microsoft.com/office/drawing/2014/main" id="{482909A3-C6F6-F144-9A55-27977476007B}"/>
                </a:ext>
              </a:extLst>
            </p:cNvPr>
            <p:cNvGrpSpPr/>
            <p:nvPr/>
          </p:nvGrpSpPr>
          <p:grpSpPr>
            <a:xfrm>
              <a:off x="8394384" y="3583002"/>
              <a:ext cx="423758" cy="313897"/>
              <a:chOff x="8394384" y="3583002"/>
              <a:chExt cx="423758" cy="313897"/>
            </a:xfrm>
          </p:grpSpPr>
          <p:sp>
            <p:nvSpPr>
              <p:cNvPr id="221" name="Rectangle 220">
                <a:extLst>
                  <a:ext uri="{FF2B5EF4-FFF2-40B4-BE49-F238E27FC236}">
                    <a16:creationId xmlns:a16="http://schemas.microsoft.com/office/drawing/2014/main" id="{2C6EE3B9-8EF9-9542-AF98-0FF6AABDF37D}"/>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22" name="Rectangle 221">
                <a:extLst>
                  <a:ext uri="{FF2B5EF4-FFF2-40B4-BE49-F238E27FC236}">
                    <a16:creationId xmlns:a16="http://schemas.microsoft.com/office/drawing/2014/main" id="{818A2E1F-9390-BC4A-B7FD-A2F9720D6654}"/>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23" name="Rectangle 222">
                <a:extLst>
                  <a:ext uri="{FF2B5EF4-FFF2-40B4-BE49-F238E27FC236}">
                    <a16:creationId xmlns:a16="http://schemas.microsoft.com/office/drawing/2014/main" id="{5946858B-0ADC-6148-A794-C3D553990D4C}"/>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24" name="TextBox 223">
                    <a:extLst>
                      <a:ext uri="{FF2B5EF4-FFF2-40B4-BE49-F238E27FC236}">
                        <a16:creationId xmlns:a16="http://schemas.microsoft.com/office/drawing/2014/main" id="{16A70851-9D2B-F345-B10C-6BD2ACF0DBDC}"/>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58" name="Straight Connector 157">
              <a:extLst>
                <a:ext uri="{FF2B5EF4-FFF2-40B4-BE49-F238E27FC236}">
                  <a16:creationId xmlns:a16="http://schemas.microsoft.com/office/drawing/2014/main" id="{D0667BA3-2344-074E-A93D-C5972A599D54}"/>
                </a:ext>
              </a:extLst>
            </p:cNvPr>
            <p:cNvCxnSpPr>
              <a:cxnSpLocks/>
              <a:stCxn id="132" idx="0"/>
              <a:endCxn id="159"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Rectangle 158">
              <a:extLst>
                <a:ext uri="{FF2B5EF4-FFF2-40B4-BE49-F238E27FC236}">
                  <a16:creationId xmlns:a16="http://schemas.microsoft.com/office/drawing/2014/main" id="{3D136994-3E61-8546-9348-DC088876FF97}"/>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CD0F6A27-D47B-8841-B8E5-7D0BDEA2AE34}"/>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60" name="TextBox 159">
                  <a:extLst>
                    <a:ext uri="{FF2B5EF4-FFF2-40B4-BE49-F238E27FC236}">
                      <a16:creationId xmlns:a16="http://schemas.microsoft.com/office/drawing/2014/main" id="{CD0F6A27-D47B-8841-B8E5-7D0BDEA2AE34}"/>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61" name="Straight Connector 160">
              <a:extLst>
                <a:ext uri="{FF2B5EF4-FFF2-40B4-BE49-F238E27FC236}">
                  <a16:creationId xmlns:a16="http://schemas.microsoft.com/office/drawing/2014/main" id="{D3C7564C-4785-4F4F-BBA2-844DA8402EBB}"/>
                </a:ext>
              </a:extLst>
            </p:cNvPr>
            <p:cNvCxnSpPr>
              <a:cxnSpLocks/>
              <a:stCxn id="159" idx="0"/>
              <a:endCxn id="156"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C0BA5B73-1417-2E45-8758-2DC59DC45642}"/>
                </a:ext>
              </a:extLst>
            </p:cNvPr>
            <p:cNvCxnSpPr>
              <a:cxnSpLocks/>
              <a:stCxn id="168" idx="1"/>
              <a:endCxn id="201" idx="3"/>
            </p:cNvCxnSpPr>
            <p:nvPr/>
          </p:nvCxnSpPr>
          <p:spPr>
            <a:xfrm flipH="1" flipV="1">
              <a:off x="9833572" y="4578523"/>
              <a:ext cx="339678" cy="15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CC937501-344E-504B-B117-C59FADAEB952}"/>
                </a:ext>
              </a:extLst>
            </p:cNvPr>
            <p:cNvGrpSpPr/>
            <p:nvPr/>
          </p:nvGrpSpPr>
          <p:grpSpPr>
            <a:xfrm>
              <a:off x="9714476" y="4518974"/>
              <a:ext cx="537484" cy="302577"/>
              <a:chOff x="10743811" y="3621393"/>
              <a:chExt cx="537484" cy="302577"/>
            </a:xfrm>
          </p:grpSpPr>
          <p:sp>
            <p:nvSpPr>
              <p:cNvPr id="201" name="Rectangle 200">
                <a:extLst>
                  <a:ext uri="{FF2B5EF4-FFF2-40B4-BE49-F238E27FC236}">
                    <a16:creationId xmlns:a16="http://schemas.microsoft.com/office/drawing/2014/main" id="{07258841-B1B5-B641-8FF0-836C8C1C32C5}"/>
                  </a:ext>
                </a:extLst>
              </p:cNvPr>
              <p:cNvSpPr/>
              <p:nvPr/>
            </p:nvSpPr>
            <p:spPr>
              <a:xfrm>
                <a:off x="10743811"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05" name="TextBox 204">
                    <a:extLst>
                      <a:ext uri="{FF2B5EF4-FFF2-40B4-BE49-F238E27FC236}">
                        <a16:creationId xmlns:a16="http://schemas.microsoft.com/office/drawing/2014/main" id="{0CB51DFB-496B-964B-B6B6-D4C7B23DF658}"/>
                      </a:ext>
                    </a:extLst>
                  </p:cNvPr>
                  <p:cNvSpPr txBox="1"/>
                  <p:nvPr/>
                </p:nvSpPr>
                <p:spPr>
                  <a:xfrm>
                    <a:off x="10902665" y="3688969"/>
                    <a:ext cx="378630" cy="2350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𝐸𝑡</m:t>
                                  </m:r>
                                </m:sub>
                              </m:sSub>
                            </m:sub>
                          </m:sSub>
                        </m:oMath>
                      </m:oMathPara>
                    </a14:m>
                    <a:endParaRPr lang="en-GB" sz="1400" dirty="0"/>
                  </a:p>
                </p:txBody>
              </p:sp>
            </mc:Choice>
            <mc:Fallback xmlns="">
              <p:sp>
                <p:nvSpPr>
                  <p:cNvPr id="79" name="TextBox 78">
                    <a:extLst>
                      <a:ext uri="{FF2B5EF4-FFF2-40B4-BE49-F238E27FC236}">
                        <a16:creationId xmlns:a16="http://schemas.microsoft.com/office/drawing/2014/main" id="{4A8CD1CF-111D-CB4F-A8F5-5CF3BDAF8891}"/>
                      </a:ext>
                    </a:extLst>
                  </p:cNvPr>
                  <p:cNvSpPr txBox="1">
                    <a:spLocks noRot="1" noChangeAspect="1" noMove="1" noResize="1" noEditPoints="1" noAdjustHandles="1" noChangeArrowheads="1" noChangeShapeType="1" noTextEdit="1"/>
                  </p:cNvSpPr>
                  <p:nvPr/>
                </p:nvSpPr>
                <p:spPr>
                  <a:xfrm>
                    <a:off x="10902665" y="3688969"/>
                    <a:ext cx="378630" cy="235001"/>
                  </a:xfrm>
                  <a:prstGeom prst="rect">
                    <a:avLst/>
                  </a:prstGeom>
                  <a:blipFill>
                    <a:blip r:embed="rId117"/>
                    <a:stretch>
                      <a:fillRect l="-9677"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64" name="Oval 163">
                  <a:extLst>
                    <a:ext uri="{FF2B5EF4-FFF2-40B4-BE49-F238E27FC236}">
                      <a16:creationId xmlns:a16="http://schemas.microsoft.com/office/drawing/2014/main" id="{BE8D85A1-A04C-524F-B475-653CF7A60360}"/>
                    </a:ext>
                  </a:extLst>
                </p:cNvPr>
                <p:cNvSpPr/>
                <p:nvPr/>
              </p:nvSpPr>
              <p:spPr>
                <a:xfrm>
                  <a:off x="8936641" y="4010042"/>
                  <a:ext cx="167950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r>
                          <a:rPr lang="en-GB" sz="1400" b="0" i="1" smtClean="0">
                            <a:latin typeface="Cambria Math" panose="02040503050406030204" pitchFamily="18" charset="0"/>
                          </a:rPr>
                          <m:t>.</m:t>
                        </m:r>
                        <m:r>
                          <a:rPr lang="en-GB" sz="1400" b="0" i="1" smtClean="0">
                            <a:latin typeface="Cambria Math" panose="02040503050406030204" pitchFamily="18" charset="0"/>
                          </a:rPr>
                          <m:t>𝑡𝑟𝑎𝑖𝑛</m:t>
                        </m:r>
                      </m:oMath>
                    </m:oMathPara>
                  </a14:m>
                  <a:endParaRPr lang="en-GB" sz="1400" dirty="0"/>
                </a:p>
              </p:txBody>
            </p:sp>
          </mc:Choice>
          <mc:Fallback xmlns="">
            <p:sp>
              <p:nvSpPr>
                <p:cNvPr id="164" name="Oval 163">
                  <a:extLst>
                    <a:ext uri="{FF2B5EF4-FFF2-40B4-BE49-F238E27FC236}">
                      <a16:creationId xmlns:a16="http://schemas.microsoft.com/office/drawing/2014/main" id="{BE8D85A1-A04C-524F-B475-653CF7A60360}"/>
                    </a:ext>
                  </a:extLst>
                </p:cNvPr>
                <p:cNvSpPr>
                  <a:spLocks noRot="1" noChangeAspect="1" noMove="1" noResize="1" noEditPoints="1" noAdjustHandles="1" noChangeArrowheads="1" noChangeShapeType="1" noTextEdit="1"/>
                </p:cNvSpPr>
                <p:nvPr/>
              </p:nvSpPr>
              <p:spPr>
                <a:xfrm>
                  <a:off x="8936641" y="4010042"/>
                  <a:ext cx="1679505" cy="302955"/>
                </a:xfrm>
                <a:prstGeom prst="ellipse">
                  <a:avLst/>
                </a:prstGeom>
                <a:blipFill>
                  <a:blip r:embed="rId118"/>
                  <a:stretch>
                    <a:fillRect/>
                  </a:stretch>
                </a:blipFill>
                <a:ln>
                  <a:solidFill>
                    <a:schemeClr val="tx1"/>
                  </a:solidFill>
                </a:ln>
              </p:spPr>
              <p:txBody>
                <a:bodyPr/>
                <a:lstStyle/>
                <a:p>
                  <a:r>
                    <a:rPr lang="en-GB">
                      <a:noFill/>
                    </a:rPr>
                    <a:t> </a:t>
                  </a:r>
                </a:p>
              </p:txBody>
            </p:sp>
          </mc:Fallback>
        </mc:AlternateContent>
        <p:cxnSp>
          <p:nvCxnSpPr>
            <p:cNvPr id="165" name="Straight Connector 164">
              <a:extLst>
                <a:ext uri="{FF2B5EF4-FFF2-40B4-BE49-F238E27FC236}">
                  <a16:creationId xmlns:a16="http://schemas.microsoft.com/office/drawing/2014/main" id="{F3C30C9D-48DD-4A4D-A400-E07AE17F542A}"/>
                </a:ext>
              </a:extLst>
            </p:cNvPr>
            <p:cNvCxnSpPr>
              <a:cxnSpLocks/>
              <a:stCxn id="201" idx="0"/>
              <a:endCxn id="164" idx="4"/>
            </p:cNvCxnSpPr>
            <p:nvPr/>
          </p:nvCxnSpPr>
          <p:spPr>
            <a:xfrm flipV="1">
              <a:off x="9774024" y="4312997"/>
              <a:ext cx="2370" cy="205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D2BE4198-436B-E34E-AA21-90E840948E9B}"/>
                </a:ext>
              </a:extLst>
            </p:cNvPr>
            <p:cNvCxnSpPr>
              <a:cxnSpLocks/>
              <a:stCxn id="164" idx="2"/>
              <a:endCxn id="198" idx="3"/>
            </p:cNvCxnSpPr>
            <p:nvPr/>
          </p:nvCxnSpPr>
          <p:spPr>
            <a:xfrm flipH="1">
              <a:off x="8543180" y="4161520"/>
              <a:ext cx="3934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74">
              <a:extLst>
                <a:ext uri="{FF2B5EF4-FFF2-40B4-BE49-F238E27FC236}">
                  <a16:creationId xmlns:a16="http://schemas.microsoft.com/office/drawing/2014/main" id="{32DCC395-F5CA-BE4B-8F04-62B22A54048B}"/>
                </a:ext>
              </a:extLst>
            </p:cNvPr>
            <p:cNvCxnSpPr>
              <a:cxnSpLocks/>
              <a:stCxn id="131" idx="0"/>
              <a:endCxn id="198" idx="2"/>
            </p:cNvCxnSpPr>
            <p:nvPr/>
          </p:nvCxnSpPr>
          <p:spPr>
            <a:xfrm flipH="1" flipV="1">
              <a:off x="8483632" y="4221069"/>
              <a:ext cx="7886" cy="20364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8" name="Diamond 167">
                  <a:extLst>
                    <a:ext uri="{FF2B5EF4-FFF2-40B4-BE49-F238E27FC236}">
                      <a16:creationId xmlns:a16="http://schemas.microsoft.com/office/drawing/2014/main" id="{C167CD89-F2A8-2244-808F-1242F16B25E3}"/>
                    </a:ext>
                  </a:extLst>
                </p:cNvPr>
                <p:cNvSpPr/>
                <p:nvPr/>
              </p:nvSpPr>
              <p:spPr>
                <a:xfrm>
                  <a:off x="10173250" y="4366078"/>
                  <a:ext cx="60501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𝐸𝑡</m:t>
                            </m:r>
                          </m:sub>
                        </m:sSub>
                      </m:oMath>
                    </m:oMathPara>
                  </a14:m>
                  <a:endParaRPr lang="en-GB" sz="1400" dirty="0"/>
                </a:p>
              </p:txBody>
            </p:sp>
          </mc:Choice>
          <mc:Fallback xmlns="">
            <p:sp>
              <p:nvSpPr>
                <p:cNvPr id="168" name="Diamond 167">
                  <a:extLst>
                    <a:ext uri="{FF2B5EF4-FFF2-40B4-BE49-F238E27FC236}">
                      <a16:creationId xmlns:a16="http://schemas.microsoft.com/office/drawing/2014/main" id="{C167CD89-F2A8-2244-808F-1242F16B25E3}"/>
                    </a:ext>
                  </a:extLst>
                </p:cNvPr>
                <p:cNvSpPr>
                  <a:spLocks noRot="1" noChangeAspect="1" noMove="1" noResize="1" noEditPoints="1" noAdjustHandles="1" noChangeArrowheads="1" noChangeShapeType="1" noTextEdit="1"/>
                </p:cNvSpPr>
                <p:nvPr/>
              </p:nvSpPr>
              <p:spPr>
                <a:xfrm>
                  <a:off x="10173250" y="4366078"/>
                  <a:ext cx="605017" cy="427970"/>
                </a:xfrm>
                <a:prstGeom prst="diamond">
                  <a:avLst/>
                </a:prstGeom>
                <a:blipFill>
                  <a:blip r:embed="rId119"/>
                  <a:stretch>
                    <a:fillRect/>
                  </a:stretch>
                </a:blipFill>
                <a:ln>
                  <a:solidFill>
                    <a:schemeClr val="tx1"/>
                  </a:solidFill>
                </a:ln>
              </p:spPr>
              <p:txBody>
                <a:bodyPr/>
                <a:lstStyle/>
                <a:p>
                  <a:r>
                    <a:rPr lang="en-GB">
                      <a:noFill/>
                    </a:rPr>
                    <a:t> </a:t>
                  </a:r>
                </a:p>
              </p:txBody>
            </p:sp>
          </mc:Fallback>
        </mc:AlternateContent>
        <p:grpSp>
          <p:nvGrpSpPr>
            <p:cNvPr id="169" name="Group 168">
              <a:extLst>
                <a:ext uri="{FF2B5EF4-FFF2-40B4-BE49-F238E27FC236}">
                  <a16:creationId xmlns:a16="http://schemas.microsoft.com/office/drawing/2014/main" id="{B83638FC-57E7-564E-87FB-EE5975D3541B}"/>
                </a:ext>
              </a:extLst>
            </p:cNvPr>
            <p:cNvGrpSpPr/>
            <p:nvPr/>
          </p:nvGrpSpPr>
          <p:grpSpPr>
            <a:xfrm>
              <a:off x="8391892" y="4068179"/>
              <a:ext cx="423758" cy="313897"/>
              <a:chOff x="8394384" y="3583002"/>
              <a:chExt cx="423758" cy="313897"/>
            </a:xfrm>
          </p:grpSpPr>
          <p:sp>
            <p:nvSpPr>
              <p:cNvPr id="197" name="Rectangle 196">
                <a:extLst>
                  <a:ext uri="{FF2B5EF4-FFF2-40B4-BE49-F238E27FC236}">
                    <a16:creationId xmlns:a16="http://schemas.microsoft.com/office/drawing/2014/main" id="{F6F50A60-122E-9C4F-A79D-2030D2B5DA18}"/>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8" name="Rectangle 197">
                <a:extLst>
                  <a:ext uri="{FF2B5EF4-FFF2-40B4-BE49-F238E27FC236}">
                    <a16:creationId xmlns:a16="http://schemas.microsoft.com/office/drawing/2014/main" id="{4AFFAE48-10CB-7242-AE31-95BC2828CF5E}"/>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9" name="Rectangle 198">
                <a:extLst>
                  <a:ext uri="{FF2B5EF4-FFF2-40B4-BE49-F238E27FC236}">
                    <a16:creationId xmlns:a16="http://schemas.microsoft.com/office/drawing/2014/main" id="{D6C8E41D-EA2A-DC44-B7A2-E8357C01F441}"/>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00" name="TextBox 199">
                    <a:extLst>
                      <a:ext uri="{FF2B5EF4-FFF2-40B4-BE49-F238E27FC236}">
                        <a16:creationId xmlns:a16="http://schemas.microsoft.com/office/drawing/2014/main" id="{61E848A7-E268-314F-A911-11048589C456}"/>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70" name="Straight Connector 169">
              <a:extLst>
                <a:ext uri="{FF2B5EF4-FFF2-40B4-BE49-F238E27FC236}">
                  <a16:creationId xmlns:a16="http://schemas.microsoft.com/office/drawing/2014/main" id="{39DEF85E-33D9-FF46-B1D9-AA3A6D420779}"/>
                </a:ext>
              </a:extLst>
            </p:cNvPr>
            <p:cNvCxnSpPr>
              <a:cxnSpLocks/>
              <a:stCxn id="159" idx="1"/>
              <a:endCxn id="168" idx="3"/>
            </p:cNvCxnSpPr>
            <p:nvPr/>
          </p:nvCxnSpPr>
          <p:spPr>
            <a:xfrm flipH="1">
              <a:off x="10778267" y="4579688"/>
              <a:ext cx="298687" cy="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1" name="Rectangle 170">
                  <a:extLst>
                    <a:ext uri="{FF2B5EF4-FFF2-40B4-BE49-F238E27FC236}">
                      <a16:creationId xmlns:a16="http://schemas.microsoft.com/office/drawing/2014/main" id="{DF68DE29-C9E6-8C4B-B1AD-808723035A82}"/>
                    </a:ext>
                  </a:extLst>
                </p:cNvPr>
                <p:cNvSpPr/>
                <p:nvPr/>
              </p:nvSpPr>
              <p:spPr>
                <a:xfrm>
                  <a:off x="6102284" y="4420627"/>
                  <a:ext cx="1498400"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71" name="Rectangle 170">
                  <a:extLst>
                    <a:ext uri="{FF2B5EF4-FFF2-40B4-BE49-F238E27FC236}">
                      <a16:creationId xmlns:a16="http://schemas.microsoft.com/office/drawing/2014/main" id="{DF68DE29-C9E6-8C4B-B1AD-808723035A82}"/>
                    </a:ext>
                  </a:extLst>
                </p:cNvPr>
                <p:cNvSpPr>
                  <a:spLocks noRot="1" noChangeAspect="1" noMove="1" noResize="1" noEditPoints="1" noAdjustHandles="1" noChangeArrowheads="1" noChangeShapeType="1" noTextEdit="1"/>
                </p:cNvSpPr>
                <p:nvPr/>
              </p:nvSpPr>
              <p:spPr>
                <a:xfrm>
                  <a:off x="6102284" y="4420627"/>
                  <a:ext cx="1498400" cy="309958"/>
                </a:xfrm>
                <a:prstGeom prst="rect">
                  <a:avLst/>
                </a:prstGeom>
                <a:blipFill>
                  <a:blip r:embed="rId120"/>
                  <a:stretch>
                    <a:fillRect/>
                  </a:stretch>
                </a:blipFill>
                <a:ln>
                  <a:solidFill>
                    <a:schemeClr val="tx1"/>
                  </a:solidFill>
                </a:ln>
              </p:spPr>
              <p:txBody>
                <a:bodyPr/>
                <a:lstStyle/>
                <a:p>
                  <a:r>
                    <a:rPr lang="en-GB">
                      <a:noFill/>
                    </a:rPr>
                    <a:t> </a:t>
                  </a:r>
                </a:p>
              </p:txBody>
            </p:sp>
          </mc:Fallback>
        </mc:AlternateContent>
        <p:cxnSp>
          <p:nvCxnSpPr>
            <p:cNvPr id="172" name="Straight Connector 171">
              <a:extLst>
                <a:ext uri="{FF2B5EF4-FFF2-40B4-BE49-F238E27FC236}">
                  <a16:creationId xmlns:a16="http://schemas.microsoft.com/office/drawing/2014/main" id="{6A39DBFC-FD06-B44F-81E7-E24E0E875557}"/>
                </a:ext>
              </a:extLst>
            </p:cNvPr>
            <p:cNvCxnSpPr>
              <a:cxnSpLocks/>
              <a:stCxn id="171" idx="2"/>
              <a:endCxn id="194" idx="0"/>
            </p:cNvCxnSpPr>
            <p:nvPr/>
          </p:nvCxnSpPr>
          <p:spPr>
            <a:xfrm flipH="1">
              <a:off x="6848174" y="4730585"/>
              <a:ext cx="3310" cy="163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011679B2-02B4-DC41-AFB9-774276B7424D}"/>
                </a:ext>
              </a:extLst>
            </p:cNvPr>
            <p:cNvCxnSpPr>
              <a:cxnSpLocks/>
              <a:stCxn id="134" idx="1"/>
              <a:endCxn id="194" idx="3"/>
            </p:cNvCxnSpPr>
            <p:nvPr/>
          </p:nvCxnSpPr>
          <p:spPr>
            <a:xfrm flipH="1" flipV="1">
              <a:off x="6907722" y="4953896"/>
              <a:ext cx="1156409" cy="2932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4" name="Group 173">
              <a:extLst>
                <a:ext uri="{FF2B5EF4-FFF2-40B4-BE49-F238E27FC236}">
                  <a16:creationId xmlns:a16="http://schemas.microsoft.com/office/drawing/2014/main" id="{4C575C8E-090D-5545-8A1E-57E38AD6251A}"/>
                </a:ext>
              </a:extLst>
            </p:cNvPr>
            <p:cNvGrpSpPr/>
            <p:nvPr/>
          </p:nvGrpSpPr>
          <p:grpSpPr>
            <a:xfrm>
              <a:off x="6755849" y="4862164"/>
              <a:ext cx="419594" cy="310723"/>
              <a:chOff x="9535279" y="2971566"/>
              <a:chExt cx="507329" cy="375692"/>
            </a:xfrm>
          </p:grpSpPr>
          <p:sp>
            <p:nvSpPr>
              <p:cNvPr id="193" name="Rectangle 192">
                <a:extLst>
                  <a:ext uri="{FF2B5EF4-FFF2-40B4-BE49-F238E27FC236}">
                    <a16:creationId xmlns:a16="http://schemas.microsoft.com/office/drawing/2014/main" id="{B7A2FABA-88E6-CC4E-AD05-36F9ABF08BB8}"/>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4" name="Rectangle 193">
                <a:extLst>
                  <a:ext uri="{FF2B5EF4-FFF2-40B4-BE49-F238E27FC236}">
                    <a16:creationId xmlns:a16="http://schemas.microsoft.com/office/drawing/2014/main" id="{E23B820E-934B-4448-979D-E08576CFD636}"/>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5" name="Rectangle 194">
                <a:extLst>
                  <a:ext uri="{FF2B5EF4-FFF2-40B4-BE49-F238E27FC236}">
                    <a16:creationId xmlns:a16="http://schemas.microsoft.com/office/drawing/2014/main" id="{62C8BCB8-FAF5-B841-B321-6BA779B1A698}"/>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E065BC95-A5B3-0F4A-BE17-7B9C4F72B6F3}"/>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cxnSp>
          <p:nvCxnSpPr>
            <p:cNvPr id="260" name="Straight Connector 259">
              <a:extLst>
                <a:ext uri="{FF2B5EF4-FFF2-40B4-BE49-F238E27FC236}">
                  <a16:creationId xmlns:a16="http://schemas.microsoft.com/office/drawing/2014/main" id="{8E0EDCEF-2ACB-154C-87EF-E235A18D10F1}"/>
                </a:ext>
              </a:extLst>
            </p:cNvPr>
            <p:cNvCxnSpPr>
              <a:cxnSpLocks/>
              <a:stCxn id="135" idx="0"/>
              <a:endCxn id="201" idx="2"/>
            </p:cNvCxnSpPr>
            <p:nvPr/>
          </p:nvCxnSpPr>
          <p:spPr>
            <a:xfrm flipH="1" flipV="1">
              <a:off x="9774024" y="4638072"/>
              <a:ext cx="3548" cy="176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9838E6A9-7D03-A045-9EE6-5614780A8167}"/>
                </a:ext>
              </a:extLst>
            </p:cNvPr>
            <p:cNvCxnSpPr>
              <a:cxnSpLocks/>
              <a:stCxn id="135" idx="7"/>
              <a:endCxn id="150" idx="3"/>
            </p:cNvCxnSpPr>
            <p:nvPr/>
          </p:nvCxnSpPr>
          <p:spPr>
            <a:xfrm rot="5400000" flipH="1" flipV="1">
              <a:off x="9999641" y="3662921"/>
              <a:ext cx="1181994" cy="1210824"/>
            </a:xfrm>
            <a:prstGeom prst="curvedConnector4">
              <a:avLst>
                <a:gd name="adj1" fmla="val 6924"/>
                <a:gd name="adj2" fmla="val 126326"/>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76501916-9911-FAC0-F20A-5771CF66680E}"/>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A28B0743-B18D-ACDE-98FE-575952743A3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7754092D-B7B3-5178-F864-9A3FF7A06F25}"/>
              </a:ext>
            </a:extLst>
          </p:cNvPr>
          <p:cNvSpPr>
            <a:spLocks noGrp="1"/>
          </p:cNvSpPr>
          <p:nvPr>
            <p:ph type="sldNum" sz="quarter" idx="11"/>
          </p:nvPr>
        </p:nvSpPr>
        <p:spPr/>
        <p:txBody>
          <a:bodyPr/>
          <a:lstStyle/>
          <a:p>
            <a:fld id="{EB1502E6-D9AE-3544-B6D5-378AAA0B915F}" type="slidenum">
              <a:rPr lang="de-DE" altLang="de-DE" smtClean="0"/>
              <a:pPr/>
              <a:t>53</a:t>
            </a:fld>
            <a:endParaRPr lang="de-DE" altLang="de-DE" dirty="0"/>
          </a:p>
        </p:txBody>
      </p:sp>
    </p:spTree>
    <p:extLst>
      <p:ext uri="{BB962C8B-B14F-4D97-AF65-F5344CB8AC3E}">
        <p14:creationId xmlns:p14="http://schemas.microsoft.com/office/powerpoint/2010/main" val="365713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99EA-4BA6-E746-9B35-D76E4D6E1C62}"/>
              </a:ext>
            </a:extLst>
          </p:cNvPr>
          <p:cNvSpPr>
            <a:spLocks noGrp="1"/>
          </p:cNvSpPr>
          <p:nvPr>
            <p:ph type="title"/>
          </p:nvPr>
        </p:nvSpPr>
        <p:spPr/>
        <p:txBody>
          <a:bodyPr/>
          <a:lstStyle/>
          <a:p>
            <a:r>
              <a:rPr lang="en-GB" dirty="0"/>
              <a:t>2. Set of Indistinguishable Attributes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81954F-AF7B-E349-A0B7-20E677EF6DE9}"/>
                  </a:ext>
                </a:extLst>
              </p:cNvPr>
              <p:cNvSpPr>
                <a:spLocks noGrp="1"/>
              </p:cNvSpPr>
              <p:nvPr>
                <p:ph type="body" sz="quarter" idx="13"/>
              </p:nvPr>
            </p:nvSpPr>
            <p:spPr>
              <a:xfrm>
                <a:off x="623392" y="1332843"/>
                <a:ext cx="7681859" cy="4270116"/>
              </a:xfrm>
            </p:spPr>
            <p:txBody>
              <a:bodyPr>
                <a:normAutofit fontScale="92500" lnSpcReduction="10000"/>
              </a:bodyPr>
              <a:lstStyle/>
              <a:p>
                <a:r>
                  <a:rPr lang="en-GB" dirty="0"/>
                  <a:t>Extended syntax: Decision model </a:t>
                </a:r>
              </a:p>
              <a:p>
                <a:pPr marL="258503" lvl="1" indent="0">
                  <a:buNone/>
                </a:pPr>
                <a14:m>
                  <m:oMathPara xmlns:m="http://schemas.openxmlformats.org/officeDocument/2006/math">
                    <m:oMathParaPr>
                      <m:jc m:val="centerGroup"/>
                    </m:oMathParaPr>
                    <m:oMath xmlns:m="http://schemas.openxmlformats.org/officeDocument/2006/math">
                      <m:r>
                        <a:rPr lang="en-GB" i="1">
                          <a:solidFill>
                            <a:schemeClr val="accent1"/>
                          </a:solidFill>
                          <a:latin typeface="Cambria Math" panose="02040503050406030204" pitchFamily="18" charset="0"/>
                        </a:rPr>
                        <m:t>𝐺</m:t>
                      </m:r>
                      <m:r>
                        <a:rPr lang="en-GB" i="1">
                          <a:solidFill>
                            <a:schemeClr val="accent1"/>
                          </a:solidFill>
                          <a:latin typeface="Cambria Math" panose="02040503050406030204" pitchFamily="18" charset="0"/>
                        </a:rPr>
                        <m:t>=</m:t>
                      </m:r>
                      <m:sSubSup>
                        <m:sSubSupPr>
                          <m:ctrlPr>
                            <a:rPr lang="en-GB" i="1">
                              <a:solidFill>
                                <a:schemeClr val="accent1"/>
                              </a:solidFill>
                              <a:latin typeface="Cambria Math" panose="02040503050406030204" pitchFamily="18" charset="0"/>
                            </a:rPr>
                          </m:ctrlPr>
                        </m:sSubSupPr>
                        <m:e>
                          <m:d>
                            <m:dPr>
                              <m:begChr m:val="{"/>
                              <m:endChr m:val="}"/>
                              <m:ctrlPr>
                                <a:rPr lang="en-GB" i="1">
                                  <a:solidFill>
                                    <a:schemeClr val="accent1"/>
                                  </a:solidFill>
                                  <a:latin typeface="Cambria Math" panose="02040503050406030204" pitchFamily="18" charset="0"/>
                                </a:rPr>
                              </m:ctrlPr>
                            </m:dPr>
                            <m:e>
                              <m:sSub>
                                <m:sSubPr>
                                  <m:ctrlPr>
                                    <a:rPr lang="en-GB" i="1">
                                      <a:solidFill>
                                        <a:schemeClr val="accent1"/>
                                      </a:solidFill>
                                      <a:latin typeface="Cambria Math" panose="02040503050406030204" pitchFamily="18" charset="0"/>
                                    </a:rPr>
                                  </m:ctrlPr>
                                </m:sSubPr>
                                <m:e>
                                  <m:r>
                                    <a:rPr lang="en-GB" i="1">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𝑖</m:t>
                                  </m:r>
                                </m:sub>
                              </m:sSub>
                            </m:e>
                          </m:d>
                        </m:e>
                        <m:sub>
                          <m:r>
                            <a:rPr lang="en-GB" i="1">
                              <a:solidFill>
                                <a:schemeClr val="accent1"/>
                              </a:solidFill>
                              <a:latin typeface="Cambria Math" panose="02040503050406030204" pitchFamily="18" charset="0"/>
                            </a:rPr>
                            <m:t>𝑖</m:t>
                          </m:r>
                          <m:r>
                            <a:rPr lang="en-GB" i="1">
                              <a:solidFill>
                                <a:schemeClr val="accent1"/>
                              </a:solidFill>
                              <a:latin typeface="Cambria Math" panose="02040503050406030204" pitchFamily="18" charset="0"/>
                            </a:rPr>
                            <m:t>=1</m:t>
                          </m:r>
                        </m:sub>
                        <m:sup>
                          <m:r>
                            <a:rPr lang="en-GB" i="1">
                              <a:solidFill>
                                <a:schemeClr val="accent1"/>
                              </a:solidFill>
                              <a:latin typeface="Cambria Math" panose="02040503050406030204" pitchFamily="18" charset="0"/>
                            </a:rPr>
                            <m:t>𝑛</m:t>
                          </m:r>
                        </m:sup>
                      </m:sSubSup>
                      <m:r>
                        <a:rPr lang="en-GB" i="1">
                          <a:solidFill>
                            <a:schemeClr val="accent1"/>
                          </a:solidFill>
                          <a:latin typeface="Cambria Math" panose="02040503050406030204" pitchFamily="18" charset="0"/>
                          <a:ea typeface="Cambria Math" panose="02040503050406030204" pitchFamily="18" charset="0"/>
                        </a:rPr>
                        <m:t>∪</m:t>
                      </m:r>
                      <m:d>
                        <m:dPr>
                          <m:begChr m:val="{"/>
                          <m:endChr m:val="}"/>
                          <m:ctrlPr>
                            <a:rPr lang="en-GB" b="0" i="1" smtClean="0">
                              <a:solidFill>
                                <a:schemeClr val="accent1"/>
                              </a:solidFill>
                              <a:latin typeface="Cambria Math" panose="02040503050406030204" pitchFamily="18" charset="0"/>
                              <a:ea typeface="Cambria Math" panose="02040503050406030204" pitchFamily="18" charset="0"/>
                            </a:rPr>
                          </m:ctrlPr>
                        </m:dPr>
                        <m:e>
                          <m:sSub>
                            <m:sSubPr>
                              <m:ctrlPr>
                                <a:rPr lang="en-GB" b="0" i="1" smtClean="0">
                                  <a:solidFill>
                                    <a:schemeClr val="accent1"/>
                                  </a:solidFill>
                                  <a:latin typeface="Cambria Math" panose="02040503050406030204" pitchFamily="18" charset="0"/>
                                  <a:ea typeface="Cambria Math" panose="02040503050406030204" pitchFamily="18" charset="0"/>
                                </a:rPr>
                              </m:ctrlPr>
                            </m:sSubPr>
                            <m:e>
                              <m:r>
                                <a:rPr lang="en-GB" b="0" i="1" smtClean="0">
                                  <a:solidFill>
                                    <a:schemeClr val="accent1"/>
                                  </a:solidFill>
                                  <a:latin typeface="Cambria Math" panose="02040503050406030204" pitchFamily="18" charset="0"/>
                                  <a:ea typeface="Cambria Math" panose="02040503050406030204" pitchFamily="18" charset="0"/>
                                </a:rPr>
                                <m:t>𝑔</m:t>
                              </m:r>
                            </m:e>
                            <m:sub>
                              <m:r>
                                <a:rPr lang="en-GB" b="0" i="1" smtClean="0">
                                  <a:solidFill>
                                    <a:schemeClr val="accent1"/>
                                  </a:solidFill>
                                  <a:latin typeface="Cambria Math" panose="02040503050406030204" pitchFamily="18" charset="0"/>
                                  <a:ea typeface="Cambria Math" panose="02040503050406030204" pitchFamily="18" charset="0"/>
                                </a:rPr>
                                <m:t>𝑈</m:t>
                              </m:r>
                            </m:sub>
                          </m:sSub>
                        </m:e>
                      </m:d>
                      <m:r>
                        <a:rPr lang="en-GB" i="1">
                          <a:solidFill>
                            <a:schemeClr val="accent1"/>
                          </a:solidFill>
                          <a:latin typeface="Cambria Math" panose="02040503050406030204" pitchFamily="18" charset="0"/>
                          <a:ea typeface="Cambria Math" panose="02040503050406030204" pitchFamily="18" charset="0"/>
                        </a:rPr>
                        <m:t>∪</m:t>
                      </m:r>
                      <m:d>
                        <m:dPr>
                          <m:begChr m:val="{"/>
                          <m:endChr m:val="}"/>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𝛯</m:t>
                          </m:r>
                        </m:e>
                      </m:d>
                    </m:oMath>
                  </m:oMathPara>
                </a14:m>
                <a:endParaRPr lang="en-GB" dirty="0">
                  <a:solidFill>
                    <a:schemeClr val="accent1"/>
                  </a:solidFill>
                </a:endParaRPr>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m:t>
                        </m:r>
                      </m:sub>
                    </m:sSub>
                    <m:r>
                      <a:rPr lang="en-GB" i="1">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𝑖</m:t>
                        </m:r>
                      </m:sub>
                    </m:sSub>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𝒜</m:t>
                                </m:r>
                              </m:e>
                              <m:sub>
                                <m:r>
                                  <a:rPr lang="en-GB" i="1">
                                    <a:latin typeface="Cambria Math" panose="02040503050406030204" pitchFamily="18" charset="0"/>
                                    <a:ea typeface="Cambria Math" panose="02040503050406030204" pitchFamily="18" charset="0"/>
                                  </a:rPr>
                                  <m:t>𝑖</m:t>
                                </m:r>
                              </m:sub>
                            </m:sSub>
                          </m:e>
                        </m:d>
                      </m:e>
                      <m: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𝐶</m:t>
                            </m:r>
                          </m:e>
                          <m:sub>
                            <m:r>
                              <a:rPr lang="en-GB" i="1">
                                <a:latin typeface="Cambria Math" panose="02040503050406030204" pitchFamily="18" charset="0"/>
                                <a:ea typeface="Cambria Math" panose="02040503050406030204" pitchFamily="18" charset="0"/>
                              </a:rPr>
                              <m:t>𝑖</m:t>
                            </m:r>
                          </m:sub>
                        </m:sSub>
                      </m:sub>
                    </m:sSub>
                  </m:oMath>
                </a14:m>
                <a:r>
                  <a:rPr lang="en-GB" dirty="0"/>
                  <a:t> parfactors with (decision) PRVs as arguments</a:t>
                </a:r>
              </a:p>
              <a:p>
                <a:pPr lvl="1"/>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b="0" i="1" smtClean="0">
                            <a:latin typeface="Cambria Math" panose="02040503050406030204" pitchFamily="18" charset="0"/>
                          </a:rPr>
                          <m:t>𝑈</m:t>
                        </m:r>
                      </m:sub>
                    </m:sSub>
                    <m:r>
                      <a:rPr lang="en-GB" i="1">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ℒ</m:t>
                            </m:r>
                          </m:e>
                        </m:d>
                      </m:sub>
                    </m:sSub>
                    <m:d>
                      <m:dPr>
                        <m:ctrlPr>
                          <a:rPr lang="en-GB" i="1">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𝒜</m:t>
                        </m:r>
                      </m:e>
                    </m:d>
                  </m:oMath>
                </a14:m>
                <a:r>
                  <a:rPr lang="en-GB" dirty="0"/>
                  <a:t> a utility </a:t>
                </a:r>
                <a:r>
                  <a:rPr lang="en-GB" i="1" dirty="0"/>
                  <a:t>parfactor</a:t>
                </a:r>
                <a:r>
                  <a:rPr lang="en-GB" dirty="0"/>
                  <a:t> and </a:t>
                </a:r>
                <a14:m>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ℒ</m:t>
                        </m:r>
                      </m:e>
                    </m:d>
                  </m:oMath>
                </a14:m>
                <a:r>
                  <a:rPr lang="en-GB" dirty="0"/>
                  <a:t> a utility PRV</a:t>
                </a:r>
              </a:p>
              <a:p>
                <a:pPr lvl="2"/>
                <a14:m>
                  <m:oMath xmlns:m="http://schemas.openxmlformats.org/officeDocument/2006/math">
                    <m:r>
                      <a:rPr lang="de-DE" i="1">
                        <a:latin typeface="Cambria Math" panose="02040503050406030204" pitchFamily="18" charset="0"/>
                        <a:ea typeface="Cambria Math" panose="02040503050406030204" pitchFamily="18" charset="0"/>
                      </a:rPr>
                      <m:t>ℒ</m:t>
                    </m:r>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lv</m:t>
                    </m:r>
                    <m:d>
                      <m:dPr>
                        <m:ctrlPr>
                          <a:rPr lang="de-DE" b="0" i="1" smtClean="0">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𝒜</m:t>
                        </m:r>
                      </m:e>
                    </m:d>
                  </m:oMath>
                </a14:m>
                <a:r>
                  <a:rPr lang="en-GB" dirty="0"/>
                  <a:t> holds</a:t>
                </a:r>
              </a:p>
              <a:p>
                <a:pPr lvl="2"/>
                <a14:m>
                  <m:oMath xmlns:m="http://schemas.openxmlformats.org/officeDocument/2006/math">
                    <m:r>
                      <m:rPr>
                        <m:sty m:val="p"/>
                      </m:rPr>
                      <a:rPr lang="de-DE" b="0" i="0" smtClean="0">
                        <a:latin typeface="Cambria Math" panose="02040503050406030204" pitchFamily="18" charset="0"/>
                      </a:rPr>
                      <m:t>gr</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e>
                    </m:d>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𝑚</m:t>
                            </m:r>
                          </m:sub>
                        </m:sSub>
                      </m:e>
                    </m:d>
                  </m:oMath>
                </a14:m>
                <a:r>
                  <a:rPr lang="en-GB" dirty="0"/>
                  <a:t>, all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𝑓</m:t>
                        </m:r>
                      </m:e>
                      <m:sub>
                        <m:r>
                          <a:rPr lang="de-DE" b="0" i="1" dirty="0" smtClean="0">
                            <a:latin typeface="Cambria Math" panose="02040503050406030204" pitchFamily="18" charset="0"/>
                          </a:rPr>
                          <m:t>𝑖</m:t>
                        </m:r>
                      </m:sub>
                    </m:sSub>
                  </m:oMath>
                </a14:m>
                <a:r>
                  <a:rPr lang="en-GB" dirty="0"/>
                  <a:t> with utility function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rPr>
                          <m:t>𝑈</m:t>
                        </m:r>
                      </m:sub>
                    </m:sSub>
                  </m:oMath>
                </a14:m>
                <a:endParaRPr lang="en-GB" dirty="0"/>
              </a:p>
              <a:p>
                <a:pPr lvl="1"/>
                <a14:m>
                  <m:oMath xmlns:m="http://schemas.openxmlformats.org/officeDocument/2006/math">
                    <m:r>
                      <a:rPr lang="en-GB" i="1">
                        <a:latin typeface="Cambria Math" panose="02040503050406030204" pitchFamily="18" charset="0"/>
                        <a:ea typeface="Cambria Math" panose="02040503050406030204" pitchFamily="18" charset="0"/>
                      </a:rPr>
                      <m:t>𝛯</m:t>
                    </m:r>
                  </m:oMath>
                </a14:m>
                <a:r>
                  <a:rPr lang="en-GB" dirty="0"/>
                  <a:t> a combination function, combining </a:t>
                </a:r>
                <a14:m>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ℒ</m:t>
                        </m:r>
                      </m:e>
                    </m:d>
                  </m:oMath>
                </a14:m>
                <a:r>
                  <a:rPr lang="en-GB" dirty="0"/>
                  <a:t> </a:t>
                </a:r>
                <a:br>
                  <a:rPr lang="en-GB" dirty="0"/>
                </a:br>
                <a:r>
                  <a:rPr lang="en-GB" dirty="0"/>
                  <a:t>into one </a:t>
                </a:r>
                <a14:m>
                  <m:oMath xmlns:m="http://schemas.openxmlformats.org/officeDocument/2006/math">
                    <m:r>
                      <a:rPr lang="en-GB" i="1">
                        <a:latin typeface="Cambria Math" panose="02040503050406030204" pitchFamily="18" charset="0"/>
                      </a:rPr>
                      <m:t>𝑈</m:t>
                    </m:r>
                  </m:oMath>
                </a14:m>
                <a:r>
                  <a:rPr lang="en-GB" dirty="0"/>
                  <a:t> in lifted way (for liftability)</a:t>
                </a:r>
              </a:p>
              <a:p>
                <a:pPr lvl="2"/>
                <a:r>
                  <a:rPr lang="en-GB" dirty="0"/>
                  <a:t>Addition yields a multiplication</a:t>
                </a:r>
              </a:p>
              <a:p>
                <a:pPr lvl="3"/>
                <a:r>
                  <a:rPr lang="en-GB" dirty="0"/>
                  <a:t>Compare multiplication leading to an </a:t>
                </a:r>
                <a:br>
                  <a:rPr lang="en-GB" dirty="0"/>
                </a:br>
                <a:r>
                  <a:rPr lang="en-GB" dirty="0"/>
                  <a:t>exponentiation in multiplicative semantics</a:t>
                </a:r>
              </a:p>
              <a:p>
                <a:endParaRPr lang="en-GB" dirty="0"/>
              </a:p>
            </p:txBody>
          </p:sp>
        </mc:Choice>
        <mc:Fallback xmlns="">
          <p:sp>
            <p:nvSpPr>
              <p:cNvPr id="3" name="Content Placeholder 2">
                <a:extLst>
                  <a:ext uri="{FF2B5EF4-FFF2-40B4-BE49-F238E27FC236}">
                    <a16:creationId xmlns:a16="http://schemas.microsoft.com/office/drawing/2014/main" id="{2081954F-AF7B-E349-A0B7-20E677EF6DE9}"/>
                  </a:ext>
                </a:extLst>
              </p:cNvPr>
              <p:cNvSpPr>
                <a:spLocks noGrp="1" noRot="1" noChangeAspect="1" noMove="1" noResize="1" noEditPoints="1" noAdjustHandles="1" noChangeArrowheads="1" noChangeShapeType="1" noTextEdit="1"/>
              </p:cNvSpPr>
              <p:nvPr>
                <p:ph type="body" sz="quarter" idx="13"/>
              </p:nvPr>
            </p:nvSpPr>
            <p:spPr>
              <a:xfrm>
                <a:off x="623392" y="1332843"/>
                <a:ext cx="7681859" cy="4270116"/>
              </a:xfrm>
              <a:blipFill>
                <a:blip r:embed="rId2"/>
                <a:stretch>
                  <a:fillRect l="-2310" t="-2671" b="-297"/>
                </a:stretch>
              </a:blipFill>
            </p:spPr>
            <p:txBody>
              <a:bodyPr/>
              <a:lstStyle/>
              <a:p>
                <a:r>
                  <a:rPr lang="en-DE">
                    <a:noFill/>
                  </a:rPr>
                  <a:t> </a:t>
                </a:r>
              </a:p>
            </p:txBody>
          </p:sp>
        </mc:Fallback>
      </mc:AlternateContent>
      <p:sp>
        <p:nvSpPr>
          <p:cNvPr id="7" name="TextBox 6">
            <a:extLst>
              <a:ext uri="{FF2B5EF4-FFF2-40B4-BE49-F238E27FC236}">
                <a16:creationId xmlns:a16="http://schemas.microsoft.com/office/drawing/2014/main" id="{4AA16635-3181-EB40-BF83-20C423C75F58}"/>
              </a:ext>
            </a:extLst>
          </p:cNvPr>
          <p:cNvSpPr txBox="1"/>
          <p:nvPr/>
        </p:nvSpPr>
        <p:spPr>
          <a:xfrm>
            <a:off x="1343471" y="5733317"/>
            <a:ext cx="5412377"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As of now, logical variables in utility model possible!</a:t>
            </a:r>
          </a:p>
        </p:txBody>
      </p:sp>
      <p:grpSp>
        <p:nvGrpSpPr>
          <p:cNvPr id="316" name="Group 315">
            <a:extLst>
              <a:ext uri="{FF2B5EF4-FFF2-40B4-BE49-F238E27FC236}">
                <a16:creationId xmlns:a16="http://schemas.microsoft.com/office/drawing/2014/main" id="{38060A54-5719-854E-A01C-C4978D666544}"/>
              </a:ext>
            </a:extLst>
          </p:cNvPr>
          <p:cNvGrpSpPr/>
          <p:nvPr/>
        </p:nvGrpSpPr>
        <p:grpSpPr>
          <a:xfrm>
            <a:off x="6102284" y="3524865"/>
            <a:ext cx="5729391" cy="2381049"/>
            <a:chOff x="6102284" y="3524865"/>
            <a:chExt cx="5729391" cy="2381049"/>
          </a:xfrm>
        </p:grpSpPr>
        <mc:AlternateContent xmlns:mc="http://schemas.openxmlformats.org/markup-compatibility/2006" xmlns:a14="http://schemas.microsoft.com/office/drawing/2010/main">
          <mc:Choice Requires="a14">
            <p:sp>
              <p:nvSpPr>
                <p:cNvPr id="317" name="Rectangle 316">
                  <a:extLst>
                    <a:ext uri="{FF2B5EF4-FFF2-40B4-BE49-F238E27FC236}">
                      <a16:creationId xmlns:a16="http://schemas.microsoft.com/office/drawing/2014/main" id="{E07CBB21-A3B8-6247-A4B6-24153F1F9D19}"/>
                    </a:ext>
                  </a:extLst>
                </p:cNvPr>
                <p:cNvSpPr/>
                <p:nvPr/>
              </p:nvSpPr>
              <p:spPr>
                <a:xfrm>
                  <a:off x="7676883" y="4424709"/>
                  <a:ext cx="1629270"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r>
                          <a:rPr lang="de-DE" sz="1400" b="0" i="1" smtClean="0">
                            <a:latin typeface="Cambria Math" panose="02040503050406030204" pitchFamily="18" charset="0"/>
                          </a:rPr>
                          <m:t>.</m:t>
                        </m:r>
                        <m:r>
                          <a:rPr lang="de-DE" sz="1400" b="0" i="1" smtClean="0">
                            <a:latin typeface="Cambria Math" panose="02040503050406030204" pitchFamily="18" charset="0"/>
                          </a:rPr>
                          <m:t>𝑡𝑟𝑎𝑖𝑛</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317" name="Rectangle 316">
                  <a:extLst>
                    <a:ext uri="{FF2B5EF4-FFF2-40B4-BE49-F238E27FC236}">
                      <a16:creationId xmlns:a16="http://schemas.microsoft.com/office/drawing/2014/main" id="{E07CBB21-A3B8-6247-A4B6-24153F1F9D19}"/>
                    </a:ext>
                  </a:extLst>
                </p:cNvPr>
                <p:cNvSpPr>
                  <a:spLocks noRot="1" noChangeAspect="1" noMove="1" noResize="1" noEditPoints="1" noAdjustHandles="1" noChangeArrowheads="1" noChangeShapeType="1" noTextEdit="1"/>
                </p:cNvSpPr>
                <p:nvPr/>
              </p:nvSpPr>
              <p:spPr>
                <a:xfrm>
                  <a:off x="7676883" y="4424709"/>
                  <a:ext cx="1629270" cy="309958"/>
                </a:xfrm>
                <a:prstGeom prst="rect">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8" name="Diamond 317">
                  <a:extLst>
                    <a:ext uri="{FF2B5EF4-FFF2-40B4-BE49-F238E27FC236}">
                      <a16:creationId xmlns:a16="http://schemas.microsoft.com/office/drawing/2014/main" id="{29C6BF94-9934-624B-B33C-2E6ECA08C3BB}"/>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318" name="Diamond 317">
                  <a:extLst>
                    <a:ext uri="{FF2B5EF4-FFF2-40B4-BE49-F238E27FC236}">
                      <a16:creationId xmlns:a16="http://schemas.microsoft.com/office/drawing/2014/main" id="{29C6BF94-9934-624B-B33C-2E6ECA08C3BB}"/>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9" name="Oval 318">
                  <a:extLst>
                    <a:ext uri="{FF2B5EF4-FFF2-40B4-BE49-F238E27FC236}">
                      <a16:creationId xmlns:a16="http://schemas.microsoft.com/office/drawing/2014/main" id="{CE61A21B-2C79-F247-B156-E13CF68F09E4}"/>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319" name="Oval 318">
                  <a:extLst>
                    <a:ext uri="{FF2B5EF4-FFF2-40B4-BE49-F238E27FC236}">
                      <a16:creationId xmlns:a16="http://schemas.microsoft.com/office/drawing/2014/main" id="{CE61A21B-2C79-F247-B156-E13CF68F09E4}"/>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0" name="Oval 319">
                  <a:extLst>
                    <a:ext uri="{FF2B5EF4-FFF2-40B4-BE49-F238E27FC236}">
                      <a16:creationId xmlns:a16="http://schemas.microsoft.com/office/drawing/2014/main" id="{88A262A5-C98A-DD42-BE99-E04FE6AAE1FC}"/>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320" name="Oval 319">
                  <a:extLst>
                    <a:ext uri="{FF2B5EF4-FFF2-40B4-BE49-F238E27FC236}">
                      <a16:creationId xmlns:a16="http://schemas.microsoft.com/office/drawing/2014/main" id="{88A262A5-C98A-DD42-BE99-E04FE6AAE1FC}"/>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1" name="Oval 320">
                  <a:extLst>
                    <a:ext uri="{FF2B5EF4-FFF2-40B4-BE49-F238E27FC236}">
                      <a16:creationId xmlns:a16="http://schemas.microsoft.com/office/drawing/2014/main" id="{3F5B6249-2C3A-9D49-8EEC-8D64F68B596E}"/>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321" name="Oval 320">
                  <a:extLst>
                    <a:ext uri="{FF2B5EF4-FFF2-40B4-BE49-F238E27FC236}">
                      <a16:creationId xmlns:a16="http://schemas.microsoft.com/office/drawing/2014/main" id="{3F5B6249-2C3A-9D49-8EEC-8D64F68B596E}"/>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2" name="Oval 321">
                  <a:extLst>
                    <a:ext uri="{FF2B5EF4-FFF2-40B4-BE49-F238E27FC236}">
                      <a16:creationId xmlns:a16="http://schemas.microsoft.com/office/drawing/2014/main" id="{6CCAA9DF-5A37-BA49-9A67-F7162FFC49D4}"/>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322" name="Oval 321">
                  <a:extLst>
                    <a:ext uri="{FF2B5EF4-FFF2-40B4-BE49-F238E27FC236}">
                      <a16:creationId xmlns:a16="http://schemas.microsoft.com/office/drawing/2014/main" id="{6CCAA9DF-5A37-BA49-9A67-F7162FFC49D4}"/>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323" name="Straight Connector 322">
              <a:extLst>
                <a:ext uri="{FF2B5EF4-FFF2-40B4-BE49-F238E27FC236}">
                  <a16:creationId xmlns:a16="http://schemas.microsoft.com/office/drawing/2014/main" id="{B6FC4798-C9D4-FB4E-A11E-51870D099694}"/>
                </a:ext>
              </a:extLst>
            </p:cNvPr>
            <p:cNvCxnSpPr>
              <a:cxnSpLocks/>
              <a:stCxn id="320" idx="6"/>
              <a:endCxn id="390"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25A5D160-0279-4F45-A429-744A84A51391}"/>
                </a:ext>
              </a:extLst>
            </p:cNvPr>
            <p:cNvCxnSpPr>
              <a:cxnSpLocks/>
              <a:stCxn id="321" idx="4"/>
              <a:endCxn id="390"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C38856C3-2DD3-314D-9E2A-A2BB90FF150D}"/>
                </a:ext>
              </a:extLst>
            </p:cNvPr>
            <p:cNvCxnSpPr>
              <a:cxnSpLocks/>
              <a:stCxn id="319" idx="0"/>
              <a:endCxn id="390"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6" name="Group 325">
              <a:extLst>
                <a:ext uri="{FF2B5EF4-FFF2-40B4-BE49-F238E27FC236}">
                  <a16:creationId xmlns:a16="http://schemas.microsoft.com/office/drawing/2014/main" id="{1C3F66AB-4B06-CF40-ADAC-945DA4D04A1C}"/>
                </a:ext>
              </a:extLst>
            </p:cNvPr>
            <p:cNvGrpSpPr/>
            <p:nvPr/>
          </p:nvGrpSpPr>
          <p:grpSpPr>
            <a:xfrm>
              <a:off x="9259275" y="5267132"/>
              <a:ext cx="381362" cy="321402"/>
              <a:chOff x="9288700" y="2889291"/>
              <a:chExt cx="461103" cy="388604"/>
            </a:xfrm>
          </p:grpSpPr>
          <p:sp>
            <p:nvSpPr>
              <p:cNvPr id="389" name="Rectangle 388">
                <a:extLst>
                  <a:ext uri="{FF2B5EF4-FFF2-40B4-BE49-F238E27FC236}">
                    <a16:creationId xmlns:a16="http://schemas.microsoft.com/office/drawing/2014/main" id="{5D71CB26-1CC2-BA4C-8E2F-B01B7B13C4B5}"/>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90" name="Rectangle 389">
                <a:extLst>
                  <a:ext uri="{FF2B5EF4-FFF2-40B4-BE49-F238E27FC236}">
                    <a16:creationId xmlns:a16="http://schemas.microsoft.com/office/drawing/2014/main" id="{BC6F1F49-2FDC-E34F-BCD4-84B344611E15}"/>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91" name="Rectangle 390">
                <a:extLst>
                  <a:ext uri="{FF2B5EF4-FFF2-40B4-BE49-F238E27FC236}">
                    <a16:creationId xmlns:a16="http://schemas.microsoft.com/office/drawing/2014/main" id="{9B467BC3-8209-1140-8F19-2649617068FE}"/>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92" name="TextBox 391">
                    <a:extLst>
                      <a:ext uri="{FF2B5EF4-FFF2-40B4-BE49-F238E27FC236}">
                        <a16:creationId xmlns:a16="http://schemas.microsoft.com/office/drawing/2014/main" id="{48358C47-D1C7-D146-B213-1006A38FB8F3}"/>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327" name="Straight Connector 326">
              <a:extLst>
                <a:ext uri="{FF2B5EF4-FFF2-40B4-BE49-F238E27FC236}">
                  <a16:creationId xmlns:a16="http://schemas.microsoft.com/office/drawing/2014/main" id="{8E866098-0F2B-984A-9E51-162E129A62BF}"/>
                </a:ext>
              </a:extLst>
            </p:cNvPr>
            <p:cNvCxnSpPr>
              <a:cxnSpLocks/>
              <a:stCxn id="321" idx="4"/>
              <a:endCxn id="386"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50D2401B-C3C7-E540-90D6-56F4CA1D99AC}"/>
                </a:ext>
              </a:extLst>
            </p:cNvPr>
            <p:cNvCxnSpPr>
              <a:cxnSpLocks/>
              <a:stCxn id="322" idx="2"/>
              <a:endCxn id="386"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657CF83C-6A93-CB42-9CA4-306476866578}"/>
                </a:ext>
              </a:extLst>
            </p:cNvPr>
            <p:cNvCxnSpPr>
              <a:cxnSpLocks/>
              <a:stCxn id="319" idx="0"/>
              <a:endCxn id="386"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0" name="Group 329">
              <a:extLst>
                <a:ext uri="{FF2B5EF4-FFF2-40B4-BE49-F238E27FC236}">
                  <a16:creationId xmlns:a16="http://schemas.microsoft.com/office/drawing/2014/main" id="{C3805543-895B-224E-925B-D9CACBB5FDAA}"/>
                </a:ext>
              </a:extLst>
            </p:cNvPr>
            <p:cNvGrpSpPr/>
            <p:nvPr/>
          </p:nvGrpSpPr>
          <p:grpSpPr>
            <a:xfrm>
              <a:off x="9912217" y="5267132"/>
              <a:ext cx="413819" cy="321813"/>
              <a:chOff x="9547296" y="2889291"/>
              <a:chExt cx="500346" cy="389101"/>
            </a:xfrm>
          </p:grpSpPr>
          <p:sp>
            <p:nvSpPr>
              <p:cNvPr id="385" name="Rectangle 384">
                <a:extLst>
                  <a:ext uri="{FF2B5EF4-FFF2-40B4-BE49-F238E27FC236}">
                    <a16:creationId xmlns:a16="http://schemas.microsoft.com/office/drawing/2014/main" id="{A07FCD94-5C14-3B4B-9E91-08FF484AC008}"/>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86" name="Rectangle 385">
                <a:extLst>
                  <a:ext uri="{FF2B5EF4-FFF2-40B4-BE49-F238E27FC236}">
                    <a16:creationId xmlns:a16="http://schemas.microsoft.com/office/drawing/2014/main" id="{99C20903-E748-6843-A552-06A6E994BC1F}"/>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87" name="Rectangle 386">
                <a:extLst>
                  <a:ext uri="{FF2B5EF4-FFF2-40B4-BE49-F238E27FC236}">
                    <a16:creationId xmlns:a16="http://schemas.microsoft.com/office/drawing/2014/main" id="{DF7F19AA-7EB6-C045-8886-EB7DBB2ED511}"/>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88" name="TextBox 387">
                    <a:extLst>
                      <a:ext uri="{FF2B5EF4-FFF2-40B4-BE49-F238E27FC236}">
                        <a16:creationId xmlns:a16="http://schemas.microsoft.com/office/drawing/2014/main" id="{A5549D5C-82B8-884D-866C-E953D8AEFE97}"/>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331" name="Group 330">
              <a:extLst>
                <a:ext uri="{FF2B5EF4-FFF2-40B4-BE49-F238E27FC236}">
                  <a16:creationId xmlns:a16="http://schemas.microsoft.com/office/drawing/2014/main" id="{08A5800E-91BE-D44B-BCDE-545C1F8F6383}"/>
                </a:ext>
              </a:extLst>
            </p:cNvPr>
            <p:cNvGrpSpPr/>
            <p:nvPr/>
          </p:nvGrpSpPr>
          <p:grpSpPr>
            <a:xfrm>
              <a:off x="10071239" y="4906891"/>
              <a:ext cx="634327" cy="275544"/>
              <a:chOff x="8609354" y="2941214"/>
              <a:chExt cx="766961" cy="333158"/>
            </a:xfrm>
          </p:grpSpPr>
          <p:cxnSp>
            <p:nvCxnSpPr>
              <p:cNvPr id="381" name="Straight Connector 380">
                <a:extLst>
                  <a:ext uri="{FF2B5EF4-FFF2-40B4-BE49-F238E27FC236}">
                    <a16:creationId xmlns:a16="http://schemas.microsoft.com/office/drawing/2014/main" id="{1B489775-2603-4844-A0EA-1740315461B5}"/>
                  </a:ext>
                </a:extLst>
              </p:cNvPr>
              <p:cNvCxnSpPr>
                <a:cxnSpLocks/>
                <a:stCxn id="321" idx="6"/>
                <a:endCxn id="383"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82" name="Group 381">
                <a:extLst>
                  <a:ext uri="{FF2B5EF4-FFF2-40B4-BE49-F238E27FC236}">
                    <a16:creationId xmlns:a16="http://schemas.microsoft.com/office/drawing/2014/main" id="{4323A8E1-9C52-354D-8DE8-6EFEF75BB567}"/>
                  </a:ext>
                </a:extLst>
              </p:cNvPr>
              <p:cNvGrpSpPr/>
              <p:nvPr/>
            </p:nvGrpSpPr>
            <p:grpSpPr>
              <a:xfrm>
                <a:off x="8957002" y="2941214"/>
                <a:ext cx="419313" cy="333158"/>
                <a:chOff x="8957002" y="2941214"/>
                <a:chExt cx="419313" cy="333158"/>
              </a:xfrm>
            </p:grpSpPr>
            <p:sp>
              <p:nvSpPr>
                <p:cNvPr id="383" name="Rectangle 382">
                  <a:extLst>
                    <a:ext uri="{FF2B5EF4-FFF2-40B4-BE49-F238E27FC236}">
                      <a16:creationId xmlns:a16="http://schemas.microsoft.com/office/drawing/2014/main" id="{93E8D7C6-03EF-9243-A0A6-FDB27CE61A7A}"/>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84" name="TextBox 383">
                      <a:extLst>
                        <a:ext uri="{FF2B5EF4-FFF2-40B4-BE49-F238E27FC236}">
                          <a16:creationId xmlns:a16="http://schemas.microsoft.com/office/drawing/2014/main" id="{19320131-03C4-804F-8DC4-65F79CBEC9A0}"/>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cxnSp>
          <p:nvCxnSpPr>
            <p:cNvPr id="332" name="Straight Connector 331">
              <a:extLst>
                <a:ext uri="{FF2B5EF4-FFF2-40B4-BE49-F238E27FC236}">
                  <a16:creationId xmlns:a16="http://schemas.microsoft.com/office/drawing/2014/main" id="{9E7CF07B-8BA2-904C-92E8-7558DA69D449}"/>
                </a:ext>
              </a:extLst>
            </p:cNvPr>
            <p:cNvCxnSpPr>
              <a:cxnSpLocks/>
              <a:stCxn id="317" idx="2"/>
              <a:endCxn id="378" idx="0"/>
            </p:cNvCxnSpPr>
            <p:nvPr/>
          </p:nvCxnSpPr>
          <p:spPr>
            <a:xfrm flipH="1">
              <a:off x="8486709" y="4734667"/>
              <a:ext cx="4809" cy="163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B60F7EAC-00EB-9544-A17F-62078B87ECC6}"/>
                </a:ext>
              </a:extLst>
            </p:cNvPr>
            <p:cNvCxnSpPr>
              <a:cxnSpLocks/>
              <a:stCxn id="320" idx="0"/>
              <a:endCxn id="378" idx="2"/>
            </p:cNvCxnSpPr>
            <p:nvPr/>
          </p:nvCxnSpPr>
          <p:spPr>
            <a:xfrm flipV="1">
              <a:off x="8486708" y="5017526"/>
              <a:ext cx="1" cy="185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4" name="Group 333">
              <a:extLst>
                <a:ext uri="{FF2B5EF4-FFF2-40B4-BE49-F238E27FC236}">
                  <a16:creationId xmlns:a16="http://schemas.microsoft.com/office/drawing/2014/main" id="{75F78CAA-E2B4-2E44-ADB3-6A1B0A786F3D}"/>
                </a:ext>
              </a:extLst>
            </p:cNvPr>
            <p:cNvGrpSpPr/>
            <p:nvPr/>
          </p:nvGrpSpPr>
          <p:grpSpPr>
            <a:xfrm>
              <a:off x="8394384" y="4866246"/>
              <a:ext cx="419594" cy="310723"/>
              <a:chOff x="9535279" y="2971566"/>
              <a:chExt cx="507329" cy="375692"/>
            </a:xfrm>
          </p:grpSpPr>
          <p:sp>
            <p:nvSpPr>
              <p:cNvPr id="377" name="Rectangle 376">
                <a:extLst>
                  <a:ext uri="{FF2B5EF4-FFF2-40B4-BE49-F238E27FC236}">
                    <a16:creationId xmlns:a16="http://schemas.microsoft.com/office/drawing/2014/main" id="{CA386023-AF6D-E74C-9A29-8467D270B344}"/>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78" name="Rectangle 377">
                <a:extLst>
                  <a:ext uri="{FF2B5EF4-FFF2-40B4-BE49-F238E27FC236}">
                    <a16:creationId xmlns:a16="http://schemas.microsoft.com/office/drawing/2014/main" id="{1EAB1E18-60BC-084C-9485-D31CCAA4F10F}"/>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79" name="Rectangle 378">
                <a:extLst>
                  <a:ext uri="{FF2B5EF4-FFF2-40B4-BE49-F238E27FC236}">
                    <a16:creationId xmlns:a16="http://schemas.microsoft.com/office/drawing/2014/main" id="{4410C008-B822-E745-9DAA-6EC0F64CC800}"/>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80" name="TextBox 379">
                    <a:extLst>
                      <a:ext uri="{FF2B5EF4-FFF2-40B4-BE49-F238E27FC236}">
                        <a16:creationId xmlns:a16="http://schemas.microsoft.com/office/drawing/2014/main" id="{EE8C744B-0AD0-5F41-AA05-C6DFDCDF6AC5}"/>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cxnSp>
          <p:nvCxnSpPr>
            <p:cNvPr id="335" name="Straight Connector 334">
              <a:extLst>
                <a:ext uri="{FF2B5EF4-FFF2-40B4-BE49-F238E27FC236}">
                  <a16:creationId xmlns:a16="http://schemas.microsoft.com/office/drawing/2014/main" id="{DE5F9BF6-8080-C047-9828-403B01A32B21}"/>
                </a:ext>
              </a:extLst>
            </p:cNvPr>
            <p:cNvCxnSpPr>
              <a:cxnSpLocks/>
              <a:stCxn id="342" idx="0"/>
              <a:endCxn id="336"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6" name="Rectangle 335">
              <a:extLst>
                <a:ext uri="{FF2B5EF4-FFF2-40B4-BE49-F238E27FC236}">
                  <a16:creationId xmlns:a16="http://schemas.microsoft.com/office/drawing/2014/main" id="{DEC74D00-CE2F-C344-8BC3-BCB69C70E7FC}"/>
                </a:ext>
              </a:extLst>
            </p:cNvPr>
            <p:cNvSpPr/>
            <p:nvPr/>
          </p:nvSpPr>
          <p:spPr>
            <a:xfrm>
              <a:off x="11076954" y="36177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37" name="TextBox 336">
                  <a:extLst>
                    <a:ext uri="{FF2B5EF4-FFF2-40B4-BE49-F238E27FC236}">
                      <a16:creationId xmlns:a16="http://schemas.microsoft.com/office/drawing/2014/main" id="{4165CA38-6238-B642-8DFA-3F01103947BB}"/>
                    </a:ext>
                  </a:extLst>
                </p:cNvPr>
                <p:cNvSpPr txBox="1"/>
                <p:nvPr/>
              </p:nvSpPr>
              <p:spPr>
                <a:xfrm>
                  <a:off x="11235336" y="3685363"/>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𝐸𝑏</m:t>
                                </m:r>
                              </m:sub>
                            </m:sSub>
                          </m:sub>
                        </m:sSub>
                      </m:oMath>
                    </m:oMathPara>
                  </a14:m>
                  <a:endParaRPr lang="en-GB" sz="1400" dirty="0"/>
                </a:p>
              </p:txBody>
            </p:sp>
          </mc:Choice>
          <mc:Fallback xmlns="">
            <p:sp>
              <p:nvSpPr>
                <p:cNvPr id="337" name="TextBox 336">
                  <a:extLst>
                    <a:ext uri="{FF2B5EF4-FFF2-40B4-BE49-F238E27FC236}">
                      <a16:creationId xmlns:a16="http://schemas.microsoft.com/office/drawing/2014/main" id="{4165CA38-6238-B642-8DFA-3F01103947BB}"/>
                    </a:ext>
                  </a:extLst>
                </p:cNvPr>
                <p:cNvSpPr txBox="1">
                  <a:spLocks noRot="1" noChangeAspect="1" noMove="1" noResize="1" noEditPoints="1" noAdjustHandles="1" noChangeArrowheads="1" noChangeShapeType="1" noTextEdit="1"/>
                </p:cNvSpPr>
                <p:nvPr/>
              </p:nvSpPr>
              <p:spPr>
                <a:xfrm>
                  <a:off x="11235336" y="3685363"/>
                  <a:ext cx="396262" cy="235642"/>
                </a:xfrm>
                <a:prstGeom prst="rect">
                  <a:avLst/>
                </a:prstGeom>
                <a:blipFill>
                  <a:blip r:embed="rId110"/>
                  <a:stretch>
                    <a:fillRect l="-9375"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8" name="Oval 337">
                  <a:extLst>
                    <a:ext uri="{FF2B5EF4-FFF2-40B4-BE49-F238E27FC236}">
                      <a16:creationId xmlns:a16="http://schemas.microsoft.com/office/drawing/2014/main" id="{ABEEE624-265F-574B-9BF5-96DA6B72CB00}"/>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r>
                          <a:rPr lang="en-GB" sz="1400" b="0" i="1" smtClean="0">
                            <a:latin typeface="Cambria Math" panose="02040503050406030204" pitchFamily="18" charset="0"/>
                          </a:rPr>
                          <m:t>.</m:t>
                        </m:r>
                        <m:r>
                          <a:rPr lang="en-GB" sz="1400" b="0" i="1" smtClean="0">
                            <a:latin typeface="Cambria Math" panose="02040503050406030204" pitchFamily="18" charset="0"/>
                          </a:rPr>
                          <m:t>𝑏𝑢𝑠</m:t>
                        </m:r>
                      </m:oMath>
                    </m:oMathPara>
                  </a14:m>
                  <a:endParaRPr lang="en-GB" sz="1400" dirty="0"/>
                </a:p>
              </p:txBody>
            </p:sp>
          </mc:Choice>
          <mc:Fallback xmlns="">
            <p:sp>
              <p:nvSpPr>
                <p:cNvPr id="338" name="Oval 337">
                  <a:extLst>
                    <a:ext uri="{FF2B5EF4-FFF2-40B4-BE49-F238E27FC236}">
                      <a16:creationId xmlns:a16="http://schemas.microsoft.com/office/drawing/2014/main" id="{ABEEE624-265F-574B-9BF5-96DA6B72CB00}"/>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339" name="Straight Connector 338">
              <a:extLst>
                <a:ext uri="{FF2B5EF4-FFF2-40B4-BE49-F238E27FC236}">
                  <a16:creationId xmlns:a16="http://schemas.microsoft.com/office/drawing/2014/main" id="{7B3F2AC3-B33D-C443-A21B-5AC1C7823FF4}"/>
                </a:ext>
              </a:extLst>
            </p:cNvPr>
            <p:cNvCxnSpPr>
              <a:cxnSpLocks/>
              <a:stCxn id="336" idx="1"/>
              <a:endCxn id="338"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a:extLst>
                <a:ext uri="{FF2B5EF4-FFF2-40B4-BE49-F238E27FC236}">
                  <a16:creationId xmlns:a16="http://schemas.microsoft.com/office/drawing/2014/main" id="{D467AE0D-65E8-3C4C-8535-D602CFAD12BA}"/>
                </a:ext>
              </a:extLst>
            </p:cNvPr>
            <p:cNvCxnSpPr>
              <a:cxnSpLocks/>
              <a:stCxn id="338" idx="2"/>
              <a:endCxn id="374"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74">
              <a:extLst>
                <a:ext uri="{FF2B5EF4-FFF2-40B4-BE49-F238E27FC236}">
                  <a16:creationId xmlns:a16="http://schemas.microsoft.com/office/drawing/2014/main" id="{A58241D2-B30F-0C43-A930-EE3FC8C1C7C0}"/>
                </a:ext>
              </a:extLst>
            </p:cNvPr>
            <p:cNvCxnSpPr>
              <a:cxnSpLocks/>
              <a:stCxn id="357" idx="0"/>
              <a:endCxn id="374" idx="1"/>
            </p:cNvCxnSpPr>
            <p:nvPr/>
          </p:nvCxnSpPr>
          <p:spPr>
            <a:xfrm rot="5400000" flipH="1" flipV="1">
              <a:off x="7266887" y="3260940"/>
              <a:ext cx="744284" cy="157509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2" name="Diamond 341">
                  <a:extLst>
                    <a:ext uri="{FF2B5EF4-FFF2-40B4-BE49-F238E27FC236}">
                      <a16:creationId xmlns:a16="http://schemas.microsoft.com/office/drawing/2014/main" id="{0EE13660-BEB3-3647-9527-064B2A5384B1}"/>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𝐸𝑏</m:t>
                            </m:r>
                          </m:sub>
                        </m:sSub>
                      </m:oMath>
                    </m:oMathPara>
                  </a14:m>
                  <a:endParaRPr lang="en-GB" sz="1400" dirty="0"/>
                </a:p>
              </p:txBody>
            </p:sp>
          </mc:Choice>
          <mc:Fallback xmlns="">
            <p:sp>
              <p:nvSpPr>
                <p:cNvPr id="342" name="Diamond 341">
                  <a:extLst>
                    <a:ext uri="{FF2B5EF4-FFF2-40B4-BE49-F238E27FC236}">
                      <a16:creationId xmlns:a16="http://schemas.microsoft.com/office/drawing/2014/main" id="{0EE13660-BEB3-3647-9527-064B2A5384B1}"/>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343" name="Group 342">
              <a:extLst>
                <a:ext uri="{FF2B5EF4-FFF2-40B4-BE49-F238E27FC236}">
                  <a16:creationId xmlns:a16="http://schemas.microsoft.com/office/drawing/2014/main" id="{F7C0A4CE-9B8B-6248-959E-F0B8B0E4190E}"/>
                </a:ext>
              </a:extLst>
            </p:cNvPr>
            <p:cNvGrpSpPr/>
            <p:nvPr/>
          </p:nvGrpSpPr>
          <p:grpSpPr>
            <a:xfrm>
              <a:off x="8394384" y="3583002"/>
              <a:ext cx="423758" cy="313897"/>
              <a:chOff x="8394384" y="3583002"/>
              <a:chExt cx="423758" cy="313897"/>
            </a:xfrm>
          </p:grpSpPr>
          <p:sp>
            <p:nvSpPr>
              <p:cNvPr id="373" name="Rectangle 372">
                <a:extLst>
                  <a:ext uri="{FF2B5EF4-FFF2-40B4-BE49-F238E27FC236}">
                    <a16:creationId xmlns:a16="http://schemas.microsoft.com/office/drawing/2014/main" id="{6C85E179-55E8-734C-B4FB-FD0DD803FDB3}"/>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74" name="Rectangle 373">
                <a:extLst>
                  <a:ext uri="{FF2B5EF4-FFF2-40B4-BE49-F238E27FC236}">
                    <a16:creationId xmlns:a16="http://schemas.microsoft.com/office/drawing/2014/main" id="{5F3EFCB6-F66B-AA45-BB44-56B35D4D568C}"/>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75" name="Rectangle 374">
                <a:extLst>
                  <a:ext uri="{FF2B5EF4-FFF2-40B4-BE49-F238E27FC236}">
                    <a16:creationId xmlns:a16="http://schemas.microsoft.com/office/drawing/2014/main" id="{4D7BA10E-A576-984E-857B-2B1B197D679B}"/>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76" name="TextBox 375">
                    <a:extLst>
                      <a:ext uri="{FF2B5EF4-FFF2-40B4-BE49-F238E27FC236}">
                        <a16:creationId xmlns:a16="http://schemas.microsoft.com/office/drawing/2014/main" id="{DC8F756E-7BBB-FD4C-B376-4180AA2E91B2}"/>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344" name="Straight Connector 343">
              <a:extLst>
                <a:ext uri="{FF2B5EF4-FFF2-40B4-BE49-F238E27FC236}">
                  <a16:creationId xmlns:a16="http://schemas.microsoft.com/office/drawing/2014/main" id="{EF86DF21-B28E-7B46-B2A5-0FB04238E632}"/>
                </a:ext>
              </a:extLst>
            </p:cNvPr>
            <p:cNvCxnSpPr>
              <a:cxnSpLocks/>
              <a:stCxn id="318" idx="0"/>
              <a:endCxn id="345"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5" name="Rectangle 344">
              <a:extLst>
                <a:ext uri="{FF2B5EF4-FFF2-40B4-BE49-F238E27FC236}">
                  <a16:creationId xmlns:a16="http://schemas.microsoft.com/office/drawing/2014/main" id="{4C45B585-A53D-7C46-9672-301511CB9688}"/>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46" name="TextBox 345">
                  <a:extLst>
                    <a:ext uri="{FF2B5EF4-FFF2-40B4-BE49-F238E27FC236}">
                      <a16:creationId xmlns:a16="http://schemas.microsoft.com/office/drawing/2014/main" id="{FAF8C1AC-F5E0-0D4F-B9CE-3F3E2534E134}"/>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346" name="TextBox 345">
                  <a:extLst>
                    <a:ext uri="{FF2B5EF4-FFF2-40B4-BE49-F238E27FC236}">
                      <a16:creationId xmlns:a16="http://schemas.microsoft.com/office/drawing/2014/main" id="{FAF8C1AC-F5E0-0D4F-B9CE-3F3E2534E134}"/>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347" name="Straight Connector 346">
              <a:extLst>
                <a:ext uri="{FF2B5EF4-FFF2-40B4-BE49-F238E27FC236}">
                  <a16:creationId xmlns:a16="http://schemas.microsoft.com/office/drawing/2014/main" id="{C0D74557-6924-0A45-953D-C4EE9B366799}"/>
                </a:ext>
              </a:extLst>
            </p:cNvPr>
            <p:cNvCxnSpPr>
              <a:cxnSpLocks/>
              <a:stCxn id="345" idx="0"/>
              <a:endCxn id="342"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F48DEA78-B43A-3444-8713-BCB31F06114B}"/>
                </a:ext>
              </a:extLst>
            </p:cNvPr>
            <p:cNvCxnSpPr>
              <a:cxnSpLocks/>
              <a:stCxn id="354" idx="1"/>
              <a:endCxn id="371" idx="3"/>
            </p:cNvCxnSpPr>
            <p:nvPr/>
          </p:nvCxnSpPr>
          <p:spPr>
            <a:xfrm flipH="1" flipV="1">
              <a:off x="9833572" y="4578523"/>
              <a:ext cx="339678" cy="15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49" name="Group 348">
              <a:extLst>
                <a:ext uri="{FF2B5EF4-FFF2-40B4-BE49-F238E27FC236}">
                  <a16:creationId xmlns:a16="http://schemas.microsoft.com/office/drawing/2014/main" id="{F8CE4B14-829B-1F48-9231-2E3D123FF00E}"/>
                </a:ext>
              </a:extLst>
            </p:cNvPr>
            <p:cNvGrpSpPr/>
            <p:nvPr/>
          </p:nvGrpSpPr>
          <p:grpSpPr>
            <a:xfrm>
              <a:off x="9714476" y="4518974"/>
              <a:ext cx="537484" cy="302577"/>
              <a:chOff x="10743811" y="3621393"/>
              <a:chExt cx="537484" cy="302577"/>
            </a:xfrm>
          </p:grpSpPr>
          <p:sp>
            <p:nvSpPr>
              <p:cNvPr id="371" name="Rectangle 370">
                <a:extLst>
                  <a:ext uri="{FF2B5EF4-FFF2-40B4-BE49-F238E27FC236}">
                    <a16:creationId xmlns:a16="http://schemas.microsoft.com/office/drawing/2014/main" id="{2D00B319-7940-9F4F-B89C-E9042420381C}"/>
                  </a:ext>
                </a:extLst>
              </p:cNvPr>
              <p:cNvSpPr/>
              <p:nvPr/>
            </p:nvSpPr>
            <p:spPr>
              <a:xfrm>
                <a:off x="10743811"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72" name="TextBox 371">
                    <a:extLst>
                      <a:ext uri="{FF2B5EF4-FFF2-40B4-BE49-F238E27FC236}">
                        <a16:creationId xmlns:a16="http://schemas.microsoft.com/office/drawing/2014/main" id="{6F4A5FA1-3EB7-2F4A-A22B-7A4DB87981BE}"/>
                      </a:ext>
                    </a:extLst>
                  </p:cNvPr>
                  <p:cNvSpPr txBox="1"/>
                  <p:nvPr/>
                </p:nvSpPr>
                <p:spPr>
                  <a:xfrm>
                    <a:off x="10902665" y="3688969"/>
                    <a:ext cx="378630" cy="2350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𝐸𝑡</m:t>
                                  </m:r>
                                </m:sub>
                              </m:sSub>
                            </m:sub>
                          </m:sSub>
                        </m:oMath>
                      </m:oMathPara>
                    </a14:m>
                    <a:endParaRPr lang="en-GB" sz="1400" dirty="0"/>
                  </a:p>
                </p:txBody>
              </p:sp>
            </mc:Choice>
            <mc:Fallback xmlns="">
              <p:sp>
                <p:nvSpPr>
                  <p:cNvPr id="79" name="TextBox 78">
                    <a:extLst>
                      <a:ext uri="{FF2B5EF4-FFF2-40B4-BE49-F238E27FC236}">
                        <a16:creationId xmlns:a16="http://schemas.microsoft.com/office/drawing/2014/main" id="{4A8CD1CF-111D-CB4F-A8F5-5CF3BDAF8891}"/>
                      </a:ext>
                    </a:extLst>
                  </p:cNvPr>
                  <p:cNvSpPr txBox="1">
                    <a:spLocks noRot="1" noChangeAspect="1" noMove="1" noResize="1" noEditPoints="1" noAdjustHandles="1" noChangeArrowheads="1" noChangeShapeType="1" noTextEdit="1"/>
                  </p:cNvSpPr>
                  <p:nvPr/>
                </p:nvSpPr>
                <p:spPr>
                  <a:xfrm>
                    <a:off x="10902665" y="3688969"/>
                    <a:ext cx="378630" cy="235001"/>
                  </a:xfrm>
                  <a:prstGeom prst="rect">
                    <a:avLst/>
                  </a:prstGeom>
                  <a:blipFill>
                    <a:blip r:embed="rId117"/>
                    <a:stretch>
                      <a:fillRect l="-9677"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50" name="Oval 349">
                  <a:extLst>
                    <a:ext uri="{FF2B5EF4-FFF2-40B4-BE49-F238E27FC236}">
                      <a16:creationId xmlns:a16="http://schemas.microsoft.com/office/drawing/2014/main" id="{38894962-25BB-1A44-B752-C2E85737CB80}"/>
                    </a:ext>
                  </a:extLst>
                </p:cNvPr>
                <p:cNvSpPr/>
                <p:nvPr/>
              </p:nvSpPr>
              <p:spPr>
                <a:xfrm>
                  <a:off x="8936641" y="4010042"/>
                  <a:ext cx="167950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r>
                          <a:rPr lang="en-GB" sz="1400" b="0" i="1" smtClean="0">
                            <a:latin typeface="Cambria Math" panose="02040503050406030204" pitchFamily="18" charset="0"/>
                          </a:rPr>
                          <m:t>.</m:t>
                        </m:r>
                        <m:r>
                          <a:rPr lang="en-GB" sz="1400" b="0" i="1" smtClean="0">
                            <a:latin typeface="Cambria Math" panose="02040503050406030204" pitchFamily="18" charset="0"/>
                          </a:rPr>
                          <m:t>𝑡𝑟𝑎𝑖𝑛</m:t>
                        </m:r>
                      </m:oMath>
                    </m:oMathPara>
                  </a14:m>
                  <a:endParaRPr lang="en-GB" sz="1400" dirty="0"/>
                </a:p>
              </p:txBody>
            </p:sp>
          </mc:Choice>
          <mc:Fallback xmlns="">
            <p:sp>
              <p:nvSpPr>
                <p:cNvPr id="350" name="Oval 349">
                  <a:extLst>
                    <a:ext uri="{FF2B5EF4-FFF2-40B4-BE49-F238E27FC236}">
                      <a16:creationId xmlns:a16="http://schemas.microsoft.com/office/drawing/2014/main" id="{38894962-25BB-1A44-B752-C2E85737CB80}"/>
                    </a:ext>
                  </a:extLst>
                </p:cNvPr>
                <p:cNvSpPr>
                  <a:spLocks noRot="1" noChangeAspect="1" noMove="1" noResize="1" noEditPoints="1" noAdjustHandles="1" noChangeArrowheads="1" noChangeShapeType="1" noTextEdit="1"/>
                </p:cNvSpPr>
                <p:nvPr/>
              </p:nvSpPr>
              <p:spPr>
                <a:xfrm>
                  <a:off x="8936641" y="4010042"/>
                  <a:ext cx="1679505" cy="302955"/>
                </a:xfrm>
                <a:prstGeom prst="ellipse">
                  <a:avLst/>
                </a:prstGeom>
                <a:blipFill>
                  <a:blip r:embed="rId118"/>
                  <a:stretch>
                    <a:fillRect/>
                  </a:stretch>
                </a:blipFill>
                <a:ln>
                  <a:solidFill>
                    <a:schemeClr val="tx1"/>
                  </a:solidFill>
                </a:ln>
              </p:spPr>
              <p:txBody>
                <a:bodyPr/>
                <a:lstStyle/>
                <a:p>
                  <a:r>
                    <a:rPr lang="en-GB">
                      <a:noFill/>
                    </a:rPr>
                    <a:t> </a:t>
                  </a:r>
                </a:p>
              </p:txBody>
            </p:sp>
          </mc:Fallback>
        </mc:AlternateContent>
        <p:cxnSp>
          <p:nvCxnSpPr>
            <p:cNvPr id="351" name="Straight Connector 350">
              <a:extLst>
                <a:ext uri="{FF2B5EF4-FFF2-40B4-BE49-F238E27FC236}">
                  <a16:creationId xmlns:a16="http://schemas.microsoft.com/office/drawing/2014/main" id="{C84521E2-C57A-6345-9E9B-6725CD91A460}"/>
                </a:ext>
              </a:extLst>
            </p:cNvPr>
            <p:cNvCxnSpPr>
              <a:cxnSpLocks/>
              <a:stCxn id="371" idx="0"/>
              <a:endCxn id="350" idx="4"/>
            </p:cNvCxnSpPr>
            <p:nvPr/>
          </p:nvCxnSpPr>
          <p:spPr>
            <a:xfrm flipV="1">
              <a:off x="9774024" y="4312997"/>
              <a:ext cx="2370" cy="205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A204AA85-FF39-A949-B18F-74570CE1DCE2}"/>
                </a:ext>
              </a:extLst>
            </p:cNvPr>
            <p:cNvCxnSpPr>
              <a:cxnSpLocks/>
              <a:stCxn id="350" idx="2"/>
              <a:endCxn id="368" idx="3"/>
            </p:cNvCxnSpPr>
            <p:nvPr/>
          </p:nvCxnSpPr>
          <p:spPr>
            <a:xfrm flipH="1">
              <a:off x="8543180" y="4161520"/>
              <a:ext cx="3934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74">
              <a:extLst>
                <a:ext uri="{FF2B5EF4-FFF2-40B4-BE49-F238E27FC236}">
                  <a16:creationId xmlns:a16="http://schemas.microsoft.com/office/drawing/2014/main" id="{C198CDD5-0431-BA46-A53E-D028E19858D2}"/>
                </a:ext>
              </a:extLst>
            </p:cNvPr>
            <p:cNvCxnSpPr>
              <a:cxnSpLocks/>
              <a:stCxn id="317" idx="0"/>
              <a:endCxn id="368" idx="2"/>
            </p:cNvCxnSpPr>
            <p:nvPr/>
          </p:nvCxnSpPr>
          <p:spPr>
            <a:xfrm flipH="1" flipV="1">
              <a:off x="8483632" y="4221069"/>
              <a:ext cx="7886" cy="20364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4" name="Diamond 353">
                  <a:extLst>
                    <a:ext uri="{FF2B5EF4-FFF2-40B4-BE49-F238E27FC236}">
                      <a16:creationId xmlns:a16="http://schemas.microsoft.com/office/drawing/2014/main" id="{F26584F4-0D6F-3749-A2BD-096679C8D89F}"/>
                    </a:ext>
                  </a:extLst>
                </p:cNvPr>
                <p:cNvSpPr/>
                <p:nvPr/>
              </p:nvSpPr>
              <p:spPr>
                <a:xfrm>
                  <a:off x="10173250" y="4366078"/>
                  <a:ext cx="60501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𝐸𝑡</m:t>
                            </m:r>
                          </m:sub>
                        </m:sSub>
                      </m:oMath>
                    </m:oMathPara>
                  </a14:m>
                  <a:endParaRPr lang="en-GB" sz="1400" dirty="0"/>
                </a:p>
              </p:txBody>
            </p:sp>
          </mc:Choice>
          <mc:Fallback xmlns="">
            <p:sp>
              <p:nvSpPr>
                <p:cNvPr id="354" name="Diamond 353">
                  <a:extLst>
                    <a:ext uri="{FF2B5EF4-FFF2-40B4-BE49-F238E27FC236}">
                      <a16:creationId xmlns:a16="http://schemas.microsoft.com/office/drawing/2014/main" id="{F26584F4-0D6F-3749-A2BD-096679C8D89F}"/>
                    </a:ext>
                  </a:extLst>
                </p:cNvPr>
                <p:cNvSpPr>
                  <a:spLocks noRot="1" noChangeAspect="1" noMove="1" noResize="1" noEditPoints="1" noAdjustHandles="1" noChangeArrowheads="1" noChangeShapeType="1" noTextEdit="1"/>
                </p:cNvSpPr>
                <p:nvPr/>
              </p:nvSpPr>
              <p:spPr>
                <a:xfrm>
                  <a:off x="10173250" y="4366078"/>
                  <a:ext cx="605017" cy="427970"/>
                </a:xfrm>
                <a:prstGeom prst="diamond">
                  <a:avLst/>
                </a:prstGeom>
                <a:blipFill>
                  <a:blip r:embed="rId119"/>
                  <a:stretch>
                    <a:fillRect/>
                  </a:stretch>
                </a:blipFill>
                <a:ln>
                  <a:solidFill>
                    <a:schemeClr val="tx1"/>
                  </a:solidFill>
                </a:ln>
              </p:spPr>
              <p:txBody>
                <a:bodyPr/>
                <a:lstStyle/>
                <a:p>
                  <a:r>
                    <a:rPr lang="en-GB">
                      <a:noFill/>
                    </a:rPr>
                    <a:t> </a:t>
                  </a:r>
                </a:p>
              </p:txBody>
            </p:sp>
          </mc:Fallback>
        </mc:AlternateContent>
        <p:grpSp>
          <p:nvGrpSpPr>
            <p:cNvPr id="355" name="Group 354">
              <a:extLst>
                <a:ext uri="{FF2B5EF4-FFF2-40B4-BE49-F238E27FC236}">
                  <a16:creationId xmlns:a16="http://schemas.microsoft.com/office/drawing/2014/main" id="{D6C2BD92-77F7-B846-8FD3-E1D6CF7EA127}"/>
                </a:ext>
              </a:extLst>
            </p:cNvPr>
            <p:cNvGrpSpPr/>
            <p:nvPr/>
          </p:nvGrpSpPr>
          <p:grpSpPr>
            <a:xfrm>
              <a:off x="8391892" y="4068179"/>
              <a:ext cx="423758" cy="313897"/>
              <a:chOff x="8394384" y="3583002"/>
              <a:chExt cx="423758" cy="313897"/>
            </a:xfrm>
          </p:grpSpPr>
          <p:sp>
            <p:nvSpPr>
              <p:cNvPr id="367" name="Rectangle 366">
                <a:extLst>
                  <a:ext uri="{FF2B5EF4-FFF2-40B4-BE49-F238E27FC236}">
                    <a16:creationId xmlns:a16="http://schemas.microsoft.com/office/drawing/2014/main" id="{9B1412B1-1F8F-5B43-BB36-413ACE55D586}"/>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68" name="Rectangle 367">
                <a:extLst>
                  <a:ext uri="{FF2B5EF4-FFF2-40B4-BE49-F238E27FC236}">
                    <a16:creationId xmlns:a16="http://schemas.microsoft.com/office/drawing/2014/main" id="{7442BBD9-7D0D-5949-BF98-6D09B2D44651}"/>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69" name="Rectangle 368">
                <a:extLst>
                  <a:ext uri="{FF2B5EF4-FFF2-40B4-BE49-F238E27FC236}">
                    <a16:creationId xmlns:a16="http://schemas.microsoft.com/office/drawing/2014/main" id="{425732C5-B843-7B49-8499-A05232051076}"/>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70" name="TextBox 369">
                    <a:extLst>
                      <a:ext uri="{FF2B5EF4-FFF2-40B4-BE49-F238E27FC236}">
                        <a16:creationId xmlns:a16="http://schemas.microsoft.com/office/drawing/2014/main" id="{0F9A449E-16DC-CB4B-9F9E-A734F8CBD39E}"/>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356" name="Straight Connector 355">
              <a:extLst>
                <a:ext uri="{FF2B5EF4-FFF2-40B4-BE49-F238E27FC236}">
                  <a16:creationId xmlns:a16="http://schemas.microsoft.com/office/drawing/2014/main" id="{91F39EF7-56BF-1A44-B3B3-EF3D2D7AC5B0}"/>
                </a:ext>
              </a:extLst>
            </p:cNvPr>
            <p:cNvCxnSpPr>
              <a:cxnSpLocks/>
              <a:stCxn id="345" idx="1"/>
              <a:endCxn id="354" idx="3"/>
            </p:cNvCxnSpPr>
            <p:nvPr/>
          </p:nvCxnSpPr>
          <p:spPr>
            <a:xfrm flipH="1">
              <a:off x="10778267" y="4579688"/>
              <a:ext cx="298687" cy="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7" name="Rectangle 356">
                  <a:extLst>
                    <a:ext uri="{FF2B5EF4-FFF2-40B4-BE49-F238E27FC236}">
                      <a16:creationId xmlns:a16="http://schemas.microsoft.com/office/drawing/2014/main" id="{EF03F305-4EEE-084C-961D-DFE4B2B034FB}"/>
                    </a:ext>
                  </a:extLst>
                </p:cNvPr>
                <p:cNvSpPr/>
                <p:nvPr/>
              </p:nvSpPr>
              <p:spPr>
                <a:xfrm>
                  <a:off x="6102284" y="4420627"/>
                  <a:ext cx="1498400"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357" name="Rectangle 356">
                  <a:extLst>
                    <a:ext uri="{FF2B5EF4-FFF2-40B4-BE49-F238E27FC236}">
                      <a16:creationId xmlns:a16="http://schemas.microsoft.com/office/drawing/2014/main" id="{EF03F305-4EEE-084C-961D-DFE4B2B034FB}"/>
                    </a:ext>
                  </a:extLst>
                </p:cNvPr>
                <p:cNvSpPr>
                  <a:spLocks noRot="1" noChangeAspect="1" noMove="1" noResize="1" noEditPoints="1" noAdjustHandles="1" noChangeArrowheads="1" noChangeShapeType="1" noTextEdit="1"/>
                </p:cNvSpPr>
                <p:nvPr/>
              </p:nvSpPr>
              <p:spPr>
                <a:xfrm>
                  <a:off x="6102284" y="4420627"/>
                  <a:ext cx="1498400" cy="309958"/>
                </a:xfrm>
                <a:prstGeom prst="rect">
                  <a:avLst/>
                </a:prstGeom>
                <a:blipFill>
                  <a:blip r:embed="rId120"/>
                  <a:stretch>
                    <a:fillRect/>
                  </a:stretch>
                </a:blipFill>
                <a:ln>
                  <a:solidFill>
                    <a:schemeClr val="tx1"/>
                  </a:solidFill>
                </a:ln>
              </p:spPr>
              <p:txBody>
                <a:bodyPr/>
                <a:lstStyle/>
                <a:p>
                  <a:r>
                    <a:rPr lang="en-GB">
                      <a:noFill/>
                    </a:rPr>
                    <a:t> </a:t>
                  </a:r>
                </a:p>
              </p:txBody>
            </p:sp>
          </mc:Fallback>
        </mc:AlternateContent>
        <p:cxnSp>
          <p:nvCxnSpPr>
            <p:cNvPr id="358" name="Straight Connector 357">
              <a:extLst>
                <a:ext uri="{FF2B5EF4-FFF2-40B4-BE49-F238E27FC236}">
                  <a16:creationId xmlns:a16="http://schemas.microsoft.com/office/drawing/2014/main" id="{A4811F85-4726-6A4E-923A-42117807FC9B}"/>
                </a:ext>
              </a:extLst>
            </p:cNvPr>
            <p:cNvCxnSpPr>
              <a:cxnSpLocks/>
              <a:stCxn id="357" idx="2"/>
              <a:endCxn id="364" idx="0"/>
            </p:cNvCxnSpPr>
            <p:nvPr/>
          </p:nvCxnSpPr>
          <p:spPr>
            <a:xfrm flipH="1">
              <a:off x="6848174" y="4730585"/>
              <a:ext cx="3310" cy="163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id="{288C304C-44D9-1C49-9BA0-99B41FACD9B6}"/>
                </a:ext>
              </a:extLst>
            </p:cNvPr>
            <p:cNvCxnSpPr>
              <a:cxnSpLocks/>
              <a:stCxn id="320" idx="1"/>
              <a:endCxn id="364" idx="3"/>
            </p:cNvCxnSpPr>
            <p:nvPr/>
          </p:nvCxnSpPr>
          <p:spPr>
            <a:xfrm flipH="1" flipV="1">
              <a:off x="6907722" y="4953896"/>
              <a:ext cx="1156409" cy="2932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0" name="Group 359">
              <a:extLst>
                <a:ext uri="{FF2B5EF4-FFF2-40B4-BE49-F238E27FC236}">
                  <a16:creationId xmlns:a16="http://schemas.microsoft.com/office/drawing/2014/main" id="{6AD0DFEB-54AB-4E47-BAF8-E92DB7E93B34}"/>
                </a:ext>
              </a:extLst>
            </p:cNvPr>
            <p:cNvGrpSpPr/>
            <p:nvPr/>
          </p:nvGrpSpPr>
          <p:grpSpPr>
            <a:xfrm>
              <a:off x="6755849" y="4862164"/>
              <a:ext cx="419594" cy="310723"/>
              <a:chOff x="9535279" y="2971566"/>
              <a:chExt cx="507329" cy="375692"/>
            </a:xfrm>
          </p:grpSpPr>
          <p:sp>
            <p:nvSpPr>
              <p:cNvPr id="363" name="Rectangle 362">
                <a:extLst>
                  <a:ext uri="{FF2B5EF4-FFF2-40B4-BE49-F238E27FC236}">
                    <a16:creationId xmlns:a16="http://schemas.microsoft.com/office/drawing/2014/main" id="{03EACA6B-DA19-5842-9D02-A9EF6B93A6B4}"/>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64" name="Rectangle 363">
                <a:extLst>
                  <a:ext uri="{FF2B5EF4-FFF2-40B4-BE49-F238E27FC236}">
                    <a16:creationId xmlns:a16="http://schemas.microsoft.com/office/drawing/2014/main" id="{E11AEAD2-2A19-3A40-BB27-24421438E65A}"/>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65" name="Rectangle 364">
                <a:extLst>
                  <a:ext uri="{FF2B5EF4-FFF2-40B4-BE49-F238E27FC236}">
                    <a16:creationId xmlns:a16="http://schemas.microsoft.com/office/drawing/2014/main" id="{606E78A1-FCC1-1742-8F02-705FF38202FB}"/>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66" name="TextBox 365">
                    <a:extLst>
                      <a:ext uri="{FF2B5EF4-FFF2-40B4-BE49-F238E27FC236}">
                        <a16:creationId xmlns:a16="http://schemas.microsoft.com/office/drawing/2014/main" id="{F3D953C3-D478-604D-AE6B-7049B716F1D3}"/>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cxnSp>
          <p:nvCxnSpPr>
            <p:cNvPr id="361" name="Straight Connector 360">
              <a:extLst>
                <a:ext uri="{FF2B5EF4-FFF2-40B4-BE49-F238E27FC236}">
                  <a16:creationId xmlns:a16="http://schemas.microsoft.com/office/drawing/2014/main" id="{9F87A9A7-4E9D-1145-B1B8-4F327796AEEC}"/>
                </a:ext>
              </a:extLst>
            </p:cNvPr>
            <p:cNvCxnSpPr>
              <a:cxnSpLocks/>
              <a:stCxn id="321" idx="0"/>
              <a:endCxn id="371" idx="2"/>
            </p:cNvCxnSpPr>
            <p:nvPr/>
          </p:nvCxnSpPr>
          <p:spPr>
            <a:xfrm flipH="1" flipV="1">
              <a:off x="9774024" y="4638072"/>
              <a:ext cx="3548" cy="176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260">
              <a:extLst>
                <a:ext uri="{FF2B5EF4-FFF2-40B4-BE49-F238E27FC236}">
                  <a16:creationId xmlns:a16="http://schemas.microsoft.com/office/drawing/2014/main" id="{4899264B-B51F-9541-B3BD-E0F8AADEB1FA}"/>
                </a:ext>
              </a:extLst>
            </p:cNvPr>
            <p:cNvCxnSpPr>
              <a:cxnSpLocks/>
              <a:stCxn id="321" idx="7"/>
              <a:endCxn id="336" idx="3"/>
            </p:cNvCxnSpPr>
            <p:nvPr/>
          </p:nvCxnSpPr>
          <p:spPr>
            <a:xfrm rot="5400000" flipH="1" flipV="1">
              <a:off x="9999641" y="3662921"/>
              <a:ext cx="1181994" cy="1210824"/>
            </a:xfrm>
            <a:prstGeom prst="curvedConnector4">
              <a:avLst>
                <a:gd name="adj1" fmla="val 6924"/>
                <a:gd name="adj2" fmla="val 126326"/>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9E265126-CF5D-8B49-80BF-BA84D0F11D45}"/>
              </a:ext>
            </a:extLst>
          </p:cNvPr>
          <p:cNvGrpSpPr/>
          <p:nvPr/>
        </p:nvGrpSpPr>
        <p:grpSpPr>
          <a:xfrm>
            <a:off x="7821043" y="1177284"/>
            <a:ext cx="4010632" cy="1960457"/>
            <a:chOff x="7821043" y="1177284"/>
            <a:chExt cx="4010632" cy="1960457"/>
          </a:xfrm>
        </p:grpSpPr>
        <mc:AlternateContent xmlns:mc="http://schemas.openxmlformats.org/markup-compatibility/2006" xmlns:a14="http://schemas.microsoft.com/office/drawing/2010/main">
          <mc:Choice Requires="a14">
            <p:sp>
              <p:nvSpPr>
                <p:cNvPr id="131" name="Rectangle 130">
                  <a:extLst>
                    <a:ext uri="{FF2B5EF4-FFF2-40B4-BE49-F238E27FC236}">
                      <a16:creationId xmlns:a16="http://schemas.microsoft.com/office/drawing/2014/main" id="{B4ABFABF-AD1E-964E-9563-05AB8D44988C}"/>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131" name="Rectangle 130">
                  <a:extLst>
                    <a:ext uri="{FF2B5EF4-FFF2-40B4-BE49-F238E27FC236}">
                      <a16:creationId xmlns:a16="http://schemas.microsoft.com/office/drawing/2014/main" id="{B4ABFABF-AD1E-964E-9563-05AB8D44988C}"/>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1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2" name="Diamond 131">
                  <a:extLst>
                    <a:ext uri="{FF2B5EF4-FFF2-40B4-BE49-F238E27FC236}">
                      <a16:creationId xmlns:a16="http://schemas.microsoft.com/office/drawing/2014/main" id="{FFACDC7E-CA1C-1543-BC3A-116717FA2643}"/>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32" name="Diamond 131">
                  <a:extLst>
                    <a:ext uri="{FF2B5EF4-FFF2-40B4-BE49-F238E27FC236}">
                      <a16:creationId xmlns:a16="http://schemas.microsoft.com/office/drawing/2014/main" id="{FFACDC7E-CA1C-1543-BC3A-116717FA2643}"/>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3" name="Oval 132">
                  <a:extLst>
                    <a:ext uri="{FF2B5EF4-FFF2-40B4-BE49-F238E27FC236}">
                      <a16:creationId xmlns:a16="http://schemas.microsoft.com/office/drawing/2014/main" id="{01192E98-8666-D845-B6CC-AA2706E834C9}"/>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3" name="Oval 132">
                  <a:extLst>
                    <a:ext uri="{FF2B5EF4-FFF2-40B4-BE49-F238E27FC236}">
                      <a16:creationId xmlns:a16="http://schemas.microsoft.com/office/drawing/2014/main" id="{01192E98-8666-D845-B6CC-AA2706E834C9}"/>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12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Oval 133">
                  <a:extLst>
                    <a:ext uri="{FF2B5EF4-FFF2-40B4-BE49-F238E27FC236}">
                      <a16:creationId xmlns:a16="http://schemas.microsoft.com/office/drawing/2014/main" id="{EC408487-70B5-A44A-9736-3D5E8E124ADF}"/>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4" name="Oval 133">
                  <a:extLst>
                    <a:ext uri="{FF2B5EF4-FFF2-40B4-BE49-F238E27FC236}">
                      <a16:creationId xmlns:a16="http://schemas.microsoft.com/office/drawing/2014/main" id="{EC408487-70B5-A44A-9736-3D5E8E124ADF}"/>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12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5" name="Oval 134">
                  <a:extLst>
                    <a:ext uri="{FF2B5EF4-FFF2-40B4-BE49-F238E27FC236}">
                      <a16:creationId xmlns:a16="http://schemas.microsoft.com/office/drawing/2014/main" id="{299381F5-C397-814B-B735-1C0B69F3770D}"/>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35" name="Oval 134">
                  <a:extLst>
                    <a:ext uri="{FF2B5EF4-FFF2-40B4-BE49-F238E27FC236}">
                      <a16:creationId xmlns:a16="http://schemas.microsoft.com/office/drawing/2014/main" id="{299381F5-C397-814B-B735-1C0B69F3770D}"/>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124"/>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6" name="Oval 135">
                  <a:extLst>
                    <a:ext uri="{FF2B5EF4-FFF2-40B4-BE49-F238E27FC236}">
                      <a16:creationId xmlns:a16="http://schemas.microsoft.com/office/drawing/2014/main" id="{DAFC4258-E002-5A44-9EA1-C2FC757DF124}"/>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36" name="Oval 135">
                  <a:extLst>
                    <a:ext uri="{FF2B5EF4-FFF2-40B4-BE49-F238E27FC236}">
                      <a16:creationId xmlns:a16="http://schemas.microsoft.com/office/drawing/2014/main" id="{DAFC4258-E002-5A44-9EA1-C2FC757DF124}"/>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125"/>
                  <a:stretch>
                    <a:fillRect/>
                  </a:stretch>
                </a:blipFill>
                <a:ln>
                  <a:solidFill>
                    <a:schemeClr val="tx1"/>
                  </a:solidFill>
                </a:ln>
              </p:spPr>
              <p:txBody>
                <a:bodyPr/>
                <a:lstStyle/>
                <a:p>
                  <a:r>
                    <a:rPr lang="en-GB">
                      <a:noFill/>
                    </a:rPr>
                    <a:t> </a:t>
                  </a:r>
                </a:p>
              </p:txBody>
            </p:sp>
          </mc:Fallback>
        </mc:AlternateContent>
        <p:cxnSp>
          <p:nvCxnSpPr>
            <p:cNvPr id="137" name="Straight Connector 136">
              <a:extLst>
                <a:ext uri="{FF2B5EF4-FFF2-40B4-BE49-F238E27FC236}">
                  <a16:creationId xmlns:a16="http://schemas.microsoft.com/office/drawing/2014/main" id="{8F18E8A4-48B6-D342-B436-4D51C774848E}"/>
                </a:ext>
              </a:extLst>
            </p:cNvPr>
            <p:cNvCxnSpPr>
              <a:cxnSpLocks/>
              <a:stCxn id="134" idx="6"/>
              <a:endCxn id="201"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E311BAF-7A2A-364B-BBEB-B85DFD7CD15B}"/>
                </a:ext>
              </a:extLst>
            </p:cNvPr>
            <p:cNvCxnSpPr>
              <a:cxnSpLocks/>
              <a:stCxn id="135" idx="4"/>
              <a:endCxn id="201"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A3E29263-3292-134C-ABFB-4344ACEFF92F}"/>
                </a:ext>
              </a:extLst>
            </p:cNvPr>
            <p:cNvCxnSpPr>
              <a:cxnSpLocks/>
              <a:stCxn id="133" idx="0"/>
              <a:endCxn id="201"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 139">
              <a:extLst>
                <a:ext uri="{FF2B5EF4-FFF2-40B4-BE49-F238E27FC236}">
                  <a16:creationId xmlns:a16="http://schemas.microsoft.com/office/drawing/2014/main" id="{BDCFAD6C-1E78-0E4D-A6FE-FBDC9A9E94B3}"/>
                </a:ext>
              </a:extLst>
            </p:cNvPr>
            <p:cNvGrpSpPr/>
            <p:nvPr/>
          </p:nvGrpSpPr>
          <p:grpSpPr>
            <a:xfrm>
              <a:off x="9259275" y="2498959"/>
              <a:ext cx="381362" cy="321402"/>
              <a:chOff x="9288700" y="2889291"/>
              <a:chExt cx="461103" cy="388604"/>
            </a:xfrm>
          </p:grpSpPr>
          <p:sp>
            <p:nvSpPr>
              <p:cNvPr id="200" name="Rectangle 199">
                <a:extLst>
                  <a:ext uri="{FF2B5EF4-FFF2-40B4-BE49-F238E27FC236}">
                    <a16:creationId xmlns:a16="http://schemas.microsoft.com/office/drawing/2014/main" id="{844296D4-AA75-AA47-83D3-C96A633ECF3D}"/>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01" name="Rectangle 200">
                <a:extLst>
                  <a:ext uri="{FF2B5EF4-FFF2-40B4-BE49-F238E27FC236}">
                    <a16:creationId xmlns:a16="http://schemas.microsoft.com/office/drawing/2014/main" id="{4B267D63-A054-7143-89E0-70342498BC51}"/>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05" name="Rectangle 204">
                <a:extLst>
                  <a:ext uri="{FF2B5EF4-FFF2-40B4-BE49-F238E27FC236}">
                    <a16:creationId xmlns:a16="http://schemas.microsoft.com/office/drawing/2014/main" id="{FDF42F69-1AE9-FD43-8234-14471DE6ACDE}"/>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08F625FA-7134-0A4D-8620-E0BC2C64C017}"/>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41" name="Straight Connector 140">
              <a:extLst>
                <a:ext uri="{FF2B5EF4-FFF2-40B4-BE49-F238E27FC236}">
                  <a16:creationId xmlns:a16="http://schemas.microsoft.com/office/drawing/2014/main" id="{DFAAFF1E-308C-F042-98B2-5D09EAB75866}"/>
                </a:ext>
              </a:extLst>
            </p:cNvPr>
            <p:cNvCxnSpPr>
              <a:cxnSpLocks/>
              <a:stCxn id="135" idx="4"/>
              <a:endCxn id="197"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A57314C-87B1-E148-8803-A75E3703AB10}"/>
                </a:ext>
              </a:extLst>
            </p:cNvPr>
            <p:cNvCxnSpPr>
              <a:cxnSpLocks/>
              <a:stCxn id="136" idx="2"/>
              <a:endCxn id="197"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79EB126-D973-9C49-89AC-5CB5F54F7B3C}"/>
                </a:ext>
              </a:extLst>
            </p:cNvPr>
            <p:cNvCxnSpPr>
              <a:cxnSpLocks/>
              <a:stCxn id="133" idx="0"/>
              <a:endCxn id="197"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4" name="Group 143">
              <a:extLst>
                <a:ext uri="{FF2B5EF4-FFF2-40B4-BE49-F238E27FC236}">
                  <a16:creationId xmlns:a16="http://schemas.microsoft.com/office/drawing/2014/main" id="{424E88A1-A738-0644-AB91-47B4AAD4E751}"/>
                </a:ext>
              </a:extLst>
            </p:cNvPr>
            <p:cNvGrpSpPr/>
            <p:nvPr/>
          </p:nvGrpSpPr>
          <p:grpSpPr>
            <a:xfrm>
              <a:off x="9912217" y="2498959"/>
              <a:ext cx="413819" cy="321813"/>
              <a:chOff x="9547296" y="2889291"/>
              <a:chExt cx="500346" cy="389101"/>
            </a:xfrm>
          </p:grpSpPr>
          <p:sp>
            <p:nvSpPr>
              <p:cNvPr id="196" name="Rectangle 195">
                <a:extLst>
                  <a:ext uri="{FF2B5EF4-FFF2-40B4-BE49-F238E27FC236}">
                    <a16:creationId xmlns:a16="http://schemas.microsoft.com/office/drawing/2014/main" id="{318C095D-8A3D-4948-84E9-B7C096912B8B}"/>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7" name="Rectangle 196">
                <a:extLst>
                  <a:ext uri="{FF2B5EF4-FFF2-40B4-BE49-F238E27FC236}">
                    <a16:creationId xmlns:a16="http://schemas.microsoft.com/office/drawing/2014/main" id="{B272DE9B-B85B-0046-A157-9E2F31EFA46C}"/>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8" name="Rectangle 197">
                <a:extLst>
                  <a:ext uri="{FF2B5EF4-FFF2-40B4-BE49-F238E27FC236}">
                    <a16:creationId xmlns:a16="http://schemas.microsoft.com/office/drawing/2014/main" id="{C0166AD0-E198-0740-94EB-E08513876942}"/>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9" name="TextBox 198">
                    <a:extLst>
                      <a:ext uri="{FF2B5EF4-FFF2-40B4-BE49-F238E27FC236}">
                        <a16:creationId xmlns:a16="http://schemas.microsoft.com/office/drawing/2014/main" id="{A21EA345-F9C7-AB42-B442-2AF4C2614E87}"/>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45" name="Group 144">
              <a:extLst>
                <a:ext uri="{FF2B5EF4-FFF2-40B4-BE49-F238E27FC236}">
                  <a16:creationId xmlns:a16="http://schemas.microsoft.com/office/drawing/2014/main" id="{50AF0552-40EB-A047-ADD7-E5B3237F1D2B}"/>
                </a:ext>
              </a:extLst>
            </p:cNvPr>
            <p:cNvGrpSpPr/>
            <p:nvPr/>
          </p:nvGrpSpPr>
          <p:grpSpPr>
            <a:xfrm>
              <a:off x="10068437" y="2138718"/>
              <a:ext cx="637130" cy="275544"/>
              <a:chOff x="8605965" y="2941214"/>
              <a:chExt cx="770350" cy="333158"/>
            </a:xfrm>
          </p:grpSpPr>
          <p:cxnSp>
            <p:nvCxnSpPr>
              <p:cNvPr id="174" name="Straight Connector 173">
                <a:extLst>
                  <a:ext uri="{FF2B5EF4-FFF2-40B4-BE49-F238E27FC236}">
                    <a16:creationId xmlns:a16="http://schemas.microsoft.com/office/drawing/2014/main" id="{330C9F0F-09F0-F940-8CB5-839B2165E447}"/>
                  </a:ext>
                </a:extLst>
              </p:cNvPr>
              <p:cNvCxnSpPr>
                <a:cxnSpLocks/>
                <a:stCxn id="135" idx="6"/>
                <a:endCxn id="194"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3" name="Group 192">
                <a:extLst>
                  <a:ext uri="{FF2B5EF4-FFF2-40B4-BE49-F238E27FC236}">
                    <a16:creationId xmlns:a16="http://schemas.microsoft.com/office/drawing/2014/main" id="{E766EBD1-B972-DF45-986A-DB45C2B01B3E}"/>
                  </a:ext>
                </a:extLst>
              </p:cNvPr>
              <p:cNvGrpSpPr/>
              <p:nvPr/>
            </p:nvGrpSpPr>
            <p:grpSpPr>
              <a:xfrm>
                <a:off x="8957002" y="2941214"/>
                <a:ext cx="419313" cy="333158"/>
                <a:chOff x="8957002" y="2941214"/>
                <a:chExt cx="419313" cy="333158"/>
              </a:xfrm>
            </p:grpSpPr>
            <p:sp>
              <p:nvSpPr>
                <p:cNvPr id="194" name="Rectangle 193">
                  <a:extLst>
                    <a:ext uri="{FF2B5EF4-FFF2-40B4-BE49-F238E27FC236}">
                      <a16:creationId xmlns:a16="http://schemas.microsoft.com/office/drawing/2014/main" id="{2E2494AD-D284-D842-8F8F-A22E687E43DF}"/>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494C9D7D-4B20-5D44-93C4-DEC0DB727675}"/>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46" name="Group 145">
              <a:extLst>
                <a:ext uri="{FF2B5EF4-FFF2-40B4-BE49-F238E27FC236}">
                  <a16:creationId xmlns:a16="http://schemas.microsoft.com/office/drawing/2014/main" id="{B7678374-A997-434C-85F9-9459E25BE23F}"/>
                </a:ext>
              </a:extLst>
            </p:cNvPr>
            <p:cNvGrpSpPr/>
            <p:nvPr/>
          </p:nvGrpSpPr>
          <p:grpSpPr>
            <a:xfrm>
              <a:off x="8394384" y="1966494"/>
              <a:ext cx="419594" cy="468091"/>
              <a:chOff x="9535279" y="2812493"/>
              <a:chExt cx="507329" cy="565968"/>
            </a:xfrm>
          </p:grpSpPr>
          <p:cxnSp>
            <p:nvCxnSpPr>
              <p:cNvPr id="167" name="Straight Connector 166">
                <a:extLst>
                  <a:ext uri="{FF2B5EF4-FFF2-40B4-BE49-F238E27FC236}">
                    <a16:creationId xmlns:a16="http://schemas.microsoft.com/office/drawing/2014/main" id="{95254369-0294-FA40-A3E2-9FFD29F6E98A}"/>
                  </a:ext>
                </a:extLst>
              </p:cNvPr>
              <p:cNvCxnSpPr>
                <a:cxnSpLocks/>
                <a:stCxn id="131" idx="2"/>
                <a:endCxn id="171"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6DCD522B-5023-744C-B733-B11E821BF01F}"/>
                  </a:ext>
                </a:extLst>
              </p:cNvPr>
              <p:cNvCxnSpPr>
                <a:cxnSpLocks/>
                <a:stCxn id="134" idx="0"/>
                <a:endCxn id="171"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9" name="Group 168">
                <a:extLst>
                  <a:ext uri="{FF2B5EF4-FFF2-40B4-BE49-F238E27FC236}">
                    <a16:creationId xmlns:a16="http://schemas.microsoft.com/office/drawing/2014/main" id="{202342F6-4312-6846-BA16-E68DF34D4DE6}"/>
                  </a:ext>
                </a:extLst>
              </p:cNvPr>
              <p:cNvGrpSpPr/>
              <p:nvPr/>
            </p:nvGrpSpPr>
            <p:grpSpPr>
              <a:xfrm>
                <a:off x="9535279" y="2971566"/>
                <a:ext cx="507329" cy="375692"/>
                <a:chOff x="9535279" y="2971566"/>
                <a:chExt cx="507329" cy="375692"/>
              </a:xfrm>
            </p:grpSpPr>
            <p:sp>
              <p:nvSpPr>
                <p:cNvPr id="170" name="Rectangle 169">
                  <a:extLst>
                    <a:ext uri="{FF2B5EF4-FFF2-40B4-BE49-F238E27FC236}">
                      <a16:creationId xmlns:a16="http://schemas.microsoft.com/office/drawing/2014/main" id="{87E99F19-3643-A64C-9415-93C449989B0D}"/>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1" name="Rectangle 170">
                  <a:extLst>
                    <a:ext uri="{FF2B5EF4-FFF2-40B4-BE49-F238E27FC236}">
                      <a16:creationId xmlns:a16="http://schemas.microsoft.com/office/drawing/2014/main" id="{B5E64216-4F12-204D-BF8C-7D7D02374998}"/>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2" name="Rectangle 171">
                  <a:extLst>
                    <a:ext uri="{FF2B5EF4-FFF2-40B4-BE49-F238E27FC236}">
                      <a16:creationId xmlns:a16="http://schemas.microsoft.com/office/drawing/2014/main" id="{D72E95FB-A413-9F42-8DC3-4FFAD8E28F43}"/>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3C9DEAF2-E3AB-9E4F-BCC3-41668379AA28}"/>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147" name="Straight Connector 146">
              <a:extLst>
                <a:ext uri="{FF2B5EF4-FFF2-40B4-BE49-F238E27FC236}">
                  <a16:creationId xmlns:a16="http://schemas.microsoft.com/office/drawing/2014/main" id="{E2B360F0-3A40-6D4D-9BC5-B77FD90B522A}"/>
                </a:ext>
              </a:extLst>
            </p:cNvPr>
            <p:cNvCxnSpPr>
              <a:cxnSpLocks/>
              <a:stCxn id="132" idx="0"/>
              <a:endCxn id="148"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8" name="Rectangle 147">
              <a:extLst>
                <a:ext uri="{FF2B5EF4-FFF2-40B4-BE49-F238E27FC236}">
                  <a16:creationId xmlns:a16="http://schemas.microsoft.com/office/drawing/2014/main" id="{78ADCF75-91BD-6440-9F30-1816D0785A24}"/>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85700625-2CBE-B545-88B4-E6294BCE38C9}"/>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49" name="TextBox 148">
                  <a:extLst>
                    <a:ext uri="{FF2B5EF4-FFF2-40B4-BE49-F238E27FC236}">
                      <a16:creationId xmlns:a16="http://schemas.microsoft.com/office/drawing/2014/main" id="{85700625-2CBE-B545-88B4-E6294BCE38C9}"/>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50" name="Straight Connector 149">
              <a:extLst>
                <a:ext uri="{FF2B5EF4-FFF2-40B4-BE49-F238E27FC236}">
                  <a16:creationId xmlns:a16="http://schemas.microsoft.com/office/drawing/2014/main" id="{19953726-48B2-C348-B66C-A9EF82936E83}"/>
                </a:ext>
              </a:extLst>
            </p:cNvPr>
            <p:cNvCxnSpPr>
              <a:cxnSpLocks/>
              <a:stCxn id="155" idx="1"/>
              <a:endCxn id="161"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1" name="Oval 150">
                  <a:extLst>
                    <a:ext uri="{FF2B5EF4-FFF2-40B4-BE49-F238E27FC236}">
                      <a16:creationId xmlns:a16="http://schemas.microsoft.com/office/drawing/2014/main" id="{B204244A-92DD-6B4D-96B1-179FE4764CD7}"/>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151" name="Oval 150">
                  <a:extLst>
                    <a:ext uri="{FF2B5EF4-FFF2-40B4-BE49-F238E27FC236}">
                      <a16:creationId xmlns:a16="http://schemas.microsoft.com/office/drawing/2014/main" id="{B204244A-92DD-6B4D-96B1-179FE4764CD7}"/>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26"/>
                  <a:stretch>
                    <a:fillRect b="-4000"/>
                  </a:stretch>
                </a:blipFill>
                <a:ln>
                  <a:solidFill>
                    <a:schemeClr val="tx1"/>
                  </a:solidFill>
                </a:ln>
              </p:spPr>
              <p:txBody>
                <a:bodyPr/>
                <a:lstStyle/>
                <a:p>
                  <a:r>
                    <a:rPr lang="en-GB">
                      <a:noFill/>
                    </a:rPr>
                    <a:t> </a:t>
                  </a:r>
                </a:p>
              </p:txBody>
            </p:sp>
          </mc:Fallback>
        </mc:AlternateContent>
        <p:cxnSp>
          <p:nvCxnSpPr>
            <p:cNvPr id="152" name="Straight Connector 151">
              <a:extLst>
                <a:ext uri="{FF2B5EF4-FFF2-40B4-BE49-F238E27FC236}">
                  <a16:creationId xmlns:a16="http://schemas.microsoft.com/office/drawing/2014/main" id="{2B133D90-E3F7-4142-BAE2-80396A1EEA90}"/>
                </a:ext>
              </a:extLst>
            </p:cNvPr>
            <p:cNvCxnSpPr>
              <a:cxnSpLocks/>
              <a:stCxn id="161" idx="1"/>
              <a:endCxn id="151"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449B4E08-85B3-F94A-9083-6E3AD1DA86F3}"/>
                </a:ext>
              </a:extLst>
            </p:cNvPr>
            <p:cNvCxnSpPr>
              <a:cxnSpLocks/>
              <a:stCxn id="151" idx="2"/>
              <a:endCxn id="164"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74">
              <a:extLst>
                <a:ext uri="{FF2B5EF4-FFF2-40B4-BE49-F238E27FC236}">
                  <a16:creationId xmlns:a16="http://schemas.microsoft.com/office/drawing/2014/main" id="{C1FE490D-F9FD-744A-B115-9EE6E23ACCB2}"/>
                </a:ext>
              </a:extLst>
            </p:cNvPr>
            <p:cNvCxnSpPr>
              <a:cxnSpLocks/>
              <a:stCxn id="131" idx="0"/>
              <a:endCxn id="164"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5" name="Diamond 154">
                  <a:extLst>
                    <a:ext uri="{FF2B5EF4-FFF2-40B4-BE49-F238E27FC236}">
                      <a16:creationId xmlns:a16="http://schemas.microsoft.com/office/drawing/2014/main" id="{3CBACE50-CB0A-8A43-A880-A879BD7E7F89}"/>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155" name="Diamond 154">
                  <a:extLst>
                    <a:ext uri="{FF2B5EF4-FFF2-40B4-BE49-F238E27FC236}">
                      <a16:creationId xmlns:a16="http://schemas.microsoft.com/office/drawing/2014/main" id="{3CBACE50-CB0A-8A43-A880-A879BD7E7F89}"/>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27"/>
                  <a:stretch>
                    <a:fillRect/>
                  </a:stretch>
                </a:blipFill>
                <a:ln>
                  <a:solidFill>
                    <a:schemeClr val="tx1"/>
                  </a:solidFill>
                </a:ln>
              </p:spPr>
              <p:txBody>
                <a:bodyPr/>
                <a:lstStyle/>
                <a:p>
                  <a:r>
                    <a:rPr lang="en-GB">
                      <a:noFill/>
                    </a:rPr>
                    <a:t> </a:t>
                  </a:r>
                </a:p>
              </p:txBody>
            </p:sp>
          </mc:Fallback>
        </mc:AlternateContent>
        <p:grpSp>
          <p:nvGrpSpPr>
            <p:cNvPr id="156" name="Group 155">
              <a:extLst>
                <a:ext uri="{FF2B5EF4-FFF2-40B4-BE49-F238E27FC236}">
                  <a16:creationId xmlns:a16="http://schemas.microsoft.com/office/drawing/2014/main" id="{B3DED318-8C57-4249-BC6F-5E2328EA6EE6}"/>
                </a:ext>
              </a:extLst>
            </p:cNvPr>
            <p:cNvGrpSpPr/>
            <p:nvPr/>
          </p:nvGrpSpPr>
          <p:grpSpPr>
            <a:xfrm>
              <a:off x="8399326" y="1300006"/>
              <a:ext cx="416324" cy="313897"/>
              <a:chOff x="8401818" y="3583002"/>
              <a:chExt cx="416324" cy="313897"/>
            </a:xfrm>
          </p:grpSpPr>
          <p:sp>
            <p:nvSpPr>
              <p:cNvPr id="163" name="Rectangle 162">
                <a:extLst>
                  <a:ext uri="{FF2B5EF4-FFF2-40B4-BE49-F238E27FC236}">
                    <a16:creationId xmlns:a16="http://schemas.microsoft.com/office/drawing/2014/main" id="{67F9987F-EA6B-0E46-904B-D941971C40EA}"/>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4" name="Rectangle 163">
                <a:extLst>
                  <a:ext uri="{FF2B5EF4-FFF2-40B4-BE49-F238E27FC236}">
                    <a16:creationId xmlns:a16="http://schemas.microsoft.com/office/drawing/2014/main" id="{DDC6A5E1-E4F2-FA4E-8EB5-55D3C599403C}"/>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5" name="Rectangle 164">
                <a:extLst>
                  <a:ext uri="{FF2B5EF4-FFF2-40B4-BE49-F238E27FC236}">
                    <a16:creationId xmlns:a16="http://schemas.microsoft.com/office/drawing/2014/main" id="{42CA8C6C-BFDC-9140-BDE6-16AD25748266}"/>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FDD2698F-EB72-6E4F-9160-C1F1D654E3E9}"/>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57" name="Straight Connector 156">
              <a:extLst>
                <a:ext uri="{FF2B5EF4-FFF2-40B4-BE49-F238E27FC236}">
                  <a16:creationId xmlns:a16="http://schemas.microsoft.com/office/drawing/2014/main" id="{46232C79-15F1-7C44-9D31-D58E9AD2D2B9}"/>
                </a:ext>
              </a:extLst>
            </p:cNvPr>
            <p:cNvCxnSpPr>
              <a:cxnSpLocks/>
              <a:stCxn id="148" idx="0"/>
              <a:endCxn id="155"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8631E4ED-9EA0-F840-AFF2-F83C98DF1A7B}"/>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ECFACB5D-126B-5D4C-BBA8-329C31B23040}"/>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159" name="TextBox 158">
                    <a:extLst>
                      <a:ext uri="{FF2B5EF4-FFF2-40B4-BE49-F238E27FC236}">
                        <a16:creationId xmlns:a16="http://schemas.microsoft.com/office/drawing/2014/main" id="{ECFACB5D-126B-5D4C-BBA8-329C31B23040}"/>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28"/>
                    <a:stretch>
                      <a:fillRect l="-9091" b="-15789"/>
                    </a:stretch>
                  </a:blipFill>
                </p:spPr>
                <p:txBody>
                  <a:bodyPr/>
                  <a:lstStyle/>
                  <a:p>
                    <a:r>
                      <a:rPr lang="en-GB">
                        <a:noFill/>
                      </a:rPr>
                      <a:t> </a:t>
                    </a:r>
                  </a:p>
                </p:txBody>
              </p:sp>
            </mc:Fallback>
          </mc:AlternateContent>
          <p:sp>
            <p:nvSpPr>
              <p:cNvPr id="160" name="Rectangle 159">
                <a:extLst>
                  <a:ext uri="{FF2B5EF4-FFF2-40B4-BE49-F238E27FC236}">
                    <a16:creationId xmlns:a16="http://schemas.microsoft.com/office/drawing/2014/main" id="{9D48AFF0-1984-8F45-95BC-127DB54B17DF}"/>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1" name="Rectangle 160">
                <a:extLst>
                  <a:ext uri="{FF2B5EF4-FFF2-40B4-BE49-F238E27FC236}">
                    <a16:creationId xmlns:a16="http://schemas.microsoft.com/office/drawing/2014/main" id="{25C7010B-CC45-9149-A680-2810A243ED00}"/>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2" name="Rectangle 161">
                <a:extLst>
                  <a:ext uri="{FF2B5EF4-FFF2-40B4-BE49-F238E27FC236}">
                    <a16:creationId xmlns:a16="http://schemas.microsoft.com/office/drawing/2014/main" id="{0BFD3F0D-B4DB-F147-B3CD-16C10340499F}"/>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393" name="Straight Connector 392">
              <a:extLst>
                <a:ext uri="{FF2B5EF4-FFF2-40B4-BE49-F238E27FC236}">
                  <a16:creationId xmlns:a16="http://schemas.microsoft.com/office/drawing/2014/main" id="{176E9D75-C525-3A4C-8AFF-C23D7DF0E18C}"/>
                </a:ext>
              </a:extLst>
            </p:cNvPr>
            <p:cNvCxnSpPr>
              <a:cxnSpLocks/>
              <a:stCxn id="135" idx="0"/>
              <a:endCxn id="161"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ED9C98B9-3B7A-6B5B-4DBE-FAD7338BB744}"/>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0075512F-0CAA-6D4E-5277-705AF55650F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7B099DFD-3729-E98D-B002-F3C017773AF3}"/>
              </a:ext>
            </a:extLst>
          </p:cNvPr>
          <p:cNvSpPr>
            <a:spLocks noGrp="1"/>
          </p:cNvSpPr>
          <p:nvPr>
            <p:ph type="sldNum" sz="quarter" idx="11"/>
          </p:nvPr>
        </p:nvSpPr>
        <p:spPr/>
        <p:txBody>
          <a:bodyPr/>
          <a:lstStyle/>
          <a:p>
            <a:fld id="{EB1502E6-D9AE-3544-B6D5-378AAA0B915F}" type="slidenum">
              <a:rPr lang="de-DE" altLang="de-DE" smtClean="0"/>
              <a:pPr/>
              <a:t>54</a:t>
            </a:fld>
            <a:endParaRPr lang="de-DE" altLang="de-DE" dirty="0"/>
          </a:p>
        </p:txBody>
      </p:sp>
    </p:spTree>
    <p:extLst>
      <p:ext uri="{BB962C8B-B14F-4D97-AF65-F5344CB8AC3E}">
        <p14:creationId xmlns:p14="http://schemas.microsoft.com/office/powerpoint/2010/main" val="22282102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99EA-4BA6-E746-9B35-D76E4D6E1C62}"/>
              </a:ext>
            </a:extLst>
          </p:cNvPr>
          <p:cNvSpPr>
            <a:spLocks noGrp="1"/>
          </p:cNvSpPr>
          <p:nvPr>
            <p:ph type="title"/>
          </p:nvPr>
        </p:nvSpPr>
        <p:spPr/>
        <p:txBody>
          <a:bodyPr/>
          <a:lstStyle/>
          <a:p>
            <a:r>
              <a:rPr lang="en-GB" dirty="0"/>
              <a:t>2. Set of Indistinguishable Attributes: Example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81954F-AF7B-E349-A0B7-20E677EF6DE9}"/>
                  </a:ext>
                </a:extLst>
              </p:cNvPr>
              <p:cNvSpPr>
                <a:spLocks noGrp="1"/>
              </p:cNvSpPr>
              <p:nvPr>
                <p:ph type="body" sz="quarter" idx="13"/>
              </p:nvPr>
            </p:nvSpPr>
            <p:spPr>
              <a:xfrm>
                <a:off x="623393" y="1332843"/>
                <a:ext cx="5701784" cy="4584266"/>
              </a:xfrm>
            </p:spPr>
            <p:txBody>
              <a:bodyPr>
                <a:normAutofit fontScale="85000" lnSpcReduction="10000"/>
              </a:bodyPr>
              <a:lstStyle/>
              <a:p>
                <a:r>
                  <a:rPr lang="en-GB" dirty="0"/>
                  <a:t>Example:</a:t>
                </a:r>
              </a:p>
              <a:p>
                <a:pPr lvl="1"/>
                <a:r>
                  <a:rPr lang="en-GB" dirty="0"/>
                  <a:t>Assume that effort for enforcing travel restrictions on busses and trains is identical</a:t>
                </a:r>
              </a:p>
              <a:p>
                <a:pPr lvl="1"/>
                <a:r>
                  <a:rPr lang="en-GB" dirty="0"/>
                  <a:t>Ground:</a:t>
                </a:r>
              </a:p>
              <a:p>
                <a:pPr lvl="2"/>
                <a:r>
                  <a:rPr lang="en-GB" dirty="0"/>
                  <a:t>Utility factor </a:t>
                </a:r>
                <a14:m>
                  <m:oMath xmlns:m="http://schemas.openxmlformats.org/officeDocument/2006/math">
                    <m:sSub>
                      <m:sSubPr>
                        <m:ctrlPr>
                          <a:rPr lang="en-GB"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𝑈</m:t>
                            </m:r>
                          </m:e>
                          <m:sub>
                            <m:r>
                              <a:rPr lang="en-GB" b="0" i="1" smtClean="0">
                                <a:latin typeface="Cambria Math" panose="02040503050406030204" pitchFamily="18" charset="0"/>
                                <a:ea typeface="Cambria Math" panose="02040503050406030204" pitchFamily="18" charset="0"/>
                              </a:rPr>
                              <m:t>𝐸𝑏</m:t>
                            </m:r>
                          </m:sub>
                        </m:sSub>
                      </m:sub>
                    </m:sSub>
                    <m:d>
                      <m:dPr>
                        <m:ctrlPr>
                          <a:rPr lang="en-GB"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𝐸𝑛𝑓𝑜𝑟𝑐𝑒</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𝑏𝑢𝑠</m:t>
                        </m:r>
                      </m:e>
                    </m:d>
                  </m:oMath>
                </a14:m>
                <a:endParaRPr lang="en-GB" dirty="0"/>
              </a:p>
              <a:p>
                <a:pPr lvl="2"/>
                <a:r>
                  <a:rPr lang="en-GB" dirty="0"/>
                  <a:t>Utility factor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𝑈</m:t>
                            </m:r>
                          </m:e>
                          <m:sub>
                            <m:r>
                              <a:rPr lang="en-GB" i="1" smtClean="0">
                                <a:latin typeface="Cambria Math" panose="02040503050406030204" pitchFamily="18" charset="0"/>
                                <a:ea typeface="Cambria Math" panose="02040503050406030204" pitchFamily="18" charset="0"/>
                              </a:rPr>
                              <m:t>𝐸</m:t>
                            </m:r>
                            <m:r>
                              <a:rPr lang="en-GB" b="0" i="1" smtClean="0">
                                <a:latin typeface="Cambria Math" panose="02040503050406030204" pitchFamily="18" charset="0"/>
                                <a:ea typeface="Cambria Math" panose="02040503050406030204" pitchFamily="18" charset="0"/>
                              </a:rPr>
                              <m:t>𝑡</m:t>
                            </m:r>
                          </m:sub>
                        </m:sSub>
                      </m:sub>
                    </m:sSub>
                    <m:d>
                      <m:dPr>
                        <m:ctrlPr>
                          <a:rPr lang="en-GB"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𝐸𝑛𝑓𝑜𝑟𝑐𝑒</m:t>
                        </m:r>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𝑡𝑟𝑎𝑖𝑛</m:t>
                        </m:r>
                      </m:e>
                    </m:d>
                  </m:oMath>
                </a14:m>
                <a:endParaRPr lang="en-GB" dirty="0"/>
              </a:p>
              <a:p>
                <a:pPr lvl="1"/>
                <a:r>
                  <a:rPr lang="en-GB" dirty="0"/>
                  <a:t>Lifted:</a:t>
                </a:r>
              </a:p>
              <a:p>
                <a:pPr lvl="2"/>
                <a:r>
                  <a:rPr lang="en-GB" dirty="0"/>
                  <a:t>Utility parfactor </a:t>
                </a:r>
                <a14:m>
                  <m:oMath xmlns:m="http://schemas.openxmlformats.org/officeDocument/2006/math">
                    <m:sSub>
                      <m:sSubPr>
                        <m:ctrlPr>
                          <a:rPr lang="en-GB" i="1" smtClean="0">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𝑅</m:t>
                            </m:r>
                          </m:e>
                        </m:d>
                      </m:sub>
                    </m:sSub>
                    <m:d>
                      <m:dPr>
                        <m:ctrlPr>
                          <a:rPr lang="en-GB"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𝐸𝑛𝑓𝑜𝑟𝑐𝑒</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𝑅</m:t>
                            </m:r>
                          </m:e>
                        </m:d>
                      </m:e>
                    </m:d>
                  </m:oMath>
                </a14:m>
                <a:endParaRPr lang="en-GB" dirty="0"/>
              </a:p>
              <a:p>
                <a:pPr lvl="3"/>
                <a:r>
                  <a:rPr lang="en-GB" b="0" dirty="0"/>
                  <a:t>⊤ constraint with </a:t>
                </a:r>
                <a14:m>
                  <m:oMath xmlns:m="http://schemas.openxmlformats.org/officeDocument/2006/math">
                    <m:r>
                      <m:rPr>
                        <m:sty m:val="p"/>
                      </m:rPr>
                      <a:rPr lang="en-GB" b="0" i="0" smtClean="0">
                        <a:latin typeface="Cambria Math" panose="02040503050406030204" pitchFamily="18" charset="0"/>
                      </a:rPr>
                      <m:t>dom</m:t>
                    </m:r>
                    <m:d>
                      <m:dPr>
                        <m:ctrlPr>
                          <a:rPr lang="en-GB" b="0" i="1" smtClean="0">
                            <a:latin typeface="Cambria Math" panose="02040503050406030204" pitchFamily="18" charset="0"/>
                          </a:rPr>
                        </m:ctrlPr>
                      </m:dPr>
                      <m:e>
                        <m:r>
                          <a:rPr lang="en-GB" b="0" i="1" smtClean="0">
                            <a:latin typeface="Cambria Math" panose="02040503050406030204" pitchFamily="18" charset="0"/>
                          </a:rPr>
                          <m:t>𝑅</m:t>
                        </m:r>
                      </m:e>
                    </m:d>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𝑡𝑟𝑎𝑖𝑛</m:t>
                        </m:r>
                        <m:r>
                          <a:rPr lang="en-GB" b="0" i="1" smtClean="0">
                            <a:latin typeface="Cambria Math" panose="02040503050406030204" pitchFamily="18" charset="0"/>
                          </a:rPr>
                          <m:t>, </m:t>
                        </m:r>
                        <m:r>
                          <a:rPr lang="en-GB" b="0" i="1" smtClean="0">
                            <a:latin typeface="Cambria Math" panose="02040503050406030204" pitchFamily="18" charset="0"/>
                          </a:rPr>
                          <m:t>𝑏𝑢𝑠</m:t>
                        </m:r>
                      </m:e>
                    </m:d>
                  </m:oMath>
                </a14:m>
                <a:endParaRPr lang="en-GB" dirty="0"/>
              </a:p>
              <a:p>
                <a:pPr lvl="1"/>
                <a:r>
                  <a:rPr lang="en-GB" dirty="0"/>
                  <a:t>Combination function: addition</a:t>
                </a:r>
              </a:p>
              <a:p>
                <a:pPr lvl="2"/>
                <a:r>
                  <a:rPr lang="en-GB" dirty="0"/>
                  <a:t>Lifted: multiplication with </a:t>
                </a:r>
                <a14:m>
                  <m:oMath xmlns:m="http://schemas.openxmlformats.org/officeDocument/2006/math">
                    <m:d>
                      <m:dPr>
                        <m:begChr m:val="|"/>
                        <m:endChr m:val="|"/>
                        <m:ctrlPr>
                          <a:rPr lang="en-GB" b="0" i="1" smtClean="0">
                            <a:latin typeface="Cambria Math" panose="02040503050406030204" pitchFamily="18" charset="0"/>
                          </a:rPr>
                        </m:ctrlPr>
                      </m:dPr>
                      <m:e>
                        <m:r>
                          <m:rPr>
                            <m:sty m:val="p"/>
                          </m:rPr>
                          <a:rPr lang="en-GB" smtClean="0">
                            <a:latin typeface="Cambria Math" panose="02040503050406030204" pitchFamily="18" charset="0"/>
                          </a:rPr>
                          <m:t>dom</m:t>
                        </m:r>
                        <m:d>
                          <m:dPr>
                            <m:ctrlPr>
                              <a:rPr lang="en-GB" i="1" smtClean="0">
                                <a:latin typeface="Cambria Math" panose="02040503050406030204" pitchFamily="18" charset="0"/>
                              </a:rPr>
                            </m:ctrlPr>
                          </m:dPr>
                          <m:e>
                            <m:r>
                              <a:rPr lang="en-GB" i="1" smtClean="0">
                                <a:latin typeface="Cambria Math" panose="02040503050406030204" pitchFamily="18" charset="0"/>
                              </a:rPr>
                              <m:t>𝑅</m:t>
                            </m:r>
                          </m:e>
                        </m:d>
                      </m:e>
                    </m:d>
                  </m:oMath>
                </a14:m>
                <a:endParaRPr lang="en-GB" dirty="0"/>
              </a:p>
              <a:p>
                <a:pPr lvl="2"/>
                <a:endParaRPr lang="en-GB" dirty="0"/>
              </a:p>
              <a:p>
                <a:endParaRPr lang="en-GB" dirty="0"/>
              </a:p>
            </p:txBody>
          </p:sp>
        </mc:Choice>
        <mc:Fallback xmlns="">
          <p:sp>
            <p:nvSpPr>
              <p:cNvPr id="3" name="Content Placeholder 2">
                <a:extLst>
                  <a:ext uri="{FF2B5EF4-FFF2-40B4-BE49-F238E27FC236}">
                    <a16:creationId xmlns:a16="http://schemas.microsoft.com/office/drawing/2014/main" id="{2081954F-AF7B-E349-A0B7-20E677EF6DE9}"/>
                  </a:ext>
                </a:extLst>
              </p:cNvPr>
              <p:cNvSpPr>
                <a:spLocks noGrp="1" noRot="1" noChangeAspect="1" noMove="1" noResize="1" noEditPoints="1" noAdjustHandles="1" noChangeArrowheads="1" noChangeShapeType="1" noTextEdit="1"/>
              </p:cNvSpPr>
              <p:nvPr>
                <p:ph type="body" sz="quarter" idx="13"/>
              </p:nvPr>
            </p:nvSpPr>
            <p:spPr>
              <a:xfrm>
                <a:off x="623393" y="1332843"/>
                <a:ext cx="5701784" cy="4584266"/>
              </a:xfrm>
              <a:blipFill>
                <a:blip r:embed="rId2"/>
                <a:stretch>
                  <a:fillRect l="-2882" t="-2486" r="-665"/>
                </a:stretch>
              </a:blipFill>
            </p:spPr>
            <p:txBody>
              <a:bodyPr/>
              <a:lstStyle/>
              <a:p>
                <a:r>
                  <a:rPr lang="en-DE">
                    <a:noFill/>
                  </a:rPr>
                  <a:t> </a:t>
                </a:r>
              </a:p>
            </p:txBody>
          </p:sp>
        </mc:Fallback>
      </mc:AlternateContent>
      <p:grpSp>
        <p:nvGrpSpPr>
          <p:cNvPr id="155" name="Group 154">
            <a:extLst>
              <a:ext uri="{FF2B5EF4-FFF2-40B4-BE49-F238E27FC236}">
                <a16:creationId xmlns:a16="http://schemas.microsoft.com/office/drawing/2014/main" id="{E9F563CA-E074-E14D-9B09-7711AD7E51F6}"/>
              </a:ext>
            </a:extLst>
          </p:cNvPr>
          <p:cNvGrpSpPr/>
          <p:nvPr/>
        </p:nvGrpSpPr>
        <p:grpSpPr>
          <a:xfrm>
            <a:off x="6102284" y="3524865"/>
            <a:ext cx="5729391" cy="2381049"/>
            <a:chOff x="6102284" y="3524865"/>
            <a:chExt cx="5729391" cy="2381049"/>
          </a:xfrm>
        </p:grpSpPr>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73E86E2B-74EB-E84B-9776-B5CCAEA33190}"/>
                    </a:ext>
                  </a:extLst>
                </p:cNvPr>
                <p:cNvSpPr/>
                <p:nvPr/>
              </p:nvSpPr>
              <p:spPr>
                <a:xfrm>
                  <a:off x="7676883" y="4424709"/>
                  <a:ext cx="1629270"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r>
                          <a:rPr lang="de-DE" sz="1400" b="0" i="1" smtClean="0">
                            <a:latin typeface="Cambria Math" panose="02040503050406030204" pitchFamily="18" charset="0"/>
                          </a:rPr>
                          <m:t>.</m:t>
                        </m:r>
                        <m:r>
                          <a:rPr lang="de-DE" sz="1400" b="0" i="1" smtClean="0">
                            <a:latin typeface="Cambria Math" panose="02040503050406030204" pitchFamily="18" charset="0"/>
                          </a:rPr>
                          <m:t>𝑡𝑟𝑎𝑖𝑛</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56" name="Rectangle 155">
                  <a:extLst>
                    <a:ext uri="{FF2B5EF4-FFF2-40B4-BE49-F238E27FC236}">
                      <a16:creationId xmlns:a16="http://schemas.microsoft.com/office/drawing/2014/main" id="{73E86E2B-74EB-E84B-9776-B5CCAEA33190}"/>
                    </a:ext>
                  </a:extLst>
                </p:cNvPr>
                <p:cNvSpPr>
                  <a:spLocks noRot="1" noChangeAspect="1" noMove="1" noResize="1" noEditPoints="1" noAdjustHandles="1" noChangeArrowheads="1" noChangeShapeType="1" noTextEdit="1"/>
                </p:cNvSpPr>
                <p:nvPr/>
              </p:nvSpPr>
              <p:spPr>
                <a:xfrm>
                  <a:off x="7676883" y="4424709"/>
                  <a:ext cx="1629270" cy="309958"/>
                </a:xfrm>
                <a:prstGeom prst="rect">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7" name="Diamond 156">
                  <a:extLst>
                    <a:ext uri="{FF2B5EF4-FFF2-40B4-BE49-F238E27FC236}">
                      <a16:creationId xmlns:a16="http://schemas.microsoft.com/office/drawing/2014/main" id="{E7A88188-7E35-2A4F-B8E7-7AF223C650B7}"/>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57" name="Diamond 156">
                  <a:extLst>
                    <a:ext uri="{FF2B5EF4-FFF2-40B4-BE49-F238E27FC236}">
                      <a16:creationId xmlns:a16="http://schemas.microsoft.com/office/drawing/2014/main" id="{E7A88188-7E35-2A4F-B8E7-7AF223C650B7}"/>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8" name="Oval 157">
                  <a:extLst>
                    <a:ext uri="{FF2B5EF4-FFF2-40B4-BE49-F238E27FC236}">
                      <a16:creationId xmlns:a16="http://schemas.microsoft.com/office/drawing/2014/main" id="{34464AC5-B300-1A4D-9893-4331C480CC86}"/>
                    </a:ext>
                  </a:extLst>
                </p:cNvPr>
                <p:cNvSpPr/>
                <p:nvPr/>
              </p:nvSpPr>
              <p:spPr>
                <a:xfrm>
                  <a:off x="9323411"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58" name="Oval 157">
                  <a:extLst>
                    <a:ext uri="{FF2B5EF4-FFF2-40B4-BE49-F238E27FC236}">
                      <a16:creationId xmlns:a16="http://schemas.microsoft.com/office/drawing/2014/main" id="{34464AC5-B300-1A4D-9893-4331C480CC86}"/>
                    </a:ext>
                  </a:extLst>
                </p:cNvPr>
                <p:cNvSpPr>
                  <a:spLocks noRot="1" noChangeAspect="1" noMove="1" noResize="1" noEditPoints="1" noAdjustHandles="1" noChangeArrowheads="1" noChangeShapeType="1" noTextEdit="1"/>
                </p:cNvSpPr>
                <p:nvPr/>
              </p:nvSpPr>
              <p:spPr>
                <a:xfrm>
                  <a:off x="9323411" y="5602959"/>
                  <a:ext cx="908323" cy="30295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9" name="Oval 158">
                  <a:extLst>
                    <a:ext uri="{FF2B5EF4-FFF2-40B4-BE49-F238E27FC236}">
                      <a16:creationId xmlns:a16="http://schemas.microsoft.com/office/drawing/2014/main" id="{1431B324-9AD9-024F-8821-229FD056FE2C}"/>
                    </a:ext>
                  </a:extLst>
                </p:cNvPr>
                <p:cNvSpPr/>
                <p:nvPr/>
              </p:nvSpPr>
              <p:spPr>
                <a:xfrm>
                  <a:off x="7889094" y="5202756"/>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59" name="Oval 158">
                  <a:extLst>
                    <a:ext uri="{FF2B5EF4-FFF2-40B4-BE49-F238E27FC236}">
                      <a16:creationId xmlns:a16="http://schemas.microsoft.com/office/drawing/2014/main" id="{1431B324-9AD9-024F-8821-229FD056FE2C}"/>
                    </a:ext>
                  </a:extLst>
                </p:cNvPr>
                <p:cNvSpPr>
                  <a:spLocks noRot="1" noChangeAspect="1" noMove="1" noResize="1" noEditPoints="1" noAdjustHandles="1" noChangeArrowheads="1" noChangeShapeType="1" noTextEdit="1"/>
                </p:cNvSpPr>
                <p:nvPr/>
              </p:nvSpPr>
              <p:spPr>
                <a:xfrm>
                  <a:off x="7889094" y="5202756"/>
                  <a:ext cx="1195228" cy="30295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0" name="Oval 159">
                  <a:extLst>
                    <a:ext uri="{FF2B5EF4-FFF2-40B4-BE49-F238E27FC236}">
                      <a16:creationId xmlns:a16="http://schemas.microsoft.com/office/drawing/2014/main" id="{03133038-0511-3F43-978F-ACF313ECB657}"/>
                    </a:ext>
                  </a:extLst>
                </p:cNvPr>
                <p:cNvSpPr/>
                <p:nvPr/>
              </p:nvSpPr>
              <p:spPr>
                <a:xfrm>
                  <a:off x="9483904"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60" name="Oval 159">
                  <a:extLst>
                    <a:ext uri="{FF2B5EF4-FFF2-40B4-BE49-F238E27FC236}">
                      <a16:creationId xmlns:a16="http://schemas.microsoft.com/office/drawing/2014/main" id="{03133038-0511-3F43-978F-ACF313ECB657}"/>
                    </a:ext>
                  </a:extLst>
                </p:cNvPr>
                <p:cNvSpPr>
                  <a:spLocks noRot="1" noChangeAspect="1" noMove="1" noResize="1" noEditPoints="1" noAdjustHandles="1" noChangeArrowheads="1" noChangeShapeType="1" noTextEdit="1"/>
                </p:cNvSpPr>
                <p:nvPr/>
              </p:nvSpPr>
              <p:spPr>
                <a:xfrm>
                  <a:off x="9483904" y="4814963"/>
                  <a:ext cx="587335" cy="302955"/>
                </a:xfrm>
                <a:prstGeom prst="ellipse">
                  <a:avLst/>
                </a:prstGeom>
                <a:blipFill>
                  <a:blip r:embed="rId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1" name="Oval 160">
                  <a:extLst>
                    <a:ext uri="{FF2B5EF4-FFF2-40B4-BE49-F238E27FC236}">
                      <a16:creationId xmlns:a16="http://schemas.microsoft.com/office/drawing/2014/main" id="{5ADDCBC7-4C9A-5946-AC37-908789FF852E}"/>
                    </a:ext>
                  </a:extLst>
                </p:cNvPr>
                <p:cNvSpPr/>
                <p:nvPr/>
              </p:nvSpPr>
              <p:spPr>
                <a:xfrm>
                  <a:off x="10441330" y="5204370"/>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61" name="Oval 160">
                  <a:extLst>
                    <a:ext uri="{FF2B5EF4-FFF2-40B4-BE49-F238E27FC236}">
                      <a16:creationId xmlns:a16="http://schemas.microsoft.com/office/drawing/2014/main" id="{5ADDCBC7-4C9A-5946-AC37-908789FF852E}"/>
                    </a:ext>
                  </a:extLst>
                </p:cNvPr>
                <p:cNvSpPr>
                  <a:spLocks noRot="1" noChangeAspect="1" noMove="1" noResize="1" noEditPoints="1" noAdjustHandles="1" noChangeArrowheads="1" noChangeShapeType="1" noTextEdit="1"/>
                </p:cNvSpPr>
                <p:nvPr/>
              </p:nvSpPr>
              <p:spPr>
                <a:xfrm>
                  <a:off x="10441330" y="5204370"/>
                  <a:ext cx="1390345"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162" name="Straight Connector 161">
              <a:extLst>
                <a:ext uri="{FF2B5EF4-FFF2-40B4-BE49-F238E27FC236}">
                  <a16:creationId xmlns:a16="http://schemas.microsoft.com/office/drawing/2014/main" id="{BB2B14DB-6896-9445-AE1E-28164E1782B6}"/>
                </a:ext>
              </a:extLst>
            </p:cNvPr>
            <p:cNvCxnSpPr>
              <a:cxnSpLocks/>
              <a:stCxn id="159" idx="6"/>
              <a:endCxn id="284" idx="1"/>
            </p:cNvCxnSpPr>
            <p:nvPr/>
          </p:nvCxnSpPr>
          <p:spPr>
            <a:xfrm>
              <a:off x="9084322" y="5354234"/>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A22436BD-E084-0C4B-A9D4-32AE9391E08D}"/>
                </a:ext>
              </a:extLst>
            </p:cNvPr>
            <p:cNvCxnSpPr>
              <a:cxnSpLocks/>
              <a:stCxn id="160" idx="4"/>
              <a:endCxn id="284" idx="0"/>
            </p:cNvCxnSpPr>
            <p:nvPr/>
          </p:nvCxnSpPr>
          <p:spPr>
            <a:xfrm flipH="1">
              <a:off x="9557832" y="5117918"/>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9520F06-A9D4-BE43-9F6E-02A6CADF5E00}"/>
                </a:ext>
              </a:extLst>
            </p:cNvPr>
            <p:cNvCxnSpPr>
              <a:cxnSpLocks/>
              <a:stCxn id="158" idx="0"/>
              <a:endCxn id="284" idx="2"/>
            </p:cNvCxnSpPr>
            <p:nvPr/>
          </p:nvCxnSpPr>
          <p:spPr>
            <a:xfrm flipH="1" flipV="1">
              <a:off x="9557832" y="5415398"/>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5" name="Group 164">
              <a:extLst>
                <a:ext uri="{FF2B5EF4-FFF2-40B4-BE49-F238E27FC236}">
                  <a16:creationId xmlns:a16="http://schemas.microsoft.com/office/drawing/2014/main" id="{52E3193C-8DA9-584A-821C-9D0CF276C91C}"/>
                </a:ext>
              </a:extLst>
            </p:cNvPr>
            <p:cNvGrpSpPr/>
            <p:nvPr/>
          </p:nvGrpSpPr>
          <p:grpSpPr>
            <a:xfrm>
              <a:off x="9259275" y="5267132"/>
              <a:ext cx="381362" cy="321402"/>
              <a:chOff x="9288700" y="2889291"/>
              <a:chExt cx="461103" cy="388604"/>
            </a:xfrm>
          </p:grpSpPr>
          <p:sp>
            <p:nvSpPr>
              <p:cNvPr id="283" name="Rectangle 282">
                <a:extLst>
                  <a:ext uri="{FF2B5EF4-FFF2-40B4-BE49-F238E27FC236}">
                    <a16:creationId xmlns:a16="http://schemas.microsoft.com/office/drawing/2014/main" id="{A1AE4B72-38BF-204D-A6D7-51BE5028E0D8}"/>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84" name="Rectangle 283">
                <a:extLst>
                  <a:ext uri="{FF2B5EF4-FFF2-40B4-BE49-F238E27FC236}">
                    <a16:creationId xmlns:a16="http://schemas.microsoft.com/office/drawing/2014/main" id="{1AA93721-8A5E-4A4D-BE31-901A73A97DB5}"/>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85" name="Rectangle 284">
                <a:extLst>
                  <a:ext uri="{FF2B5EF4-FFF2-40B4-BE49-F238E27FC236}">
                    <a16:creationId xmlns:a16="http://schemas.microsoft.com/office/drawing/2014/main" id="{1B2CE3BD-9CF5-8744-A8C0-16CB6E02E4B3}"/>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86" name="TextBox 285">
                    <a:extLst>
                      <a:ext uri="{FF2B5EF4-FFF2-40B4-BE49-F238E27FC236}">
                        <a16:creationId xmlns:a16="http://schemas.microsoft.com/office/drawing/2014/main" id="{53391DA2-4E5A-B446-9E8F-E9ED0C8FD306}"/>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66" name="Straight Connector 165">
              <a:extLst>
                <a:ext uri="{FF2B5EF4-FFF2-40B4-BE49-F238E27FC236}">
                  <a16:creationId xmlns:a16="http://schemas.microsoft.com/office/drawing/2014/main" id="{6645CA5E-5756-494C-93B9-536E05FE5014}"/>
                </a:ext>
              </a:extLst>
            </p:cNvPr>
            <p:cNvCxnSpPr>
              <a:cxnSpLocks/>
              <a:stCxn id="160" idx="4"/>
              <a:endCxn id="280" idx="0"/>
            </p:cNvCxnSpPr>
            <p:nvPr/>
          </p:nvCxnSpPr>
          <p:spPr>
            <a:xfrm>
              <a:off x="9777572" y="5117918"/>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6D05F1F-53C9-3945-ABB6-EE06842DEC0C}"/>
                </a:ext>
              </a:extLst>
            </p:cNvPr>
            <p:cNvCxnSpPr>
              <a:cxnSpLocks/>
              <a:stCxn id="161" idx="2"/>
              <a:endCxn id="280" idx="3"/>
            </p:cNvCxnSpPr>
            <p:nvPr/>
          </p:nvCxnSpPr>
          <p:spPr>
            <a:xfrm flipH="1">
              <a:off x="10056447" y="5355848"/>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59C085A8-784E-744F-BDC7-A456A18394AA}"/>
                </a:ext>
              </a:extLst>
            </p:cNvPr>
            <p:cNvCxnSpPr>
              <a:cxnSpLocks/>
              <a:stCxn id="158" idx="0"/>
              <a:endCxn id="280" idx="2"/>
            </p:cNvCxnSpPr>
            <p:nvPr/>
          </p:nvCxnSpPr>
          <p:spPr>
            <a:xfrm flipV="1">
              <a:off x="9777573" y="5415398"/>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9" name="Group 168">
              <a:extLst>
                <a:ext uri="{FF2B5EF4-FFF2-40B4-BE49-F238E27FC236}">
                  <a16:creationId xmlns:a16="http://schemas.microsoft.com/office/drawing/2014/main" id="{38BFA0DD-321A-EE43-8FE8-C844B98B8D24}"/>
                </a:ext>
              </a:extLst>
            </p:cNvPr>
            <p:cNvGrpSpPr/>
            <p:nvPr/>
          </p:nvGrpSpPr>
          <p:grpSpPr>
            <a:xfrm>
              <a:off x="9912217" y="5267132"/>
              <a:ext cx="413819" cy="321813"/>
              <a:chOff x="9547296" y="2889291"/>
              <a:chExt cx="500346" cy="389101"/>
            </a:xfrm>
          </p:grpSpPr>
          <p:sp>
            <p:nvSpPr>
              <p:cNvPr id="279" name="Rectangle 278">
                <a:extLst>
                  <a:ext uri="{FF2B5EF4-FFF2-40B4-BE49-F238E27FC236}">
                    <a16:creationId xmlns:a16="http://schemas.microsoft.com/office/drawing/2014/main" id="{7494A900-31DE-FC42-ADAD-6932F0E30378}"/>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80" name="Rectangle 279">
                <a:extLst>
                  <a:ext uri="{FF2B5EF4-FFF2-40B4-BE49-F238E27FC236}">
                    <a16:creationId xmlns:a16="http://schemas.microsoft.com/office/drawing/2014/main" id="{2D34C877-E44A-E842-A9E7-8345755D4A1D}"/>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81" name="Rectangle 280">
                <a:extLst>
                  <a:ext uri="{FF2B5EF4-FFF2-40B4-BE49-F238E27FC236}">
                    <a16:creationId xmlns:a16="http://schemas.microsoft.com/office/drawing/2014/main" id="{4D7F07E8-8371-1744-9D21-B687ED1E6789}"/>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82" name="TextBox 281">
                    <a:extLst>
                      <a:ext uri="{FF2B5EF4-FFF2-40B4-BE49-F238E27FC236}">
                        <a16:creationId xmlns:a16="http://schemas.microsoft.com/office/drawing/2014/main" id="{195527BD-DA40-504F-9911-2940294BA2F3}"/>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70" name="Group 169">
              <a:extLst>
                <a:ext uri="{FF2B5EF4-FFF2-40B4-BE49-F238E27FC236}">
                  <a16:creationId xmlns:a16="http://schemas.microsoft.com/office/drawing/2014/main" id="{32A475AB-988A-EA48-A27B-E217F421E58C}"/>
                </a:ext>
              </a:extLst>
            </p:cNvPr>
            <p:cNvGrpSpPr/>
            <p:nvPr/>
          </p:nvGrpSpPr>
          <p:grpSpPr>
            <a:xfrm>
              <a:off x="10071239" y="4906891"/>
              <a:ext cx="634327" cy="275544"/>
              <a:chOff x="8609354" y="2941214"/>
              <a:chExt cx="766961" cy="333158"/>
            </a:xfrm>
          </p:grpSpPr>
          <p:cxnSp>
            <p:nvCxnSpPr>
              <p:cNvPr id="275" name="Straight Connector 274">
                <a:extLst>
                  <a:ext uri="{FF2B5EF4-FFF2-40B4-BE49-F238E27FC236}">
                    <a16:creationId xmlns:a16="http://schemas.microsoft.com/office/drawing/2014/main" id="{25555C77-E310-1942-AB5D-5C3DF3A32C0C}"/>
                  </a:ext>
                </a:extLst>
              </p:cNvPr>
              <p:cNvCxnSpPr>
                <a:cxnSpLocks/>
                <a:stCxn id="160" idx="6"/>
                <a:endCxn id="277"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76" name="Group 275">
                <a:extLst>
                  <a:ext uri="{FF2B5EF4-FFF2-40B4-BE49-F238E27FC236}">
                    <a16:creationId xmlns:a16="http://schemas.microsoft.com/office/drawing/2014/main" id="{E78AEC22-C8C3-7A40-9453-FDF81B3F08B3}"/>
                  </a:ext>
                </a:extLst>
              </p:cNvPr>
              <p:cNvGrpSpPr/>
              <p:nvPr/>
            </p:nvGrpSpPr>
            <p:grpSpPr>
              <a:xfrm>
                <a:off x="8957002" y="2941214"/>
                <a:ext cx="419313" cy="333158"/>
                <a:chOff x="8957002" y="2941214"/>
                <a:chExt cx="419313" cy="333158"/>
              </a:xfrm>
            </p:grpSpPr>
            <p:sp>
              <p:nvSpPr>
                <p:cNvPr id="277" name="Rectangle 276">
                  <a:extLst>
                    <a:ext uri="{FF2B5EF4-FFF2-40B4-BE49-F238E27FC236}">
                      <a16:creationId xmlns:a16="http://schemas.microsoft.com/office/drawing/2014/main" id="{EFA13726-B426-3D4F-85BD-7459CC62136E}"/>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78" name="TextBox 277">
                      <a:extLst>
                        <a:ext uri="{FF2B5EF4-FFF2-40B4-BE49-F238E27FC236}">
                          <a16:creationId xmlns:a16="http://schemas.microsoft.com/office/drawing/2014/main" id="{0501B710-3263-0F42-A69D-036F3EF583AF}"/>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cxnSp>
          <p:nvCxnSpPr>
            <p:cNvPr id="171" name="Straight Connector 170">
              <a:extLst>
                <a:ext uri="{FF2B5EF4-FFF2-40B4-BE49-F238E27FC236}">
                  <a16:creationId xmlns:a16="http://schemas.microsoft.com/office/drawing/2014/main" id="{C0057E21-99FA-B94C-A372-27C9533D427E}"/>
                </a:ext>
              </a:extLst>
            </p:cNvPr>
            <p:cNvCxnSpPr>
              <a:cxnSpLocks/>
              <a:stCxn id="156" idx="2"/>
              <a:endCxn id="272" idx="0"/>
            </p:cNvCxnSpPr>
            <p:nvPr/>
          </p:nvCxnSpPr>
          <p:spPr>
            <a:xfrm flipH="1">
              <a:off x="8486709" y="4734667"/>
              <a:ext cx="4809" cy="163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4BE2E5A2-7C20-B343-A462-4F0FE22A76C0}"/>
                </a:ext>
              </a:extLst>
            </p:cNvPr>
            <p:cNvCxnSpPr>
              <a:cxnSpLocks/>
              <a:stCxn id="159" idx="0"/>
              <a:endCxn id="272" idx="2"/>
            </p:cNvCxnSpPr>
            <p:nvPr/>
          </p:nvCxnSpPr>
          <p:spPr>
            <a:xfrm flipV="1">
              <a:off x="8486708" y="5017526"/>
              <a:ext cx="1" cy="1852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3" name="Group 172">
              <a:extLst>
                <a:ext uri="{FF2B5EF4-FFF2-40B4-BE49-F238E27FC236}">
                  <a16:creationId xmlns:a16="http://schemas.microsoft.com/office/drawing/2014/main" id="{78C2405E-CF09-EB48-BE81-1CC5B597141F}"/>
                </a:ext>
              </a:extLst>
            </p:cNvPr>
            <p:cNvGrpSpPr/>
            <p:nvPr/>
          </p:nvGrpSpPr>
          <p:grpSpPr>
            <a:xfrm>
              <a:off x="8394384" y="4866246"/>
              <a:ext cx="419594" cy="310723"/>
              <a:chOff x="9535279" y="2971566"/>
              <a:chExt cx="507329" cy="375692"/>
            </a:xfrm>
          </p:grpSpPr>
          <p:sp>
            <p:nvSpPr>
              <p:cNvPr id="271" name="Rectangle 270">
                <a:extLst>
                  <a:ext uri="{FF2B5EF4-FFF2-40B4-BE49-F238E27FC236}">
                    <a16:creationId xmlns:a16="http://schemas.microsoft.com/office/drawing/2014/main" id="{E45A1818-7CFE-8B4A-A0BD-2795360EEADB}"/>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72" name="Rectangle 271">
                <a:extLst>
                  <a:ext uri="{FF2B5EF4-FFF2-40B4-BE49-F238E27FC236}">
                    <a16:creationId xmlns:a16="http://schemas.microsoft.com/office/drawing/2014/main" id="{CD9C1AD1-1207-C949-9E9E-BC20945AA883}"/>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73" name="Rectangle 272">
                <a:extLst>
                  <a:ext uri="{FF2B5EF4-FFF2-40B4-BE49-F238E27FC236}">
                    <a16:creationId xmlns:a16="http://schemas.microsoft.com/office/drawing/2014/main" id="{323A899C-929A-0F4B-8735-DA394D2037F6}"/>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74" name="TextBox 273">
                    <a:extLst>
                      <a:ext uri="{FF2B5EF4-FFF2-40B4-BE49-F238E27FC236}">
                        <a16:creationId xmlns:a16="http://schemas.microsoft.com/office/drawing/2014/main" id="{30F32CEB-51DE-6047-B217-E5334027F38B}"/>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cxnSp>
          <p:nvCxnSpPr>
            <p:cNvPr id="174" name="Straight Connector 173">
              <a:extLst>
                <a:ext uri="{FF2B5EF4-FFF2-40B4-BE49-F238E27FC236}">
                  <a16:creationId xmlns:a16="http://schemas.microsoft.com/office/drawing/2014/main" id="{05388EE3-77E3-5241-87BC-E9D4F741FF30}"/>
                </a:ext>
              </a:extLst>
            </p:cNvPr>
            <p:cNvCxnSpPr>
              <a:cxnSpLocks/>
              <a:stCxn id="199" idx="0"/>
              <a:endCxn id="193" idx="2"/>
            </p:cNvCxnSpPr>
            <p:nvPr/>
          </p:nvCxnSpPr>
          <p:spPr>
            <a:xfrm flipV="1">
              <a:off x="11136502" y="3736885"/>
              <a:ext cx="0" cy="1784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3" name="Rectangle 192">
              <a:extLst>
                <a:ext uri="{FF2B5EF4-FFF2-40B4-BE49-F238E27FC236}">
                  <a16:creationId xmlns:a16="http://schemas.microsoft.com/office/drawing/2014/main" id="{76747346-8C98-D34D-8272-60BB6A575DD0}"/>
                </a:ext>
              </a:extLst>
            </p:cNvPr>
            <p:cNvSpPr/>
            <p:nvPr/>
          </p:nvSpPr>
          <p:spPr>
            <a:xfrm>
              <a:off x="11076954" y="36177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4" name="TextBox 193">
                  <a:extLst>
                    <a:ext uri="{FF2B5EF4-FFF2-40B4-BE49-F238E27FC236}">
                      <a16:creationId xmlns:a16="http://schemas.microsoft.com/office/drawing/2014/main" id="{02CFDD2F-E06E-064A-A052-0B8F543400DC}"/>
                    </a:ext>
                  </a:extLst>
                </p:cNvPr>
                <p:cNvSpPr txBox="1"/>
                <p:nvPr/>
              </p:nvSpPr>
              <p:spPr>
                <a:xfrm>
                  <a:off x="11235336" y="3685363"/>
                  <a:ext cx="396262" cy="2356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𝐸𝑏</m:t>
                                </m:r>
                              </m:sub>
                            </m:sSub>
                          </m:sub>
                        </m:sSub>
                      </m:oMath>
                    </m:oMathPara>
                  </a14:m>
                  <a:endParaRPr lang="en-GB" sz="1400" dirty="0"/>
                </a:p>
              </p:txBody>
            </p:sp>
          </mc:Choice>
          <mc:Fallback xmlns="">
            <p:sp>
              <p:nvSpPr>
                <p:cNvPr id="194" name="TextBox 193">
                  <a:extLst>
                    <a:ext uri="{FF2B5EF4-FFF2-40B4-BE49-F238E27FC236}">
                      <a16:creationId xmlns:a16="http://schemas.microsoft.com/office/drawing/2014/main" id="{02CFDD2F-E06E-064A-A052-0B8F543400DC}"/>
                    </a:ext>
                  </a:extLst>
                </p:cNvPr>
                <p:cNvSpPr txBox="1">
                  <a:spLocks noRot="1" noChangeAspect="1" noMove="1" noResize="1" noEditPoints="1" noAdjustHandles="1" noChangeArrowheads="1" noChangeShapeType="1" noTextEdit="1"/>
                </p:cNvSpPr>
                <p:nvPr/>
              </p:nvSpPr>
              <p:spPr>
                <a:xfrm>
                  <a:off x="11235336" y="3685363"/>
                  <a:ext cx="396262" cy="235642"/>
                </a:xfrm>
                <a:prstGeom prst="rect">
                  <a:avLst/>
                </a:prstGeom>
                <a:blipFill>
                  <a:blip r:embed="rId110"/>
                  <a:stretch>
                    <a:fillRect l="-9375" b="-1000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5" name="Oval 194">
                  <a:extLst>
                    <a:ext uri="{FF2B5EF4-FFF2-40B4-BE49-F238E27FC236}">
                      <a16:creationId xmlns:a16="http://schemas.microsoft.com/office/drawing/2014/main" id="{DB932A49-9140-844D-80E9-9C3A60008FBD}"/>
                    </a:ext>
                  </a:extLst>
                </p:cNvPr>
                <p:cNvSpPr/>
                <p:nvPr/>
              </p:nvSpPr>
              <p:spPr>
                <a:xfrm>
                  <a:off x="9026249" y="3524865"/>
                  <a:ext cx="1495477"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r>
                          <a:rPr lang="en-GB" sz="1400" b="0" i="1" smtClean="0">
                            <a:latin typeface="Cambria Math" panose="02040503050406030204" pitchFamily="18" charset="0"/>
                          </a:rPr>
                          <m:t>.</m:t>
                        </m:r>
                        <m:r>
                          <a:rPr lang="en-GB" sz="1400" b="0" i="1" smtClean="0">
                            <a:latin typeface="Cambria Math" panose="02040503050406030204" pitchFamily="18" charset="0"/>
                          </a:rPr>
                          <m:t>𝑏𝑢𝑠</m:t>
                        </m:r>
                      </m:oMath>
                    </m:oMathPara>
                  </a14:m>
                  <a:endParaRPr lang="en-GB" sz="1400" dirty="0"/>
                </a:p>
              </p:txBody>
            </p:sp>
          </mc:Choice>
          <mc:Fallback xmlns="">
            <p:sp>
              <p:nvSpPr>
                <p:cNvPr id="195" name="Oval 194">
                  <a:extLst>
                    <a:ext uri="{FF2B5EF4-FFF2-40B4-BE49-F238E27FC236}">
                      <a16:creationId xmlns:a16="http://schemas.microsoft.com/office/drawing/2014/main" id="{DB932A49-9140-844D-80E9-9C3A60008FBD}"/>
                    </a:ext>
                  </a:extLst>
                </p:cNvPr>
                <p:cNvSpPr>
                  <a:spLocks noRot="1" noChangeAspect="1" noMove="1" noResize="1" noEditPoints="1" noAdjustHandles="1" noChangeArrowheads="1" noChangeShapeType="1" noTextEdit="1"/>
                </p:cNvSpPr>
                <p:nvPr/>
              </p:nvSpPr>
              <p:spPr>
                <a:xfrm>
                  <a:off x="9026249" y="3524865"/>
                  <a:ext cx="1495477"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196" name="Straight Connector 195">
              <a:extLst>
                <a:ext uri="{FF2B5EF4-FFF2-40B4-BE49-F238E27FC236}">
                  <a16:creationId xmlns:a16="http://schemas.microsoft.com/office/drawing/2014/main" id="{78F47876-E8BF-5D42-9B1B-8C1EAFEA2763}"/>
                </a:ext>
              </a:extLst>
            </p:cNvPr>
            <p:cNvCxnSpPr>
              <a:cxnSpLocks/>
              <a:stCxn id="193" idx="1"/>
              <a:endCxn id="195" idx="6"/>
            </p:cNvCxnSpPr>
            <p:nvPr/>
          </p:nvCxnSpPr>
          <p:spPr>
            <a:xfrm flipH="1" flipV="1">
              <a:off x="10521726" y="3676343"/>
              <a:ext cx="555228"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87CD0BBE-1A9C-4242-BB3F-EF4FDC1D3818}"/>
                </a:ext>
              </a:extLst>
            </p:cNvPr>
            <p:cNvCxnSpPr>
              <a:cxnSpLocks/>
              <a:stCxn id="195" idx="2"/>
              <a:endCxn id="268" idx="3"/>
            </p:cNvCxnSpPr>
            <p:nvPr/>
          </p:nvCxnSpPr>
          <p:spPr>
            <a:xfrm flipH="1">
              <a:off x="8545672" y="3676343"/>
              <a:ext cx="4805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74">
              <a:extLst>
                <a:ext uri="{FF2B5EF4-FFF2-40B4-BE49-F238E27FC236}">
                  <a16:creationId xmlns:a16="http://schemas.microsoft.com/office/drawing/2014/main" id="{1196F795-35DA-0F4E-84E9-3CF21E76CB5C}"/>
                </a:ext>
              </a:extLst>
            </p:cNvPr>
            <p:cNvCxnSpPr>
              <a:cxnSpLocks/>
              <a:stCxn id="251" idx="0"/>
              <a:endCxn id="268" idx="1"/>
            </p:cNvCxnSpPr>
            <p:nvPr/>
          </p:nvCxnSpPr>
          <p:spPr>
            <a:xfrm rot="5400000" flipH="1" flipV="1">
              <a:off x="7266887" y="3260940"/>
              <a:ext cx="744284" cy="157509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9" name="Diamond 198">
                  <a:extLst>
                    <a:ext uri="{FF2B5EF4-FFF2-40B4-BE49-F238E27FC236}">
                      <a16:creationId xmlns:a16="http://schemas.microsoft.com/office/drawing/2014/main" id="{93748BA5-52AF-5643-904D-A2E931864BDB}"/>
                    </a:ext>
                  </a:extLst>
                </p:cNvPr>
                <p:cNvSpPr/>
                <p:nvPr/>
              </p:nvSpPr>
              <p:spPr>
                <a:xfrm>
                  <a:off x="10813295" y="3915356"/>
                  <a:ext cx="64641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𝐸𝑏</m:t>
                            </m:r>
                          </m:sub>
                        </m:sSub>
                      </m:oMath>
                    </m:oMathPara>
                  </a14:m>
                  <a:endParaRPr lang="en-GB" sz="1400" dirty="0"/>
                </a:p>
              </p:txBody>
            </p:sp>
          </mc:Choice>
          <mc:Fallback xmlns="">
            <p:sp>
              <p:nvSpPr>
                <p:cNvPr id="199" name="Diamond 198">
                  <a:extLst>
                    <a:ext uri="{FF2B5EF4-FFF2-40B4-BE49-F238E27FC236}">
                      <a16:creationId xmlns:a16="http://schemas.microsoft.com/office/drawing/2014/main" id="{93748BA5-52AF-5643-904D-A2E931864BDB}"/>
                    </a:ext>
                  </a:extLst>
                </p:cNvPr>
                <p:cNvSpPr>
                  <a:spLocks noRot="1" noChangeAspect="1" noMove="1" noResize="1" noEditPoints="1" noAdjustHandles="1" noChangeArrowheads="1" noChangeShapeType="1" noTextEdit="1"/>
                </p:cNvSpPr>
                <p:nvPr/>
              </p:nvSpPr>
              <p:spPr>
                <a:xfrm>
                  <a:off x="10813295" y="3915356"/>
                  <a:ext cx="646414"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200" name="Group 199">
              <a:extLst>
                <a:ext uri="{FF2B5EF4-FFF2-40B4-BE49-F238E27FC236}">
                  <a16:creationId xmlns:a16="http://schemas.microsoft.com/office/drawing/2014/main" id="{EC8BF0FA-0F76-3543-9735-FFB29082122B}"/>
                </a:ext>
              </a:extLst>
            </p:cNvPr>
            <p:cNvGrpSpPr/>
            <p:nvPr/>
          </p:nvGrpSpPr>
          <p:grpSpPr>
            <a:xfrm>
              <a:off x="8394384" y="3583002"/>
              <a:ext cx="423758" cy="313897"/>
              <a:chOff x="8394384" y="3583002"/>
              <a:chExt cx="423758" cy="313897"/>
            </a:xfrm>
          </p:grpSpPr>
          <p:sp>
            <p:nvSpPr>
              <p:cNvPr id="267" name="Rectangle 266">
                <a:extLst>
                  <a:ext uri="{FF2B5EF4-FFF2-40B4-BE49-F238E27FC236}">
                    <a16:creationId xmlns:a16="http://schemas.microsoft.com/office/drawing/2014/main" id="{F6029B03-AD8D-904C-9F32-E06082B70B42}"/>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68" name="Rectangle 267">
                <a:extLst>
                  <a:ext uri="{FF2B5EF4-FFF2-40B4-BE49-F238E27FC236}">
                    <a16:creationId xmlns:a16="http://schemas.microsoft.com/office/drawing/2014/main" id="{BFB537E4-08DE-EE4E-B6CF-A602BA8F7BE5}"/>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69" name="Rectangle 268">
                <a:extLst>
                  <a:ext uri="{FF2B5EF4-FFF2-40B4-BE49-F238E27FC236}">
                    <a16:creationId xmlns:a16="http://schemas.microsoft.com/office/drawing/2014/main" id="{3B4847F5-52F7-3248-83E8-EB0BF3344CA5}"/>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70" name="TextBox 269">
                    <a:extLst>
                      <a:ext uri="{FF2B5EF4-FFF2-40B4-BE49-F238E27FC236}">
                        <a16:creationId xmlns:a16="http://schemas.microsoft.com/office/drawing/2014/main" id="{B9DA06C5-85BD-6541-A5BD-0F01182CC182}"/>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201" name="Straight Connector 200">
              <a:extLst>
                <a:ext uri="{FF2B5EF4-FFF2-40B4-BE49-F238E27FC236}">
                  <a16:creationId xmlns:a16="http://schemas.microsoft.com/office/drawing/2014/main" id="{DF96D760-20E5-0345-8954-35A75116BE8C}"/>
                </a:ext>
              </a:extLst>
            </p:cNvPr>
            <p:cNvCxnSpPr>
              <a:cxnSpLocks/>
              <a:stCxn id="157" idx="0"/>
              <a:endCxn id="205"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5" name="Rectangle 204">
              <a:extLst>
                <a:ext uri="{FF2B5EF4-FFF2-40B4-BE49-F238E27FC236}">
                  <a16:creationId xmlns:a16="http://schemas.microsoft.com/office/drawing/2014/main" id="{5360C2E5-2B22-6C4A-8F44-E45737B43A82}"/>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21" name="TextBox 220">
                  <a:extLst>
                    <a:ext uri="{FF2B5EF4-FFF2-40B4-BE49-F238E27FC236}">
                      <a16:creationId xmlns:a16="http://schemas.microsoft.com/office/drawing/2014/main" id="{7A35C568-1B2B-3A42-933F-058BE93CE346}"/>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221" name="TextBox 220">
                  <a:extLst>
                    <a:ext uri="{FF2B5EF4-FFF2-40B4-BE49-F238E27FC236}">
                      <a16:creationId xmlns:a16="http://schemas.microsoft.com/office/drawing/2014/main" id="{7A35C568-1B2B-3A42-933F-058BE93CE346}"/>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222" name="Straight Connector 221">
              <a:extLst>
                <a:ext uri="{FF2B5EF4-FFF2-40B4-BE49-F238E27FC236}">
                  <a16:creationId xmlns:a16="http://schemas.microsoft.com/office/drawing/2014/main" id="{BF7CBF3D-8972-2948-BA0B-9E304BBDB9AB}"/>
                </a:ext>
              </a:extLst>
            </p:cNvPr>
            <p:cNvCxnSpPr>
              <a:cxnSpLocks/>
              <a:stCxn id="205" idx="0"/>
              <a:endCxn id="199" idx="2"/>
            </p:cNvCxnSpPr>
            <p:nvPr/>
          </p:nvCxnSpPr>
          <p:spPr>
            <a:xfrm flipV="1">
              <a:off x="11136502" y="4343326"/>
              <a:ext cx="0" cy="1768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8E13F320-4968-464E-8040-779A66986704}"/>
                </a:ext>
              </a:extLst>
            </p:cNvPr>
            <p:cNvCxnSpPr>
              <a:cxnSpLocks/>
              <a:stCxn id="248" idx="1"/>
              <a:endCxn id="265" idx="3"/>
            </p:cNvCxnSpPr>
            <p:nvPr/>
          </p:nvCxnSpPr>
          <p:spPr>
            <a:xfrm flipH="1" flipV="1">
              <a:off x="9833572" y="4578523"/>
              <a:ext cx="339678" cy="15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4" name="Group 223">
              <a:extLst>
                <a:ext uri="{FF2B5EF4-FFF2-40B4-BE49-F238E27FC236}">
                  <a16:creationId xmlns:a16="http://schemas.microsoft.com/office/drawing/2014/main" id="{6222106B-D1C1-604B-9082-1D75D947FE49}"/>
                </a:ext>
              </a:extLst>
            </p:cNvPr>
            <p:cNvGrpSpPr/>
            <p:nvPr/>
          </p:nvGrpSpPr>
          <p:grpSpPr>
            <a:xfrm>
              <a:off x="9714476" y="4518974"/>
              <a:ext cx="537484" cy="302577"/>
              <a:chOff x="10743811" y="3621393"/>
              <a:chExt cx="537484" cy="302577"/>
            </a:xfrm>
          </p:grpSpPr>
          <p:sp>
            <p:nvSpPr>
              <p:cNvPr id="265" name="Rectangle 264">
                <a:extLst>
                  <a:ext uri="{FF2B5EF4-FFF2-40B4-BE49-F238E27FC236}">
                    <a16:creationId xmlns:a16="http://schemas.microsoft.com/office/drawing/2014/main" id="{C050D7F7-7FC6-8E41-9E18-07807DB9BD26}"/>
                  </a:ext>
                </a:extLst>
              </p:cNvPr>
              <p:cNvSpPr/>
              <p:nvPr/>
            </p:nvSpPr>
            <p:spPr>
              <a:xfrm>
                <a:off x="10743811" y="362139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66" name="TextBox 265">
                    <a:extLst>
                      <a:ext uri="{FF2B5EF4-FFF2-40B4-BE49-F238E27FC236}">
                        <a16:creationId xmlns:a16="http://schemas.microsoft.com/office/drawing/2014/main" id="{3ACE229A-1AAE-DA40-8AF9-603B4E7322DC}"/>
                      </a:ext>
                    </a:extLst>
                  </p:cNvPr>
                  <p:cNvSpPr txBox="1"/>
                  <p:nvPr/>
                </p:nvSpPr>
                <p:spPr>
                  <a:xfrm>
                    <a:off x="10902665" y="3688969"/>
                    <a:ext cx="378630" cy="2350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𝐸𝑡</m:t>
                                  </m:r>
                                </m:sub>
                              </m:sSub>
                            </m:sub>
                          </m:sSub>
                        </m:oMath>
                      </m:oMathPara>
                    </a14:m>
                    <a:endParaRPr lang="en-GB" sz="1400" dirty="0"/>
                  </a:p>
                </p:txBody>
              </p:sp>
            </mc:Choice>
            <mc:Fallback xmlns="">
              <p:sp>
                <p:nvSpPr>
                  <p:cNvPr id="79" name="TextBox 78">
                    <a:extLst>
                      <a:ext uri="{FF2B5EF4-FFF2-40B4-BE49-F238E27FC236}">
                        <a16:creationId xmlns:a16="http://schemas.microsoft.com/office/drawing/2014/main" id="{4A8CD1CF-111D-CB4F-A8F5-5CF3BDAF8891}"/>
                      </a:ext>
                    </a:extLst>
                  </p:cNvPr>
                  <p:cNvSpPr txBox="1">
                    <a:spLocks noRot="1" noChangeAspect="1" noMove="1" noResize="1" noEditPoints="1" noAdjustHandles="1" noChangeArrowheads="1" noChangeShapeType="1" noTextEdit="1"/>
                  </p:cNvSpPr>
                  <p:nvPr/>
                </p:nvSpPr>
                <p:spPr>
                  <a:xfrm>
                    <a:off x="10902665" y="3688969"/>
                    <a:ext cx="378630" cy="235001"/>
                  </a:xfrm>
                  <a:prstGeom prst="rect">
                    <a:avLst/>
                  </a:prstGeom>
                  <a:blipFill>
                    <a:blip r:embed="rId117"/>
                    <a:stretch>
                      <a:fillRect l="-9677" b="-10000"/>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244" name="Oval 243">
                  <a:extLst>
                    <a:ext uri="{FF2B5EF4-FFF2-40B4-BE49-F238E27FC236}">
                      <a16:creationId xmlns:a16="http://schemas.microsoft.com/office/drawing/2014/main" id="{C59C1F52-444B-5447-A9F0-980F54B45843}"/>
                    </a:ext>
                  </a:extLst>
                </p:cNvPr>
                <p:cNvSpPr/>
                <p:nvPr/>
              </p:nvSpPr>
              <p:spPr>
                <a:xfrm>
                  <a:off x="8936641" y="4010042"/>
                  <a:ext cx="167950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r>
                          <a:rPr lang="en-GB" sz="1400" b="0" i="1" smtClean="0">
                            <a:latin typeface="Cambria Math" panose="02040503050406030204" pitchFamily="18" charset="0"/>
                          </a:rPr>
                          <m:t>.</m:t>
                        </m:r>
                        <m:r>
                          <a:rPr lang="en-GB" sz="1400" b="0" i="1" smtClean="0">
                            <a:latin typeface="Cambria Math" panose="02040503050406030204" pitchFamily="18" charset="0"/>
                          </a:rPr>
                          <m:t>𝑡𝑟𝑎𝑖𝑛</m:t>
                        </m:r>
                      </m:oMath>
                    </m:oMathPara>
                  </a14:m>
                  <a:endParaRPr lang="en-GB" sz="1400" dirty="0"/>
                </a:p>
              </p:txBody>
            </p:sp>
          </mc:Choice>
          <mc:Fallback xmlns="">
            <p:sp>
              <p:nvSpPr>
                <p:cNvPr id="244" name="Oval 243">
                  <a:extLst>
                    <a:ext uri="{FF2B5EF4-FFF2-40B4-BE49-F238E27FC236}">
                      <a16:creationId xmlns:a16="http://schemas.microsoft.com/office/drawing/2014/main" id="{C59C1F52-444B-5447-A9F0-980F54B45843}"/>
                    </a:ext>
                  </a:extLst>
                </p:cNvPr>
                <p:cNvSpPr>
                  <a:spLocks noRot="1" noChangeAspect="1" noMove="1" noResize="1" noEditPoints="1" noAdjustHandles="1" noChangeArrowheads="1" noChangeShapeType="1" noTextEdit="1"/>
                </p:cNvSpPr>
                <p:nvPr/>
              </p:nvSpPr>
              <p:spPr>
                <a:xfrm>
                  <a:off x="8936641" y="4010042"/>
                  <a:ext cx="1679505" cy="302955"/>
                </a:xfrm>
                <a:prstGeom prst="ellipse">
                  <a:avLst/>
                </a:prstGeom>
                <a:blipFill>
                  <a:blip r:embed="rId118"/>
                  <a:stretch>
                    <a:fillRect/>
                  </a:stretch>
                </a:blipFill>
                <a:ln>
                  <a:solidFill>
                    <a:schemeClr val="tx1"/>
                  </a:solidFill>
                </a:ln>
              </p:spPr>
              <p:txBody>
                <a:bodyPr/>
                <a:lstStyle/>
                <a:p>
                  <a:r>
                    <a:rPr lang="en-GB">
                      <a:noFill/>
                    </a:rPr>
                    <a:t> </a:t>
                  </a:r>
                </a:p>
              </p:txBody>
            </p:sp>
          </mc:Fallback>
        </mc:AlternateContent>
        <p:cxnSp>
          <p:nvCxnSpPr>
            <p:cNvPr id="245" name="Straight Connector 244">
              <a:extLst>
                <a:ext uri="{FF2B5EF4-FFF2-40B4-BE49-F238E27FC236}">
                  <a16:creationId xmlns:a16="http://schemas.microsoft.com/office/drawing/2014/main" id="{7D473906-5062-3B45-9D13-1C312E724886}"/>
                </a:ext>
              </a:extLst>
            </p:cNvPr>
            <p:cNvCxnSpPr>
              <a:cxnSpLocks/>
              <a:stCxn id="265" idx="0"/>
              <a:endCxn id="244" idx="4"/>
            </p:cNvCxnSpPr>
            <p:nvPr/>
          </p:nvCxnSpPr>
          <p:spPr>
            <a:xfrm flipV="1">
              <a:off x="9774024" y="4312997"/>
              <a:ext cx="2370" cy="205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D11621A0-EB5E-B042-8BFA-B2FA4ED82702}"/>
                </a:ext>
              </a:extLst>
            </p:cNvPr>
            <p:cNvCxnSpPr>
              <a:cxnSpLocks/>
              <a:stCxn id="244" idx="2"/>
              <a:endCxn id="262" idx="3"/>
            </p:cNvCxnSpPr>
            <p:nvPr/>
          </p:nvCxnSpPr>
          <p:spPr>
            <a:xfrm flipH="1">
              <a:off x="8543180" y="4161520"/>
              <a:ext cx="3934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74">
              <a:extLst>
                <a:ext uri="{FF2B5EF4-FFF2-40B4-BE49-F238E27FC236}">
                  <a16:creationId xmlns:a16="http://schemas.microsoft.com/office/drawing/2014/main" id="{D687D43F-8190-6941-9B3F-920520696964}"/>
                </a:ext>
              </a:extLst>
            </p:cNvPr>
            <p:cNvCxnSpPr>
              <a:cxnSpLocks/>
              <a:stCxn id="156" idx="0"/>
              <a:endCxn id="262" idx="2"/>
            </p:cNvCxnSpPr>
            <p:nvPr/>
          </p:nvCxnSpPr>
          <p:spPr>
            <a:xfrm flipH="1" flipV="1">
              <a:off x="8483632" y="4221069"/>
              <a:ext cx="7886" cy="20364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8" name="Diamond 247">
                  <a:extLst>
                    <a:ext uri="{FF2B5EF4-FFF2-40B4-BE49-F238E27FC236}">
                      <a16:creationId xmlns:a16="http://schemas.microsoft.com/office/drawing/2014/main" id="{318A7001-010D-BB49-8BD5-A16B50EE9F42}"/>
                    </a:ext>
                  </a:extLst>
                </p:cNvPr>
                <p:cNvSpPr/>
                <p:nvPr/>
              </p:nvSpPr>
              <p:spPr>
                <a:xfrm>
                  <a:off x="10173250" y="4366078"/>
                  <a:ext cx="60501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𝐸𝑡</m:t>
                            </m:r>
                          </m:sub>
                        </m:sSub>
                      </m:oMath>
                    </m:oMathPara>
                  </a14:m>
                  <a:endParaRPr lang="en-GB" sz="1400" dirty="0"/>
                </a:p>
              </p:txBody>
            </p:sp>
          </mc:Choice>
          <mc:Fallback xmlns="">
            <p:sp>
              <p:nvSpPr>
                <p:cNvPr id="248" name="Diamond 247">
                  <a:extLst>
                    <a:ext uri="{FF2B5EF4-FFF2-40B4-BE49-F238E27FC236}">
                      <a16:creationId xmlns:a16="http://schemas.microsoft.com/office/drawing/2014/main" id="{318A7001-010D-BB49-8BD5-A16B50EE9F42}"/>
                    </a:ext>
                  </a:extLst>
                </p:cNvPr>
                <p:cNvSpPr>
                  <a:spLocks noRot="1" noChangeAspect="1" noMove="1" noResize="1" noEditPoints="1" noAdjustHandles="1" noChangeArrowheads="1" noChangeShapeType="1" noTextEdit="1"/>
                </p:cNvSpPr>
                <p:nvPr/>
              </p:nvSpPr>
              <p:spPr>
                <a:xfrm>
                  <a:off x="10173250" y="4366078"/>
                  <a:ext cx="605017" cy="427970"/>
                </a:xfrm>
                <a:prstGeom prst="diamond">
                  <a:avLst/>
                </a:prstGeom>
                <a:blipFill>
                  <a:blip r:embed="rId119"/>
                  <a:stretch>
                    <a:fillRect/>
                  </a:stretch>
                </a:blipFill>
                <a:ln>
                  <a:solidFill>
                    <a:schemeClr val="tx1"/>
                  </a:solidFill>
                </a:ln>
              </p:spPr>
              <p:txBody>
                <a:bodyPr/>
                <a:lstStyle/>
                <a:p>
                  <a:r>
                    <a:rPr lang="en-GB">
                      <a:noFill/>
                    </a:rPr>
                    <a:t> </a:t>
                  </a:r>
                </a:p>
              </p:txBody>
            </p:sp>
          </mc:Fallback>
        </mc:AlternateContent>
        <p:grpSp>
          <p:nvGrpSpPr>
            <p:cNvPr id="249" name="Group 248">
              <a:extLst>
                <a:ext uri="{FF2B5EF4-FFF2-40B4-BE49-F238E27FC236}">
                  <a16:creationId xmlns:a16="http://schemas.microsoft.com/office/drawing/2014/main" id="{DB3C5C7D-BBE8-C944-8B29-B1506F04DEB3}"/>
                </a:ext>
              </a:extLst>
            </p:cNvPr>
            <p:cNvGrpSpPr/>
            <p:nvPr/>
          </p:nvGrpSpPr>
          <p:grpSpPr>
            <a:xfrm>
              <a:off x="8391892" y="4068179"/>
              <a:ext cx="423758" cy="313897"/>
              <a:chOff x="8394384" y="3583002"/>
              <a:chExt cx="423758" cy="313897"/>
            </a:xfrm>
          </p:grpSpPr>
          <p:sp>
            <p:nvSpPr>
              <p:cNvPr id="261" name="Rectangle 260">
                <a:extLst>
                  <a:ext uri="{FF2B5EF4-FFF2-40B4-BE49-F238E27FC236}">
                    <a16:creationId xmlns:a16="http://schemas.microsoft.com/office/drawing/2014/main" id="{59D6F249-B356-1740-A8D8-FBCE04554783}"/>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62" name="Rectangle 261">
                <a:extLst>
                  <a:ext uri="{FF2B5EF4-FFF2-40B4-BE49-F238E27FC236}">
                    <a16:creationId xmlns:a16="http://schemas.microsoft.com/office/drawing/2014/main" id="{9E9360FA-F7C5-8D4E-9E84-7CA5990B4E96}"/>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63" name="Rectangle 262">
                <a:extLst>
                  <a:ext uri="{FF2B5EF4-FFF2-40B4-BE49-F238E27FC236}">
                    <a16:creationId xmlns:a16="http://schemas.microsoft.com/office/drawing/2014/main" id="{B7FBF49B-DE89-E543-8F1A-23495EEE78B6}"/>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64" name="TextBox 263">
                    <a:extLst>
                      <a:ext uri="{FF2B5EF4-FFF2-40B4-BE49-F238E27FC236}">
                        <a16:creationId xmlns:a16="http://schemas.microsoft.com/office/drawing/2014/main" id="{714E6FD8-87BB-4E45-9083-972722278CBE}"/>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250" name="Straight Connector 249">
              <a:extLst>
                <a:ext uri="{FF2B5EF4-FFF2-40B4-BE49-F238E27FC236}">
                  <a16:creationId xmlns:a16="http://schemas.microsoft.com/office/drawing/2014/main" id="{4F6F9775-B4F5-EE4F-AF94-98811B3C8149}"/>
                </a:ext>
              </a:extLst>
            </p:cNvPr>
            <p:cNvCxnSpPr>
              <a:cxnSpLocks/>
              <a:stCxn id="205" idx="1"/>
              <a:endCxn id="248" idx="3"/>
            </p:cNvCxnSpPr>
            <p:nvPr/>
          </p:nvCxnSpPr>
          <p:spPr>
            <a:xfrm flipH="1">
              <a:off x="10778267" y="4579688"/>
              <a:ext cx="298687" cy="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1" name="Rectangle 250">
                  <a:extLst>
                    <a:ext uri="{FF2B5EF4-FFF2-40B4-BE49-F238E27FC236}">
                      <a16:creationId xmlns:a16="http://schemas.microsoft.com/office/drawing/2014/main" id="{16C2CD72-FEB2-6E41-BCA1-5E6AC062164D}"/>
                    </a:ext>
                  </a:extLst>
                </p:cNvPr>
                <p:cNvSpPr/>
                <p:nvPr/>
              </p:nvSpPr>
              <p:spPr>
                <a:xfrm>
                  <a:off x="6102284" y="4420627"/>
                  <a:ext cx="1498400"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r>
                          <a:rPr lang="de-DE" sz="1400" b="0" i="1" smtClean="0">
                            <a:latin typeface="Cambria Math" panose="02040503050406030204" pitchFamily="18" charset="0"/>
                          </a:rPr>
                          <m:t>.</m:t>
                        </m:r>
                        <m:r>
                          <a:rPr lang="de-DE" sz="1400" b="0" i="1" smtClean="0">
                            <a:latin typeface="Cambria Math" panose="02040503050406030204" pitchFamily="18" charset="0"/>
                          </a:rPr>
                          <m:t>𝑏𝑢𝑠</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251" name="Rectangle 250">
                  <a:extLst>
                    <a:ext uri="{FF2B5EF4-FFF2-40B4-BE49-F238E27FC236}">
                      <a16:creationId xmlns:a16="http://schemas.microsoft.com/office/drawing/2014/main" id="{16C2CD72-FEB2-6E41-BCA1-5E6AC062164D}"/>
                    </a:ext>
                  </a:extLst>
                </p:cNvPr>
                <p:cNvSpPr>
                  <a:spLocks noRot="1" noChangeAspect="1" noMove="1" noResize="1" noEditPoints="1" noAdjustHandles="1" noChangeArrowheads="1" noChangeShapeType="1" noTextEdit="1"/>
                </p:cNvSpPr>
                <p:nvPr/>
              </p:nvSpPr>
              <p:spPr>
                <a:xfrm>
                  <a:off x="6102284" y="4420627"/>
                  <a:ext cx="1498400" cy="309958"/>
                </a:xfrm>
                <a:prstGeom prst="rect">
                  <a:avLst/>
                </a:prstGeom>
                <a:blipFill>
                  <a:blip r:embed="rId120"/>
                  <a:stretch>
                    <a:fillRect/>
                  </a:stretch>
                </a:blipFill>
                <a:ln>
                  <a:solidFill>
                    <a:schemeClr val="tx1"/>
                  </a:solidFill>
                </a:ln>
              </p:spPr>
              <p:txBody>
                <a:bodyPr/>
                <a:lstStyle/>
                <a:p>
                  <a:r>
                    <a:rPr lang="en-GB">
                      <a:noFill/>
                    </a:rPr>
                    <a:t> </a:t>
                  </a:r>
                </a:p>
              </p:txBody>
            </p:sp>
          </mc:Fallback>
        </mc:AlternateContent>
        <p:cxnSp>
          <p:nvCxnSpPr>
            <p:cNvPr id="252" name="Straight Connector 251">
              <a:extLst>
                <a:ext uri="{FF2B5EF4-FFF2-40B4-BE49-F238E27FC236}">
                  <a16:creationId xmlns:a16="http://schemas.microsoft.com/office/drawing/2014/main" id="{968C990D-CC1A-4347-B0D2-9D2C2ECA7788}"/>
                </a:ext>
              </a:extLst>
            </p:cNvPr>
            <p:cNvCxnSpPr>
              <a:cxnSpLocks/>
              <a:stCxn id="251" idx="2"/>
              <a:endCxn id="258" idx="0"/>
            </p:cNvCxnSpPr>
            <p:nvPr/>
          </p:nvCxnSpPr>
          <p:spPr>
            <a:xfrm flipH="1">
              <a:off x="6848174" y="4730585"/>
              <a:ext cx="3310" cy="1637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140A881D-9371-4348-BC27-89508EA0FDE7}"/>
                </a:ext>
              </a:extLst>
            </p:cNvPr>
            <p:cNvCxnSpPr>
              <a:cxnSpLocks/>
              <a:stCxn id="159" idx="1"/>
              <a:endCxn id="258" idx="3"/>
            </p:cNvCxnSpPr>
            <p:nvPr/>
          </p:nvCxnSpPr>
          <p:spPr>
            <a:xfrm flipH="1" flipV="1">
              <a:off x="6907722" y="4953896"/>
              <a:ext cx="1156409" cy="2932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4" name="Group 253">
              <a:extLst>
                <a:ext uri="{FF2B5EF4-FFF2-40B4-BE49-F238E27FC236}">
                  <a16:creationId xmlns:a16="http://schemas.microsoft.com/office/drawing/2014/main" id="{89E7DE99-10A3-E148-A3AA-13F2EA7ABBAF}"/>
                </a:ext>
              </a:extLst>
            </p:cNvPr>
            <p:cNvGrpSpPr/>
            <p:nvPr/>
          </p:nvGrpSpPr>
          <p:grpSpPr>
            <a:xfrm>
              <a:off x="6755849" y="4862164"/>
              <a:ext cx="419594" cy="310723"/>
              <a:chOff x="9535279" y="2971566"/>
              <a:chExt cx="507329" cy="375692"/>
            </a:xfrm>
          </p:grpSpPr>
          <p:sp>
            <p:nvSpPr>
              <p:cNvPr id="257" name="Rectangle 256">
                <a:extLst>
                  <a:ext uri="{FF2B5EF4-FFF2-40B4-BE49-F238E27FC236}">
                    <a16:creationId xmlns:a16="http://schemas.microsoft.com/office/drawing/2014/main" id="{240DB0BC-D23E-0E4C-ADE2-C2B3A93D70D9}"/>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58" name="Rectangle 257">
                <a:extLst>
                  <a:ext uri="{FF2B5EF4-FFF2-40B4-BE49-F238E27FC236}">
                    <a16:creationId xmlns:a16="http://schemas.microsoft.com/office/drawing/2014/main" id="{37160360-5E50-5B4B-9FA4-36FDEDA9DB39}"/>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59" name="Rectangle 258">
                <a:extLst>
                  <a:ext uri="{FF2B5EF4-FFF2-40B4-BE49-F238E27FC236}">
                    <a16:creationId xmlns:a16="http://schemas.microsoft.com/office/drawing/2014/main" id="{B2CAA592-5D18-444F-8E7D-9B3F6033584C}"/>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60" name="TextBox 259">
                    <a:extLst>
                      <a:ext uri="{FF2B5EF4-FFF2-40B4-BE49-F238E27FC236}">
                        <a16:creationId xmlns:a16="http://schemas.microsoft.com/office/drawing/2014/main" id="{4A13B662-4CA4-2E4C-8F31-CBB8555FE7C9}"/>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cxnSp>
          <p:nvCxnSpPr>
            <p:cNvPr id="255" name="Straight Connector 254">
              <a:extLst>
                <a:ext uri="{FF2B5EF4-FFF2-40B4-BE49-F238E27FC236}">
                  <a16:creationId xmlns:a16="http://schemas.microsoft.com/office/drawing/2014/main" id="{1E16196B-9029-A64E-B7E0-02776D894AD4}"/>
                </a:ext>
              </a:extLst>
            </p:cNvPr>
            <p:cNvCxnSpPr>
              <a:cxnSpLocks/>
              <a:stCxn id="160" idx="0"/>
              <a:endCxn id="265" idx="2"/>
            </p:cNvCxnSpPr>
            <p:nvPr/>
          </p:nvCxnSpPr>
          <p:spPr>
            <a:xfrm flipH="1" flipV="1">
              <a:off x="9774024" y="4638072"/>
              <a:ext cx="3548" cy="1768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Straight Connector 260">
              <a:extLst>
                <a:ext uri="{FF2B5EF4-FFF2-40B4-BE49-F238E27FC236}">
                  <a16:creationId xmlns:a16="http://schemas.microsoft.com/office/drawing/2014/main" id="{02CCBAD2-DFC5-7146-A381-58B9833722CE}"/>
                </a:ext>
              </a:extLst>
            </p:cNvPr>
            <p:cNvCxnSpPr>
              <a:cxnSpLocks/>
              <a:stCxn id="160" idx="7"/>
              <a:endCxn id="193" idx="3"/>
            </p:cNvCxnSpPr>
            <p:nvPr/>
          </p:nvCxnSpPr>
          <p:spPr>
            <a:xfrm rot="5400000" flipH="1" flipV="1">
              <a:off x="9999641" y="3662921"/>
              <a:ext cx="1181994" cy="1210824"/>
            </a:xfrm>
            <a:prstGeom prst="curvedConnector4">
              <a:avLst>
                <a:gd name="adj1" fmla="val 6924"/>
                <a:gd name="adj2" fmla="val 126326"/>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7" name="Group 286">
            <a:extLst>
              <a:ext uri="{FF2B5EF4-FFF2-40B4-BE49-F238E27FC236}">
                <a16:creationId xmlns:a16="http://schemas.microsoft.com/office/drawing/2014/main" id="{A2BAE869-08AF-2641-828D-D70432F49096}"/>
              </a:ext>
            </a:extLst>
          </p:cNvPr>
          <p:cNvGrpSpPr/>
          <p:nvPr/>
        </p:nvGrpSpPr>
        <p:grpSpPr>
          <a:xfrm>
            <a:off x="7821043" y="1177284"/>
            <a:ext cx="4010632" cy="1960457"/>
            <a:chOff x="7821043" y="1177284"/>
            <a:chExt cx="4010632" cy="1960457"/>
          </a:xfrm>
        </p:grpSpPr>
        <mc:AlternateContent xmlns:mc="http://schemas.openxmlformats.org/markup-compatibility/2006" xmlns:a14="http://schemas.microsoft.com/office/drawing/2010/main">
          <mc:Choice Requires="a14">
            <p:sp>
              <p:nvSpPr>
                <p:cNvPr id="288" name="Rectangle 287">
                  <a:extLst>
                    <a:ext uri="{FF2B5EF4-FFF2-40B4-BE49-F238E27FC236}">
                      <a16:creationId xmlns:a16="http://schemas.microsoft.com/office/drawing/2014/main" id="{6477EEDE-AA30-D54F-BAE5-E46D4C72B36D}"/>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288" name="Rectangle 287">
                  <a:extLst>
                    <a:ext uri="{FF2B5EF4-FFF2-40B4-BE49-F238E27FC236}">
                      <a16:creationId xmlns:a16="http://schemas.microsoft.com/office/drawing/2014/main" id="{6477EEDE-AA30-D54F-BAE5-E46D4C72B36D}"/>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1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9" name="Diamond 288">
                  <a:extLst>
                    <a:ext uri="{FF2B5EF4-FFF2-40B4-BE49-F238E27FC236}">
                      <a16:creationId xmlns:a16="http://schemas.microsoft.com/office/drawing/2014/main" id="{FCA1E2D3-C114-4944-B097-E184CA005E3D}"/>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289" name="Diamond 288">
                  <a:extLst>
                    <a:ext uri="{FF2B5EF4-FFF2-40B4-BE49-F238E27FC236}">
                      <a16:creationId xmlns:a16="http://schemas.microsoft.com/office/drawing/2014/main" id="{FCA1E2D3-C114-4944-B097-E184CA005E3D}"/>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0" name="Oval 289">
                  <a:extLst>
                    <a:ext uri="{FF2B5EF4-FFF2-40B4-BE49-F238E27FC236}">
                      <a16:creationId xmlns:a16="http://schemas.microsoft.com/office/drawing/2014/main" id="{D542F3EC-59C6-524D-AECA-B9C807C7AEAF}"/>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290" name="Oval 289">
                  <a:extLst>
                    <a:ext uri="{FF2B5EF4-FFF2-40B4-BE49-F238E27FC236}">
                      <a16:creationId xmlns:a16="http://schemas.microsoft.com/office/drawing/2014/main" id="{D542F3EC-59C6-524D-AECA-B9C807C7AEAF}"/>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12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1" name="Oval 290">
                  <a:extLst>
                    <a:ext uri="{FF2B5EF4-FFF2-40B4-BE49-F238E27FC236}">
                      <a16:creationId xmlns:a16="http://schemas.microsoft.com/office/drawing/2014/main" id="{EC030009-CB75-5145-A164-18BB53637CCD}"/>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291" name="Oval 290">
                  <a:extLst>
                    <a:ext uri="{FF2B5EF4-FFF2-40B4-BE49-F238E27FC236}">
                      <a16:creationId xmlns:a16="http://schemas.microsoft.com/office/drawing/2014/main" id="{EC030009-CB75-5145-A164-18BB53637CCD}"/>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12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2" name="Oval 291">
                  <a:extLst>
                    <a:ext uri="{FF2B5EF4-FFF2-40B4-BE49-F238E27FC236}">
                      <a16:creationId xmlns:a16="http://schemas.microsoft.com/office/drawing/2014/main" id="{08C19FD6-45D0-8946-B8F0-6564EF78943D}"/>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292" name="Oval 291">
                  <a:extLst>
                    <a:ext uri="{FF2B5EF4-FFF2-40B4-BE49-F238E27FC236}">
                      <a16:creationId xmlns:a16="http://schemas.microsoft.com/office/drawing/2014/main" id="{08C19FD6-45D0-8946-B8F0-6564EF78943D}"/>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124"/>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3" name="Oval 292">
                  <a:extLst>
                    <a:ext uri="{FF2B5EF4-FFF2-40B4-BE49-F238E27FC236}">
                      <a16:creationId xmlns:a16="http://schemas.microsoft.com/office/drawing/2014/main" id="{9666ADEE-917A-8049-8D4E-CE704479B18D}"/>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293" name="Oval 292">
                  <a:extLst>
                    <a:ext uri="{FF2B5EF4-FFF2-40B4-BE49-F238E27FC236}">
                      <a16:creationId xmlns:a16="http://schemas.microsoft.com/office/drawing/2014/main" id="{9666ADEE-917A-8049-8D4E-CE704479B18D}"/>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125"/>
                  <a:stretch>
                    <a:fillRect/>
                  </a:stretch>
                </a:blipFill>
                <a:ln>
                  <a:solidFill>
                    <a:schemeClr val="tx1"/>
                  </a:solidFill>
                </a:ln>
              </p:spPr>
              <p:txBody>
                <a:bodyPr/>
                <a:lstStyle/>
                <a:p>
                  <a:r>
                    <a:rPr lang="en-GB">
                      <a:noFill/>
                    </a:rPr>
                    <a:t> </a:t>
                  </a:r>
                </a:p>
              </p:txBody>
            </p:sp>
          </mc:Fallback>
        </mc:AlternateContent>
        <p:cxnSp>
          <p:nvCxnSpPr>
            <p:cNvPr id="294" name="Straight Connector 293">
              <a:extLst>
                <a:ext uri="{FF2B5EF4-FFF2-40B4-BE49-F238E27FC236}">
                  <a16:creationId xmlns:a16="http://schemas.microsoft.com/office/drawing/2014/main" id="{3F9E9AED-436A-C74F-B83A-6AC294681896}"/>
                </a:ext>
              </a:extLst>
            </p:cNvPr>
            <p:cNvCxnSpPr>
              <a:cxnSpLocks/>
              <a:stCxn id="291" idx="6"/>
              <a:endCxn id="341"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49C0049A-6375-8A41-AF68-8D21BE168D49}"/>
                </a:ext>
              </a:extLst>
            </p:cNvPr>
            <p:cNvCxnSpPr>
              <a:cxnSpLocks/>
              <a:stCxn id="292" idx="4"/>
              <a:endCxn id="341"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C0E60EDF-EAE5-C545-9967-9EE7702FBDA7}"/>
                </a:ext>
              </a:extLst>
            </p:cNvPr>
            <p:cNvCxnSpPr>
              <a:cxnSpLocks/>
              <a:stCxn id="290" idx="0"/>
              <a:endCxn id="341"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7" name="Group 296">
              <a:extLst>
                <a:ext uri="{FF2B5EF4-FFF2-40B4-BE49-F238E27FC236}">
                  <a16:creationId xmlns:a16="http://schemas.microsoft.com/office/drawing/2014/main" id="{277A11AD-3053-3143-BBF4-0948D5E93104}"/>
                </a:ext>
              </a:extLst>
            </p:cNvPr>
            <p:cNvGrpSpPr/>
            <p:nvPr/>
          </p:nvGrpSpPr>
          <p:grpSpPr>
            <a:xfrm>
              <a:off x="9259275" y="2498959"/>
              <a:ext cx="381362" cy="321402"/>
              <a:chOff x="9288700" y="2889291"/>
              <a:chExt cx="461103" cy="388604"/>
            </a:xfrm>
          </p:grpSpPr>
          <p:sp>
            <p:nvSpPr>
              <p:cNvPr id="340" name="Rectangle 339">
                <a:extLst>
                  <a:ext uri="{FF2B5EF4-FFF2-40B4-BE49-F238E27FC236}">
                    <a16:creationId xmlns:a16="http://schemas.microsoft.com/office/drawing/2014/main" id="{C8FA4DFB-9FD5-3C42-8010-CBFB6C059C70}"/>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41" name="Rectangle 340">
                <a:extLst>
                  <a:ext uri="{FF2B5EF4-FFF2-40B4-BE49-F238E27FC236}">
                    <a16:creationId xmlns:a16="http://schemas.microsoft.com/office/drawing/2014/main" id="{1BC9EBB7-4C9C-FE44-9878-1C1B0C4DE579}"/>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42" name="Rectangle 341">
                <a:extLst>
                  <a:ext uri="{FF2B5EF4-FFF2-40B4-BE49-F238E27FC236}">
                    <a16:creationId xmlns:a16="http://schemas.microsoft.com/office/drawing/2014/main" id="{A5B738AE-404C-5342-A094-FB0DE2A8A68F}"/>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43" name="TextBox 342">
                    <a:extLst>
                      <a:ext uri="{FF2B5EF4-FFF2-40B4-BE49-F238E27FC236}">
                        <a16:creationId xmlns:a16="http://schemas.microsoft.com/office/drawing/2014/main" id="{99CCD7A5-B71C-0D42-B4F4-FB7ADDDB1770}"/>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298" name="Straight Connector 297">
              <a:extLst>
                <a:ext uri="{FF2B5EF4-FFF2-40B4-BE49-F238E27FC236}">
                  <a16:creationId xmlns:a16="http://schemas.microsoft.com/office/drawing/2014/main" id="{2AF419BE-6078-B247-BE6E-415E451E09BC}"/>
                </a:ext>
              </a:extLst>
            </p:cNvPr>
            <p:cNvCxnSpPr>
              <a:cxnSpLocks/>
              <a:stCxn id="292" idx="4"/>
              <a:endCxn id="337"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D1183C27-93B1-FC46-9861-3C56BEC86096}"/>
                </a:ext>
              </a:extLst>
            </p:cNvPr>
            <p:cNvCxnSpPr>
              <a:cxnSpLocks/>
              <a:stCxn id="293" idx="2"/>
              <a:endCxn id="337"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BF37A6C7-C554-D74D-BC38-2305C81741DB}"/>
                </a:ext>
              </a:extLst>
            </p:cNvPr>
            <p:cNvCxnSpPr>
              <a:cxnSpLocks/>
              <a:stCxn id="290" idx="0"/>
              <a:endCxn id="337"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1" name="Group 300">
              <a:extLst>
                <a:ext uri="{FF2B5EF4-FFF2-40B4-BE49-F238E27FC236}">
                  <a16:creationId xmlns:a16="http://schemas.microsoft.com/office/drawing/2014/main" id="{E69DBDD7-238E-EE40-BB24-AF68776DF20A}"/>
                </a:ext>
              </a:extLst>
            </p:cNvPr>
            <p:cNvGrpSpPr/>
            <p:nvPr/>
          </p:nvGrpSpPr>
          <p:grpSpPr>
            <a:xfrm>
              <a:off x="9912217" y="2498959"/>
              <a:ext cx="413819" cy="321813"/>
              <a:chOff x="9547296" y="2889291"/>
              <a:chExt cx="500346" cy="389101"/>
            </a:xfrm>
          </p:grpSpPr>
          <p:sp>
            <p:nvSpPr>
              <p:cNvPr id="336" name="Rectangle 335">
                <a:extLst>
                  <a:ext uri="{FF2B5EF4-FFF2-40B4-BE49-F238E27FC236}">
                    <a16:creationId xmlns:a16="http://schemas.microsoft.com/office/drawing/2014/main" id="{12DE81AC-924C-8941-8C2F-7955AF6F6678}"/>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37" name="Rectangle 336">
                <a:extLst>
                  <a:ext uri="{FF2B5EF4-FFF2-40B4-BE49-F238E27FC236}">
                    <a16:creationId xmlns:a16="http://schemas.microsoft.com/office/drawing/2014/main" id="{86F78DD6-754D-2A43-9BE7-868EA306B57E}"/>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38" name="Rectangle 337">
                <a:extLst>
                  <a:ext uri="{FF2B5EF4-FFF2-40B4-BE49-F238E27FC236}">
                    <a16:creationId xmlns:a16="http://schemas.microsoft.com/office/drawing/2014/main" id="{E8945E1F-59F7-C848-9690-BC5457839C5F}"/>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39" name="TextBox 338">
                    <a:extLst>
                      <a:ext uri="{FF2B5EF4-FFF2-40B4-BE49-F238E27FC236}">
                        <a16:creationId xmlns:a16="http://schemas.microsoft.com/office/drawing/2014/main" id="{6E075CC1-B571-E74A-994D-729A1CC6BDFA}"/>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302" name="Group 301">
              <a:extLst>
                <a:ext uri="{FF2B5EF4-FFF2-40B4-BE49-F238E27FC236}">
                  <a16:creationId xmlns:a16="http://schemas.microsoft.com/office/drawing/2014/main" id="{FB544596-DDE8-D640-8523-B76B26867A5C}"/>
                </a:ext>
              </a:extLst>
            </p:cNvPr>
            <p:cNvGrpSpPr/>
            <p:nvPr/>
          </p:nvGrpSpPr>
          <p:grpSpPr>
            <a:xfrm>
              <a:off x="10068437" y="2138718"/>
              <a:ext cx="637130" cy="275544"/>
              <a:chOff x="8605965" y="2941214"/>
              <a:chExt cx="770350" cy="333158"/>
            </a:xfrm>
          </p:grpSpPr>
          <p:cxnSp>
            <p:nvCxnSpPr>
              <p:cNvPr id="332" name="Straight Connector 331">
                <a:extLst>
                  <a:ext uri="{FF2B5EF4-FFF2-40B4-BE49-F238E27FC236}">
                    <a16:creationId xmlns:a16="http://schemas.microsoft.com/office/drawing/2014/main" id="{4AA4F16A-D36C-374B-80E3-9B4F46701545}"/>
                  </a:ext>
                </a:extLst>
              </p:cNvPr>
              <p:cNvCxnSpPr>
                <a:cxnSpLocks/>
                <a:stCxn id="292" idx="6"/>
                <a:endCxn id="334"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3" name="Group 332">
                <a:extLst>
                  <a:ext uri="{FF2B5EF4-FFF2-40B4-BE49-F238E27FC236}">
                    <a16:creationId xmlns:a16="http://schemas.microsoft.com/office/drawing/2014/main" id="{0A2CCE3D-B890-D044-AF08-1C842F8E6D3C}"/>
                  </a:ext>
                </a:extLst>
              </p:cNvPr>
              <p:cNvGrpSpPr/>
              <p:nvPr/>
            </p:nvGrpSpPr>
            <p:grpSpPr>
              <a:xfrm>
                <a:off x="8957002" y="2941214"/>
                <a:ext cx="419313" cy="333158"/>
                <a:chOff x="8957002" y="2941214"/>
                <a:chExt cx="419313" cy="333158"/>
              </a:xfrm>
            </p:grpSpPr>
            <p:sp>
              <p:nvSpPr>
                <p:cNvPr id="334" name="Rectangle 333">
                  <a:extLst>
                    <a:ext uri="{FF2B5EF4-FFF2-40B4-BE49-F238E27FC236}">
                      <a16:creationId xmlns:a16="http://schemas.microsoft.com/office/drawing/2014/main" id="{D894F904-7085-9C46-9133-9DDD38B170C1}"/>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35" name="TextBox 334">
                      <a:extLst>
                        <a:ext uri="{FF2B5EF4-FFF2-40B4-BE49-F238E27FC236}">
                          <a16:creationId xmlns:a16="http://schemas.microsoft.com/office/drawing/2014/main" id="{81C124DC-A820-B948-8CBD-6D3DC0112920}"/>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303" name="Group 302">
              <a:extLst>
                <a:ext uri="{FF2B5EF4-FFF2-40B4-BE49-F238E27FC236}">
                  <a16:creationId xmlns:a16="http://schemas.microsoft.com/office/drawing/2014/main" id="{8FAC61DD-4B7F-2146-A801-49B18EB51AC1}"/>
                </a:ext>
              </a:extLst>
            </p:cNvPr>
            <p:cNvGrpSpPr/>
            <p:nvPr/>
          </p:nvGrpSpPr>
          <p:grpSpPr>
            <a:xfrm>
              <a:off x="8394384" y="1966494"/>
              <a:ext cx="419594" cy="468091"/>
              <a:chOff x="9535279" y="2812493"/>
              <a:chExt cx="507329" cy="565968"/>
            </a:xfrm>
          </p:grpSpPr>
          <p:cxnSp>
            <p:nvCxnSpPr>
              <p:cNvPr id="325" name="Straight Connector 324">
                <a:extLst>
                  <a:ext uri="{FF2B5EF4-FFF2-40B4-BE49-F238E27FC236}">
                    <a16:creationId xmlns:a16="http://schemas.microsoft.com/office/drawing/2014/main" id="{B796BCAA-A142-DC4C-83ED-4AAF1301122C}"/>
                  </a:ext>
                </a:extLst>
              </p:cNvPr>
              <p:cNvCxnSpPr>
                <a:cxnSpLocks/>
                <a:stCxn id="288" idx="2"/>
                <a:endCxn id="329"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3A54317A-E427-D24C-ABE5-A647B89D8B75}"/>
                  </a:ext>
                </a:extLst>
              </p:cNvPr>
              <p:cNvCxnSpPr>
                <a:cxnSpLocks/>
                <a:stCxn id="291" idx="0"/>
                <a:endCxn id="329"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7" name="Group 326">
                <a:extLst>
                  <a:ext uri="{FF2B5EF4-FFF2-40B4-BE49-F238E27FC236}">
                    <a16:creationId xmlns:a16="http://schemas.microsoft.com/office/drawing/2014/main" id="{4B93BA1A-873A-BD43-A76D-D4218330C54B}"/>
                  </a:ext>
                </a:extLst>
              </p:cNvPr>
              <p:cNvGrpSpPr/>
              <p:nvPr/>
            </p:nvGrpSpPr>
            <p:grpSpPr>
              <a:xfrm>
                <a:off x="9535279" y="2971566"/>
                <a:ext cx="507329" cy="375692"/>
                <a:chOff x="9535279" y="2971566"/>
                <a:chExt cx="507329" cy="375692"/>
              </a:xfrm>
            </p:grpSpPr>
            <p:sp>
              <p:nvSpPr>
                <p:cNvPr id="328" name="Rectangle 327">
                  <a:extLst>
                    <a:ext uri="{FF2B5EF4-FFF2-40B4-BE49-F238E27FC236}">
                      <a16:creationId xmlns:a16="http://schemas.microsoft.com/office/drawing/2014/main" id="{DAA09356-218E-6E48-BD20-926405B3F221}"/>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29" name="Rectangle 328">
                  <a:extLst>
                    <a:ext uri="{FF2B5EF4-FFF2-40B4-BE49-F238E27FC236}">
                      <a16:creationId xmlns:a16="http://schemas.microsoft.com/office/drawing/2014/main" id="{3B5F6232-A296-F641-8FB0-3A57EDEB7388}"/>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30" name="Rectangle 329">
                  <a:extLst>
                    <a:ext uri="{FF2B5EF4-FFF2-40B4-BE49-F238E27FC236}">
                      <a16:creationId xmlns:a16="http://schemas.microsoft.com/office/drawing/2014/main" id="{942D639F-B651-2245-8E30-98315BAEEE03}"/>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31" name="TextBox 330">
                      <a:extLst>
                        <a:ext uri="{FF2B5EF4-FFF2-40B4-BE49-F238E27FC236}">
                          <a16:creationId xmlns:a16="http://schemas.microsoft.com/office/drawing/2014/main" id="{BD56109C-AAF8-B448-BE23-263443352336}"/>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304" name="Straight Connector 303">
              <a:extLst>
                <a:ext uri="{FF2B5EF4-FFF2-40B4-BE49-F238E27FC236}">
                  <a16:creationId xmlns:a16="http://schemas.microsoft.com/office/drawing/2014/main" id="{E44B35FD-E9D0-E740-A978-E0CD19007D59}"/>
                </a:ext>
              </a:extLst>
            </p:cNvPr>
            <p:cNvCxnSpPr>
              <a:cxnSpLocks/>
              <a:stCxn id="289" idx="0"/>
              <a:endCxn id="305"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5" name="Rectangle 304">
              <a:extLst>
                <a:ext uri="{FF2B5EF4-FFF2-40B4-BE49-F238E27FC236}">
                  <a16:creationId xmlns:a16="http://schemas.microsoft.com/office/drawing/2014/main" id="{E2D3EF37-9F7A-F944-8931-DE4111CC09DF}"/>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06" name="TextBox 305">
                  <a:extLst>
                    <a:ext uri="{FF2B5EF4-FFF2-40B4-BE49-F238E27FC236}">
                      <a16:creationId xmlns:a16="http://schemas.microsoft.com/office/drawing/2014/main" id="{A18823B0-36D8-864B-A903-0E35C35B8FA6}"/>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306" name="TextBox 305">
                  <a:extLst>
                    <a:ext uri="{FF2B5EF4-FFF2-40B4-BE49-F238E27FC236}">
                      <a16:creationId xmlns:a16="http://schemas.microsoft.com/office/drawing/2014/main" id="{A18823B0-36D8-864B-A903-0E35C35B8FA6}"/>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307" name="Straight Connector 306">
              <a:extLst>
                <a:ext uri="{FF2B5EF4-FFF2-40B4-BE49-F238E27FC236}">
                  <a16:creationId xmlns:a16="http://schemas.microsoft.com/office/drawing/2014/main" id="{6E8E5F77-5FA0-DD4F-BD03-FEC6D6601977}"/>
                </a:ext>
              </a:extLst>
            </p:cNvPr>
            <p:cNvCxnSpPr>
              <a:cxnSpLocks/>
              <a:stCxn id="312" idx="1"/>
              <a:endCxn id="319"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8" name="Oval 307">
                  <a:extLst>
                    <a:ext uri="{FF2B5EF4-FFF2-40B4-BE49-F238E27FC236}">
                      <a16:creationId xmlns:a16="http://schemas.microsoft.com/office/drawing/2014/main" id="{33A264D4-A35D-974B-886A-444F9EA0F839}"/>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08" name="Oval 307">
                  <a:extLst>
                    <a:ext uri="{FF2B5EF4-FFF2-40B4-BE49-F238E27FC236}">
                      <a16:creationId xmlns:a16="http://schemas.microsoft.com/office/drawing/2014/main" id="{33A264D4-A35D-974B-886A-444F9EA0F839}"/>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26"/>
                  <a:stretch>
                    <a:fillRect b="-4000"/>
                  </a:stretch>
                </a:blipFill>
                <a:ln>
                  <a:solidFill>
                    <a:schemeClr val="tx1"/>
                  </a:solidFill>
                </a:ln>
              </p:spPr>
              <p:txBody>
                <a:bodyPr/>
                <a:lstStyle/>
                <a:p>
                  <a:r>
                    <a:rPr lang="en-GB">
                      <a:noFill/>
                    </a:rPr>
                    <a:t> </a:t>
                  </a:r>
                </a:p>
              </p:txBody>
            </p:sp>
          </mc:Fallback>
        </mc:AlternateContent>
        <p:cxnSp>
          <p:nvCxnSpPr>
            <p:cNvPr id="309" name="Straight Connector 308">
              <a:extLst>
                <a:ext uri="{FF2B5EF4-FFF2-40B4-BE49-F238E27FC236}">
                  <a16:creationId xmlns:a16="http://schemas.microsoft.com/office/drawing/2014/main" id="{3AA2804E-29C3-9A46-8AB1-044BFC07D394}"/>
                </a:ext>
              </a:extLst>
            </p:cNvPr>
            <p:cNvCxnSpPr>
              <a:cxnSpLocks/>
              <a:stCxn id="319" idx="1"/>
              <a:endCxn id="308"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0DECE3BB-DF84-2B4D-BB10-04771334A398}"/>
                </a:ext>
              </a:extLst>
            </p:cNvPr>
            <p:cNvCxnSpPr>
              <a:cxnSpLocks/>
              <a:stCxn id="308" idx="2"/>
              <a:endCxn id="322"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74">
              <a:extLst>
                <a:ext uri="{FF2B5EF4-FFF2-40B4-BE49-F238E27FC236}">
                  <a16:creationId xmlns:a16="http://schemas.microsoft.com/office/drawing/2014/main" id="{C89B28EA-F3BB-F447-9566-BFF2482DDB7C}"/>
                </a:ext>
              </a:extLst>
            </p:cNvPr>
            <p:cNvCxnSpPr>
              <a:cxnSpLocks/>
              <a:stCxn id="288" idx="0"/>
              <a:endCxn id="322"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2" name="Diamond 311">
                  <a:extLst>
                    <a:ext uri="{FF2B5EF4-FFF2-40B4-BE49-F238E27FC236}">
                      <a16:creationId xmlns:a16="http://schemas.microsoft.com/office/drawing/2014/main" id="{00B3BE78-E5F2-FA44-9337-FB0856F3E26D}"/>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12" name="Diamond 311">
                  <a:extLst>
                    <a:ext uri="{FF2B5EF4-FFF2-40B4-BE49-F238E27FC236}">
                      <a16:creationId xmlns:a16="http://schemas.microsoft.com/office/drawing/2014/main" id="{00B3BE78-E5F2-FA44-9337-FB0856F3E26D}"/>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27"/>
                  <a:stretch>
                    <a:fillRect/>
                  </a:stretch>
                </a:blipFill>
                <a:ln>
                  <a:solidFill>
                    <a:schemeClr val="tx1"/>
                  </a:solidFill>
                </a:ln>
              </p:spPr>
              <p:txBody>
                <a:bodyPr/>
                <a:lstStyle/>
                <a:p>
                  <a:r>
                    <a:rPr lang="en-GB">
                      <a:noFill/>
                    </a:rPr>
                    <a:t> </a:t>
                  </a:r>
                </a:p>
              </p:txBody>
            </p:sp>
          </mc:Fallback>
        </mc:AlternateContent>
        <p:grpSp>
          <p:nvGrpSpPr>
            <p:cNvPr id="313" name="Group 312">
              <a:extLst>
                <a:ext uri="{FF2B5EF4-FFF2-40B4-BE49-F238E27FC236}">
                  <a16:creationId xmlns:a16="http://schemas.microsoft.com/office/drawing/2014/main" id="{2DD66CBA-EB73-C441-A8C6-4C14D3F28541}"/>
                </a:ext>
              </a:extLst>
            </p:cNvPr>
            <p:cNvGrpSpPr/>
            <p:nvPr/>
          </p:nvGrpSpPr>
          <p:grpSpPr>
            <a:xfrm>
              <a:off x="8399326" y="1300006"/>
              <a:ext cx="416324" cy="313897"/>
              <a:chOff x="8401818" y="3583002"/>
              <a:chExt cx="416324" cy="313897"/>
            </a:xfrm>
          </p:grpSpPr>
          <p:sp>
            <p:nvSpPr>
              <p:cNvPr id="321" name="Rectangle 320">
                <a:extLst>
                  <a:ext uri="{FF2B5EF4-FFF2-40B4-BE49-F238E27FC236}">
                    <a16:creationId xmlns:a16="http://schemas.microsoft.com/office/drawing/2014/main" id="{06248CA3-EDCD-E048-BC2F-FC263FF8D2D9}"/>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22" name="Rectangle 321">
                <a:extLst>
                  <a:ext uri="{FF2B5EF4-FFF2-40B4-BE49-F238E27FC236}">
                    <a16:creationId xmlns:a16="http://schemas.microsoft.com/office/drawing/2014/main" id="{FBFB508D-82DF-8441-AA17-896B70FEF23B}"/>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23" name="Rectangle 322">
                <a:extLst>
                  <a:ext uri="{FF2B5EF4-FFF2-40B4-BE49-F238E27FC236}">
                    <a16:creationId xmlns:a16="http://schemas.microsoft.com/office/drawing/2014/main" id="{20BE8BD0-F46E-4B46-941D-AB81E25FE1F9}"/>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24" name="TextBox 323">
                    <a:extLst>
                      <a:ext uri="{FF2B5EF4-FFF2-40B4-BE49-F238E27FC236}">
                        <a16:creationId xmlns:a16="http://schemas.microsoft.com/office/drawing/2014/main" id="{E6DE9171-854A-0A44-B4B6-3BEA97E60780}"/>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314" name="Straight Connector 313">
              <a:extLst>
                <a:ext uri="{FF2B5EF4-FFF2-40B4-BE49-F238E27FC236}">
                  <a16:creationId xmlns:a16="http://schemas.microsoft.com/office/drawing/2014/main" id="{FBBC51A9-04B8-634E-9038-FBDB192C9223}"/>
                </a:ext>
              </a:extLst>
            </p:cNvPr>
            <p:cNvCxnSpPr>
              <a:cxnSpLocks/>
              <a:stCxn id="305" idx="0"/>
              <a:endCxn id="312"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5" name="Group 314">
              <a:extLst>
                <a:ext uri="{FF2B5EF4-FFF2-40B4-BE49-F238E27FC236}">
                  <a16:creationId xmlns:a16="http://schemas.microsoft.com/office/drawing/2014/main" id="{43CE14C6-8E2C-474D-8B1A-CF0C7BF4DCAE}"/>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317" name="TextBox 316">
                    <a:extLst>
                      <a:ext uri="{FF2B5EF4-FFF2-40B4-BE49-F238E27FC236}">
                        <a16:creationId xmlns:a16="http://schemas.microsoft.com/office/drawing/2014/main" id="{B34F4204-1DA5-EC42-A101-56B4FA44AAF3}"/>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317" name="TextBox 316">
                    <a:extLst>
                      <a:ext uri="{FF2B5EF4-FFF2-40B4-BE49-F238E27FC236}">
                        <a16:creationId xmlns:a16="http://schemas.microsoft.com/office/drawing/2014/main" id="{B34F4204-1DA5-EC42-A101-56B4FA44AAF3}"/>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28"/>
                    <a:stretch>
                      <a:fillRect l="-9091" b="-15789"/>
                    </a:stretch>
                  </a:blipFill>
                </p:spPr>
                <p:txBody>
                  <a:bodyPr/>
                  <a:lstStyle/>
                  <a:p>
                    <a:r>
                      <a:rPr lang="en-GB">
                        <a:noFill/>
                      </a:rPr>
                      <a:t> </a:t>
                    </a:r>
                  </a:p>
                </p:txBody>
              </p:sp>
            </mc:Fallback>
          </mc:AlternateContent>
          <p:sp>
            <p:nvSpPr>
              <p:cNvPr id="318" name="Rectangle 317">
                <a:extLst>
                  <a:ext uri="{FF2B5EF4-FFF2-40B4-BE49-F238E27FC236}">
                    <a16:creationId xmlns:a16="http://schemas.microsoft.com/office/drawing/2014/main" id="{D6A32FDF-6505-D942-8DA0-2087153C0508}"/>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19" name="Rectangle 318">
                <a:extLst>
                  <a:ext uri="{FF2B5EF4-FFF2-40B4-BE49-F238E27FC236}">
                    <a16:creationId xmlns:a16="http://schemas.microsoft.com/office/drawing/2014/main" id="{36FC8168-6295-3E4E-B2BC-0DAD7F24665E}"/>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20" name="Rectangle 319">
                <a:extLst>
                  <a:ext uri="{FF2B5EF4-FFF2-40B4-BE49-F238E27FC236}">
                    <a16:creationId xmlns:a16="http://schemas.microsoft.com/office/drawing/2014/main" id="{16545189-1B53-9148-A18B-A9574EBEE680}"/>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316" name="Straight Connector 315">
              <a:extLst>
                <a:ext uri="{FF2B5EF4-FFF2-40B4-BE49-F238E27FC236}">
                  <a16:creationId xmlns:a16="http://schemas.microsoft.com/office/drawing/2014/main" id="{7F02C13B-63ED-A544-98F9-B6DB499A1DD8}"/>
                </a:ext>
              </a:extLst>
            </p:cNvPr>
            <p:cNvCxnSpPr>
              <a:cxnSpLocks/>
              <a:stCxn id="292" idx="0"/>
              <a:endCxn id="319"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6D1ED972-C7E3-64C0-AB37-7B9B53EC274B}"/>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D4903F80-B963-62DD-B41B-1B0F3D021D2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E513F90D-CFE1-F5BA-F45B-E4EA3936FF63}"/>
              </a:ext>
            </a:extLst>
          </p:cNvPr>
          <p:cNvSpPr>
            <a:spLocks noGrp="1"/>
          </p:cNvSpPr>
          <p:nvPr>
            <p:ph type="sldNum" sz="quarter" idx="11"/>
          </p:nvPr>
        </p:nvSpPr>
        <p:spPr/>
        <p:txBody>
          <a:bodyPr/>
          <a:lstStyle/>
          <a:p>
            <a:fld id="{EB1502E6-D9AE-3544-B6D5-378AAA0B915F}" type="slidenum">
              <a:rPr lang="de-DE" altLang="de-DE" smtClean="0"/>
              <a:pPr/>
              <a:t>55</a:t>
            </a:fld>
            <a:endParaRPr lang="de-DE" altLang="de-DE" dirty="0"/>
          </a:p>
        </p:txBody>
      </p:sp>
    </p:spTree>
    <p:extLst>
      <p:ext uri="{BB962C8B-B14F-4D97-AF65-F5344CB8AC3E}">
        <p14:creationId xmlns:p14="http://schemas.microsoft.com/office/powerpoint/2010/main" val="34042377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99EA-4BA6-E746-9B35-D76E4D6E1C62}"/>
              </a:ext>
            </a:extLst>
          </p:cNvPr>
          <p:cNvSpPr>
            <a:spLocks noGrp="1"/>
          </p:cNvSpPr>
          <p:nvPr>
            <p:ph type="title"/>
          </p:nvPr>
        </p:nvSpPr>
        <p:spPr/>
        <p:txBody>
          <a:bodyPr/>
          <a:lstStyle/>
          <a:p>
            <a:r>
              <a:rPr lang="en-GB" sz="2800" dirty="0"/>
              <a:t>2. Set of Indistinguishable Attributes: EU Query &amp; MEU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81954F-AF7B-E349-A0B7-20E677EF6DE9}"/>
                  </a:ext>
                </a:extLst>
              </p:cNvPr>
              <p:cNvSpPr>
                <a:spLocks noGrp="1"/>
              </p:cNvSpPr>
              <p:nvPr>
                <p:ph type="body" sz="quarter" idx="13"/>
              </p:nvPr>
            </p:nvSpPr>
            <p:spPr>
              <a:xfrm>
                <a:off x="335360" y="1332843"/>
                <a:ext cx="11881320" cy="4584266"/>
              </a:xfrm>
            </p:spPr>
            <p:txBody>
              <a:bodyPr/>
              <a:lstStyle/>
              <a:p>
                <a:r>
                  <a:rPr lang="en-GB" dirty="0"/>
                  <a:t>Given a decision model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𝑃</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𝑈</m:t>
                        </m:r>
                      </m:sub>
                    </m:sSub>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𝛯</m:t>
                        </m:r>
                      </m:e>
                    </m:d>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m:t>
                                </m:r>
                              </m:sub>
                            </m:sSub>
                          </m:e>
                        </m:d>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𝑔</m:t>
                            </m:r>
                          </m:e>
                          <m:sub>
                            <m:r>
                              <a:rPr lang="en-GB" b="0" i="1" smtClean="0">
                                <a:latin typeface="Cambria Math" panose="02040503050406030204" pitchFamily="18" charset="0"/>
                                <a:ea typeface="Cambria Math" panose="02040503050406030204" pitchFamily="18" charset="0"/>
                              </a:rPr>
                              <m:t>𝑈</m:t>
                            </m:r>
                          </m:sub>
                        </m:sSub>
                      </m:e>
                    </m:d>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𝛯</m:t>
                        </m:r>
                      </m:e>
                    </m:d>
                  </m:oMath>
                </a14:m>
                <a:endParaRPr lang="en-GB" dirty="0"/>
              </a:p>
              <a:p>
                <a:pPr lvl="1"/>
                <a:r>
                  <a:rPr lang="en-GB" dirty="0"/>
                  <a:t>Query for an </a:t>
                </a:r>
                <a:r>
                  <a:rPr lang="en-GB" dirty="0">
                    <a:solidFill>
                      <a:schemeClr val="accent1"/>
                    </a:solidFill>
                  </a:rPr>
                  <a:t>expected utility (EU)</a:t>
                </a:r>
                <a:r>
                  <a:rPr lang="en-GB" dirty="0"/>
                  <a:t>: sum over </a:t>
                </a:r>
                <a14:m>
                  <m:oMath xmlns:m="http://schemas.openxmlformats.org/officeDocument/2006/math">
                    <m:r>
                      <m:rPr>
                        <m:sty m:val="p"/>
                      </m:rPr>
                      <a:rPr lang="en-GB" b="0" i="0" smtClean="0">
                        <a:solidFill>
                          <a:schemeClr val="accent1"/>
                        </a:solidFill>
                        <a:latin typeface="Cambria Math" panose="02040503050406030204" pitchFamily="18" charset="0"/>
                        <a:ea typeface="Cambria Math" panose="02040503050406030204" pitchFamily="18" charset="0"/>
                      </a:rPr>
                      <m:t>gr</m:t>
                    </m:r>
                    <m:d>
                      <m:dPr>
                        <m:ctrlPr>
                          <a:rPr lang="en-GB" b="0" i="1" smtClean="0">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en-GB" b="0" i="1" smtClean="0">
                                    <a:solidFill>
                                      <a:schemeClr val="accent1"/>
                                    </a:solidFill>
                                    <a:latin typeface="Cambria Math" panose="02040503050406030204" pitchFamily="18" charset="0"/>
                                    <a:ea typeface="Cambria Math" panose="02040503050406030204" pitchFamily="18" charset="0"/>
                                  </a:rPr>
                                </m:ctrlPr>
                              </m:sSubPr>
                              <m:e>
                                <m:r>
                                  <a:rPr lang="en-GB" b="0" i="1" smtClean="0">
                                    <a:solidFill>
                                      <a:schemeClr val="accent1"/>
                                    </a:solidFill>
                                    <a:latin typeface="Cambria Math" panose="02040503050406030204" pitchFamily="18" charset="0"/>
                                    <a:ea typeface="Cambria Math" panose="02040503050406030204" pitchFamily="18" charset="0"/>
                                  </a:rPr>
                                  <m:t>𝑔</m:t>
                                </m:r>
                              </m:e>
                              <m:sub>
                                <m:r>
                                  <a:rPr lang="en-GB" b="0" i="1" smtClean="0">
                                    <a:solidFill>
                                      <a:schemeClr val="accent1"/>
                                    </a:solidFill>
                                    <a:latin typeface="Cambria Math" panose="02040503050406030204" pitchFamily="18" charset="0"/>
                                    <a:ea typeface="Cambria Math" panose="02040503050406030204" pitchFamily="18" charset="0"/>
                                  </a:rPr>
                                  <m:t>𝑈</m:t>
                                </m:r>
                              </m:sub>
                            </m:sSub>
                          </m:e>
                        </m:d>
                      </m:e>
                    </m:d>
                  </m:oMath>
                </a14:m>
                <a:endParaRPr lang="en-GB" dirty="0">
                  <a:solidFill>
                    <a:schemeClr val="accent1"/>
                  </a:solidFill>
                </a:endParaRPr>
              </a:p>
              <a:p>
                <a:pPr marL="532867" lvl="2"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en-GB"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m:rPr>
                                  <m:sty m:val="p"/>
                                </m:rPr>
                                <a:rPr lang="en-GB" smtClean="0">
                                  <a:solidFill>
                                    <a:schemeClr val="accent1"/>
                                  </a:solidFill>
                                  <a:latin typeface="Cambria Math" panose="02040503050406030204" pitchFamily="18" charset="0"/>
                                  <a:ea typeface="Cambria Math" panose="02040503050406030204" pitchFamily="18" charset="0"/>
                                </a:rPr>
                                <m:t>gr</m:t>
                              </m:r>
                              <m:d>
                                <m:dPr>
                                  <m:ctrlPr>
                                    <a:rPr lang="en-GB" i="1">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𝐺</m:t>
                                          </m:r>
                                        </m:e>
                                        <m:sub>
                                          <m:r>
                                            <a:rPr lang="en-GB" i="1">
                                              <a:solidFill>
                                                <a:schemeClr val="accent1"/>
                                              </a:solidFill>
                                              <a:latin typeface="Cambria Math" panose="02040503050406030204" pitchFamily="18" charset="0"/>
                                              <a:ea typeface="Cambria Math" panose="02040503050406030204" pitchFamily="18" charset="0"/>
                                            </a:rPr>
                                            <m:t>𝑈</m:t>
                                          </m:r>
                                        </m:sub>
                                      </m:sSub>
                                    </m:e>
                                  </m:d>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𝑬</m:t>
                                  </m:r>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𝑫</m:t>
                                  </m:r>
                                </m:e>
                              </m:d>
                            </m:e>
                          </m:d>
                        </m:sub>
                        <m:sup/>
                        <m:e>
                          <m:r>
                            <a:rPr lang="en-GB" i="1">
                              <a:latin typeface="Cambria Math" panose="02040503050406030204" pitchFamily="18" charset="0"/>
                            </a:rPr>
                            <m:t>𝑃</m:t>
                          </m:r>
                          <m:d>
                            <m:dPr>
                              <m:ctrlPr>
                                <a:rPr lang="en-GB" i="1">
                                  <a:latin typeface="Cambria Math" panose="02040503050406030204" pitchFamily="18" charset="0"/>
                                </a:rPr>
                              </m:ctrlPr>
                            </m:dPr>
                            <m:e>
                              <m:r>
                                <a:rPr lang="en-GB" b="1" i="1">
                                  <a:latin typeface="Cambria Math" panose="02040503050406030204" pitchFamily="18" charset="0"/>
                                </a:rPr>
                                <m:t>𝒗</m:t>
                              </m:r>
                            </m:e>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𝛯</m:t>
                          </m:r>
                          <m:d>
                            <m:dPr>
                              <m:begChr m:val="["/>
                              <m:endChr m:val="]"/>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1</m:t>
                                      </m:r>
                                    </m:sub>
                                  </m:sSub>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ℛ</m:t>
                                          </m:r>
                                        </m:e>
                                        <m:sub>
                                          <m:r>
                                            <a:rPr lang="en-GB" i="1">
                                              <a:latin typeface="Cambria Math" panose="02040503050406030204" pitchFamily="18" charset="0"/>
                                              <a:ea typeface="Cambria Math" panose="02040503050406030204" pitchFamily="18" charset="0"/>
                                            </a:rPr>
                                            <m:t>1</m:t>
                                          </m:r>
                                        </m:sub>
                                      </m:sSub>
                                    </m:sub>
                                  </m:sSub>
                                  <m:d>
                                    <m:dPr>
                                      <m:ctrlPr>
                                        <a:rPr lang="en-GB" i="1">
                                          <a:latin typeface="Cambria Math" panose="02040503050406030204" pitchFamily="18" charset="0"/>
                                          <a:ea typeface="Cambria Math" panose="02040503050406030204" pitchFamily="18" charset="0"/>
                                        </a:rPr>
                                      </m:ctrlPr>
                                    </m:dPr>
                                    <m:e>
                                      <m:r>
                                        <a:rPr lang="en-GB" b="1" i="1">
                                          <a:latin typeface="Cambria Math" panose="02040503050406030204" pitchFamily="18" charset="0"/>
                                        </a:rPr>
                                        <m:t>𝒗</m:t>
                                      </m:r>
                                      <m:r>
                                        <a:rPr lang="en-GB" b="1" i="1">
                                          <a:latin typeface="Cambria Math" panose="02040503050406030204" pitchFamily="18" charset="0"/>
                                        </a:rPr>
                                        <m:t>,</m:t>
                                      </m:r>
                                      <m:r>
                                        <a:rPr lang="en-GB" b="1" i="1">
                                          <a:latin typeface="Cambria Math" panose="02040503050406030204" pitchFamily="18" charset="0"/>
                                        </a:rPr>
                                        <m:t>𝒆</m:t>
                                      </m:r>
                                      <m:r>
                                        <a:rPr lang="en-GB" b="1" i="1">
                                          <a:latin typeface="Cambria Math" panose="02040503050406030204" pitchFamily="18" charset="0"/>
                                        </a:rPr>
                                        <m:t>,</m:t>
                                      </m:r>
                                      <m:r>
                                        <a:rPr lang="en-GB" b="1" i="1">
                                          <a:latin typeface="Cambria Math" panose="02040503050406030204" pitchFamily="18" charset="0"/>
                                        </a:rPr>
                                        <m:t>𝒅</m:t>
                                      </m:r>
                                    </m:e>
                                  </m:d>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𝑚</m:t>
                                      </m:r>
                                    </m:sub>
                                  </m:sSub>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ℛ</m:t>
                                          </m:r>
                                        </m:e>
                                        <m:sub>
                                          <m:r>
                                            <a:rPr lang="en-GB" i="1">
                                              <a:latin typeface="Cambria Math" panose="02040503050406030204" pitchFamily="18" charset="0"/>
                                              <a:ea typeface="Cambria Math" panose="02040503050406030204" pitchFamily="18" charset="0"/>
                                            </a:rPr>
                                            <m:t>𝑚</m:t>
                                          </m:r>
                                        </m:sub>
                                      </m:sSub>
                                    </m:sub>
                                  </m:sSub>
                                  <m:d>
                                    <m:dPr>
                                      <m:ctrlPr>
                                        <a:rPr lang="en-GB" i="1">
                                          <a:latin typeface="Cambria Math" panose="02040503050406030204" pitchFamily="18" charset="0"/>
                                          <a:ea typeface="Cambria Math" panose="02040503050406030204" pitchFamily="18" charset="0"/>
                                        </a:rPr>
                                      </m:ctrlPr>
                                    </m:dPr>
                                    <m:e>
                                      <m:r>
                                        <a:rPr lang="en-GB" b="1" i="1">
                                          <a:latin typeface="Cambria Math" panose="02040503050406030204" pitchFamily="18" charset="0"/>
                                        </a:rPr>
                                        <m:t>𝒗</m:t>
                                      </m:r>
                                      <m:r>
                                        <a:rPr lang="en-GB" b="1" i="1">
                                          <a:latin typeface="Cambria Math" panose="02040503050406030204" pitchFamily="18" charset="0"/>
                                        </a:rPr>
                                        <m:t>,</m:t>
                                      </m:r>
                                      <m:r>
                                        <a:rPr lang="en-GB" b="1" i="1">
                                          <a:latin typeface="Cambria Math" panose="02040503050406030204" pitchFamily="18" charset="0"/>
                                        </a:rPr>
                                        <m:t>𝒆</m:t>
                                      </m:r>
                                      <m:r>
                                        <a:rPr lang="en-GB" b="1" i="1">
                                          <a:latin typeface="Cambria Math" panose="02040503050406030204" pitchFamily="18" charset="0"/>
                                        </a:rPr>
                                        <m:t>,</m:t>
                                      </m:r>
                                      <m:r>
                                        <a:rPr lang="en-GB" b="1" i="1">
                                          <a:latin typeface="Cambria Math" panose="02040503050406030204" pitchFamily="18" charset="0"/>
                                        </a:rPr>
                                        <m:t>𝒅</m:t>
                                      </m:r>
                                    </m:e>
                                  </m:d>
                                </m:e>
                              </m:d>
                            </m:e>
                          </m:d>
                        </m:e>
                      </m:nary>
                    </m:oMath>
                  </m:oMathPara>
                </a14:m>
                <a:endParaRPr lang="en-GB" dirty="0"/>
              </a:p>
              <a:p>
                <a:pPr lvl="1"/>
                <a:r>
                  <a:rPr lang="en-GB" dirty="0"/>
                  <a:t>MEU problem: </a:t>
                </a:r>
                <a:r>
                  <a:rPr lang="en-GB" i="1" dirty="0"/>
                  <a:t>no changes</a:t>
                </a:r>
              </a:p>
              <a:p>
                <a:pPr marL="532867" lvl="2" indent="0">
                  <a:buNone/>
                </a:pPr>
                <a14:m>
                  <m:oMathPara xmlns:m="http://schemas.openxmlformats.org/officeDocument/2006/math">
                    <m:oMathParaPr>
                      <m:jc m:val="centerGroup"/>
                    </m:oMathParaPr>
                    <m:oMath xmlns:m="http://schemas.openxmlformats.org/officeDocument/2006/math">
                      <m:func>
                        <m:funcPr>
                          <m:ctrlPr>
                            <a:rPr lang="de-DE" sz="2000" i="1">
                              <a:latin typeface="Cambria Math" panose="02040503050406030204" pitchFamily="18" charset="0"/>
                            </a:rPr>
                          </m:ctrlPr>
                        </m:funcPr>
                        <m:fName>
                          <m:r>
                            <m:rPr>
                              <m:sty m:val="p"/>
                            </m:rPr>
                            <a:rPr lang="de-DE" sz="2000">
                              <a:latin typeface="Cambria Math" panose="02040503050406030204" pitchFamily="18" charset="0"/>
                            </a:rPr>
                            <m:t>meu</m:t>
                          </m:r>
                        </m:fName>
                        <m:e>
                          <m:d>
                            <m:dPr>
                              <m:ctrlPr>
                                <a:rPr lang="de-DE" sz="2000" i="1">
                                  <a:latin typeface="Cambria Math" panose="02040503050406030204" pitchFamily="18" charset="0"/>
                                </a:rPr>
                              </m:ctrlPr>
                            </m:dPr>
                            <m:e>
                              <m:r>
                                <a:rPr lang="de-DE" sz="2000" i="1">
                                  <a:latin typeface="Cambria Math" panose="02040503050406030204" pitchFamily="18" charset="0"/>
                                </a:rPr>
                                <m:t>𝐺</m:t>
                              </m:r>
                              <m:r>
                                <a:rPr lang="de-DE" sz="2000" i="1">
                                  <a:latin typeface="Cambria Math" panose="02040503050406030204" pitchFamily="18" charset="0"/>
                                </a:rPr>
                                <m:t>|</m:t>
                              </m:r>
                              <m:r>
                                <a:rPr lang="de-DE" sz="2000" b="1" i="1">
                                  <a:latin typeface="Cambria Math" panose="02040503050406030204" pitchFamily="18" charset="0"/>
                                </a:rPr>
                                <m:t>𝒆</m:t>
                              </m:r>
                            </m:e>
                          </m:d>
                        </m:e>
                      </m:func>
                      <m:r>
                        <a:rPr lang="de-DE" sz="2000" i="1">
                          <a:latin typeface="Cambria Math" panose="02040503050406030204" pitchFamily="18" charset="0"/>
                        </a:rPr>
                        <m:t>=</m:t>
                      </m:r>
                      <m:d>
                        <m:dPr>
                          <m:ctrlPr>
                            <a:rPr lang="de-DE" sz="2000" i="1">
                              <a:latin typeface="Cambria Math" panose="02040503050406030204" pitchFamily="18" charset="0"/>
                            </a:rPr>
                          </m:ctrlPr>
                        </m:dPr>
                        <m:e>
                          <m:sSup>
                            <m:sSupPr>
                              <m:ctrlPr>
                                <a:rPr lang="de-DE" sz="2000" i="1">
                                  <a:latin typeface="Cambria Math" panose="02040503050406030204" pitchFamily="18" charset="0"/>
                                </a:rPr>
                              </m:ctrlPr>
                            </m:sSupPr>
                            <m:e>
                              <m:r>
                                <a:rPr lang="de-DE" sz="2000" b="1" i="1">
                                  <a:latin typeface="Cambria Math" panose="02040503050406030204" pitchFamily="18" charset="0"/>
                                </a:rPr>
                                <m:t>𝒅</m:t>
                              </m:r>
                            </m:e>
                            <m:sup>
                              <m:r>
                                <a:rPr lang="de-DE" sz="2000" i="1">
                                  <a:latin typeface="Cambria Math" panose="02040503050406030204" pitchFamily="18" charset="0"/>
                                </a:rPr>
                                <m:t>∗</m:t>
                              </m:r>
                            </m:sup>
                          </m:sSup>
                          <m:r>
                            <a:rPr lang="de-DE" sz="2000" i="1">
                              <a:latin typeface="Cambria Math" panose="02040503050406030204" pitchFamily="18" charset="0"/>
                            </a:rPr>
                            <m:t>,</m:t>
                          </m:r>
                          <m:r>
                            <a:rPr lang="de-DE" sz="2000" i="1">
                              <a:latin typeface="Cambria Math" panose="02040503050406030204" pitchFamily="18" charset="0"/>
                            </a:rPr>
                            <m:t>𝑒𝑢</m:t>
                          </m:r>
                          <m:d>
                            <m:dPr>
                              <m:ctrlPr>
                                <a:rPr lang="de-DE" sz="2000" i="1">
                                  <a:latin typeface="Cambria Math" panose="02040503050406030204" pitchFamily="18" charset="0"/>
                                </a:rPr>
                              </m:ctrlPr>
                            </m:dPr>
                            <m:e>
                              <m:r>
                                <a:rPr lang="de-DE" sz="2000" b="1" i="1" smtClean="0">
                                  <a:latin typeface="Cambria Math" panose="02040503050406030204" pitchFamily="18" charset="0"/>
                                </a:rPr>
                                <m:t>𝒆</m:t>
                              </m:r>
                              <m:r>
                                <a:rPr lang="de-DE" sz="2000" b="1" i="1">
                                  <a:latin typeface="Cambria Math" panose="02040503050406030204" pitchFamily="18" charset="0"/>
                                </a:rPr>
                                <m:t>,</m:t>
                              </m:r>
                              <m:sSup>
                                <m:sSupPr>
                                  <m:ctrlPr>
                                    <a:rPr lang="de-DE" sz="2000" b="1" i="1">
                                      <a:latin typeface="Cambria Math" panose="02040503050406030204" pitchFamily="18" charset="0"/>
                                    </a:rPr>
                                  </m:ctrlPr>
                                </m:sSupPr>
                                <m:e>
                                  <m:r>
                                    <a:rPr lang="de-DE" sz="2000" b="1" i="1">
                                      <a:latin typeface="Cambria Math" panose="02040503050406030204" pitchFamily="18" charset="0"/>
                                    </a:rPr>
                                    <m:t>𝒅</m:t>
                                  </m:r>
                                </m:e>
                                <m:sup>
                                  <m:r>
                                    <a:rPr lang="de-DE" sz="2000" b="1" i="1">
                                      <a:latin typeface="Cambria Math" panose="02040503050406030204" pitchFamily="18" charset="0"/>
                                    </a:rPr>
                                    <m:t>∗</m:t>
                                  </m:r>
                                </m:sup>
                              </m:sSup>
                            </m:e>
                          </m:d>
                        </m:e>
                      </m:d>
                    </m:oMath>
                  </m:oMathPara>
                </a14:m>
                <a:endParaRPr lang="de-DE" sz="2000" i="1" dirty="0">
                  <a:latin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sSup>
                        <m:sSupPr>
                          <m:ctrlPr>
                            <a:rPr lang="de-DE" sz="2000" i="1">
                              <a:latin typeface="Cambria Math" panose="02040503050406030204" pitchFamily="18" charset="0"/>
                            </a:rPr>
                          </m:ctrlPr>
                        </m:sSupPr>
                        <m:e>
                          <m:r>
                            <a:rPr lang="de-DE" sz="2000" b="1" i="1">
                              <a:latin typeface="Cambria Math" panose="02040503050406030204" pitchFamily="18" charset="0"/>
                            </a:rPr>
                            <m:t>𝒅</m:t>
                          </m:r>
                        </m:e>
                        <m:sup>
                          <m:r>
                            <a:rPr lang="de-DE" sz="2000" i="1">
                              <a:latin typeface="Cambria Math" panose="02040503050406030204" pitchFamily="18" charset="0"/>
                            </a:rPr>
                            <m:t>∗</m:t>
                          </m:r>
                        </m:sup>
                      </m:sSup>
                      <m:r>
                        <a:rPr lang="de-DE" sz="2000" i="1">
                          <a:latin typeface="Cambria Math" panose="02040503050406030204" pitchFamily="18" charset="0"/>
                        </a:rPr>
                        <m:t>=</m:t>
                      </m:r>
                      <m:func>
                        <m:funcPr>
                          <m:ctrlPr>
                            <a:rPr lang="de-DE" sz="2000" i="1">
                              <a:latin typeface="Cambria Math" panose="02040503050406030204" pitchFamily="18" charset="0"/>
                            </a:rPr>
                          </m:ctrlPr>
                        </m:funcPr>
                        <m:fName>
                          <m:limLow>
                            <m:limLowPr>
                              <m:ctrlPr>
                                <a:rPr lang="de-DE" sz="2000" i="1">
                                  <a:latin typeface="Cambria Math" panose="02040503050406030204" pitchFamily="18" charset="0"/>
                                </a:rPr>
                              </m:ctrlPr>
                            </m:limLowPr>
                            <m:e>
                              <m:r>
                                <m:rPr>
                                  <m:sty m:val="p"/>
                                </m:rPr>
                                <a:rPr lang="de-DE" sz="2000">
                                  <a:latin typeface="Cambria Math" panose="02040503050406030204" pitchFamily="18" charset="0"/>
                                </a:rPr>
                                <m:t>argmax</m:t>
                              </m:r>
                            </m:e>
                            <m:lim>
                              <m:r>
                                <a:rPr lang="de-DE" sz="2000" b="1" i="1">
                                  <a:latin typeface="Cambria Math" panose="02040503050406030204" pitchFamily="18" charset="0"/>
                                </a:rPr>
                                <m:t>𝒅</m:t>
                              </m:r>
                              <m:r>
                                <a:rPr lang="de-DE" sz="2000" i="1">
                                  <a:latin typeface="Cambria Math" panose="02040503050406030204" pitchFamily="18" charset="0"/>
                                  <a:ea typeface="Cambria Math" panose="02040503050406030204" pitchFamily="18" charset="0"/>
                                </a:rPr>
                                <m:t>∈</m:t>
                              </m:r>
                              <m:r>
                                <m:rPr>
                                  <m:sty m:val="p"/>
                                </m:rPr>
                                <a:rPr lang="de-DE" sz="2000">
                                  <a:latin typeface="Cambria Math" panose="02040503050406030204" pitchFamily="18" charset="0"/>
                                  <a:ea typeface="Cambria Math" panose="02040503050406030204" pitchFamily="18" charset="0"/>
                                </a:rPr>
                                <m:t>ran</m:t>
                              </m:r>
                              <m:d>
                                <m:dPr>
                                  <m:ctrlPr>
                                    <a:rPr lang="de-DE" sz="2000" i="1">
                                      <a:latin typeface="Cambria Math" panose="02040503050406030204" pitchFamily="18" charset="0"/>
                                      <a:ea typeface="Cambria Math" panose="02040503050406030204" pitchFamily="18" charset="0"/>
                                    </a:rPr>
                                  </m:ctrlPr>
                                </m:dPr>
                                <m:e>
                                  <m:r>
                                    <a:rPr lang="de-DE" sz="2000" b="1" i="1">
                                      <a:latin typeface="Cambria Math" panose="02040503050406030204" pitchFamily="18" charset="0"/>
                                      <a:ea typeface="Cambria Math" panose="02040503050406030204" pitchFamily="18" charset="0"/>
                                    </a:rPr>
                                    <m:t>𝑫</m:t>
                                  </m:r>
                                </m:e>
                              </m:d>
                            </m:lim>
                          </m:limLow>
                        </m:fName>
                        <m:e>
                          <m:r>
                            <a:rPr lang="de-DE" sz="2000" i="1">
                              <a:latin typeface="Cambria Math" panose="02040503050406030204" pitchFamily="18" charset="0"/>
                            </a:rPr>
                            <m:t>𝑒𝑢</m:t>
                          </m:r>
                          <m:d>
                            <m:dPr>
                              <m:ctrlPr>
                                <a:rPr lang="de-DE" sz="2000" i="1">
                                  <a:latin typeface="Cambria Math" panose="02040503050406030204" pitchFamily="18" charset="0"/>
                                </a:rPr>
                              </m:ctrlPr>
                            </m:dPr>
                            <m:e>
                              <m:r>
                                <a:rPr lang="de-DE" sz="2000" b="1" i="1">
                                  <a:latin typeface="Cambria Math" panose="02040503050406030204" pitchFamily="18" charset="0"/>
                                </a:rPr>
                                <m:t>𝒆</m:t>
                              </m:r>
                              <m:r>
                                <a:rPr lang="de-DE" sz="2000" i="1">
                                  <a:latin typeface="Cambria Math" panose="02040503050406030204" pitchFamily="18" charset="0"/>
                                </a:rPr>
                                <m:t>,</m:t>
                              </m:r>
                              <m:r>
                                <a:rPr lang="de-DE" sz="2000" b="1" i="1">
                                  <a:latin typeface="Cambria Math" panose="02040503050406030204" pitchFamily="18" charset="0"/>
                                </a:rPr>
                                <m:t>𝒅</m:t>
                              </m:r>
                            </m:e>
                          </m:d>
                        </m:e>
                      </m:func>
                    </m:oMath>
                  </m:oMathPara>
                </a14:m>
                <a:endParaRPr lang="en-GB" dirty="0"/>
              </a:p>
              <a:p>
                <a:r>
                  <a:rPr lang="en-GB" dirty="0"/>
                  <a:t>But: Given semantics, EU query calculation </a:t>
                </a:r>
                <a:r>
                  <a:rPr lang="en-GB" dirty="0">
                    <a:solidFill>
                      <a:srgbClr val="FFC000"/>
                    </a:solidFill>
                  </a:rPr>
                  <a:t>not lifted!</a:t>
                </a:r>
                <a:r>
                  <a:rPr lang="en-GB" dirty="0"/>
                  <a:t> </a:t>
                </a:r>
                <a:br>
                  <a:rPr lang="en-GB" dirty="0"/>
                </a:br>
                <a:r>
                  <a:rPr lang="en-GB" dirty="0"/>
                  <a:t>➝ Can we avoid grounding?</a:t>
                </a:r>
              </a:p>
            </p:txBody>
          </p:sp>
        </mc:Choice>
        <mc:Fallback xmlns="">
          <p:sp>
            <p:nvSpPr>
              <p:cNvPr id="3" name="Content Placeholder 2">
                <a:extLst>
                  <a:ext uri="{FF2B5EF4-FFF2-40B4-BE49-F238E27FC236}">
                    <a16:creationId xmlns:a16="http://schemas.microsoft.com/office/drawing/2014/main" id="{2081954F-AF7B-E349-A0B7-20E677EF6DE9}"/>
                  </a:ext>
                </a:extLst>
              </p:cNvPr>
              <p:cNvSpPr>
                <a:spLocks noGrp="1" noRot="1" noChangeAspect="1" noMove="1" noResize="1" noEditPoints="1" noAdjustHandles="1" noChangeArrowheads="1" noChangeShapeType="1" noTextEdit="1"/>
              </p:cNvSpPr>
              <p:nvPr>
                <p:ph type="body" sz="quarter" idx="13"/>
              </p:nvPr>
            </p:nvSpPr>
            <p:spPr>
              <a:xfrm>
                <a:off x="335360" y="1332843"/>
                <a:ext cx="11881320" cy="4584266"/>
              </a:xfrm>
              <a:blipFill>
                <a:blip r:embed="rId2"/>
                <a:stretch>
                  <a:fillRect l="-1709" t="-9669"/>
                </a:stretch>
              </a:blipFill>
            </p:spPr>
            <p:txBody>
              <a:bodyPr/>
              <a:lstStyle/>
              <a:p>
                <a:r>
                  <a:rPr lang="en-DE">
                    <a:noFill/>
                  </a:rPr>
                  <a:t> </a:t>
                </a:r>
              </a:p>
            </p:txBody>
          </p:sp>
        </mc:Fallback>
      </mc:AlternateContent>
      <p:grpSp>
        <p:nvGrpSpPr>
          <p:cNvPr id="310" name="Group 309">
            <a:extLst>
              <a:ext uri="{FF2B5EF4-FFF2-40B4-BE49-F238E27FC236}">
                <a16:creationId xmlns:a16="http://schemas.microsoft.com/office/drawing/2014/main" id="{1C1182FF-C71F-2247-87DE-3E87EBE618D4}"/>
              </a:ext>
            </a:extLst>
          </p:cNvPr>
          <p:cNvGrpSpPr/>
          <p:nvPr/>
        </p:nvGrpSpPr>
        <p:grpSpPr>
          <a:xfrm>
            <a:off x="7821043" y="3945457"/>
            <a:ext cx="4010632" cy="1960457"/>
            <a:chOff x="7821043" y="1177284"/>
            <a:chExt cx="4010632" cy="1960457"/>
          </a:xfrm>
        </p:grpSpPr>
        <mc:AlternateContent xmlns:mc="http://schemas.openxmlformats.org/markup-compatibility/2006" xmlns:a14="http://schemas.microsoft.com/office/drawing/2010/main">
          <mc:Choice Requires="a14">
            <p:sp>
              <p:nvSpPr>
                <p:cNvPr id="311" name="Rectangle 310">
                  <a:extLst>
                    <a:ext uri="{FF2B5EF4-FFF2-40B4-BE49-F238E27FC236}">
                      <a16:creationId xmlns:a16="http://schemas.microsoft.com/office/drawing/2014/main" id="{2F017D84-884E-E747-BC49-35E0050AD121}"/>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311" name="Rectangle 310">
                  <a:extLst>
                    <a:ext uri="{FF2B5EF4-FFF2-40B4-BE49-F238E27FC236}">
                      <a16:creationId xmlns:a16="http://schemas.microsoft.com/office/drawing/2014/main" id="{2F017D84-884E-E747-BC49-35E0050AD121}"/>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2" name="Diamond 311">
                  <a:extLst>
                    <a:ext uri="{FF2B5EF4-FFF2-40B4-BE49-F238E27FC236}">
                      <a16:creationId xmlns:a16="http://schemas.microsoft.com/office/drawing/2014/main" id="{A057E85C-95CB-5C4A-ABD2-DC3222845625}"/>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312" name="Diamond 311">
                  <a:extLst>
                    <a:ext uri="{FF2B5EF4-FFF2-40B4-BE49-F238E27FC236}">
                      <a16:creationId xmlns:a16="http://schemas.microsoft.com/office/drawing/2014/main" id="{A057E85C-95CB-5C4A-ABD2-DC3222845625}"/>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3" name="Oval 312">
                  <a:extLst>
                    <a:ext uri="{FF2B5EF4-FFF2-40B4-BE49-F238E27FC236}">
                      <a16:creationId xmlns:a16="http://schemas.microsoft.com/office/drawing/2014/main" id="{71560FFE-5536-4A4F-B473-4B6F8CCC046D}"/>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313" name="Oval 312">
                  <a:extLst>
                    <a:ext uri="{FF2B5EF4-FFF2-40B4-BE49-F238E27FC236}">
                      <a16:creationId xmlns:a16="http://schemas.microsoft.com/office/drawing/2014/main" id="{71560FFE-5536-4A4F-B473-4B6F8CCC046D}"/>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4" name="Oval 313">
                  <a:extLst>
                    <a:ext uri="{FF2B5EF4-FFF2-40B4-BE49-F238E27FC236}">
                      <a16:creationId xmlns:a16="http://schemas.microsoft.com/office/drawing/2014/main" id="{79172317-0163-BC46-98BA-8C4D89327227}"/>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314" name="Oval 313">
                  <a:extLst>
                    <a:ext uri="{FF2B5EF4-FFF2-40B4-BE49-F238E27FC236}">
                      <a16:creationId xmlns:a16="http://schemas.microsoft.com/office/drawing/2014/main" id="{79172317-0163-BC46-98BA-8C4D89327227}"/>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5" name="Oval 314">
                  <a:extLst>
                    <a:ext uri="{FF2B5EF4-FFF2-40B4-BE49-F238E27FC236}">
                      <a16:creationId xmlns:a16="http://schemas.microsoft.com/office/drawing/2014/main" id="{1FBE256C-62EB-7648-9009-C86D8EF72C81}"/>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315" name="Oval 314">
                  <a:extLst>
                    <a:ext uri="{FF2B5EF4-FFF2-40B4-BE49-F238E27FC236}">
                      <a16:creationId xmlns:a16="http://schemas.microsoft.com/office/drawing/2014/main" id="{1FBE256C-62EB-7648-9009-C86D8EF72C81}"/>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6" name="Oval 315">
                  <a:extLst>
                    <a:ext uri="{FF2B5EF4-FFF2-40B4-BE49-F238E27FC236}">
                      <a16:creationId xmlns:a16="http://schemas.microsoft.com/office/drawing/2014/main" id="{24B8DDCA-F584-064A-A12E-49D37DD9C0EC}"/>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316" name="Oval 315">
                  <a:extLst>
                    <a:ext uri="{FF2B5EF4-FFF2-40B4-BE49-F238E27FC236}">
                      <a16:creationId xmlns:a16="http://schemas.microsoft.com/office/drawing/2014/main" id="{24B8DDCA-F584-064A-A12E-49D37DD9C0EC}"/>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317" name="Straight Connector 316">
              <a:extLst>
                <a:ext uri="{FF2B5EF4-FFF2-40B4-BE49-F238E27FC236}">
                  <a16:creationId xmlns:a16="http://schemas.microsoft.com/office/drawing/2014/main" id="{9978EBF9-27A8-9D40-83C3-8AA21E04016A}"/>
                </a:ext>
              </a:extLst>
            </p:cNvPr>
            <p:cNvCxnSpPr>
              <a:cxnSpLocks/>
              <a:stCxn id="314" idx="6"/>
              <a:endCxn id="364"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C96E65B2-8502-824B-A426-A2B57E8299CB}"/>
                </a:ext>
              </a:extLst>
            </p:cNvPr>
            <p:cNvCxnSpPr>
              <a:cxnSpLocks/>
              <a:stCxn id="315" idx="4"/>
              <a:endCxn id="364"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5E8F2C22-2E6D-2E44-AADB-4B3111E888A3}"/>
                </a:ext>
              </a:extLst>
            </p:cNvPr>
            <p:cNvCxnSpPr>
              <a:cxnSpLocks/>
              <a:stCxn id="313" idx="0"/>
              <a:endCxn id="364"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0" name="Group 319">
              <a:extLst>
                <a:ext uri="{FF2B5EF4-FFF2-40B4-BE49-F238E27FC236}">
                  <a16:creationId xmlns:a16="http://schemas.microsoft.com/office/drawing/2014/main" id="{87E4DCB8-8B34-324B-A8B8-D74C27BF8140}"/>
                </a:ext>
              </a:extLst>
            </p:cNvPr>
            <p:cNvGrpSpPr/>
            <p:nvPr/>
          </p:nvGrpSpPr>
          <p:grpSpPr>
            <a:xfrm>
              <a:off x="9259275" y="2498959"/>
              <a:ext cx="381362" cy="321402"/>
              <a:chOff x="9288700" y="2889291"/>
              <a:chExt cx="461103" cy="388604"/>
            </a:xfrm>
          </p:grpSpPr>
          <p:sp>
            <p:nvSpPr>
              <p:cNvPr id="363" name="Rectangle 362">
                <a:extLst>
                  <a:ext uri="{FF2B5EF4-FFF2-40B4-BE49-F238E27FC236}">
                    <a16:creationId xmlns:a16="http://schemas.microsoft.com/office/drawing/2014/main" id="{90182AD5-CA3E-FE4E-A676-57986CE67044}"/>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64" name="Rectangle 363">
                <a:extLst>
                  <a:ext uri="{FF2B5EF4-FFF2-40B4-BE49-F238E27FC236}">
                    <a16:creationId xmlns:a16="http://schemas.microsoft.com/office/drawing/2014/main" id="{A5FD4CA2-1DF0-DF43-9279-EFBB6C7016D0}"/>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65" name="Rectangle 364">
                <a:extLst>
                  <a:ext uri="{FF2B5EF4-FFF2-40B4-BE49-F238E27FC236}">
                    <a16:creationId xmlns:a16="http://schemas.microsoft.com/office/drawing/2014/main" id="{857BBE63-378C-2E4D-9440-40D8B09653C8}"/>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66" name="TextBox 365">
                    <a:extLst>
                      <a:ext uri="{FF2B5EF4-FFF2-40B4-BE49-F238E27FC236}">
                        <a16:creationId xmlns:a16="http://schemas.microsoft.com/office/drawing/2014/main" id="{A15EAE31-38ED-0B45-8C64-B6B0DD66BACF}"/>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321" name="Straight Connector 320">
              <a:extLst>
                <a:ext uri="{FF2B5EF4-FFF2-40B4-BE49-F238E27FC236}">
                  <a16:creationId xmlns:a16="http://schemas.microsoft.com/office/drawing/2014/main" id="{F87E5F8E-DAC2-B74F-A213-3ACC96987440}"/>
                </a:ext>
              </a:extLst>
            </p:cNvPr>
            <p:cNvCxnSpPr>
              <a:cxnSpLocks/>
              <a:stCxn id="315" idx="4"/>
              <a:endCxn id="360"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37B4E84A-105B-DA43-B485-9B436624DE53}"/>
                </a:ext>
              </a:extLst>
            </p:cNvPr>
            <p:cNvCxnSpPr>
              <a:cxnSpLocks/>
              <a:stCxn id="316" idx="2"/>
              <a:endCxn id="360"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445F2959-7AE4-AC47-AD4E-0D816FF0D08F}"/>
                </a:ext>
              </a:extLst>
            </p:cNvPr>
            <p:cNvCxnSpPr>
              <a:cxnSpLocks/>
              <a:stCxn id="313" idx="0"/>
              <a:endCxn id="360"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4" name="Group 323">
              <a:extLst>
                <a:ext uri="{FF2B5EF4-FFF2-40B4-BE49-F238E27FC236}">
                  <a16:creationId xmlns:a16="http://schemas.microsoft.com/office/drawing/2014/main" id="{24D4B9F6-6C29-A14B-BE60-4F0F37B43E8C}"/>
                </a:ext>
              </a:extLst>
            </p:cNvPr>
            <p:cNvGrpSpPr/>
            <p:nvPr/>
          </p:nvGrpSpPr>
          <p:grpSpPr>
            <a:xfrm>
              <a:off x="9912217" y="2498959"/>
              <a:ext cx="413819" cy="321813"/>
              <a:chOff x="9547296" y="2889291"/>
              <a:chExt cx="500346" cy="389101"/>
            </a:xfrm>
          </p:grpSpPr>
          <p:sp>
            <p:nvSpPr>
              <p:cNvPr id="359" name="Rectangle 358">
                <a:extLst>
                  <a:ext uri="{FF2B5EF4-FFF2-40B4-BE49-F238E27FC236}">
                    <a16:creationId xmlns:a16="http://schemas.microsoft.com/office/drawing/2014/main" id="{4D8656BD-8980-1346-A82D-A6D57BC3B4A3}"/>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60" name="Rectangle 359">
                <a:extLst>
                  <a:ext uri="{FF2B5EF4-FFF2-40B4-BE49-F238E27FC236}">
                    <a16:creationId xmlns:a16="http://schemas.microsoft.com/office/drawing/2014/main" id="{CD4FAF38-9356-1F4D-88D3-998BDA4836DA}"/>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61" name="Rectangle 360">
                <a:extLst>
                  <a:ext uri="{FF2B5EF4-FFF2-40B4-BE49-F238E27FC236}">
                    <a16:creationId xmlns:a16="http://schemas.microsoft.com/office/drawing/2014/main" id="{FECAC80C-D688-064B-8992-815213C39E7F}"/>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62" name="TextBox 361">
                    <a:extLst>
                      <a:ext uri="{FF2B5EF4-FFF2-40B4-BE49-F238E27FC236}">
                        <a16:creationId xmlns:a16="http://schemas.microsoft.com/office/drawing/2014/main" id="{8BC42917-5F54-2E4D-B9C3-B45836ED0906}"/>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325" name="Group 324">
              <a:extLst>
                <a:ext uri="{FF2B5EF4-FFF2-40B4-BE49-F238E27FC236}">
                  <a16:creationId xmlns:a16="http://schemas.microsoft.com/office/drawing/2014/main" id="{559C3B8D-F7FD-1A4B-9D69-84C791360E40}"/>
                </a:ext>
              </a:extLst>
            </p:cNvPr>
            <p:cNvGrpSpPr/>
            <p:nvPr/>
          </p:nvGrpSpPr>
          <p:grpSpPr>
            <a:xfrm>
              <a:off x="10068437" y="2138718"/>
              <a:ext cx="637130" cy="275544"/>
              <a:chOff x="8605965" y="2941214"/>
              <a:chExt cx="770350" cy="333158"/>
            </a:xfrm>
          </p:grpSpPr>
          <p:cxnSp>
            <p:nvCxnSpPr>
              <p:cNvPr id="355" name="Straight Connector 354">
                <a:extLst>
                  <a:ext uri="{FF2B5EF4-FFF2-40B4-BE49-F238E27FC236}">
                    <a16:creationId xmlns:a16="http://schemas.microsoft.com/office/drawing/2014/main" id="{9337EF7B-0BCF-3542-BE08-58F94104C7BB}"/>
                  </a:ext>
                </a:extLst>
              </p:cNvPr>
              <p:cNvCxnSpPr>
                <a:cxnSpLocks/>
                <a:stCxn id="315" idx="6"/>
                <a:endCxn id="357"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6" name="Group 355">
                <a:extLst>
                  <a:ext uri="{FF2B5EF4-FFF2-40B4-BE49-F238E27FC236}">
                    <a16:creationId xmlns:a16="http://schemas.microsoft.com/office/drawing/2014/main" id="{C01255A8-1126-4146-BFC2-E31F0BD8AB48}"/>
                  </a:ext>
                </a:extLst>
              </p:cNvPr>
              <p:cNvGrpSpPr/>
              <p:nvPr/>
            </p:nvGrpSpPr>
            <p:grpSpPr>
              <a:xfrm>
                <a:off x="8957002" y="2941214"/>
                <a:ext cx="419313" cy="333158"/>
                <a:chOff x="8957002" y="2941214"/>
                <a:chExt cx="419313" cy="333158"/>
              </a:xfrm>
            </p:grpSpPr>
            <p:sp>
              <p:nvSpPr>
                <p:cNvPr id="357" name="Rectangle 356">
                  <a:extLst>
                    <a:ext uri="{FF2B5EF4-FFF2-40B4-BE49-F238E27FC236}">
                      <a16:creationId xmlns:a16="http://schemas.microsoft.com/office/drawing/2014/main" id="{562E329D-DF34-B44C-BEE4-456DE911F383}"/>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58" name="TextBox 357">
                      <a:extLst>
                        <a:ext uri="{FF2B5EF4-FFF2-40B4-BE49-F238E27FC236}">
                          <a16:creationId xmlns:a16="http://schemas.microsoft.com/office/drawing/2014/main" id="{5E9EF4E3-1E78-FE4A-A519-5E16AE95F4E0}"/>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326" name="Group 325">
              <a:extLst>
                <a:ext uri="{FF2B5EF4-FFF2-40B4-BE49-F238E27FC236}">
                  <a16:creationId xmlns:a16="http://schemas.microsoft.com/office/drawing/2014/main" id="{A54E5354-3F09-704E-81C6-3E6606FDB1C9}"/>
                </a:ext>
              </a:extLst>
            </p:cNvPr>
            <p:cNvGrpSpPr/>
            <p:nvPr/>
          </p:nvGrpSpPr>
          <p:grpSpPr>
            <a:xfrm>
              <a:off x="8394384" y="1966494"/>
              <a:ext cx="419594" cy="468091"/>
              <a:chOff x="9535279" y="2812493"/>
              <a:chExt cx="507329" cy="565968"/>
            </a:xfrm>
          </p:grpSpPr>
          <p:cxnSp>
            <p:nvCxnSpPr>
              <p:cNvPr id="348" name="Straight Connector 347">
                <a:extLst>
                  <a:ext uri="{FF2B5EF4-FFF2-40B4-BE49-F238E27FC236}">
                    <a16:creationId xmlns:a16="http://schemas.microsoft.com/office/drawing/2014/main" id="{1C22AEF0-F6EC-0B4A-969B-E02D0DD9D028}"/>
                  </a:ext>
                </a:extLst>
              </p:cNvPr>
              <p:cNvCxnSpPr>
                <a:cxnSpLocks/>
                <a:stCxn id="311" idx="2"/>
                <a:endCxn id="352"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id="{9F11E90A-17C7-ED47-B086-905F8049B0D7}"/>
                  </a:ext>
                </a:extLst>
              </p:cNvPr>
              <p:cNvCxnSpPr>
                <a:cxnSpLocks/>
                <a:stCxn id="314" idx="0"/>
                <a:endCxn id="352"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0" name="Group 349">
                <a:extLst>
                  <a:ext uri="{FF2B5EF4-FFF2-40B4-BE49-F238E27FC236}">
                    <a16:creationId xmlns:a16="http://schemas.microsoft.com/office/drawing/2014/main" id="{97AEC8FC-6775-4A47-972F-E340F47A07B2}"/>
                  </a:ext>
                </a:extLst>
              </p:cNvPr>
              <p:cNvGrpSpPr/>
              <p:nvPr/>
            </p:nvGrpSpPr>
            <p:grpSpPr>
              <a:xfrm>
                <a:off x="9535279" y="2971566"/>
                <a:ext cx="507329" cy="375692"/>
                <a:chOff x="9535279" y="2971566"/>
                <a:chExt cx="507329" cy="375692"/>
              </a:xfrm>
            </p:grpSpPr>
            <p:sp>
              <p:nvSpPr>
                <p:cNvPr id="351" name="Rectangle 350">
                  <a:extLst>
                    <a:ext uri="{FF2B5EF4-FFF2-40B4-BE49-F238E27FC236}">
                      <a16:creationId xmlns:a16="http://schemas.microsoft.com/office/drawing/2014/main" id="{FA4FCCCD-D06F-AC49-A074-5BC91C4653F3}"/>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52" name="Rectangle 351">
                  <a:extLst>
                    <a:ext uri="{FF2B5EF4-FFF2-40B4-BE49-F238E27FC236}">
                      <a16:creationId xmlns:a16="http://schemas.microsoft.com/office/drawing/2014/main" id="{5680F5D0-A1C8-4C41-A1E0-A77AAB25F472}"/>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53" name="Rectangle 352">
                  <a:extLst>
                    <a:ext uri="{FF2B5EF4-FFF2-40B4-BE49-F238E27FC236}">
                      <a16:creationId xmlns:a16="http://schemas.microsoft.com/office/drawing/2014/main" id="{DB09AF05-39A6-8E49-BF83-A7DC51A8693C}"/>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54" name="TextBox 353">
                      <a:extLst>
                        <a:ext uri="{FF2B5EF4-FFF2-40B4-BE49-F238E27FC236}">
                          <a16:creationId xmlns:a16="http://schemas.microsoft.com/office/drawing/2014/main" id="{AA5901D8-4DE0-CA45-94F9-541713773339}"/>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327" name="Straight Connector 326">
              <a:extLst>
                <a:ext uri="{FF2B5EF4-FFF2-40B4-BE49-F238E27FC236}">
                  <a16:creationId xmlns:a16="http://schemas.microsoft.com/office/drawing/2014/main" id="{9AAC8D5D-CD43-274D-A5ED-91497C14B8A5}"/>
                </a:ext>
              </a:extLst>
            </p:cNvPr>
            <p:cNvCxnSpPr>
              <a:cxnSpLocks/>
              <a:stCxn id="312" idx="0"/>
              <a:endCxn id="328"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8" name="Rectangle 327">
              <a:extLst>
                <a:ext uri="{FF2B5EF4-FFF2-40B4-BE49-F238E27FC236}">
                  <a16:creationId xmlns:a16="http://schemas.microsoft.com/office/drawing/2014/main" id="{83D38536-4C56-F14F-B6DE-8A0A311EB9EE}"/>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29" name="TextBox 328">
                  <a:extLst>
                    <a:ext uri="{FF2B5EF4-FFF2-40B4-BE49-F238E27FC236}">
                      <a16:creationId xmlns:a16="http://schemas.microsoft.com/office/drawing/2014/main" id="{CCD29415-A39E-E144-8C11-BACA33531619}"/>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329" name="TextBox 328">
                  <a:extLst>
                    <a:ext uri="{FF2B5EF4-FFF2-40B4-BE49-F238E27FC236}">
                      <a16:creationId xmlns:a16="http://schemas.microsoft.com/office/drawing/2014/main" id="{CCD29415-A39E-E144-8C11-BACA33531619}"/>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b="-5556"/>
                  </a:stretch>
                </a:blipFill>
              </p:spPr>
              <p:txBody>
                <a:bodyPr/>
                <a:lstStyle/>
                <a:p>
                  <a:r>
                    <a:rPr lang="en-GB">
                      <a:noFill/>
                    </a:rPr>
                    <a:t> </a:t>
                  </a:r>
                </a:p>
              </p:txBody>
            </p:sp>
          </mc:Fallback>
        </mc:AlternateContent>
        <p:cxnSp>
          <p:nvCxnSpPr>
            <p:cNvPr id="330" name="Straight Connector 329">
              <a:extLst>
                <a:ext uri="{FF2B5EF4-FFF2-40B4-BE49-F238E27FC236}">
                  <a16:creationId xmlns:a16="http://schemas.microsoft.com/office/drawing/2014/main" id="{8492A78F-B3D9-D547-A98A-A61B98CBE6F5}"/>
                </a:ext>
              </a:extLst>
            </p:cNvPr>
            <p:cNvCxnSpPr>
              <a:cxnSpLocks/>
              <a:stCxn id="335" idx="1"/>
              <a:endCxn id="342"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1" name="Oval 330">
                  <a:extLst>
                    <a:ext uri="{FF2B5EF4-FFF2-40B4-BE49-F238E27FC236}">
                      <a16:creationId xmlns:a16="http://schemas.microsoft.com/office/drawing/2014/main" id="{8F58EA09-E871-6B4C-B290-1B674AA86EBC}"/>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31" name="Oval 330">
                  <a:extLst>
                    <a:ext uri="{FF2B5EF4-FFF2-40B4-BE49-F238E27FC236}">
                      <a16:creationId xmlns:a16="http://schemas.microsoft.com/office/drawing/2014/main" id="{8F58EA09-E871-6B4C-B290-1B674AA86EBC}"/>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332" name="Straight Connector 331">
              <a:extLst>
                <a:ext uri="{FF2B5EF4-FFF2-40B4-BE49-F238E27FC236}">
                  <a16:creationId xmlns:a16="http://schemas.microsoft.com/office/drawing/2014/main" id="{529AACAF-4FA5-5140-A247-6F2E81810E1B}"/>
                </a:ext>
              </a:extLst>
            </p:cNvPr>
            <p:cNvCxnSpPr>
              <a:cxnSpLocks/>
              <a:stCxn id="342" idx="1"/>
              <a:endCxn id="331"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a:extLst>
                <a:ext uri="{FF2B5EF4-FFF2-40B4-BE49-F238E27FC236}">
                  <a16:creationId xmlns:a16="http://schemas.microsoft.com/office/drawing/2014/main" id="{314BA80D-8E51-994D-8A02-5A9316B5B761}"/>
                </a:ext>
              </a:extLst>
            </p:cNvPr>
            <p:cNvCxnSpPr>
              <a:cxnSpLocks/>
              <a:stCxn id="331" idx="2"/>
              <a:endCxn id="345"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74">
              <a:extLst>
                <a:ext uri="{FF2B5EF4-FFF2-40B4-BE49-F238E27FC236}">
                  <a16:creationId xmlns:a16="http://schemas.microsoft.com/office/drawing/2014/main" id="{1F85AAB5-942C-D248-9357-4086C27AC9E1}"/>
                </a:ext>
              </a:extLst>
            </p:cNvPr>
            <p:cNvCxnSpPr>
              <a:cxnSpLocks/>
              <a:stCxn id="311" idx="0"/>
              <a:endCxn id="345"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5" name="Diamond 334">
                  <a:extLst>
                    <a:ext uri="{FF2B5EF4-FFF2-40B4-BE49-F238E27FC236}">
                      <a16:creationId xmlns:a16="http://schemas.microsoft.com/office/drawing/2014/main" id="{4FF51C17-F12F-6A4F-A4F2-0EAD3536BFAF}"/>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35" name="Diamond 334">
                  <a:extLst>
                    <a:ext uri="{FF2B5EF4-FFF2-40B4-BE49-F238E27FC236}">
                      <a16:creationId xmlns:a16="http://schemas.microsoft.com/office/drawing/2014/main" id="{4FF51C17-F12F-6A4F-A4F2-0EAD3536BFAF}"/>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336" name="Group 335">
              <a:extLst>
                <a:ext uri="{FF2B5EF4-FFF2-40B4-BE49-F238E27FC236}">
                  <a16:creationId xmlns:a16="http://schemas.microsoft.com/office/drawing/2014/main" id="{77EFA172-AA6D-CC46-BC03-826C790E1720}"/>
                </a:ext>
              </a:extLst>
            </p:cNvPr>
            <p:cNvGrpSpPr/>
            <p:nvPr/>
          </p:nvGrpSpPr>
          <p:grpSpPr>
            <a:xfrm>
              <a:off x="8399326" y="1300006"/>
              <a:ext cx="416324" cy="313897"/>
              <a:chOff x="8401818" y="3583002"/>
              <a:chExt cx="416324" cy="313897"/>
            </a:xfrm>
          </p:grpSpPr>
          <p:sp>
            <p:nvSpPr>
              <p:cNvPr id="344" name="Rectangle 343">
                <a:extLst>
                  <a:ext uri="{FF2B5EF4-FFF2-40B4-BE49-F238E27FC236}">
                    <a16:creationId xmlns:a16="http://schemas.microsoft.com/office/drawing/2014/main" id="{63FE10B2-EC93-1B4C-AA07-5DDF5D3304AD}"/>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45" name="Rectangle 344">
                <a:extLst>
                  <a:ext uri="{FF2B5EF4-FFF2-40B4-BE49-F238E27FC236}">
                    <a16:creationId xmlns:a16="http://schemas.microsoft.com/office/drawing/2014/main" id="{D52C02A4-68AB-444C-8BEC-4377666FC485}"/>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46" name="Rectangle 345">
                <a:extLst>
                  <a:ext uri="{FF2B5EF4-FFF2-40B4-BE49-F238E27FC236}">
                    <a16:creationId xmlns:a16="http://schemas.microsoft.com/office/drawing/2014/main" id="{8A29FB47-A3BE-D145-82FF-7668363F87EB}"/>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47" name="TextBox 346">
                    <a:extLst>
                      <a:ext uri="{FF2B5EF4-FFF2-40B4-BE49-F238E27FC236}">
                        <a16:creationId xmlns:a16="http://schemas.microsoft.com/office/drawing/2014/main" id="{D9F60158-5006-7146-AD35-31559C007F10}"/>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337" name="Straight Connector 336">
              <a:extLst>
                <a:ext uri="{FF2B5EF4-FFF2-40B4-BE49-F238E27FC236}">
                  <a16:creationId xmlns:a16="http://schemas.microsoft.com/office/drawing/2014/main" id="{787E6220-F18C-B645-9E35-63189AEC3A94}"/>
                </a:ext>
              </a:extLst>
            </p:cNvPr>
            <p:cNvCxnSpPr>
              <a:cxnSpLocks/>
              <a:stCxn id="328" idx="0"/>
              <a:endCxn id="335"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8" name="Group 337">
              <a:extLst>
                <a:ext uri="{FF2B5EF4-FFF2-40B4-BE49-F238E27FC236}">
                  <a16:creationId xmlns:a16="http://schemas.microsoft.com/office/drawing/2014/main" id="{B3AD4AA7-3B7A-D543-8A2B-4C6FF4479735}"/>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340" name="TextBox 339">
                    <a:extLst>
                      <a:ext uri="{FF2B5EF4-FFF2-40B4-BE49-F238E27FC236}">
                        <a16:creationId xmlns:a16="http://schemas.microsoft.com/office/drawing/2014/main" id="{B23EA596-FDCC-6740-B54D-FB2746E25141}"/>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340" name="TextBox 339">
                    <a:extLst>
                      <a:ext uri="{FF2B5EF4-FFF2-40B4-BE49-F238E27FC236}">
                        <a16:creationId xmlns:a16="http://schemas.microsoft.com/office/drawing/2014/main" id="{B23EA596-FDCC-6740-B54D-FB2746E25141}"/>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5789"/>
                    </a:stretch>
                  </a:blipFill>
                </p:spPr>
                <p:txBody>
                  <a:bodyPr/>
                  <a:lstStyle/>
                  <a:p>
                    <a:r>
                      <a:rPr lang="en-GB">
                        <a:noFill/>
                      </a:rPr>
                      <a:t> </a:t>
                    </a:r>
                  </a:p>
                </p:txBody>
              </p:sp>
            </mc:Fallback>
          </mc:AlternateContent>
          <p:sp>
            <p:nvSpPr>
              <p:cNvPr id="341" name="Rectangle 340">
                <a:extLst>
                  <a:ext uri="{FF2B5EF4-FFF2-40B4-BE49-F238E27FC236}">
                    <a16:creationId xmlns:a16="http://schemas.microsoft.com/office/drawing/2014/main" id="{3F745C13-B9A8-9440-865C-4F57586B0424}"/>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42" name="Rectangle 341">
                <a:extLst>
                  <a:ext uri="{FF2B5EF4-FFF2-40B4-BE49-F238E27FC236}">
                    <a16:creationId xmlns:a16="http://schemas.microsoft.com/office/drawing/2014/main" id="{294834BB-5E7E-5C4F-9EA9-F8B412B5BD97}"/>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343" name="Rectangle 342">
                <a:extLst>
                  <a:ext uri="{FF2B5EF4-FFF2-40B4-BE49-F238E27FC236}">
                    <a16:creationId xmlns:a16="http://schemas.microsoft.com/office/drawing/2014/main" id="{E2311086-A2CA-AE4A-99FF-87B528D5436F}"/>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339" name="Straight Connector 338">
              <a:extLst>
                <a:ext uri="{FF2B5EF4-FFF2-40B4-BE49-F238E27FC236}">
                  <a16:creationId xmlns:a16="http://schemas.microsoft.com/office/drawing/2014/main" id="{B1B1ED0A-CFDC-8949-B210-E0FE82598803}"/>
                </a:ext>
              </a:extLst>
            </p:cNvPr>
            <p:cNvCxnSpPr>
              <a:cxnSpLocks/>
              <a:stCxn id="315" idx="0"/>
              <a:endCxn id="342"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A5B88AA3-6C52-EC93-E699-8EB7A22E3096}"/>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E6485891-21EA-D494-4CD5-6363915ABC1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37D0ADFF-F611-68F6-8FB5-01E367DB1B06}"/>
              </a:ext>
            </a:extLst>
          </p:cNvPr>
          <p:cNvSpPr>
            <a:spLocks noGrp="1"/>
          </p:cNvSpPr>
          <p:nvPr>
            <p:ph type="sldNum" sz="quarter" idx="11"/>
          </p:nvPr>
        </p:nvSpPr>
        <p:spPr/>
        <p:txBody>
          <a:bodyPr/>
          <a:lstStyle/>
          <a:p>
            <a:fld id="{EB1502E6-D9AE-3544-B6D5-378AAA0B915F}" type="slidenum">
              <a:rPr lang="de-DE" altLang="de-DE" smtClean="0"/>
              <a:pPr/>
              <a:t>56</a:t>
            </a:fld>
            <a:endParaRPr lang="de-DE" altLang="de-DE" dirty="0"/>
          </a:p>
        </p:txBody>
      </p:sp>
    </p:spTree>
    <p:extLst>
      <p:ext uri="{BB962C8B-B14F-4D97-AF65-F5344CB8AC3E}">
        <p14:creationId xmlns:p14="http://schemas.microsoft.com/office/powerpoint/2010/main" val="281193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99EA-4BA6-E746-9B35-D76E4D6E1C62}"/>
              </a:ext>
            </a:extLst>
          </p:cNvPr>
          <p:cNvSpPr>
            <a:spLocks noGrp="1"/>
          </p:cNvSpPr>
          <p:nvPr>
            <p:ph type="title"/>
          </p:nvPr>
        </p:nvSpPr>
        <p:spPr/>
        <p:txBody>
          <a:bodyPr/>
          <a:lstStyle/>
          <a:p>
            <a:r>
              <a:rPr lang="en-GB" dirty="0"/>
              <a:t>2. Set of Indistinguishable Attributes: Liftability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81954F-AF7B-E349-A0B7-20E677EF6DE9}"/>
                  </a:ext>
                </a:extLst>
              </p:cNvPr>
              <p:cNvSpPr>
                <a:spLocks noGrp="1"/>
              </p:cNvSpPr>
              <p:nvPr>
                <p:ph type="body" sz="quarter" idx="13"/>
              </p:nvPr>
            </p:nvSpPr>
            <p:spPr/>
            <p:txBody>
              <a:bodyPr>
                <a:normAutofit fontScale="92500" lnSpcReduction="20000"/>
              </a:bodyPr>
              <a:lstStyle/>
              <a:p>
                <a:r>
                  <a:rPr lang="en-GB" dirty="0"/>
                  <a:t>Given a decision model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𝐺</m:t>
                        </m:r>
                      </m:e>
                      <m:sub>
                        <m:r>
                          <a:rPr lang="en-GB" i="1">
                            <a:latin typeface="Cambria Math" panose="02040503050406030204" pitchFamily="18" charset="0"/>
                          </a:rPr>
                          <m:t>𝑃</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𝑈</m:t>
                        </m:r>
                      </m:sub>
                    </m:sSub>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𝛯</m:t>
                        </m:r>
                      </m:e>
                    </m:d>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m:t>
                                </m:r>
                              </m:sub>
                            </m:sSub>
                          </m:e>
                        </m:d>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𝑔</m:t>
                            </m:r>
                          </m:e>
                          <m:sub>
                            <m:r>
                              <a:rPr lang="en-GB" b="0" i="1" smtClean="0">
                                <a:latin typeface="Cambria Math" panose="02040503050406030204" pitchFamily="18" charset="0"/>
                                <a:ea typeface="Cambria Math" panose="02040503050406030204" pitchFamily="18" charset="0"/>
                              </a:rPr>
                              <m:t>𝑈</m:t>
                            </m:r>
                          </m:sub>
                        </m:sSub>
                      </m:e>
                    </m:d>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𝛯</m:t>
                        </m:r>
                      </m:e>
                    </m:d>
                  </m:oMath>
                </a14:m>
                <a:endParaRPr lang="en-GB" dirty="0"/>
              </a:p>
              <a:p>
                <a:pPr lvl="1"/>
                <a:r>
                  <a:rPr lang="en-GB" dirty="0"/>
                  <a:t>Query for an </a:t>
                </a:r>
                <a:r>
                  <a:rPr lang="en-GB" dirty="0">
                    <a:solidFill>
                      <a:schemeClr val="accent1"/>
                    </a:solidFill>
                  </a:rPr>
                  <a:t>expected utility (EU)</a:t>
                </a:r>
                <a:r>
                  <a:rPr lang="en-GB" dirty="0"/>
                  <a:t>: sum over </a:t>
                </a:r>
                <a14:m>
                  <m:oMath xmlns:m="http://schemas.openxmlformats.org/officeDocument/2006/math">
                    <m:r>
                      <m:rPr>
                        <m:sty m:val="p"/>
                      </m:rPr>
                      <a:rPr lang="en-GB" b="0" i="0" smtClean="0">
                        <a:solidFill>
                          <a:schemeClr val="accent1"/>
                        </a:solidFill>
                        <a:latin typeface="Cambria Math" panose="02040503050406030204" pitchFamily="18" charset="0"/>
                        <a:ea typeface="Cambria Math" panose="02040503050406030204" pitchFamily="18" charset="0"/>
                      </a:rPr>
                      <m:t>gr</m:t>
                    </m:r>
                    <m:d>
                      <m:dPr>
                        <m:ctrlPr>
                          <a:rPr lang="en-GB" b="0" i="1" smtClean="0">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en-GB" b="0" i="1" smtClean="0">
                                    <a:solidFill>
                                      <a:schemeClr val="accent1"/>
                                    </a:solidFill>
                                    <a:latin typeface="Cambria Math" panose="02040503050406030204" pitchFamily="18" charset="0"/>
                                    <a:ea typeface="Cambria Math" panose="02040503050406030204" pitchFamily="18" charset="0"/>
                                  </a:rPr>
                                </m:ctrlPr>
                              </m:sSubPr>
                              <m:e>
                                <m:r>
                                  <a:rPr lang="en-GB" b="0" i="1" smtClean="0">
                                    <a:solidFill>
                                      <a:schemeClr val="accent1"/>
                                    </a:solidFill>
                                    <a:latin typeface="Cambria Math" panose="02040503050406030204" pitchFamily="18" charset="0"/>
                                    <a:ea typeface="Cambria Math" panose="02040503050406030204" pitchFamily="18" charset="0"/>
                                  </a:rPr>
                                  <m:t>𝑔</m:t>
                                </m:r>
                              </m:e>
                              <m:sub>
                                <m:r>
                                  <a:rPr lang="en-GB" b="0" i="1" smtClean="0">
                                    <a:solidFill>
                                      <a:schemeClr val="accent1"/>
                                    </a:solidFill>
                                    <a:latin typeface="Cambria Math" panose="02040503050406030204" pitchFamily="18" charset="0"/>
                                    <a:ea typeface="Cambria Math" panose="02040503050406030204" pitchFamily="18" charset="0"/>
                                  </a:rPr>
                                  <m:t>𝑈</m:t>
                                </m:r>
                              </m:sub>
                            </m:sSub>
                          </m:e>
                        </m:d>
                      </m:e>
                    </m:d>
                  </m:oMath>
                </a14:m>
                <a:endParaRPr lang="en-GB" dirty="0">
                  <a:solidFill>
                    <a:schemeClr val="accent1"/>
                  </a:solidFill>
                </a:endParaRPr>
              </a:p>
              <a:p>
                <a:pPr marL="532867" lvl="2"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r>
                            <m:rPr>
                              <m:brk m:alnAt="7"/>
                            </m:rPr>
                            <a:rPr lang="en-GB"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m:rPr>
                                  <m:sty m:val="p"/>
                                </m:rPr>
                                <a:rPr lang="en-GB" smtClean="0">
                                  <a:solidFill>
                                    <a:schemeClr val="accent1"/>
                                  </a:solidFill>
                                  <a:latin typeface="Cambria Math" panose="02040503050406030204" pitchFamily="18" charset="0"/>
                                  <a:ea typeface="Cambria Math" panose="02040503050406030204" pitchFamily="18" charset="0"/>
                                </a:rPr>
                                <m:t>gr</m:t>
                              </m:r>
                              <m:d>
                                <m:dPr>
                                  <m:ctrlPr>
                                    <a:rPr lang="en-GB" i="1">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𝐺</m:t>
                                          </m:r>
                                        </m:e>
                                        <m:sub>
                                          <m:r>
                                            <a:rPr lang="en-GB" i="1">
                                              <a:solidFill>
                                                <a:schemeClr val="accent1"/>
                                              </a:solidFill>
                                              <a:latin typeface="Cambria Math" panose="02040503050406030204" pitchFamily="18" charset="0"/>
                                              <a:ea typeface="Cambria Math" panose="02040503050406030204" pitchFamily="18" charset="0"/>
                                            </a:rPr>
                                            <m:t>𝑈</m:t>
                                          </m:r>
                                        </m:sub>
                                      </m:sSub>
                                    </m:e>
                                  </m:d>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𝑬</m:t>
                                  </m:r>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𝑫</m:t>
                                  </m:r>
                                </m:e>
                              </m:d>
                            </m:e>
                          </m:d>
                        </m:sub>
                        <m:sup/>
                        <m:e>
                          <m:r>
                            <a:rPr lang="en-GB" i="1">
                              <a:latin typeface="Cambria Math" panose="02040503050406030204" pitchFamily="18" charset="0"/>
                            </a:rPr>
                            <m:t>𝑃</m:t>
                          </m:r>
                          <m:d>
                            <m:dPr>
                              <m:ctrlPr>
                                <a:rPr lang="en-GB" i="1">
                                  <a:latin typeface="Cambria Math" panose="02040503050406030204" pitchFamily="18" charset="0"/>
                                </a:rPr>
                              </m:ctrlPr>
                            </m:dPr>
                            <m:e>
                              <m:r>
                                <a:rPr lang="en-GB" b="1" i="1">
                                  <a:latin typeface="Cambria Math" panose="02040503050406030204" pitchFamily="18" charset="0"/>
                                </a:rPr>
                                <m:t>𝒗</m:t>
                              </m:r>
                            </m:e>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𝛯</m:t>
                          </m:r>
                          <m:d>
                            <m:dPr>
                              <m:begChr m:val="["/>
                              <m:endChr m:val="]"/>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1</m:t>
                                      </m:r>
                                    </m:sub>
                                  </m:sSub>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ℛ</m:t>
                                          </m:r>
                                        </m:e>
                                        <m:sub>
                                          <m:r>
                                            <a:rPr lang="en-GB" i="1">
                                              <a:latin typeface="Cambria Math" panose="02040503050406030204" pitchFamily="18" charset="0"/>
                                              <a:ea typeface="Cambria Math" panose="02040503050406030204" pitchFamily="18" charset="0"/>
                                            </a:rPr>
                                            <m:t>1</m:t>
                                          </m:r>
                                        </m:sub>
                                      </m:sSub>
                                    </m:sub>
                                  </m:sSub>
                                  <m:d>
                                    <m:dPr>
                                      <m:ctrlPr>
                                        <a:rPr lang="en-GB" i="1">
                                          <a:latin typeface="Cambria Math" panose="02040503050406030204" pitchFamily="18" charset="0"/>
                                          <a:ea typeface="Cambria Math" panose="02040503050406030204" pitchFamily="18" charset="0"/>
                                        </a:rPr>
                                      </m:ctrlPr>
                                    </m:dPr>
                                    <m:e>
                                      <m:r>
                                        <a:rPr lang="en-GB" b="1" i="1">
                                          <a:latin typeface="Cambria Math" panose="02040503050406030204" pitchFamily="18" charset="0"/>
                                        </a:rPr>
                                        <m:t>𝒗</m:t>
                                      </m:r>
                                      <m:r>
                                        <a:rPr lang="en-GB" b="1" i="1">
                                          <a:latin typeface="Cambria Math" panose="02040503050406030204" pitchFamily="18" charset="0"/>
                                        </a:rPr>
                                        <m:t>,</m:t>
                                      </m:r>
                                      <m:r>
                                        <a:rPr lang="en-GB" b="1" i="1">
                                          <a:latin typeface="Cambria Math" panose="02040503050406030204" pitchFamily="18" charset="0"/>
                                        </a:rPr>
                                        <m:t>𝒆</m:t>
                                      </m:r>
                                      <m:r>
                                        <a:rPr lang="en-GB" b="1" i="1">
                                          <a:latin typeface="Cambria Math" panose="02040503050406030204" pitchFamily="18" charset="0"/>
                                        </a:rPr>
                                        <m:t>,</m:t>
                                      </m:r>
                                      <m:r>
                                        <a:rPr lang="en-GB" b="1" i="1">
                                          <a:latin typeface="Cambria Math" panose="02040503050406030204" pitchFamily="18" charset="0"/>
                                        </a:rPr>
                                        <m:t>𝒅</m:t>
                                      </m:r>
                                    </m:e>
                                  </m:d>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𝑈</m:t>
                                      </m:r>
                                    </m:e>
                                    <m:sub>
                                      <m:r>
                                        <a:rPr lang="en-GB" i="1">
                                          <a:latin typeface="Cambria Math" panose="02040503050406030204" pitchFamily="18" charset="0"/>
                                          <a:ea typeface="Cambria Math" panose="02040503050406030204" pitchFamily="18" charset="0"/>
                                        </a:rPr>
                                        <m:t>𝑚</m:t>
                                      </m:r>
                                    </m:sub>
                                  </m:sSub>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𝜋</m:t>
                                      </m:r>
                                    </m:e>
                                    <m:sub>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ℛ</m:t>
                                          </m:r>
                                        </m:e>
                                        <m:sub>
                                          <m:r>
                                            <a:rPr lang="en-GB" i="1">
                                              <a:latin typeface="Cambria Math" panose="02040503050406030204" pitchFamily="18" charset="0"/>
                                              <a:ea typeface="Cambria Math" panose="02040503050406030204" pitchFamily="18" charset="0"/>
                                            </a:rPr>
                                            <m:t>𝑚</m:t>
                                          </m:r>
                                        </m:sub>
                                      </m:sSub>
                                    </m:sub>
                                  </m:sSub>
                                  <m:d>
                                    <m:dPr>
                                      <m:ctrlPr>
                                        <a:rPr lang="en-GB" i="1">
                                          <a:latin typeface="Cambria Math" panose="02040503050406030204" pitchFamily="18" charset="0"/>
                                          <a:ea typeface="Cambria Math" panose="02040503050406030204" pitchFamily="18" charset="0"/>
                                        </a:rPr>
                                      </m:ctrlPr>
                                    </m:dPr>
                                    <m:e>
                                      <m:r>
                                        <a:rPr lang="en-GB" b="1" i="1">
                                          <a:latin typeface="Cambria Math" panose="02040503050406030204" pitchFamily="18" charset="0"/>
                                        </a:rPr>
                                        <m:t>𝒗</m:t>
                                      </m:r>
                                      <m:r>
                                        <a:rPr lang="en-GB" b="1" i="1">
                                          <a:latin typeface="Cambria Math" panose="02040503050406030204" pitchFamily="18" charset="0"/>
                                        </a:rPr>
                                        <m:t>,</m:t>
                                      </m:r>
                                      <m:r>
                                        <a:rPr lang="en-GB" b="1" i="1">
                                          <a:latin typeface="Cambria Math" panose="02040503050406030204" pitchFamily="18" charset="0"/>
                                        </a:rPr>
                                        <m:t>𝒆</m:t>
                                      </m:r>
                                      <m:r>
                                        <a:rPr lang="en-GB" b="1" i="1">
                                          <a:latin typeface="Cambria Math" panose="02040503050406030204" pitchFamily="18" charset="0"/>
                                        </a:rPr>
                                        <m:t>,</m:t>
                                      </m:r>
                                      <m:r>
                                        <a:rPr lang="en-GB" b="1" i="1">
                                          <a:latin typeface="Cambria Math" panose="02040503050406030204" pitchFamily="18" charset="0"/>
                                        </a:rPr>
                                        <m:t>𝒅</m:t>
                                      </m:r>
                                    </m:e>
                                  </m:d>
                                </m:e>
                              </m:d>
                            </m:e>
                          </m:d>
                        </m:e>
                      </m:nary>
                    </m:oMath>
                  </m:oMathPara>
                </a14:m>
                <a:endParaRPr lang="en-GB" dirty="0"/>
              </a:p>
              <a:p>
                <a:r>
                  <a:rPr lang="en-GB" dirty="0"/>
                  <a:t>Changes in calculations for </a:t>
                </a:r>
                <a14:m>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oMath>
                </a14:m>
                <a:r>
                  <a:rPr lang="en-GB" dirty="0"/>
                  <a:t> with </a:t>
                </a:r>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r</m:t>
                    </m:r>
                    <m:r>
                      <m:rPr>
                        <m:sty m:val="p"/>
                      </m:rPr>
                      <a:rPr lang="en-GB">
                        <a:latin typeface="Cambria Math" panose="02040503050406030204" pitchFamily="18" charset="0"/>
                        <a:ea typeface="Cambria Math" panose="02040503050406030204" pitchFamily="18" charset="0"/>
                      </a:rPr>
                      <m:t>v</m:t>
                    </m:r>
                    <m:d>
                      <m:dPr>
                        <m:ctrlPr>
                          <a:rPr lang="en-GB" i="1">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𝐺</m:t>
                            </m:r>
                          </m:e>
                          <m:sub>
                            <m:r>
                              <a:rPr lang="en-GB" i="1">
                                <a:solidFill>
                                  <a:schemeClr val="accent1"/>
                                </a:solidFill>
                                <a:latin typeface="Cambria Math" panose="02040503050406030204" pitchFamily="18" charset="0"/>
                                <a:ea typeface="Cambria Math" panose="02040503050406030204" pitchFamily="18" charset="0"/>
                              </a:rPr>
                              <m:t>𝑈</m:t>
                            </m:r>
                          </m:sub>
                        </m:sSub>
                      </m:e>
                    </m:d>
                  </m:oMath>
                </a14:m>
                <a:r>
                  <a:rPr lang="en-GB" dirty="0"/>
                  <a:t> now containing logical variables</a:t>
                </a:r>
              </a:p>
              <a:p>
                <a:pPr marL="627326" lvl="1" indent="-357188">
                  <a:buFont typeface="Zapf Dingbats"/>
                  <a:buChar char="➝"/>
                </a:pP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en-GB" b="1" i="1">
                            <a:latin typeface="Cambria Math" panose="02040503050406030204" pitchFamily="18" charset="0"/>
                          </a:rPr>
                          <m:t>𝒗</m:t>
                        </m:r>
                      </m:e>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oMath>
                </a14:m>
                <a:r>
                  <a:rPr lang="en-GB" dirty="0"/>
                  <a:t> a parameterised query with </a:t>
                </a:r>
                <a14:m>
                  <m:oMath xmlns:m="http://schemas.openxmlformats.org/officeDocument/2006/math">
                    <m:r>
                      <a:rPr lang="en-GB" b="1" i="1" smtClean="0">
                        <a:latin typeface="Cambria Math" panose="02040503050406030204" pitchFamily="18" charset="0"/>
                      </a:rPr>
                      <m:t>𝑽</m:t>
                    </m:r>
                    <m:r>
                      <a:rPr lang="en-GB" b="1" i="1" smtClean="0">
                        <a:latin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𝐺</m:t>
                            </m:r>
                          </m:e>
                          <m:sub>
                            <m:r>
                              <a:rPr lang="en-GB" i="1">
                                <a:solidFill>
                                  <a:schemeClr val="accent1"/>
                                </a:solidFill>
                                <a:latin typeface="Cambria Math" panose="02040503050406030204" pitchFamily="18" charset="0"/>
                                <a:ea typeface="Cambria Math" panose="02040503050406030204" pitchFamily="18" charset="0"/>
                              </a:rPr>
                              <m:t>𝑈</m:t>
                            </m:r>
                          </m:sub>
                        </m:sSub>
                      </m:e>
                    </m:d>
                  </m:oMath>
                </a14:m>
                <a:endParaRPr lang="de-DE" dirty="0">
                  <a:solidFill>
                    <a:schemeClr val="accent1"/>
                  </a:solidFill>
                  <a:ea typeface="Cambria Math" panose="02040503050406030204" pitchFamily="18" charset="0"/>
                </a:endParaRPr>
              </a:p>
              <a:p>
                <a:pPr marL="627326" lvl="1" indent="-357188">
                  <a:buFont typeface="Zapf Dingbats"/>
                  <a:buChar char="➝"/>
                </a:pPr>
                <a:r>
                  <a:rPr lang="en-GB" dirty="0"/>
                  <a:t>If query liftable, then </a:t>
                </a:r>
                <a14:m>
                  <m:oMath xmlns:m="http://schemas.openxmlformats.org/officeDocument/2006/math">
                    <m:r>
                      <a:rPr lang="en-GB" b="1" i="1">
                        <a:latin typeface="Cambria Math" panose="02040503050406030204" pitchFamily="18" charset="0"/>
                      </a:rPr>
                      <m:t>𝑽</m:t>
                    </m:r>
                  </m:oMath>
                </a14:m>
                <a:r>
                  <a:rPr lang="en-GB" dirty="0"/>
                  <a:t> as CRVs in answer ➝ liftable</a:t>
                </a:r>
              </a:p>
              <a:p>
                <a:pPr marL="555888" lvl="1" indent="-285750"/>
                <a:r>
                  <a:rPr lang="en-GB" dirty="0"/>
                  <a:t>But: logical variables in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𝑔</m:t>
                        </m:r>
                      </m:e>
                      <m:sub>
                        <m:r>
                          <a:rPr lang="en-GB" i="1">
                            <a:latin typeface="Cambria Math" panose="02040503050406030204" pitchFamily="18" charset="0"/>
                            <a:ea typeface="Cambria Math" panose="02040503050406030204" pitchFamily="18" charset="0"/>
                          </a:rPr>
                          <m:t>𝑈</m:t>
                        </m:r>
                      </m:sub>
                    </m:sSub>
                  </m:oMath>
                </a14:m>
                <a:r>
                  <a:rPr lang="en-GB" dirty="0"/>
                  <a:t> not counted</a:t>
                </a:r>
              </a:p>
              <a:p>
                <a:pPr marL="627326" lvl="1" indent="-357188">
                  <a:buFont typeface="Zapf Dingbats"/>
                  <a:buChar char="➝"/>
                </a:pPr>
                <a:r>
                  <a:rPr lang="en-GB" dirty="0"/>
                  <a:t>If </a:t>
                </a:r>
                <a14:m>
                  <m:oMath xmlns:m="http://schemas.openxmlformats.org/officeDocument/2006/math">
                    <m:r>
                      <a:rPr lang="en-GB" i="1">
                        <a:latin typeface="Cambria Math" panose="02040503050406030204" pitchFamily="18" charset="0"/>
                        <a:ea typeface="Cambria Math" panose="02040503050406030204" pitchFamily="18" charset="0"/>
                      </a:rPr>
                      <m:t>𝛯</m:t>
                    </m:r>
                  </m:oMath>
                </a14:m>
                <a:r>
                  <a:rPr lang="en-GB" dirty="0"/>
                  <a:t> addition: additive count-conversion for </a:t>
                </a:r>
                <a:br>
                  <a:rPr lang="en-GB" dirty="0"/>
                </a:br>
                <a:r>
                  <a:rPr lang="en-GB" dirty="0"/>
                  <a:t>utility parfactors</a:t>
                </a:r>
              </a:p>
              <a:p>
                <a:pPr marL="627326" lvl="1" indent="-357188">
                  <a:buFont typeface="Zapf Dingbats"/>
                  <a:buChar char="➝"/>
                </a:pPr>
                <a:r>
                  <a:rPr lang="en-GB" dirty="0"/>
                  <a:t>Sum then over range of CRVs (include </a:t>
                </a:r>
                <a14:m>
                  <m:oMath xmlns:m="http://schemas.openxmlformats.org/officeDocument/2006/math">
                    <m:r>
                      <a:rPr lang="de-DE" b="0" i="1" smtClean="0">
                        <a:latin typeface="Cambria Math" panose="02040503050406030204" pitchFamily="18" charset="0"/>
                      </a:rPr>
                      <m:t>𝑀𝑢𝑙</m:t>
                    </m:r>
                    <m:d>
                      <m:dPr>
                        <m:ctrlPr>
                          <a:rPr lang="de-DE" b="0" i="1" smtClean="0">
                            <a:latin typeface="Cambria Math" panose="02040503050406030204" pitchFamily="18" charset="0"/>
                          </a:rPr>
                        </m:ctrlPr>
                      </m:dPr>
                      <m:e>
                        <m:r>
                          <a:rPr lang="de-DE" b="0" i="1" smtClean="0">
                            <a:latin typeface="Cambria Math" panose="02040503050406030204" pitchFamily="18" charset="0"/>
                          </a:rPr>
                          <m:t>h</m:t>
                        </m:r>
                      </m:e>
                    </m:d>
                  </m:oMath>
                </a14:m>
                <a:r>
                  <a:rPr lang="en-GB" dirty="0"/>
                  <a:t>!)</a:t>
                </a:r>
              </a:p>
              <a:p>
                <a:pPr marL="627326" lvl="1" indent="-357188">
                  <a:buFont typeface="Zapf Dingbats"/>
                  <a:buChar char="➝"/>
                </a:pPr>
                <a:r>
                  <a:rPr lang="en-GB" dirty="0"/>
                  <a:t>Lifted calculations: Sum polynomial in domain sizes</a:t>
                </a:r>
              </a:p>
              <a:p>
                <a:pPr lvl="2"/>
                <a:endParaRPr lang="en-GB" dirty="0"/>
              </a:p>
              <a:p>
                <a:pPr lvl="2"/>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2081954F-AF7B-E349-A0B7-20E677EF6DE9}"/>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11602"/>
                </a:stretch>
              </a:blipFill>
            </p:spPr>
            <p:txBody>
              <a:bodyPr/>
              <a:lstStyle/>
              <a:p>
                <a:r>
                  <a:rPr lang="en-DE">
                    <a:noFill/>
                  </a:rPr>
                  <a:t> </a:t>
                </a:r>
              </a:p>
            </p:txBody>
          </p:sp>
        </mc:Fallback>
      </mc:AlternateContent>
      <p:grpSp>
        <p:nvGrpSpPr>
          <p:cNvPr id="63" name="Group 62">
            <a:extLst>
              <a:ext uri="{FF2B5EF4-FFF2-40B4-BE49-F238E27FC236}">
                <a16:creationId xmlns:a16="http://schemas.microsoft.com/office/drawing/2014/main" id="{F7EBCE14-4FCA-9B49-ABE2-110665173B03}"/>
              </a:ext>
            </a:extLst>
          </p:cNvPr>
          <p:cNvGrpSpPr/>
          <p:nvPr/>
        </p:nvGrpSpPr>
        <p:grpSpPr>
          <a:xfrm>
            <a:off x="7821043" y="3945457"/>
            <a:ext cx="4010632" cy="1960457"/>
            <a:chOff x="7821043" y="1177284"/>
            <a:chExt cx="4010632" cy="1960457"/>
          </a:xfrm>
        </p:grpSpPr>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651EC02D-516C-1048-9150-793CAB838FA2}"/>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64" name="Rectangle 63">
                  <a:extLst>
                    <a:ext uri="{FF2B5EF4-FFF2-40B4-BE49-F238E27FC236}">
                      <a16:creationId xmlns:a16="http://schemas.microsoft.com/office/drawing/2014/main" id="{651EC02D-516C-1048-9150-793CAB838FA2}"/>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Diamond 64">
                  <a:extLst>
                    <a:ext uri="{FF2B5EF4-FFF2-40B4-BE49-F238E27FC236}">
                      <a16:creationId xmlns:a16="http://schemas.microsoft.com/office/drawing/2014/main" id="{73C09CC1-A1BD-EB49-8542-53F1A4EC4937}"/>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65" name="Diamond 64">
                  <a:extLst>
                    <a:ext uri="{FF2B5EF4-FFF2-40B4-BE49-F238E27FC236}">
                      <a16:creationId xmlns:a16="http://schemas.microsoft.com/office/drawing/2014/main" id="{73C09CC1-A1BD-EB49-8542-53F1A4EC4937}"/>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Oval 65">
                  <a:extLst>
                    <a:ext uri="{FF2B5EF4-FFF2-40B4-BE49-F238E27FC236}">
                      <a16:creationId xmlns:a16="http://schemas.microsoft.com/office/drawing/2014/main" id="{AD0FA348-399A-D34E-B3A1-3F70BEF3E3C8}"/>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66" name="Oval 65">
                  <a:extLst>
                    <a:ext uri="{FF2B5EF4-FFF2-40B4-BE49-F238E27FC236}">
                      <a16:creationId xmlns:a16="http://schemas.microsoft.com/office/drawing/2014/main" id="{AD0FA348-399A-D34E-B3A1-3F70BEF3E3C8}"/>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Oval 66">
                  <a:extLst>
                    <a:ext uri="{FF2B5EF4-FFF2-40B4-BE49-F238E27FC236}">
                      <a16:creationId xmlns:a16="http://schemas.microsoft.com/office/drawing/2014/main" id="{975AE7F1-0CCA-1B45-9581-294DC2333D36}"/>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67" name="Oval 66">
                  <a:extLst>
                    <a:ext uri="{FF2B5EF4-FFF2-40B4-BE49-F238E27FC236}">
                      <a16:creationId xmlns:a16="http://schemas.microsoft.com/office/drawing/2014/main" id="{975AE7F1-0CCA-1B45-9581-294DC2333D36}"/>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Oval 67">
                  <a:extLst>
                    <a:ext uri="{FF2B5EF4-FFF2-40B4-BE49-F238E27FC236}">
                      <a16:creationId xmlns:a16="http://schemas.microsoft.com/office/drawing/2014/main" id="{8E739D37-78F8-034F-BF3F-B39AC90A7C0F}"/>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68" name="Oval 67">
                  <a:extLst>
                    <a:ext uri="{FF2B5EF4-FFF2-40B4-BE49-F238E27FC236}">
                      <a16:creationId xmlns:a16="http://schemas.microsoft.com/office/drawing/2014/main" id="{8E739D37-78F8-034F-BF3F-B39AC90A7C0F}"/>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Oval 68">
                  <a:extLst>
                    <a:ext uri="{FF2B5EF4-FFF2-40B4-BE49-F238E27FC236}">
                      <a16:creationId xmlns:a16="http://schemas.microsoft.com/office/drawing/2014/main" id="{5ACE5D21-FEA8-BE43-BECA-6D4ABC02ED3B}"/>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69" name="Oval 68">
                  <a:extLst>
                    <a:ext uri="{FF2B5EF4-FFF2-40B4-BE49-F238E27FC236}">
                      <a16:creationId xmlns:a16="http://schemas.microsoft.com/office/drawing/2014/main" id="{5ACE5D21-FEA8-BE43-BECA-6D4ABC02ED3B}"/>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70" name="Straight Connector 69">
              <a:extLst>
                <a:ext uri="{FF2B5EF4-FFF2-40B4-BE49-F238E27FC236}">
                  <a16:creationId xmlns:a16="http://schemas.microsoft.com/office/drawing/2014/main" id="{D15E0EAC-092E-1D47-A512-E729B29195FD}"/>
                </a:ext>
              </a:extLst>
            </p:cNvPr>
            <p:cNvCxnSpPr>
              <a:cxnSpLocks/>
              <a:stCxn id="67" idx="6"/>
              <a:endCxn id="117"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0C0F741-D82E-F346-B92C-43CBE5218821}"/>
                </a:ext>
              </a:extLst>
            </p:cNvPr>
            <p:cNvCxnSpPr>
              <a:cxnSpLocks/>
              <a:stCxn id="68" idx="4"/>
              <a:endCxn id="117"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4156968-3669-A247-8F8F-E7CA069C70DC}"/>
                </a:ext>
              </a:extLst>
            </p:cNvPr>
            <p:cNvCxnSpPr>
              <a:cxnSpLocks/>
              <a:stCxn id="66" idx="0"/>
              <a:endCxn id="117"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6C3FA5C5-49A5-754F-87CC-B984A125CAD0}"/>
                </a:ext>
              </a:extLst>
            </p:cNvPr>
            <p:cNvGrpSpPr/>
            <p:nvPr/>
          </p:nvGrpSpPr>
          <p:grpSpPr>
            <a:xfrm>
              <a:off x="9259275" y="2498959"/>
              <a:ext cx="381362" cy="321402"/>
              <a:chOff x="9288700" y="2889291"/>
              <a:chExt cx="461103" cy="388604"/>
            </a:xfrm>
          </p:grpSpPr>
          <p:sp>
            <p:nvSpPr>
              <p:cNvPr id="116" name="Rectangle 115">
                <a:extLst>
                  <a:ext uri="{FF2B5EF4-FFF2-40B4-BE49-F238E27FC236}">
                    <a16:creationId xmlns:a16="http://schemas.microsoft.com/office/drawing/2014/main" id="{6294243F-8DA0-C144-9B0B-5620475EFB18}"/>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7" name="Rectangle 116">
                <a:extLst>
                  <a:ext uri="{FF2B5EF4-FFF2-40B4-BE49-F238E27FC236}">
                    <a16:creationId xmlns:a16="http://schemas.microsoft.com/office/drawing/2014/main" id="{D27437F7-D833-5E4F-B207-08DABF08DBF4}"/>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8" name="Rectangle 117">
                <a:extLst>
                  <a:ext uri="{FF2B5EF4-FFF2-40B4-BE49-F238E27FC236}">
                    <a16:creationId xmlns:a16="http://schemas.microsoft.com/office/drawing/2014/main" id="{9DAA3993-4E93-374E-AA94-F781D6D46227}"/>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0227B225-680D-D84E-ABAB-8975B789ACE9}"/>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74" name="Straight Connector 73">
              <a:extLst>
                <a:ext uri="{FF2B5EF4-FFF2-40B4-BE49-F238E27FC236}">
                  <a16:creationId xmlns:a16="http://schemas.microsoft.com/office/drawing/2014/main" id="{5E45773D-8701-1543-87E3-022224CCAFAB}"/>
                </a:ext>
              </a:extLst>
            </p:cNvPr>
            <p:cNvCxnSpPr>
              <a:cxnSpLocks/>
              <a:stCxn id="68" idx="4"/>
              <a:endCxn id="113"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13983B9-DB39-ED47-A17A-D28B184C0298}"/>
                </a:ext>
              </a:extLst>
            </p:cNvPr>
            <p:cNvCxnSpPr>
              <a:cxnSpLocks/>
              <a:stCxn id="69" idx="2"/>
              <a:endCxn id="113"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7DD99E5-7BEA-E545-BF6C-0AF1044D0A99}"/>
                </a:ext>
              </a:extLst>
            </p:cNvPr>
            <p:cNvCxnSpPr>
              <a:cxnSpLocks/>
              <a:stCxn id="66" idx="0"/>
              <a:endCxn id="113"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23AF970F-0ED5-394A-A25B-C7295605A69B}"/>
                </a:ext>
              </a:extLst>
            </p:cNvPr>
            <p:cNvGrpSpPr/>
            <p:nvPr/>
          </p:nvGrpSpPr>
          <p:grpSpPr>
            <a:xfrm>
              <a:off x="9912217" y="2498959"/>
              <a:ext cx="413819" cy="321813"/>
              <a:chOff x="9547296" y="2889291"/>
              <a:chExt cx="500346" cy="389101"/>
            </a:xfrm>
          </p:grpSpPr>
          <p:sp>
            <p:nvSpPr>
              <p:cNvPr id="112" name="Rectangle 111">
                <a:extLst>
                  <a:ext uri="{FF2B5EF4-FFF2-40B4-BE49-F238E27FC236}">
                    <a16:creationId xmlns:a16="http://schemas.microsoft.com/office/drawing/2014/main" id="{6DF4955E-7F0E-E345-B13D-D6D4C6ADB140}"/>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3" name="Rectangle 112">
                <a:extLst>
                  <a:ext uri="{FF2B5EF4-FFF2-40B4-BE49-F238E27FC236}">
                    <a16:creationId xmlns:a16="http://schemas.microsoft.com/office/drawing/2014/main" id="{5CC20291-7638-3249-9F52-88965FB85C84}"/>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4" name="Rectangle 113">
                <a:extLst>
                  <a:ext uri="{FF2B5EF4-FFF2-40B4-BE49-F238E27FC236}">
                    <a16:creationId xmlns:a16="http://schemas.microsoft.com/office/drawing/2014/main" id="{49DAD3BF-EF0A-4D4F-8300-A09B9BB168D6}"/>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E95BDEB3-4496-594C-9F51-7780BF2B9D11}"/>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78" name="Group 77">
              <a:extLst>
                <a:ext uri="{FF2B5EF4-FFF2-40B4-BE49-F238E27FC236}">
                  <a16:creationId xmlns:a16="http://schemas.microsoft.com/office/drawing/2014/main" id="{7F78832C-7953-8D4B-90AC-81318FE0BA7D}"/>
                </a:ext>
              </a:extLst>
            </p:cNvPr>
            <p:cNvGrpSpPr/>
            <p:nvPr/>
          </p:nvGrpSpPr>
          <p:grpSpPr>
            <a:xfrm>
              <a:off x="10068437" y="2138718"/>
              <a:ext cx="637130" cy="275544"/>
              <a:chOff x="8605965" y="2941214"/>
              <a:chExt cx="770350" cy="333158"/>
            </a:xfrm>
          </p:grpSpPr>
          <p:cxnSp>
            <p:nvCxnSpPr>
              <p:cNvPr id="108" name="Straight Connector 107">
                <a:extLst>
                  <a:ext uri="{FF2B5EF4-FFF2-40B4-BE49-F238E27FC236}">
                    <a16:creationId xmlns:a16="http://schemas.microsoft.com/office/drawing/2014/main" id="{E9541FEF-0605-984D-8CCE-D2F98C6B0255}"/>
                  </a:ext>
                </a:extLst>
              </p:cNvPr>
              <p:cNvCxnSpPr>
                <a:cxnSpLocks/>
                <a:stCxn id="68" idx="6"/>
                <a:endCxn id="110"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9D5ABEB9-B832-D548-9A47-1423B3579731}"/>
                  </a:ext>
                </a:extLst>
              </p:cNvPr>
              <p:cNvGrpSpPr/>
              <p:nvPr/>
            </p:nvGrpSpPr>
            <p:grpSpPr>
              <a:xfrm>
                <a:off x="8957002" y="2941214"/>
                <a:ext cx="419313" cy="333158"/>
                <a:chOff x="8957002" y="2941214"/>
                <a:chExt cx="419313" cy="333158"/>
              </a:xfrm>
            </p:grpSpPr>
            <p:sp>
              <p:nvSpPr>
                <p:cNvPr id="110" name="Rectangle 109">
                  <a:extLst>
                    <a:ext uri="{FF2B5EF4-FFF2-40B4-BE49-F238E27FC236}">
                      <a16:creationId xmlns:a16="http://schemas.microsoft.com/office/drawing/2014/main" id="{93C6A8E0-2A63-884C-8BDF-DC1725F0D68D}"/>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CA5CCEAA-27ED-9742-844A-BAAB4F4C3E13}"/>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79" name="Group 78">
              <a:extLst>
                <a:ext uri="{FF2B5EF4-FFF2-40B4-BE49-F238E27FC236}">
                  <a16:creationId xmlns:a16="http://schemas.microsoft.com/office/drawing/2014/main" id="{FA33E1C2-48DD-C246-9D30-3442CD595A99}"/>
                </a:ext>
              </a:extLst>
            </p:cNvPr>
            <p:cNvGrpSpPr/>
            <p:nvPr/>
          </p:nvGrpSpPr>
          <p:grpSpPr>
            <a:xfrm>
              <a:off x="8394384" y="1966494"/>
              <a:ext cx="419594" cy="468091"/>
              <a:chOff x="9535279" y="2812493"/>
              <a:chExt cx="507329" cy="565968"/>
            </a:xfrm>
          </p:grpSpPr>
          <p:cxnSp>
            <p:nvCxnSpPr>
              <p:cNvPr id="101" name="Straight Connector 100">
                <a:extLst>
                  <a:ext uri="{FF2B5EF4-FFF2-40B4-BE49-F238E27FC236}">
                    <a16:creationId xmlns:a16="http://schemas.microsoft.com/office/drawing/2014/main" id="{3E42E3FB-3748-4348-8974-BFD2FDC5C0C4}"/>
                  </a:ext>
                </a:extLst>
              </p:cNvPr>
              <p:cNvCxnSpPr>
                <a:cxnSpLocks/>
                <a:stCxn id="64" idx="2"/>
                <a:endCxn id="105"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F892512-64D2-CC42-AA49-F63DBB3DE2D0}"/>
                  </a:ext>
                </a:extLst>
              </p:cNvPr>
              <p:cNvCxnSpPr>
                <a:cxnSpLocks/>
                <a:stCxn id="67" idx="0"/>
                <a:endCxn id="105"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AF473CB4-5A7B-0541-A1C3-A814CCDF70F0}"/>
                  </a:ext>
                </a:extLst>
              </p:cNvPr>
              <p:cNvGrpSpPr/>
              <p:nvPr/>
            </p:nvGrpSpPr>
            <p:grpSpPr>
              <a:xfrm>
                <a:off x="9535279" y="2971566"/>
                <a:ext cx="507329" cy="375692"/>
                <a:chOff x="9535279" y="2971566"/>
                <a:chExt cx="507329" cy="375692"/>
              </a:xfrm>
            </p:grpSpPr>
            <p:sp>
              <p:nvSpPr>
                <p:cNvPr id="104" name="Rectangle 103">
                  <a:extLst>
                    <a:ext uri="{FF2B5EF4-FFF2-40B4-BE49-F238E27FC236}">
                      <a16:creationId xmlns:a16="http://schemas.microsoft.com/office/drawing/2014/main" id="{A22A38F0-A85C-8749-8BB4-8BC2DFAB5302}"/>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5" name="Rectangle 104">
                  <a:extLst>
                    <a:ext uri="{FF2B5EF4-FFF2-40B4-BE49-F238E27FC236}">
                      <a16:creationId xmlns:a16="http://schemas.microsoft.com/office/drawing/2014/main" id="{536D851E-735D-4548-A7F6-072BD343986F}"/>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6" name="Rectangle 105">
                  <a:extLst>
                    <a:ext uri="{FF2B5EF4-FFF2-40B4-BE49-F238E27FC236}">
                      <a16:creationId xmlns:a16="http://schemas.microsoft.com/office/drawing/2014/main" id="{57C9D096-4E8A-2043-9F7E-623CCA47F5AC}"/>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3EF4242C-EEEB-AF4F-B1A1-8BCF71A02E36}"/>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80" name="Straight Connector 79">
              <a:extLst>
                <a:ext uri="{FF2B5EF4-FFF2-40B4-BE49-F238E27FC236}">
                  <a16:creationId xmlns:a16="http://schemas.microsoft.com/office/drawing/2014/main" id="{AA54CE52-6EA8-1042-8200-1FB1BE846273}"/>
                </a:ext>
              </a:extLst>
            </p:cNvPr>
            <p:cNvCxnSpPr>
              <a:cxnSpLocks/>
              <a:stCxn id="65" idx="0"/>
              <a:endCxn id="81"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E98995FF-1D15-A847-8F91-145F943F2A4B}"/>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9C63E622-53A3-F644-BDD5-8B31C06790C8}"/>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82" name="TextBox 81">
                  <a:extLst>
                    <a:ext uri="{FF2B5EF4-FFF2-40B4-BE49-F238E27FC236}">
                      <a16:creationId xmlns:a16="http://schemas.microsoft.com/office/drawing/2014/main" id="{9C63E622-53A3-F644-BDD5-8B31C06790C8}"/>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b="-5556"/>
                  </a:stretch>
                </a:blipFill>
              </p:spPr>
              <p:txBody>
                <a:bodyPr/>
                <a:lstStyle/>
                <a:p>
                  <a:r>
                    <a:rPr lang="en-GB">
                      <a:noFill/>
                    </a:rPr>
                    <a:t> </a:t>
                  </a:r>
                </a:p>
              </p:txBody>
            </p:sp>
          </mc:Fallback>
        </mc:AlternateContent>
        <p:cxnSp>
          <p:nvCxnSpPr>
            <p:cNvPr id="83" name="Straight Connector 82">
              <a:extLst>
                <a:ext uri="{FF2B5EF4-FFF2-40B4-BE49-F238E27FC236}">
                  <a16:creationId xmlns:a16="http://schemas.microsoft.com/office/drawing/2014/main" id="{9B0428DE-C48B-374F-B913-99C1730FA858}"/>
                </a:ext>
              </a:extLst>
            </p:cNvPr>
            <p:cNvCxnSpPr>
              <a:cxnSpLocks/>
              <a:stCxn id="88" idx="1"/>
              <a:endCxn id="95"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Oval 83">
                  <a:extLst>
                    <a:ext uri="{FF2B5EF4-FFF2-40B4-BE49-F238E27FC236}">
                      <a16:creationId xmlns:a16="http://schemas.microsoft.com/office/drawing/2014/main" id="{48E3E877-F332-8744-BB27-9D8FC43B5394}"/>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84" name="Oval 83">
                  <a:extLst>
                    <a:ext uri="{FF2B5EF4-FFF2-40B4-BE49-F238E27FC236}">
                      <a16:creationId xmlns:a16="http://schemas.microsoft.com/office/drawing/2014/main" id="{48E3E877-F332-8744-BB27-9D8FC43B5394}"/>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85" name="Straight Connector 84">
              <a:extLst>
                <a:ext uri="{FF2B5EF4-FFF2-40B4-BE49-F238E27FC236}">
                  <a16:creationId xmlns:a16="http://schemas.microsoft.com/office/drawing/2014/main" id="{7705B30E-376A-8B4E-A01F-FDA935D54182}"/>
                </a:ext>
              </a:extLst>
            </p:cNvPr>
            <p:cNvCxnSpPr>
              <a:cxnSpLocks/>
              <a:stCxn id="95" idx="1"/>
              <a:endCxn id="84"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4BF3659-C6A1-1947-911B-1C00668FCA52}"/>
                </a:ext>
              </a:extLst>
            </p:cNvPr>
            <p:cNvCxnSpPr>
              <a:cxnSpLocks/>
              <a:stCxn id="84" idx="2"/>
              <a:endCxn id="98"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74">
              <a:extLst>
                <a:ext uri="{FF2B5EF4-FFF2-40B4-BE49-F238E27FC236}">
                  <a16:creationId xmlns:a16="http://schemas.microsoft.com/office/drawing/2014/main" id="{0255BF1B-5FBA-0A42-9401-95C30CD869DC}"/>
                </a:ext>
              </a:extLst>
            </p:cNvPr>
            <p:cNvCxnSpPr>
              <a:cxnSpLocks/>
              <a:stCxn id="64" idx="0"/>
              <a:endCxn id="98"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Diamond 87">
                  <a:extLst>
                    <a:ext uri="{FF2B5EF4-FFF2-40B4-BE49-F238E27FC236}">
                      <a16:creationId xmlns:a16="http://schemas.microsoft.com/office/drawing/2014/main" id="{1C843028-3B4E-874E-A2A7-C62DA99D5A4A}"/>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88" name="Diamond 87">
                  <a:extLst>
                    <a:ext uri="{FF2B5EF4-FFF2-40B4-BE49-F238E27FC236}">
                      <a16:creationId xmlns:a16="http://schemas.microsoft.com/office/drawing/2014/main" id="{1C843028-3B4E-874E-A2A7-C62DA99D5A4A}"/>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89" name="Group 88">
              <a:extLst>
                <a:ext uri="{FF2B5EF4-FFF2-40B4-BE49-F238E27FC236}">
                  <a16:creationId xmlns:a16="http://schemas.microsoft.com/office/drawing/2014/main" id="{09C5519B-E603-5E48-9CB2-727A94EF1E1E}"/>
                </a:ext>
              </a:extLst>
            </p:cNvPr>
            <p:cNvGrpSpPr/>
            <p:nvPr/>
          </p:nvGrpSpPr>
          <p:grpSpPr>
            <a:xfrm>
              <a:off x="8399326" y="1300006"/>
              <a:ext cx="416324" cy="313897"/>
              <a:chOff x="8401818" y="3583002"/>
              <a:chExt cx="416324" cy="313897"/>
            </a:xfrm>
          </p:grpSpPr>
          <p:sp>
            <p:nvSpPr>
              <p:cNvPr id="97" name="Rectangle 96">
                <a:extLst>
                  <a:ext uri="{FF2B5EF4-FFF2-40B4-BE49-F238E27FC236}">
                    <a16:creationId xmlns:a16="http://schemas.microsoft.com/office/drawing/2014/main" id="{420ADED1-0D43-2B43-A045-D4087A3F303E}"/>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8" name="Rectangle 97">
                <a:extLst>
                  <a:ext uri="{FF2B5EF4-FFF2-40B4-BE49-F238E27FC236}">
                    <a16:creationId xmlns:a16="http://schemas.microsoft.com/office/drawing/2014/main" id="{1AA3B761-93DE-6C47-8BC2-C4A41FCDA885}"/>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9" name="Rectangle 98">
                <a:extLst>
                  <a:ext uri="{FF2B5EF4-FFF2-40B4-BE49-F238E27FC236}">
                    <a16:creationId xmlns:a16="http://schemas.microsoft.com/office/drawing/2014/main" id="{5AB8E92C-254E-B649-A1DE-F5304254C019}"/>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1C25D6F1-B2FD-4E47-8B6D-F8392C3F6FC7}"/>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90" name="Straight Connector 89">
              <a:extLst>
                <a:ext uri="{FF2B5EF4-FFF2-40B4-BE49-F238E27FC236}">
                  <a16:creationId xmlns:a16="http://schemas.microsoft.com/office/drawing/2014/main" id="{899DF183-7324-6B4D-845F-30AA88473F78}"/>
                </a:ext>
              </a:extLst>
            </p:cNvPr>
            <p:cNvCxnSpPr>
              <a:cxnSpLocks/>
              <a:stCxn id="81" idx="0"/>
              <a:endCxn id="88"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1" name="Group 90">
              <a:extLst>
                <a:ext uri="{FF2B5EF4-FFF2-40B4-BE49-F238E27FC236}">
                  <a16:creationId xmlns:a16="http://schemas.microsoft.com/office/drawing/2014/main" id="{F23F92D1-5929-1B44-8450-BB3E5C0406B9}"/>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71941413-B78C-6244-9895-A416C280DCC3}"/>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93" name="TextBox 92">
                    <a:extLst>
                      <a:ext uri="{FF2B5EF4-FFF2-40B4-BE49-F238E27FC236}">
                        <a16:creationId xmlns:a16="http://schemas.microsoft.com/office/drawing/2014/main" id="{71941413-B78C-6244-9895-A416C280DCC3}"/>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5789"/>
                    </a:stretch>
                  </a:blipFill>
                </p:spPr>
                <p:txBody>
                  <a:bodyPr/>
                  <a:lstStyle/>
                  <a:p>
                    <a:r>
                      <a:rPr lang="en-GB">
                        <a:noFill/>
                      </a:rPr>
                      <a:t> </a:t>
                    </a:r>
                  </a:p>
                </p:txBody>
              </p:sp>
            </mc:Fallback>
          </mc:AlternateContent>
          <p:sp>
            <p:nvSpPr>
              <p:cNvPr id="94" name="Rectangle 93">
                <a:extLst>
                  <a:ext uri="{FF2B5EF4-FFF2-40B4-BE49-F238E27FC236}">
                    <a16:creationId xmlns:a16="http://schemas.microsoft.com/office/drawing/2014/main" id="{20EAE113-67E0-7149-B712-526AC10C1FC5}"/>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5" name="Rectangle 94">
                <a:extLst>
                  <a:ext uri="{FF2B5EF4-FFF2-40B4-BE49-F238E27FC236}">
                    <a16:creationId xmlns:a16="http://schemas.microsoft.com/office/drawing/2014/main" id="{DA1B9D3F-C8DD-9545-8F4E-12D0D0AE9B7B}"/>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6" name="Rectangle 95">
                <a:extLst>
                  <a:ext uri="{FF2B5EF4-FFF2-40B4-BE49-F238E27FC236}">
                    <a16:creationId xmlns:a16="http://schemas.microsoft.com/office/drawing/2014/main" id="{588E3D7E-C7FD-2E41-BA7C-BA346870216A}"/>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92" name="Straight Connector 91">
              <a:extLst>
                <a:ext uri="{FF2B5EF4-FFF2-40B4-BE49-F238E27FC236}">
                  <a16:creationId xmlns:a16="http://schemas.microsoft.com/office/drawing/2014/main" id="{61BA8A93-064C-E744-B3C0-34BA36BDF479}"/>
                </a:ext>
              </a:extLst>
            </p:cNvPr>
            <p:cNvCxnSpPr>
              <a:cxnSpLocks/>
              <a:stCxn id="68" idx="0"/>
              <a:endCxn id="95"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2A9E7E0B-E4F1-C02B-AC80-CB43CF6FA42C}"/>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44E3A664-3775-E993-3613-03C239669CB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25BEDABF-E2D3-0046-4733-C4C35D4C95E5}"/>
              </a:ext>
            </a:extLst>
          </p:cNvPr>
          <p:cNvSpPr>
            <a:spLocks noGrp="1"/>
          </p:cNvSpPr>
          <p:nvPr>
            <p:ph type="sldNum" sz="quarter" idx="11"/>
          </p:nvPr>
        </p:nvSpPr>
        <p:spPr/>
        <p:txBody>
          <a:bodyPr/>
          <a:lstStyle/>
          <a:p>
            <a:fld id="{EB1502E6-D9AE-3544-B6D5-378AAA0B915F}" type="slidenum">
              <a:rPr lang="de-DE" altLang="de-DE" smtClean="0"/>
              <a:pPr/>
              <a:t>57</a:t>
            </a:fld>
            <a:endParaRPr lang="de-DE" altLang="de-DE" dirty="0"/>
          </a:p>
        </p:txBody>
      </p:sp>
    </p:spTree>
    <p:extLst>
      <p:ext uri="{BB962C8B-B14F-4D97-AF65-F5344CB8AC3E}">
        <p14:creationId xmlns:p14="http://schemas.microsoft.com/office/powerpoint/2010/main" val="407514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D89DC-33D4-6C46-9244-834EF73DC88C}"/>
              </a:ext>
            </a:extLst>
          </p:cNvPr>
          <p:cNvSpPr>
            <a:spLocks noGrp="1"/>
          </p:cNvSpPr>
          <p:nvPr>
            <p:ph type="title"/>
          </p:nvPr>
        </p:nvSpPr>
        <p:spPr/>
        <p:txBody>
          <a:bodyPr/>
          <a:lstStyle/>
          <a:p>
            <a:r>
              <a:rPr lang="en-GB" sz="2800" dirty="0"/>
              <a:t>2. Set of Indistinguishable Attributes: Additive Count-Conversion</a:t>
            </a:r>
          </a:p>
        </p:txBody>
      </p:sp>
      <p:sp>
        <p:nvSpPr>
          <p:cNvPr id="3" name="Content Placeholder 2">
            <a:extLst>
              <a:ext uri="{FF2B5EF4-FFF2-40B4-BE49-F238E27FC236}">
                <a16:creationId xmlns:a16="http://schemas.microsoft.com/office/drawing/2014/main" id="{88310596-A1D2-8D44-BE57-01FC019804BF}"/>
              </a:ext>
            </a:extLst>
          </p:cNvPr>
          <p:cNvSpPr>
            <a:spLocks noGrp="1"/>
          </p:cNvSpPr>
          <p:nvPr>
            <p:ph type="body" sz="quarter" idx="13"/>
          </p:nvPr>
        </p:nvSpPr>
        <p:spPr/>
        <p:txBody>
          <a:bodyPr/>
          <a:lstStyle/>
          <a:p>
            <a:r>
              <a:rPr lang="en-GB" dirty="0"/>
              <a:t>Operator:</a:t>
            </a:r>
          </a:p>
          <a:p>
            <a:endParaRPr lang="en-GB" dirty="0"/>
          </a:p>
          <a:p>
            <a:endParaRPr lang="en-GB" dirty="0"/>
          </a:p>
          <a:p>
            <a:endParaRPr lang="en-GB" dirty="0"/>
          </a:p>
        </p:txBody>
      </p:sp>
      <p:pic>
        <p:nvPicPr>
          <p:cNvPr id="8" name="Picture 7">
            <a:extLst>
              <a:ext uri="{FF2B5EF4-FFF2-40B4-BE49-F238E27FC236}">
                <a16:creationId xmlns:a16="http://schemas.microsoft.com/office/drawing/2014/main" id="{8FA580AB-16DA-6648-A6E7-EBCBBED7CAD3}"/>
              </a:ext>
            </a:extLst>
          </p:cNvPr>
          <p:cNvPicPr>
            <a:picLocks noChangeAspect="1"/>
          </p:cNvPicPr>
          <p:nvPr/>
        </p:nvPicPr>
        <p:blipFill rotWithShape="1">
          <a:blip r:embed="rId2"/>
          <a:srcRect l="10668" t="53333" r="28785" b="21990"/>
          <a:stretch/>
        </p:blipFill>
        <p:spPr>
          <a:xfrm>
            <a:off x="518614" y="2005585"/>
            <a:ext cx="6905767" cy="3982861"/>
          </a:xfrm>
          <a:prstGeom prst="rect">
            <a:avLst/>
          </a:prstGeom>
        </p:spPr>
      </p:pic>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B55FEC05-6C90-FC49-869E-6A1AAFA061D4}"/>
                  </a:ext>
                </a:extLst>
              </p:cNvPr>
              <p:cNvSpPr txBox="1"/>
              <p:nvPr/>
            </p:nvSpPr>
            <p:spPr>
              <a:xfrm>
                <a:off x="7674265" y="1668339"/>
                <a:ext cx="4346513" cy="134960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Compare multiplicate count-conversion:</a:t>
                </a:r>
              </a:p>
              <a:p>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𝜙</m:t>
                          </m:r>
                        </m:e>
                        <m:sup>
                          <m:r>
                            <a:rPr lang="en-GB" i="1">
                              <a:latin typeface="Cambria Math" panose="02040503050406030204" pitchFamily="18" charset="0"/>
                              <a:ea typeface="Cambria Math" panose="02040503050406030204" pitchFamily="18" charset="0"/>
                            </a:rPr>
                            <m:t>′</m:t>
                          </m:r>
                        </m:sup>
                      </m:s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𝑎</m:t>
                              </m:r>
                            </m:e>
                            <m:sub>
                              <m:r>
                                <a:rPr lang="en-GB" i="1">
                                  <a:latin typeface="Cambria Math" panose="02040503050406030204" pitchFamily="18" charset="0"/>
                                </a:rPr>
                                <m:t>𝑖</m:t>
                              </m:r>
                              <m:r>
                                <a:rPr lang="en-GB" i="1">
                                  <a:latin typeface="Cambria Math" panose="02040503050406030204" pitchFamily="18" charset="0"/>
                                </a:rPr>
                                <m:t>−1</m:t>
                              </m:r>
                            </m:sub>
                          </m:sSub>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h</m:t>
                              </m:r>
                              <m:r>
                                <a:rPr lang="en-GB" i="1">
                                  <a:latin typeface="Cambria Math" panose="02040503050406030204" pitchFamily="18" charset="0"/>
                                </a:rPr>
                                <m:t>,</m:t>
                              </m:r>
                              <m:r>
                                <a:rPr lang="en-GB" i="1">
                                  <a:latin typeface="Cambria Math" panose="02040503050406030204" pitchFamily="18" charset="0"/>
                                </a:rPr>
                                <m:t>𝑎</m:t>
                              </m:r>
                            </m:e>
                            <m:sub>
                              <m:r>
                                <a:rPr lang="en-GB" i="1">
                                  <a:latin typeface="Cambria Math" panose="02040503050406030204" pitchFamily="18" charset="0"/>
                                </a:rPr>
                                <m:t>𝑖</m:t>
                              </m:r>
                              <m:r>
                                <a:rPr lang="en-GB" i="1">
                                  <a:latin typeface="Cambria Math" panose="02040503050406030204" pitchFamily="18" charset="0"/>
                                </a:rPr>
                                <m:t>+1</m:t>
                              </m:r>
                            </m:sub>
                          </m:sSub>
                          <m:r>
                            <a:rPr lang="en-GB" i="1">
                              <a:latin typeface="Cambria Math" panose="02040503050406030204" pitchFamily="18" charset="0"/>
                            </a:rPr>
                            <m:t>,…</m:t>
                          </m:r>
                        </m:e>
                      </m:d>
                      <m:r>
                        <a:rPr lang="en-GB" i="1">
                          <a:latin typeface="Cambria Math" panose="02040503050406030204" pitchFamily="18" charset="0"/>
                          <a:ea typeface="Cambria Math" panose="02040503050406030204" pitchFamily="18" charset="0"/>
                        </a:rPr>
                        <m:t>=</m:t>
                      </m:r>
                      <m:nary>
                        <m:naryPr>
                          <m:chr m:val="∏"/>
                          <m:supHide m:val="on"/>
                          <m:ctrlPr>
                            <a:rPr lang="en-GB" i="1">
                              <a:latin typeface="Cambria Math" panose="02040503050406030204" pitchFamily="18" charset="0"/>
                              <a:ea typeface="Cambria Math" panose="02040503050406030204" pitchFamily="18" charset="0"/>
                            </a:rPr>
                          </m:ctrlPr>
                        </m:naryPr>
                        <m:sub>
                          <m:sSub>
                            <m:sSubPr>
                              <m:ctrlPr>
                                <a:rPr lang="en-GB" i="1">
                                  <a:latin typeface="Cambria Math" panose="02040503050406030204" pitchFamily="18" charset="0"/>
                                  <a:ea typeface="Cambria Math" panose="02040503050406030204" pitchFamily="18" charset="0"/>
                                </a:rPr>
                              </m:ctrlPr>
                            </m:sSubPr>
                            <m:e>
                              <m:r>
                                <m:rPr>
                                  <m:brk m:alnAt="7"/>
                                </m:rPr>
                                <a:rPr lang="en-GB" i="1">
                                  <a:latin typeface="Cambria Math" panose="02040503050406030204" pitchFamily="18" charset="0"/>
                                  <a:ea typeface="Cambria Math" panose="02040503050406030204" pitchFamily="18" charset="0"/>
                                </a:rPr>
                                <m:t>𝑎</m:t>
                              </m:r>
                            </m:e>
                            <m:sub>
                              <m:r>
                                <m:rPr>
                                  <m:brk m:alnAt="7"/>
                                </m:rPr>
                                <a:rPr lang="en-GB" i="1">
                                  <a:latin typeface="Cambria Math" panose="02040503050406030204" pitchFamily="18" charset="0"/>
                                  <a:ea typeface="Cambria Math" panose="02040503050406030204" pitchFamily="18" charset="0"/>
                                </a:rPr>
                                <m:t>𝑖</m:t>
                              </m:r>
                            </m:sub>
                          </m:sSub>
                          <m:r>
                            <m:rPr>
                              <m:brk m:alnAt="7"/>
                            </m:rP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𝑟𝑎𝑛</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𝐴</m:t>
                                  </m:r>
                                </m:e>
                                <m:sub>
                                  <m:r>
                                    <a:rPr lang="en-GB" i="1">
                                      <a:latin typeface="Cambria Math" panose="02040503050406030204" pitchFamily="18" charset="0"/>
                                      <a:ea typeface="Cambria Math" panose="02040503050406030204" pitchFamily="18" charset="0"/>
                                    </a:rPr>
                                    <m:t>𝑖</m:t>
                                  </m:r>
                                </m:sub>
                              </m:sSub>
                            </m:e>
                          </m:d>
                        </m:sub>
                        <m:sup/>
                        <m:e>
                          <m:r>
                            <a:rPr lang="en-GB" i="1">
                              <a:latin typeface="Cambria Math" panose="02040503050406030204" pitchFamily="18" charset="0"/>
                              <a:ea typeface="Cambria Math" panose="02040503050406030204" pitchFamily="18" charset="0"/>
                            </a:rPr>
                            <m:t>𝜙</m:t>
                          </m:r>
                          <m:sSup>
                            <m:sSupPr>
                              <m:ctrlPr>
                                <a:rPr lang="en-GB" i="1">
                                  <a:latin typeface="Cambria Math" panose="02040503050406030204" pitchFamily="18" charset="0"/>
                                  <a:ea typeface="Cambria Math" panose="02040503050406030204" pitchFamily="18" charset="0"/>
                                </a:rPr>
                              </m:ctrlPr>
                            </m:sSup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𝑎</m:t>
                                      </m:r>
                                    </m:e>
                                    <m:sub>
                                      <m:r>
                                        <a:rPr lang="en-GB" i="1">
                                          <a:latin typeface="Cambria Math" panose="02040503050406030204" pitchFamily="18" charset="0"/>
                                          <a:ea typeface="Cambria Math" panose="02040503050406030204" pitchFamily="18" charset="0"/>
                                        </a:rPr>
                                        <m:t>𝑖</m:t>
                                      </m:r>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𝑎</m:t>
                                      </m:r>
                                    </m:e>
                                    <m:sub>
                                      <m:r>
                                        <a:rPr lang="en-GB" i="1">
                                          <a:latin typeface="Cambria Math" panose="02040503050406030204" pitchFamily="18" charset="0"/>
                                          <a:ea typeface="Cambria Math" panose="02040503050406030204" pitchFamily="18" charset="0"/>
                                        </a:rPr>
                                        <m:t>𝑖</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𝑎</m:t>
                                      </m:r>
                                    </m:e>
                                    <m:sub>
                                      <m:r>
                                        <a:rPr lang="en-GB" i="1">
                                          <a:latin typeface="Cambria Math" panose="02040503050406030204" pitchFamily="18" charset="0"/>
                                          <a:ea typeface="Cambria Math" panose="02040503050406030204" pitchFamily="18" charset="0"/>
                                        </a:rPr>
                                        <m:t>𝑖</m:t>
                                      </m:r>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m:t>
                                  </m:r>
                                </m:e>
                              </m:d>
                            </m:e>
                            <m:sup>
                              <m:r>
                                <a:rPr lang="en-GB" i="1">
                                  <a:latin typeface="Cambria Math" panose="02040503050406030204" pitchFamily="18" charset="0"/>
                                  <a:ea typeface="Cambria Math" panose="02040503050406030204" pitchFamily="18" charset="0"/>
                                </a:rPr>
                                <m:t>h</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𝑎</m:t>
                                      </m:r>
                                    </m:e>
                                    <m:sub>
                                      <m:r>
                                        <a:rPr lang="en-GB" i="1">
                                          <a:latin typeface="Cambria Math" panose="02040503050406030204" pitchFamily="18" charset="0"/>
                                          <a:ea typeface="Cambria Math" panose="02040503050406030204" pitchFamily="18" charset="0"/>
                                        </a:rPr>
                                        <m:t>𝑖</m:t>
                                      </m:r>
                                    </m:sub>
                                  </m:sSub>
                                </m:e>
                              </m:d>
                            </m:sup>
                          </m:sSup>
                        </m:e>
                      </m:nary>
                    </m:oMath>
                  </m:oMathPara>
                </a14:m>
                <a:endParaRPr lang="en-GB" b="1" dirty="0"/>
              </a:p>
            </p:txBody>
          </p:sp>
        </mc:Choice>
        <mc:Fallback xmlns="">
          <p:sp>
            <p:nvSpPr>
              <p:cNvPr id="66" name="TextBox 65">
                <a:extLst>
                  <a:ext uri="{FF2B5EF4-FFF2-40B4-BE49-F238E27FC236}">
                    <a16:creationId xmlns:a16="http://schemas.microsoft.com/office/drawing/2014/main" id="{B55FEC05-6C90-FC49-869E-6A1AAFA061D4}"/>
                  </a:ext>
                </a:extLst>
              </p:cNvPr>
              <p:cNvSpPr txBox="1">
                <a:spLocks noRot="1" noChangeAspect="1" noMove="1" noResize="1" noEditPoints="1" noAdjustHandles="1" noChangeArrowheads="1" noChangeShapeType="1" noTextEdit="1"/>
              </p:cNvSpPr>
              <p:nvPr/>
            </p:nvSpPr>
            <p:spPr>
              <a:xfrm>
                <a:off x="7674265" y="1668339"/>
                <a:ext cx="4346513" cy="1349600"/>
              </a:xfrm>
              <a:prstGeom prst="rect">
                <a:avLst/>
              </a:prstGeom>
              <a:blipFill>
                <a:blip r:embed="rId3"/>
                <a:stretch>
                  <a:fillRect/>
                </a:stretch>
              </a:blipFill>
            </p:spPr>
            <p:txBody>
              <a:bodyPr/>
              <a:lstStyle/>
              <a:p>
                <a:r>
                  <a:rPr lang="en-DE">
                    <a:noFill/>
                  </a:rPr>
                  <a:t> </a:t>
                </a:r>
              </a:p>
            </p:txBody>
          </p:sp>
        </mc:Fallback>
      </mc:AlternateContent>
      <p:grpSp>
        <p:nvGrpSpPr>
          <p:cNvPr id="67" name="Group 66">
            <a:extLst>
              <a:ext uri="{FF2B5EF4-FFF2-40B4-BE49-F238E27FC236}">
                <a16:creationId xmlns:a16="http://schemas.microsoft.com/office/drawing/2014/main" id="{97ACDF01-13E7-964B-8974-83343751AF13}"/>
              </a:ext>
            </a:extLst>
          </p:cNvPr>
          <p:cNvGrpSpPr/>
          <p:nvPr/>
        </p:nvGrpSpPr>
        <p:grpSpPr>
          <a:xfrm>
            <a:off x="7821043" y="3945457"/>
            <a:ext cx="4010632" cy="1960457"/>
            <a:chOff x="7821043" y="1177284"/>
            <a:chExt cx="4010632" cy="1960457"/>
          </a:xfrm>
        </p:grpSpPr>
        <mc:AlternateContent xmlns:mc="http://schemas.openxmlformats.org/markup-compatibility/2006" xmlns:a14="http://schemas.microsoft.com/office/drawing/2010/main">
          <mc:Choice Requires="a14">
            <p:sp>
              <p:nvSpPr>
                <p:cNvPr id="68" name="Rectangle 67">
                  <a:extLst>
                    <a:ext uri="{FF2B5EF4-FFF2-40B4-BE49-F238E27FC236}">
                      <a16:creationId xmlns:a16="http://schemas.microsoft.com/office/drawing/2014/main" id="{23B2ADB6-C97F-8747-A228-951C9126D24F}"/>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68" name="Rectangle 67">
                  <a:extLst>
                    <a:ext uri="{FF2B5EF4-FFF2-40B4-BE49-F238E27FC236}">
                      <a16:creationId xmlns:a16="http://schemas.microsoft.com/office/drawing/2014/main" id="{23B2ADB6-C97F-8747-A228-951C9126D24F}"/>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Diamond 68">
                  <a:extLst>
                    <a:ext uri="{FF2B5EF4-FFF2-40B4-BE49-F238E27FC236}">
                      <a16:creationId xmlns:a16="http://schemas.microsoft.com/office/drawing/2014/main" id="{A87FC9FC-23E3-C94B-94C4-FF0EBDC43F09}"/>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69" name="Diamond 68">
                  <a:extLst>
                    <a:ext uri="{FF2B5EF4-FFF2-40B4-BE49-F238E27FC236}">
                      <a16:creationId xmlns:a16="http://schemas.microsoft.com/office/drawing/2014/main" id="{A87FC9FC-23E3-C94B-94C4-FF0EBDC43F09}"/>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D3C3A360-DBE1-0F49-B0FA-533760B46474}"/>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70" name="Oval 69">
                  <a:extLst>
                    <a:ext uri="{FF2B5EF4-FFF2-40B4-BE49-F238E27FC236}">
                      <a16:creationId xmlns:a16="http://schemas.microsoft.com/office/drawing/2014/main" id="{D3C3A360-DBE1-0F49-B0FA-533760B46474}"/>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Oval 70">
                  <a:extLst>
                    <a:ext uri="{FF2B5EF4-FFF2-40B4-BE49-F238E27FC236}">
                      <a16:creationId xmlns:a16="http://schemas.microsoft.com/office/drawing/2014/main" id="{2CC385FD-D2D2-D34A-AF28-7C5B49E6C727}"/>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71" name="Oval 70">
                  <a:extLst>
                    <a:ext uri="{FF2B5EF4-FFF2-40B4-BE49-F238E27FC236}">
                      <a16:creationId xmlns:a16="http://schemas.microsoft.com/office/drawing/2014/main" id="{2CC385FD-D2D2-D34A-AF28-7C5B49E6C727}"/>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Oval 71">
                  <a:extLst>
                    <a:ext uri="{FF2B5EF4-FFF2-40B4-BE49-F238E27FC236}">
                      <a16:creationId xmlns:a16="http://schemas.microsoft.com/office/drawing/2014/main" id="{7D71EB6C-04C6-1E41-B5FF-8292FAF1033C}"/>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72" name="Oval 71">
                  <a:extLst>
                    <a:ext uri="{FF2B5EF4-FFF2-40B4-BE49-F238E27FC236}">
                      <a16:creationId xmlns:a16="http://schemas.microsoft.com/office/drawing/2014/main" id="{7D71EB6C-04C6-1E41-B5FF-8292FAF1033C}"/>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8"/>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Oval 72">
                  <a:extLst>
                    <a:ext uri="{FF2B5EF4-FFF2-40B4-BE49-F238E27FC236}">
                      <a16:creationId xmlns:a16="http://schemas.microsoft.com/office/drawing/2014/main" id="{92E0A4B7-F99D-A945-9034-BB17CBEF50FC}"/>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73" name="Oval 72">
                  <a:extLst>
                    <a:ext uri="{FF2B5EF4-FFF2-40B4-BE49-F238E27FC236}">
                      <a16:creationId xmlns:a16="http://schemas.microsoft.com/office/drawing/2014/main" id="{92E0A4B7-F99D-A945-9034-BB17CBEF50FC}"/>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74" name="Straight Connector 73">
              <a:extLst>
                <a:ext uri="{FF2B5EF4-FFF2-40B4-BE49-F238E27FC236}">
                  <a16:creationId xmlns:a16="http://schemas.microsoft.com/office/drawing/2014/main" id="{F94B15DB-C059-4E4E-AAF7-730C897A5F8A}"/>
                </a:ext>
              </a:extLst>
            </p:cNvPr>
            <p:cNvCxnSpPr>
              <a:cxnSpLocks/>
              <a:stCxn id="71" idx="6"/>
              <a:endCxn id="121"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076E189-2D83-4446-94B1-0963EDFE77BA}"/>
                </a:ext>
              </a:extLst>
            </p:cNvPr>
            <p:cNvCxnSpPr>
              <a:cxnSpLocks/>
              <a:stCxn id="72" idx="4"/>
              <a:endCxn id="121"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0CC53CC-6A58-EA4C-9702-CC3C0CF4A022}"/>
                </a:ext>
              </a:extLst>
            </p:cNvPr>
            <p:cNvCxnSpPr>
              <a:cxnSpLocks/>
              <a:stCxn id="70" idx="0"/>
              <a:endCxn id="121"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A14D5829-F8DE-7E4B-9CBF-E84867109646}"/>
                </a:ext>
              </a:extLst>
            </p:cNvPr>
            <p:cNvGrpSpPr/>
            <p:nvPr/>
          </p:nvGrpSpPr>
          <p:grpSpPr>
            <a:xfrm>
              <a:off x="9259275" y="2498959"/>
              <a:ext cx="381362" cy="321402"/>
              <a:chOff x="9288700" y="2889291"/>
              <a:chExt cx="461103" cy="388604"/>
            </a:xfrm>
          </p:grpSpPr>
          <p:sp>
            <p:nvSpPr>
              <p:cNvPr id="120" name="Rectangle 119">
                <a:extLst>
                  <a:ext uri="{FF2B5EF4-FFF2-40B4-BE49-F238E27FC236}">
                    <a16:creationId xmlns:a16="http://schemas.microsoft.com/office/drawing/2014/main" id="{48220186-7FB5-E244-BB76-37D58629057E}"/>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1" name="Rectangle 120">
                <a:extLst>
                  <a:ext uri="{FF2B5EF4-FFF2-40B4-BE49-F238E27FC236}">
                    <a16:creationId xmlns:a16="http://schemas.microsoft.com/office/drawing/2014/main" id="{E6E091DF-54ED-E74F-845D-C32AA7131EF4}"/>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2" name="Rectangle 121">
                <a:extLst>
                  <a:ext uri="{FF2B5EF4-FFF2-40B4-BE49-F238E27FC236}">
                    <a16:creationId xmlns:a16="http://schemas.microsoft.com/office/drawing/2014/main" id="{DE8B0DD1-4EDB-7245-814C-B0B29EE578BD}"/>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25575906-83C9-EF43-BF4C-CCFC7320FBC0}"/>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78" name="Straight Connector 77">
              <a:extLst>
                <a:ext uri="{FF2B5EF4-FFF2-40B4-BE49-F238E27FC236}">
                  <a16:creationId xmlns:a16="http://schemas.microsoft.com/office/drawing/2014/main" id="{D7EABAC6-2377-434A-B8AF-0A72AA90FB14}"/>
                </a:ext>
              </a:extLst>
            </p:cNvPr>
            <p:cNvCxnSpPr>
              <a:cxnSpLocks/>
              <a:stCxn id="72" idx="4"/>
              <a:endCxn id="117"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DABA2D6-2D7E-EA4E-A4FE-D42023256808}"/>
                </a:ext>
              </a:extLst>
            </p:cNvPr>
            <p:cNvCxnSpPr>
              <a:cxnSpLocks/>
              <a:stCxn id="73" idx="2"/>
              <a:endCxn id="117"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F8B3BD0-7DCB-E240-817E-745BD499F985}"/>
                </a:ext>
              </a:extLst>
            </p:cNvPr>
            <p:cNvCxnSpPr>
              <a:cxnSpLocks/>
              <a:stCxn id="70" idx="0"/>
              <a:endCxn id="117"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6C37FFED-0946-A545-83A8-D19D5A479408}"/>
                </a:ext>
              </a:extLst>
            </p:cNvPr>
            <p:cNvGrpSpPr/>
            <p:nvPr/>
          </p:nvGrpSpPr>
          <p:grpSpPr>
            <a:xfrm>
              <a:off x="9912217" y="2498959"/>
              <a:ext cx="413819" cy="321813"/>
              <a:chOff x="9547296" y="2889291"/>
              <a:chExt cx="500346" cy="389101"/>
            </a:xfrm>
          </p:grpSpPr>
          <p:sp>
            <p:nvSpPr>
              <p:cNvPr id="116" name="Rectangle 115">
                <a:extLst>
                  <a:ext uri="{FF2B5EF4-FFF2-40B4-BE49-F238E27FC236}">
                    <a16:creationId xmlns:a16="http://schemas.microsoft.com/office/drawing/2014/main" id="{AE05FEDB-B5C1-3543-AD75-65D2351F9EB1}"/>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7" name="Rectangle 116">
                <a:extLst>
                  <a:ext uri="{FF2B5EF4-FFF2-40B4-BE49-F238E27FC236}">
                    <a16:creationId xmlns:a16="http://schemas.microsoft.com/office/drawing/2014/main" id="{10AD796D-9565-9C4F-90DA-19A78C64B8D4}"/>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8" name="Rectangle 117">
                <a:extLst>
                  <a:ext uri="{FF2B5EF4-FFF2-40B4-BE49-F238E27FC236}">
                    <a16:creationId xmlns:a16="http://schemas.microsoft.com/office/drawing/2014/main" id="{F2D85CED-1F3F-5D47-BE3C-43E98861D94E}"/>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131B2B30-68F1-C444-94A7-63108F40B14E}"/>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82" name="Group 81">
              <a:extLst>
                <a:ext uri="{FF2B5EF4-FFF2-40B4-BE49-F238E27FC236}">
                  <a16:creationId xmlns:a16="http://schemas.microsoft.com/office/drawing/2014/main" id="{92459033-FB3B-4543-AF29-239165554465}"/>
                </a:ext>
              </a:extLst>
            </p:cNvPr>
            <p:cNvGrpSpPr/>
            <p:nvPr/>
          </p:nvGrpSpPr>
          <p:grpSpPr>
            <a:xfrm>
              <a:off x="10068437" y="2138718"/>
              <a:ext cx="637130" cy="275544"/>
              <a:chOff x="8605965" y="2941214"/>
              <a:chExt cx="770350" cy="333158"/>
            </a:xfrm>
          </p:grpSpPr>
          <p:cxnSp>
            <p:nvCxnSpPr>
              <p:cNvPr id="112" name="Straight Connector 111">
                <a:extLst>
                  <a:ext uri="{FF2B5EF4-FFF2-40B4-BE49-F238E27FC236}">
                    <a16:creationId xmlns:a16="http://schemas.microsoft.com/office/drawing/2014/main" id="{504E340B-2F69-6B4D-B47D-19F9DDCF9CE9}"/>
                  </a:ext>
                </a:extLst>
              </p:cNvPr>
              <p:cNvCxnSpPr>
                <a:cxnSpLocks/>
                <a:stCxn id="72" idx="6"/>
                <a:endCxn id="114"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ADF36666-5D6B-6A43-8838-E568120199AE}"/>
                  </a:ext>
                </a:extLst>
              </p:cNvPr>
              <p:cNvGrpSpPr/>
              <p:nvPr/>
            </p:nvGrpSpPr>
            <p:grpSpPr>
              <a:xfrm>
                <a:off x="8957002" y="2941214"/>
                <a:ext cx="419313" cy="333158"/>
                <a:chOff x="8957002" y="2941214"/>
                <a:chExt cx="419313" cy="333158"/>
              </a:xfrm>
            </p:grpSpPr>
            <p:sp>
              <p:nvSpPr>
                <p:cNvPr id="114" name="Rectangle 113">
                  <a:extLst>
                    <a:ext uri="{FF2B5EF4-FFF2-40B4-BE49-F238E27FC236}">
                      <a16:creationId xmlns:a16="http://schemas.microsoft.com/office/drawing/2014/main" id="{F42128CC-D3B2-E149-89D5-E4649B53F0AF}"/>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863E86BD-8DCD-FD4C-BC84-655B975A57F3}"/>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83" name="Group 82">
              <a:extLst>
                <a:ext uri="{FF2B5EF4-FFF2-40B4-BE49-F238E27FC236}">
                  <a16:creationId xmlns:a16="http://schemas.microsoft.com/office/drawing/2014/main" id="{0BF92AD5-0EC5-D44B-BE44-C207EABA7225}"/>
                </a:ext>
              </a:extLst>
            </p:cNvPr>
            <p:cNvGrpSpPr/>
            <p:nvPr/>
          </p:nvGrpSpPr>
          <p:grpSpPr>
            <a:xfrm>
              <a:off x="8394384" y="1966494"/>
              <a:ext cx="419594" cy="468091"/>
              <a:chOff x="9535279" y="2812493"/>
              <a:chExt cx="507329" cy="565968"/>
            </a:xfrm>
          </p:grpSpPr>
          <p:cxnSp>
            <p:nvCxnSpPr>
              <p:cNvPr id="105" name="Straight Connector 104">
                <a:extLst>
                  <a:ext uri="{FF2B5EF4-FFF2-40B4-BE49-F238E27FC236}">
                    <a16:creationId xmlns:a16="http://schemas.microsoft.com/office/drawing/2014/main" id="{7115E1E3-DD66-EF4B-AA75-D3AA022A8BBB}"/>
                  </a:ext>
                </a:extLst>
              </p:cNvPr>
              <p:cNvCxnSpPr>
                <a:cxnSpLocks/>
                <a:stCxn id="68" idx="2"/>
                <a:endCxn id="109"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A283C6E-24C3-4040-B14B-38B404CE08FE}"/>
                  </a:ext>
                </a:extLst>
              </p:cNvPr>
              <p:cNvCxnSpPr>
                <a:cxnSpLocks/>
                <a:stCxn id="71" idx="0"/>
                <a:endCxn id="109"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B29234F6-3195-A84B-B920-41F0EE5E6230}"/>
                  </a:ext>
                </a:extLst>
              </p:cNvPr>
              <p:cNvGrpSpPr/>
              <p:nvPr/>
            </p:nvGrpSpPr>
            <p:grpSpPr>
              <a:xfrm>
                <a:off x="9535279" y="2971566"/>
                <a:ext cx="507329" cy="375692"/>
                <a:chOff x="9535279" y="2971566"/>
                <a:chExt cx="507329" cy="375692"/>
              </a:xfrm>
            </p:grpSpPr>
            <p:sp>
              <p:nvSpPr>
                <p:cNvPr id="108" name="Rectangle 107">
                  <a:extLst>
                    <a:ext uri="{FF2B5EF4-FFF2-40B4-BE49-F238E27FC236}">
                      <a16:creationId xmlns:a16="http://schemas.microsoft.com/office/drawing/2014/main" id="{8A059066-4439-9145-B7D8-92BCA2367324}"/>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9" name="Rectangle 108">
                  <a:extLst>
                    <a:ext uri="{FF2B5EF4-FFF2-40B4-BE49-F238E27FC236}">
                      <a16:creationId xmlns:a16="http://schemas.microsoft.com/office/drawing/2014/main" id="{2EEB7DB2-E76B-9446-899B-36C7E8CCCDD1}"/>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0" name="Rectangle 109">
                  <a:extLst>
                    <a:ext uri="{FF2B5EF4-FFF2-40B4-BE49-F238E27FC236}">
                      <a16:creationId xmlns:a16="http://schemas.microsoft.com/office/drawing/2014/main" id="{9BB6ABA7-8C8C-6E4C-A0E1-CC051D6FEF1E}"/>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20B2810F-68C5-F54E-AB3F-F1A9EED9A4C7}"/>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84" name="Straight Connector 83">
              <a:extLst>
                <a:ext uri="{FF2B5EF4-FFF2-40B4-BE49-F238E27FC236}">
                  <a16:creationId xmlns:a16="http://schemas.microsoft.com/office/drawing/2014/main" id="{3424EFFB-086C-4441-8EFD-7A626E069168}"/>
                </a:ext>
              </a:extLst>
            </p:cNvPr>
            <p:cNvCxnSpPr>
              <a:cxnSpLocks/>
              <a:stCxn id="69" idx="0"/>
              <a:endCxn id="85"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34400FA5-FD4D-994A-AF59-EDCB1BADEB72}"/>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D881B328-4443-7348-B576-A7B9530C998B}"/>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86" name="TextBox 85">
                  <a:extLst>
                    <a:ext uri="{FF2B5EF4-FFF2-40B4-BE49-F238E27FC236}">
                      <a16:creationId xmlns:a16="http://schemas.microsoft.com/office/drawing/2014/main" id="{D881B328-4443-7348-B576-A7B9530C998B}"/>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b="-5556"/>
                  </a:stretch>
                </a:blipFill>
              </p:spPr>
              <p:txBody>
                <a:bodyPr/>
                <a:lstStyle/>
                <a:p>
                  <a:r>
                    <a:rPr lang="en-GB">
                      <a:noFill/>
                    </a:rPr>
                    <a:t> </a:t>
                  </a:r>
                </a:p>
              </p:txBody>
            </p:sp>
          </mc:Fallback>
        </mc:AlternateContent>
        <p:cxnSp>
          <p:nvCxnSpPr>
            <p:cNvPr id="87" name="Straight Connector 86">
              <a:extLst>
                <a:ext uri="{FF2B5EF4-FFF2-40B4-BE49-F238E27FC236}">
                  <a16:creationId xmlns:a16="http://schemas.microsoft.com/office/drawing/2014/main" id="{39F6C946-F602-8247-B61E-1DB6B0073AD1}"/>
                </a:ext>
              </a:extLst>
            </p:cNvPr>
            <p:cNvCxnSpPr>
              <a:cxnSpLocks/>
              <a:stCxn id="92" idx="1"/>
              <a:endCxn id="99"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Oval 87">
                  <a:extLst>
                    <a:ext uri="{FF2B5EF4-FFF2-40B4-BE49-F238E27FC236}">
                      <a16:creationId xmlns:a16="http://schemas.microsoft.com/office/drawing/2014/main" id="{41360EDE-9C47-AF4D-B7C4-6D334B816204}"/>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88" name="Oval 87">
                  <a:extLst>
                    <a:ext uri="{FF2B5EF4-FFF2-40B4-BE49-F238E27FC236}">
                      <a16:creationId xmlns:a16="http://schemas.microsoft.com/office/drawing/2014/main" id="{41360EDE-9C47-AF4D-B7C4-6D334B816204}"/>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89" name="Straight Connector 88">
              <a:extLst>
                <a:ext uri="{FF2B5EF4-FFF2-40B4-BE49-F238E27FC236}">
                  <a16:creationId xmlns:a16="http://schemas.microsoft.com/office/drawing/2014/main" id="{0515F9FF-7CF8-9345-B582-D3CDC61C4E91}"/>
                </a:ext>
              </a:extLst>
            </p:cNvPr>
            <p:cNvCxnSpPr>
              <a:cxnSpLocks/>
              <a:stCxn id="99" idx="1"/>
              <a:endCxn id="88"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E4A9947-F580-3E4B-AB6F-494F93590E21}"/>
                </a:ext>
              </a:extLst>
            </p:cNvPr>
            <p:cNvCxnSpPr>
              <a:cxnSpLocks/>
              <a:stCxn id="88" idx="2"/>
              <a:endCxn id="102"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74">
              <a:extLst>
                <a:ext uri="{FF2B5EF4-FFF2-40B4-BE49-F238E27FC236}">
                  <a16:creationId xmlns:a16="http://schemas.microsoft.com/office/drawing/2014/main" id="{1D907BCE-29B8-A34F-AA6C-1BE82F183633}"/>
                </a:ext>
              </a:extLst>
            </p:cNvPr>
            <p:cNvCxnSpPr>
              <a:cxnSpLocks/>
              <a:stCxn id="68" idx="0"/>
              <a:endCxn id="102"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Diamond 91">
                  <a:extLst>
                    <a:ext uri="{FF2B5EF4-FFF2-40B4-BE49-F238E27FC236}">
                      <a16:creationId xmlns:a16="http://schemas.microsoft.com/office/drawing/2014/main" id="{4E0F20A1-8CAF-034D-91A2-C4BF43AEA16F}"/>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92" name="Diamond 91">
                  <a:extLst>
                    <a:ext uri="{FF2B5EF4-FFF2-40B4-BE49-F238E27FC236}">
                      <a16:creationId xmlns:a16="http://schemas.microsoft.com/office/drawing/2014/main" id="{4E0F20A1-8CAF-034D-91A2-C4BF43AEA16F}"/>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93" name="Group 92">
              <a:extLst>
                <a:ext uri="{FF2B5EF4-FFF2-40B4-BE49-F238E27FC236}">
                  <a16:creationId xmlns:a16="http://schemas.microsoft.com/office/drawing/2014/main" id="{2983B202-5AAB-BA41-9D34-4BB3382952D6}"/>
                </a:ext>
              </a:extLst>
            </p:cNvPr>
            <p:cNvGrpSpPr/>
            <p:nvPr/>
          </p:nvGrpSpPr>
          <p:grpSpPr>
            <a:xfrm>
              <a:off x="8399326" y="1300006"/>
              <a:ext cx="416324" cy="313897"/>
              <a:chOff x="8401818" y="3583002"/>
              <a:chExt cx="416324" cy="313897"/>
            </a:xfrm>
          </p:grpSpPr>
          <p:sp>
            <p:nvSpPr>
              <p:cNvPr id="101" name="Rectangle 100">
                <a:extLst>
                  <a:ext uri="{FF2B5EF4-FFF2-40B4-BE49-F238E27FC236}">
                    <a16:creationId xmlns:a16="http://schemas.microsoft.com/office/drawing/2014/main" id="{455712E7-317F-5344-BEFB-7D9C7063BDB6}"/>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2" name="Rectangle 101">
                <a:extLst>
                  <a:ext uri="{FF2B5EF4-FFF2-40B4-BE49-F238E27FC236}">
                    <a16:creationId xmlns:a16="http://schemas.microsoft.com/office/drawing/2014/main" id="{9BAC33AF-12B5-2E4B-B5BC-257E30923A9F}"/>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3" name="Rectangle 102">
                <a:extLst>
                  <a:ext uri="{FF2B5EF4-FFF2-40B4-BE49-F238E27FC236}">
                    <a16:creationId xmlns:a16="http://schemas.microsoft.com/office/drawing/2014/main" id="{827B9DDC-B8D2-2742-816F-76FCCD1B702B}"/>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B97B4D33-6BAF-DA49-8A54-DB84931A9DA6}"/>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94" name="Straight Connector 93">
              <a:extLst>
                <a:ext uri="{FF2B5EF4-FFF2-40B4-BE49-F238E27FC236}">
                  <a16:creationId xmlns:a16="http://schemas.microsoft.com/office/drawing/2014/main" id="{0BC222A1-0389-0148-A07E-C33A80087C83}"/>
                </a:ext>
              </a:extLst>
            </p:cNvPr>
            <p:cNvCxnSpPr>
              <a:cxnSpLocks/>
              <a:stCxn id="85" idx="0"/>
              <a:endCxn id="92"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AA095DCD-40DF-044F-A8AE-FCE56C82FE42}"/>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02E9788F-A019-1646-8F8D-080C92C60591}"/>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97" name="TextBox 96">
                    <a:extLst>
                      <a:ext uri="{FF2B5EF4-FFF2-40B4-BE49-F238E27FC236}">
                        <a16:creationId xmlns:a16="http://schemas.microsoft.com/office/drawing/2014/main" id="{02E9788F-A019-1646-8F8D-080C92C60591}"/>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5789"/>
                    </a:stretch>
                  </a:blipFill>
                </p:spPr>
                <p:txBody>
                  <a:bodyPr/>
                  <a:lstStyle/>
                  <a:p>
                    <a:r>
                      <a:rPr lang="en-GB">
                        <a:noFill/>
                      </a:rPr>
                      <a:t> </a:t>
                    </a:r>
                  </a:p>
                </p:txBody>
              </p:sp>
            </mc:Fallback>
          </mc:AlternateContent>
          <p:sp>
            <p:nvSpPr>
              <p:cNvPr id="98" name="Rectangle 97">
                <a:extLst>
                  <a:ext uri="{FF2B5EF4-FFF2-40B4-BE49-F238E27FC236}">
                    <a16:creationId xmlns:a16="http://schemas.microsoft.com/office/drawing/2014/main" id="{55F01521-46AA-8C4E-B153-669E80D42A7A}"/>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9" name="Rectangle 98">
                <a:extLst>
                  <a:ext uri="{FF2B5EF4-FFF2-40B4-BE49-F238E27FC236}">
                    <a16:creationId xmlns:a16="http://schemas.microsoft.com/office/drawing/2014/main" id="{6A097C9B-D2F3-F142-A6C9-B615AC74762F}"/>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0" name="Rectangle 99">
                <a:extLst>
                  <a:ext uri="{FF2B5EF4-FFF2-40B4-BE49-F238E27FC236}">
                    <a16:creationId xmlns:a16="http://schemas.microsoft.com/office/drawing/2014/main" id="{49149304-6A1F-634D-B8C2-7DAE98D656F1}"/>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96" name="Straight Connector 95">
              <a:extLst>
                <a:ext uri="{FF2B5EF4-FFF2-40B4-BE49-F238E27FC236}">
                  <a16:creationId xmlns:a16="http://schemas.microsoft.com/office/drawing/2014/main" id="{0B026778-B2A9-4642-9C2B-DA0C18A34360}"/>
                </a:ext>
              </a:extLst>
            </p:cNvPr>
            <p:cNvCxnSpPr>
              <a:cxnSpLocks/>
              <a:stCxn id="72" idx="0"/>
              <a:endCxn id="99"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C8A782AF-DBF2-AA31-2AAD-7ED0235719DA}"/>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1D651C72-7993-1ECA-09D1-F3B82888A42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B530336F-2230-49D6-AEA0-8D0345B45CEE}"/>
              </a:ext>
            </a:extLst>
          </p:cNvPr>
          <p:cNvSpPr>
            <a:spLocks noGrp="1"/>
          </p:cNvSpPr>
          <p:nvPr>
            <p:ph type="sldNum" sz="quarter" idx="11"/>
          </p:nvPr>
        </p:nvSpPr>
        <p:spPr/>
        <p:txBody>
          <a:bodyPr/>
          <a:lstStyle/>
          <a:p>
            <a:fld id="{EB1502E6-D9AE-3544-B6D5-378AAA0B915F}" type="slidenum">
              <a:rPr lang="de-DE" altLang="de-DE" smtClean="0"/>
              <a:pPr/>
              <a:t>58</a:t>
            </a:fld>
            <a:endParaRPr lang="de-DE" altLang="de-DE" dirty="0"/>
          </a:p>
        </p:txBody>
      </p:sp>
    </p:spTree>
    <p:extLst>
      <p:ext uri="{BB962C8B-B14F-4D97-AF65-F5344CB8AC3E}">
        <p14:creationId xmlns:p14="http://schemas.microsoft.com/office/powerpoint/2010/main" val="2429570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63" name="Table 62">
                <a:extLst>
                  <a:ext uri="{FF2B5EF4-FFF2-40B4-BE49-F238E27FC236}">
                    <a16:creationId xmlns:a16="http://schemas.microsoft.com/office/drawing/2014/main" id="{1D6DBB9F-8C5D-7F41-A037-013CE18A3C04}"/>
                  </a:ext>
                </a:extLst>
              </p:cNvPr>
              <p:cNvGraphicFramePr>
                <a:graphicFrameLocks noGrp="1"/>
              </p:cNvGraphicFramePr>
              <p:nvPr/>
            </p:nvGraphicFramePr>
            <p:xfrm>
              <a:off x="4834079" y="2754289"/>
              <a:ext cx="4445191" cy="2628900"/>
            </p:xfrm>
            <a:graphic>
              <a:graphicData uri="http://schemas.openxmlformats.org/drawingml/2006/table">
                <a:tbl>
                  <a:tblPr firstRow="1" bandRow="1">
                    <a:tableStyleId>{FABFCF23-3B69-468F-B69F-88F6DE6A72F2}</a:tableStyleId>
                  </a:tblPr>
                  <a:tblGrid>
                    <a:gridCol w="781622">
                      <a:extLst>
                        <a:ext uri="{9D8B030D-6E8A-4147-A177-3AD203B41FA5}">
                          <a16:colId xmlns:a16="http://schemas.microsoft.com/office/drawing/2014/main" val="1319494561"/>
                        </a:ext>
                      </a:extLst>
                    </a:gridCol>
                    <a:gridCol w="1128014">
                      <a:extLst>
                        <a:ext uri="{9D8B030D-6E8A-4147-A177-3AD203B41FA5}">
                          <a16:colId xmlns:a16="http://schemas.microsoft.com/office/drawing/2014/main" val="2426709308"/>
                        </a:ext>
                      </a:extLst>
                    </a:gridCol>
                    <a:gridCol w="2535555">
                      <a:extLst>
                        <a:ext uri="{9D8B030D-6E8A-4147-A177-3AD203B41FA5}">
                          <a16:colId xmlns:a16="http://schemas.microsoft.com/office/drawing/2014/main" val="2590330404"/>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m:t>
                                    </m:r>
                                  </m:e>
                                  <m:sub>
                                    <m:r>
                                      <a:rPr lang="de-DE" b="0" i="1" smtClean="0">
                                        <a:latin typeface="Cambria Math" panose="02040503050406030204" pitchFamily="18" charset="0"/>
                                      </a:rPr>
                                      <m:t>𝑅</m:t>
                                    </m:r>
                                  </m:sub>
                                </m:sSub>
                                <m:d>
                                  <m:dPr>
                                    <m:begChr m:val="["/>
                                    <m:endChr m:val="]"/>
                                    <m:ctrlPr>
                                      <a:rPr lang="de-DE" i="1" smtClean="0">
                                        <a:latin typeface="Cambria Math" panose="02040503050406030204" pitchFamily="18" charset="0"/>
                                      </a:rPr>
                                    </m:ctrlPr>
                                  </m:dPr>
                                  <m:e>
                                    <m:r>
                                      <a:rPr lang="de-DE" b="0" i="1" smtClean="0">
                                        <a:latin typeface="Cambria Math" panose="02040503050406030204" pitchFamily="18" charset="0"/>
                                      </a:rPr>
                                      <m:t>𝐸</m:t>
                                    </m:r>
                                    <m:d>
                                      <m:dPr>
                                        <m:ctrlPr>
                                          <a:rPr lang="de-DE" i="1" smtClean="0">
                                            <a:latin typeface="Cambria Math" panose="02040503050406030204" pitchFamily="18" charset="0"/>
                                          </a:rPr>
                                        </m:ctrlPr>
                                      </m:dPr>
                                      <m:e>
                                        <m:r>
                                          <a:rPr lang="de-DE" b="0" i="1" smtClean="0">
                                            <a:latin typeface="Cambria Math" panose="02040503050406030204" pitchFamily="18" charset="0"/>
                                          </a:rPr>
                                          <m:t>𝑅</m:t>
                                        </m:r>
                                      </m:e>
                                    </m:d>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sSub>
                                      <m:sSubPr>
                                        <m:ctrlPr>
                                          <a:rPr lang="de-DE" b="0" i="1" smtClean="0">
                                            <a:latin typeface="Cambria Math" panose="02040503050406030204" pitchFamily="18" charset="0"/>
                                          </a:rPr>
                                        </m:ctrlPr>
                                      </m:sSubPr>
                                      <m:e>
                                        <m:r>
                                          <a:rPr lang="de-DE" b="0" i="1" smtClean="0">
                                            <a:latin typeface="Cambria Math" panose="02040503050406030204" pitchFamily="18" charset="0"/>
                                          </a:rPr>
                                          <m:t>#</m:t>
                                        </m:r>
                                      </m:e>
                                      <m:sub>
                                        <m:r>
                                          <a:rPr lang="de-DE" b="0" i="1" smtClean="0">
                                            <a:latin typeface="Cambria Math" panose="02040503050406030204" pitchFamily="18" charset="0"/>
                                          </a:rPr>
                                          <m:t>𝑅</m:t>
                                        </m:r>
                                      </m:sub>
                                    </m:sSub>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e>
                                        </m:d>
                                      </m:e>
                                    </m:d>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0,</m:t>
                                    </m:r>
                                    <m:r>
                                      <a:rPr lang="de-DE" b="0" i="0" smtClean="0">
                                        <a:solidFill>
                                          <a:srgbClr val="7030A0"/>
                                        </a:solidFill>
                                        <a:latin typeface="Cambria Math" panose="02040503050406030204" pitchFamily="18" charset="0"/>
                                      </a:rPr>
                                      <m:t>2</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0∙0+</m:t>
                                </m:r>
                                <m:r>
                                  <a:rPr lang="de-DE" b="0" i="0" smtClean="0">
                                    <a:solidFill>
                                      <a:srgbClr val="7030A0"/>
                                    </a:solidFill>
                                    <a:latin typeface="Cambria Math" panose="02040503050406030204" pitchFamily="18" charset="0"/>
                                  </a:rPr>
                                  <m:t>2</m:t>
                                </m:r>
                                <m:r>
                                  <a:rPr lang="de-DE" smtClean="0">
                                    <a:latin typeface="Cambria Math" panose="02040503050406030204" pitchFamily="18" charset="0"/>
                                  </a:rPr>
                                  <m:t>∙</m:t>
                                </m:r>
                                <m:r>
                                  <a:rPr lang="de-DE" smtClean="0">
                                    <a:solidFill>
                                      <a:srgbClr val="FFC000"/>
                                    </a:solidFill>
                                    <a:latin typeface="Cambria Math" panose="02040503050406030204" pitchFamily="18" charset="0"/>
                                  </a:rPr>
                                  <m:t>5</m:t>
                                </m:r>
                                <m:r>
                                  <a:rPr lang="de-DE" smtClean="0">
                                    <a:latin typeface="Cambria Math" panose="02040503050406030204" pitchFamily="18" charset="0"/>
                                  </a:rPr>
                                  <m:t>=1</m:t>
                                </m:r>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1,</m:t>
                                    </m:r>
                                    <m:r>
                                      <a:rPr lang="de-DE" b="0" i="0" smtClean="0">
                                        <a:solidFill>
                                          <a:srgbClr val="7030A0"/>
                                        </a:solidFill>
                                        <a:latin typeface="Cambria Math" panose="02040503050406030204" pitchFamily="18" charset="0"/>
                                      </a:rPr>
                                      <m:t>1</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1∙0+</m:t>
                                </m:r>
                                <m:r>
                                  <a:rPr lang="de-DE" b="0" i="0" smtClean="0">
                                    <a:solidFill>
                                      <a:srgbClr val="7030A0"/>
                                    </a:solidFill>
                                    <a:latin typeface="Cambria Math" panose="02040503050406030204" pitchFamily="18" charset="0"/>
                                  </a:rPr>
                                  <m:t>1</m:t>
                                </m:r>
                                <m:r>
                                  <a:rPr lang="de-DE" smtClean="0">
                                    <a:latin typeface="Cambria Math" panose="02040503050406030204" pitchFamily="18" charset="0"/>
                                  </a:rPr>
                                  <m:t>∙</m:t>
                                </m:r>
                                <m:r>
                                  <a:rPr lang="de-DE" smtClean="0">
                                    <a:solidFill>
                                      <a:srgbClr val="FFC000"/>
                                    </a:solidFill>
                                    <a:latin typeface="Cambria Math" panose="02040503050406030204" pitchFamily="18" charset="0"/>
                                  </a:rPr>
                                  <m:t>5</m:t>
                                </m:r>
                                <m:r>
                                  <a:rPr lang="de-DE" smtClean="0">
                                    <a:latin typeface="Cambria Math" panose="02040503050406030204" pitchFamily="18" charset="0"/>
                                  </a:rPr>
                                  <m:t>=</m:t>
                                </m:r>
                                <m:r>
                                  <a:rPr lang="de-DE" b="0" i="0" smtClean="0">
                                    <a:solidFill>
                                      <a:srgbClr val="F4F4F4"/>
                                    </a:solidFill>
                                    <a:latin typeface="Cambria Math" panose="02040503050406030204" pitchFamily="18" charset="0"/>
                                  </a:rPr>
                                  <m:t>0</m:t>
                                </m:r>
                                <m:r>
                                  <a:rPr lang="de-DE" b="0" i="0"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2,</m:t>
                                    </m:r>
                                    <m:r>
                                      <a:rPr lang="de-DE" b="0" i="0" smtClean="0">
                                        <a:solidFill>
                                          <a:srgbClr val="7030A0"/>
                                        </a:solidFill>
                                        <a:latin typeface="Cambria Math" panose="02040503050406030204" pitchFamily="18" charset="0"/>
                                      </a:rPr>
                                      <m:t>0</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2∙0+</m:t>
                                </m:r>
                                <m:r>
                                  <a:rPr lang="de-DE" b="0" i="0" smtClean="0">
                                    <a:solidFill>
                                      <a:srgbClr val="7030A0"/>
                                    </a:solidFill>
                                    <a:latin typeface="Cambria Math" panose="02040503050406030204" pitchFamily="18" charset="0"/>
                                  </a:rPr>
                                  <m:t>0</m:t>
                                </m:r>
                                <m:r>
                                  <a:rPr lang="de-DE" smtClean="0">
                                    <a:latin typeface="Cambria Math" panose="02040503050406030204" pitchFamily="18" charset="0"/>
                                  </a:rPr>
                                  <m:t>∙</m:t>
                                </m:r>
                                <m:r>
                                  <a:rPr lang="de-DE" smtClean="0">
                                    <a:solidFill>
                                      <a:srgbClr val="FFC000"/>
                                    </a:solidFill>
                                    <a:latin typeface="Cambria Math" panose="02040503050406030204" pitchFamily="18" charset="0"/>
                                  </a:rPr>
                                  <m:t>5</m:t>
                                </m:r>
                                <m:r>
                                  <a:rPr lang="de-DE" smtClean="0">
                                    <a:latin typeface="Cambria Math" panose="02040503050406030204" pitchFamily="18" charset="0"/>
                                  </a:rPr>
                                  <m:t>=  </m:t>
                                </m:r>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13783790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0,</m:t>
                                    </m:r>
                                    <m:r>
                                      <a:rPr lang="de-DE" b="0" i="0" smtClean="0">
                                        <a:latin typeface="Cambria Math" panose="02040503050406030204" pitchFamily="18" charset="0"/>
                                      </a:rPr>
                                      <m:t>2</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0∙−10+</m:t>
                                </m:r>
                                <m:r>
                                  <a:rPr lang="de-DE" b="0" i="0" smtClean="0">
                                    <a:latin typeface="Cambria Math" panose="02040503050406030204" pitchFamily="18" charset="0"/>
                                  </a:rPr>
                                  <m:t>2</m:t>
                                </m:r>
                                <m:r>
                                  <a:rPr lang="de-DE" smtClean="0">
                                    <a:latin typeface="Cambria Math" panose="02040503050406030204" pitchFamily="18" charset="0"/>
                                  </a:rPr>
                                  <m:t>∙−5=−1</m:t>
                                </m:r>
                                <m:r>
                                  <a:rPr lang="de-DE" b="0" i="0" smtClean="0">
                                    <a:latin typeface="Cambria Math" panose="02040503050406030204" pitchFamily="18" charset="0"/>
                                  </a:rPr>
                                  <m:t>0</m:t>
                                </m:r>
                              </m:oMath>
                            </m:oMathPara>
                          </a14:m>
                          <a:endParaRPr lang="en-GB" dirty="0"/>
                        </a:p>
                      </a:txBody>
                      <a:tcPr/>
                    </a:tc>
                    <a:extLst>
                      <a:ext uri="{0D108BD9-81ED-4DB2-BD59-A6C34878D82A}">
                        <a16:rowId xmlns:a16="http://schemas.microsoft.com/office/drawing/2014/main" val="308493546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1,</m:t>
                                    </m:r>
                                    <m:r>
                                      <a:rPr lang="de-DE" b="0" i="0" smtClean="0">
                                        <a:latin typeface="Cambria Math" panose="02040503050406030204" pitchFamily="18" charset="0"/>
                                      </a:rPr>
                                      <m:t>1</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1</m:t>
                                </m:r>
                                <m:r>
                                  <a:rPr lang="de-DE" smtClean="0">
                                    <a:latin typeface="Cambria Math" panose="02040503050406030204" pitchFamily="18" charset="0"/>
                                  </a:rPr>
                                  <m:t>∙−10+</m:t>
                                </m:r>
                                <m:r>
                                  <a:rPr lang="de-DE" b="0" i="0" smtClean="0">
                                    <a:latin typeface="Cambria Math" panose="02040503050406030204" pitchFamily="18" charset="0"/>
                                  </a:rPr>
                                  <m:t>1</m:t>
                                </m:r>
                                <m:r>
                                  <a:rPr lang="de-DE" smtClean="0">
                                    <a:latin typeface="Cambria Math" panose="02040503050406030204" pitchFamily="18" charset="0"/>
                                  </a:rPr>
                                  <m:t>∙−5=−15</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2,</m:t>
                                    </m:r>
                                    <m:r>
                                      <a:rPr lang="de-DE" b="0" i="0" smtClean="0">
                                        <a:latin typeface="Cambria Math" panose="02040503050406030204" pitchFamily="18" charset="0"/>
                                      </a:rPr>
                                      <m:t>0</m:t>
                                    </m:r>
                                  </m:e>
                                </m:d>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0" smtClean="0">
                                    <a:latin typeface="Cambria Math" panose="02040503050406030204" pitchFamily="18" charset="0"/>
                                  </a:rPr>
                                  <m:t>2</m:t>
                                </m:r>
                                <m:r>
                                  <a:rPr lang="de-DE" smtClean="0">
                                    <a:latin typeface="Cambria Math" panose="02040503050406030204" pitchFamily="18" charset="0"/>
                                  </a:rPr>
                                  <m:t>∙−10+</m:t>
                                </m:r>
                                <m:r>
                                  <a:rPr lang="de-DE" b="0" i="0" smtClean="0">
                                    <a:latin typeface="Cambria Math" panose="02040503050406030204" pitchFamily="18" charset="0"/>
                                  </a:rPr>
                                  <m:t>0</m:t>
                                </m:r>
                                <m:r>
                                  <a:rPr lang="de-DE" smtClean="0">
                                    <a:latin typeface="Cambria Math" panose="02040503050406030204" pitchFamily="18" charset="0"/>
                                  </a:rPr>
                                  <m:t>∙−5=−20</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63" name="Table 62">
                <a:extLst>
                  <a:ext uri="{FF2B5EF4-FFF2-40B4-BE49-F238E27FC236}">
                    <a16:creationId xmlns:a16="http://schemas.microsoft.com/office/drawing/2014/main" id="{1D6DBB9F-8C5D-7F41-A037-013CE18A3C04}"/>
                  </a:ext>
                </a:extLst>
              </p:cNvPr>
              <p:cNvGraphicFramePr>
                <a:graphicFrameLocks noGrp="1"/>
              </p:cNvGraphicFramePr>
              <p:nvPr>
                <p:extLst>
                  <p:ext uri="{D42A27DB-BD31-4B8C-83A1-F6EECF244321}">
                    <p14:modId xmlns:p14="http://schemas.microsoft.com/office/powerpoint/2010/main" val="4153470872"/>
                  </p:ext>
                </p:extLst>
              </p:nvPr>
            </p:nvGraphicFramePr>
            <p:xfrm>
              <a:off x="4834079" y="2754289"/>
              <a:ext cx="4445191" cy="2628773"/>
            </p:xfrm>
            <a:graphic>
              <a:graphicData uri="http://schemas.openxmlformats.org/drawingml/2006/table">
                <a:tbl>
                  <a:tblPr firstRow="1" bandRow="1">
                    <a:tableStyleId>{FABFCF23-3B69-468F-B69F-88F6DE6A72F2}</a:tableStyleId>
                  </a:tblPr>
                  <a:tblGrid>
                    <a:gridCol w="781622">
                      <a:extLst>
                        <a:ext uri="{9D8B030D-6E8A-4147-A177-3AD203B41FA5}">
                          <a16:colId xmlns:a16="http://schemas.microsoft.com/office/drawing/2014/main" val="1319494561"/>
                        </a:ext>
                      </a:extLst>
                    </a:gridCol>
                    <a:gridCol w="1128014">
                      <a:extLst>
                        <a:ext uri="{9D8B030D-6E8A-4147-A177-3AD203B41FA5}">
                          <a16:colId xmlns:a16="http://schemas.microsoft.com/office/drawing/2014/main" val="2426709308"/>
                        </a:ext>
                      </a:extLst>
                    </a:gridCol>
                    <a:gridCol w="2535555">
                      <a:extLst>
                        <a:ext uri="{9D8B030D-6E8A-4147-A177-3AD203B41FA5}">
                          <a16:colId xmlns:a16="http://schemas.microsoft.com/office/drawing/2014/main" val="2590330404"/>
                        </a:ext>
                      </a:extLst>
                    </a:gridCol>
                  </a:tblGrid>
                  <a:tr h="403733">
                    <a:tc>
                      <a:txBody>
                        <a:bodyPr/>
                        <a:lstStyle/>
                        <a:p>
                          <a:endParaRPr lang="en-US"/>
                        </a:p>
                      </a:txBody>
                      <a:tcPr>
                        <a:blipFill>
                          <a:blip r:embed="rId2"/>
                          <a:stretch>
                            <a:fillRect l="-1613" r="-467742" b="-553125"/>
                          </a:stretch>
                        </a:blipFill>
                      </a:tcPr>
                    </a:tc>
                    <a:tc>
                      <a:txBody>
                        <a:bodyPr/>
                        <a:lstStyle/>
                        <a:p>
                          <a:endParaRPr lang="en-US"/>
                        </a:p>
                      </a:txBody>
                      <a:tcPr>
                        <a:blipFill>
                          <a:blip r:embed="rId2"/>
                          <a:stretch>
                            <a:fillRect l="-70787" r="-225843" b="-553125"/>
                          </a:stretch>
                        </a:blipFill>
                      </a:tcPr>
                    </a:tc>
                    <a:tc>
                      <a:txBody>
                        <a:bodyPr/>
                        <a:lstStyle/>
                        <a:p>
                          <a:endParaRPr lang="en-US"/>
                        </a:p>
                      </a:txBody>
                      <a:tcPr>
                        <a:blipFill>
                          <a:blip r:embed="rId2"/>
                          <a:stretch>
                            <a:fillRect l="-76000" r="-500" b="-55312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2"/>
                          <a:stretch>
                            <a:fillRect l="-1613" t="-110345" r="-467742" b="-510345"/>
                          </a:stretch>
                        </a:blipFill>
                      </a:tcPr>
                    </a:tc>
                    <a:tc>
                      <a:txBody>
                        <a:bodyPr/>
                        <a:lstStyle/>
                        <a:p>
                          <a:endParaRPr lang="en-US"/>
                        </a:p>
                      </a:txBody>
                      <a:tcPr>
                        <a:blipFill>
                          <a:blip r:embed="rId2"/>
                          <a:stretch>
                            <a:fillRect l="-70787" t="-110345" r="-225843" b="-510345"/>
                          </a:stretch>
                        </a:blipFill>
                      </a:tcPr>
                    </a:tc>
                    <a:tc>
                      <a:txBody>
                        <a:bodyPr/>
                        <a:lstStyle/>
                        <a:p>
                          <a:endParaRPr lang="en-US"/>
                        </a:p>
                      </a:txBody>
                      <a:tcPr>
                        <a:blipFill>
                          <a:blip r:embed="rId2"/>
                          <a:stretch>
                            <a:fillRect l="-76000" t="-110345" r="-500" b="-510345"/>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2"/>
                          <a:stretch>
                            <a:fillRect l="-1613" t="-203333" r="-467742" b="-393333"/>
                          </a:stretch>
                        </a:blipFill>
                      </a:tcPr>
                    </a:tc>
                    <a:tc>
                      <a:txBody>
                        <a:bodyPr/>
                        <a:lstStyle/>
                        <a:p>
                          <a:endParaRPr lang="en-US"/>
                        </a:p>
                      </a:txBody>
                      <a:tcPr>
                        <a:blipFill>
                          <a:blip r:embed="rId2"/>
                          <a:stretch>
                            <a:fillRect l="-70787" t="-203333" r="-225843" b="-393333"/>
                          </a:stretch>
                        </a:blipFill>
                      </a:tcPr>
                    </a:tc>
                    <a:tc>
                      <a:txBody>
                        <a:bodyPr/>
                        <a:lstStyle/>
                        <a:p>
                          <a:endParaRPr lang="en-US"/>
                        </a:p>
                      </a:txBody>
                      <a:tcPr>
                        <a:blipFill>
                          <a:blip r:embed="rId2"/>
                          <a:stretch>
                            <a:fillRect l="-76000" t="-203333" r="-500" b="-393333"/>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2"/>
                          <a:stretch>
                            <a:fillRect l="-1613" t="-313793" r="-467742" b="-306897"/>
                          </a:stretch>
                        </a:blipFill>
                      </a:tcPr>
                    </a:tc>
                    <a:tc>
                      <a:txBody>
                        <a:bodyPr/>
                        <a:lstStyle/>
                        <a:p>
                          <a:endParaRPr lang="en-US"/>
                        </a:p>
                      </a:txBody>
                      <a:tcPr>
                        <a:blipFill>
                          <a:blip r:embed="rId2"/>
                          <a:stretch>
                            <a:fillRect l="-70787" t="-313793" r="-225843" b="-306897"/>
                          </a:stretch>
                        </a:blipFill>
                      </a:tcPr>
                    </a:tc>
                    <a:tc>
                      <a:txBody>
                        <a:bodyPr/>
                        <a:lstStyle/>
                        <a:p>
                          <a:endParaRPr lang="en-US"/>
                        </a:p>
                      </a:txBody>
                      <a:tcPr>
                        <a:blipFill>
                          <a:blip r:embed="rId2"/>
                          <a:stretch>
                            <a:fillRect l="-76000" t="-313793" r="-500" b="-306897"/>
                          </a:stretch>
                        </a:blipFill>
                      </a:tcPr>
                    </a:tc>
                    <a:extLst>
                      <a:ext uri="{0D108BD9-81ED-4DB2-BD59-A6C34878D82A}">
                        <a16:rowId xmlns:a16="http://schemas.microsoft.com/office/drawing/2014/main" val="1378379079"/>
                      </a:ext>
                    </a:extLst>
                  </a:tr>
                  <a:tr h="370840">
                    <a:tc>
                      <a:txBody>
                        <a:bodyPr/>
                        <a:lstStyle/>
                        <a:p>
                          <a:endParaRPr lang="en-US"/>
                        </a:p>
                      </a:txBody>
                      <a:tcPr>
                        <a:blipFill>
                          <a:blip r:embed="rId2"/>
                          <a:stretch>
                            <a:fillRect l="-1613" t="-413793" r="-467742" b="-206897"/>
                          </a:stretch>
                        </a:blipFill>
                      </a:tcPr>
                    </a:tc>
                    <a:tc>
                      <a:txBody>
                        <a:bodyPr/>
                        <a:lstStyle/>
                        <a:p>
                          <a:endParaRPr lang="en-US"/>
                        </a:p>
                      </a:txBody>
                      <a:tcPr>
                        <a:blipFill>
                          <a:blip r:embed="rId2"/>
                          <a:stretch>
                            <a:fillRect l="-70787" t="-413793" r="-225843" b="-206897"/>
                          </a:stretch>
                        </a:blipFill>
                      </a:tcPr>
                    </a:tc>
                    <a:tc>
                      <a:txBody>
                        <a:bodyPr/>
                        <a:lstStyle/>
                        <a:p>
                          <a:endParaRPr lang="en-US"/>
                        </a:p>
                      </a:txBody>
                      <a:tcPr>
                        <a:blipFill>
                          <a:blip r:embed="rId2"/>
                          <a:stretch>
                            <a:fillRect l="-76000" t="-413793" r="-500" b="-206897"/>
                          </a:stretch>
                        </a:blipFill>
                      </a:tcPr>
                    </a:tc>
                    <a:extLst>
                      <a:ext uri="{0D108BD9-81ED-4DB2-BD59-A6C34878D82A}">
                        <a16:rowId xmlns:a16="http://schemas.microsoft.com/office/drawing/2014/main" val="3084935461"/>
                      </a:ext>
                    </a:extLst>
                  </a:tr>
                  <a:tr h="370840">
                    <a:tc>
                      <a:txBody>
                        <a:bodyPr/>
                        <a:lstStyle/>
                        <a:p>
                          <a:endParaRPr lang="en-US"/>
                        </a:p>
                      </a:txBody>
                      <a:tcPr>
                        <a:blipFill>
                          <a:blip r:embed="rId2"/>
                          <a:stretch>
                            <a:fillRect l="-1613" t="-496667" r="-467742" b="-100000"/>
                          </a:stretch>
                        </a:blipFill>
                      </a:tcPr>
                    </a:tc>
                    <a:tc>
                      <a:txBody>
                        <a:bodyPr/>
                        <a:lstStyle/>
                        <a:p>
                          <a:endParaRPr lang="en-US"/>
                        </a:p>
                      </a:txBody>
                      <a:tcPr>
                        <a:blipFill>
                          <a:blip r:embed="rId2"/>
                          <a:stretch>
                            <a:fillRect l="-70787" t="-496667" r="-225843" b="-100000"/>
                          </a:stretch>
                        </a:blipFill>
                      </a:tcPr>
                    </a:tc>
                    <a:tc>
                      <a:txBody>
                        <a:bodyPr/>
                        <a:lstStyle/>
                        <a:p>
                          <a:endParaRPr lang="en-US"/>
                        </a:p>
                      </a:txBody>
                      <a:tcPr>
                        <a:blipFill>
                          <a:blip r:embed="rId2"/>
                          <a:stretch>
                            <a:fillRect l="-76000" t="-496667" r="-500" b="-100000"/>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2"/>
                          <a:stretch>
                            <a:fillRect l="-1613" t="-617241" r="-467742" b="-3448"/>
                          </a:stretch>
                        </a:blipFill>
                      </a:tcPr>
                    </a:tc>
                    <a:tc>
                      <a:txBody>
                        <a:bodyPr/>
                        <a:lstStyle/>
                        <a:p>
                          <a:endParaRPr lang="en-US"/>
                        </a:p>
                      </a:txBody>
                      <a:tcPr>
                        <a:blipFill>
                          <a:blip r:embed="rId2"/>
                          <a:stretch>
                            <a:fillRect l="-70787" t="-617241" r="-225843" b="-3448"/>
                          </a:stretch>
                        </a:blipFill>
                      </a:tcPr>
                    </a:tc>
                    <a:tc>
                      <a:txBody>
                        <a:bodyPr/>
                        <a:lstStyle/>
                        <a:p>
                          <a:endParaRPr lang="en-US"/>
                        </a:p>
                      </a:txBody>
                      <a:tcPr>
                        <a:blipFill>
                          <a:blip r:embed="rId2"/>
                          <a:stretch>
                            <a:fillRect l="-76000" t="-617241" r="-500" b="-3448"/>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4" name="Table 63">
                <a:extLst>
                  <a:ext uri="{FF2B5EF4-FFF2-40B4-BE49-F238E27FC236}">
                    <a16:creationId xmlns:a16="http://schemas.microsoft.com/office/drawing/2014/main" id="{B1EB27C9-98CA-C943-8D3F-1AB4F0369658}"/>
                  </a:ext>
                </a:extLst>
              </p:cNvPr>
              <p:cNvGraphicFramePr>
                <a:graphicFrameLocks noGrp="1"/>
              </p:cNvGraphicFramePr>
              <p:nvPr/>
            </p:nvGraphicFramePr>
            <p:xfrm>
              <a:off x="4834079" y="840963"/>
              <a:ext cx="2280413" cy="1868488"/>
            </p:xfrm>
            <a:graphic>
              <a:graphicData uri="http://schemas.openxmlformats.org/drawingml/2006/table">
                <a:tbl>
                  <a:tblPr firstRow="1" bandRow="1">
                    <a:tableStyleId>{FABFCF23-3B69-468F-B69F-88F6DE6A72F2}</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17169">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d>
                                  <m:dPr>
                                    <m:ctrlPr>
                                      <a:rPr lang="de-DE" i="1" smtClean="0">
                                        <a:latin typeface="Cambria Math" panose="02040503050406030204" pitchFamily="18" charset="0"/>
                                      </a:rPr>
                                    </m:ctrlPr>
                                  </m:dPr>
                                  <m:e>
                                    <m:r>
                                      <a:rPr lang="de-DE" smtClean="0">
                                        <a:latin typeface="Cambria Math" panose="02040503050406030204" pitchFamily="18" charset="0"/>
                                      </a:rPr>
                                      <m:t>𝑅</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en-GB" smtClean="0">
                                        <a:latin typeface="Cambria Math" panose="02040503050406030204" pitchFamily="18" charset="0"/>
                                      </a:rPr>
                                      <m:t>𝜙</m:t>
                                    </m:r>
                                  </m:e>
                                  <m:sub>
                                    <m:r>
                                      <a:rPr lang="de-DE" smtClean="0">
                                        <a:latin typeface="Cambria Math" panose="02040503050406030204" pitchFamily="18" charset="0"/>
                                      </a:rPr>
                                      <m:t>𝑈</m:t>
                                    </m:r>
                                    <m:d>
                                      <m:dPr>
                                        <m:ctrlPr>
                                          <a:rPr lang="de-DE" i="1" smtClean="0">
                                            <a:latin typeface="Cambria Math" panose="02040503050406030204" pitchFamily="18" charset="0"/>
                                          </a:rPr>
                                        </m:ctrlPr>
                                      </m:dPr>
                                      <m:e>
                                        <m:r>
                                          <a:rPr lang="de-DE" smtClean="0">
                                            <a:latin typeface="Cambria Math" panose="02040503050406030204" pitchFamily="18" charset="0"/>
                                          </a:rPr>
                                          <m:t>𝑅</m:t>
                                        </m:r>
                                      </m:e>
                                    </m:d>
                                  </m:sub>
                                </m:sSub>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solidFill>
                                      <a:srgbClr val="FFC000"/>
                                    </a:solidFill>
                                    <a:latin typeface="Cambria Math" panose="02040503050406030204" pitchFamily="18" charset="0"/>
                                  </a:rPr>
                                  <m:t>5</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0</m:t>
                                </m:r>
                              </m:oMath>
                            </m:oMathPara>
                          </a14:m>
                          <a:endParaRPr lang="en-GB"/>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−5</m:t>
                                </m:r>
                              </m:oMath>
                            </m:oMathPara>
                          </a14:m>
                          <a:endParaRPr lang="en-GB"/>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64" name="Table 63">
                <a:extLst>
                  <a:ext uri="{FF2B5EF4-FFF2-40B4-BE49-F238E27FC236}">
                    <a16:creationId xmlns:a16="http://schemas.microsoft.com/office/drawing/2014/main" id="{B1EB27C9-98CA-C943-8D3F-1AB4F0369658}"/>
                  </a:ext>
                </a:extLst>
              </p:cNvPr>
              <p:cNvGraphicFramePr>
                <a:graphicFrameLocks noGrp="1"/>
              </p:cNvGraphicFramePr>
              <p:nvPr>
                <p:extLst>
                  <p:ext uri="{D42A27DB-BD31-4B8C-83A1-F6EECF244321}">
                    <p14:modId xmlns:p14="http://schemas.microsoft.com/office/powerpoint/2010/main" val="2323884020"/>
                  </p:ext>
                </p:extLst>
              </p:nvPr>
            </p:nvGraphicFramePr>
            <p:xfrm>
              <a:off x="4834079" y="840963"/>
              <a:ext cx="2280413" cy="1868424"/>
            </p:xfrm>
            <a:graphic>
              <a:graphicData uri="http://schemas.openxmlformats.org/drawingml/2006/table">
                <a:tbl>
                  <a:tblPr firstRow="1" bandRow="1">
                    <a:tableStyleId>{FABFCF23-3B69-468F-B69F-88F6DE6A72F2}</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717169">
                      <a:extLst>
                        <a:ext uri="{9D8B030D-6E8A-4147-A177-3AD203B41FA5}">
                          <a16:colId xmlns:a16="http://schemas.microsoft.com/office/drawing/2014/main" val="281335253"/>
                        </a:ext>
                      </a:extLst>
                    </a:gridCol>
                  </a:tblGrid>
                  <a:tr h="385064">
                    <a:tc>
                      <a:txBody>
                        <a:bodyPr/>
                        <a:lstStyle/>
                        <a:p>
                          <a:endParaRPr lang="en-US"/>
                        </a:p>
                      </a:txBody>
                      <a:tcPr>
                        <a:blipFill>
                          <a:blip r:embed="rId3"/>
                          <a:stretch>
                            <a:fillRect l="-1613" t="-3226" r="-191935" b="-377419"/>
                          </a:stretch>
                        </a:blipFill>
                      </a:tcPr>
                    </a:tc>
                    <a:tc>
                      <a:txBody>
                        <a:bodyPr/>
                        <a:lstStyle/>
                        <a:p>
                          <a:endParaRPr lang="en-US"/>
                        </a:p>
                      </a:txBody>
                      <a:tcPr>
                        <a:blipFill>
                          <a:blip r:embed="rId3"/>
                          <a:stretch>
                            <a:fillRect l="-101613" t="-3226" r="-91935" b="-377419"/>
                          </a:stretch>
                        </a:blipFill>
                      </a:tcPr>
                    </a:tc>
                    <a:tc>
                      <a:txBody>
                        <a:bodyPr/>
                        <a:lstStyle/>
                        <a:p>
                          <a:endParaRPr lang="en-US"/>
                        </a:p>
                      </a:txBody>
                      <a:tcPr>
                        <a:blipFill>
                          <a:blip r:embed="rId3"/>
                          <a:stretch>
                            <a:fillRect l="-219298" t="-3226" b="-377419"/>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3"/>
                          <a:stretch>
                            <a:fillRect l="-1613" t="-110345" r="-191935" b="-303448"/>
                          </a:stretch>
                        </a:blipFill>
                      </a:tcPr>
                    </a:tc>
                    <a:tc>
                      <a:txBody>
                        <a:bodyPr/>
                        <a:lstStyle/>
                        <a:p>
                          <a:endParaRPr lang="en-US"/>
                        </a:p>
                      </a:txBody>
                      <a:tcPr>
                        <a:blipFill>
                          <a:blip r:embed="rId3"/>
                          <a:stretch>
                            <a:fillRect l="-101613" t="-110345" r="-91935" b="-303448"/>
                          </a:stretch>
                        </a:blipFill>
                      </a:tcPr>
                    </a:tc>
                    <a:tc>
                      <a:txBody>
                        <a:bodyPr/>
                        <a:lstStyle/>
                        <a:p>
                          <a:endParaRPr lang="en-US"/>
                        </a:p>
                      </a:txBody>
                      <a:tcPr>
                        <a:blipFill>
                          <a:blip r:embed="rId3"/>
                          <a:stretch>
                            <a:fillRect l="-219298" t="-110345" b="-303448"/>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3"/>
                          <a:stretch>
                            <a:fillRect l="-1613" t="-210345" r="-191935" b="-203448"/>
                          </a:stretch>
                        </a:blipFill>
                      </a:tcPr>
                    </a:tc>
                    <a:tc>
                      <a:txBody>
                        <a:bodyPr/>
                        <a:lstStyle/>
                        <a:p>
                          <a:endParaRPr lang="en-US"/>
                        </a:p>
                      </a:txBody>
                      <a:tcPr>
                        <a:blipFill>
                          <a:blip r:embed="rId3"/>
                          <a:stretch>
                            <a:fillRect l="-101613" t="-210345" r="-91935" b="-203448"/>
                          </a:stretch>
                        </a:blipFill>
                      </a:tcPr>
                    </a:tc>
                    <a:tc>
                      <a:txBody>
                        <a:bodyPr/>
                        <a:lstStyle/>
                        <a:p>
                          <a:endParaRPr lang="en-US"/>
                        </a:p>
                      </a:txBody>
                      <a:tcPr>
                        <a:blipFill>
                          <a:blip r:embed="rId3"/>
                          <a:stretch>
                            <a:fillRect l="-219298" t="-210345" b="-203448"/>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3"/>
                          <a:stretch>
                            <a:fillRect l="-1613" t="-300000" r="-191935" b="-96667"/>
                          </a:stretch>
                        </a:blipFill>
                      </a:tcPr>
                    </a:tc>
                    <a:tc>
                      <a:txBody>
                        <a:bodyPr/>
                        <a:lstStyle/>
                        <a:p>
                          <a:endParaRPr lang="en-US"/>
                        </a:p>
                      </a:txBody>
                      <a:tcPr>
                        <a:blipFill>
                          <a:blip r:embed="rId3"/>
                          <a:stretch>
                            <a:fillRect l="-101613" t="-300000" r="-91935" b="-96667"/>
                          </a:stretch>
                        </a:blipFill>
                      </a:tcPr>
                    </a:tc>
                    <a:tc>
                      <a:txBody>
                        <a:bodyPr/>
                        <a:lstStyle/>
                        <a:p>
                          <a:endParaRPr lang="en-US"/>
                        </a:p>
                      </a:txBody>
                      <a:tcPr>
                        <a:blipFill>
                          <a:blip r:embed="rId3"/>
                          <a:stretch>
                            <a:fillRect l="-219298" t="-300000" b="-96667"/>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3"/>
                          <a:stretch>
                            <a:fillRect l="-1613" t="-413793" r="-191935"/>
                          </a:stretch>
                        </a:blipFill>
                      </a:tcPr>
                    </a:tc>
                    <a:tc>
                      <a:txBody>
                        <a:bodyPr/>
                        <a:lstStyle/>
                        <a:p>
                          <a:endParaRPr lang="en-US"/>
                        </a:p>
                      </a:txBody>
                      <a:tcPr>
                        <a:blipFill>
                          <a:blip r:embed="rId3"/>
                          <a:stretch>
                            <a:fillRect l="-101613" t="-413793" r="-91935"/>
                          </a:stretch>
                        </a:blipFill>
                      </a:tcPr>
                    </a:tc>
                    <a:tc>
                      <a:txBody>
                        <a:bodyPr/>
                        <a:lstStyle/>
                        <a:p>
                          <a:endParaRPr lang="en-US"/>
                        </a:p>
                      </a:txBody>
                      <a:tcPr>
                        <a:blipFill>
                          <a:blip r:embed="rId3"/>
                          <a:stretch>
                            <a:fillRect l="-219298" t="-413793"/>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5" name="Table 64">
                <a:extLst>
                  <a:ext uri="{FF2B5EF4-FFF2-40B4-BE49-F238E27FC236}">
                    <a16:creationId xmlns:a16="http://schemas.microsoft.com/office/drawing/2014/main" id="{3209C3F1-F134-0B45-ABB2-BC6D3D3C7E28}"/>
                  </a:ext>
                </a:extLst>
              </p:cNvPr>
              <p:cNvGraphicFramePr>
                <a:graphicFrameLocks noGrp="1"/>
              </p:cNvGraphicFramePr>
              <p:nvPr/>
            </p:nvGraphicFramePr>
            <p:xfrm>
              <a:off x="352886" y="847379"/>
              <a:ext cx="215195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588708">
                      <a:extLst>
                        <a:ext uri="{9D8B030D-6E8A-4147-A177-3AD203B41FA5}">
                          <a16:colId xmlns:a16="http://schemas.microsoft.com/office/drawing/2014/main" val="28133525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d>
                                  <m:dPr>
                                    <m:ctrlPr>
                                      <a:rPr lang="de-DE" i="1" smtClean="0">
                                        <a:latin typeface="Cambria Math" panose="02040503050406030204" pitchFamily="18" charset="0"/>
                                      </a:rPr>
                                    </m:ctrlPr>
                                  </m:dPr>
                                  <m:e>
                                    <m:r>
                                      <a:rPr lang="de-DE" smtClean="0">
                                        <a:latin typeface="Cambria Math" panose="02040503050406030204" pitchFamily="18" charset="0"/>
                                      </a:rPr>
                                      <m:t>𝑅</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𝜙</m:t>
                                </m:r>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10</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4</m:t>
                                </m:r>
                              </m:oMath>
                            </m:oMathPara>
                          </a14:m>
                          <a:endParaRPr lang="en-GB"/>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8</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5</m:t>
                                </m:r>
                              </m:oMath>
                            </m:oMathPara>
                          </a14:m>
                          <a:endParaRPr lang="en-GB" dirty="0"/>
                        </a:p>
                      </a:txBody>
                      <a:tcPr/>
                    </a:tc>
                    <a:extLst>
                      <a:ext uri="{0D108BD9-81ED-4DB2-BD59-A6C34878D82A}">
                        <a16:rowId xmlns:a16="http://schemas.microsoft.com/office/drawing/2014/main" val="576065180"/>
                      </a:ext>
                    </a:extLst>
                  </a:tr>
                </a:tbl>
              </a:graphicData>
            </a:graphic>
          </p:graphicFrame>
        </mc:Choice>
        <mc:Fallback xmlns="">
          <p:graphicFrame>
            <p:nvGraphicFramePr>
              <p:cNvPr id="65" name="Table 64">
                <a:extLst>
                  <a:ext uri="{FF2B5EF4-FFF2-40B4-BE49-F238E27FC236}">
                    <a16:creationId xmlns:a16="http://schemas.microsoft.com/office/drawing/2014/main" id="{3209C3F1-F134-0B45-ABB2-BC6D3D3C7E28}"/>
                  </a:ext>
                </a:extLst>
              </p:cNvPr>
              <p:cNvGraphicFramePr>
                <a:graphicFrameLocks noGrp="1"/>
              </p:cNvGraphicFramePr>
              <p:nvPr>
                <p:extLst>
                  <p:ext uri="{D42A27DB-BD31-4B8C-83A1-F6EECF244321}">
                    <p14:modId xmlns:p14="http://schemas.microsoft.com/office/powerpoint/2010/main" val="629847104"/>
                  </p:ext>
                </p:extLst>
              </p:nvPr>
            </p:nvGraphicFramePr>
            <p:xfrm>
              <a:off x="352886" y="847379"/>
              <a:ext cx="2151952" cy="185420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781622">
                      <a:extLst>
                        <a:ext uri="{9D8B030D-6E8A-4147-A177-3AD203B41FA5}">
                          <a16:colId xmlns:a16="http://schemas.microsoft.com/office/drawing/2014/main" val="2426709308"/>
                        </a:ext>
                      </a:extLst>
                    </a:gridCol>
                    <a:gridCol w="588708">
                      <a:extLst>
                        <a:ext uri="{9D8B030D-6E8A-4147-A177-3AD203B41FA5}">
                          <a16:colId xmlns:a16="http://schemas.microsoft.com/office/drawing/2014/main" val="281335253"/>
                        </a:ext>
                      </a:extLst>
                    </a:gridCol>
                  </a:tblGrid>
                  <a:tr h="370840">
                    <a:tc>
                      <a:txBody>
                        <a:bodyPr/>
                        <a:lstStyle/>
                        <a:p>
                          <a:endParaRPr lang="en-US"/>
                        </a:p>
                      </a:txBody>
                      <a:tcPr>
                        <a:blipFill>
                          <a:blip r:embed="rId4"/>
                          <a:stretch>
                            <a:fillRect l="-1613" t="-3448" r="-175806" b="-410345"/>
                          </a:stretch>
                        </a:blipFill>
                      </a:tcPr>
                    </a:tc>
                    <a:tc>
                      <a:txBody>
                        <a:bodyPr/>
                        <a:lstStyle/>
                        <a:p>
                          <a:endParaRPr lang="en-US"/>
                        </a:p>
                      </a:txBody>
                      <a:tcPr>
                        <a:blipFill>
                          <a:blip r:embed="rId4"/>
                          <a:stretch>
                            <a:fillRect l="-101613" t="-3448" r="-75806" b="-410345"/>
                          </a:stretch>
                        </a:blipFill>
                      </a:tcPr>
                    </a:tc>
                    <a:tc>
                      <a:txBody>
                        <a:bodyPr/>
                        <a:lstStyle/>
                        <a:p>
                          <a:endParaRPr lang="en-US"/>
                        </a:p>
                      </a:txBody>
                      <a:tcPr>
                        <a:blipFill>
                          <a:blip r:embed="rId4"/>
                          <a:stretch>
                            <a:fillRect l="-265957" t="-3448" b="-410345"/>
                          </a:stretch>
                        </a:blipFill>
                      </a:tcPr>
                    </a:tc>
                    <a:extLst>
                      <a:ext uri="{0D108BD9-81ED-4DB2-BD59-A6C34878D82A}">
                        <a16:rowId xmlns:a16="http://schemas.microsoft.com/office/drawing/2014/main" val="1907911284"/>
                      </a:ext>
                    </a:extLst>
                  </a:tr>
                  <a:tr h="370840">
                    <a:tc>
                      <a:txBody>
                        <a:bodyPr/>
                        <a:lstStyle/>
                        <a:p>
                          <a:endParaRPr lang="en-US"/>
                        </a:p>
                      </a:txBody>
                      <a:tcPr>
                        <a:blipFill>
                          <a:blip r:embed="rId4"/>
                          <a:stretch>
                            <a:fillRect l="-1613" t="-100000" r="-175806" b="-296667"/>
                          </a:stretch>
                        </a:blipFill>
                      </a:tcPr>
                    </a:tc>
                    <a:tc>
                      <a:txBody>
                        <a:bodyPr/>
                        <a:lstStyle/>
                        <a:p>
                          <a:endParaRPr lang="en-US"/>
                        </a:p>
                      </a:txBody>
                      <a:tcPr>
                        <a:blipFill>
                          <a:blip r:embed="rId4"/>
                          <a:stretch>
                            <a:fillRect l="-101613" t="-100000" r="-75806" b="-296667"/>
                          </a:stretch>
                        </a:blipFill>
                      </a:tcPr>
                    </a:tc>
                    <a:tc>
                      <a:txBody>
                        <a:bodyPr/>
                        <a:lstStyle/>
                        <a:p>
                          <a:endParaRPr lang="en-US"/>
                        </a:p>
                      </a:txBody>
                      <a:tcPr>
                        <a:blipFill>
                          <a:blip r:embed="rId4"/>
                          <a:stretch>
                            <a:fillRect l="-265957" t="-100000" b="-296667"/>
                          </a:stretch>
                        </a:blipFill>
                      </a:tcPr>
                    </a:tc>
                    <a:extLst>
                      <a:ext uri="{0D108BD9-81ED-4DB2-BD59-A6C34878D82A}">
                        <a16:rowId xmlns:a16="http://schemas.microsoft.com/office/drawing/2014/main" val="1902464291"/>
                      </a:ext>
                    </a:extLst>
                  </a:tr>
                  <a:tr h="370840">
                    <a:tc>
                      <a:txBody>
                        <a:bodyPr/>
                        <a:lstStyle/>
                        <a:p>
                          <a:endParaRPr lang="en-US"/>
                        </a:p>
                      </a:txBody>
                      <a:tcPr>
                        <a:blipFill>
                          <a:blip r:embed="rId4"/>
                          <a:stretch>
                            <a:fillRect l="-1613" t="-206897" r="-175806" b="-206897"/>
                          </a:stretch>
                        </a:blipFill>
                      </a:tcPr>
                    </a:tc>
                    <a:tc>
                      <a:txBody>
                        <a:bodyPr/>
                        <a:lstStyle/>
                        <a:p>
                          <a:endParaRPr lang="en-US"/>
                        </a:p>
                      </a:txBody>
                      <a:tcPr>
                        <a:blipFill>
                          <a:blip r:embed="rId4"/>
                          <a:stretch>
                            <a:fillRect l="-101613" t="-206897" r="-75806" b="-206897"/>
                          </a:stretch>
                        </a:blipFill>
                      </a:tcPr>
                    </a:tc>
                    <a:tc>
                      <a:txBody>
                        <a:bodyPr/>
                        <a:lstStyle/>
                        <a:p>
                          <a:endParaRPr lang="en-US"/>
                        </a:p>
                      </a:txBody>
                      <a:tcPr>
                        <a:blipFill>
                          <a:blip r:embed="rId4"/>
                          <a:stretch>
                            <a:fillRect l="-265957" t="-206897" b="-206897"/>
                          </a:stretch>
                        </a:blipFill>
                      </a:tcPr>
                    </a:tc>
                    <a:extLst>
                      <a:ext uri="{0D108BD9-81ED-4DB2-BD59-A6C34878D82A}">
                        <a16:rowId xmlns:a16="http://schemas.microsoft.com/office/drawing/2014/main" val="1944780422"/>
                      </a:ext>
                    </a:extLst>
                  </a:tr>
                  <a:tr h="370840">
                    <a:tc>
                      <a:txBody>
                        <a:bodyPr/>
                        <a:lstStyle/>
                        <a:p>
                          <a:endParaRPr lang="en-US"/>
                        </a:p>
                      </a:txBody>
                      <a:tcPr>
                        <a:blipFill>
                          <a:blip r:embed="rId4"/>
                          <a:stretch>
                            <a:fillRect l="-1613" t="-296667" r="-175806" b="-100000"/>
                          </a:stretch>
                        </a:blipFill>
                      </a:tcPr>
                    </a:tc>
                    <a:tc>
                      <a:txBody>
                        <a:bodyPr/>
                        <a:lstStyle/>
                        <a:p>
                          <a:endParaRPr lang="en-US"/>
                        </a:p>
                      </a:txBody>
                      <a:tcPr>
                        <a:blipFill>
                          <a:blip r:embed="rId4"/>
                          <a:stretch>
                            <a:fillRect l="-101613" t="-296667" r="-75806" b="-100000"/>
                          </a:stretch>
                        </a:blipFill>
                      </a:tcPr>
                    </a:tc>
                    <a:tc>
                      <a:txBody>
                        <a:bodyPr/>
                        <a:lstStyle/>
                        <a:p>
                          <a:endParaRPr lang="en-US"/>
                        </a:p>
                      </a:txBody>
                      <a:tcPr>
                        <a:blipFill>
                          <a:blip r:embed="rId4"/>
                          <a:stretch>
                            <a:fillRect l="-265957" t="-296667" b="-100000"/>
                          </a:stretch>
                        </a:blipFill>
                      </a:tcPr>
                    </a:tc>
                    <a:extLst>
                      <a:ext uri="{0D108BD9-81ED-4DB2-BD59-A6C34878D82A}">
                        <a16:rowId xmlns:a16="http://schemas.microsoft.com/office/drawing/2014/main" val="3143917387"/>
                      </a:ext>
                    </a:extLst>
                  </a:tr>
                  <a:tr h="370840">
                    <a:tc>
                      <a:txBody>
                        <a:bodyPr/>
                        <a:lstStyle/>
                        <a:p>
                          <a:endParaRPr lang="en-US"/>
                        </a:p>
                      </a:txBody>
                      <a:tcPr>
                        <a:blipFill>
                          <a:blip r:embed="rId4"/>
                          <a:stretch>
                            <a:fillRect l="-1613" t="-410345" r="-175806" b="-3448"/>
                          </a:stretch>
                        </a:blipFill>
                      </a:tcPr>
                    </a:tc>
                    <a:tc>
                      <a:txBody>
                        <a:bodyPr/>
                        <a:lstStyle/>
                        <a:p>
                          <a:endParaRPr lang="en-US"/>
                        </a:p>
                      </a:txBody>
                      <a:tcPr>
                        <a:blipFill>
                          <a:blip r:embed="rId4"/>
                          <a:stretch>
                            <a:fillRect l="-101613" t="-410345" r="-75806" b="-3448"/>
                          </a:stretch>
                        </a:blipFill>
                      </a:tcPr>
                    </a:tc>
                    <a:tc>
                      <a:txBody>
                        <a:bodyPr/>
                        <a:lstStyle/>
                        <a:p>
                          <a:endParaRPr lang="en-US"/>
                        </a:p>
                      </a:txBody>
                      <a:tcPr>
                        <a:blipFill>
                          <a:blip r:embed="rId4"/>
                          <a:stretch>
                            <a:fillRect l="-265957" t="-410345" b="-3448"/>
                          </a:stretch>
                        </a:blipFill>
                      </a:tcPr>
                    </a:tc>
                    <a:extLst>
                      <a:ext uri="{0D108BD9-81ED-4DB2-BD59-A6C34878D82A}">
                        <a16:rowId xmlns:a16="http://schemas.microsoft.com/office/drawing/2014/main" val="57606518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66" name="Table 65">
                <a:extLst>
                  <a:ext uri="{FF2B5EF4-FFF2-40B4-BE49-F238E27FC236}">
                    <a16:creationId xmlns:a16="http://schemas.microsoft.com/office/drawing/2014/main" id="{DA73F61F-8889-0140-B7CF-CB8FA598DE8E}"/>
                  </a:ext>
                </a:extLst>
              </p:cNvPr>
              <p:cNvGraphicFramePr>
                <a:graphicFrameLocks noGrp="1"/>
              </p:cNvGraphicFramePr>
              <p:nvPr/>
            </p:nvGraphicFramePr>
            <p:xfrm>
              <a:off x="352887" y="2760235"/>
              <a:ext cx="4383597" cy="2595880"/>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1151954">
                      <a:extLst>
                        <a:ext uri="{9D8B030D-6E8A-4147-A177-3AD203B41FA5}">
                          <a16:colId xmlns:a16="http://schemas.microsoft.com/office/drawing/2014/main" val="2426709308"/>
                        </a:ext>
                      </a:extLst>
                    </a:gridCol>
                    <a:gridCol w="1660716">
                      <a:extLst>
                        <a:ext uri="{9D8B030D-6E8A-4147-A177-3AD203B41FA5}">
                          <a16:colId xmlns:a16="http://schemas.microsoft.com/office/drawing/2014/main" val="281335253"/>
                        </a:ext>
                      </a:extLst>
                    </a:gridCol>
                    <a:gridCol w="789305">
                      <a:extLst>
                        <a:ext uri="{9D8B030D-6E8A-4147-A177-3AD203B41FA5}">
                          <a16:colId xmlns:a16="http://schemas.microsoft.com/office/drawing/2014/main" val="391695395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𝐸</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m:t>
                                    </m:r>
                                  </m:e>
                                  <m:sub>
                                    <m:r>
                                      <a:rPr lang="de-DE" b="0" i="1" smtClean="0">
                                        <a:latin typeface="Cambria Math" panose="02040503050406030204" pitchFamily="18" charset="0"/>
                                      </a:rPr>
                                      <m:t>𝑅</m:t>
                                    </m:r>
                                  </m:sub>
                                </m:sSub>
                                <m:d>
                                  <m:dPr>
                                    <m:begChr m:val="["/>
                                    <m:endChr m:val="]"/>
                                    <m:ctrlPr>
                                      <a:rPr lang="de-DE" i="1" smtClean="0">
                                        <a:latin typeface="Cambria Math" panose="02040503050406030204" pitchFamily="18" charset="0"/>
                                      </a:rPr>
                                    </m:ctrlPr>
                                  </m:dPr>
                                  <m:e>
                                    <m:r>
                                      <a:rPr lang="de-DE" b="0" i="1" smtClean="0">
                                        <a:latin typeface="Cambria Math" panose="02040503050406030204" pitchFamily="18" charset="0"/>
                                      </a:rPr>
                                      <m:t>𝐸</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e>
                                    </m:d>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smtClean="0">
                                        <a:latin typeface="Cambria Math" panose="02040503050406030204" pitchFamily="18" charset="0"/>
                                      </a:rPr>
                                      <m:t>𝜙</m:t>
                                    </m:r>
                                  </m:e>
                                  <m:sup>
                                    <m:r>
                                      <a:rPr lang="de-DE" smtClean="0">
                                        <a:latin typeface="Cambria Math" panose="02040503050406030204" pitchFamily="18" charset="0"/>
                                      </a:rPr>
                                      <m:t>#</m:t>
                                    </m:r>
                                  </m:sup>
                                </m:sSup>
                              </m:oMath>
                            </m:oMathPara>
                          </a14:m>
                          <a:endParaRPr lang="en-GB" b="0" i="1"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smtClean="0">
                                        <a:latin typeface="Cambria Math" panose="02040503050406030204" pitchFamily="18" charset="0"/>
                                      </a:rPr>
                                      <m:t>𝜙</m:t>
                                    </m:r>
                                  </m:e>
                                  <m:sup>
                                    <m:r>
                                      <a:rPr lang="de-DE" b="0" i="1" smtClean="0">
                                        <a:latin typeface="Cambria Math" panose="02040503050406030204" pitchFamily="18" charset="0"/>
                                      </a:rPr>
                                      <m:t>𝑛</m:t>
                                    </m:r>
                                  </m:sup>
                                </m:sSup>
                              </m:oMath>
                            </m:oMathPara>
                          </a14:m>
                          <a:endParaRPr lang="en-GB" b="0" i="1" dirty="0"/>
                        </a:p>
                      </a:txBody>
                      <a:tcPr/>
                    </a:tc>
                    <a:extLst>
                      <a:ext uri="{0D108BD9-81ED-4DB2-BD59-A6C34878D82A}">
                        <a16:rowId xmlns:a16="http://schemas.microsoft.com/office/drawing/2014/main" val="1907911284"/>
                      </a:ext>
                    </a:extLst>
                  </a:tr>
                  <a:tr h="370840">
                    <a:tc>
                      <a:txBody>
                        <a:bodyPr/>
                        <a:lstStyle/>
                        <a:p>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0,</m:t>
                                    </m:r>
                                    <m:r>
                                      <a:rPr lang="de-DE" b="0" i="0" smtClean="0">
                                        <a:latin typeface="Cambria Math" panose="02040503050406030204" pitchFamily="18" charset="0"/>
                                      </a:rPr>
                                      <m:t>2</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4</m:t>
                                    </m:r>
                                  </m:e>
                                  <m:sup>
                                    <m:r>
                                      <a:rPr lang="de-DE" smtClean="0">
                                        <a:latin typeface="Cambria Math" panose="02040503050406030204" pitchFamily="18" charset="0"/>
                                      </a:rPr>
                                      <m:t>0</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10</m:t>
                                    </m:r>
                                  </m:e>
                                  <m:sup>
                                    <m:r>
                                      <a:rPr lang="de-DE" b="0" i="0" smtClean="0">
                                        <a:latin typeface="Cambria Math" panose="02040503050406030204" pitchFamily="18" charset="0"/>
                                      </a:rPr>
                                      <m:t>2</m:t>
                                    </m:r>
                                  </m:sup>
                                </m:sSup>
                                <m:r>
                                  <a:rPr lang="de-DE" smtClean="0">
                                    <a:latin typeface="Cambria Math" panose="02040503050406030204" pitchFamily="18" charset="0"/>
                                  </a:rPr>
                                  <m:t>=100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0.263</m:t>
                                </m:r>
                              </m:oMath>
                            </m:oMathPara>
                          </a14:m>
                          <a:endParaRPr lang="en-GB" dirty="0"/>
                        </a:p>
                      </a:txBody>
                      <a:tcPr/>
                    </a:tc>
                    <a:extLst>
                      <a:ext uri="{0D108BD9-81ED-4DB2-BD59-A6C34878D82A}">
                        <a16:rowId xmlns:a16="http://schemas.microsoft.com/office/drawing/2014/main" val="19024642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1,</m:t>
                                    </m:r>
                                    <m:r>
                                      <a:rPr lang="de-DE" b="0" i="0" smtClean="0">
                                        <a:latin typeface="Cambria Math" panose="02040503050406030204" pitchFamily="18" charset="0"/>
                                      </a:rPr>
                                      <m:t>1</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4</m:t>
                                    </m:r>
                                  </m:e>
                                  <m:sup>
                                    <m:r>
                                      <a:rPr lang="de-DE" smtClean="0">
                                        <a:latin typeface="Cambria Math" panose="02040503050406030204" pitchFamily="18" charset="0"/>
                                      </a:rPr>
                                      <m:t>1</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10</m:t>
                                    </m:r>
                                  </m:e>
                                  <m:sup>
                                    <m:r>
                                      <a:rPr lang="de-DE" b="0" i="0" smtClean="0">
                                        <a:latin typeface="Cambria Math" panose="02040503050406030204" pitchFamily="18" charset="0"/>
                                      </a:rPr>
                                      <m:t>1</m:t>
                                    </m:r>
                                  </m:sup>
                                </m:sSup>
                                <m:r>
                                  <a:rPr lang="de-DE" smtClean="0">
                                    <a:latin typeface="Cambria Math" panose="02040503050406030204" pitchFamily="18" charset="0"/>
                                  </a:rPr>
                                  <m:t>=</m:t>
                                </m:r>
                                <m:r>
                                  <a:rPr lang="de-DE" b="0" i="0" smtClean="0">
                                    <a:solidFill>
                                      <a:srgbClr val="F4F4F4"/>
                                    </a:solidFill>
                                    <a:latin typeface="Cambria Math" panose="02040503050406030204" pitchFamily="18" charset="0"/>
                                  </a:rPr>
                                  <m:t>0</m:t>
                                </m:r>
                                <m:r>
                                  <a:rPr lang="de-DE" smtClean="0">
                                    <a:latin typeface="Cambria Math" panose="02040503050406030204" pitchFamily="18" charset="0"/>
                                  </a:rPr>
                                  <m:t>40</m:t>
                                </m:r>
                              </m:oMath>
                            </m:oMathPara>
                          </a14:m>
                          <a:endParaRPr lang="en-GB" dirty="0"/>
                        </a:p>
                      </a:txBody>
                      <a:tcPr/>
                    </a:tc>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0.105</m:t>
                                </m:r>
                              </m:oMath>
                            </m:oMathPara>
                          </a14:m>
                          <a:endParaRPr lang="en-GB" dirty="0"/>
                        </a:p>
                      </a:txBody>
                      <a:tcPr/>
                    </a:tc>
                    <a:extLst>
                      <a:ext uri="{0D108BD9-81ED-4DB2-BD59-A6C34878D82A}">
                        <a16:rowId xmlns:a16="http://schemas.microsoft.com/office/drawing/2014/main" val="194478042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smtClean="0">
                                    <a:latin typeface="Cambria Math" panose="02040503050406030204" pitchFamily="18" charset="0"/>
                                  </a:rPr>
                                  <m:t>𝑓𝑎𝑙𝑠𝑒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2,</m:t>
                                    </m:r>
                                    <m:r>
                                      <a:rPr lang="de-DE" b="0" i="0" smtClean="0">
                                        <a:latin typeface="Cambria Math" panose="02040503050406030204" pitchFamily="18" charset="0"/>
                                      </a:rPr>
                                      <m:t>0</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4</m:t>
                                    </m:r>
                                  </m:e>
                                  <m:sup>
                                    <m:r>
                                      <a:rPr lang="de-DE" smtClean="0">
                                        <a:latin typeface="Cambria Math" panose="02040503050406030204" pitchFamily="18" charset="0"/>
                                      </a:rPr>
                                      <m:t>2</m:t>
                                    </m:r>
                                  </m:sup>
                                </m:sSup>
                                <m:r>
                                  <a:rPr lang="de-DE" smtClean="0">
                                    <a:latin typeface="Cambria Math" panose="02040503050406030204" pitchFamily="18" charset="0"/>
                                  </a:rPr>
                                  <m:t>∙</m:t>
                                </m:r>
                                <m:sSup>
                                  <m:sSupPr>
                                    <m:ctrlPr>
                                      <a:rPr lang="de-DE" i="1" smtClean="0">
                                        <a:latin typeface="Cambria Math" panose="02040503050406030204" pitchFamily="18" charset="0"/>
                                      </a:rPr>
                                    </m:ctrlPr>
                                  </m:sSupPr>
                                  <m:e>
                                    <m:r>
                                      <a:rPr lang="de-DE" smtClean="0">
                                        <a:latin typeface="Cambria Math" panose="02040503050406030204" pitchFamily="18" charset="0"/>
                                      </a:rPr>
                                      <m:t>10</m:t>
                                    </m:r>
                                  </m:e>
                                  <m:sup>
                                    <m:r>
                                      <a:rPr lang="de-DE" b="0" i="0" smtClean="0">
                                        <a:latin typeface="Cambria Math" panose="02040503050406030204" pitchFamily="18" charset="0"/>
                                      </a:rPr>
                                      <m:t>0</m:t>
                                    </m:r>
                                  </m:sup>
                                </m:sSup>
                                <m:r>
                                  <a:rPr lang="de-DE" smtClean="0">
                                    <a:latin typeface="Cambria Math" panose="02040503050406030204" pitchFamily="18" charset="0"/>
                                  </a:rPr>
                                  <m:t>=</m:t>
                                </m:r>
                                <m:r>
                                  <a:rPr lang="de-DE" b="0" i="0" smtClean="0">
                                    <a:solidFill>
                                      <a:srgbClr val="EBEBEB"/>
                                    </a:solidFill>
                                    <a:latin typeface="Cambria Math" panose="02040503050406030204" pitchFamily="18" charset="0"/>
                                  </a:rPr>
                                  <m:t>0</m:t>
                                </m:r>
                                <m:r>
                                  <a:rPr lang="de-DE" smtClean="0">
                                    <a:latin typeface="Cambria Math" panose="02040503050406030204" pitchFamily="18" charset="0"/>
                                  </a:rPr>
                                  <m:t>16</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0.042</m:t>
                                </m:r>
                              </m:oMath>
                            </m:oMathPara>
                          </a14:m>
                          <a:endParaRPr lang="en-GB" dirty="0"/>
                        </a:p>
                      </a:txBody>
                      <a:tcPr/>
                    </a:tc>
                    <a:extLst>
                      <a:ext uri="{0D108BD9-81ED-4DB2-BD59-A6C34878D82A}">
                        <a16:rowId xmlns:a16="http://schemas.microsoft.com/office/drawing/2014/main" val="13783790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0,</m:t>
                                    </m:r>
                                    <m:r>
                                      <a:rPr lang="de-DE" b="0" i="0" smtClean="0">
                                        <a:latin typeface="Cambria Math" panose="02040503050406030204" pitchFamily="18" charset="0"/>
                                      </a:rPr>
                                      <m:t>2</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5</m:t>
                                    </m:r>
                                  </m:e>
                                  <m:sup>
                                    <m:r>
                                      <a:rPr lang="de-DE" smtClean="0">
                                        <a:latin typeface="Cambria Math" panose="02040503050406030204" pitchFamily="18" charset="0"/>
                                      </a:rPr>
                                      <m:t>0</m:t>
                                    </m:r>
                                  </m:sup>
                                </m:sSup>
                                <m:r>
                                  <a:rPr lang="de-DE" smtClean="0">
                                    <a:latin typeface="Cambria Math" panose="02040503050406030204" pitchFamily="18" charset="0"/>
                                  </a:rPr>
                                  <m:t>∙</m:t>
                                </m:r>
                                <m:r>
                                  <a:rPr lang="de-DE" b="0" i="0" smtClean="0">
                                    <a:solidFill>
                                      <a:srgbClr val="F4F4F4"/>
                                    </a:solidFill>
                                    <a:latin typeface="Cambria Math" panose="02040503050406030204" pitchFamily="18" charset="0"/>
                                  </a:rPr>
                                  <m:t>0</m:t>
                                </m:r>
                                <m:sSup>
                                  <m:sSupPr>
                                    <m:ctrlPr>
                                      <a:rPr lang="de-DE" i="1" smtClean="0">
                                        <a:latin typeface="Cambria Math" panose="02040503050406030204" pitchFamily="18" charset="0"/>
                                      </a:rPr>
                                    </m:ctrlPr>
                                  </m:sSupPr>
                                  <m:e>
                                    <m:r>
                                      <a:rPr lang="de-DE" smtClean="0">
                                        <a:latin typeface="Cambria Math" panose="02040503050406030204" pitchFamily="18" charset="0"/>
                                      </a:rPr>
                                      <m:t>8</m:t>
                                    </m:r>
                                  </m:e>
                                  <m:sup>
                                    <m:r>
                                      <a:rPr lang="de-DE" b="0" i="0" smtClean="0">
                                        <a:latin typeface="Cambria Math" panose="02040503050406030204" pitchFamily="18" charset="0"/>
                                      </a:rPr>
                                      <m:t>2</m:t>
                                    </m:r>
                                  </m:sup>
                                </m:sSup>
                                <m:r>
                                  <a:rPr lang="de-DE" smtClean="0">
                                    <a:latin typeface="Cambria Math" panose="02040503050406030204" pitchFamily="18" charset="0"/>
                                  </a:rPr>
                                  <m:t>=</m:t>
                                </m:r>
                                <m:r>
                                  <a:rPr lang="de-DE" b="0" i="0" smtClean="0">
                                    <a:solidFill>
                                      <a:srgbClr val="F4F4F4"/>
                                    </a:solidFill>
                                    <a:latin typeface="Cambria Math" panose="02040503050406030204" pitchFamily="18" charset="0"/>
                                  </a:rPr>
                                  <m:t>0</m:t>
                                </m:r>
                                <m:r>
                                  <a:rPr lang="de-DE" b="0" i="0" smtClean="0">
                                    <a:latin typeface="Cambria Math" panose="02040503050406030204" pitchFamily="18" charset="0"/>
                                  </a:rPr>
                                  <m:t>64</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0.168</m:t>
                                </m:r>
                              </m:oMath>
                            </m:oMathPara>
                          </a14:m>
                          <a:endParaRPr lang="en-GB" dirty="0"/>
                        </a:p>
                      </a:txBody>
                      <a:tcPr/>
                    </a:tc>
                    <a:extLst>
                      <a:ext uri="{0D108BD9-81ED-4DB2-BD59-A6C34878D82A}">
                        <a16:rowId xmlns:a16="http://schemas.microsoft.com/office/drawing/2014/main" val="314391738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1,</m:t>
                                    </m:r>
                                    <m:r>
                                      <a:rPr lang="de-DE" b="0" i="0" smtClean="0">
                                        <a:latin typeface="Cambria Math" panose="02040503050406030204" pitchFamily="18" charset="0"/>
                                      </a:rPr>
                                      <m:t>1</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5</m:t>
                                    </m:r>
                                  </m:e>
                                  <m:sup>
                                    <m:r>
                                      <a:rPr lang="de-DE" smtClean="0">
                                        <a:latin typeface="Cambria Math" panose="02040503050406030204" pitchFamily="18" charset="0"/>
                                      </a:rPr>
                                      <m:t>1</m:t>
                                    </m:r>
                                  </m:sup>
                                </m:sSup>
                                <m:r>
                                  <a:rPr lang="de-DE" smtClean="0">
                                    <a:latin typeface="Cambria Math" panose="02040503050406030204" pitchFamily="18" charset="0"/>
                                  </a:rPr>
                                  <m:t>∙</m:t>
                                </m:r>
                                <m:r>
                                  <a:rPr lang="de-DE" b="0" i="0" smtClean="0">
                                    <a:solidFill>
                                      <a:srgbClr val="EBEBEB"/>
                                    </a:solidFill>
                                    <a:latin typeface="Cambria Math" panose="02040503050406030204" pitchFamily="18" charset="0"/>
                                  </a:rPr>
                                  <m:t>0</m:t>
                                </m:r>
                                <m:sSup>
                                  <m:sSupPr>
                                    <m:ctrlPr>
                                      <a:rPr lang="de-DE" i="1" smtClean="0">
                                        <a:latin typeface="Cambria Math" panose="02040503050406030204" pitchFamily="18" charset="0"/>
                                      </a:rPr>
                                    </m:ctrlPr>
                                  </m:sSupPr>
                                  <m:e>
                                    <m:r>
                                      <a:rPr lang="de-DE" smtClean="0">
                                        <a:latin typeface="Cambria Math" panose="02040503050406030204" pitchFamily="18" charset="0"/>
                                      </a:rPr>
                                      <m:t>8</m:t>
                                    </m:r>
                                  </m:e>
                                  <m:sup>
                                    <m:r>
                                      <a:rPr lang="de-DE" b="0" i="0" smtClean="0">
                                        <a:latin typeface="Cambria Math" panose="02040503050406030204" pitchFamily="18" charset="0"/>
                                      </a:rPr>
                                      <m:t>1</m:t>
                                    </m:r>
                                  </m:sup>
                                </m:sSup>
                                <m:r>
                                  <a:rPr lang="de-DE" smtClean="0">
                                    <a:latin typeface="Cambria Math" panose="02040503050406030204" pitchFamily="18" charset="0"/>
                                  </a:rPr>
                                  <m:t>=</m:t>
                                </m:r>
                                <m:r>
                                  <a:rPr lang="de-DE" b="0" i="0" smtClean="0">
                                    <a:solidFill>
                                      <a:srgbClr val="EBEBEB"/>
                                    </a:solidFill>
                                    <a:latin typeface="Cambria Math" panose="02040503050406030204" pitchFamily="18" charset="0"/>
                                  </a:rPr>
                                  <m:t>0</m:t>
                                </m:r>
                                <m:r>
                                  <a:rPr lang="de-DE" b="0" i="0" smtClean="0">
                                    <a:latin typeface="Cambria Math" panose="02040503050406030204" pitchFamily="18" charset="0"/>
                                  </a:rPr>
                                  <m:t>40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0.105</m:t>
                                </m:r>
                              </m:oMath>
                            </m:oMathPara>
                          </a14:m>
                          <a:endParaRPr lang="en-GB" dirty="0"/>
                        </a:p>
                      </a:txBody>
                      <a:tcPr/>
                    </a:tc>
                    <a:extLst>
                      <a:ext uri="{0D108BD9-81ED-4DB2-BD59-A6C34878D82A}">
                        <a16:rowId xmlns:a16="http://schemas.microsoft.com/office/drawing/2014/main" val="57606518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mtClean="0">
                                    <a:latin typeface="Cambria Math" panose="02040503050406030204" pitchFamily="18" charset="0"/>
                                  </a:rPr>
                                  <m:t>𝑡𝑟𝑢𝑒</m:t>
                                </m:r>
                              </m:oMath>
                            </m:oMathPara>
                          </a14:m>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lang="de-DE" i="1" smtClean="0">
                                        <a:latin typeface="Cambria Math" panose="02040503050406030204" pitchFamily="18" charset="0"/>
                                      </a:rPr>
                                    </m:ctrlPr>
                                  </m:dPr>
                                  <m:e>
                                    <m:r>
                                      <a:rPr lang="de-DE" smtClean="0">
                                        <a:latin typeface="Cambria Math" panose="02040503050406030204" pitchFamily="18" charset="0"/>
                                      </a:rPr>
                                      <m:t>2,</m:t>
                                    </m:r>
                                    <m:r>
                                      <a:rPr lang="de-DE" b="0" i="0" smtClean="0">
                                        <a:latin typeface="Cambria Math" panose="02040503050406030204" pitchFamily="18" charset="0"/>
                                      </a:rPr>
                                      <m:t>0</m:t>
                                    </m:r>
                                  </m:e>
                                </m:d>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de-DE" i="1" smtClean="0">
                                        <a:latin typeface="Cambria Math" panose="02040503050406030204" pitchFamily="18" charset="0"/>
                                      </a:rPr>
                                    </m:ctrlPr>
                                  </m:sSupPr>
                                  <m:e>
                                    <m:r>
                                      <a:rPr lang="de-DE" smtClean="0">
                                        <a:latin typeface="Cambria Math" panose="02040503050406030204" pitchFamily="18" charset="0"/>
                                      </a:rPr>
                                      <m:t>5</m:t>
                                    </m:r>
                                  </m:e>
                                  <m:sup>
                                    <m:r>
                                      <a:rPr lang="de-DE" smtClean="0">
                                        <a:latin typeface="Cambria Math" panose="02040503050406030204" pitchFamily="18" charset="0"/>
                                      </a:rPr>
                                      <m:t>2</m:t>
                                    </m:r>
                                  </m:sup>
                                </m:sSup>
                                <m:r>
                                  <a:rPr lang="de-DE" smtClean="0">
                                    <a:latin typeface="Cambria Math" panose="02040503050406030204" pitchFamily="18" charset="0"/>
                                  </a:rPr>
                                  <m:t>∙</m:t>
                                </m:r>
                                <m:r>
                                  <a:rPr lang="de-DE" b="0" i="0" smtClean="0">
                                    <a:solidFill>
                                      <a:srgbClr val="F4F4F4"/>
                                    </a:solidFill>
                                    <a:latin typeface="Cambria Math" panose="02040503050406030204" pitchFamily="18" charset="0"/>
                                  </a:rPr>
                                  <m:t>0</m:t>
                                </m:r>
                                <m:sSup>
                                  <m:sSupPr>
                                    <m:ctrlPr>
                                      <a:rPr lang="de-DE" i="1" smtClean="0">
                                        <a:latin typeface="Cambria Math" panose="02040503050406030204" pitchFamily="18" charset="0"/>
                                      </a:rPr>
                                    </m:ctrlPr>
                                  </m:sSupPr>
                                  <m:e>
                                    <m:r>
                                      <a:rPr lang="de-DE" smtClean="0">
                                        <a:latin typeface="Cambria Math" panose="02040503050406030204" pitchFamily="18" charset="0"/>
                                      </a:rPr>
                                      <m:t>8</m:t>
                                    </m:r>
                                  </m:e>
                                  <m:sup>
                                    <m:r>
                                      <a:rPr lang="de-DE" b="0" i="0" smtClean="0">
                                        <a:latin typeface="Cambria Math" panose="02040503050406030204" pitchFamily="18" charset="0"/>
                                      </a:rPr>
                                      <m:t>0</m:t>
                                    </m:r>
                                  </m:sup>
                                </m:sSup>
                                <m:r>
                                  <a:rPr lang="de-DE" smtClean="0">
                                    <a:latin typeface="Cambria Math" panose="02040503050406030204" pitchFamily="18" charset="0"/>
                                  </a:rPr>
                                  <m:t>=</m:t>
                                </m:r>
                                <m:r>
                                  <a:rPr lang="de-DE" b="0" i="0" smtClean="0">
                                    <a:solidFill>
                                      <a:srgbClr val="F4F4F4"/>
                                    </a:solidFill>
                                    <a:latin typeface="Cambria Math" panose="02040503050406030204" pitchFamily="18" charset="0"/>
                                  </a:rPr>
                                  <m:t>0</m:t>
                                </m:r>
                                <m:r>
                                  <a:rPr lang="de-DE" b="0" i="0" smtClean="0">
                                    <a:latin typeface="Cambria Math" panose="02040503050406030204" pitchFamily="18" charset="0"/>
                                  </a:rPr>
                                  <m:t>4</m:t>
                                </m:r>
                                <m:r>
                                  <a:rPr lang="de-DE" smtClean="0">
                                    <a:latin typeface="Cambria Math" panose="02040503050406030204" pitchFamily="18" charset="0"/>
                                  </a:rPr>
                                  <m:t>0</m:t>
                                </m:r>
                              </m:oMath>
                            </m:oMathPara>
                          </a14:m>
                          <a:endParaRPr lang="en-GB" dirty="0"/>
                        </a:p>
                      </a:txBody>
                      <a:tcPr/>
                    </a:tc>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0.105</m:t>
                                </m:r>
                              </m:oMath>
                            </m:oMathPara>
                          </a14:m>
                          <a:endParaRPr lang="en-GB" dirty="0"/>
                        </a:p>
                      </a:txBody>
                      <a:tcPr/>
                    </a:tc>
                    <a:extLst>
                      <a:ext uri="{0D108BD9-81ED-4DB2-BD59-A6C34878D82A}">
                        <a16:rowId xmlns:a16="http://schemas.microsoft.com/office/drawing/2014/main" val="1476225016"/>
                      </a:ext>
                    </a:extLst>
                  </a:tr>
                </a:tbl>
              </a:graphicData>
            </a:graphic>
          </p:graphicFrame>
        </mc:Choice>
        <mc:Fallback xmlns="">
          <p:graphicFrame>
            <p:nvGraphicFramePr>
              <p:cNvPr id="66" name="Table 65">
                <a:extLst>
                  <a:ext uri="{FF2B5EF4-FFF2-40B4-BE49-F238E27FC236}">
                    <a16:creationId xmlns:a16="http://schemas.microsoft.com/office/drawing/2014/main" id="{DA73F61F-8889-0140-B7CF-CB8FA598DE8E}"/>
                  </a:ext>
                </a:extLst>
              </p:cNvPr>
              <p:cNvGraphicFramePr>
                <a:graphicFrameLocks noGrp="1"/>
              </p:cNvGraphicFramePr>
              <p:nvPr>
                <p:extLst>
                  <p:ext uri="{D42A27DB-BD31-4B8C-83A1-F6EECF244321}">
                    <p14:modId xmlns:p14="http://schemas.microsoft.com/office/powerpoint/2010/main" val="2098908148"/>
                  </p:ext>
                </p:extLst>
              </p:nvPr>
            </p:nvGraphicFramePr>
            <p:xfrm>
              <a:off x="352887" y="2760235"/>
              <a:ext cx="4383597" cy="2601598"/>
            </p:xfrm>
            <a:graphic>
              <a:graphicData uri="http://schemas.openxmlformats.org/drawingml/2006/table">
                <a:tbl>
                  <a:tblPr firstRow="1" bandRow="1">
                    <a:tableStyleId>{793D81CF-94F2-401A-BA57-92F5A7B2D0C5}</a:tableStyleId>
                  </a:tblPr>
                  <a:tblGrid>
                    <a:gridCol w="781622">
                      <a:extLst>
                        <a:ext uri="{9D8B030D-6E8A-4147-A177-3AD203B41FA5}">
                          <a16:colId xmlns:a16="http://schemas.microsoft.com/office/drawing/2014/main" val="1319494561"/>
                        </a:ext>
                      </a:extLst>
                    </a:gridCol>
                    <a:gridCol w="1151954">
                      <a:extLst>
                        <a:ext uri="{9D8B030D-6E8A-4147-A177-3AD203B41FA5}">
                          <a16:colId xmlns:a16="http://schemas.microsoft.com/office/drawing/2014/main" val="2426709308"/>
                        </a:ext>
                      </a:extLst>
                    </a:gridCol>
                    <a:gridCol w="1660716">
                      <a:extLst>
                        <a:ext uri="{9D8B030D-6E8A-4147-A177-3AD203B41FA5}">
                          <a16:colId xmlns:a16="http://schemas.microsoft.com/office/drawing/2014/main" val="281335253"/>
                        </a:ext>
                      </a:extLst>
                    </a:gridCol>
                    <a:gridCol w="789305">
                      <a:extLst>
                        <a:ext uri="{9D8B030D-6E8A-4147-A177-3AD203B41FA5}">
                          <a16:colId xmlns:a16="http://schemas.microsoft.com/office/drawing/2014/main" val="3916953959"/>
                        </a:ext>
                      </a:extLst>
                    </a:gridCol>
                  </a:tblGrid>
                  <a:tr h="370840">
                    <a:tc>
                      <a:txBody>
                        <a:bodyPr/>
                        <a:lstStyle/>
                        <a:p>
                          <a:endParaRPr lang="en-US"/>
                        </a:p>
                      </a:txBody>
                      <a:tcPr>
                        <a:blipFill>
                          <a:blip r:embed="rId5"/>
                          <a:stretch>
                            <a:fillRect l="-1613" t="-3448" r="-459677" b="-610345"/>
                          </a:stretch>
                        </a:blipFill>
                      </a:tcPr>
                    </a:tc>
                    <a:tc>
                      <a:txBody>
                        <a:bodyPr/>
                        <a:lstStyle/>
                        <a:p>
                          <a:endParaRPr lang="en-US"/>
                        </a:p>
                      </a:txBody>
                      <a:tcPr>
                        <a:blipFill>
                          <a:blip r:embed="rId5"/>
                          <a:stretch>
                            <a:fillRect l="-69231" t="-3448" r="-213187" b="-610345"/>
                          </a:stretch>
                        </a:blipFill>
                      </a:tcPr>
                    </a:tc>
                    <a:tc>
                      <a:txBody>
                        <a:bodyPr/>
                        <a:lstStyle/>
                        <a:p>
                          <a:endParaRPr lang="en-US"/>
                        </a:p>
                      </a:txBody>
                      <a:tcPr>
                        <a:blipFill>
                          <a:blip r:embed="rId5"/>
                          <a:stretch>
                            <a:fillRect l="-117557" t="-3448" r="-48092" b="-610345"/>
                          </a:stretch>
                        </a:blipFill>
                      </a:tcPr>
                    </a:tc>
                    <a:tc>
                      <a:txBody>
                        <a:bodyPr/>
                        <a:lstStyle/>
                        <a:p>
                          <a:endParaRPr lang="en-US"/>
                        </a:p>
                      </a:txBody>
                      <a:tcPr>
                        <a:blipFill>
                          <a:blip r:embed="rId5"/>
                          <a:stretch>
                            <a:fillRect l="-459677" t="-3448" r="-1613" b="-610345"/>
                          </a:stretch>
                        </a:blipFill>
                      </a:tcPr>
                    </a:tc>
                    <a:extLst>
                      <a:ext uri="{0D108BD9-81ED-4DB2-BD59-A6C34878D82A}">
                        <a16:rowId xmlns:a16="http://schemas.microsoft.com/office/drawing/2014/main" val="1907911284"/>
                      </a:ext>
                    </a:extLst>
                  </a:tr>
                  <a:tr h="371793">
                    <a:tc>
                      <a:txBody>
                        <a:bodyPr/>
                        <a:lstStyle/>
                        <a:p>
                          <a:endParaRPr lang="en-US"/>
                        </a:p>
                      </a:txBody>
                      <a:tcPr>
                        <a:blipFill>
                          <a:blip r:embed="rId5"/>
                          <a:stretch>
                            <a:fillRect l="-1613" t="-100000" r="-459677" b="-490000"/>
                          </a:stretch>
                        </a:blipFill>
                      </a:tcPr>
                    </a:tc>
                    <a:tc>
                      <a:txBody>
                        <a:bodyPr/>
                        <a:lstStyle/>
                        <a:p>
                          <a:endParaRPr lang="en-US"/>
                        </a:p>
                      </a:txBody>
                      <a:tcPr>
                        <a:blipFill>
                          <a:blip r:embed="rId5"/>
                          <a:stretch>
                            <a:fillRect l="-69231" t="-100000" r="-213187" b="-490000"/>
                          </a:stretch>
                        </a:blipFill>
                      </a:tcPr>
                    </a:tc>
                    <a:tc>
                      <a:txBody>
                        <a:bodyPr/>
                        <a:lstStyle/>
                        <a:p>
                          <a:endParaRPr lang="en-US"/>
                        </a:p>
                      </a:txBody>
                      <a:tcPr>
                        <a:blipFill>
                          <a:blip r:embed="rId5"/>
                          <a:stretch>
                            <a:fillRect l="-117557" t="-100000" r="-48092" b="-490000"/>
                          </a:stretch>
                        </a:blipFill>
                      </a:tcPr>
                    </a:tc>
                    <a:tc>
                      <a:txBody>
                        <a:bodyPr/>
                        <a:lstStyle/>
                        <a:p>
                          <a:endParaRPr lang="en-US"/>
                        </a:p>
                      </a:txBody>
                      <a:tcPr>
                        <a:blipFill>
                          <a:blip r:embed="rId5"/>
                          <a:stretch>
                            <a:fillRect l="-459677" t="-100000" r="-1613" b="-490000"/>
                          </a:stretch>
                        </a:blipFill>
                      </a:tcPr>
                    </a:tc>
                    <a:extLst>
                      <a:ext uri="{0D108BD9-81ED-4DB2-BD59-A6C34878D82A}">
                        <a16:rowId xmlns:a16="http://schemas.microsoft.com/office/drawing/2014/main" val="1902464291"/>
                      </a:ext>
                    </a:extLst>
                  </a:tr>
                  <a:tr h="371793">
                    <a:tc>
                      <a:txBody>
                        <a:bodyPr/>
                        <a:lstStyle/>
                        <a:p>
                          <a:endParaRPr lang="en-US"/>
                        </a:p>
                      </a:txBody>
                      <a:tcPr>
                        <a:blipFill>
                          <a:blip r:embed="rId5"/>
                          <a:stretch>
                            <a:fillRect l="-1613" t="-206897" r="-459677" b="-406897"/>
                          </a:stretch>
                        </a:blipFill>
                      </a:tcPr>
                    </a:tc>
                    <a:tc>
                      <a:txBody>
                        <a:bodyPr/>
                        <a:lstStyle/>
                        <a:p>
                          <a:endParaRPr lang="en-US"/>
                        </a:p>
                      </a:txBody>
                      <a:tcPr>
                        <a:blipFill>
                          <a:blip r:embed="rId5"/>
                          <a:stretch>
                            <a:fillRect l="-69231" t="-206897" r="-213187" b="-406897"/>
                          </a:stretch>
                        </a:blipFill>
                      </a:tcPr>
                    </a:tc>
                    <a:tc>
                      <a:txBody>
                        <a:bodyPr/>
                        <a:lstStyle/>
                        <a:p>
                          <a:endParaRPr lang="en-US"/>
                        </a:p>
                      </a:txBody>
                      <a:tcPr>
                        <a:blipFill>
                          <a:blip r:embed="rId5"/>
                          <a:stretch>
                            <a:fillRect l="-117557" t="-206897" r="-48092" b="-406897"/>
                          </a:stretch>
                        </a:blipFill>
                      </a:tcPr>
                    </a:tc>
                    <a:tc>
                      <a:txBody>
                        <a:bodyPr/>
                        <a:lstStyle/>
                        <a:p>
                          <a:endParaRPr lang="en-US"/>
                        </a:p>
                      </a:txBody>
                      <a:tcPr>
                        <a:blipFill>
                          <a:blip r:embed="rId5"/>
                          <a:stretch>
                            <a:fillRect l="-459677" t="-206897" r="-1613" b="-406897"/>
                          </a:stretch>
                        </a:blipFill>
                      </a:tcPr>
                    </a:tc>
                    <a:extLst>
                      <a:ext uri="{0D108BD9-81ED-4DB2-BD59-A6C34878D82A}">
                        <a16:rowId xmlns:a16="http://schemas.microsoft.com/office/drawing/2014/main" val="1944780422"/>
                      </a:ext>
                    </a:extLst>
                  </a:tr>
                  <a:tr h="371793">
                    <a:tc>
                      <a:txBody>
                        <a:bodyPr/>
                        <a:lstStyle/>
                        <a:p>
                          <a:endParaRPr lang="en-US"/>
                        </a:p>
                      </a:txBody>
                      <a:tcPr>
                        <a:blipFill>
                          <a:blip r:embed="rId5"/>
                          <a:stretch>
                            <a:fillRect l="-1613" t="-296667" r="-459677" b="-293333"/>
                          </a:stretch>
                        </a:blipFill>
                      </a:tcPr>
                    </a:tc>
                    <a:tc>
                      <a:txBody>
                        <a:bodyPr/>
                        <a:lstStyle/>
                        <a:p>
                          <a:endParaRPr lang="en-US"/>
                        </a:p>
                      </a:txBody>
                      <a:tcPr>
                        <a:blipFill>
                          <a:blip r:embed="rId5"/>
                          <a:stretch>
                            <a:fillRect l="-69231" t="-296667" r="-213187" b="-293333"/>
                          </a:stretch>
                        </a:blipFill>
                      </a:tcPr>
                    </a:tc>
                    <a:tc>
                      <a:txBody>
                        <a:bodyPr/>
                        <a:lstStyle/>
                        <a:p>
                          <a:endParaRPr lang="en-US"/>
                        </a:p>
                      </a:txBody>
                      <a:tcPr>
                        <a:blipFill>
                          <a:blip r:embed="rId5"/>
                          <a:stretch>
                            <a:fillRect l="-117557" t="-296667" r="-48092" b="-293333"/>
                          </a:stretch>
                        </a:blipFill>
                      </a:tcPr>
                    </a:tc>
                    <a:tc>
                      <a:txBody>
                        <a:bodyPr/>
                        <a:lstStyle/>
                        <a:p>
                          <a:endParaRPr lang="en-US"/>
                        </a:p>
                      </a:txBody>
                      <a:tcPr>
                        <a:blipFill>
                          <a:blip r:embed="rId5"/>
                          <a:stretch>
                            <a:fillRect l="-459677" t="-296667" r="-1613" b="-293333"/>
                          </a:stretch>
                        </a:blipFill>
                      </a:tcPr>
                    </a:tc>
                    <a:extLst>
                      <a:ext uri="{0D108BD9-81ED-4DB2-BD59-A6C34878D82A}">
                        <a16:rowId xmlns:a16="http://schemas.microsoft.com/office/drawing/2014/main" val="1378379079"/>
                      </a:ext>
                    </a:extLst>
                  </a:tr>
                  <a:tr h="371793">
                    <a:tc>
                      <a:txBody>
                        <a:bodyPr/>
                        <a:lstStyle/>
                        <a:p>
                          <a:endParaRPr lang="en-US"/>
                        </a:p>
                      </a:txBody>
                      <a:tcPr>
                        <a:blipFill>
                          <a:blip r:embed="rId5"/>
                          <a:stretch>
                            <a:fillRect l="-1613" t="-410345" r="-459677" b="-203448"/>
                          </a:stretch>
                        </a:blipFill>
                      </a:tcPr>
                    </a:tc>
                    <a:tc>
                      <a:txBody>
                        <a:bodyPr/>
                        <a:lstStyle/>
                        <a:p>
                          <a:endParaRPr lang="en-US"/>
                        </a:p>
                      </a:txBody>
                      <a:tcPr>
                        <a:blipFill>
                          <a:blip r:embed="rId5"/>
                          <a:stretch>
                            <a:fillRect l="-69231" t="-410345" r="-213187" b="-203448"/>
                          </a:stretch>
                        </a:blipFill>
                      </a:tcPr>
                    </a:tc>
                    <a:tc>
                      <a:txBody>
                        <a:bodyPr/>
                        <a:lstStyle/>
                        <a:p>
                          <a:endParaRPr lang="en-US"/>
                        </a:p>
                      </a:txBody>
                      <a:tcPr>
                        <a:blipFill>
                          <a:blip r:embed="rId5"/>
                          <a:stretch>
                            <a:fillRect l="-117557" t="-410345" r="-48092" b="-203448"/>
                          </a:stretch>
                        </a:blipFill>
                      </a:tcPr>
                    </a:tc>
                    <a:tc>
                      <a:txBody>
                        <a:bodyPr/>
                        <a:lstStyle/>
                        <a:p>
                          <a:endParaRPr lang="en-US"/>
                        </a:p>
                      </a:txBody>
                      <a:tcPr>
                        <a:blipFill>
                          <a:blip r:embed="rId5"/>
                          <a:stretch>
                            <a:fillRect l="-459677" t="-410345" r="-1613" b="-203448"/>
                          </a:stretch>
                        </a:blipFill>
                      </a:tcPr>
                    </a:tc>
                    <a:extLst>
                      <a:ext uri="{0D108BD9-81ED-4DB2-BD59-A6C34878D82A}">
                        <a16:rowId xmlns:a16="http://schemas.microsoft.com/office/drawing/2014/main" val="3143917387"/>
                      </a:ext>
                    </a:extLst>
                  </a:tr>
                  <a:tr h="371793">
                    <a:tc>
                      <a:txBody>
                        <a:bodyPr/>
                        <a:lstStyle/>
                        <a:p>
                          <a:endParaRPr lang="en-US"/>
                        </a:p>
                      </a:txBody>
                      <a:tcPr>
                        <a:blipFill>
                          <a:blip r:embed="rId5"/>
                          <a:stretch>
                            <a:fillRect l="-1613" t="-493333" r="-459677" b="-96667"/>
                          </a:stretch>
                        </a:blipFill>
                      </a:tcPr>
                    </a:tc>
                    <a:tc>
                      <a:txBody>
                        <a:bodyPr/>
                        <a:lstStyle/>
                        <a:p>
                          <a:endParaRPr lang="en-US"/>
                        </a:p>
                      </a:txBody>
                      <a:tcPr>
                        <a:blipFill>
                          <a:blip r:embed="rId5"/>
                          <a:stretch>
                            <a:fillRect l="-69231" t="-493333" r="-213187" b="-96667"/>
                          </a:stretch>
                        </a:blipFill>
                      </a:tcPr>
                    </a:tc>
                    <a:tc>
                      <a:txBody>
                        <a:bodyPr/>
                        <a:lstStyle/>
                        <a:p>
                          <a:endParaRPr lang="en-US"/>
                        </a:p>
                      </a:txBody>
                      <a:tcPr>
                        <a:blipFill>
                          <a:blip r:embed="rId5"/>
                          <a:stretch>
                            <a:fillRect l="-117557" t="-493333" r="-48092" b="-96667"/>
                          </a:stretch>
                        </a:blipFill>
                      </a:tcPr>
                    </a:tc>
                    <a:tc>
                      <a:txBody>
                        <a:bodyPr/>
                        <a:lstStyle/>
                        <a:p>
                          <a:endParaRPr lang="en-US"/>
                        </a:p>
                      </a:txBody>
                      <a:tcPr>
                        <a:blipFill>
                          <a:blip r:embed="rId5"/>
                          <a:stretch>
                            <a:fillRect l="-459677" t="-493333" r="-1613" b="-96667"/>
                          </a:stretch>
                        </a:blipFill>
                      </a:tcPr>
                    </a:tc>
                    <a:extLst>
                      <a:ext uri="{0D108BD9-81ED-4DB2-BD59-A6C34878D82A}">
                        <a16:rowId xmlns:a16="http://schemas.microsoft.com/office/drawing/2014/main" val="576065180"/>
                      </a:ext>
                    </a:extLst>
                  </a:tr>
                  <a:tr h="371793">
                    <a:tc>
                      <a:txBody>
                        <a:bodyPr/>
                        <a:lstStyle/>
                        <a:p>
                          <a:endParaRPr lang="en-US"/>
                        </a:p>
                      </a:txBody>
                      <a:tcPr>
                        <a:blipFill>
                          <a:blip r:embed="rId5"/>
                          <a:stretch>
                            <a:fillRect l="-1613" t="-613793" r="-459677"/>
                          </a:stretch>
                        </a:blipFill>
                      </a:tcPr>
                    </a:tc>
                    <a:tc>
                      <a:txBody>
                        <a:bodyPr/>
                        <a:lstStyle/>
                        <a:p>
                          <a:endParaRPr lang="en-US"/>
                        </a:p>
                      </a:txBody>
                      <a:tcPr>
                        <a:blipFill>
                          <a:blip r:embed="rId5"/>
                          <a:stretch>
                            <a:fillRect l="-69231" t="-613793" r="-213187"/>
                          </a:stretch>
                        </a:blipFill>
                      </a:tcPr>
                    </a:tc>
                    <a:tc>
                      <a:txBody>
                        <a:bodyPr/>
                        <a:lstStyle/>
                        <a:p>
                          <a:endParaRPr lang="en-US"/>
                        </a:p>
                      </a:txBody>
                      <a:tcPr>
                        <a:blipFill>
                          <a:blip r:embed="rId5"/>
                          <a:stretch>
                            <a:fillRect l="-117557" t="-613793" r="-48092"/>
                          </a:stretch>
                        </a:blipFill>
                      </a:tcPr>
                    </a:tc>
                    <a:tc>
                      <a:txBody>
                        <a:bodyPr/>
                        <a:lstStyle/>
                        <a:p>
                          <a:endParaRPr lang="en-US"/>
                        </a:p>
                      </a:txBody>
                      <a:tcPr>
                        <a:blipFill>
                          <a:blip r:embed="rId5"/>
                          <a:stretch>
                            <a:fillRect l="-459677" t="-613793" r="-1613"/>
                          </a:stretch>
                        </a:blipFill>
                      </a:tcPr>
                    </a:tc>
                    <a:extLst>
                      <a:ext uri="{0D108BD9-81ED-4DB2-BD59-A6C34878D82A}">
                        <a16:rowId xmlns:a16="http://schemas.microsoft.com/office/drawing/2014/main" val="1476225016"/>
                      </a:ext>
                    </a:extLst>
                  </a:tr>
                </a:tbl>
              </a:graphicData>
            </a:graphic>
          </p:graphicFrame>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F60FFB45-9B41-BC4B-938A-8FE34EFD3B5A}"/>
                  </a:ext>
                </a:extLst>
              </p:cNvPr>
              <p:cNvSpPr txBox="1"/>
              <p:nvPr/>
            </p:nvSpPr>
            <p:spPr>
              <a:xfrm>
                <a:off x="3438763" y="6220823"/>
                <a:ext cx="6359498" cy="311624"/>
              </a:xfrm>
              <a:prstGeom prst="rect">
                <a:avLst/>
              </a:prstGeom>
              <a:noFill/>
            </p:spPr>
            <p:txBody>
              <a:bodyPr wrap="none" rtlCol="0">
                <a:spAutoFit/>
              </a:bodyPr>
              <a:lstStyle/>
              <a:p>
                <a:r>
                  <a:rPr lang="en-GB" sz="1400" b="0" dirty="0">
                    <a:solidFill>
                      <a:schemeClr val="bg1">
                        <a:lumMod val="85000"/>
                      </a:schemeClr>
                    </a:solidFill>
                    <a:ea typeface="Cambria Math" panose="02040503050406030204" pitchFamily="18" charset="0"/>
                  </a:rPr>
                  <a:t>Sum of </a:t>
                </a:r>
                <a14:m>
                  <m:oMath xmlns:m="http://schemas.openxmlformats.org/officeDocument/2006/math">
                    <m:sSup>
                      <m:sSupPr>
                        <m:ctrlPr>
                          <a:rPr lang="en-GB" sz="1400" i="1">
                            <a:solidFill>
                              <a:schemeClr val="bg1">
                                <a:lumMod val="85000"/>
                              </a:schemeClr>
                            </a:solidFill>
                            <a:latin typeface="Cambria Math" panose="02040503050406030204" pitchFamily="18" charset="0"/>
                          </a:rPr>
                        </m:ctrlPr>
                      </m:sSupPr>
                      <m:e>
                        <m:r>
                          <a:rPr lang="en-GB" sz="1400">
                            <a:solidFill>
                              <a:schemeClr val="bg1">
                                <a:lumMod val="85000"/>
                              </a:schemeClr>
                            </a:solidFill>
                            <a:latin typeface="Cambria Math" panose="02040503050406030204" pitchFamily="18" charset="0"/>
                          </a:rPr>
                          <m:t>𝜙</m:t>
                        </m:r>
                      </m:e>
                      <m:sup>
                        <m:r>
                          <a:rPr lang="en-GB" sz="1400">
                            <a:solidFill>
                              <a:schemeClr val="bg1">
                                <a:lumMod val="85000"/>
                              </a:schemeClr>
                            </a:solidFill>
                            <a:latin typeface="Cambria Math" panose="02040503050406030204" pitchFamily="18" charset="0"/>
                          </a:rPr>
                          <m:t>#</m:t>
                        </m:r>
                      </m:sup>
                    </m:sSup>
                  </m:oMath>
                </a14:m>
                <a:r>
                  <a:rPr lang="en-GB" sz="1400" b="0" dirty="0">
                    <a:solidFill>
                      <a:schemeClr val="bg1">
                        <a:lumMod val="85000"/>
                      </a:schemeClr>
                    </a:solidFill>
                    <a:ea typeface="Cambria Math" panose="02040503050406030204" pitchFamily="18" charset="0"/>
                  </a:rPr>
                  <a:t> potentials </a:t>
                </a:r>
                <a14:m>
                  <m:oMath xmlns:m="http://schemas.openxmlformats.org/officeDocument/2006/math">
                    <m:r>
                      <a:rPr lang="en-GB" sz="1400" b="0" i="1" smtClean="0">
                        <a:solidFill>
                          <a:schemeClr val="bg1">
                            <a:lumMod val="85000"/>
                          </a:schemeClr>
                        </a:solidFill>
                        <a:latin typeface="Cambria Math" panose="02040503050406030204" pitchFamily="18" charset="0"/>
                        <a:ea typeface="Cambria Math" panose="02040503050406030204" pitchFamily="18" charset="0"/>
                      </a:rPr>
                      <m:t>=1∙100+2∙40+1∙16+1∙64+2∙40+1∙40=380</m:t>
                    </m:r>
                  </m:oMath>
                </a14:m>
                <a:endParaRPr lang="en-GB" sz="1400" dirty="0">
                  <a:solidFill>
                    <a:schemeClr val="bg1">
                      <a:lumMod val="85000"/>
                    </a:schemeClr>
                  </a:solidFill>
                </a:endParaRPr>
              </a:p>
            </p:txBody>
          </p:sp>
        </mc:Choice>
        <mc:Fallback xmlns="">
          <p:sp>
            <p:nvSpPr>
              <p:cNvPr id="130" name="TextBox 129">
                <a:extLst>
                  <a:ext uri="{FF2B5EF4-FFF2-40B4-BE49-F238E27FC236}">
                    <a16:creationId xmlns:a16="http://schemas.microsoft.com/office/drawing/2014/main" id="{F60FFB45-9B41-BC4B-938A-8FE34EFD3B5A}"/>
                  </a:ext>
                </a:extLst>
              </p:cNvPr>
              <p:cNvSpPr txBox="1">
                <a:spLocks noRot="1" noChangeAspect="1" noMove="1" noResize="1" noEditPoints="1" noAdjustHandles="1" noChangeArrowheads="1" noChangeShapeType="1" noTextEdit="1"/>
              </p:cNvSpPr>
              <p:nvPr/>
            </p:nvSpPr>
            <p:spPr>
              <a:xfrm>
                <a:off x="3438763" y="6220823"/>
                <a:ext cx="6359498" cy="311624"/>
              </a:xfrm>
              <a:prstGeom prst="rect">
                <a:avLst/>
              </a:prstGeom>
              <a:blipFill>
                <a:blip r:embed="rId6"/>
                <a:stretch>
                  <a:fillRect l="-199" b="-19231"/>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graphicFrame>
            <p:nvGraphicFramePr>
              <p:cNvPr id="131" name="Table 130">
                <a:extLst>
                  <a:ext uri="{FF2B5EF4-FFF2-40B4-BE49-F238E27FC236}">
                    <a16:creationId xmlns:a16="http://schemas.microsoft.com/office/drawing/2014/main" id="{2D474149-7413-5E4B-9783-46AC6A3F8228}"/>
                  </a:ext>
                </a:extLst>
              </p:cNvPr>
              <p:cNvGraphicFramePr>
                <a:graphicFrameLocks noGrp="1"/>
              </p:cNvGraphicFramePr>
              <p:nvPr/>
            </p:nvGraphicFramePr>
            <p:xfrm>
              <a:off x="9507048" y="2760982"/>
              <a:ext cx="2400618" cy="2639759"/>
            </p:xfrm>
            <a:graphic>
              <a:graphicData uri="http://schemas.openxmlformats.org/drawingml/2006/table">
                <a:tbl>
                  <a:tblPr firstRow="1" bandRow="1">
                    <a:tableStyleId>{793D81CF-94F2-401A-BA57-92F5A7B2D0C5}</a:tableStyleId>
                  </a:tblPr>
                  <a:tblGrid>
                    <a:gridCol w="2400618">
                      <a:extLst>
                        <a:ext uri="{9D8B030D-6E8A-4147-A177-3AD203B41FA5}">
                          <a16:colId xmlns:a16="http://schemas.microsoft.com/office/drawing/2014/main" val="3740472120"/>
                        </a:ext>
                      </a:extLst>
                    </a:gridCol>
                  </a:tblGrid>
                  <a:tr h="370840">
                    <a:tc>
                      <a:txBody>
                        <a:bodyPr/>
                        <a:lstStyle/>
                        <a:p>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smtClean="0">
                                        <a:latin typeface="Cambria Math" panose="02040503050406030204" pitchFamily="18" charset="0"/>
                                      </a:rPr>
                                      <m:t>𝜙</m:t>
                                    </m:r>
                                  </m:e>
                                  <m:sup>
                                    <m:r>
                                      <a:rPr lang="de-DE" smtClean="0">
                                        <a:latin typeface="Cambria Math" panose="02040503050406030204" pitchFamily="18" charset="0"/>
                                      </a:rPr>
                                      <m:t>#</m:t>
                                    </m:r>
                                  </m:sup>
                                </m:sSup>
                                <m:r>
                                  <a:rPr lang="de-DE" i="1" smtClean="0">
                                    <a:latin typeface="Cambria Math" panose="02040503050406030204" pitchFamily="18" charset="0"/>
                                    <a:ea typeface="Cambria Math" panose="02040503050406030204" pitchFamily="18" charset="0"/>
                                  </a:rPr>
                                  <m:t>∙</m:t>
                                </m:r>
                                <m:sSubSup>
                                  <m:sSubSupPr>
                                    <m:ctrlPr>
                                      <a:rPr lang="de-DE" i="1" smtClean="0">
                                        <a:latin typeface="Cambria Math" panose="02040503050406030204" pitchFamily="18" charset="0"/>
                                      </a:rPr>
                                    </m:ctrlPr>
                                  </m:sSubSupPr>
                                  <m:e>
                                    <m:r>
                                      <a:rPr lang="en-GB" smtClean="0">
                                        <a:latin typeface="Cambria Math" panose="02040503050406030204" pitchFamily="18" charset="0"/>
                                      </a:rPr>
                                      <m:t>𝜙</m:t>
                                    </m:r>
                                  </m:e>
                                  <m:sub>
                                    <m:sSub>
                                      <m:sSubPr>
                                        <m:ctrlPr>
                                          <a:rPr lang="de-DE" b="0" i="1" smtClean="0">
                                            <a:latin typeface="Cambria Math" panose="02040503050406030204" pitchFamily="18" charset="0"/>
                                          </a:rPr>
                                        </m:ctrlPr>
                                      </m:sSubPr>
                                      <m:e>
                                        <m:r>
                                          <a:rPr lang="de-DE" b="0" i="1" smtClean="0">
                                            <a:latin typeface="Cambria Math" panose="02040503050406030204" pitchFamily="18" charset="0"/>
                                          </a:rPr>
                                          <m:t>#</m:t>
                                        </m:r>
                                      </m:e>
                                      <m:sub>
                                        <m:r>
                                          <a:rPr lang="de-DE" b="0" i="1" smtClean="0">
                                            <a:latin typeface="Cambria Math" panose="02040503050406030204" pitchFamily="18" charset="0"/>
                                          </a:rPr>
                                          <m:t>𝑅</m:t>
                                        </m:r>
                                      </m:sub>
                                    </m:sSub>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e>
                                        </m:d>
                                      </m:e>
                                    </m:d>
                                  </m:sub>
                                  <m:sup>
                                    <m:r>
                                      <a:rPr lang="de-DE" b="1" i="0" smtClean="0">
                                        <a:latin typeface="Cambria Math" panose="02040503050406030204" pitchFamily="18" charset="0"/>
                                      </a:rPr>
                                      <m:t>′</m:t>
                                    </m:r>
                                  </m:sup>
                                </m:sSubSup>
                              </m:oMath>
                            </m:oMathPara>
                          </a14:m>
                          <a:endParaRPr lang="en-GB" b="0" i="1" dirty="0"/>
                        </a:p>
                      </a:txBody>
                      <a:tcPr/>
                    </a:tc>
                    <a:extLst>
                      <a:ext uri="{0D108BD9-81ED-4DB2-BD59-A6C34878D82A}">
                        <a16:rowId xmlns:a16="http://schemas.microsoft.com/office/drawing/2014/main" val="3837392986"/>
                      </a:ext>
                    </a:extLst>
                  </a:tr>
                  <a:tr h="370840">
                    <a:tc>
                      <a:txBody>
                        <a:bodyPr/>
                        <a:lstStyle/>
                        <a:p>
                          <a:pPr marL="0" marR="0" lvl="0" indent="0" algn="l" defTabSz="91346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0.263</m:t>
                                </m:r>
                                <m:r>
                                  <a:rPr lang="de-DE" smtClean="0">
                                    <a:latin typeface="Cambria Math" panose="02040503050406030204" pitchFamily="18" charset="0"/>
                                  </a:rPr>
                                  <m:t>∙</m:t>
                                </m:r>
                                <m:r>
                                  <a:rPr lang="de-DE" i="1" smtClean="0">
                                    <a:latin typeface="Cambria Math" panose="02040503050406030204" pitchFamily="18" charset="0"/>
                                  </a:rPr>
                                  <m:t>1</m:t>
                                </m:r>
                                <m:r>
                                  <a:rPr lang="de-DE" b="0" i="1" smtClean="0">
                                    <a:latin typeface="Cambria Math" panose="02040503050406030204" pitchFamily="18" charset="0"/>
                                  </a:rPr>
                                  <m:t>0</m:t>
                                </m:r>
                                <m:r>
                                  <a:rPr lang="de-DE" smtClean="0">
                                    <a:latin typeface="Cambria Math" panose="02040503050406030204" pitchFamily="18" charset="0"/>
                                  </a:rPr>
                                  <m:t>=</m:t>
                                </m:r>
                                <m:r>
                                  <a:rPr lang="de-DE" b="0" i="0" smtClean="0">
                                    <a:latin typeface="Cambria Math" panose="02040503050406030204" pitchFamily="18" charset="0"/>
                                  </a:rPr>
                                  <m:t>2.630</m:t>
                                </m:r>
                              </m:oMath>
                            </m:oMathPara>
                          </a14:m>
                          <a:endParaRPr lang="en-GB" dirty="0"/>
                        </a:p>
                      </a:txBody>
                      <a:tcPr/>
                    </a:tc>
                    <a:extLst>
                      <a:ext uri="{0D108BD9-81ED-4DB2-BD59-A6C34878D82A}">
                        <a16:rowId xmlns:a16="http://schemas.microsoft.com/office/drawing/2014/main" val="134224748"/>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0.105</m:t>
                                </m:r>
                                <m:r>
                                  <a:rPr lang="de-DE" smtClean="0">
                                    <a:latin typeface="Cambria Math" panose="02040503050406030204" pitchFamily="18" charset="0"/>
                                  </a:rPr>
                                  <m:t>∙</m:t>
                                </m:r>
                                <m:r>
                                  <a:rPr lang="de-DE" b="0" i="1" smtClean="0">
                                    <a:solidFill>
                                      <a:srgbClr val="F4F4F4"/>
                                    </a:solidFill>
                                    <a:latin typeface="Cambria Math" panose="02040503050406030204" pitchFamily="18" charset="0"/>
                                  </a:rPr>
                                  <m:t>0</m:t>
                                </m:r>
                                <m:r>
                                  <a:rPr lang="de-DE" i="1" smtClean="0">
                                    <a:latin typeface="Cambria Math" panose="02040503050406030204" pitchFamily="18" charset="0"/>
                                  </a:rPr>
                                  <m:t>5</m:t>
                                </m:r>
                                <m:r>
                                  <a:rPr lang="de-DE" smtClean="0">
                                    <a:latin typeface="Cambria Math" panose="02040503050406030204" pitchFamily="18" charset="0"/>
                                  </a:rPr>
                                  <m:t>=0</m:t>
                                </m:r>
                                <m:r>
                                  <a:rPr lang="de-DE" b="0" i="0" smtClean="0">
                                    <a:latin typeface="Cambria Math" panose="02040503050406030204" pitchFamily="18" charset="0"/>
                                  </a:rPr>
                                  <m:t>.525</m:t>
                                </m:r>
                              </m:oMath>
                            </m:oMathPara>
                          </a14:m>
                          <a:endParaRPr lang="en-GB" dirty="0"/>
                        </a:p>
                      </a:txBody>
                      <a:tcPr/>
                    </a:tc>
                    <a:extLst>
                      <a:ext uri="{0D108BD9-81ED-4DB2-BD59-A6C34878D82A}">
                        <a16:rowId xmlns:a16="http://schemas.microsoft.com/office/drawing/2014/main" val="3717993597"/>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0.042</m:t>
                                </m:r>
                                <m:r>
                                  <a:rPr lang="de-DE" smtClean="0">
                                    <a:latin typeface="Cambria Math" panose="02040503050406030204" pitchFamily="18" charset="0"/>
                                  </a:rPr>
                                  <m:t>∙</m:t>
                                </m:r>
                                <m:r>
                                  <a:rPr lang="de-DE" i="1" smtClean="0">
                                    <a:solidFill>
                                      <a:srgbClr val="EBEBEB"/>
                                    </a:solidFill>
                                    <a:latin typeface="Cambria Math" panose="02040503050406030204" pitchFamily="18" charset="0"/>
                                  </a:rPr>
                                  <m:t>0</m:t>
                                </m:r>
                                <m:r>
                                  <a:rPr lang="de-DE" b="0" i="1" smtClean="0">
                                    <a:latin typeface="Cambria Math" panose="02040503050406030204" pitchFamily="18" charset="0"/>
                                  </a:rPr>
                                  <m:t>0</m:t>
                                </m:r>
                                <m:r>
                                  <a:rPr lang="de-DE" smtClean="0">
                                    <a:latin typeface="Cambria Math" panose="02040503050406030204" pitchFamily="18" charset="0"/>
                                  </a:rPr>
                                  <m:t>=</m:t>
                                </m:r>
                                <m:r>
                                  <a:rPr lang="de-DE" b="0" i="0" smtClean="0">
                                    <a:latin typeface="Cambria Math" panose="02040503050406030204" pitchFamily="18" charset="0"/>
                                  </a:rPr>
                                  <m:t>0.000</m:t>
                                </m:r>
                              </m:oMath>
                            </m:oMathPara>
                          </a14:m>
                          <a:endParaRPr lang="en-GB" dirty="0"/>
                        </a:p>
                      </a:txBody>
                      <a:tcPr/>
                    </a:tc>
                    <a:extLst>
                      <a:ext uri="{0D108BD9-81ED-4DB2-BD59-A6C34878D82A}">
                        <a16:rowId xmlns:a16="http://schemas.microsoft.com/office/drawing/2014/main" val="3640092755"/>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0.168</m:t>
                                </m:r>
                                <m:r>
                                  <a:rPr lang="de-DE" smtClean="0">
                                    <a:latin typeface="Cambria Math" panose="02040503050406030204" pitchFamily="18" charset="0"/>
                                  </a:rPr>
                                  <m:t>∙</m:t>
                                </m:r>
                                <m:r>
                                  <a:rPr lang="de-DE" i="1" smtClean="0">
                                    <a:latin typeface="Cambria Math" panose="02040503050406030204" pitchFamily="18" charset="0"/>
                                  </a:rPr>
                                  <m:t>−</m:t>
                                </m:r>
                                <m:r>
                                  <a:rPr lang="de-DE" b="0" i="1" smtClean="0">
                                    <a:latin typeface="Cambria Math" panose="02040503050406030204" pitchFamily="18" charset="0"/>
                                  </a:rPr>
                                  <m:t>10</m:t>
                                </m:r>
                                <m:r>
                                  <a:rPr lang="de-DE" smtClean="0">
                                    <a:latin typeface="Cambria Math" panose="02040503050406030204" pitchFamily="18" charset="0"/>
                                  </a:rPr>
                                  <m:t>=</m:t>
                                </m:r>
                                <m:r>
                                  <a:rPr lang="de-DE" b="0" i="0" smtClean="0">
                                    <a:latin typeface="Cambria Math" panose="02040503050406030204" pitchFamily="18" charset="0"/>
                                  </a:rPr>
                                  <m:t>−1.680</m:t>
                                </m:r>
                              </m:oMath>
                            </m:oMathPara>
                          </a14:m>
                          <a:endParaRPr lang="en-GB" dirty="0"/>
                        </a:p>
                      </a:txBody>
                      <a:tcPr/>
                    </a:tc>
                    <a:extLst>
                      <a:ext uri="{0D108BD9-81ED-4DB2-BD59-A6C34878D82A}">
                        <a16:rowId xmlns:a16="http://schemas.microsoft.com/office/drawing/2014/main" val="3236525650"/>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0.105</m:t>
                                </m:r>
                                <m:r>
                                  <a:rPr lang="de-DE" smtClean="0">
                                    <a:latin typeface="Cambria Math" panose="02040503050406030204" pitchFamily="18" charset="0"/>
                                  </a:rPr>
                                  <m:t>∙</m:t>
                                </m:r>
                                <m:r>
                                  <a:rPr lang="de-DE" b="0" i="0" smtClean="0">
                                    <a:latin typeface="Cambria Math" panose="02040503050406030204" pitchFamily="18" charset="0"/>
                                  </a:rPr>
                                  <m:t>−15</m:t>
                                </m:r>
                                <m:r>
                                  <a:rPr lang="de-DE" smtClean="0">
                                    <a:latin typeface="Cambria Math" panose="02040503050406030204" pitchFamily="18" charset="0"/>
                                  </a:rPr>
                                  <m:t>=</m:t>
                                </m:r>
                                <m:r>
                                  <a:rPr lang="de-DE" b="0" i="0" smtClean="0">
                                    <a:latin typeface="Cambria Math" panose="02040503050406030204" pitchFamily="18" charset="0"/>
                                  </a:rPr>
                                  <m:t>−1.575</m:t>
                                </m:r>
                              </m:oMath>
                            </m:oMathPara>
                          </a14:m>
                          <a:endParaRPr lang="en-GB" dirty="0"/>
                        </a:p>
                      </a:txBody>
                      <a:tcPr/>
                    </a:tc>
                    <a:extLst>
                      <a:ext uri="{0D108BD9-81ED-4DB2-BD59-A6C34878D82A}">
                        <a16:rowId xmlns:a16="http://schemas.microsoft.com/office/drawing/2014/main" val="74995370"/>
                      </a:ext>
                    </a:extLst>
                  </a:tr>
                  <a:tr h="370840">
                    <a:tc>
                      <a:txBody>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0.105</m:t>
                                </m:r>
                                <m:r>
                                  <a:rPr lang="de-DE" smtClean="0">
                                    <a:latin typeface="Cambria Math" panose="02040503050406030204" pitchFamily="18" charset="0"/>
                                  </a:rPr>
                                  <m:t>∙</m:t>
                                </m:r>
                                <m:r>
                                  <a:rPr lang="de-DE" b="0" i="0" smtClean="0">
                                    <a:latin typeface="Cambria Math" panose="02040503050406030204" pitchFamily="18" charset="0"/>
                                  </a:rPr>
                                  <m:t>−20</m:t>
                                </m:r>
                                <m:r>
                                  <a:rPr lang="de-DE" smtClean="0">
                                    <a:latin typeface="Cambria Math" panose="02040503050406030204" pitchFamily="18" charset="0"/>
                                  </a:rPr>
                                  <m:t>=</m:t>
                                </m:r>
                                <m:r>
                                  <a:rPr lang="de-DE" b="0" i="0" smtClean="0">
                                    <a:latin typeface="Cambria Math" panose="02040503050406030204" pitchFamily="18" charset="0"/>
                                  </a:rPr>
                                  <m:t>−2.100</m:t>
                                </m:r>
                              </m:oMath>
                            </m:oMathPara>
                          </a14:m>
                          <a:endParaRPr lang="en-GB" dirty="0"/>
                        </a:p>
                      </a:txBody>
                      <a:tcPr/>
                    </a:tc>
                    <a:extLst>
                      <a:ext uri="{0D108BD9-81ED-4DB2-BD59-A6C34878D82A}">
                        <a16:rowId xmlns:a16="http://schemas.microsoft.com/office/drawing/2014/main" val="1174594735"/>
                      </a:ext>
                    </a:extLst>
                  </a:tr>
                </a:tbl>
              </a:graphicData>
            </a:graphic>
          </p:graphicFrame>
        </mc:Choice>
        <mc:Fallback xmlns="">
          <p:graphicFrame>
            <p:nvGraphicFramePr>
              <p:cNvPr id="131" name="Table 130">
                <a:extLst>
                  <a:ext uri="{FF2B5EF4-FFF2-40B4-BE49-F238E27FC236}">
                    <a16:creationId xmlns:a16="http://schemas.microsoft.com/office/drawing/2014/main" id="{2D474149-7413-5E4B-9783-46AC6A3F8228}"/>
                  </a:ext>
                </a:extLst>
              </p:cNvPr>
              <p:cNvGraphicFramePr>
                <a:graphicFrameLocks noGrp="1"/>
              </p:cNvGraphicFramePr>
              <p:nvPr>
                <p:extLst>
                  <p:ext uri="{D42A27DB-BD31-4B8C-83A1-F6EECF244321}">
                    <p14:modId xmlns:p14="http://schemas.microsoft.com/office/powerpoint/2010/main" val="2809930425"/>
                  </p:ext>
                </p:extLst>
              </p:nvPr>
            </p:nvGraphicFramePr>
            <p:xfrm>
              <a:off x="9507048" y="2760982"/>
              <a:ext cx="2400618" cy="2639568"/>
            </p:xfrm>
            <a:graphic>
              <a:graphicData uri="http://schemas.openxmlformats.org/drawingml/2006/table">
                <a:tbl>
                  <a:tblPr firstRow="1" bandRow="1">
                    <a:tableStyleId>{793D81CF-94F2-401A-BA57-92F5A7B2D0C5}</a:tableStyleId>
                  </a:tblPr>
                  <a:tblGrid>
                    <a:gridCol w="2400618">
                      <a:extLst>
                        <a:ext uri="{9D8B030D-6E8A-4147-A177-3AD203B41FA5}">
                          <a16:colId xmlns:a16="http://schemas.microsoft.com/office/drawing/2014/main" val="3740472120"/>
                        </a:ext>
                      </a:extLst>
                    </a:gridCol>
                  </a:tblGrid>
                  <a:tr h="414528">
                    <a:tc>
                      <a:txBody>
                        <a:bodyPr/>
                        <a:lstStyle/>
                        <a:p>
                          <a:endParaRPr lang="en-US"/>
                        </a:p>
                      </a:txBody>
                      <a:tcPr>
                        <a:blipFill>
                          <a:blip r:embed="rId7"/>
                          <a:stretch>
                            <a:fillRect l="-526" t="-3030" b="-533333"/>
                          </a:stretch>
                        </a:blipFill>
                      </a:tcPr>
                    </a:tc>
                    <a:extLst>
                      <a:ext uri="{0D108BD9-81ED-4DB2-BD59-A6C34878D82A}">
                        <a16:rowId xmlns:a16="http://schemas.microsoft.com/office/drawing/2014/main" val="3837392986"/>
                      </a:ext>
                    </a:extLst>
                  </a:tr>
                  <a:tr h="370840">
                    <a:tc>
                      <a:txBody>
                        <a:bodyPr/>
                        <a:lstStyle/>
                        <a:p>
                          <a:endParaRPr lang="en-US"/>
                        </a:p>
                      </a:txBody>
                      <a:tcPr>
                        <a:blipFill>
                          <a:blip r:embed="rId7"/>
                          <a:stretch>
                            <a:fillRect l="-526" t="-117241" b="-506897"/>
                          </a:stretch>
                        </a:blipFill>
                      </a:tcPr>
                    </a:tc>
                    <a:extLst>
                      <a:ext uri="{0D108BD9-81ED-4DB2-BD59-A6C34878D82A}">
                        <a16:rowId xmlns:a16="http://schemas.microsoft.com/office/drawing/2014/main" val="134224748"/>
                      </a:ext>
                    </a:extLst>
                  </a:tr>
                  <a:tr h="370840">
                    <a:tc>
                      <a:txBody>
                        <a:bodyPr/>
                        <a:lstStyle/>
                        <a:p>
                          <a:endParaRPr lang="en-US"/>
                        </a:p>
                      </a:txBody>
                      <a:tcPr>
                        <a:blipFill>
                          <a:blip r:embed="rId7"/>
                          <a:stretch>
                            <a:fillRect l="-526" t="-210000" b="-390000"/>
                          </a:stretch>
                        </a:blipFill>
                      </a:tcPr>
                    </a:tc>
                    <a:extLst>
                      <a:ext uri="{0D108BD9-81ED-4DB2-BD59-A6C34878D82A}">
                        <a16:rowId xmlns:a16="http://schemas.microsoft.com/office/drawing/2014/main" val="3717993597"/>
                      </a:ext>
                    </a:extLst>
                  </a:tr>
                  <a:tr h="370840">
                    <a:tc>
                      <a:txBody>
                        <a:bodyPr/>
                        <a:lstStyle/>
                        <a:p>
                          <a:endParaRPr lang="en-US"/>
                        </a:p>
                      </a:txBody>
                      <a:tcPr>
                        <a:blipFill>
                          <a:blip r:embed="rId7"/>
                          <a:stretch>
                            <a:fillRect l="-526" t="-320690" b="-303448"/>
                          </a:stretch>
                        </a:blipFill>
                      </a:tcPr>
                    </a:tc>
                    <a:extLst>
                      <a:ext uri="{0D108BD9-81ED-4DB2-BD59-A6C34878D82A}">
                        <a16:rowId xmlns:a16="http://schemas.microsoft.com/office/drawing/2014/main" val="3640092755"/>
                      </a:ext>
                    </a:extLst>
                  </a:tr>
                  <a:tr h="370840">
                    <a:tc>
                      <a:txBody>
                        <a:bodyPr/>
                        <a:lstStyle/>
                        <a:p>
                          <a:endParaRPr lang="en-US"/>
                        </a:p>
                      </a:txBody>
                      <a:tcPr>
                        <a:blipFill>
                          <a:blip r:embed="rId7"/>
                          <a:stretch>
                            <a:fillRect l="-526" t="-420690" b="-203448"/>
                          </a:stretch>
                        </a:blipFill>
                      </a:tcPr>
                    </a:tc>
                    <a:extLst>
                      <a:ext uri="{0D108BD9-81ED-4DB2-BD59-A6C34878D82A}">
                        <a16:rowId xmlns:a16="http://schemas.microsoft.com/office/drawing/2014/main" val="3236525650"/>
                      </a:ext>
                    </a:extLst>
                  </a:tr>
                  <a:tr h="370840">
                    <a:tc>
                      <a:txBody>
                        <a:bodyPr/>
                        <a:lstStyle/>
                        <a:p>
                          <a:endParaRPr lang="en-US"/>
                        </a:p>
                      </a:txBody>
                      <a:tcPr>
                        <a:blipFill>
                          <a:blip r:embed="rId7"/>
                          <a:stretch>
                            <a:fillRect l="-526" t="-503333" b="-96667"/>
                          </a:stretch>
                        </a:blipFill>
                      </a:tcPr>
                    </a:tc>
                    <a:extLst>
                      <a:ext uri="{0D108BD9-81ED-4DB2-BD59-A6C34878D82A}">
                        <a16:rowId xmlns:a16="http://schemas.microsoft.com/office/drawing/2014/main" val="74995370"/>
                      </a:ext>
                    </a:extLst>
                  </a:tr>
                  <a:tr h="370840">
                    <a:tc>
                      <a:txBody>
                        <a:bodyPr/>
                        <a:lstStyle/>
                        <a:p>
                          <a:endParaRPr lang="en-US"/>
                        </a:p>
                      </a:txBody>
                      <a:tcPr>
                        <a:blipFill>
                          <a:blip r:embed="rId7"/>
                          <a:stretch>
                            <a:fillRect l="-526" t="-624138"/>
                          </a:stretch>
                        </a:blipFill>
                      </a:tcPr>
                    </a:tc>
                    <a:extLst>
                      <a:ext uri="{0D108BD9-81ED-4DB2-BD59-A6C34878D82A}">
                        <a16:rowId xmlns:a16="http://schemas.microsoft.com/office/drawing/2014/main" val="1174594735"/>
                      </a:ext>
                    </a:extLst>
                  </a:tr>
                </a:tbl>
              </a:graphicData>
            </a:graphic>
          </p:graphicFrame>
        </mc:Fallback>
      </mc:AlternateContent>
      <p:grpSp>
        <p:nvGrpSpPr>
          <p:cNvPr id="132" name="Group 131">
            <a:extLst>
              <a:ext uri="{FF2B5EF4-FFF2-40B4-BE49-F238E27FC236}">
                <a16:creationId xmlns:a16="http://schemas.microsoft.com/office/drawing/2014/main" id="{606D0D53-33E4-504B-A5CB-6CA691DF9E10}"/>
              </a:ext>
            </a:extLst>
          </p:cNvPr>
          <p:cNvGrpSpPr/>
          <p:nvPr/>
        </p:nvGrpSpPr>
        <p:grpSpPr>
          <a:xfrm>
            <a:off x="7821043" y="741122"/>
            <a:ext cx="4010632" cy="1960457"/>
            <a:chOff x="7821043" y="1177284"/>
            <a:chExt cx="4010632" cy="1960457"/>
          </a:xfrm>
        </p:grpSpPr>
        <mc:AlternateContent xmlns:mc="http://schemas.openxmlformats.org/markup-compatibility/2006" xmlns:a14="http://schemas.microsoft.com/office/drawing/2010/main">
          <mc:Choice Requires="a14">
            <p:sp>
              <p:nvSpPr>
                <p:cNvPr id="133" name="Rectangle 132">
                  <a:extLst>
                    <a:ext uri="{FF2B5EF4-FFF2-40B4-BE49-F238E27FC236}">
                      <a16:creationId xmlns:a16="http://schemas.microsoft.com/office/drawing/2014/main" id="{7042F3C2-B605-3746-9CD5-1701E532B8F7}"/>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133" name="Rectangle 132">
                  <a:extLst>
                    <a:ext uri="{FF2B5EF4-FFF2-40B4-BE49-F238E27FC236}">
                      <a16:creationId xmlns:a16="http://schemas.microsoft.com/office/drawing/2014/main" id="{7042F3C2-B605-3746-9CD5-1701E532B8F7}"/>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4" name="Diamond 133">
                  <a:extLst>
                    <a:ext uri="{FF2B5EF4-FFF2-40B4-BE49-F238E27FC236}">
                      <a16:creationId xmlns:a16="http://schemas.microsoft.com/office/drawing/2014/main" id="{187CC64D-5D61-3941-86D0-9F7EFB2B4CB3}"/>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34" name="Diamond 133">
                  <a:extLst>
                    <a:ext uri="{FF2B5EF4-FFF2-40B4-BE49-F238E27FC236}">
                      <a16:creationId xmlns:a16="http://schemas.microsoft.com/office/drawing/2014/main" id="{187CC64D-5D61-3941-86D0-9F7EFB2B4CB3}"/>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5" name="Oval 134">
                  <a:extLst>
                    <a:ext uri="{FF2B5EF4-FFF2-40B4-BE49-F238E27FC236}">
                      <a16:creationId xmlns:a16="http://schemas.microsoft.com/office/drawing/2014/main" id="{C2A21481-CD0F-CE4C-8975-38BEEB0E85D6}"/>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5" name="Oval 134">
                  <a:extLst>
                    <a:ext uri="{FF2B5EF4-FFF2-40B4-BE49-F238E27FC236}">
                      <a16:creationId xmlns:a16="http://schemas.microsoft.com/office/drawing/2014/main" id="{C2A21481-CD0F-CE4C-8975-38BEEB0E85D6}"/>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6" name="Oval 135">
                  <a:extLst>
                    <a:ext uri="{FF2B5EF4-FFF2-40B4-BE49-F238E27FC236}">
                      <a16:creationId xmlns:a16="http://schemas.microsoft.com/office/drawing/2014/main" id="{2D3AABBE-4796-7249-A82F-DF450B658102}"/>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36" name="Oval 135">
                  <a:extLst>
                    <a:ext uri="{FF2B5EF4-FFF2-40B4-BE49-F238E27FC236}">
                      <a16:creationId xmlns:a16="http://schemas.microsoft.com/office/drawing/2014/main" id="{2D3AABBE-4796-7249-A82F-DF450B658102}"/>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1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7" name="Oval 136">
                  <a:extLst>
                    <a:ext uri="{FF2B5EF4-FFF2-40B4-BE49-F238E27FC236}">
                      <a16:creationId xmlns:a16="http://schemas.microsoft.com/office/drawing/2014/main" id="{B103B0C1-809C-7448-BFB6-0E4A6B385F8D}"/>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37" name="Oval 136">
                  <a:extLst>
                    <a:ext uri="{FF2B5EF4-FFF2-40B4-BE49-F238E27FC236}">
                      <a16:creationId xmlns:a16="http://schemas.microsoft.com/office/drawing/2014/main" id="{B103B0C1-809C-7448-BFB6-0E4A6B385F8D}"/>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12"/>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8" name="Oval 137">
                  <a:extLst>
                    <a:ext uri="{FF2B5EF4-FFF2-40B4-BE49-F238E27FC236}">
                      <a16:creationId xmlns:a16="http://schemas.microsoft.com/office/drawing/2014/main" id="{7C674798-2F96-8D48-98CB-DAD0605FCB77}"/>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38" name="Oval 137">
                  <a:extLst>
                    <a:ext uri="{FF2B5EF4-FFF2-40B4-BE49-F238E27FC236}">
                      <a16:creationId xmlns:a16="http://schemas.microsoft.com/office/drawing/2014/main" id="{7C674798-2F96-8D48-98CB-DAD0605FCB77}"/>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139" name="Straight Connector 138">
              <a:extLst>
                <a:ext uri="{FF2B5EF4-FFF2-40B4-BE49-F238E27FC236}">
                  <a16:creationId xmlns:a16="http://schemas.microsoft.com/office/drawing/2014/main" id="{21C35478-94B6-9941-A767-250CE09E5F69}"/>
                </a:ext>
              </a:extLst>
            </p:cNvPr>
            <p:cNvCxnSpPr>
              <a:cxnSpLocks/>
              <a:stCxn id="136" idx="6"/>
              <a:endCxn id="186"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8EEFBB6-D894-9B45-B4E1-8B1B9E9FD105}"/>
                </a:ext>
              </a:extLst>
            </p:cNvPr>
            <p:cNvCxnSpPr>
              <a:cxnSpLocks/>
              <a:stCxn id="137" idx="4"/>
              <a:endCxn id="186"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01E3F4D0-7E02-F542-81D6-A062CCE56DC9}"/>
                </a:ext>
              </a:extLst>
            </p:cNvPr>
            <p:cNvCxnSpPr>
              <a:cxnSpLocks/>
              <a:stCxn id="135" idx="0"/>
              <a:endCxn id="186"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14C53D8C-EC2F-BF4B-A049-956CE61A5169}"/>
                </a:ext>
              </a:extLst>
            </p:cNvPr>
            <p:cNvGrpSpPr/>
            <p:nvPr/>
          </p:nvGrpSpPr>
          <p:grpSpPr>
            <a:xfrm>
              <a:off x="9259275" y="2498959"/>
              <a:ext cx="381362" cy="321402"/>
              <a:chOff x="9288700" y="2889291"/>
              <a:chExt cx="461103" cy="388604"/>
            </a:xfrm>
          </p:grpSpPr>
          <p:sp>
            <p:nvSpPr>
              <p:cNvPr id="185" name="Rectangle 184">
                <a:extLst>
                  <a:ext uri="{FF2B5EF4-FFF2-40B4-BE49-F238E27FC236}">
                    <a16:creationId xmlns:a16="http://schemas.microsoft.com/office/drawing/2014/main" id="{D922BA68-586B-9B4E-BDCA-30D091365B60}"/>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6" name="Rectangle 185">
                <a:extLst>
                  <a:ext uri="{FF2B5EF4-FFF2-40B4-BE49-F238E27FC236}">
                    <a16:creationId xmlns:a16="http://schemas.microsoft.com/office/drawing/2014/main" id="{29576F4B-DA27-7442-B2E6-C8E9DCF1C514}"/>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7" name="Rectangle 186">
                <a:extLst>
                  <a:ext uri="{FF2B5EF4-FFF2-40B4-BE49-F238E27FC236}">
                    <a16:creationId xmlns:a16="http://schemas.microsoft.com/office/drawing/2014/main" id="{E0324DF7-97F1-3C47-B14D-7F8B93C38980}"/>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F491702C-57D0-4E47-A815-3D4A210C6F2F}"/>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43" name="Straight Connector 142">
              <a:extLst>
                <a:ext uri="{FF2B5EF4-FFF2-40B4-BE49-F238E27FC236}">
                  <a16:creationId xmlns:a16="http://schemas.microsoft.com/office/drawing/2014/main" id="{B83DE74E-37CC-BD4E-A3CE-E065784D7C9B}"/>
                </a:ext>
              </a:extLst>
            </p:cNvPr>
            <p:cNvCxnSpPr>
              <a:cxnSpLocks/>
              <a:stCxn id="137" idx="4"/>
              <a:endCxn id="182"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C62BD6BD-89F8-8C42-87AC-C7956C450282}"/>
                </a:ext>
              </a:extLst>
            </p:cNvPr>
            <p:cNvCxnSpPr>
              <a:cxnSpLocks/>
              <a:stCxn id="138" idx="2"/>
              <a:endCxn id="182"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4F1DACB-A547-8347-975A-D86AD826CEF6}"/>
                </a:ext>
              </a:extLst>
            </p:cNvPr>
            <p:cNvCxnSpPr>
              <a:cxnSpLocks/>
              <a:stCxn id="135" idx="0"/>
              <a:endCxn id="182"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6" name="Group 145">
              <a:extLst>
                <a:ext uri="{FF2B5EF4-FFF2-40B4-BE49-F238E27FC236}">
                  <a16:creationId xmlns:a16="http://schemas.microsoft.com/office/drawing/2014/main" id="{36206461-6A7E-6543-8D1D-1FD3D5780953}"/>
                </a:ext>
              </a:extLst>
            </p:cNvPr>
            <p:cNvGrpSpPr/>
            <p:nvPr/>
          </p:nvGrpSpPr>
          <p:grpSpPr>
            <a:xfrm>
              <a:off x="9912217" y="2498959"/>
              <a:ext cx="413819" cy="321813"/>
              <a:chOff x="9547296" y="2889291"/>
              <a:chExt cx="500346" cy="389101"/>
            </a:xfrm>
          </p:grpSpPr>
          <p:sp>
            <p:nvSpPr>
              <p:cNvPr id="181" name="Rectangle 180">
                <a:extLst>
                  <a:ext uri="{FF2B5EF4-FFF2-40B4-BE49-F238E27FC236}">
                    <a16:creationId xmlns:a16="http://schemas.microsoft.com/office/drawing/2014/main" id="{7E5043AB-0E03-3142-B6E1-4FDEA1C5D107}"/>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2" name="Rectangle 181">
                <a:extLst>
                  <a:ext uri="{FF2B5EF4-FFF2-40B4-BE49-F238E27FC236}">
                    <a16:creationId xmlns:a16="http://schemas.microsoft.com/office/drawing/2014/main" id="{02783A57-88C9-8C41-ACFC-9FCD8EBD3B13}"/>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3" name="Rectangle 182">
                <a:extLst>
                  <a:ext uri="{FF2B5EF4-FFF2-40B4-BE49-F238E27FC236}">
                    <a16:creationId xmlns:a16="http://schemas.microsoft.com/office/drawing/2014/main" id="{ED158C29-C332-1444-9004-1D9E1EC65A53}"/>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EDE09675-0F34-FE47-BB45-57348E6346E4}"/>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47" name="Group 146">
              <a:extLst>
                <a:ext uri="{FF2B5EF4-FFF2-40B4-BE49-F238E27FC236}">
                  <a16:creationId xmlns:a16="http://schemas.microsoft.com/office/drawing/2014/main" id="{0AD3EBA5-D141-9B41-8A9F-1A2C98837E1F}"/>
                </a:ext>
              </a:extLst>
            </p:cNvPr>
            <p:cNvGrpSpPr/>
            <p:nvPr/>
          </p:nvGrpSpPr>
          <p:grpSpPr>
            <a:xfrm>
              <a:off x="10068437" y="2138718"/>
              <a:ext cx="637130" cy="275544"/>
              <a:chOff x="8605965" y="2941214"/>
              <a:chExt cx="770350" cy="333158"/>
            </a:xfrm>
          </p:grpSpPr>
          <p:cxnSp>
            <p:nvCxnSpPr>
              <p:cNvPr id="177" name="Straight Connector 176">
                <a:extLst>
                  <a:ext uri="{FF2B5EF4-FFF2-40B4-BE49-F238E27FC236}">
                    <a16:creationId xmlns:a16="http://schemas.microsoft.com/office/drawing/2014/main" id="{D021F470-2D64-1140-B22A-7D5F067EE83A}"/>
                  </a:ext>
                </a:extLst>
              </p:cNvPr>
              <p:cNvCxnSpPr>
                <a:cxnSpLocks/>
                <a:stCxn id="137" idx="6"/>
                <a:endCxn id="179"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8" name="Group 177">
                <a:extLst>
                  <a:ext uri="{FF2B5EF4-FFF2-40B4-BE49-F238E27FC236}">
                    <a16:creationId xmlns:a16="http://schemas.microsoft.com/office/drawing/2014/main" id="{44DA5850-AD46-3E44-93C8-6B2C9DF4E81C}"/>
                  </a:ext>
                </a:extLst>
              </p:cNvPr>
              <p:cNvGrpSpPr/>
              <p:nvPr/>
            </p:nvGrpSpPr>
            <p:grpSpPr>
              <a:xfrm>
                <a:off x="8957002" y="2941214"/>
                <a:ext cx="419313" cy="333158"/>
                <a:chOff x="8957002" y="2941214"/>
                <a:chExt cx="419313" cy="333158"/>
              </a:xfrm>
            </p:grpSpPr>
            <p:sp>
              <p:nvSpPr>
                <p:cNvPr id="179" name="Rectangle 178">
                  <a:extLst>
                    <a:ext uri="{FF2B5EF4-FFF2-40B4-BE49-F238E27FC236}">
                      <a16:creationId xmlns:a16="http://schemas.microsoft.com/office/drawing/2014/main" id="{5F2D76FC-EC59-1546-9C16-D13209474487}"/>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0" name="TextBox 179">
                      <a:extLst>
                        <a:ext uri="{FF2B5EF4-FFF2-40B4-BE49-F238E27FC236}">
                          <a16:creationId xmlns:a16="http://schemas.microsoft.com/office/drawing/2014/main" id="{5FC84680-28F5-A541-9A9A-5C2324AA67FD}"/>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48" name="Group 147">
              <a:extLst>
                <a:ext uri="{FF2B5EF4-FFF2-40B4-BE49-F238E27FC236}">
                  <a16:creationId xmlns:a16="http://schemas.microsoft.com/office/drawing/2014/main" id="{E6687CEF-EE95-7547-AFA3-AFFC04D81182}"/>
                </a:ext>
              </a:extLst>
            </p:cNvPr>
            <p:cNvGrpSpPr/>
            <p:nvPr/>
          </p:nvGrpSpPr>
          <p:grpSpPr>
            <a:xfrm>
              <a:off x="8394384" y="1966494"/>
              <a:ext cx="419594" cy="468091"/>
              <a:chOff x="9535279" y="2812493"/>
              <a:chExt cx="507329" cy="565968"/>
            </a:xfrm>
          </p:grpSpPr>
          <p:cxnSp>
            <p:nvCxnSpPr>
              <p:cNvPr id="170" name="Straight Connector 169">
                <a:extLst>
                  <a:ext uri="{FF2B5EF4-FFF2-40B4-BE49-F238E27FC236}">
                    <a16:creationId xmlns:a16="http://schemas.microsoft.com/office/drawing/2014/main" id="{DC3A4003-C96D-4E44-9144-758AEC389CF9}"/>
                  </a:ext>
                </a:extLst>
              </p:cNvPr>
              <p:cNvCxnSpPr>
                <a:cxnSpLocks/>
                <a:stCxn id="133" idx="2"/>
                <a:endCxn id="174"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D59647BF-1CF7-A24A-83FB-DAF5B1FE6E3C}"/>
                  </a:ext>
                </a:extLst>
              </p:cNvPr>
              <p:cNvCxnSpPr>
                <a:cxnSpLocks/>
                <a:stCxn id="136" idx="0"/>
                <a:endCxn id="174"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2" name="Group 171">
                <a:extLst>
                  <a:ext uri="{FF2B5EF4-FFF2-40B4-BE49-F238E27FC236}">
                    <a16:creationId xmlns:a16="http://schemas.microsoft.com/office/drawing/2014/main" id="{DD171169-89B7-F345-91CF-7B3298F5B867}"/>
                  </a:ext>
                </a:extLst>
              </p:cNvPr>
              <p:cNvGrpSpPr/>
              <p:nvPr/>
            </p:nvGrpSpPr>
            <p:grpSpPr>
              <a:xfrm>
                <a:off x="9535279" y="2971566"/>
                <a:ext cx="507329" cy="375692"/>
                <a:chOff x="9535279" y="2971566"/>
                <a:chExt cx="507329" cy="375692"/>
              </a:xfrm>
            </p:grpSpPr>
            <p:sp>
              <p:nvSpPr>
                <p:cNvPr id="173" name="Rectangle 172">
                  <a:extLst>
                    <a:ext uri="{FF2B5EF4-FFF2-40B4-BE49-F238E27FC236}">
                      <a16:creationId xmlns:a16="http://schemas.microsoft.com/office/drawing/2014/main" id="{E292E0D6-A3A7-814B-AE0F-47B618F635AE}"/>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4" name="Rectangle 173">
                  <a:extLst>
                    <a:ext uri="{FF2B5EF4-FFF2-40B4-BE49-F238E27FC236}">
                      <a16:creationId xmlns:a16="http://schemas.microsoft.com/office/drawing/2014/main" id="{2FCF2C6B-B767-6846-A430-3E550C88D2E4}"/>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5" name="Rectangle 174">
                  <a:extLst>
                    <a:ext uri="{FF2B5EF4-FFF2-40B4-BE49-F238E27FC236}">
                      <a16:creationId xmlns:a16="http://schemas.microsoft.com/office/drawing/2014/main" id="{CA574F09-D3F5-FA47-906F-2394FFD88D05}"/>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F7B1252C-F399-9A41-80FC-BE024A542AC4}"/>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149" name="Straight Connector 148">
              <a:extLst>
                <a:ext uri="{FF2B5EF4-FFF2-40B4-BE49-F238E27FC236}">
                  <a16:creationId xmlns:a16="http://schemas.microsoft.com/office/drawing/2014/main" id="{06E38C7E-6730-494D-895F-C7C894BA1DFD}"/>
                </a:ext>
              </a:extLst>
            </p:cNvPr>
            <p:cNvCxnSpPr>
              <a:cxnSpLocks/>
              <a:stCxn id="134" idx="0"/>
              <a:endCxn id="150"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id="{BF87797C-06CF-EB43-BF4F-4DA210A2AC4C}"/>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51" name="TextBox 150">
                  <a:extLst>
                    <a:ext uri="{FF2B5EF4-FFF2-40B4-BE49-F238E27FC236}">
                      <a16:creationId xmlns:a16="http://schemas.microsoft.com/office/drawing/2014/main" id="{E9CFAFB4-8FB4-394B-A2DD-9DFBCA8847AF}"/>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51" name="TextBox 150">
                  <a:extLst>
                    <a:ext uri="{FF2B5EF4-FFF2-40B4-BE49-F238E27FC236}">
                      <a16:creationId xmlns:a16="http://schemas.microsoft.com/office/drawing/2014/main" id="{E9CFAFB4-8FB4-394B-A2DD-9DFBCA8847AF}"/>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a:stretch>
                </a:blipFill>
              </p:spPr>
              <p:txBody>
                <a:bodyPr/>
                <a:lstStyle/>
                <a:p>
                  <a:r>
                    <a:rPr lang="en-GB">
                      <a:noFill/>
                    </a:rPr>
                    <a:t> </a:t>
                  </a:r>
                </a:p>
              </p:txBody>
            </p:sp>
          </mc:Fallback>
        </mc:AlternateContent>
        <p:cxnSp>
          <p:nvCxnSpPr>
            <p:cNvPr id="152" name="Straight Connector 151">
              <a:extLst>
                <a:ext uri="{FF2B5EF4-FFF2-40B4-BE49-F238E27FC236}">
                  <a16:creationId xmlns:a16="http://schemas.microsoft.com/office/drawing/2014/main" id="{8F6B8F29-51A0-7F4F-9111-19CB2752C38A}"/>
                </a:ext>
              </a:extLst>
            </p:cNvPr>
            <p:cNvCxnSpPr>
              <a:cxnSpLocks/>
              <a:stCxn id="157" idx="1"/>
              <a:endCxn id="164"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3" name="Oval 152">
                  <a:extLst>
                    <a:ext uri="{FF2B5EF4-FFF2-40B4-BE49-F238E27FC236}">
                      <a16:creationId xmlns:a16="http://schemas.microsoft.com/office/drawing/2014/main" id="{11D71351-56CA-0041-A195-8F9380F36964}"/>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153" name="Oval 152">
                  <a:extLst>
                    <a:ext uri="{FF2B5EF4-FFF2-40B4-BE49-F238E27FC236}">
                      <a16:creationId xmlns:a16="http://schemas.microsoft.com/office/drawing/2014/main" id="{11D71351-56CA-0041-A195-8F9380F36964}"/>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3846"/>
                  </a:stretch>
                </a:blipFill>
                <a:ln>
                  <a:solidFill>
                    <a:schemeClr val="tx1"/>
                  </a:solidFill>
                </a:ln>
              </p:spPr>
              <p:txBody>
                <a:bodyPr/>
                <a:lstStyle/>
                <a:p>
                  <a:r>
                    <a:rPr lang="en-GB">
                      <a:noFill/>
                    </a:rPr>
                    <a:t> </a:t>
                  </a:r>
                </a:p>
              </p:txBody>
            </p:sp>
          </mc:Fallback>
        </mc:AlternateContent>
        <p:cxnSp>
          <p:nvCxnSpPr>
            <p:cNvPr id="154" name="Straight Connector 153">
              <a:extLst>
                <a:ext uri="{FF2B5EF4-FFF2-40B4-BE49-F238E27FC236}">
                  <a16:creationId xmlns:a16="http://schemas.microsoft.com/office/drawing/2014/main" id="{3EB5CC82-A7E2-9C44-8BF3-C814D095759D}"/>
                </a:ext>
              </a:extLst>
            </p:cNvPr>
            <p:cNvCxnSpPr>
              <a:cxnSpLocks/>
              <a:stCxn id="164" idx="1"/>
              <a:endCxn id="153"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81D3D253-837C-7E4A-9794-3C30845A30A3}"/>
                </a:ext>
              </a:extLst>
            </p:cNvPr>
            <p:cNvCxnSpPr>
              <a:cxnSpLocks/>
              <a:stCxn id="153" idx="2"/>
              <a:endCxn id="167"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74">
              <a:extLst>
                <a:ext uri="{FF2B5EF4-FFF2-40B4-BE49-F238E27FC236}">
                  <a16:creationId xmlns:a16="http://schemas.microsoft.com/office/drawing/2014/main" id="{34110A66-B41A-BF46-9F19-452FC47BEA49}"/>
                </a:ext>
              </a:extLst>
            </p:cNvPr>
            <p:cNvCxnSpPr>
              <a:cxnSpLocks/>
              <a:stCxn id="133" idx="0"/>
              <a:endCxn id="167"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7" name="Diamond 156">
                  <a:extLst>
                    <a:ext uri="{FF2B5EF4-FFF2-40B4-BE49-F238E27FC236}">
                      <a16:creationId xmlns:a16="http://schemas.microsoft.com/office/drawing/2014/main" id="{558679F7-2831-F14A-A82A-039C67C7E02F}"/>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157" name="Diamond 156">
                  <a:extLst>
                    <a:ext uri="{FF2B5EF4-FFF2-40B4-BE49-F238E27FC236}">
                      <a16:creationId xmlns:a16="http://schemas.microsoft.com/office/drawing/2014/main" id="{558679F7-2831-F14A-A82A-039C67C7E02F}"/>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158" name="Group 157">
              <a:extLst>
                <a:ext uri="{FF2B5EF4-FFF2-40B4-BE49-F238E27FC236}">
                  <a16:creationId xmlns:a16="http://schemas.microsoft.com/office/drawing/2014/main" id="{67ACD5B4-E8D7-3949-9447-5366A8484CA6}"/>
                </a:ext>
              </a:extLst>
            </p:cNvPr>
            <p:cNvGrpSpPr/>
            <p:nvPr/>
          </p:nvGrpSpPr>
          <p:grpSpPr>
            <a:xfrm>
              <a:off x="8399326" y="1300006"/>
              <a:ext cx="416324" cy="313897"/>
              <a:chOff x="8401818" y="3583002"/>
              <a:chExt cx="416324" cy="313897"/>
            </a:xfrm>
          </p:grpSpPr>
          <p:sp>
            <p:nvSpPr>
              <p:cNvPr id="166" name="Rectangle 165">
                <a:extLst>
                  <a:ext uri="{FF2B5EF4-FFF2-40B4-BE49-F238E27FC236}">
                    <a16:creationId xmlns:a16="http://schemas.microsoft.com/office/drawing/2014/main" id="{1E068979-A73F-B440-A23C-4659920BD0AE}"/>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7" name="Rectangle 166">
                <a:extLst>
                  <a:ext uri="{FF2B5EF4-FFF2-40B4-BE49-F238E27FC236}">
                    <a16:creationId xmlns:a16="http://schemas.microsoft.com/office/drawing/2014/main" id="{671645A7-65A3-A942-AC4D-AF07A2DBFD4B}"/>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8" name="Rectangle 167">
                <a:extLst>
                  <a:ext uri="{FF2B5EF4-FFF2-40B4-BE49-F238E27FC236}">
                    <a16:creationId xmlns:a16="http://schemas.microsoft.com/office/drawing/2014/main" id="{72A851D7-960D-6E46-A270-D3D5F82DB606}"/>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06E684BC-AA9E-B540-A869-EB4F37DCDB47}"/>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59" name="Straight Connector 158">
              <a:extLst>
                <a:ext uri="{FF2B5EF4-FFF2-40B4-BE49-F238E27FC236}">
                  <a16:creationId xmlns:a16="http://schemas.microsoft.com/office/drawing/2014/main" id="{EA0C360E-54FE-F949-83FD-385007E3D5B8}"/>
                </a:ext>
              </a:extLst>
            </p:cNvPr>
            <p:cNvCxnSpPr>
              <a:cxnSpLocks/>
              <a:stCxn id="150" idx="0"/>
              <a:endCxn id="157"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0" name="Group 159">
              <a:extLst>
                <a:ext uri="{FF2B5EF4-FFF2-40B4-BE49-F238E27FC236}">
                  <a16:creationId xmlns:a16="http://schemas.microsoft.com/office/drawing/2014/main" id="{14F14858-63EA-954E-ACBC-C0F932B3E60A}"/>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7BC5094A-9BF5-4846-B9A2-4E77D315503E}"/>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162" name="TextBox 161">
                    <a:extLst>
                      <a:ext uri="{FF2B5EF4-FFF2-40B4-BE49-F238E27FC236}">
                        <a16:creationId xmlns:a16="http://schemas.microsoft.com/office/drawing/2014/main" id="{7BC5094A-9BF5-4846-B9A2-4E77D315503E}"/>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0526"/>
                    </a:stretch>
                  </a:blipFill>
                </p:spPr>
                <p:txBody>
                  <a:bodyPr/>
                  <a:lstStyle/>
                  <a:p>
                    <a:r>
                      <a:rPr lang="en-GB">
                        <a:noFill/>
                      </a:rPr>
                      <a:t> </a:t>
                    </a:r>
                  </a:p>
                </p:txBody>
              </p:sp>
            </mc:Fallback>
          </mc:AlternateContent>
          <p:sp>
            <p:nvSpPr>
              <p:cNvPr id="163" name="Rectangle 162">
                <a:extLst>
                  <a:ext uri="{FF2B5EF4-FFF2-40B4-BE49-F238E27FC236}">
                    <a16:creationId xmlns:a16="http://schemas.microsoft.com/office/drawing/2014/main" id="{7FE815FA-0538-B045-AB91-F54FFFE65DE1}"/>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4" name="Rectangle 163">
                <a:extLst>
                  <a:ext uri="{FF2B5EF4-FFF2-40B4-BE49-F238E27FC236}">
                    <a16:creationId xmlns:a16="http://schemas.microsoft.com/office/drawing/2014/main" id="{267E94CB-BBDF-5547-A766-3842AF7215C5}"/>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65" name="Rectangle 164">
                <a:extLst>
                  <a:ext uri="{FF2B5EF4-FFF2-40B4-BE49-F238E27FC236}">
                    <a16:creationId xmlns:a16="http://schemas.microsoft.com/office/drawing/2014/main" id="{A6CDB943-3BB6-CD4D-A4CA-FE99591847A4}"/>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161" name="Straight Connector 160">
              <a:extLst>
                <a:ext uri="{FF2B5EF4-FFF2-40B4-BE49-F238E27FC236}">
                  <a16:creationId xmlns:a16="http://schemas.microsoft.com/office/drawing/2014/main" id="{017174EB-6BA0-5040-89B9-AD42EC017490}"/>
                </a:ext>
              </a:extLst>
            </p:cNvPr>
            <p:cNvCxnSpPr>
              <a:cxnSpLocks/>
              <a:stCxn id="137" idx="0"/>
              <a:endCxn id="164"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D3D0E349-381D-8C42-A4A1-D4D9F08D4B5E}"/>
                  </a:ext>
                </a:extLst>
              </p:cNvPr>
              <p:cNvSpPr txBox="1"/>
              <p:nvPr/>
            </p:nvSpPr>
            <p:spPr>
              <a:xfrm>
                <a:off x="2104374" y="5545641"/>
                <a:ext cx="792499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accent5"/>
                          </a:solidFill>
                          <a:latin typeface="Cambria Math" panose="02040503050406030204" pitchFamily="18" charset="0"/>
                          <a:ea typeface="Cambria Math" panose="02040503050406030204" pitchFamily="18" charset="0"/>
                        </a:rPr>
                        <m:t>𝑒𝑢</m:t>
                      </m:r>
                      <m:r>
                        <a:rPr lang="de-DE" b="0" i="1" smtClean="0">
                          <a:solidFill>
                            <a:schemeClr val="accent5"/>
                          </a:solidFill>
                          <a:latin typeface="Cambria Math" panose="02040503050406030204" pitchFamily="18" charset="0"/>
                          <a:ea typeface="Cambria Math" panose="02040503050406030204" pitchFamily="18" charset="0"/>
                        </a:rPr>
                        <m:t>=1∙2.630+2∙0.525+1∙0+1∙−1.68+2∙−1.575+1∙−2.1=−3.25</m:t>
                      </m:r>
                    </m:oMath>
                  </m:oMathPara>
                </a14:m>
                <a:endParaRPr lang="en-GB" dirty="0">
                  <a:solidFill>
                    <a:schemeClr val="accent5"/>
                  </a:solidFill>
                </a:endParaRPr>
              </a:p>
            </p:txBody>
          </p:sp>
        </mc:Choice>
        <mc:Fallback xmlns="">
          <p:sp>
            <p:nvSpPr>
              <p:cNvPr id="189" name="TextBox 188">
                <a:extLst>
                  <a:ext uri="{FF2B5EF4-FFF2-40B4-BE49-F238E27FC236}">
                    <a16:creationId xmlns:a16="http://schemas.microsoft.com/office/drawing/2014/main" id="{D3D0E349-381D-8C42-A4A1-D4D9F08D4B5E}"/>
                  </a:ext>
                </a:extLst>
              </p:cNvPr>
              <p:cNvSpPr txBox="1">
                <a:spLocks noRot="1" noChangeAspect="1" noMove="1" noResize="1" noEditPoints="1" noAdjustHandles="1" noChangeArrowheads="1" noChangeShapeType="1" noTextEdit="1"/>
              </p:cNvSpPr>
              <p:nvPr/>
            </p:nvSpPr>
            <p:spPr>
              <a:xfrm>
                <a:off x="2104374" y="5545641"/>
                <a:ext cx="7924990" cy="369332"/>
              </a:xfrm>
              <a:prstGeom prst="rect">
                <a:avLst/>
              </a:prstGeom>
              <a:blipFill>
                <a:blip r:embed="rId117"/>
                <a:stretch>
                  <a:fillRect/>
                </a:stretch>
              </a:blipFill>
            </p:spPr>
            <p:txBody>
              <a:bodyPr/>
              <a:lstStyle/>
              <a:p>
                <a:r>
                  <a:rPr lang="en-GB">
                    <a:noFill/>
                  </a:rPr>
                  <a:t> </a:t>
                </a:r>
              </a:p>
            </p:txBody>
          </p:sp>
        </mc:Fallback>
      </mc:AlternateContent>
      <p:sp>
        <p:nvSpPr>
          <p:cNvPr id="2" name="Title 1">
            <a:extLst>
              <a:ext uri="{FF2B5EF4-FFF2-40B4-BE49-F238E27FC236}">
                <a16:creationId xmlns:a16="http://schemas.microsoft.com/office/drawing/2014/main" id="{5C71AB98-3161-EEC5-DB17-1B6BE945A967}"/>
              </a:ext>
            </a:extLst>
          </p:cNvPr>
          <p:cNvSpPr>
            <a:spLocks noGrp="1"/>
          </p:cNvSpPr>
          <p:nvPr>
            <p:ph type="title"/>
          </p:nvPr>
        </p:nvSpPr>
        <p:spPr/>
        <p:txBody>
          <a:bodyPr/>
          <a:lstStyle/>
          <a:p>
            <a:endParaRPr lang="en-DE"/>
          </a:p>
        </p:txBody>
      </p:sp>
      <p:sp>
        <p:nvSpPr>
          <p:cNvPr id="3" name="Text Placeholder 2">
            <a:extLst>
              <a:ext uri="{FF2B5EF4-FFF2-40B4-BE49-F238E27FC236}">
                <a16:creationId xmlns:a16="http://schemas.microsoft.com/office/drawing/2014/main" id="{5A87116C-3B35-E10F-5127-7CEAD07688EC}"/>
              </a:ext>
            </a:extLst>
          </p:cNvPr>
          <p:cNvSpPr>
            <a:spLocks noGrp="1"/>
          </p:cNvSpPr>
          <p:nvPr>
            <p:ph type="body" sz="quarter" idx="13"/>
          </p:nvPr>
        </p:nvSpPr>
        <p:spPr/>
        <p:txBody>
          <a:bodyPr/>
          <a:lstStyle/>
          <a:p>
            <a:endParaRPr lang="en-DE"/>
          </a:p>
        </p:txBody>
      </p:sp>
      <p:sp>
        <p:nvSpPr>
          <p:cNvPr id="4" name="Date Placeholder 3">
            <a:extLst>
              <a:ext uri="{FF2B5EF4-FFF2-40B4-BE49-F238E27FC236}">
                <a16:creationId xmlns:a16="http://schemas.microsoft.com/office/drawing/2014/main" id="{20C51836-B02E-8FDE-A24E-65ED793E0DAD}"/>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375D6B45-9211-F679-CF94-878A353ED54E}"/>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6B0B4B34-90CC-2CBD-4A39-D46A4F3F741C}"/>
              </a:ext>
            </a:extLst>
          </p:cNvPr>
          <p:cNvSpPr>
            <a:spLocks noGrp="1"/>
          </p:cNvSpPr>
          <p:nvPr>
            <p:ph type="sldNum" sz="quarter" idx="11"/>
          </p:nvPr>
        </p:nvSpPr>
        <p:spPr/>
        <p:txBody>
          <a:bodyPr/>
          <a:lstStyle/>
          <a:p>
            <a:fld id="{EB1502E6-D9AE-3544-B6D5-378AAA0B915F}" type="slidenum">
              <a:rPr lang="de-DE" altLang="de-DE" smtClean="0"/>
              <a:pPr/>
              <a:t>59</a:t>
            </a:fld>
            <a:endParaRPr lang="de-DE" altLang="de-DE" dirty="0"/>
          </a:p>
        </p:txBody>
      </p:sp>
    </p:spTree>
    <p:extLst>
      <p:ext uri="{BB962C8B-B14F-4D97-AF65-F5344CB8AC3E}">
        <p14:creationId xmlns:p14="http://schemas.microsoft.com/office/powerpoint/2010/main" val="239848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r>
              <a:rPr lang="en-GB"/>
              <a:t>Preferences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1843E6-076A-CC4B-863B-C168BFB94FD2}"/>
                  </a:ext>
                </a:extLst>
              </p:cNvPr>
              <p:cNvSpPr>
                <a:spLocks noGrp="1"/>
              </p:cNvSpPr>
              <p:nvPr>
                <p:ph type="body" sz="quarter" idx="13"/>
              </p:nvPr>
            </p:nvSpPr>
            <p:spPr/>
            <p:txBody>
              <a:bodyPr>
                <a:normAutofit fontScale="92500" lnSpcReduction="10000"/>
              </a:bodyPr>
              <a:lstStyle/>
              <a:p>
                <a:r>
                  <a:rPr lang="en-GB" dirty="0"/>
                  <a:t>An agent chooses among </a:t>
                </a:r>
                <a:r>
                  <a:rPr lang="en-GB" dirty="0">
                    <a:solidFill>
                      <a:schemeClr val="accent1"/>
                    </a:solidFill>
                  </a:rPr>
                  <a:t>prizes</a:t>
                </a:r>
                <a:r>
                  <a:rPr lang="en-GB" dirty="0"/>
                  <a:t> (</a:t>
                </a:r>
                <a14:m>
                  <m:oMath xmlns:m="http://schemas.openxmlformats.org/officeDocument/2006/math">
                    <m:r>
                      <a:rPr lang="en-GB" i="1" smtClean="0">
                        <a:latin typeface="Cambria Math" panose="02040503050406030204" pitchFamily="18" charset="0"/>
                      </a:rPr>
                      <m:t>𝐴</m:t>
                    </m:r>
                  </m:oMath>
                </a14:m>
                <a:r>
                  <a:rPr lang="en-GB" dirty="0"/>
                  <a:t>, </a:t>
                </a:r>
                <a14:m>
                  <m:oMath xmlns:m="http://schemas.openxmlformats.org/officeDocument/2006/math">
                    <m:r>
                      <a:rPr lang="en-GB" i="1" smtClean="0">
                        <a:latin typeface="Cambria Math" panose="02040503050406030204" pitchFamily="18" charset="0"/>
                      </a:rPr>
                      <m:t>𝐵</m:t>
                    </m:r>
                  </m:oMath>
                </a14:m>
                <a:r>
                  <a:rPr lang="en-GB" dirty="0"/>
                  <a:t>, etc.) and </a:t>
                </a:r>
                <a:r>
                  <a:rPr lang="en-GB" dirty="0">
                    <a:solidFill>
                      <a:schemeClr val="accent1"/>
                    </a:solidFill>
                  </a:rPr>
                  <a:t>lotteries</a:t>
                </a:r>
                <a:r>
                  <a:rPr lang="en-GB" dirty="0"/>
                  <a:t>, i.e., situations with uncertain prizes</a:t>
                </a:r>
              </a:p>
              <a:p>
                <a:pPr lvl="1"/>
                <a:r>
                  <a:rPr lang="en-GB" dirty="0"/>
                  <a:t>Outcome of a nondeterministic action is a lottery </a:t>
                </a:r>
              </a:p>
              <a:p>
                <a:r>
                  <a:rPr lang="en-GB" dirty="0"/>
                  <a:t>Lottery </a:t>
                </a:r>
                <a14:m>
                  <m:oMath xmlns:m="http://schemas.openxmlformats.org/officeDocument/2006/math">
                    <m:r>
                      <a:rPr lang="en-GB" i="1" smtClean="0">
                        <a:latin typeface="Cambria Math" panose="02040503050406030204" pitchFamily="18" charset="0"/>
                      </a:rPr>
                      <m:t>𝐿</m:t>
                    </m:r>
                    <m:r>
                      <a:rPr lang="en-GB" i="1" smtClean="0">
                        <a:latin typeface="Cambria Math" panose="02040503050406030204" pitchFamily="18" charset="0"/>
                      </a:rPr>
                      <m:t>=</m:t>
                    </m:r>
                    <m:d>
                      <m:dPr>
                        <m:begChr m:val="["/>
                        <m:endChr m:val="]"/>
                        <m:ctrlPr>
                          <a:rPr lang="en-GB" b="0" i="1" smtClean="0">
                            <a:latin typeface="Cambria Math" panose="02040503050406030204" pitchFamily="18" charset="0"/>
                          </a:rPr>
                        </m:ctrlPr>
                      </m:dPr>
                      <m:e>
                        <m:r>
                          <a:rPr lang="en-GB" b="0" i="1" smtClean="0">
                            <a:latin typeface="Cambria Math" panose="02040503050406030204" pitchFamily="18" charset="0"/>
                          </a:rPr>
                          <m:t>𝑝</m:t>
                        </m:r>
                        <m:r>
                          <a:rPr lang="en-GB" b="0" i="1" smtClean="0">
                            <a:latin typeface="Cambria Math" panose="02040503050406030204" pitchFamily="18" charset="0"/>
                          </a:rPr>
                          <m:t>,</m:t>
                        </m:r>
                        <m:r>
                          <a:rPr lang="en-GB" b="0" i="1" smtClean="0">
                            <a:latin typeface="Cambria Math" panose="02040503050406030204" pitchFamily="18" charset="0"/>
                          </a:rPr>
                          <m:t>𝐴</m:t>
                        </m:r>
                        <m:r>
                          <a:rPr lang="en-GB" b="0" i="1" smtClean="0">
                            <a:latin typeface="Cambria Math" panose="02040503050406030204" pitchFamily="18" charset="0"/>
                          </a:rPr>
                          <m:t>;</m:t>
                        </m:r>
                        <m:d>
                          <m:dPr>
                            <m:ctrlPr>
                              <a:rPr lang="en-GB" b="0" i="1" smtClean="0">
                                <a:latin typeface="Cambria Math" panose="02040503050406030204" pitchFamily="18" charset="0"/>
                              </a:rPr>
                            </m:ctrlPr>
                          </m:dPr>
                          <m:e>
                            <m:r>
                              <a:rPr lang="en-GB" b="0" i="1" smtClean="0">
                                <a:latin typeface="Cambria Math" panose="02040503050406030204" pitchFamily="18" charset="0"/>
                              </a:rPr>
                              <m:t>1−</m:t>
                            </m:r>
                            <m:r>
                              <a:rPr lang="en-GB" b="0" i="1" smtClean="0">
                                <a:latin typeface="Cambria Math" panose="02040503050406030204" pitchFamily="18" charset="0"/>
                              </a:rPr>
                              <m:t>𝑝</m:t>
                            </m:r>
                          </m:e>
                        </m:d>
                        <m:r>
                          <a:rPr lang="en-GB" b="0" i="1" smtClean="0">
                            <a:latin typeface="Cambria Math" panose="02040503050406030204" pitchFamily="18" charset="0"/>
                          </a:rPr>
                          <m:t>, </m:t>
                        </m:r>
                        <m:r>
                          <a:rPr lang="en-GB" b="0" i="1" smtClean="0">
                            <a:latin typeface="Cambria Math" panose="02040503050406030204" pitchFamily="18" charset="0"/>
                          </a:rPr>
                          <m:t>𝐵</m:t>
                        </m:r>
                      </m:e>
                    </m:d>
                  </m:oMath>
                </a14:m>
                <a:endParaRPr lang="en-GB" dirty="0"/>
              </a:p>
              <a:p>
                <a:pPr lvl="1"/>
                <a14:m>
                  <m:oMath xmlns:m="http://schemas.openxmlformats.org/officeDocument/2006/math">
                    <m:r>
                      <a:rPr lang="en-GB" i="1">
                        <a:latin typeface="Cambria Math" panose="02040503050406030204" pitchFamily="18" charset="0"/>
                      </a:rPr>
                      <m:t>𝐴</m:t>
                    </m:r>
                  </m:oMath>
                </a14:m>
                <a:r>
                  <a:rPr lang="en-GB" dirty="0"/>
                  <a:t> and </a:t>
                </a:r>
                <a14:m>
                  <m:oMath xmlns:m="http://schemas.openxmlformats.org/officeDocument/2006/math">
                    <m:r>
                      <a:rPr lang="en-GB" i="1" smtClean="0">
                        <a:latin typeface="Cambria Math" panose="02040503050406030204" pitchFamily="18" charset="0"/>
                        <a:ea typeface="Cambria Math" panose="02040503050406030204" pitchFamily="18" charset="0"/>
                      </a:rPr>
                      <m:t>𝐵</m:t>
                    </m:r>
                  </m:oMath>
                </a14:m>
                <a:r>
                  <a:rPr lang="en-GB" dirty="0"/>
                  <a:t> can be lotteries again</a:t>
                </a:r>
              </a:p>
              <a:p>
                <a:pPr lvl="1"/>
                <a:r>
                  <a:rPr lang="en-GB" dirty="0"/>
                  <a:t>Prizes are special lotteries: </a:t>
                </a:r>
                <a14:m>
                  <m:oMath xmlns:m="http://schemas.openxmlformats.org/officeDocument/2006/math">
                    <m:d>
                      <m:dPr>
                        <m:begChr m:val="["/>
                        <m:endChr m:val="]"/>
                        <m:ctrlPr>
                          <a:rPr lang="en-GB" i="1">
                            <a:latin typeface="Cambria Math" panose="02040503050406030204" pitchFamily="18" charset="0"/>
                          </a:rPr>
                        </m:ctrlPr>
                      </m:dPr>
                      <m:e>
                        <m:r>
                          <a:rPr lang="en-GB" b="0" i="1" smtClean="0">
                            <a:latin typeface="Cambria Math" panose="02040503050406030204" pitchFamily="18" charset="0"/>
                          </a:rPr>
                          <m:t>1</m:t>
                        </m:r>
                        <m:r>
                          <a:rPr lang="en-GB" i="1" smtClean="0">
                            <a:latin typeface="Cambria Math" panose="02040503050406030204" pitchFamily="18" charset="0"/>
                          </a:rPr>
                          <m:t>,</m:t>
                        </m:r>
                        <m:r>
                          <a:rPr lang="en-GB" b="0" i="1" smtClean="0">
                            <a:latin typeface="Cambria Math" panose="02040503050406030204" pitchFamily="18" charset="0"/>
                          </a:rPr>
                          <m:t>𝑅</m:t>
                        </m:r>
                        <m:r>
                          <a:rPr lang="en-GB" i="1" smtClean="0">
                            <a:latin typeface="Cambria Math" panose="02040503050406030204" pitchFamily="18" charset="0"/>
                          </a:rPr>
                          <m:t>;</m:t>
                        </m:r>
                        <m:r>
                          <a:rPr lang="en-GB" b="0" i="1" smtClean="0">
                            <a:latin typeface="Cambria Math" panose="02040503050406030204" pitchFamily="18" charset="0"/>
                          </a:rPr>
                          <m:t>0</m:t>
                        </m:r>
                        <m:r>
                          <a:rPr lang="en-GB" i="1" smtClean="0">
                            <a:latin typeface="Cambria Math" panose="02040503050406030204" pitchFamily="18" charset="0"/>
                          </a:rPr>
                          <m:t>, </m:t>
                        </m:r>
                        <m:r>
                          <m:rPr>
                            <m:nor/>
                          </m:rPr>
                          <a:rPr lang="en-GB" b="0" i="0" smtClean="0">
                            <a:latin typeface="Cambria Math" panose="02040503050406030204" pitchFamily="18" charset="0"/>
                          </a:rPr>
                          <m:t>not</m:t>
                        </m:r>
                        <m:r>
                          <m:rPr>
                            <m:nor/>
                          </m:rPr>
                          <a:rPr lang="en-GB" b="0" i="0" smtClean="0">
                            <a:latin typeface="Cambria Math" panose="02040503050406030204" pitchFamily="18" charset="0"/>
                          </a:rPr>
                          <m:t> </m:t>
                        </m:r>
                        <m:r>
                          <a:rPr lang="en-GB" b="0" i="1" smtClean="0">
                            <a:latin typeface="Cambria Math" panose="02040503050406030204" pitchFamily="18" charset="0"/>
                          </a:rPr>
                          <m:t>𝑅</m:t>
                        </m:r>
                      </m:e>
                    </m:d>
                  </m:oMath>
                </a14:m>
                <a:endParaRPr lang="en-GB" b="0" dirty="0"/>
              </a:p>
              <a:p>
                <a:pPr lvl="1"/>
                <a:r>
                  <a:rPr lang="en-GB" dirty="0"/>
                  <a:t>More than two outcomes: </a:t>
                </a:r>
              </a:p>
              <a:p>
                <a:pPr lvl="2"/>
                <a14:m>
                  <m:oMath xmlns:m="http://schemas.openxmlformats.org/officeDocument/2006/math">
                    <m:r>
                      <a:rPr lang="en-GB" i="1" smtClean="0">
                        <a:latin typeface="Cambria Math" panose="02040503050406030204" pitchFamily="18" charset="0"/>
                      </a:rPr>
                      <m:t>𝐿</m:t>
                    </m:r>
                    <m:r>
                      <a:rPr lang="en-GB" i="1" smtClean="0">
                        <a:latin typeface="Cambria Math" panose="02040503050406030204" pitchFamily="18" charset="0"/>
                      </a:rPr>
                      <m:t>=</m:t>
                    </m:r>
                    <m:d>
                      <m:dPr>
                        <m:begChr m:val="["/>
                        <m:endChr m:val="]"/>
                        <m:ctrlPr>
                          <a:rPr lang="en-GB" i="1">
                            <a:latin typeface="Cambria Math" panose="02040503050406030204" pitchFamily="18" charset="0"/>
                          </a:rPr>
                        </m:ctrlPr>
                      </m:dPr>
                      <m:e>
                        <m:sSub>
                          <m:sSubPr>
                            <m:ctrlPr>
                              <a:rPr lang="en-GB"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𝑆</m:t>
                            </m:r>
                          </m:e>
                          <m:sub>
                            <m:r>
                              <a:rPr lang="en-GB" i="1" smtClean="0">
                                <a:latin typeface="Cambria Math" panose="02040503050406030204" pitchFamily="18" charset="0"/>
                              </a:rPr>
                              <m:t>1</m:t>
                            </m:r>
                          </m:sub>
                        </m:sSub>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2</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𝑆</m:t>
                            </m:r>
                          </m:e>
                          <m:sub>
                            <m:r>
                              <a:rPr lang="en-GB" i="1" smtClean="0">
                                <a:latin typeface="Cambria Math" panose="02040503050406030204" pitchFamily="18" charset="0"/>
                              </a:rPr>
                              <m:t>2</m:t>
                            </m:r>
                          </m:sub>
                        </m:sSub>
                        <m:r>
                          <a:rPr lang="en-GB" i="1" smtClean="0">
                            <a:latin typeface="Cambria Math" panose="02040503050406030204" pitchFamily="18" charset="0"/>
                          </a:rPr>
                          <m:t>; </m:t>
                        </m:r>
                        <m:r>
                          <a:rPr lang="en-GB" i="1" smtClean="0">
                            <a:latin typeface="Cambria Math" panose="02040503050406030204" pitchFamily="18" charset="0"/>
                            <a:ea typeface="Cambria Math" panose="02040503050406030204" pitchFamily="18" charset="0"/>
                          </a:rPr>
                          <m:t>⋯;</m:t>
                        </m:r>
                        <m:sSub>
                          <m:sSubPr>
                            <m:ctrlPr>
                              <a:rPr lang="en-GB"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rPr>
                              <m:t>𝑝</m:t>
                            </m:r>
                          </m:e>
                          <m:sub>
                            <m:r>
                              <a:rPr lang="de-DE" b="0" i="1" smtClean="0">
                                <a:latin typeface="Cambria Math" panose="02040503050406030204" pitchFamily="18" charset="0"/>
                              </a:rPr>
                              <m:t>𝑀</m:t>
                            </m:r>
                          </m:sub>
                        </m:sSub>
                        <m:r>
                          <a:rPr lang="en-GB" i="1" smtClean="0">
                            <a:latin typeface="Cambria Math" panose="02040503050406030204" pitchFamily="18" charset="0"/>
                          </a:rPr>
                          <m:t>, </m:t>
                        </m:r>
                        <m:sSub>
                          <m:sSubPr>
                            <m:ctrlPr>
                              <a:rPr lang="en-GB" i="1" smtClean="0">
                                <a:latin typeface="Cambria Math" panose="02040503050406030204" pitchFamily="18" charset="0"/>
                              </a:rPr>
                            </m:ctrlPr>
                          </m:sSubPr>
                          <m:e>
                            <m:r>
                              <a:rPr lang="en-GB" i="1" smtClean="0">
                                <a:latin typeface="Cambria Math" panose="02040503050406030204" pitchFamily="18" charset="0"/>
                              </a:rPr>
                              <m:t>𝑆</m:t>
                            </m:r>
                          </m:e>
                          <m:sub>
                            <m:r>
                              <a:rPr lang="de-DE" b="0" i="1" smtClean="0">
                                <a:latin typeface="Cambria Math" panose="02040503050406030204" pitchFamily="18" charset="0"/>
                              </a:rPr>
                              <m:t>𝑀</m:t>
                            </m:r>
                          </m:sub>
                        </m:sSub>
                      </m:e>
                    </m:d>
                    <m:r>
                      <a:rPr lang="en-GB" i="1" smtClean="0">
                        <a:latin typeface="Cambria Math" panose="02040503050406030204" pitchFamily="18" charset="0"/>
                      </a:rPr>
                      <m:t>, </m:t>
                    </m:r>
                    <m:nary>
                      <m:naryPr>
                        <m:chr m:val="∑"/>
                        <m:ctrlPr>
                          <a:rPr lang="en-GB" i="1" smtClean="0">
                            <a:latin typeface="Cambria Math" panose="02040503050406030204" pitchFamily="18" charset="0"/>
                          </a:rPr>
                        </m:ctrlPr>
                      </m:naryPr>
                      <m:sub>
                        <m:r>
                          <m:rPr>
                            <m:brk m:alnAt="23"/>
                          </m:rPr>
                          <a:rPr lang="en-GB" i="1" smtClean="0">
                            <a:latin typeface="Cambria Math" panose="02040503050406030204" pitchFamily="18" charset="0"/>
                          </a:rPr>
                          <m:t>𝑖</m:t>
                        </m:r>
                        <m:r>
                          <a:rPr lang="en-GB" i="1" smtClean="0">
                            <a:latin typeface="Cambria Math" panose="02040503050406030204" pitchFamily="18" charset="0"/>
                          </a:rPr>
                          <m:t>=1</m:t>
                        </m:r>
                      </m:sub>
                      <m:sup>
                        <m:r>
                          <a:rPr lang="de-DE" b="0" i="1" smtClean="0">
                            <a:latin typeface="Cambria Math" panose="02040503050406030204" pitchFamily="18" charset="0"/>
                          </a:rPr>
                          <m:t>𝑀</m:t>
                        </m:r>
                      </m:sup>
                      <m:e>
                        <m:sSub>
                          <m:sSubPr>
                            <m:ctrlPr>
                              <a:rPr lang="en-GB" i="1" smtClean="0">
                                <a:latin typeface="Cambria Math" panose="02040503050406030204" pitchFamily="18" charset="0"/>
                              </a:rPr>
                            </m:ctrlPr>
                          </m:sSubPr>
                          <m:e>
                            <m:r>
                              <a:rPr lang="en-GB" i="1" smtClean="0">
                                <a:latin typeface="Cambria Math" panose="02040503050406030204" pitchFamily="18" charset="0"/>
                              </a:rPr>
                              <m:t>𝑝</m:t>
                            </m:r>
                          </m:e>
                          <m:sub>
                            <m:r>
                              <a:rPr lang="en-GB" i="1" smtClean="0">
                                <a:latin typeface="Cambria Math" panose="02040503050406030204" pitchFamily="18" charset="0"/>
                              </a:rPr>
                              <m:t>𝑖</m:t>
                            </m:r>
                          </m:sub>
                        </m:sSub>
                      </m:e>
                    </m:nary>
                    <m:r>
                      <a:rPr lang="en-GB" i="1" smtClean="0">
                        <a:latin typeface="Cambria Math" panose="02040503050406030204" pitchFamily="18" charset="0"/>
                      </a:rPr>
                      <m:t>=1</m:t>
                    </m:r>
                  </m:oMath>
                </a14:m>
                <a:endParaRPr lang="en-GB" dirty="0"/>
              </a:p>
              <a:p>
                <a:r>
                  <a:rPr lang="en-GB" dirty="0"/>
                  <a:t>Notation</a:t>
                </a:r>
              </a:p>
              <a:p>
                <a:pPr lvl="1"/>
                <a14:m>
                  <m:oMath xmlns:m="http://schemas.openxmlformats.org/officeDocument/2006/math">
                    <m:r>
                      <a:rPr lang="en-GB" i="1">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en-GB" i="1">
                        <a:latin typeface="Cambria Math" panose="02040503050406030204" pitchFamily="18" charset="0"/>
                      </a:rPr>
                      <m:t>𝐴</m:t>
                    </m:r>
                  </m:oMath>
                </a14:m>
                <a:r>
                  <a:rPr lang="en-GB" dirty="0"/>
                  <a:t> preferred to </a:t>
                </a:r>
                <a14:m>
                  <m:oMath xmlns:m="http://schemas.openxmlformats.org/officeDocument/2006/math">
                    <m:r>
                      <a:rPr lang="en-GB" i="1" smtClean="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𝐵</m:t>
                    </m:r>
                  </m:oMath>
                </a14:m>
                <a:r>
                  <a:rPr lang="en-GB" dirty="0"/>
                  <a:t>	indifference between </a:t>
                </a:r>
                <a14:m>
                  <m:oMath xmlns:m="http://schemas.openxmlformats.org/officeDocument/2006/math">
                    <m:r>
                      <a:rPr lang="en-GB" i="1">
                        <a:latin typeface="Cambria Math" panose="02040503050406030204" pitchFamily="18" charset="0"/>
                      </a:rPr>
                      <m:t>𝐴</m:t>
                    </m:r>
                  </m:oMath>
                </a14:m>
                <a:r>
                  <a:rPr lang="en-GB" dirty="0"/>
                  <a:t> and </a:t>
                </a:r>
                <a14:m>
                  <m:oMath xmlns:m="http://schemas.openxmlformats.org/officeDocument/2006/math">
                    <m:r>
                      <a:rPr lang="en-GB" i="1" smtClean="0">
                        <a:latin typeface="Cambria Math" panose="02040503050406030204" pitchFamily="18" charset="0"/>
                        <a:ea typeface="Cambria Math" panose="02040503050406030204" pitchFamily="18" charset="0"/>
                      </a:rPr>
                      <m:t>𝐵</m:t>
                    </m:r>
                  </m:oMath>
                </a14:m>
                <a:endParaRPr lang="en-GB" dirty="0"/>
              </a:p>
              <a:p>
                <a:pPr lvl="1"/>
                <a14:m>
                  <m:oMath xmlns:m="http://schemas.openxmlformats.org/officeDocument/2006/math">
                    <m:r>
                      <a:rPr lang="en-GB" i="1">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𝐵</m:t>
                    </m:r>
                  </m:oMath>
                </a14:m>
                <a:r>
                  <a:rPr lang="en-GB" dirty="0"/>
                  <a:t>	</a:t>
                </a:r>
                <a14:m>
                  <m:oMath xmlns:m="http://schemas.openxmlformats.org/officeDocument/2006/math">
                    <m:r>
                      <a:rPr lang="en-GB" b="0" i="1" smtClean="0">
                        <a:latin typeface="Cambria Math" panose="02040503050406030204" pitchFamily="18" charset="0"/>
                      </a:rPr>
                      <m:t>𝐵</m:t>
                    </m:r>
                  </m:oMath>
                </a14:m>
                <a:r>
                  <a:rPr lang="en-GB" dirty="0"/>
                  <a:t> not preferred to </a:t>
                </a:r>
                <a14:m>
                  <m:oMath xmlns:m="http://schemas.openxmlformats.org/officeDocument/2006/math">
                    <m:r>
                      <a:rPr lang="en-GB" b="0" i="1" smtClean="0">
                        <a:latin typeface="Cambria Math" panose="02040503050406030204" pitchFamily="18" charset="0"/>
                        <a:ea typeface="Cambria Math" panose="02040503050406030204" pitchFamily="18" charset="0"/>
                      </a:rPr>
                      <m:t>𝐴</m:t>
                    </m:r>
                  </m:oMath>
                </a14:m>
                <a:endParaRPr lang="en-GB" dirty="0"/>
              </a:p>
              <a:p>
                <a:endParaRPr lang="en-GB" dirty="0"/>
              </a:p>
            </p:txBody>
          </p:sp>
        </mc:Choice>
        <mc:Fallback xmlns="">
          <p:sp>
            <p:nvSpPr>
              <p:cNvPr id="3" name="Content Placeholder 2">
                <a:extLst>
                  <a:ext uri="{FF2B5EF4-FFF2-40B4-BE49-F238E27FC236}">
                    <a16:creationId xmlns:a16="http://schemas.microsoft.com/office/drawing/2014/main" id="{771843E6-076A-CC4B-863B-C168BFB94FD2}"/>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600" t="-2486"/>
                </a:stretch>
              </a:blipFill>
            </p:spPr>
            <p:txBody>
              <a:bodyPr/>
              <a:lstStyle/>
              <a:p>
                <a:r>
                  <a:rPr lang="en-DE">
                    <a:noFill/>
                  </a:rPr>
                  <a:t> </a:t>
                </a:r>
              </a:p>
            </p:txBody>
          </p:sp>
        </mc:Fallback>
      </mc:AlternateContent>
      <p:sp>
        <p:nvSpPr>
          <p:cNvPr id="36868" name="Text Box 6"/>
          <p:cNvSpPr txBox="1">
            <a:spLocks noChangeArrowheads="1"/>
          </p:cNvSpPr>
          <p:nvPr/>
        </p:nvSpPr>
        <p:spPr bwMode="auto">
          <a:xfrm>
            <a:off x="6727825" y="47164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spcBef>
                <a:spcPct val="50000"/>
              </a:spcBef>
            </a:pPr>
            <a:endParaRPr lang="en-GB"/>
          </a:p>
        </p:txBody>
      </p:sp>
      <p:sp>
        <p:nvSpPr>
          <p:cNvPr id="36869" name="Text Box 7"/>
          <p:cNvSpPr txBox="1">
            <a:spLocks noChangeArrowheads="1"/>
          </p:cNvSpPr>
          <p:nvPr/>
        </p:nvSpPr>
        <p:spPr bwMode="auto">
          <a:xfrm>
            <a:off x="6918325" y="454342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endParaRPr lang="en-GB"/>
          </a:p>
        </p:txBody>
      </p:sp>
      <p:sp>
        <p:nvSpPr>
          <p:cNvPr id="2" name="Date Placeholder 1">
            <a:extLst>
              <a:ext uri="{FF2B5EF4-FFF2-40B4-BE49-F238E27FC236}">
                <a16:creationId xmlns:a16="http://schemas.microsoft.com/office/drawing/2014/main" id="{FE3CC90A-EAB2-7438-FA4F-943184516ABD}"/>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4" name="Footer Placeholder 3">
            <a:extLst>
              <a:ext uri="{FF2B5EF4-FFF2-40B4-BE49-F238E27FC236}">
                <a16:creationId xmlns:a16="http://schemas.microsoft.com/office/drawing/2014/main" id="{DC6AF478-9845-0122-BD3A-2AAED20A15C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5" name="Slide Number Placeholder 4">
            <a:extLst>
              <a:ext uri="{FF2B5EF4-FFF2-40B4-BE49-F238E27FC236}">
                <a16:creationId xmlns:a16="http://schemas.microsoft.com/office/drawing/2014/main" id="{4EA2E5CF-BF10-0251-0EF6-339575166E3F}"/>
              </a:ext>
            </a:extLst>
          </p:cNvPr>
          <p:cNvSpPr>
            <a:spLocks noGrp="1"/>
          </p:cNvSpPr>
          <p:nvPr>
            <p:ph type="sldNum" sz="quarter" idx="11"/>
          </p:nvPr>
        </p:nvSpPr>
        <p:spPr/>
        <p:txBody>
          <a:bodyPr/>
          <a:lstStyle/>
          <a:p>
            <a:fld id="{EB1502E6-D9AE-3544-B6D5-378AAA0B915F}" type="slidenum">
              <a:rPr lang="de-DE" altLang="de-DE" smtClean="0"/>
              <a:pPr/>
              <a:t>6</a:t>
            </a:fld>
            <a:endParaRPr lang="de-DE" altLang="de-DE" dirty="0"/>
          </a:p>
        </p:txBody>
      </p:sp>
    </p:spTree>
    <p:extLst>
      <p:ext uri="{BB962C8B-B14F-4D97-AF65-F5344CB8AC3E}">
        <p14:creationId xmlns:p14="http://schemas.microsoft.com/office/powerpoint/2010/main" val="20337455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99EA-4BA6-E746-9B35-D76E4D6E1C62}"/>
              </a:ext>
            </a:extLst>
          </p:cNvPr>
          <p:cNvSpPr>
            <a:spLocks noGrp="1"/>
          </p:cNvSpPr>
          <p:nvPr>
            <p:ph type="title"/>
          </p:nvPr>
        </p:nvSpPr>
        <p:spPr/>
        <p:txBody>
          <a:bodyPr/>
          <a:lstStyle/>
          <a:p>
            <a:r>
              <a:rPr lang="en-GB" dirty="0"/>
              <a:t>2. Set of Indistinguishable Attributes: Simplification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81954F-AF7B-E349-A0B7-20E677EF6DE9}"/>
                  </a:ext>
                </a:extLst>
              </p:cNvPr>
              <p:cNvSpPr>
                <a:spLocks noGrp="1"/>
              </p:cNvSpPr>
              <p:nvPr>
                <p:ph type="body" sz="quarter" idx="13"/>
              </p:nvPr>
            </p:nvSpPr>
            <p:spPr>
              <a:xfrm>
                <a:off x="623393" y="1332843"/>
                <a:ext cx="7306874" cy="4584266"/>
              </a:xfrm>
            </p:spPr>
            <p:txBody>
              <a:bodyPr>
                <a:normAutofit fontScale="92500" lnSpcReduction="10000"/>
              </a:bodyPr>
              <a:lstStyle/>
              <a:p>
                <a:pPr marL="348191" indent="-342900"/>
                <a:r>
                  <a:rPr lang="en-GB" dirty="0"/>
                  <a:t>Assume all groundings are independent </a:t>
                </a:r>
              </a:p>
              <a:p>
                <a:pPr marL="613038" lvl="1" indent="-342900"/>
                <a14:m>
                  <m:oMath xmlns:m="http://schemas.openxmlformats.org/officeDocument/2006/math">
                    <m:r>
                      <a:rPr lang="en-GB"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ℛ</m:t>
                    </m:r>
                    <m:d>
                      <m:dPr>
                        <m:ctrlPr>
                          <a:rPr lang="de-DE" b="0"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𝒙</m:t>
                        </m:r>
                      </m:e>
                    </m:d>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𝒚</m:t>
                        </m:r>
                      </m:e>
                    </m:d>
                    <m:r>
                      <a:rPr lang="de-DE"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gr</m:t>
                    </m:r>
                    <m:d>
                      <m:dPr>
                        <m:ctrlPr>
                          <a:rPr lang="de-DE" b="0" i="1" smtClean="0">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rv</m:t>
                        </m:r>
                        <m:d>
                          <m:dPr>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e>
                    </m:d>
                    <m:r>
                      <a:rPr lang="de-DE" b="0" i="1" smtClean="0">
                        <a:latin typeface="Cambria Math" panose="02040503050406030204" pitchFamily="18" charset="0"/>
                        <a:ea typeface="Cambria Math" panose="02040503050406030204" pitchFamily="18" charset="0"/>
                      </a:rPr>
                      <m:t> :</m:t>
                    </m:r>
                    <m:d>
                      <m:dPr>
                        <m:ctrlPr>
                          <a:rPr lang="de-DE" b="0" i="1" smtClean="0">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𝒙</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ℛ</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𝒚</m:t>
                            </m:r>
                          </m:e>
                        </m:d>
                      </m:e>
                      <m:e>
                        <m:r>
                          <a:rPr lang="de-DE" b="1" i="1">
                            <a:latin typeface="Cambria Math" panose="02040503050406030204" pitchFamily="18" charset="0"/>
                            <a:ea typeface="Cambria Math" panose="02040503050406030204" pitchFamily="18" charset="0"/>
                          </a:rPr>
                          <m:t>𝒆</m:t>
                        </m:r>
                        <m:r>
                          <a:rPr lang="de-DE" b="1"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𝒅</m:t>
                        </m:r>
                      </m:e>
                    </m:d>
                  </m:oMath>
                </a14:m>
                <a:endParaRPr lang="en-GB" dirty="0"/>
              </a:p>
              <a:p>
                <a:pPr marL="348191" indent="-342900"/>
                <a:r>
                  <a:rPr lang="en-GB" dirty="0"/>
                  <a:t>Then, </a:t>
                </a:r>
              </a:p>
              <a:p>
                <a:pPr marL="12700" lvl="2"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m:rPr>
                          <m:aln/>
                        </m:rPr>
                        <a:rPr lang="en-GB" i="1">
                          <a:latin typeface="Cambria Math" panose="02040503050406030204" pitchFamily="18" charset="0"/>
                        </a:rPr>
                        <m:t>=</m:t>
                      </m:r>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sSub>
                                <m:sSubPr>
                                  <m:ctrlPr>
                                    <a:rPr lang="de-DE" b="1" i="1">
                                      <a:latin typeface="Cambria Math" panose="02040503050406030204" pitchFamily="18" charset="0"/>
                                    </a:rPr>
                                  </m:ctrlPr>
                                </m:sSubPr>
                                <m:e>
                                  <m:r>
                                    <a:rPr lang="de-DE" b="1" i="1" smtClean="0">
                                      <a:latin typeface="Cambria Math" panose="02040503050406030204" pitchFamily="18" charset="0"/>
                                    </a:rPr>
                                    <m:t>𝒂</m:t>
                                  </m:r>
                                </m:e>
                                <m:sub>
                                  <m:r>
                                    <m:rPr>
                                      <m:brk m:alnAt="7"/>
                                    </m:rPr>
                                    <a:rPr lang="de-DE" i="1">
                                      <a:latin typeface="Cambria Math" panose="02040503050406030204" pitchFamily="18" charset="0"/>
                                    </a:rPr>
                                    <m:t>𝑢</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𝑟𝑣</m:t>
                                  </m:r>
                                  <m:d>
                                    <m:dPr>
                                      <m:ctrlPr>
                                        <a:rPr lang="de-DE" b="1" i="1" smtClean="0">
                                          <a:latin typeface="Cambria Math" panose="02040503050406030204" pitchFamily="18" charset="0"/>
                                          <a:ea typeface="Cambria Math" panose="02040503050406030204" pitchFamily="18" charset="0"/>
                                        </a:rPr>
                                      </m:ctrlPr>
                                    </m:dPr>
                                    <m:e>
                                      <m:sSub>
                                        <m:sSubPr>
                                          <m:ctrlPr>
                                            <a:rPr lang="de-DE" b="1"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𝑈</m:t>
                                          </m:r>
                                        </m:sub>
                                      </m:sSub>
                                    </m:e>
                                  </m:d>
                                </m:e>
                              </m:d>
                            </m:sub>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de-DE" b="1" i="1" smtClean="0">
                                          <a:solidFill>
                                            <a:srgbClr val="FFC000"/>
                                          </a:solidFill>
                                          <a:latin typeface="Cambria Math" panose="02040503050406030204" pitchFamily="18" charset="0"/>
                                          <a:ea typeface="Cambria Math" panose="02040503050406030204" pitchFamily="18" charset="0"/>
                                        </a:rPr>
                                        <m:t>𝒂</m:t>
                                      </m:r>
                                    </m:e>
                                    <m:sub>
                                      <m:r>
                                        <a:rPr lang="de-DE" i="1">
                                          <a:solidFill>
                                            <a:srgbClr val="FFC000"/>
                                          </a:solidFill>
                                          <a:latin typeface="Cambria Math" panose="02040503050406030204" pitchFamily="18" charset="0"/>
                                          <a:ea typeface="Cambria Math" panose="02040503050406030204" pitchFamily="18" charset="0"/>
                                        </a:rPr>
                                        <m:t>𝑢</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𝒂</m:t>
                                      </m:r>
                                    </m:e>
                                    <m:sub>
                                      <m:r>
                                        <a:rPr lang="en-GB" i="1">
                                          <a:latin typeface="Cambria Math" panose="02040503050406030204" pitchFamily="18" charset="0"/>
                                          <a:ea typeface="Cambria Math" panose="02040503050406030204" pitchFamily="18" charset="0"/>
                                        </a:rPr>
                                        <m:t>𝑢</m:t>
                                      </m:r>
                                    </m:sub>
                                  </m:sSub>
                                </m:e>
                              </m:d>
                            </m:e>
                          </m:nary>
                        </m:e>
                      </m:nary>
                    </m:oMath>
                    <m:oMath xmlns:m="http://schemas.openxmlformats.org/officeDocument/2006/math">
                      <m:r>
                        <m:rPr>
                          <m:aln/>
                        </m:rPr>
                        <a:rPr lang="en-GB" i="1">
                          <a:latin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𝑚</m:t>
                      </m:r>
                      <m:r>
                        <a:rPr lang="en-GB" i="1">
                          <a:latin typeface="Cambria Math" panose="02040503050406030204" pitchFamily="18" charset="0"/>
                          <a:ea typeface="Cambria Math" panose="02040503050406030204" pitchFamily="18" charset="0"/>
                        </a:rPr>
                        <m:t>∙</m:t>
                      </m:r>
                      <m:nary>
                        <m:naryPr>
                          <m:chr m:val="∑"/>
                          <m:supHide m:val="on"/>
                          <m:ctrlPr>
                            <a:rPr lang="en-GB" i="1">
                              <a:latin typeface="Cambria Math" panose="02040503050406030204" pitchFamily="18" charset="0"/>
                            </a:rPr>
                          </m:ctrlPr>
                        </m:naryPr>
                        <m:sub>
                          <m:sSub>
                            <m:sSubPr>
                              <m:ctrlPr>
                                <a:rPr lang="de-DE" b="1" i="1">
                                  <a:latin typeface="Cambria Math" panose="02040503050406030204" pitchFamily="18" charset="0"/>
                                </a:rPr>
                              </m:ctrlPr>
                            </m:sSubPr>
                            <m:e>
                              <m:r>
                                <a:rPr lang="de-DE" b="1" i="1">
                                  <a:latin typeface="Cambria Math" panose="02040503050406030204" pitchFamily="18" charset="0"/>
                                </a:rPr>
                                <m:t>𝒂</m:t>
                              </m:r>
                            </m:e>
                            <m:sub>
                              <m:r>
                                <m:rPr>
                                  <m:brk m:alnAt="7"/>
                                </m:rPr>
                                <a:rPr lang="de-DE" i="1">
                                  <a:latin typeface="Cambria Math" panose="02040503050406030204" pitchFamily="18" charset="0"/>
                                </a:rPr>
                                <m:t>𝑢</m:t>
                              </m:r>
                            </m:sub>
                          </m:sSub>
                          <m:r>
                            <m:rPr>
                              <m:brk m:alnAt="7"/>
                            </m:rPr>
                            <a:rPr lang="en-GB"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𝑟𝑣</m:t>
                              </m:r>
                              <m:d>
                                <m:dPr>
                                  <m:ctrlPr>
                                    <a:rPr lang="de-DE" b="1" i="1">
                                      <a:latin typeface="Cambria Math" panose="02040503050406030204" pitchFamily="18" charset="0"/>
                                      <a:ea typeface="Cambria Math" panose="02040503050406030204" pitchFamily="18" charset="0"/>
                                    </a:rPr>
                                  </m:ctrlPr>
                                </m:dPr>
                                <m:e>
                                  <m:sSub>
                                    <m:sSubPr>
                                      <m:ctrlPr>
                                        <a:rPr lang="de-DE" b="1"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e>
                              </m:d>
                            </m:e>
                          </m:d>
                        </m:sub>
                        <m:sup/>
                        <m:e>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en-GB" i="1">
                                      <a:solidFill>
                                        <a:srgbClr val="FFC000"/>
                                      </a:solidFill>
                                      <a:latin typeface="Cambria Math" panose="02040503050406030204" pitchFamily="18" charset="0"/>
                                      <a:ea typeface="Cambria Math" panose="02040503050406030204" pitchFamily="18" charset="0"/>
                                    </a:rPr>
                                  </m:ctrlPr>
                                </m:sSubPr>
                                <m:e>
                                  <m:r>
                                    <a:rPr lang="de-DE" b="1" i="1">
                                      <a:solidFill>
                                        <a:srgbClr val="FFC000"/>
                                      </a:solidFill>
                                      <a:latin typeface="Cambria Math" panose="02040503050406030204" pitchFamily="18" charset="0"/>
                                      <a:ea typeface="Cambria Math" panose="02040503050406030204" pitchFamily="18" charset="0"/>
                                    </a:rPr>
                                    <m:t>𝒂</m:t>
                                  </m:r>
                                </m:e>
                                <m:sub>
                                  <m:r>
                                    <a:rPr lang="de-DE" i="1">
                                      <a:solidFill>
                                        <a:srgbClr val="FFC000"/>
                                      </a:solidFill>
                                      <a:latin typeface="Cambria Math" panose="02040503050406030204" pitchFamily="18" charset="0"/>
                                      <a:ea typeface="Cambria Math" panose="02040503050406030204" pitchFamily="18" charset="0"/>
                                    </a:rPr>
                                    <m:t>𝑢</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Sub>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𝒂</m:t>
                                  </m:r>
                                </m:e>
                                <m:sub>
                                  <m:r>
                                    <a:rPr lang="en-GB" i="1">
                                      <a:latin typeface="Cambria Math" panose="02040503050406030204" pitchFamily="18" charset="0"/>
                                      <a:ea typeface="Cambria Math" panose="02040503050406030204" pitchFamily="18" charset="0"/>
                                    </a:rPr>
                                    <m:t>𝑢</m:t>
                                  </m:r>
                                </m:sub>
                              </m:sSub>
                            </m:e>
                          </m:d>
                        </m:e>
                      </m:nary>
                    </m:oMath>
                  </m:oMathPara>
                </a14:m>
                <a:endParaRPr lang="en-GB" dirty="0"/>
              </a:p>
              <a:p>
                <a:pPr marL="613038" lvl="1" indent="-342900"/>
                <a14:m>
                  <m:oMath xmlns:m="http://schemas.openxmlformats.org/officeDocument/2006/math">
                    <m:r>
                      <a:rPr lang="de-DE"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b>
                          <m:sSubPr>
                            <m:ctrlPr>
                              <a:rPr lang="de-DE" b="1" i="1">
                                <a:solidFill>
                                  <a:srgbClr val="FFC000"/>
                                </a:solidFill>
                                <a:latin typeface="Cambria Math" panose="02040503050406030204" pitchFamily="18" charset="0"/>
                                <a:ea typeface="Cambria Math" panose="02040503050406030204" pitchFamily="18" charset="0"/>
                              </a:rPr>
                            </m:ctrlPr>
                          </m:sSubPr>
                          <m:e>
                            <m:r>
                              <a:rPr lang="de-DE" b="1" i="1">
                                <a:solidFill>
                                  <a:srgbClr val="FFC000"/>
                                </a:solidFill>
                                <a:latin typeface="Cambria Math" panose="02040503050406030204" pitchFamily="18" charset="0"/>
                                <a:ea typeface="Cambria Math" panose="02040503050406030204" pitchFamily="18" charset="0"/>
                              </a:rPr>
                              <m:t>𝒂</m:t>
                            </m:r>
                          </m:e>
                          <m:sub>
                            <m:r>
                              <a:rPr lang="de-DE" i="1">
                                <a:solidFill>
                                  <a:srgbClr val="FFC000"/>
                                </a:solidFill>
                                <a:latin typeface="Cambria Math" panose="02040503050406030204" pitchFamily="18" charset="0"/>
                                <a:ea typeface="Cambria Math" panose="02040503050406030204" pitchFamily="18" charset="0"/>
                              </a:rPr>
                              <m:t>𝑢</m:t>
                            </m:r>
                          </m:sub>
                        </m:sSub>
                      </m:e>
                      <m:e>
                        <m:r>
                          <a:rPr lang="en-GB" b="1" i="1">
                            <a:solidFill>
                              <a:srgbClr val="FFC000"/>
                            </a:solidFill>
                            <a:latin typeface="Cambria Math" panose="02040503050406030204" pitchFamily="18" charset="0"/>
                          </a:rPr>
                          <m:t>𝒆</m:t>
                        </m:r>
                        <m:r>
                          <a:rPr lang="en-GB" i="1">
                            <a:solidFill>
                              <a:srgbClr val="FFC000"/>
                            </a:solidFill>
                            <a:latin typeface="Cambria Math" panose="02040503050406030204" pitchFamily="18" charset="0"/>
                          </a:rPr>
                          <m:t>,</m:t>
                        </m:r>
                        <m:r>
                          <a:rPr lang="en-GB" b="1" i="1">
                            <a:solidFill>
                              <a:srgbClr val="FFC000"/>
                            </a:solidFill>
                            <a:latin typeface="Cambria Math" panose="02040503050406030204" pitchFamily="18" charset="0"/>
                          </a:rPr>
                          <m:t>𝒅</m:t>
                        </m:r>
                      </m:e>
                    </m:d>
                  </m:oMath>
                </a14:m>
                <a:r>
                  <a:rPr lang="en-GB" dirty="0"/>
                  <a:t> a representative query, i.e., a query over </a:t>
                </a:r>
                <a14:m>
                  <m:oMath xmlns:m="http://schemas.openxmlformats.org/officeDocument/2006/math">
                    <m:sSub>
                      <m:sSubPr>
                        <m:ctrlPr>
                          <a:rPr lang="de-DE" b="1"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𝑨</m:t>
                        </m:r>
                      </m:e>
                      <m:sub>
                        <m:r>
                          <a:rPr lang="de-DE" i="1">
                            <a:latin typeface="Cambria Math" panose="02040503050406030204" pitchFamily="18" charset="0"/>
                            <a:ea typeface="Cambria Math" panose="02040503050406030204" pitchFamily="18" charset="0"/>
                          </a:rPr>
                          <m:t>𝑢</m:t>
                        </m:r>
                      </m:sub>
                    </m:sSub>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𝑟𝑣</m:t>
                    </m:r>
                    <m:d>
                      <m:dPr>
                        <m:ctrlPr>
                          <a:rPr lang="de-DE" b="1" i="1">
                            <a:latin typeface="Cambria Math" panose="02040503050406030204" pitchFamily="18" charset="0"/>
                            <a:ea typeface="Cambria Math" panose="02040503050406030204" pitchFamily="18" charset="0"/>
                          </a:rPr>
                        </m:ctrlPr>
                      </m:dPr>
                      <m:e>
                        <m:sSub>
                          <m:sSubPr>
                            <m:ctrlPr>
                              <a:rPr lang="de-DE" b="1"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i="1">
                                <a:latin typeface="Cambria Math" panose="02040503050406030204" pitchFamily="18" charset="0"/>
                                <a:ea typeface="Cambria Math" panose="02040503050406030204" pitchFamily="18" charset="0"/>
                              </a:rPr>
                              <m:t>𝑈</m:t>
                            </m:r>
                          </m:sub>
                        </m:sSub>
                      </m:e>
                    </m:d>
                  </m:oMath>
                </a14:m>
                <a:r>
                  <a:rPr lang="en-GB" dirty="0"/>
                  <a:t> with a representative grounding </a:t>
                </a:r>
                <a14:m>
                  <m:oMath xmlns:m="http://schemas.openxmlformats.org/officeDocument/2006/math">
                    <m:r>
                      <a:rPr lang="de-DE" b="1" i="1">
                        <a:latin typeface="Cambria Math" panose="02040503050406030204" pitchFamily="18" charset="0"/>
                        <a:ea typeface="Cambria Math" panose="02040503050406030204" pitchFamily="18" charset="0"/>
                      </a:rPr>
                      <m:t>𝒙</m:t>
                    </m:r>
                  </m:oMath>
                </a14:m>
                <a:r>
                  <a:rPr lang="en-GB" dirty="0"/>
                  <a:t> of its logical variables </a:t>
                </a:r>
                <a14:m>
                  <m:oMath xmlns:m="http://schemas.openxmlformats.org/officeDocument/2006/math">
                    <m:r>
                      <a:rPr lang="en-GB" b="1" i="1" dirty="0">
                        <a:latin typeface="Cambria Math" panose="02040503050406030204" pitchFamily="18" charset="0"/>
                      </a:rPr>
                      <m:t>𝑿</m:t>
                    </m:r>
                    <m:r>
                      <a:rPr lang="de-DE" i="1" dirty="0">
                        <a:latin typeface="Cambria Math" panose="02040503050406030204" pitchFamily="18" charset="0"/>
                      </a:rPr>
                      <m:t>=</m:t>
                    </m:r>
                    <m:r>
                      <m:rPr>
                        <m:sty m:val="p"/>
                      </m:rPr>
                      <a:rPr lang="de-DE" dirty="0">
                        <a:latin typeface="Cambria Math" panose="02040503050406030204" pitchFamily="18" charset="0"/>
                      </a:rPr>
                      <m:t>lv</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b="1" i="1" dirty="0">
                                <a:latin typeface="Cambria Math" panose="02040503050406030204" pitchFamily="18" charset="0"/>
                              </a:rPr>
                              <m:t>𝑨</m:t>
                            </m:r>
                          </m:e>
                          <m:sub>
                            <m:r>
                              <a:rPr lang="de-DE" i="1" dirty="0">
                                <a:latin typeface="Cambria Math" panose="02040503050406030204" pitchFamily="18" charset="0"/>
                              </a:rPr>
                              <m:t>𝑢</m:t>
                            </m:r>
                          </m:sub>
                        </m:sSub>
                      </m:e>
                    </m:d>
                  </m:oMath>
                </a14:m>
                <a:endParaRPr lang="de-DE" b="0" i="1" dirty="0">
                  <a:latin typeface="Cambria Math" panose="02040503050406030204" pitchFamily="18" charset="0"/>
                </a:endParaRPr>
              </a:p>
              <a:p>
                <a:pPr marL="613038" lvl="1" indent="-342900"/>
                <a14:m>
                  <m:oMath xmlns:m="http://schemas.openxmlformats.org/officeDocument/2006/math">
                    <m:r>
                      <a:rPr lang="de-DE" b="0" i="1" smtClean="0">
                        <a:latin typeface="Cambria Math" panose="02040503050406030204" pitchFamily="18" charset="0"/>
                      </a:rPr>
                      <m:t>𝑚</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𝑔𝑟</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𝑈</m:t>
                                </m:r>
                              </m:sub>
                            </m:sSub>
                          </m:e>
                        </m:d>
                      </m:e>
                    </m:d>
                  </m:oMath>
                </a14:m>
                <a:endParaRPr lang="en-GB" dirty="0"/>
              </a:p>
              <a:p>
                <a:pPr marL="890588" lvl="2" indent="-357188">
                  <a:buFont typeface="Zapf Dingbats"/>
                  <a:buChar char="➝"/>
                </a:pPr>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2081954F-AF7B-E349-A0B7-20E677EF6DE9}"/>
                  </a:ext>
                </a:extLst>
              </p:cNvPr>
              <p:cNvSpPr>
                <a:spLocks noGrp="1" noRot="1" noChangeAspect="1" noMove="1" noResize="1" noEditPoints="1" noAdjustHandles="1" noChangeArrowheads="1" noChangeShapeType="1" noTextEdit="1"/>
              </p:cNvSpPr>
              <p:nvPr>
                <p:ph type="body" sz="quarter" idx="13"/>
              </p:nvPr>
            </p:nvSpPr>
            <p:spPr>
              <a:xfrm>
                <a:off x="623393" y="1332843"/>
                <a:ext cx="7306874" cy="4584266"/>
              </a:xfrm>
              <a:blipFill>
                <a:blip r:embed="rId2"/>
                <a:stretch>
                  <a:fillRect l="-2426" t="-2486" r="-520" b="-221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E35D4E99-CD7B-CA41-BE42-BF81DCAF75E3}"/>
                  </a:ext>
                </a:extLst>
              </p:cNvPr>
              <p:cNvSpPr/>
              <p:nvPr/>
            </p:nvSpPr>
            <p:spPr>
              <a:xfrm>
                <a:off x="7254192" y="1668730"/>
                <a:ext cx="4818472"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lvl="1"/>
                <a:r>
                  <a:rPr lang="en-GB" dirty="0"/>
                  <a:t>Lifted calculation: </a:t>
                </a:r>
              </a:p>
              <a:p>
                <a:pPr marL="285750" lvl="1" indent="-285750">
                  <a:buFont typeface="Arial" panose="020B0604020202020204" pitchFamily="34" charset="0"/>
                  <a:buChar char="•"/>
                </a:pPr>
                <a:r>
                  <a:rPr lang="en-GB" dirty="0"/>
                  <a:t>Sum </a:t>
                </a:r>
                <a:r>
                  <a:rPr lang="en-GB" i="1" dirty="0"/>
                  <a:t>independent</a:t>
                </a:r>
                <a:r>
                  <a:rPr lang="en-GB" dirty="0"/>
                  <a:t> of domain sizes </a:t>
                </a:r>
                <a14:m>
                  <m:oMath xmlns:m="http://schemas.openxmlformats.org/officeDocument/2006/math">
                    <m:r>
                      <a:rPr lang="de-DE" i="1">
                        <a:latin typeface="Cambria Math" panose="02040503050406030204" pitchFamily="18" charset="0"/>
                      </a:rPr>
                      <m:t>𝑚</m:t>
                    </m:r>
                  </m:oMath>
                </a14:m>
                <a:r>
                  <a:rPr lang="en-GB" dirty="0"/>
                  <a:t> </a:t>
                </a:r>
              </a:p>
              <a:p>
                <a:pPr marL="285750" lvl="1" indent="-285750">
                  <a:buFont typeface="Arial" panose="020B0604020202020204" pitchFamily="34" charset="0"/>
                  <a:buChar char="•"/>
                </a:pPr>
                <a:r>
                  <a:rPr lang="en-GB" dirty="0"/>
                  <a:t>Multiplication with domain size in </a:t>
                </a:r>
                <a14:m>
                  <m:oMath xmlns:m="http://schemas.openxmlformats.org/officeDocument/2006/math">
                    <m:r>
                      <a:rPr lang="de-DE" i="1">
                        <a:latin typeface="Cambria Math" panose="02040503050406030204" pitchFamily="18" charset="0"/>
                      </a:rPr>
                      <m:t>𝑂</m:t>
                    </m:r>
                    <m:d>
                      <m:dPr>
                        <m:ctrlPr>
                          <a:rPr lang="de-DE" i="1">
                            <a:latin typeface="Cambria Math" panose="02040503050406030204" pitchFamily="18" charset="0"/>
                          </a:rPr>
                        </m:ctrlPr>
                      </m:dPr>
                      <m:e>
                        <m:func>
                          <m:funcPr>
                            <m:ctrlPr>
                              <a:rPr lang="de-DE" i="1">
                                <a:latin typeface="Cambria Math" panose="02040503050406030204" pitchFamily="18" charset="0"/>
                              </a:rPr>
                            </m:ctrlPr>
                          </m:funcPr>
                          <m:fName>
                            <m:r>
                              <m:rPr>
                                <m:sty m:val="p"/>
                              </m:rPr>
                              <a:rPr lang="de-DE">
                                <a:latin typeface="Cambria Math" panose="02040503050406030204" pitchFamily="18" charset="0"/>
                              </a:rPr>
                              <m:t>log</m:t>
                            </m:r>
                          </m:fName>
                          <m:e>
                            <m:r>
                              <a:rPr lang="de-DE" i="1">
                                <a:latin typeface="Cambria Math" panose="02040503050406030204" pitchFamily="18" charset="0"/>
                              </a:rPr>
                              <m:t>𝑚</m:t>
                            </m:r>
                          </m:e>
                        </m:func>
                      </m:e>
                    </m:d>
                  </m:oMath>
                </a14:m>
                <a:endParaRPr lang="en-GB" dirty="0"/>
              </a:p>
            </p:txBody>
          </p:sp>
        </mc:Choice>
        <mc:Fallback xmlns="">
          <p:sp>
            <p:nvSpPr>
              <p:cNvPr id="7" name="Rectangle 6">
                <a:extLst>
                  <a:ext uri="{FF2B5EF4-FFF2-40B4-BE49-F238E27FC236}">
                    <a16:creationId xmlns:a16="http://schemas.microsoft.com/office/drawing/2014/main" id="{E35D4E99-CD7B-CA41-BE42-BF81DCAF75E3}"/>
                  </a:ext>
                </a:extLst>
              </p:cNvPr>
              <p:cNvSpPr>
                <a:spLocks noRot="1" noChangeAspect="1" noMove="1" noResize="1" noEditPoints="1" noAdjustHandles="1" noChangeArrowheads="1" noChangeShapeType="1" noTextEdit="1"/>
              </p:cNvSpPr>
              <p:nvPr/>
            </p:nvSpPr>
            <p:spPr>
              <a:xfrm>
                <a:off x="7254192" y="1668730"/>
                <a:ext cx="4818472" cy="923330"/>
              </a:xfrm>
              <a:prstGeom prst="rect">
                <a:avLst/>
              </a:prstGeom>
              <a:blipFill>
                <a:blip r:embed="rId3"/>
                <a:stretch>
                  <a:fillRect/>
                </a:stretch>
              </a:blipFill>
            </p:spPr>
            <p:txBody>
              <a:bodyPr/>
              <a:lstStyle/>
              <a:p>
                <a:r>
                  <a:rPr lang="en-DE">
                    <a:noFill/>
                  </a:rPr>
                  <a:t> </a:t>
                </a:r>
              </a:p>
            </p:txBody>
          </p:sp>
        </mc:Fallback>
      </mc:AlternateContent>
      <p:grpSp>
        <p:nvGrpSpPr>
          <p:cNvPr id="64" name="Group 63">
            <a:extLst>
              <a:ext uri="{FF2B5EF4-FFF2-40B4-BE49-F238E27FC236}">
                <a16:creationId xmlns:a16="http://schemas.microsoft.com/office/drawing/2014/main" id="{4B1D614B-55A5-E94E-8E52-D5A580FFAFF3}"/>
              </a:ext>
            </a:extLst>
          </p:cNvPr>
          <p:cNvGrpSpPr/>
          <p:nvPr/>
        </p:nvGrpSpPr>
        <p:grpSpPr>
          <a:xfrm>
            <a:off x="7821043" y="3945457"/>
            <a:ext cx="4010632" cy="1960457"/>
            <a:chOff x="7821043" y="1177284"/>
            <a:chExt cx="4010632" cy="1960457"/>
          </a:xfrm>
        </p:grpSpPr>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7E71237B-C324-394F-9E78-FE36E4D9841F}"/>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65" name="Rectangle 64">
                  <a:extLst>
                    <a:ext uri="{FF2B5EF4-FFF2-40B4-BE49-F238E27FC236}">
                      <a16:creationId xmlns:a16="http://schemas.microsoft.com/office/drawing/2014/main" id="{7E71237B-C324-394F-9E78-FE36E4D9841F}"/>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Diamond 65">
                  <a:extLst>
                    <a:ext uri="{FF2B5EF4-FFF2-40B4-BE49-F238E27FC236}">
                      <a16:creationId xmlns:a16="http://schemas.microsoft.com/office/drawing/2014/main" id="{ABF85A11-EEE2-4E46-93C6-F60DEF47F401}"/>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66" name="Diamond 65">
                  <a:extLst>
                    <a:ext uri="{FF2B5EF4-FFF2-40B4-BE49-F238E27FC236}">
                      <a16:creationId xmlns:a16="http://schemas.microsoft.com/office/drawing/2014/main" id="{ABF85A11-EEE2-4E46-93C6-F60DEF47F401}"/>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Oval 66">
                  <a:extLst>
                    <a:ext uri="{FF2B5EF4-FFF2-40B4-BE49-F238E27FC236}">
                      <a16:creationId xmlns:a16="http://schemas.microsoft.com/office/drawing/2014/main" id="{DEF00A81-AF97-4941-A648-E99724AAC5E9}"/>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67" name="Oval 66">
                  <a:extLst>
                    <a:ext uri="{FF2B5EF4-FFF2-40B4-BE49-F238E27FC236}">
                      <a16:creationId xmlns:a16="http://schemas.microsoft.com/office/drawing/2014/main" id="{DEF00A81-AF97-4941-A648-E99724AAC5E9}"/>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Oval 67">
                  <a:extLst>
                    <a:ext uri="{FF2B5EF4-FFF2-40B4-BE49-F238E27FC236}">
                      <a16:creationId xmlns:a16="http://schemas.microsoft.com/office/drawing/2014/main" id="{CF0EFE8E-2B2E-FD45-BF90-E0378D807D7F}"/>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68" name="Oval 67">
                  <a:extLst>
                    <a:ext uri="{FF2B5EF4-FFF2-40B4-BE49-F238E27FC236}">
                      <a16:creationId xmlns:a16="http://schemas.microsoft.com/office/drawing/2014/main" id="{CF0EFE8E-2B2E-FD45-BF90-E0378D807D7F}"/>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Oval 68">
                  <a:extLst>
                    <a:ext uri="{FF2B5EF4-FFF2-40B4-BE49-F238E27FC236}">
                      <a16:creationId xmlns:a16="http://schemas.microsoft.com/office/drawing/2014/main" id="{369C5C49-7F51-C34F-99BB-6ABADF81F5A2}"/>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69" name="Oval 68">
                  <a:extLst>
                    <a:ext uri="{FF2B5EF4-FFF2-40B4-BE49-F238E27FC236}">
                      <a16:creationId xmlns:a16="http://schemas.microsoft.com/office/drawing/2014/main" id="{369C5C49-7F51-C34F-99BB-6ABADF81F5A2}"/>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8"/>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EA7D896A-29BC-C64D-AB48-389097AC929A}"/>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70" name="Oval 69">
                  <a:extLst>
                    <a:ext uri="{FF2B5EF4-FFF2-40B4-BE49-F238E27FC236}">
                      <a16:creationId xmlns:a16="http://schemas.microsoft.com/office/drawing/2014/main" id="{EA7D896A-29BC-C64D-AB48-389097AC929A}"/>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71" name="Straight Connector 70">
              <a:extLst>
                <a:ext uri="{FF2B5EF4-FFF2-40B4-BE49-F238E27FC236}">
                  <a16:creationId xmlns:a16="http://schemas.microsoft.com/office/drawing/2014/main" id="{11660CB5-FB2A-D14B-8E4F-6CAB7F879511}"/>
                </a:ext>
              </a:extLst>
            </p:cNvPr>
            <p:cNvCxnSpPr>
              <a:cxnSpLocks/>
              <a:stCxn id="68" idx="6"/>
              <a:endCxn id="118"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85E4CC-7E0A-0646-A279-F2E24D7A9352}"/>
                </a:ext>
              </a:extLst>
            </p:cNvPr>
            <p:cNvCxnSpPr>
              <a:cxnSpLocks/>
              <a:stCxn id="69" idx="4"/>
              <a:endCxn id="118"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461F616-4EE7-FA4B-949A-5FFFB8B73404}"/>
                </a:ext>
              </a:extLst>
            </p:cNvPr>
            <p:cNvCxnSpPr>
              <a:cxnSpLocks/>
              <a:stCxn id="67" idx="0"/>
              <a:endCxn id="118"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FB79CBD6-2F8B-F841-9FC0-50BF2DD8FCBB}"/>
                </a:ext>
              </a:extLst>
            </p:cNvPr>
            <p:cNvGrpSpPr/>
            <p:nvPr/>
          </p:nvGrpSpPr>
          <p:grpSpPr>
            <a:xfrm>
              <a:off x="9259275" y="2498959"/>
              <a:ext cx="381362" cy="321402"/>
              <a:chOff x="9288700" y="2889291"/>
              <a:chExt cx="461103" cy="388604"/>
            </a:xfrm>
          </p:grpSpPr>
          <p:sp>
            <p:nvSpPr>
              <p:cNvPr id="117" name="Rectangle 116">
                <a:extLst>
                  <a:ext uri="{FF2B5EF4-FFF2-40B4-BE49-F238E27FC236}">
                    <a16:creationId xmlns:a16="http://schemas.microsoft.com/office/drawing/2014/main" id="{53E09744-7AA5-414C-8756-CA25D7C3FD0F}"/>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8" name="Rectangle 117">
                <a:extLst>
                  <a:ext uri="{FF2B5EF4-FFF2-40B4-BE49-F238E27FC236}">
                    <a16:creationId xmlns:a16="http://schemas.microsoft.com/office/drawing/2014/main" id="{52E4F064-B0CE-374E-92CC-3FCCF001D28C}"/>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9" name="Rectangle 118">
                <a:extLst>
                  <a:ext uri="{FF2B5EF4-FFF2-40B4-BE49-F238E27FC236}">
                    <a16:creationId xmlns:a16="http://schemas.microsoft.com/office/drawing/2014/main" id="{FAC9B737-D36B-ED40-8E83-5AE9B4CBC550}"/>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AA057433-0B65-1147-BBA9-B5C3AFEF0471}"/>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75" name="Straight Connector 74">
              <a:extLst>
                <a:ext uri="{FF2B5EF4-FFF2-40B4-BE49-F238E27FC236}">
                  <a16:creationId xmlns:a16="http://schemas.microsoft.com/office/drawing/2014/main" id="{59AE1204-2F9D-144B-A654-0880D577FC89}"/>
                </a:ext>
              </a:extLst>
            </p:cNvPr>
            <p:cNvCxnSpPr>
              <a:cxnSpLocks/>
              <a:stCxn id="69" idx="4"/>
              <a:endCxn id="114"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9EA22554-49C4-904A-B13C-0131D88DE1F1}"/>
                </a:ext>
              </a:extLst>
            </p:cNvPr>
            <p:cNvCxnSpPr>
              <a:cxnSpLocks/>
              <a:stCxn id="70" idx="2"/>
              <a:endCxn id="114"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71A80A8-BAEA-8647-9759-9D56FB6E937F}"/>
                </a:ext>
              </a:extLst>
            </p:cNvPr>
            <p:cNvCxnSpPr>
              <a:cxnSpLocks/>
              <a:stCxn id="67" idx="0"/>
              <a:endCxn id="114"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211D7E4D-DED2-CE4C-A269-04DE128AB2E7}"/>
                </a:ext>
              </a:extLst>
            </p:cNvPr>
            <p:cNvGrpSpPr/>
            <p:nvPr/>
          </p:nvGrpSpPr>
          <p:grpSpPr>
            <a:xfrm>
              <a:off x="9912217" y="2498959"/>
              <a:ext cx="413819" cy="321813"/>
              <a:chOff x="9547296" y="2889291"/>
              <a:chExt cx="500346" cy="389101"/>
            </a:xfrm>
          </p:grpSpPr>
          <p:sp>
            <p:nvSpPr>
              <p:cNvPr id="113" name="Rectangle 112">
                <a:extLst>
                  <a:ext uri="{FF2B5EF4-FFF2-40B4-BE49-F238E27FC236}">
                    <a16:creationId xmlns:a16="http://schemas.microsoft.com/office/drawing/2014/main" id="{A8B6B283-70CA-1A46-9BA1-03360A0A5EB5}"/>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4" name="Rectangle 113">
                <a:extLst>
                  <a:ext uri="{FF2B5EF4-FFF2-40B4-BE49-F238E27FC236}">
                    <a16:creationId xmlns:a16="http://schemas.microsoft.com/office/drawing/2014/main" id="{1629BD66-4F7E-2141-85A7-F6930A733282}"/>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5" name="Rectangle 114">
                <a:extLst>
                  <a:ext uri="{FF2B5EF4-FFF2-40B4-BE49-F238E27FC236}">
                    <a16:creationId xmlns:a16="http://schemas.microsoft.com/office/drawing/2014/main" id="{A203EE5B-11DE-614F-99BA-BFFFF3AA0434}"/>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F6E2524B-BA46-D044-B6F1-858E1FA4A819}"/>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79" name="Group 78">
              <a:extLst>
                <a:ext uri="{FF2B5EF4-FFF2-40B4-BE49-F238E27FC236}">
                  <a16:creationId xmlns:a16="http://schemas.microsoft.com/office/drawing/2014/main" id="{9CB80AD0-0F25-E548-B840-F97D9AE62220}"/>
                </a:ext>
              </a:extLst>
            </p:cNvPr>
            <p:cNvGrpSpPr/>
            <p:nvPr/>
          </p:nvGrpSpPr>
          <p:grpSpPr>
            <a:xfrm>
              <a:off x="10068437" y="2138718"/>
              <a:ext cx="637130" cy="275544"/>
              <a:chOff x="8605965" y="2941214"/>
              <a:chExt cx="770350" cy="333158"/>
            </a:xfrm>
          </p:grpSpPr>
          <p:cxnSp>
            <p:nvCxnSpPr>
              <p:cNvPr id="109" name="Straight Connector 108">
                <a:extLst>
                  <a:ext uri="{FF2B5EF4-FFF2-40B4-BE49-F238E27FC236}">
                    <a16:creationId xmlns:a16="http://schemas.microsoft.com/office/drawing/2014/main" id="{FA8DF73D-D7CC-B747-8BA2-C90AE4F88CFB}"/>
                  </a:ext>
                </a:extLst>
              </p:cNvPr>
              <p:cNvCxnSpPr>
                <a:cxnSpLocks/>
                <a:stCxn id="69" idx="6"/>
                <a:endCxn id="111"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7153F56A-749D-454B-86FF-AE53AC66F745}"/>
                  </a:ext>
                </a:extLst>
              </p:cNvPr>
              <p:cNvGrpSpPr/>
              <p:nvPr/>
            </p:nvGrpSpPr>
            <p:grpSpPr>
              <a:xfrm>
                <a:off x="8957002" y="2941214"/>
                <a:ext cx="419313" cy="333158"/>
                <a:chOff x="8957002" y="2941214"/>
                <a:chExt cx="419313" cy="333158"/>
              </a:xfrm>
            </p:grpSpPr>
            <p:sp>
              <p:nvSpPr>
                <p:cNvPr id="111" name="Rectangle 110">
                  <a:extLst>
                    <a:ext uri="{FF2B5EF4-FFF2-40B4-BE49-F238E27FC236}">
                      <a16:creationId xmlns:a16="http://schemas.microsoft.com/office/drawing/2014/main" id="{B3B2D5D3-C5DB-2D4E-88D6-225491504EBF}"/>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AC8BF83F-E1CD-3043-9E70-34C9CA6BB9A2}"/>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80" name="Group 79">
              <a:extLst>
                <a:ext uri="{FF2B5EF4-FFF2-40B4-BE49-F238E27FC236}">
                  <a16:creationId xmlns:a16="http://schemas.microsoft.com/office/drawing/2014/main" id="{F1BAD837-53F3-054C-A5CE-1CA073E801CE}"/>
                </a:ext>
              </a:extLst>
            </p:cNvPr>
            <p:cNvGrpSpPr/>
            <p:nvPr/>
          </p:nvGrpSpPr>
          <p:grpSpPr>
            <a:xfrm>
              <a:off x="8394384" y="1966494"/>
              <a:ext cx="419594" cy="468091"/>
              <a:chOff x="9535279" y="2812493"/>
              <a:chExt cx="507329" cy="565968"/>
            </a:xfrm>
          </p:grpSpPr>
          <p:cxnSp>
            <p:nvCxnSpPr>
              <p:cNvPr id="102" name="Straight Connector 101">
                <a:extLst>
                  <a:ext uri="{FF2B5EF4-FFF2-40B4-BE49-F238E27FC236}">
                    <a16:creationId xmlns:a16="http://schemas.microsoft.com/office/drawing/2014/main" id="{959AB161-1078-E649-B61E-3B9487CAAB7D}"/>
                  </a:ext>
                </a:extLst>
              </p:cNvPr>
              <p:cNvCxnSpPr>
                <a:cxnSpLocks/>
                <a:stCxn id="65" idx="2"/>
                <a:endCxn id="106"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4F60F0C-2C2E-8B47-89A7-213D6AFAAE5E}"/>
                  </a:ext>
                </a:extLst>
              </p:cNvPr>
              <p:cNvCxnSpPr>
                <a:cxnSpLocks/>
                <a:stCxn id="68" idx="0"/>
                <a:endCxn id="106"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E16AE541-695C-2E47-BE0B-57E723687A52}"/>
                  </a:ext>
                </a:extLst>
              </p:cNvPr>
              <p:cNvGrpSpPr/>
              <p:nvPr/>
            </p:nvGrpSpPr>
            <p:grpSpPr>
              <a:xfrm>
                <a:off x="9535279" y="2971566"/>
                <a:ext cx="507329" cy="375692"/>
                <a:chOff x="9535279" y="2971566"/>
                <a:chExt cx="507329" cy="375692"/>
              </a:xfrm>
            </p:grpSpPr>
            <p:sp>
              <p:nvSpPr>
                <p:cNvPr id="105" name="Rectangle 104">
                  <a:extLst>
                    <a:ext uri="{FF2B5EF4-FFF2-40B4-BE49-F238E27FC236}">
                      <a16:creationId xmlns:a16="http://schemas.microsoft.com/office/drawing/2014/main" id="{C6F9667B-09D6-0649-AF47-424AC3BE6CF8}"/>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6" name="Rectangle 105">
                  <a:extLst>
                    <a:ext uri="{FF2B5EF4-FFF2-40B4-BE49-F238E27FC236}">
                      <a16:creationId xmlns:a16="http://schemas.microsoft.com/office/drawing/2014/main" id="{56CDDFF3-41E6-AF47-829A-CC73B3CA84DE}"/>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7" name="Rectangle 106">
                  <a:extLst>
                    <a:ext uri="{FF2B5EF4-FFF2-40B4-BE49-F238E27FC236}">
                      <a16:creationId xmlns:a16="http://schemas.microsoft.com/office/drawing/2014/main" id="{CA56D987-F758-7A48-9AF9-4288D4B5C34B}"/>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584DD28A-8ECE-C642-90F5-ACF0271D7704}"/>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81" name="Straight Connector 80">
              <a:extLst>
                <a:ext uri="{FF2B5EF4-FFF2-40B4-BE49-F238E27FC236}">
                  <a16:creationId xmlns:a16="http://schemas.microsoft.com/office/drawing/2014/main" id="{5238A769-13D6-A04E-9434-F94E84CB3FEA}"/>
                </a:ext>
              </a:extLst>
            </p:cNvPr>
            <p:cNvCxnSpPr>
              <a:cxnSpLocks/>
              <a:stCxn id="66" idx="0"/>
              <a:endCxn id="82"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3A25DD54-0B66-8F43-A8C2-9A67C26F1EC2}"/>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6C9580E3-8DB0-5341-B217-6EFBE6F256CC}"/>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83" name="TextBox 82">
                  <a:extLst>
                    <a:ext uri="{FF2B5EF4-FFF2-40B4-BE49-F238E27FC236}">
                      <a16:creationId xmlns:a16="http://schemas.microsoft.com/office/drawing/2014/main" id="{6C9580E3-8DB0-5341-B217-6EFBE6F256CC}"/>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b="-5556"/>
                  </a:stretch>
                </a:blipFill>
              </p:spPr>
              <p:txBody>
                <a:bodyPr/>
                <a:lstStyle/>
                <a:p>
                  <a:r>
                    <a:rPr lang="en-GB">
                      <a:noFill/>
                    </a:rPr>
                    <a:t> </a:t>
                  </a:r>
                </a:p>
              </p:txBody>
            </p:sp>
          </mc:Fallback>
        </mc:AlternateContent>
        <p:cxnSp>
          <p:nvCxnSpPr>
            <p:cNvPr id="84" name="Straight Connector 83">
              <a:extLst>
                <a:ext uri="{FF2B5EF4-FFF2-40B4-BE49-F238E27FC236}">
                  <a16:creationId xmlns:a16="http://schemas.microsoft.com/office/drawing/2014/main" id="{43454250-422E-A049-8F7C-46D5C6E92924}"/>
                </a:ext>
              </a:extLst>
            </p:cNvPr>
            <p:cNvCxnSpPr>
              <a:cxnSpLocks/>
              <a:stCxn id="89" idx="1"/>
              <a:endCxn id="96"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Oval 84">
                  <a:extLst>
                    <a:ext uri="{FF2B5EF4-FFF2-40B4-BE49-F238E27FC236}">
                      <a16:creationId xmlns:a16="http://schemas.microsoft.com/office/drawing/2014/main" id="{C3397C79-34CD-C64F-8580-28F146C02A5B}"/>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85" name="Oval 84">
                  <a:extLst>
                    <a:ext uri="{FF2B5EF4-FFF2-40B4-BE49-F238E27FC236}">
                      <a16:creationId xmlns:a16="http://schemas.microsoft.com/office/drawing/2014/main" id="{C3397C79-34CD-C64F-8580-28F146C02A5B}"/>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86" name="Straight Connector 85">
              <a:extLst>
                <a:ext uri="{FF2B5EF4-FFF2-40B4-BE49-F238E27FC236}">
                  <a16:creationId xmlns:a16="http://schemas.microsoft.com/office/drawing/2014/main" id="{9CA778B6-8876-7648-8C44-5E0E33FD6F46}"/>
                </a:ext>
              </a:extLst>
            </p:cNvPr>
            <p:cNvCxnSpPr>
              <a:cxnSpLocks/>
              <a:stCxn id="96" idx="1"/>
              <a:endCxn id="85"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E8684F1-435B-CA42-A3A7-BCAD6CF418F4}"/>
                </a:ext>
              </a:extLst>
            </p:cNvPr>
            <p:cNvCxnSpPr>
              <a:cxnSpLocks/>
              <a:stCxn id="85" idx="2"/>
              <a:endCxn id="99"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74">
              <a:extLst>
                <a:ext uri="{FF2B5EF4-FFF2-40B4-BE49-F238E27FC236}">
                  <a16:creationId xmlns:a16="http://schemas.microsoft.com/office/drawing/2014/main" id="{AB9781D2-ED16-6A4C-91E6-E0D61D81FE9D}"/>
                </a:ext>
              </a:extLst>
            </p:cNvPr>
            <p:cNvCxnSpPr>
              <a:cxnSpLocks/>
              <a:stCxn id="65" idx="0"/>
              <a:endCxn id="99"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Diamond 88">
                  <a:extLst>
                    <a:ext uri="{FF2B5EF4-FFF2-40B4-BE49-F238E27FC236}">
                      <a16:creationId xmlns:a16="http://schemas.microsoft.com/office/drawing/2014/main" id="{8E074057-F59B-8E43-8424-EB5A0B3A441B}"/>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89" name="Diamond 88">
                  <a:extLst>
                    <a:ext uri="{FF2B5EF4-FFF2-40B4-BE49-F238E27FC236}">
                      <a16:creationId xmlns:a16="http://schemas.microsoft.com/office/drawing/2014/main" id="{8E074057-F59B-8E43-8424-EB5A0B3A441B}"/>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90" name="Group 89">
              <a:extLst>
                <a:ext uri="{FF2B5EF4-FFF2-40B4-BE49-F238E27FC236}">
                  <a16:creationId xmlns:a16="http://schemas.microsoft.com/office/drawing/2014/main" id="{E145686C-09C1-944B-B730-01669DC71C0C}"/>
                </a:ext>
              </a:extLst>
            </p:cNvPr>
            <p:cNvGrpSpPr/>
            <p:nvPr/>
          </p:nvGrpSpPr>
          <p:grpSpPr>
            <a:xfrm>
              <a:off x="8399326" y="1300006"/>
              <a:ext cx="416324" cy="313897"/>
              <a:chOff x="8401818" y="3583002"/>
              <a:chExt cx="416324" cy="313897"/>
            </a:xfrm>
          </p:grpSpPr>
          <p:sp>
            <p:nvSpPr>
              <p:cNvPr id="98" name="Rectangle 97">
                <a:extLst>
                  <a:ext uri="{FF2B5EF4-FFF2-40B4-BE49-F238E27FC236}">
                    <a16:creationId xmlns:a16="http://schemas.microsoft.com/office/drawing/2014/main" id="{34CB38EE-4EA2-4F4A-8D1B-CB761FCEDF21}"/>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9" name="Rectangle 98">
                <a:extLst>
                  <a:ext uri="{FF2B5EF4-FFF2-40B4-BE49-F238E27FC236}">
                    <a16:creationId xmlns:a16="http://schemas.microsoft.com/office/drawing/2014/main" id="{E867BEA8-1B23-B943-9230-76A3956DA99D}"/>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0" name="Rectangle 99">
                <a:extLst>
                  <a:ext uri="{FF2B5EF4-FFF2-40B4-BE49-F238E27FC236}">
                    <a16:creationId xmlns:a16="http://schemas.microsoft.com/office/drawing/2014/main" id="{2F9A6CF6-40C2-2146-ACD9-36B081156122}"/>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09AD2072-C6C5-D647-8353-049D86DD4555}"/>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91" name="Straight Connector 90">
              <a:extLst>
                <a:ext uri="{FF2B5EF4-FFF2-40B4-BE49-F238E27FC236}">
                  <a16:creationId xmlns:a16="http://schemas.microsoft.com/office/drawing/2014/main" id="{7808FD8D-07E4-3D4A-AB87-8BD80886ED7A}"/>
                </a:ext>
              </a:extLst>
            </p:cNvPr>
            <p:cNvCxnSpPr>
              <a:cxnSpLocks/>
              <a:stCxn id="82" idx="0"/>
              <a:endCxn id="89"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A25766BE-C633-984D-BFEF-D975EB79F761}"/>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897F2B72-4FB1-E546-801B-E0645B1465AC}"/>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94" name="TextBox 93">
                    <a:extLst>
                      <a:ext uri="{FF2B5EF4-FFF2-40B4-BE49-F238E27FC236}">
                        <a16:creationId xmlns:a16="http://schemas.microsoft.com/office/drawing/2014/main" id="{897F2B72-4FB1-E546-801B-E0645B1465AC}"/>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5789"/>
                    </a:stretch>
                  </a:blipFill>
                </p:spPr>
                <p:txBody>
                  <a:bodyPr/>
                  <a:lstStyle/>
                  <a:p>
                    <a:r>
                      <a:rPr lang="en-GB">
                        <a:noFill/>
                      </a:rPr>
                      <a:t> </a:t>
                    </a:r>
                  </a:p>
                </p:txBody>
              </p:sp>
            </mc:Fallback>
          </mc:AlternateContent>
          <p:sp>
            <p:nvSpPr>
              <p:cNvPr id="95" name="Rectangle 94">
                <a:extLst>
                  <a:ext uri="{FF2B5EF4-FFF2-40B4-BE49-F238E27FC236}">
                    <a16:creationId xmlns:a16="http://schemas.microsoft.com/office/drawing/2014/main" id="{5509B40A-551E-B74B-B7B6-5F3F9CB15C95}"/>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6" name="Rectangle 95">
                <a:extLst>
                  <a:ext uri="{FF2B5EF4-FFF2-40B4-BE49-F238E27FC236}">
                    <a16:creationId xmlns:a16="http://schemas.microsoft.com/office/drawing/2014/main" id="{EFA79A26-4976-9844-8D1F-7DA595A61509}"/>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97" name="Rectangle 96">
                <a:extLst>
                  <a:ext uri="{FF2B5EF4-FFF2-40B4-BE49-F238E27FC236}">
                    <a16:creationId xmlns:a16="http://schemas.microsoft.com/office/drawing/2014/main" id="{6AE00FE6-531E-0B40-AC3E-BBAA3F245EF5}"/>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93" name="Straight Connector 92">
              <a:extLst>
                <a:ext uri="{FF2B5EF4-FFF2-40B4-BE49-F238E27FC236}">
                  <a16:creationId xmlns:a16="http://schemas.microsoft.com/office/drawing/2014/main" id="{ACFD3C0F-8DBD-1B49-9F7D-082E90BC2394}"/>
                </a:ext>
              </a:extLst>
            </p:cNvPr>
            <p:cNvCxnSpPr>
              <a:cxnSpLocks/>
              <a:stCxn id="69" idx="0"/>
              <a:endCxn id="96" idx="1"/>
            </p:cNvCxnSpPr>
            <p:nvPr/>
          </p:nvCxnSpPr>
          <p:spPr>
            <a:xfrm flipV="1">
              <a:off x="9774773" y="1391269"/>
              <a:ext cx="755981" cy="65552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D0C57A3-CF66-E947-9E4F-C5011B2C8EE0}"/>
                  </a:ext>
                </a:extLst>
              </p:cNvPr>
              <p:cNvSpPr txBox="1"/>
              <p:nvPr/>
            </p:nvSpPr>
            <p:spPr>
              <a:xfrm>
                <a:off x="7254192" y="2668594"/>
                <a:ext cx="4818472" cy="1200329"/>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Here, groundings are not independent because of </a:t>
                </a:r>
                <a14:m>
                  <m:oMath xmlns:m="http://schemas.openxmlformats.org/officeDocument/2006/math">
                    <m:r>
                      <a:rPr lang="de-DE" b="0" i="1" smtClean="0">
                        <a:latin typeface="Cambria Math" panose="02040503050406030204" pitchFamily="18" charset="0"/>
                      </a:rPr>
                      <m:t>𝐸𝑝𝑖𝑑</m:t>
                    </m:r>
                  </m:oMath>
                </a14:m>
                <a:r>
                  <a:rPr lang="en-GB" dirty="0"/>
                  <a:t>; without </a:t>
                </a:r>
                <a14:m>
                  <m:oMath xmlns:m="http://schemas.openxmlformats.org/officeDocument/2006/math">
                    <m:r>
                      <a:rPr lang="en-GB" i="1" dirty="0" smtClean="0">
                        <a:latin typeface="Cambria Math" panose="02040503050406030204" pitchFamily="18" charset="0"/>
                      </a:rPr>
                      <m:t>𝐸𝑝𝑖𝑑</m:t>
                    </m:r>
                  </m:oMath>
                </a14:m>
                <a:r>
                  <a:rPr lang="en-GB" dirty="0"/>
                  <a:t>, the groundings would be independent (of each other and anything else in the model)</a:t>
                </a:r>
              </a:p>
            </p:txBody>
          </p:sp>
        </mc:Choice>
        <mc:Fallback xmlns="">
          <p:sp>
            <p:nvSpPr>
              <p:cNvPr id="8" name="TextBox 7">
                <a:extLst>
                  <a:ext uri="{FF2B5EF4-FFF2-40B4-BE49-F238E27FC236}">
                    <a16:creationId xmlns:a16="http://schemas.microsoft.com/office/drawing/2014/main" id="{3D0C57A3-CF66-E947-9E4F-C5011B2C8EE0}"/>
                  </a:ext>
                </a:extLst>
              </p:cNvPr>
              <p:cNvSpPr txBox="1">
                <a:spLocks noRot="1" noChangeAspect="1" noMove="1" noResize="1" noEditPoints="1" noAdjustHandles="1" noChangeArrowheads="1" noChangeShapeType="1" noTextEdit="1"/>
              </p:cNvSpPr>
              <p:nvPr/>
            </p:nvSpPr>
            <p:spPr>
              <a:xfrm>
                <a:off x="7254192" y="2668594"/>
                <a:ext cx="4818472" cy="1200329"/>
              </a:xfrm>
              <a:prstGeom prst="rect">
                <a:avLst/>
              </a:prstGeom>
              <a:blipFill>
                <a:blip r:embed="rId117"/>
                <a:stretch>
                  <a:fillRect/>
                </a:stretch>
              </a:blipFill>
            </p:spPr>
            <p:txBody>
              <a:bodyPr/>
              <a:lstStyle/>
              <a:p>
                <a:r>
                  <a:rPr lang="en-DE">
                    <a:noFill/>
                  </a:rPr>
                  <a:t> </a:t>
                </a:r>
              </a:p>
            </p:txBody>
          </p:sp>
        </mc:Fallback>
      </mc:AlternateContent>
      <p:sp>
        <p:nvSpPr>
          <p:cNvPr id="9" name="TextBox 8">
            <a:extLst>
              <a:ext uri="{FF2B5EF4-FFF2-40B4-BE49-F238E27FC236}">
                <a16:creationId xmlns:a16="http://schemas.microsoft.com/office/drawing/2014/main" id="{7EC4B84E-9B26-B640-BA3F-4132C91B5365}"/>
              </a:ext>
            </a:extLst>
          </p:cNvPr>
          <p:cNvSpPr txBox="1"/>
          <p:nvPr/>
        </p:nvSpPr>
        <p:spPr>
          <a:xfrm>
            <a:off x="4948028" y="6284454"/>
            <a:ext cx="2449966" cy="307777"/>
          </a:xfrm>
          <a:prstGeom prst="rect">
            <a:avLst/>
          </a:prstGeom>
          <a:noFill/>
        </p:spPr>
        <p:txBody>
          <a:bodyPr wrap="none" rtlCol="0">
            <a:spAutoFit/>
          </a:bodyPr>
          <a:lstStyle/>
          <a:p>
            <a:r>
              <a:rPr lang="en-GB" sz="1400" dirty="0">
                <a:solidFill>
                  <a:schemeClr val="bg1">
                    <a:lumMod val="85000"/>
                  </a:schemeClr>
                </a:solidFill>
              </a:rPr>
              <a:t>We will see an example later.</a:t>
            </a:r>
          </a:p>
        </p:txBody>
      </p:sp>
      <p:cxnSp>
        <p:nvCxnSpPr>
          <p:cNvPr id="121" name="Straight Connector 120">
            <a:extLst>
              <a:ext uri="{FF2B5EF4-FFF2-40B4-BE49-F238E27FC236}">
                <a16:creationId xmlns:a16="http://schemas.microsoft.com/office/drawing/2014/main" id="{8FA041EA-FB02-1E49-96E3-CCC4A579250C}"/>
              </a:ext>
            </a:extLst>
          </p:cNvPr>
          <p:cNvCxnSpPr>
            <a:cxnSpLocks/>
            <a:stCxn id="69" idx="0"/>
            <a:endCxn id="96" idx="1"/>
          </p:cNvCxnSpPr>
          <p:nvPr/>
        </p:nvCxnSpPr>
        <p:spPr>
          <a:xfrm flipV="1">
            <a:off x="9774773" y="4159442"/>
            <a:ext cx="755981" cy="65552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3CF7DA75-3C0E-E882-FB69-DB20C89CA507}"/>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4221E0FE-A4E5-8668-30E7-8AEDB3AC5DD8}"/>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5ED70B8A-61D1-EDA2-14A4-4ADEF718805E}"/>
              </a:ext>
            </a:extLst>
          </p:cNvPr>
          <p:cNvSpPr>
            <a:spLocks noGrp="1"/>
          </p:cNvSpPr>
          <p:nvPr>
            <p:ph type="sldNum" sz="quarter" idx="11"/>
          </p:nvPr>
        </p:nvSpPr>
        <p:spPr/>
        <p:txBody>
          <a:bodyPr/>
          <a:lstStyle/>
          <a:p>
            <a:fld id="{EB1502E6-D9AE-3544-B6D5-378AAA0B915F}" type="slidenum">
              <a:rPr lang="de-DE" altLang="de-DE" smtClean="0"/>
              <a:pPr/>
              <a:t>60</a:t>
            </a:fld>
            <a:endParaRPr lang="de-DE" altLang="de-DE" dirty="0"/>
          </a:p>
        </p:txBody>
      </p:sp>
    </p:spTree>
    <p:extLst>
      <p:ext uri="{BB962C8B-B14F-4D97-AF65-F5344CB8AC3E}">
        <p14:creationId xmlns:p14="http://schemas.microsoft.com/office/powerpoint/2010/main" val="423576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dirty="0"/>
              <a:t>2. Set of Indistinguishable Attributes: MEU-LVE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type="body" sz="quarter" idx="13"/>
              </p:nvPr>
            </p:nvSpPr>
            <p:spPr>
              <a:xfrm>
                <a:off x="623393" y="1332843"/>
                <a:ext cx="7108487" cy="4584266"/>
              </a:xfrm>
            </p:spPr>
            <p:txBody>
              <a:bodyPr>
                <a:normAutofit fontScale="85000" lnSpcReduction="20000"/>
              </a:bodyPr>
              <a:lstStyle/>
              <a:p>
                <a:r>
                  <a:rPr lang="en-GB" dirty="0"/>
                  <a:t>Implement </a:t>
                </a:r>
                <a:r>
                  <a:rPr lang="en-GB" cap="small" dirty="0"/>
                  <a:t>add-count-convert</a:t>
                </a:r>
                <a:r>
                  <a:rPr lang="en-GB" dirty="0"/>
                  <a:t> operator</a:t>
                </a:r>
              </a:p>
              <a:p>
                <a:pPr lvl="1"/>
                <a:r>
                  <a:rPr lang="en-GB" dirty="0"/>
                  <a:t>LVE with </a:t>
                </a:r>
                <a:r>
                  <a:rPr lang="en-GB" cap="small" dirty="0"/>
                  <a:t>add</a:t>
                </a:r>
                <a:r>
                  <a:rPr lang="en-GB" dirty="0"/>
                  <a:t> operator and </a:t>
                </a:r>
                <a:br>
                  <a:rPr lang="en-GB" dirty="0"/>
                </a:br>
                <a:r>
                  <a:rPr lang="en-GB" cap="small" dirty="0"/>
                  <a:t>add-count-convert</a:t>
                </a:r>
                <a:r>
                  <a:rPr lang="en-GB" dirty="0"/>
                  <a:t> operator referred to as LVE</a:t>
                </a:r>
                <a:r>
                  <a:rPr lang="en-GB" baseline="30000" dirty="0"/>
                  <a:t>add</a:t>
                </a:r>
                <a:r>
                  <a:rPr lang="en-GB" cap="small" baseline="30000" dirty="0"/>
                  <a:t>CC</a:t>
                </a:r>
                <a:endParaRPr lang="en-GB" baseline="30000" dirty="0"/>
              </a:p>
              <a:p>
                <a:r>
                  <a:rPr lang="en-GB" dirty="0"/>
                  <a:t>Changes in MEU-LVE</a:t>
                </a:r>
              </a:p>
              <a:p>
                <a:pPr lvl="1"/>
                <a:r>
                  <a:rPr lang="en-GB" dirty="0"/>
                  <a:t>Input: decision model </a:t>
                </a:r>
                <a14:m>
                  <m:oMath xmlns:m="http://schemas.openxmlformats.org/officeDocument/2006/math">
                    <m:r>
                      <a:rPr lang="en-GB" i="1">
                        <a:latin typeface="Cambria Math" panose="02040503050406030204" pitchFamily="18" charset="0"/>
                      </a:rPr>
                      <m:t>𝐺</m:t>
                    </m:r>
                    <m:r>
                      <a:rPr lang="en-GB" i="1">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𝑃</m:t>
                        </m:r>
                      </m:sub>
                    </m:sSub>
                    <m:r>
                      <a:rPr lang="de-DE" b="0" i="1" smtClean="0">
                        <a:latin typeface="Cambria Math" panose="02040503050406030204" pitchFamily="18" charset="0"/>
                        <a:ea typeface="Cambria Math" panose="02040503050406030204" pitchFamily="18" charset="0"/>
                      </a:rPr>
                      <m:t>∪</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𝐺</m:t>
                        </m:r>
                      </m:e>
                      <m:sub>
                        <m:r>
                          <a:rPr lang="de-DE" b="0" i="1" smtClean="0">
                            <a:solidFill>
                              <a:schemeClr val="accent1"/>
                            </a:solidFill>
                            <a:latin typeface="Cambria Math" panose="02040503050406030204" pitchFamily="18" charset="0"/>
                            <a:ea typeface="Cambria Math" panose="02040503050406030204" pitchFamily="18" charset="0"/>
                          </a:rPr>
                          <m:t>𝑈</m:t>
                        </m:r>
                      </m:sub>
                    </m:sSub>
                    <m:r>
                      <a:rPr lang="de-DE" b="0" i="1" smtClean="0">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d>
                          <m:dPr>
                            <m:begChr m:val="{"/>
                            <m:endChr m:val="}"/>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𝑔</m:t>
                                </m:r>
                              </m:e>
                              <m:sub>
                                <m:r>
                                  <a:rPr lang="en-GB" i="1">
                                    <a:latin typeface="Cambria Math" panose="02040503050406030204" pitchFamily="18" charset="0"/>
                                  </a:rPr>
                                  <m:t>𝑖</m:t>
                                </m:r>
                              </m:sub>
                            </m:sSub>
                          </m:e>
                        </m:d>
                      </m:e>
                      <m:sub>
                        <m: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𝑔</m:t>
                            </m:r>
                          </m:e>
                          <m:sub>
                            <m:r>
                              <a:rPr lang="de-DE" b="0" i="1" smtClean="0">
                                <a:solidFill>
                                  <a:schemeClr val="accent1"/>
                                </a:solidFill>
                                <a:latin typeface="Cambria Math" panose="02040503050406030204" pitchFamily="18" charset="0"/>
                                <a:ea typeface="Cambria Math" panose="02040503050406030204" pitchFamily="18" charset="0"/>
                              </a:rPr>
                              <m:t>𝑈</m:t>
                            </m:r>
                          </m:sub>
                        </m:sSub>
                      </m:e>
                    </m:d>
                  </m:oMath>
                </a14:m>
                <a:endParaRPr lang="en-GB" dirty="0"/>
              </a:p>
              <a:p>
                <a:pPr lvl="1"/>
                <a:r>
                  <a:rPr lang="en-GB" sz="2000" dirty="0"/>
                  <a:t>In for-loop:</a:t>
                </a:r>
                <a:br>
                  <a:rPr lang="en-GB" sz="2000" dirty="0"/>
                </a:br>
                <a:endParaRPr lang="en-GB" sz="2000" dirty="0"/>
              </a:p>
              <a:p>
                <a:pPr lvl="2"/>
                <a:endParaRPr lang="en-GB" dirty="0"/>
              </a:p>
              <a:p>
                <a:pPr lvl="2"/>
                <a:endParaRPr lang="en-GB" dirty="0"/>
              </a:p>
              <a:p>
                <a:pPr lvl="2"/>
                <a:r>
                  <a:rPr lang="en-GB" dirty="0"/>
                  <a:t>If </a:t>
                </a:r>
                <a14:m>
                  <m:oMath xmlns:m="http://schemas.openxmlformats.org/officeDocument/2006/math">
                    <m:r>
                      <a:rPr lang="el-GR" i="1">
                        <a:latin typeface="Cambria Math" panose="02040503050406030204" pitchFamily="18" charset="0"/>
                        <a:ea typeface="Cambria Math" panose="02040503050406030204" pitchFamily="18" charset="0"/>
                      </a:rPr>
                      <m:t>𝛯</m:t>
                    </m:r>
                  </m:oMath>
                </a14:m>
                <a:r>
                  <a:rPr lang="en-GB" dirty="0"/>
                  <a:t> not addition, need to implement (change </a:t>
                </a:r>
                <a14:m>
                  <m:oMath xmlns:m="http://schemas.openxmlformats.org/officeDocument/2006/math">
                    <m:r>
                      <m:rPr>
                        <m:sty m:val="p"/>
                      </m:rPr>
                      <a:rPr lang="de-DE">
                        <a:latin typeface="Cambria Math" panose="02040503050406030204" pitchFamily="18" charset="0"/>
                        <a:ea typeface="Cambria Math" panose="02040503050406030204" pitchFamily="18" charset="0"/>
                      </a:rPr>
                      <m:t>L</m:t>
                    </m:r>
                    <m:sSup>
                      <m:sSupPr>
                        <m:ctrlPr>
                          <a:rPr lang="de-DE" i="1">
                            <a:latin typeface="Cambria Math" panose="02040503050406030204" pitchFamily="18" charset="0"/>
                            <a:ea typeface="Cambria Math" panose="02040503050406030204" pitchFamily="18" charset="0"/>
                          </a:rPr>
                        </m:ctrlPr>
                      </m:sSupPr>
                      <m:e>
                        <m:r>
                          <m:rPr>
                            <m:nor/>
                          </m:rPr>
                          <a:rPr lang="de-DE">
                            <a:latin typeface="Cambria Math" panose="02040503050406030204" pitchFamily="18" charset="0"/>
                          </a:rPr>
                          <m:t>VE</m:t>
                        </m:r>
                      </m:e>
                      <m:sup>
                        <m:r>
                          <m:rPr>
                            <m:sty m:val="p"/>
                          </m:rPr>
                          <a:rPr lang="de-DE" b="0" i="0" smtClean="0">
                            <a:latin typeface="Cambria Math" panose="02040503050406030204" pitchFamily="18" charset="0"/>
                          </a:rPr>
                          <m:t>addCC</m:t>
                        </m:r>
                      </m:sup>
                    </m:sSup>
                  </m:oMath>
                </a14:m>
                <a:r>
                  <a:rPr lang="en-GB" dirty="0"/>
                  <a:t> call)</a:t>
                </a:r>
              </a:p>
              <a:p>
                <a:pPr lvl="2"/>
                <a:r>
                  <a:rPr lang="en-GB" dirty="0"/>
                  <a:t>Count-converts the PRVs in </a:t>
                </a:r>
                <a14:m>
                  <m:oMath xmlns:m="http://schemas.openxmlformats.org/officeDocument/2006/math">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𝑔</m:t>
                        </m:r>
                      </m:e>
                      <m:sub>
                        <m:r>
                          <a:rPr lang="de-DE" b="0" i="1" smtClean="0">
                            <a:solidFill>
                              <a:schemeClr val="accent1"/>
                            </a:solidFill>
                            <a:latin typeface="Cambria Math" panose="02040503050406030204" pitchFamily="18" charset="0"/>
                            <a:ea typeface="Cambria Math" panose="02040503050406030204" pitchFamily="18" charset="0"/>
                          </a:rPr>
                          <m:t>𝑈</m:t>
                        </m:r>
                      </m:sub>
                    </m:sSub>
                  </m:oMath>
                </a14:m>
                <a:r>
                  <a:rPr lang="en-GB" dirty="0"/>
                  <a:t> before multiplying with </a:t>
                </a:r>
                <a14:m>
                  <m:oMath xmlns:m="http://schemas.openxmlformats.org/officeDocument/2006/math">
                    <m:r>
                      <a:rPr lang="de-DE" i="1">
                        <a:latin typeface="Cambria Math" panose="02040503050406030204" pitchFamily="18" charset="0"/>
                      </a:rPr>
                      <m:t>𝑔</m:t>
                    </m:r>
                  </m:oMath>
                </a14:m>
                <a:r>
                  <a:rPr lang="en-GB" dirty="0"/>
                  <a:t> and summing out the remaining variables</a:t>
                </a:r>
              </a:p>
              <a:p>
                <a:pPr lvl="3"/>
                <a:r>
                  <a:rPr lang="en-GB" dirty="0"/>
                  <a:t>If PRVs in </a:t>
                </a:r>
                <a14:m>
                  <m:oMath xmlns:m="http://schemas.openxmlformats.org/officeDocument/2006/math">
                    <m:sSub>
                      <m:sSubPr>
                        <m:ctrlPr>
                          <a:rPr lang="en-GB" i="1">
                            <a:solidFill>
                              <a:schemeClr val="accent1"/>
                            </a:solidFill>
                            <a:latin typeface="Cambria Math" panose="02040503050406030204" pitchFamily="18" charset="0"/>
                            <a:ea typeface="Cambria Math" panose="02040503050406030204" pitchFamily="18" charset="0"/>
                          </a:rPr>
                        </m:ctrlPr>
                      </m:sSubPr>
                      <m:e>
                        <m:r>
                          <a:rPr lang="en-GB" i="1">
                            <a:solidFill>
                              <a:schemeClr val="accent1"/>
                            </a:solidFill>
                            <a:latin typeface="Cambria Math" panose="02040503050406030204" pitchFamily="18" charset="0"/>
                            <a:ea typeface="Cambria Math" panose="02040503050406030204" pitchFamily="18" charset="0"/>
                          </a:rPr>
                          <m:t>𝑔</m:t>
                        </m:r>
                      </m:e>
                      <m:sub>
                        <m:r>
                          <a:rPr lang="de-DE" i="1">
                            <a:solidFill>
                              <a:schemeClr val="accent1"/>
                            </a:solidFill>
                            <a:latin typeface="Cambria Math" panose="02040503050406030204" pitchFamily="18" charset="0"/>
                            <a:ea typeface="Cambria Math" panose="02040503050406030204" pitchFamily="18" charset="0"/>
                          </a:rPr>
                          <m:t>𝑈</m:t>
                        </m:r>
                      </m:sub>
                    </m:sSub>
                  </m:oMath>
                </a14:m>
                <a:r>
                  <a:rPr lang="en-GB" dirty="0"/>
                  <a:t> not count-convertible ➝ Ground logical variable and join partially grounded utility parfactors using </a:t>
                </a:r>
                <a:r>
                  <a:rPr lang="en-GB" cap="small" dirty="0"/>
                  <a:t>add</a:t>
                </a:r>
                <a:r>
                  <a:rPr lang="en-GB" dirty="0"/>
                  <a:t> operator </a:t>
                </a:r>
              </a:p>
              <a:p>
                <a:pPr lvl="1"/>
                <a:endParaRPr lang="en-GB" dirty="0"/>
              </a:p>
              <a:p>
                <a:pPr lvl="2"/>
                <a:endParaRPr lang="en-GB" dirty="0"/>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type="body" sz="quarter" idx="13"/>
              </p:nvPr>
            </p:nvSpPr>
            <p:spPr>
              <a:xfrm>
                <a:off x="623393" y="1332843"/>
                <a:ext cx="7108487" cy="4584266"/>
              </a:xfrm>
              <a:blipFill>
                <a:blip r:embed="rId3"/>
                <a:stretch>
                  <a:fillRect l="-2317" t="-3039"/>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6" name="Rectangle 75">
                <a:extLst>
                  <a:ext uri="{FF2B5EF4-FFF2-40B4-BE49-F238E27FC236}">
                    <a16:creationId xmlns:a16="http://schemas.microsoft.com/office/drawing/2014/main" id="{BBDF7016-6E43-504C-A7D9-14F10AF900BD}"/>
                  </a:ext>
                </a:extLst>
              </p:cNvPr>
              <p:cNvSpPr/>
              <p:nvPr/>
            </p:nvSpPr>
            <p:spPr>
              <a:xfrm>
                <a:off x="1277523" y="3084424"/>
                <a:ext cx="6474661" cy="704616"/>
              </a:xfrm>
              <a:prstGeom prst="rect">
                <a:avLst/>
              </a:prstGeom>
              <a:solidFill>
                <a:schemeClr val="accent1">
                  <a:alpha val="15000"/>
                </a:schemeClr>
              </a:solidFill>
              <a:ln w="19050">
                <a:solidFill>
                  <a:schemeClr val="accent1"/>
                </a:solidFill>
              </a:ln>
            </p:spPr>
            <p:txBody>
              <a:bodyPr wrap="square">
                <a:spAutoFit/>
              </a:bodyPr>
              <a:lstStyle/>
              <a:p>
                <a:pPr>
                  <a:lnSpc>
                    <a:spcPct val="110000"/>
                  </a:lnSpc>
                  <a:tabLst>
                    <a:tab pos="449263" algn="l"/>
                    <a:tab pos="898525" algn="l"/>
                    <a:tab pos="1349375" algn="l"/>
                    <a:tab pos="1798638" algn="l"/>
                    <a:tab pos="2249488" algn="l"/>
                    <a:tab pos="11417300" algn="r"/>
                  </a:tabLst>
                </a:pPr>
                <a14:m>
                  <m:oMath xmlns:m="http://schemas.openxmlformats.org/officeDocument/2006/math">
                    <m:r>
                      <a:rPr lang="de-DE" b="0" i="1" smtClean="0">
                        <a:latin typeface="Cambria Math" panose="02040503050406030204" pitchFamily="18" charset="0"/>
                      </a:rPr>
                      <m:t>𝑔</m:t>
                    </m:r>
                    <m:r>
                      <a:rPr lang="de-DE" i="1">
                        <a:latin typeface="Cambria Math" panose="02040503050406030204" pitchFamily="18" charset="0"/>
                        <a:ea typeface="Cambria Math" panose="02040503050406030204" pitchFamily="18" charset="0"/>
                      </a:rPr>
                      <m:t>←</m:t>
                    </m:r>
                    <m:r>
                      <m:rPr>
                        <m:nor/>
                      </m:rPr>
                      <a:rPr lang="de-DE" b="0" i="0" smtClean="0">
                        <a:latin typeface="Cambria Math" panose="02040503050406030204" pitchFamily="18" charset="0"/>
                        <a:ea typeface="Cambria Math" panose="02040503050406030204" pitchFamily="18" charset="0"/>
                      </a:rPr>
                      <m:t>L</m:t>
                    </m:r>
                    <m:r>
                      <m:rPr>
                        <m:nor/>
                      </m:rPr>
                      <a:rPr lang="de-DE">
                        <a:latin typeface="Cambria Math" panose="02040503050406030204" pitchFamily="18" charset="0"/>
                      </a:rPr>
                      <m:t>VE</m:t>
                    </m:r>
                    <m:d>
                      <m:dPr>
                        <m:ctrlPr>
                          <a:rPr lang="de-DE" i="1">
                            <a:latin typeface="Cambria Math" panose="02040503050406030204" pitchFamily="18" charset="0"/>
                          </a:rPr>
                        </m:ctrlPr>
                      </m:dPr>
                      <m:e>
                        <m:r>
                          <a:rPr lang="de-DE" i="1">
                            <a:latin typeface="Cambria Math" panose="02040503050406030204" pitchFamily="18" charset="0"/>
                          </a:rPr>
                          <m:t>𝑀</m:t>
                        </m:r>
                        <m:r>
                          <a:rPr lang="de-DE" i="1">
                            <a:latin typeface="Cambria Math" panose="02040503050406030204" pitchFamily="18" charset="0"/>
                            <a:ea typeface="Cambria Math" panose="02040503050406030204" pitchFamily="18" charset="0"/>
                          </a:rPr>
                          <m:t>∖</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𝐺</m:t>
                            </m:r>
                          </m:e>
                          <m:sub>
                            <m:r>
                              <a:rPr lang="de-DE" b="0" i="1" smtClean="0">
                                <a:solidFill>
                                  <a:schemeClr val="accent1"/>
                                </a:solidFill>
                                <a:latin typeface="Cambria Math" panose="02040503050406030204" pitchFamily="18" charset="0"/>
                                <a:ea typeface="Cambria Math" panose="02040503050406030204" pitchFamily="18" charset="0"/>
                              </a:rPr>
                              <m:t>𝑈</m:t>
                            </m:r>
                          </m:sub>
                        </m:sSub>
                        <m:r>
                          <a:rPr lang="de-DE" i="1">
                            <a:latin typeface="Cambria Math" panose="02040503050406030204" pitchFamily="18" charset="0"/>
                          </a:rPr>
                          <m:t>,</m:t>
                        </m:r>
                        <m:r>
                          <m:rPr>
                            <m:sty m:val="p"/>
                          </m:rPr>
                          <a:rPr lang="de-DE">
                            <a:latin typeface="Cambria Math" panose="02040503050406030204" pitchFamily="18" charset="0"/>
                          </a:rPr>
                          <m:t>rv</m:t>
                        </m:r>
                        <m:d>
                          <m:dPr>
                            <m:ctrlPr>
                              <a:rPr lang="de-DE" i="1">
                                <a:latin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𝐺</m:t>
                                </m:r>
                              </m:e>
                              <m:sub>
                                <m:r>
                                  <a:rPr lang="de-DE" b="0" i="1" smtClean="0">
                                    <a:solidFill>
                                      <a:schemeClr val="accent1"/>
                                    </a:solidFill>
                                    <a:latin typeface="Cambria Math" panose="02040503050406030204" pitchFamily="18" charset="0"/>
                                    <a:ea typeface="Cambria Math" panose="02040503050406030204" pitchFamily="18" charset="0"/>
                                  </a:rPr>
                                  <m:t>𝑈</m:t>
                                </m:r>
                              </m:sub>
                            </m:sSub>
                          </m:e>
                        </m:d>
                        <m:r>
                          <a:rPr lang="de-DE" i="1">
                            <a:latin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𝒅</m:t>
                        </m:r>
                      </m:e>
                    </m:d>
                  </m:oMath>
                </a14:m>
                <a:r>
                  <a:rPr lang="de-DE" dirty="0"/>
                  <a:t> 	▹</a:t>
                </a:r>
                <a14:m>
                  <m:oMath xmlns:m="http://schemas.openxmlformats.org/officeDocument/2006/math">
                    <m:r>
                      <a:rPr lang="de-DE" b="0" i="1" smtClean="0">
                        <a:latin typeface="Cambria Math" panose="02040503050406030204" pitchFamily="18" charset="0"/>
                      </a:rPr>
                      <m:t>𝑔</m:t>
                    </m:r>
                  </m:oMath>
                </a14:m>
                <a:r>
                  <a:rPr lang="de-DE" dirty="0"/>
                  <a:t> normalised</a:t>
                </a:r>
              </a:p>
              <a:p>
                <a:pPr>
                  <a:lnSpc>
                    <a:spcPct val="110000"/>
                  </a:lnSpc>
                  <a:tabLst>
                    <a:tab pos="449263" algn="l"/>
                    <a:tab pos="898525" algn="l"/>
                    <a:tab pos="1349375" algn="l"/>
                    <a:tab pos="1798638" algn="l"/>
                    <a:tab pos="2249488" algn="l"/>
                    <a:tab pos="7635875" algn="r"/>
                  </a:tabLst>
                </a:pPr>
                <a14:m>
                  <m:oMath xmlns:m="http://schemas.openxmlformats.org/officeDocument/2006/math">
                    <m:r>
                      <a:rPr lang="de-DE" i="1">
                        <a:latin typeface="Cambria Math" panose="02040503050406030204" pitchFamily="18" charset="0"/>
                      </a:rPr>
                      <m:t>𝑒𝑢</m:t>
                    </m:r>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L</m:t>
                    </m:r>
                    <m:sSup>
                      <m:sSupPr>
                        <m:ctrlPr>
                          <a:rPr lang="de-DE" b="0" i="1">
                            <a:latin typeface="Cambria Math" panose="02040503050406030204" pitchFamily="18" charset="0"/>
                            <a:ea typeface="Cambria Math" panose="02040503050406030204" pitchFamily="18" charset="0"/>
                          </a:rPr>
                        </m:ctrlPr>
                      </m:sSupPr>
                      <m:e>
                        <m:r>
                          <m:rPr>
                            <m:nor/>
                          </m:rPr>
                          <a:rPr lang="de-DE">
                            <a:latin typeface="Cambria Math" panose="02040503050406030204" pitchFamily="18" charset="0"/>
                          </a:rPr>
                          <m:t>VE</m:t>
                        </m:r>
                      </m:e>
                      <m:sup>
                        <m:r>
                          <m:rPr>
                            <m:sty m:val="p"/>
                          </m:rPr>
                          <a:rPr lang="de-DE" b="0" i="0" smtClean="0">
                            <a:latin typeface="Cambria Math" panose="02040503050406030204" pitchFamily="18" charset="0"/>
                          </a:rPr>
                          <m:t>addCC</m:t>
                        </m:r>
                      </m:sup>
                    </m:sSup>
                    <m:d>
                      <m:dPr>
                        <m:ctrlPr>
                          <a:rPr lang="de-DE" i="1">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𝐺</m:t>
                            </m:r>
                          </m:e>
                          <m:sub>
                            <m:r>
                              <a:rPr lang="de-DE" b="0" i="1" smtClean="0">
                                <a:solidFill>
                                  <a:schemeClr val="accent1"/>
                                </a:solidFill>
                                <a:latin typeface="Cambria Math" panose="02040503050406030204" pitchFamily="18" charset="0"/>
                              </a:rPr>
                              <m:t>𝑈</m:t>
                            </m:r>
                          </m:sub>
                        </m:sSub>
                        <m:r>
                          <a:rPr lang="de-DE" b="0" i="1" smtClean="0">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𝑔</m:t>
                            </m:r>
                          </m:e>
                        </m:d>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𝒅</m:t>
                        </m:r>
                      </m:e>
                    </m:d>
                  </m:oMath>
                </a14:m>
                <a:r>
                  <a:rPr lang="de-DE" i="1" dirty="0">
                    <a:solidFill>
                      <a:schemeClr val="accent1"/>
                    </a:solidFill>
                    <a:latin typeface="Cambria Math" panose="02040503050406030204" pitchFamily="18" charset="0"/>
                  </a:rPr>
                  <a:t> </a:t>
                </a:r>
              </a:p>
            </p:txBody>
          </p:sp>
        </mc:Choice>
        <mc:Fallback xmlns="">
          <p:sp>
            <p:nvSpPr>
              <p:cNvPr id="76" name="Rectangle 75">
                <a:extLst>
                  <a:ext uri="{FF2B5EF4-FFF2-40B4-BE49-F238E27FC236}">
                    <a16:creationId xmlns:a16="http://schemas.microsoft.com/office/drawing/2014/main" id="{BBDF7016-6E43-504C-A7D9-14F10AF900BD}"/>
                  </a:ext>
                </a:extLst>
              </p:cNvPr>
              <p:cNvSpPr>
                <a:spLocks noRot="1" noChangeAspect="1" noMove="1" noResize="1" noEditPoints="1" noAdjustHandles="1" noChangeArrowheads="1" noChangeShapeType="1" noTextEdit="1"/>
              </p:cNvSpPr>
              <p:nvPr/>
            </p:nvSpPr>
            <p:spPr>
              <a:xfrm>
                <a:off x="1277523" y="3084424"/>
                <a:ext cx="6474661" cy="704616"/>
              </a:xfrm>
              <a:prstGeom prst="rect">
                <a:avLst/>
              </a:prstGeom>
              <a:blipFill>
                <a:blip r:embed="rId4"/>
                <a:stretch>
                  <a:fillRect t="-3448" r="-586"/>
                </a:stretch>
              </a:blipFill>
              <a:ln w="19050">
                <a:solidFill>
                  <a:schemeClr val="accent1"/>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9664BEA-CDC9-6D45-A837-4808C08DC5B0}"/>
                  </a:ext>
                </a:extLst>
              </p:cNvPr>
              <p:cNvSpPr txBox="1"/>
              <p:nvPr/>
            </p:nvSpPr>
            <p:spPr>
              <a:xfrm>
                <a:off x="8214609" y="1659425"/>
                <a:ext cx="3923339"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If parameterised query </a:t>
                </a:r>
                <a:r>
                  <a:rPr lang="en-GB" i="1" dirty="0"/>
                  <a:t>liftable</a:t>
                </a:r>
                <a:r>
                  <a:rPr lang="en-GB" dirty="0"/>
                  <a:t>, then:</a:t>
                </a:r>
              </a:p>
              <a:p>
                <a:pPr algn="ctr"/>
                <a:r>
                  <a:rPr lang="en-GB" dirty="0">
                    <a:solidFill>
                      <a:schemeClr val="accent3">
                        <a:lumMod val="40000"/>
                        <a:lumOff val="60000"/>
                      </a:schemeClr>
                    </a:solidFill>
                  </a:rPr>
                  <a:t>Complexity polynomial in </a:t>
                </a:r>
                <a14:m>
                  <m:oMath xmlns:m="http://schemas.openxmlformats.org/officeDocument/2006/math">
                    <m:r>
                      <a:rPr lang="en-GB" i="1" dirty="0" smtClean="0">
                        <a:solidFill>
                          <a:schemeClr val="accent3">
                            <a:lumMod val="40000"/>
                            <a:lumOff val="60000"/>
                          </a:schemeClr>
                        </a:solidFill>
                        <a:latin typeface="Cambria Math" panose="02040503050406030204" pitchFamily="18" charset="0"/>
                      </a:rPr>
                      <m:t>𝑀</m:t>
                    </m:r>
                  </m:oMath>
                </a14:m>
                <a:endParaRPr lang="en-GB" dirty="0">
                  <a:solidFill>
                    <a:schemeClr val="accent3">
                      <a:lumMod val="40000"/>
                      <a:lumOff val="60000"/>
                    </a:schemeClr>
                  </a:solidFill>
                </a:endParaRPr>
              </a:p>
            </p:txBody>
          </p:sp>
        </mc:Choice>
        <mc:Fallback xmlns="">
          <p:sp>
            <p:nvSpPr>
              <p:cNvPr id="7" name="TextBox 6">
                <a:extLst>
                  <a:ext uri="{FF2B5EF4-FFF2-40B4-BE49-F238E27FC236}">
                    <a16:creationId xmlns:a16="http://schemas.microsoft.com/office/drawing/2014/main" id="{A9664BEA-CDC9-6D45-A837-4808C08DC5B0}"/>
                  </a:ext>
                </a:extLst>
              </p:cNvPr>
              <p:cNvSpPr txBox="1">
                <a:spLocks noRot="1" noChangeAspect="1" noMove="1" noResize="1" noEditPoints="1" noAdjustHandles="1" noChangeArrowheads="1" noChangeShapeType="1" noTextEdit="1"/>
              </p:cNvSpPr>
              <p:nvPr/>
            </p:nvSpPr>
            <p:spPr>
              <a:xfrm>
                <a:off x="8214609" y="1659425"/>
                <a:ext cx="3923339" cy="646331"/>
              </a:xfrm>
              <a:prstGeom prst="rect">
                <a:avLst/>
              </a:prstGeom>
              <a:blipFill>
                <a:blip r:embed="rId5"/>
                <a:stretch>
                  <a:fillRect/>
                </a:stretch>
              </a:blipFill>
            </p:spPr>
            <p:txBody>
              <a:bodyPr/>
              <a:lstStyle/>
              <a:p>
                <a:r>
                  <a:rPr lang="en-DE">
                    <a:noFill/>
                  </a:rPr>
                  <a:t> </a:t>
                </a:r>
              </a:p>
            </p:txBody>
          </p:sp>
        </mc:Fallback>
      </mc:AlternateContent>
      <p:grpSp>
        <p:nvGrpSpPr>
          <p:cNvPr id="89" name="Group 88">
            <a:extLst>
              <a:ext uri="{FF2B5EF4-FFF2-40B4-BE49-F238E27FC236}">
                <a16:creationId xmlns:a16="http://schemas.microsoft.com/office/drawing/2014/main" id="{0D4BCB67-CF6E-AB48-9539-73FFD07CE77F}"/>
              </a:ext>
            </a:extLst>
          </p:cNvPr>
          <p:cNvGrpSpPr/>
          <p:nvPr/>
        </p:nvGrpSpPr>
        <p:grpSpPr>
          <a:xfrm>
            <a:off x="7821043" y="3945457"/>
            <a:ext cx="4010632" cy="1960457"/>
            <a:chOff x="7821043" y="1177284"/>
            <a:chExt cx="4010632" cy="1960457"/>
          </a:xfrm>
        </p:grpSpPr>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A217619D-C9B2-2F48-89B2-2ED03BC8C585}"/>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90" name="Rectangle 89">
                  <a:extLst>
                    <a:ext uri="{FF2B5EF4-FFF2-40B4-BE49-F238E27FC236}">
                      <a16:creationId xmlns:a16="http://schemas.microsoft.com/office/drawing/2014/main" id="{A217619D-C9B2-2F48-89B2-2ED03BC8C585}"/>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Diamond 91">
                  <a:extLst>
                    <a:ext uri="{FF2B5EF4-FFF2-40B4-BE49-F238E27FC236}">
                      <a16:creationId xmlns:a16="http://schemas.microsoft.com/office/drawing/2014/main" id="{C40AADCC-999A-2E40-B7E9-F6A3D9CD9F02}"/>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92" name="Diamond 91">
                  <a:extLst>
                    <a:ext uri="{FF2B5EF4-FFF2-40B4-BE49-F238E27FC236}">
                      <a16:creationId xmlns:a16="http://schemas.microsoft.com/office/drawing/2014/main" id="{C40AADCC-999A-2E40-B7E9-F6A3D9CD9F02}"/>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Oval 92">
                  <a:extLst>
                    <a:ext uri="{FF2B5EF4-FFF2-40B4-BE49-F238E27FC236}">
                      <a16:creationId xmlns:a16="http://schemas.microsoft.com/office/drawing/2014/main" id="{B4B8C602-E2B3-5942-9EDD-4166BE8A28AE}"/>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93" name="Oval 92">
                  <a:extLst>
                    <a:ext uri="{FF2B5EF4-FFF2-40B4-BE49-F238E27FC236}">
                      <a16:creationId xmlns:a16="http://schemas.microsoft.com/office/drawing/2014/main" id="{B4B8C602-E2B3-5942-9EDD-4166BE8A28AE}"/>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7" name="Oval 96">
                  <a:extLst>
                    <a:ext uri="{FF2B5EF4-FFF2-40B4-BE49-F238E27FC236}">
                      <a16:creationId xmlns:a16="http://schemas.microsoft.com/office/drawing/2014/main" id="{F5DC4DF8-78D0-874A-AEE1-6DFD5DB35A31}"/>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97" name="Oval 96">
                  <a:extLst>
                    <a:ext uri="{FF2B5EF4-FFF2-40B4-BE49-F238E27FC236}">
                      <a16:creationId xmlns:a16="http://schemas.microsoft.com/office/drawing/2014/main" id="{F5DC4DF8-78D0-874A-AEE1-6DFD5DB35A31}"/>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8" name="Oval 97">
                  <a:extLst>
                    <a:ext uri="{FF2B5EF4-FFF2-40B4-BE49-F238E27FC236}">
                      <a16:creationId xmlns:a16="http://schemas.microsoft.com/office/drawing/2014/main" id="{14C2B5F4-6957-D64D-92FE-0D8A58C491D0}"/>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98" name="Oval 97">
                  <a:extLst>
                    <a:ext uri="{FF2B5EF4-FFF2-40B4-BE49-F238E27FC236}">
                      <a16:creationId xmlns:a16="http://schemas.microsoft.com/office/drawing/2014/main" id="{14C2B5F4-6957-D64D-92FE-0D8A58C491D0}"/>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10"/>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0" name="Oval 99">
                  <a:extLst>
                    <a:ext uri="{FF2B5EF4-FFF2-40B4-BE49-F238E27FC236}">
                      <a16:creationId xmlns:a16="http://schemas.microsoft.com/office/drawing/2014/main" id="{FF88B6D8-EB41-DA46-AC89-1DF675E20E4C}"/>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00" name="Oval 99">
                  <a:extLst>
                    <a:ext uri="{FF2B5EF4-FFF2-40B4-BE49-F238E27FC236}">
                      <a16:creationId xmlns:a16="http://schemas.microsoft.com/office/drawing/2014/main" id="{FF88B6D8-EB41-DA46-AC89-1DF675E20E4C}"/>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11"/>
                  <a:stretch>
                    <a:fillRect/>
                  </a:stretch>
                </a:blipFill>
                <a:ln>
                  <a:solidFill>
                    <a:schemeClr val="tx1"/>
                  </a:solidFill>
                </a:ln>
              </p:spPr>
              <p:txBody>
                <a:bodyPr/>
                <a:lstStyle/>
                <a:p>
                  <a:r>
                    <a:rPr lang="en-GB">
                      <a:noFill/>
                    </a:rPr>
                    <a:t> </a:t>
                  </a:r>
                </a:p>
              </p:txBody>
            </p:sp>
          </mc:Fallback>
        </mc:AlternateContent>
        <p:cxnSp>
          <p:nvCxnSpPr>
            <p:cNvPr id="101" name="Straight Connector 100">
              <a:extLst>
                <a:ext uri="{FF2B5EF4-FFF2-40B4-BE49-F238E27FC236}">
                  <a16:creationId xmlns:a16="http://schemas.microsoft.com/office/drawing/2014/main" id="{ED020439-92C3-EF44-91E9-D7AF3DA8A2BB}"/>
                </a:ext>
              </a:extLst>
            </p:cNvPr>
            <p:cNvCxnSpPr>
              <a:cxnSpLocks/>
              <a:stCxn id="97" idx="6"/>
              <a:endCxn id="201"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36C3632-A86A-E94B-BC19-B9489C2CA030}"/>
                </a:ext>
              </a:extLst>
            </p:cNvPr>
            <p:cNvCxnSpPr>
              <a:cxnSpLocks/>
              <a:stCxn id="98" idx="4"/>
              <a:endCxn id="201"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720500B-EF1B-844F-B8F0-C08FC7DAFD14}"/>
                </a:ext>
              </a:extLst>
            </p:cNvPr>
            <p:cNvCxnSpPr>
              <a:cxnSpLocks/>
              <a:stCxn id="93" idx="0"/>
              <a:endCxn id="201"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7" name="Group 156">
              <a:extLst>
                <a:ext uri="{FF2B5EF4-FFF2-40B4-BE49-F238E27FC236}">
                  <a16:creationId xmlns:a16="http://schemas.microsoft.com/office/drawing/2014/main" id="{CF20DDFE-77E1-E14C-94BA-A2813AFEE0E7}"/>
                </a:ext>
              </a:extLst>
            </p:cNvPr>
            <p:cNvGrpSpPr/>
            <p:nvPr/>
          </p:nvGrpSpPr>
          <p:grpSpPr>
            <a:xfrm>
              <a:off x="9259275" y="2498959"/>
              <a:ext cx="381362" cy="321402"/>
              <a:chOff x="9288700" y="2889291"/>
              <a:chExt cx="461103" cy="388604"/>
            </a:xfrm>
          </p:grpSpPr>
          <p:sp>
            <p:nvSpPr>
              <p:cNvPr id="200" name="Rectangle 199">
                <a:extLst>
                  <a:ext uri="{FF2B5EF4-FFF2-40B4-BE49-F238E27FC236}">
                    <a16:creationId xmlns:a16="http://schemas.microsoft.com/office/drawing/2014/main" id="{F7590CA9-9320-8E44-B709-320A59648C5F}"/>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01" name="Rectangle 200">
                <a:extLst>
                  <a:ext uri="{FF2B5EF4-FFF2-40B4-BE49-F238E27FC236}">
                    <a16:creationId xmlns:a16="http://schemas.microsoft.com/office/drawing/2014/main" id="{5A8DF595-96ED-2842-9258-88F467C25775}"/>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02" name="Rectangle 201">
                <a:extLst>
                  <a:ext uri="{FF2B5EF4-FFF2-40B4-BE49-F238E27FC236}">
                    <a16:creationId xmlns:a16="http://schemas.microsoft.com/office/drawing/2014/main" id="{6EA075C3-5CEE-CF4E-A98F-4DA94E4877BD}"/>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03" name="TextBox 202">
                    <a:extLst>
                      <a:ext uri="{FF2B5EF4-FFF2-40B4-BE49-F238E27FC236}">
                        <a16:creationId xmlns:a16="http://schemas.microsoft.com/office/drawing/2014/main" id="{A70EC1CE-8931-6449-A7EA-88B312BB137F}"/>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58" name="Straight Connector 157">
              <a:extLst>
                <a:ext uri="{FF2B5EF4-FFF2-40B4-BE49-F238E27FC236}">
                  <a16:creationId xmlns:a16="http://schemas.microsoft.com/office/drawing/2014/main" id="{952978B7-F941-B748-81A8-6A1FA70216F3}"/>
                </a:ext>
              </a:extLst>
            </p:cNvPr>
            <p:cNvCxnSpPr>
              <a:cxnSpLocks/>
              <a:stCxn id="98" idx="4"/>
              <a:endCxn id="197"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88026099-A2C2-D04A-860E-89442351BC88}"/>
                </a:ext>
              </a:extLst>
            </p:cNvPr>
            <p:cNvCxnSpPr>
              <a:cxnSpLocks/>
              <a:stCxn id="100" idx="2"/>
              <a:endCxn id="197"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C3A00546-5847-054F-AD6B-8C44A729D7F5}"/>
                </a:ext>
              </a:extLst>
            </p:cNvPr>
            <p:cNvCxnSpPr>
              <a:cxnSpLocks/>
              <a:stCxn id="93" idx="0"/>
              <a:endCxn id="197"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921F5EB8-0F60-8543-9ABF-3E4D586EE1DB}"/>
                </a:ext>
              </a:extLst>
            </p:cNvPr>
            <p:cNvGrpSpPr/>
            <p:nvPr/>
          </p:nvGrpSpPr>
          <p:grpSpPr>
            <a:xfrm>
              <a:off x="9912217" y="2498959"/>
              <a:ext cx="413819" cy="321813"/>
              <a:chOff x="9547296" y="2889291"/>
              <a:chExt cx="500346" cy="389101"/>
            </a:xfrm>
          </p:grpSpPr>
          <p:sp>
            <p:nvSpPr>
              <p:cNvPr id="196" name="Rectangle 195">
                <a:extLst>
                  <a:ext uri="{FF2B5EF4-FFF2-40B4-BE49-F238E27FC236}">
                    <a16:creationId xmlns:a16="http://schemas.microsoft.com/office/drawing/2014/main" id="{AE8C8C08-B527-174B-9045-BBB82884A56E}"/>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7" name="Rectangle 196">
                <a:extLst>
                  <a:ext uri="{FF2B5EF4-FFF2-40B4-BE49-F238E27FC236}">
                    <a16:creationId xmlns:a16="http://schemas.microsoft.com/office/drawing/2014/main" id="{1325E0BC-DC6B-3448-867A-A6EE94B75799}"/>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8" name="Rectangle 197">
                <a:extLst>
                  <a:ext uri="{FF2B5EF4-FFF2-40B4-BE49-F238E27FC236}">
                    <a16:creationId xmlns:a16="http://schemas.microsoft.com/office/drawing/2014/main" id="{9AE9F219-0A20-7F43-9F0B-AD9D0FE910D1}"/>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9" name="TextBox 198">
                    <a:extLst>
                      <a:ext uri="{FF2B5EF4-FFF2-40B4-BE49-F238E27FC236}">
                        <a16:creationId xmlns:a16="http://schemas.microsoft.com/office/drawing/2014/main" id="{FAE4E718-9A74-CF4F-BD18-6703257E8373}"/>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62" name="Group 161">
              <a:extLst>
                <a:ext uri="{FF2B5EF4-FFF2-40B4-BE49-F238E27FC236}">
                  <a16:creationId xmlns:a16="http://schemas.microsoft.com/office/drawing/2014/main" id="{E394206C-A9D2-0C45-8CFA-D2D180CC1207}"/>
                </a:ext>
              </a:extLst>
            </p:cNvPr>
            <p:cNvGrpSpPr/>
            <p:nvPr/>
          </p:nvGrpSpPr>
          <p:grpSpPr>
            <a:xfrm>
              <a:off x="10068437" y="2138718"/>
              <a:ext cx="637130" cy="275544"/>
              <a:chOff x="8605965" y="2941214"/>
              <a:chExt cx="770350" cy="333158"/>
            </a:xfrm>
          </p:grpSpPr>
          <p:cxnSp>
            <p:nvCxnSpPr>
              <p:cNvPr id="192" name="Straight Connector 191">
                <a:extLst>
                  <a:ext uri="{FF2B5EF4-FFF2-40B4-BE49-F238E27FC236}">
                    <a16:creationId xmlns:a16="http://schemas.microsoft.com/office/drawing/2014/main" id="{187C9592-4B3D-B547-A02E-5E41EB55BF5D}"/>
                  </a:ext>
                </a:extLst>
              </p:cNvPr>
              <p:cNvCxnSpPr>
                <a:cxnSpLocks/>
                <a:stCxn id="98" idx="6"/>
                <a:endCxn id="194"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3" name="Group 192">
                <a:extLst>
                  <a:ext uri="{FF2B5EF4-FFF2-40B4-BE49-F238E27FC236}">
                    <a16:creationId xmlns:a16="http://schemas.microsoft.com/office/drawing/2014/main" id="{4A14162E-5210-5848-AFBF-C7B14E1F4ED5}"/>
                  </a:ext>
                </a:extLst>
              </p:cNvPr>
              <p:cNvGrpSpPr/>
              <p:nvPr/>
            </p:nvGrpSpPr>
            <p:grpSpPr>
              <a:xfrm>
                <a:off x="8957002" y="2941214"/>
                <a:ext cx="419313" cy="333158"/>
                <a:chOff x="8957002" y="2941214"/>
                <a:chExt cx="419313" cy="333158"/>
              </a:xfrm>
            </p:grpSpPr>
            <p:sp>
              <p:nvSpPr>
                <p:cNvPr id="194" name="Rectangle 193">
                  <a:extLst>
                    <a:ext uri="{FF2B5EF4-FFF2-40B4-BE49-F238E27FC236}">
                      <a16:creationId xmlns:a16="http://schemas.microsoft.com/office/drawing/2014/main" id="{7D5F8590-5306-4042-9364-884963D3FB6B}"/>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EF5CCA7E-5AFC-9942-A87A-B0C697364962}"/>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63" name="Group 162">
              <a:extLst>
                <a:ext uri="{FF2B5EF4-FFF2-40B4-BE49-F238E27FC236}">
                  <a16:creationId xmlns:a16="http://schemas.microsoft.com/office/drawing/2014/main" id="{8FA9C2B0-D0AB-B94E-8978-EDFCE3FC7F56}"/>
                </a:ext>
              </a:extLst>
            </p:cNvPr>
            <p:cNvGrpSpPr/>
            <p:nvPr/>
          </p:nvGrpSpPr>
          <p:grpSpPr>
            <a:xfrm>
              <a:off x="8394384" y="1966494"/>
              <a:ext cx="419594" cy="468091"/>
              <a:chOff x="9535279" y="2812493"/>
              <a:chExt cx="507329" cy="565968"/>
            </a:xfrm>
          </p:grpSpPr>
          <p:cxnSp>
            <p:nvCxnSpPr>
              <p:cNvPr id="185" name="Straight Connector 184">
                <a:extLst>
                  <a:ext uri="{FF2B5EF4-FFF2-40B4-BE49-F238E27FC236}">
                    <a16:creationId xmlns:a16="http://schemas.microsoft.com/office/drawing/2014/main" id="{62ED36F9-E435-0947-9427-FF55636E7C89}"/>
                  </a:ext>
                </a:extLst>
              </p:cNvPr>
              <p:cNvCxnSpPr>
                <a:cxnSpLocks/>
                <a:stCxn id="90" idx="2"/>
                <a:endCxn id="189"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BB5446E0-675C-054F-80EE-35B5009A110F}"/>
                  </a:ext>
                </a:extLst>
              </p:cNvPr>
              <p:cNvCxnSpPr>
                <a:cxnSpLocks/>
                <a:stCxn id="97" idx="0"/>
                <a:endCxn id="189"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7" name="Group 186">
                <a:extLst>
                  <a:ext uri="{FF2B5EF4-FFF2-40B4-BE49-F238E27FC236}">
                    <a16:creationId xmlns:a16="http://schemas.microsoft.com/office/drawing/2014/main" id="{7ED3FBB8-478E-1E41-8F16-7AFA9B5E84F9}"/>
                  </a:ext>
                </a:extLst>
              </p:cNvPr>
              <p:cNvGrpSpPr/>
              <p:nvPr/>
            </p:nvGrpSpPr>
            <p:grpSpPr>
              <a:xfrm>
                <a:off x="9535279" y="2971566"/>
                <a:ext cx="507329" cy="375692"/>
                <a:chOff x="9535279" y="2971566"/>
                <a:chExt cx="507329" cy="375692"/>
              </a:xfrm>
            </p:grpSpPr>
            <p:sp>
              <p:nvSpPr>
                <p:cNvPr id="188" name="Rectangle 187">
                  <a:extLst>
                    <a:ext uri="{FF2B5EF4-FFF2-40B4-BE49-F238E27FC236}">
                      <a16:creationId xmlns:a16="http://schemas.microsoft.com/office/drawing/2014/main" id="{EDE30038-D9AE-E740-B28D-F76BE0C11E24}"/>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9" name="Rectangle 188">
                  <a:extLst>
                    <a:ext uri="{FF2B5EF4-FFF2-40B4-BE49-F238E27FC236}">
                      <a16:creationId xmlns:a16="http://schemas.microsoft.com/office/drawing/2014/main" id="{FD40A78A-C801-8640-83D7-23A5D5959211}"/>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0" name="Rectangle 189">
                  <a:extLst>
                    <a:ext uri="{FF2B5EF4-FFF2-40B4-BE49-F238E27FC236}">
                      <a16:creationId xmlns:a16="http://schemas.microsoft.com/office/drawing/2014/main" id="{24DC8CC6-2DB2-0F49-B6AC-5DC8FFB6AEAE}"/>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E19E0F44-C01C-824F-9572-223C8F349A47}"/>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164" name="Straight Connector 163">
              <a:extLst>
                <a:ext uri="{FF2B5EF4-FFF2-40B4-BE49-F238E27FC236}">
                  <a16:creationId xmlns:a16="http://schemas.microsoft.com/office/drawing/2014/main" id="{9E1964F0-CD2F-EB40-AEB9-39E77C532DF6}"/>
                </a:ext>
              </a:extLst>
            </p:cNvPr>
            <p:cNvCxnSpPr>
              <a:cxnSpLocks/>
              <a:stCxn id="92" idx="0"/>
              <a:endCxn id="165"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Rectangle 164">
              <a:extLst>
                <a:ext uri="{FF2B5EF4-FFF2-40B4-BE49-F238E27FC236}">
                  <a16:creationId xmlns:a16="http://schemas.microsoft.com/office/drawing/2014/main" id="{61361086-EA6A-E941-8A61-079B628FF083}"/>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D54704C2-F686-674A-A065-80D52663DA7A}"/>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66" name="TextBox 165">
                  <a:extLst>
                    <a:ext uri="{FF2B5EF4-FFF2-40B4-BE49-F238E27FC236}">
                      <a16:creationId xmlns:a16="http://schemas.microsoft.com/office/drawing/2014/main" id="{D54704C2-F686-674A-A065-80D52663DA7A}"/>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b="-5556"/>
                  </a:stretch>
                </a:blipFill>
              </p:spPr>
              <p:txBody>
                <a:bodyPr/>
                <a:lstStyle/>
                <a:p>
                  <a:r>
                    <a:rPr lang="en-GB">
                      <a:noFill/>
                    </a:rPr>
                    <a:t> </a:t>
                  </a:r>
                </a:p>
              </p:txBody>
            </p:sp>
          </mc:Fallback>
        </mc:AlternateContent>
        <p:cxnSp>
          <p:nvCxnSpPr>
            <p:cNvPr id="167" name="Straight Connector 166">
              <a:extLst>
                <a:ext uri="{FF2B5EF4-FFF2-40B4-BE49-F238E27FC236}">
                  <a16:creationId xmlns:a16="http://schemas.microsoft.com/office/drawing/2014/main" id="{F90F0514-C1ED-9F45-9643-CE2539033F42}"/>
                </a:ext>
              </a:extLst>
            </p:cNvPr>
            <p:cNvCxnSpPr>
              <a:cxnSpLocks/>
              <a:stCxn id="172" idx="1"/>
              <a:endCxn id="179"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8" name="Oval 167">
                  <a:extLst>
                    <a:ext uri="{FF2B5EF4-FFF2-40B4-BE49-F238E27FC236}">
                      <a16:creationId xmlns:a16="http://schemas.microsoft.com/office/drawing/2014/main" id="{0D19AE26-CEEF-D54A-BE6D-1A9FDB4C4B5F}"/>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168" name="Oval 167">
                  <a:extLst>
                    <a:ext uri="{FF2B5EF4-FFF2-40B4-BE49-F238E27FC236}">
                      <a16:creationId xmlns:a16="http://schemas.microsoft.com/office/drawing/2014/main" id="{0D19AE26-CEEF-D54A-BE6D-1A9FDB4C4B5F}"/>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169" name="Straight Connector 168">
              <a:extLst>
                <a:ext uri="{FF2B5EF4-FFF2-40B4-BE49-F238E27FC236}">
                  <a16:creationId xmlns:a16="http://schemas.microsoft.com/office/drawing/2014/main" id="{0E498DD1-5AB6-2341-8FC2-FF83CA8CCB2D}"/>
                </a:ext>
              </a:extLst>
            </p:cNvPr>
            <p:cNvCxnSpPr>
              <a:cxnSpLocks/>
              <a:stCxn id="179" idx="1"/>
              <a:endCxn id="168"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A734529A-DB7B-FD42-91A7-8469329AECAF}"/>
                </a:ext>
              </a:extLst>
            </p:cNvPr>
            <p:cNvCxnSpPr>
              <a:cxnSpLocks/>
              <a:stCxn id="168" idx="2"/>
              <a:endCxn id="182"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74">
              <a:extLst>
                <a:ext uri="{FF2B5EF4-FFF2-40B4-BE49-F238E27FC236}">
                  <a16:creationId xmlns:a16="http://schemas.microsoft.com/office/drawing/2014/main" id="{882B0B02-076E-C041-A55F-39189AE1177B}"/>
                </a:ext>
              </a:extLst>
            </p:cNvPr>
            <p:cNvCxnSpPr>
              <a:cxnSpLocks/>
              <a:stCxn id="90" idx="0"/>
              <a:endCxn id="182"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2" name="Diamond 171">
                  <a:extLst>
                    <a:ext uri="{FF2B5EF4-FFF2-40B4-BE49-F238E27FC236}">
                      <a16:creationId xmlns:a16="http://schemas.microsoft.com/office/drawing/2014/main" id="{11CBCCB0-5F70-9A4C-9140-25DC662E1BA9}"/>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172" name="Diamond 171">
                  <a:extLst>
                    <a:ext uri="{FF2B5EF4-FFF2-40B4-BE49-F238E27FC236}">
                      <a16:creationId xmlns:a16="http://schemas.microsoft.com/office/drawing/2014/main" id="{11CBCCB0-5F70-9A4C-9140-25DC662E1BA9}"/>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173" name="Group 172">
              <a:extLst>
                <a:ext uri="{FF2B5EF4-FFF2-40B4-BE49-F238E27FC236}">
                  <a16:creationId xmlns:a16="http://schemas.microsoft.com/office/drawing/2014/main" id="{1580707A-F3A1-6244-8A2F-760D4CA7F919}"/>
                </a:ext>
              </a:extLst>
            </p:cNvPr>
            <p:cNvGrpSpPr/>
            <p:nvPr/>
          </p:nvGrpSpPr>
          <p:grpSpPr>
            <a:xfrm>
              <a:off x="8399326" y="1300006"/>
              <a:ext cx="416324" cy="313897"/>
              <a:chOff x="8401818" y="3583002"/>
              <a:chExt cx="416324" cy="313897"/>
            </a:xfrm>
          </p:grpSpPr>
          <p:sp>
            <p:nvSpPr>
              <p:cNvPr id="181" name="Rectangle 180">
                <a:extLst>
                  <a:ext uri="{FF2B5EF4-FFF2-40B4-BE49-F238E27FC236}">
                    <a16:creationId xmlns:a16="http://schemas.microsoft.com/office/drawing/2014/main" id="{6B0F3C08-82A4-C64B-BEC9-289CD55A7AB2}"/>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2" name="Rectangle 181">
                <a:extLst>
                  <a:ext uri="{FF2B5EF4-FFF2-40B4-BE49-F238E27FC236}">
                    <a16:creationId xmlns:a16="http://schemas.microsoft.com/office/drawing/2014/main" id="{FEA7DF93-AB11-074A-BA94-20323209954E}"/>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3" name="Rectangle 182">
                <a:extLst>
                  <a:ext uri="{FF2B5EF4-FFF2-40B4-BE49-F238E27FC236}">
                    <a16:creationId xmlns:a16="http://schemas.microsoft.com/office/drawing/2014/main" id="{4B572795-29EB-0C4B-9590-3FB7345AE9DF}"/>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4" name="TextBox 183">
                    <a:extLst>
                      <a:ext uri="{FF2B5EF4-FFF2-40B4-BE49-F238E27FC236}">
                        <a16:creationId xmlns:a16="http://schemas.microsoft.com/office/drawing/2014/main" id="{2352DD41-15EC-FB4D-B7BD-F4703537B2B5}"/>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74" name="Straight Connector 173">
              <a:extLst>
                <a:ext uri="{FF2B5EF4-FFF2-40B4-BE49-F238E27FC236}">
                  <a16:creationId xmlns:a16="http://schemas.microsoft.com/office/drawing/2014/main" id="{B52EFD90-A24B-A148-B005-06E62625DF86}"/>
                </a:ext>
              </a:extLst>
            </p:cNvPr>
            <p:cNvCxnSpPr>
              <a:cxnSpLocks/>
              <a:stCxn id="165" idx="0"/>
              <a:endCxn id="172"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5" name="Group 174">
              <a:extLst>
                <a:ext uri="{FF2B5EF4-FFF2-40B4-BE49-F238E27FC236}">
                  <a16:creationId xmlns:a16="http://schemas.microsoft.com/office/drawing/2014/main" id="{8E2E0E25-FED2-AE4A-9DFC-716AE66A414A}"/>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177" name="TextBox 176">
                    <a:extLst>
                      <a:ext uri="{FF2B5EF4-FFF2-40B4-BE49-F238E27FC236}">
                        <a16:creationId xmlns:a16="http://schemas.microsoft.com/office/drawing/2014/main" id="{8996A753-7561-4649-90DF-E0DCB5791FD8}"/>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177" name="TextBox 176">
                    <a:extLst>
                      <a:ext uri="{FF2B5EF4-FFF2-40B4-BE49-F238E27FC236}">
                        <a16:creationId xmlns:a16="http://schemas.microsoft.com/office/drawing/2014/main" id="{8996A753-7561-4649-90DF-E0DCB5791FD8}"/>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5789"/>
                    </a:stretch>
                  </a:blipFill>
                </p:spPr>
                <p:txBody>
                  <a:bodyPr/>
                  <a:lstStyle/>
                  <a:p>
                    <a:r>
                      <a:rPr lang="en-GB">
                        <a:noFill/>
                      </a:rPr>
                      <a:t> </a:t>
                    </a:r>
                  </a:p>
                </p:txBody>
              </p:sp>
            </mc:Fallback>
          </mc:AlternateContent>
          <p:sp>
            <p:nvSpPr>
              <p:cNvPr id="178" name="Rectangle 177">
                <a:extLst>
                  <a:ext uri="{FF2B5EF4-FFF2-40B4-BE49-F238E27FC236}">
                    <a16:creationId xmlns:a16="http://schemas.microsoft.com/office/drawing/2014/main" id="{CE248A21-0828-1445-B8FF-BB6E8EAAEC0A}"/>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9" name="Rectangle 178">
                <a:extLst>
                  <a:ext uri="{FF2B5EF4-FFF2-40B4-BE49-F238E27FC236}">
                    <a16:creationId xmlns:a16="http://schemas.microsoft.com/office/drawing/2014/main" id="{9F00D832-DD32-4C48-830F-DB80E0ECB1E8}"/>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0" name="Rectangle 179">
                <a:extLst>
                  <a:ext uri="{FF2B5EF4-FFF2-40B4-BE49-F238E27FC236}">
                    <a16:creationId xmlns:a16="http://schemas.microsoft.com/office/drawing/2014/main" id="{4060AD9F-C26D-4F46-9A24-FCBB2AAA4A4C}"/>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176" name="Straight Connector 175">
              <a:extLst>
                <a:ext uri="{FF2B5EF4-FFF2-40B4-BE49-F238E27FC236}">
                  <a16:creationId xmlns:a16="http://schemas.microsoft.com/office/drawing/2014/main" id="{BDC6147A-E08F-6340-A000-A371913580D5}"/>
                </a:ext>
              </a:extLst>
            </p:cNvPr>
            <p:cNvCxnSpPr>
              <a:cxnSpLocks/>
              <a:stCxn id="98" idx="0"/>
              <a:endCxn id="179"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1C38F19C-36F4-45CC-0C25-6FC1DB651CF0}"/>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1A39944F-05FF-D1A4-FDC5-1826D94ECE5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8C7513DE-2C80-CB00-1B6E-FBC6B7D98D53}"/>
              </a:ext>
            </a:extLst>
          </p:cNvPr>
          <p:cNvSpPr>
            <a:spLocks noGrp="1"/>
          </p:cNvSpPr>
          <p:nvPr>
            <p:ph type="sldNum" sz="quarter" idx="11"/>
          </p:nvPr>
        </p:nvSpPr>
        <p:spPr/>
        <p:txBody>
          <a:bodyPr/>
          <a:lstStyle/>
          <a:p>
            <a:fld id="{EB1502E6-D9AE-3544-B6D5-378AAA0B915F}" type="slidenum">
              <a:rPr lang="de-DE" altLang="de-DE" smtClean="0"/>
              <a:pPr/>
              <a:t>61</a:t>
            </a:fld>
            <a:endParaRPr lang="de-DE" altLang="de-DE" dirty="0"/>
          </a:p>
        </p:txBody>
      </p:sp>
    </p:spTree>
    <p:extLst>
      <p:ext uri="{BB962C8B-B14F-4D97-AF65-F5344CB8AC3E}">
        <p14:creationId xmlns:p14="http://schemas.microsoft.com/office/powerpoint/2010/main" val="406663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sz="2800" dirty="0"/>
              <a:t>2. Set of Indistinguishable Attributes: Logical Variables in Utility PRVs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type="body" sz="quarter" idx="13"/>
              </p:nvPr>
            </p:nvSpPr>
            <p:spPr/>
            <p:txBody>
              <a:bodyPr>
                <a:normAutofit fontScale="92500" lnSpcReduction="20000"/>
              </a:bodyPr>
              <a:lstStyle/>
              <a:p>
                <a:r>
                  <a:rPr lang="en-GB" dirty="0"/>
                  <a:t>Definition says </a:t>
                </a:r>
                <a14:m>
                  <m:oMath xmlns:m="http://schemas.openxmlformats.org/officeDocument/2006/math">
                    <m:r>
                      <a:rPr lang="de-DE" i="1">
                        <a:solidFill>
                          <a:srgbClr val="FFC000"/>
                        </a:solidFill>
                        <a:latin typeface="Cambria Math" panose="02040503050406030204" pitchFamily="18" charset="0"/>
                        <a:ea typeface="Cambria Math" panose="02040503050406030204" pitchFamily="18" charset="0"/>
                      </a:rPr>
                      <m:t>ℒ</m:t>
                    </m:r>
                    <m:r>
                      <a:rPr lang="de-DE" i="1">
                        <a:solidFill>
                          <a:srgbClr val="FFC000"/>
                        </a:solidFill>
                        <a:latin typeface="Cambria Math" panose="02040503050406030204" pitchFamily="18" charset="0"/>
                        <a:ea typeface="Cambria Math" panose="02040503050406030204" pitchFamily="18" charset="0"/>
                      </a:rPr>
                      <m:t>=</m:t>
                    </m:r>
                    <m:r>
                      <m:rPr>
                        <m:sty m:val="p"/>
                      </m:rPr>
                      <a:rPr lang="de-DE">
                        <a:solidFill>
                          <a:srgbClr val="FFC000"/>
                        </a:solidFill>
                        <a:latin typeface="Cambria Math" panose="02040503050406030204" pitchFamily="18" charset="0"/>
                        <a:ea typeface="Cambria Math" panose="02040503050406030204" pitchFamily="18" charset="0"/>
                      </a:rPr>
                      <m:t>lv</m:t>
                    </m:r>
                    <m:d>
                      <m:dPr>
                        <m:ctrlPr>
                          <a:rPr lang="de-DE" i="1">
                            <a:solidFill>
                              <a:srgbClr val="FFC000"/>
                            </a:solidFill>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𝒜</m:t>
                        </m:r>
                      </m:e>
                    </m:d>
                  </m:oMath>
                </a14:m>
                <a:r>
                  <a:rPr lang="en-GB" dirty="0">
                    <a:solidFill>
                      <a:srgbClr val="FFC000"/>
                    </a:solidFill>
                  </a:rPr>
                  <a:t> holds</a:t>
                </a:r>
                <a:r>
                  <a:rPr lang="en-GB" dirty="0"/>
                  <a:t> for a utility parfactor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ℒ</m:t>
                            </m:r>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𝒜</m:t>
                        </m:r>
                      </m:e>
                    </m:d>
                  </m:oMath>
                </a14:m>
                <a:r>
                  <a:rPr lang="en-GB" dirty="0"/>
                  <a:t> a utility </a:t>
                </a:r>
                <a:r>
                  <a:rPr lang="en-GB" i="1" dirty="0"/>
                  <a:t>parfactor</a:t>
                </a:r>
                <a:r>
                  <a:rPr lang="en-GB" dirty="0"/>
                  <a:t> and </a:t>
                </a:r>
                <a14:m>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ℒ</m:t>
                        </m:r>
                      </m:e>
                    </m:d>
                  </m:oMath>
                </a14:m>
                <a:r>
                  <a:rPr lang="en-GB" dirty="0"/>
                  <a:t> a utility PRV</a:t>
                </a:r>
              </a:p>
              <a:p>
                <a:r>
                  <a:rPr lang="en-GB" dirty="0"/>
                  <a:t>What about </a:t>
                </a:r>
                <a14:m>
                  <m:oMath xmlns:m="http://schemas.openxmlformats.org/officeDocument/2006/math">
                    <m:r>
                      <a:rPr lang="de-DE" i="1">
                        <a:solidFill>
                          <a:srgbClr val="FFC000"/>
                        </a:solidFill>
                        <a:latin typeface="Cambria Math" panose="02040503050406030204" pitchFamily="18" charset="0"/>
                        <a:ea typeface="Cambria Math" panose="02040503050406030204" pitchFamily="18" charset="0"/>
                      </a:rPr>
                      <m:t>ℒ</m:t>
                    </m:r>
                    <m:r>
                      <a:rPr lang="de-DE" i="1" smtClean="0">
                        <a:solidFill>
                          <a:srgbClr val="FFC000"/>
                        </a:solidFill>
                        <a:latin typeface="Cambria Math" panose="02040503050406030204" pitchFamily="18" charset="0"/>
                        <a:ea typeface="Cambria Math" panose="02040503050406030204" pitchFamily="18" charset="0"/>
                      </a:rPr>
                      <m:t>⊂</m:t>
                    </m:r>
                    <m:r>
                      <m:rPr>
                        <m:sty m:val="p"/>
                      </m:rPr>
                      <a:rPr lang="de-DE">
                        <a:solidFill>
                          <a:srgbClr val="FFC000"/>
                        </a:solidFill>
                        <a:latin typeface="Cambria Math" panose="02040503050406030204" pitchFamily="18" charset="0"/>
                        <a:ea typeface="Cambria Math" panose="02040503050406030204" pitchFamily="18" charset="0"/>
                      </a:rPr>
                      <m:t>lv</m:t>
                    </m:r>
                    <m:d>
                      <m:dPr>
                        <m:ctrlPr>
                          <a:rPr lang="de-DE" i="1">
                            <a:solidFill>
                              <a:srgbClr val="FFC000"/>
                            </a:solidFill>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𝒜</m:t>
                        </m:r>
                      </m:e>
                    </m:d>
                  </m:oMath>
                </a14:m>
                <a:r>
                  <a:rPr lang="en-GB" dirty="0"/>
                  <a:t>?</a:t>
                </a:r>
              </a:p>
              <a:p>
                <a:pPr lvl="1"/>
                <a:r>
                  <a:rPr lang="en-GB" dirty="0"/>
                  <a:t>Given grounding semantics, </a:t>
                </a:r>
                <a:r>
                  <a:rPr lang="en-GB" i="1" dirty="0"/>
                  <a:t>not valid</a:t>
                </a:r>
                <a:r>
                  <a:rPr lang="en-GB" dirty="0"/>
                  <a:t> as combination not defined</a:t>
                </a:r>
              </a:p>
              <a:p>
                <a:pPr lvl="1"/>
                <a:r>
                  <a:rPr lang="en-GB" dirty="0"/>
                  <a:t>Example: </a:t>
                </a:r>
                <a14:m>
                  <m:oMath xmlns:m="http://schemas.openxmlformats.org/officeDocument/2006/math">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𝜙</m:t>
                        </m:r>
                      </m:e>
                      <m:sub>
                        <m:r>
                          <a:rPr lang="de-DE" b="0" i="1" dirty="0" smtClean="0">
                            <a:latin typeface="Cambria Math" panose="02040503050406030204" pitchFamily="18" charset="0"/>
                            <a:ea typeface="Cambria Math" panose="02040503050406030204" pitchFamily="18" charset="0"/>
                          </a:rPr>
                          <m:t>𝑈𝑡𝑖𝑙</m:t>
                        </m:r>
                      </m:sub>
                    </m:sSub>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rPr>
                          <m:t>𝑅𝑒𝑠𝑡𝑟𝑖𝑐𝑡</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e>
                        </m:d>
                        <m:r>
                          <a:rPr lang="de-DE" b="0" i="1" dirty="0" smtClean="0">
                            <a:latin typeface="Cambria Math" panose="02040503050406030204" pitchFamily="18" charset="0"/>
                          </a:rPr>
                          <m:t>,</m:t>
                        </m:r>
                        <m:r>
                          <a:rPr lang="de-DE" b="0" i="1" dirty="0" smtClean="0">
                            <a:latin typeface="Cambria Math" panose="02040503050406030204" pitchFamily="18" charset="0"/>
                          </a:rPr>
                          <m:t>𝐸𝑝𝑖𝑑</m:t>
                        </m:r>
                      </m:e>
                    </m:d>
                  </m:oMath>
                </a14:m>
                <a:endParaRPr lang="en-GB" dirty="0"/>
              </a:p>
              <a:p>
                <a:pPr lvl="2"/>
                <a:r>
                  <a:rPr lang="de-DE" dirty="0">
                    <a:ea typeface="Cambria Math" panose="02040503050406030204" pitchFamily="18" charset="0"/>
                  </a:rPr>
                  <a:t>Groundings: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𝑈𝑡𝑖𝑙</m:t>
                        </m:r>
                      </m:sub>
                    </m:sSub>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𝑅𝑒𝑠𝑡𝑟𝑖𝑐𝑡</m:t>
                        </m:r>
                        <m:d>
                          <m:dPr>
                            <m:ctrlPr>
                              <a:rPr lang="de-DE" i="1" dirty="0">
                                <a:latin typeface="Cambria Math" panose="02040503050406030204" pitchFamily="18" charset="0"/>
                              </a:rPr>
                            </m:ctrlPr>
                          </m:dPr>
                          <m:e>
                            <m:r>
                              <a:rPr lang="de-DE" b="0" i="1" dirty="0" smtClean="0">
                                <a:latin typeface="Cambria Math" panose="02040503050406030204" pitchFamily="18" charset="0"/>
                              </a:rPr>
                              <m:t>𝑎𝑙𝑖𝑐𝑒</m:t>
                            </m:r>
                          </m:e>
                        </m:d>
                        <m:r>
                          <a:rPr lang="de-DE" i="1" dirty="0">
                            <a:latin typeface="Cambria Math" panose="02040503050406030204" pitchFamily="18" charset="0"/>
                          </a:rPr>
                          <m:t>,</m:t>
                        </m:r>
                        <m:r>
                          <a:rPr lang="de-DE" i="1" dirty="0">
                            <a:latin typeface="Cambria Math" panose="02040503050406030204" pitchFamily="18" charset="0"/>
                          </a:rPr>
                          <m:t>𝐸𝑝𝑖𝑑</m:t>
                        </m:r>
                      </m:e>
                    </m:d>
                    <m:r>
                      <a:rPr lang="de-DE" b="0" i="1" dirty="0" smtClean="0">
                        <a:latin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𝑈𝑡𝑖𝑙</m:t>
                        </m:r>
                      </m:sub>
                    </m:sSub>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𝑅𝑒𝑠𝑡𝑟𝑖𝑐𝑡</m:t>
                        </m:r>
                        <m:d>
                          <m:dPr>
                            <m:ctrlPr>
                              <a:rPr lang="de-DE" i="1" dirty="0">
                                <a:latin typeface="Cambria Math" panose="02040503050406030204" pitchFamily="18" charset="0"/>
                              </a:rPr>
                            </m:ctrlPr>
                          </m:dPr>
                          <m:e>
                            <m:r>
                              <a:rPr lang="de-DE" b="0" i="1" dirty="0" smtClean="0">
                                <a:latin typeface="Cambria Math" panose="02040503050406030204" pitchFamily="18" charset="0"/>
                              </a:rPr>
                              <m:t>𝑒𝑣𝑒</m:t>
                            </m:r>
                          </m:e>
                        </m:d>
                        <m:r>
                          <a:rPr lang="de-DE" i="1" dirty="0">
                            <a:latin typeface="Cambria Math" panose="02040503050406030204" pitchFamily="18" charset="0"/>
                          </a:rPr>
                          <m:t>,</m:t>
                        </m:r>
                        <m:r>
                          <a:rPr lang="de-DE" i="1" dirty="0">
                            <a:latin typeface="Cambria Math" panose="02040503050406030204" pitchFamily="18" charset="0"/>
                          </a:rPr>
                          <m:t>𝐸𝑝𝑖𝑑</m:t>
                        </m:r>
                      </m:e>
                    </m:d>
                    <m:r>
                      <a:rPr lang="de-DE" b="0" i="0" dirty="0" smtClean="0">
                        <a:latin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𝑈𝑡𝑖𝑙</m:t>
                        </m:r>
                      </m:sub>
                    </m:sSub>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𝑅𝑒𝑠𝑡𝑟𝑖𝑐𝑡</m:t>
                        </m:r>
                        <m:d>
                          <m:dPr>
                            <m:ctrlPr>
                              <a:rPr lang="de-DE" i="1" dirty="0">
                                <a:latin typeface="Cambria Math" panose="02040503050406030204" pitchFamily="18" charset="0"/>
                              </a:rPr>
                            </m:ctrlPr>
                          </m:dPr>
                          <m:e>
                            <m:r>
                              <a:rPr lang="de-DE" b="0" i="1" dirty="0" smtClean="0">
                                <a:latin typeface="Cambria Math" panose="02040503050406030204" pitchFamily="18" charset="0"/>
                              </a:rPr>
                              <m:t>𝑏𝑜𝑏</m:t>
                            </m:r>
                          </m:e>
                        </m:d>
                        <m:r>
                          <a:rPr lang="de-DE" i="1" dirty="0">
                            <a:latin typeface="Cambria Math" panose="02040503050406030204" pitchFamily="18" charset="0"/>
                          </a:rPr>
                          <m:t>,</m:t>
                        </m:r>
                        <m:r>
                          <a:rPr lang="de-DE" i="1" dirty="0">
                            <a:latin typeface="Cambria Math" panose="02040503050406030204" pitchFamily="18" charset="0"/>
                          </a:rPr>
                          <m:t>𝐸𝑝𝑖𝑑</m:t>
                        </m:r>
                      </m:e>
                    </m:d>
                  </m:oMath>
                </a14:m>
                <a:endParaRPr lang="en-GB" dirty="0"/>
              </a:p>
              <a:p>
                <a:r>
                  <a:rPr lang="en-GB" dirty="0"/>
                  <a:t>What about </a:t>
                </a:r>
                <a14:m>
                  <m:oMath xmlns:m="http://schemas.openxmlformats.org/officeDocument/2006/math">
                    <m:r>
                      <a:rPr lang="de-DE" i="1">
                        <a:solidFill>
                          <a:srgbClr val="FFC000"/>
                        </a:solidFill>
                        <a:latin typeface="Cambria Math" panose="02040503050406030204" pitchFamily="18" charset="0"/>
                        <a:ea typeface="Cambria Math" panose="02040503050406030204" pitchFamily="18" charset="0"/>
                      </a:rPr>
                      <m:t>ℒ</m:t>
                    </m:r>
                    <m:r>
                      <a:rPr lang="de-DE" i="1" smtClean="0">
                        <a:solidFill>
                          <a:srgbClr val="FFC000"/>
                        </a:solidFill>
                        <a:latin typeface="Cambria Math" panose="02040503050406030204" pitchFamily="18" charset="0"/>
                        <a:ea typeface="Cambria Math" panose="02040503050406030204" pitchFamily="18" charset="0"/>
                      </a:rPr>
                      <m:t>⊃</m:t>
                    </m:r>
                    <m:r>
                      <m:rPr>
                        <m:sty m:val="p"/>
                      </m:rPr>
                      <a:rPr lang="de-DE">
                        <a:solidFill>
                          <a:srgbClr val="FFC000"/>
                        </a:solidFill>
                        <a:latin typeface="Cambria Math" panose="02040503050406030204" pitchFamily="18" charset="0"/>
                        <a:ea typeface="Cambria Math" panose="02040503050406030204" pitchFamily="18" charset="0"/>
                      </a:rPr>
                      <m:t>lv</m:t>
                    </m:r>
                    <m:d>
                      <m:dPr>
                        <m:ctrlPr>
                          <a:rPr lang="de-DE" i="1">
                            <a:solidFill>
                              <a:srgbClr val="FFC000"/>
                            </a:solidFill>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𝒜</m:t>
                        </m:r>
                      </m:e>
                    </m:d>
                  </m:oMath>
                </a14:m>
                <a:r>
                  <a:rPr lang="en-GB" dirty="0"/>
                  <a:t>?</a:t>
                </a:r>
              </a:p>
              <a:p>
                <a:pPr lvl="1"/>
                <a:r>
                  <a:rPr lang="en-GB" dirty="0"/>
                  <a:t>Given grounding semantics, </a:t>
                </a:r>
                <a:r>
                  <a:rPr lang="en-GB" i="1" dirty="0"/>
                  <a:t>valid</a:t>
                </a:r>
                <a:r>
                  <a:rPr lang="en-GB" dirty="0"/>
                  <a:t> as only more utility factors occur</a:t>
                </a:r>
              </a:p>
              <a:p>
                <a:pPr lvl="1"/>
                <a:r>
                  <a:rPr lang="en-GB" dirty="0"/>
                  <a:t>Example: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𝑈𝑡𝑖𝑙</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𝑅</m:t>
                            </m:r>
                            <m:r>
                              <a:rPr lang="de-DE" b="0" i="1" dirty="0" smtClean="0">
                                <a:latin typeface="Cambria Math" panose="02040503050406030204" pitchFamily="18" charset="0"/>
                                <a:ea typeface="Cambria Math" panose="02040503050406030204" pitchFamily="18" charset="0"/>
                              </a:rPr>
                              <m:t>,</m:t>
                            </m:r>
                            <m:r>
                              <a:rPr lang="de-DE" b="0" i="1" dirty="0" smtClean="0">
                                <a:solidFill>
                                  <a:srgbClr val="FFC000"/>
                                </a:solidFill>
                                <a:latin typeface="Cambria Math" panose="02040503050406030204" pitchFamily="18" charset="0"/>
                                <a:ea typeface="Cambria Math" panose="02040503050406030204" pitchFamily="18" charset="0"/>
                              </a:rPr>
                              <m:t>𝐶</m:t>
                            </m:r>
                          </m:e>
                        </m:d>
                      </m:sub>
                    </m:sSub>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rPr>
                          <m:t>𝐸𝑛𝑓𝑜𝑟𝑐𝑒</m:t>
                        </m:r>
                        <m:d>
                          <m:dPr>
                            <m:ctrlPr>
                              <a:rPr lang="de-DE" i="1" dirty="0">
                                <a:latin typeface="Cambria Math" panose="02040503050406030204" pitchFamily="18" charset="0"/>
                              </a:rPr>
                            </m:ctrlPr>
                          </m:dPr>
                          <m:e>
                            <m:r>
                              <a:rPr lang="de-DE" b="0" i="1" dirty="0" smtClean="0">
                                <a:latin typeface="Cambria Math" panose="02040503050406030204" pitchFamily="18" charset="0"/>
                              </a:rPr>
                              <m:t>𝑅</m:t>
                            </m:r>
                          </m:e>
                        </m:d>
                        <m:r>
                          <a:rPr lang="de-DE" i="1" dirty="0">
                            <a:latin typeface="Cambria Math" panose="02040503050406030204" pitchFamily="18" charset="0"/>
                          </a:rPr>
                          <m:t>,</m:t>
                        </m:r>
                        <m:r>
                          <a:rPr lang="de-DE" i="1" dirty="0">
                            <a:latin typeface="Cambria Math" panose="02040503050406030204" pitchFamily="18" charset="0"/>
                          </a:rPr>
                          <m:t>𝐸𝑝𝑖𝑑</m:t>
                        </m:r>
                      </m:e>
                    </m:d>
                  </m:oMath>
                </a14:m>
                <a:r>
                  <a:rPr lang="en-GB" dirty="0"/>
                  <a:t>, </a:t>
                </a:r>
                <a14:m>
                  <m:oMath xmlns:m="http://schemas.openxmlformats.org/officeDocument/2006/math">
                    <m:d>
                      <m:dPr>
                        <m:begChr m:val="|"/>
                        <m:endChr m:val="|"/>
                        <m:ctrlPr>
                          <a:rPr lang="de-DE" b="0" i="1" smtClean="0">
                            <a:latin typeface="Cambria Math" panose="02040503050406030204" pitchFamily="18" charset="0"/>
                          </a:rPr>
                        </m:ctrlPr>
                      </m:dPr>
                      <m:e>
                        <m:r>
                          <m:rPr>
                            <m:sty m:val="p"/>
                          </m:rPr>
                          <a:rPr lang="de-DE" b="0" i="0" smtClean="0">
                            <a:latin typeface="Cambria Math" panose="02040503050406030204" pitchFamily="18" charset="0"/>
                          </a:rPr>
                          <m:t>dom</m:t>
                        </m:r>
                        <m:d>
                          <m:dPr>
                            <m:ctrlPr>
                              <a:rPr lang="de-DE" b="0" i="1" smtClean="0">
                                <a:latin typeface="Cambria Math" panose="02040503050406030204" pitchFamily="18" charset="0"/>
                              </a:rPr>
                            </m:ctrlPr>
                          </m:dPr>
                          <m:e>
                            <m:r>
                              <a:rPr lang="de-DE" b="0" i="1" smtClean="0">
                                <a:latin typeface="Cambria Math" panose="02040503050406030204" pitchFamily="18" charset="0"/>
                              </a:rPr>
                              <m:t>𝐶</m:t>
                            </m:r>
                          </m:e>
                        </m:d>
                      </m:e>
                    </m:d>
                    <m:r>
                      <a:rPr lang="de-DE" b="0" i="1" smtClean="0">
                        <a:latin typeface="Cambria Math" panose="02040503050406030204" pitchFamily="18" charset="0"/>
                      </a:rPr>
                      <m:t>=3</m:t>
                    </m:r>
                  </m:oMath>
                </a14:m>
                <a:endParaRPr lang="en-GB" dirty="0"/>
              </a:p>
              <a:p>
                <a:pPr marL="801688" lvl="2" indent="-268288">
                  <a:tabLst>
                    <a:tab pos="2132013" algn="l"/>
                  </a:tabLst>
                </a:pPr>
                <a:r>
                  <a:rPr lang="de-DE" dirty="0">
                    <a:ea typeface="Cambria Math" panose="02040503050406030204" pitchFamily="18" charset="0"/>
                  </a:rPr>
                  <a:t>Groundings: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b="0" i="1" dirty="0" smtClean="0">
                            <a:latin typeface="Cambria Math" panose="02040503050406030204" pitchFamily="18" charset="0"/>
                            <a:ea typeface="Cambria Math" panose="02040503050406030204" pitchFamily="18" charset="0"/>
                          </a:rPr>
                          <m:t>𝑈</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𝑏</m:t>
                            </m:r>
                            <m:r>
                              <a:rPr lang="de-DE" b="0"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𝑐</m:t>
                                </m:r>
                              </m:e>
                              <m:sub>
                                <m:r>
                                  <a:rPr lang="de-DE" b="0" i="1" dirty="0" smtClean="0">
                                    <a:latin typeface="Cambria Math" panose="02040503050406030204" pitchFamily="18" charset="0"/>
                                    <a:ea typeface="Cambria Math" panose="02040503050406030204" pitchFamily="18" charset="0"/>
                                  </a:rPr>
                                  <m:t>1</m:t>
                                </m:r>
                              </m:sub>
                            </m:sSub>
                          </m:e>
                        </m:d>
                      </m:sub>
                    </m:sSub>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rPr>
                          <m:t>𝐸𝑛𝑓𝑜𝑟𝑐𝑒</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𝑏</m:t>
                            </m:r>
                          </m:e>
                        </m:d>
                        <m:r>
                          <a:rPr lang="de-DE" i="1" dirty="0">
                            <a:latin typeface="Cambria Math" panose="02040503050406030204" pitchFamily="18" charset="0"/>
                          </a:rPr>
                          <m:t>,</m:t>
                        </m:r>
                        <m:r>
                          <a:rPr lang="de-DE" i="1" dirty="0">
                            <a:latin typeface="Cambria Math" panose="02040503050406030204" pitchFamily="18" charset="0"/>
                          </a:rPr>
                          <m:t>𝐸𝑝𝑖𝑑</m:t>
                        </m:r>
                      </m:e>
                    </m:d>
                    <m:r>
                      <a:rPr lang="de-DE" i="1" dirty="0">
                        <a:latin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𝑈</m:t>
                        </m:r>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𝑏</m:t>
                            </m:r>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𝑐</m:t>
                                </m:r>
                              </m:e>
                              <m:sub>
                                <m:r>
                                  <a:rPr lang="de-DE" b="0" i="1" dirty="0" smtClean="0">
                                    <a:latin typeface="Cambria Math" panose="02040503050406030204" pitchFamily="18" charset="0"/>
                                    <a:ea typeface="Cambria Math" panose="02040503050406030204" pitchFamily="18" charset="0"/>
                                  </a:rPr>
                                  <m:t>2</m:t>
                                </m:r>
                              </m:sub>
                            </m:sSub>
                          </m:e>
                        </m:d>
                      </m:sub>
                    </m:sSub>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𝐸𝑛𝑓𝑜𝑟𝑐𝑒</m:t>
                        </m:r>
                        <m:d>
                          <m:dPr>
                            <m:ctrlPr>
                              <a:rPr lang="de-DE" i="1" dirty="0">
                                <a:latin typeface="Cambria Math" panose="02040503050406030204" pitchFamily="18" charset="0"/>
                              </a:rPr>
                            </m:ctrlPr>
                          </m:dPr>
                          <m:e>
                            <m:r>
                              <a:rPr lang="de-DE" b="0" i="1" dirty="0" smtClean="0">
                                <a:latin typeface="Cambria Math" panose="02040503050406030204" pitchFamily="18" charset="0"/>
                              </a:rPr>
                              <m:t>𝑏</m:t>
                            </m:r>
                          </m:e>
                        </m:d>
                        <m:r>
                          <a:rPr lang="de-DE" i="1" dirty="0">
                            <a:latin typeface="Cambria Math" panose="02040503050406030204" pitchFamily="18" charset="0"/>
                          </a:rPr>
                          <m:t>,</m:t>
                        </m:r>
                        <m:r>
                          <a:rPr lang="de-DE" i="1" dirty="0">
                            <a:latin typeface="Cambria Math" panose="02040503050406030204" pitchFamily="18" charset="0"/>
                          </a:rPr>
                          <m:t>𝐸𝑝𝑖𝑑</m:t>
                        </m:r>
                      </m:e>
                    </m:d>
                  </m:oMath>
                </a14:m>
                <a:r>
                  <a:rPr lang="en-GB" dirty="0"/>
                  <a: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𝑈</m:t>
                        </m:r>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𝑏</m:t>
                            </m:r>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𝑐</m:t>
                                </m:r>
                              </m:e>
                              <m:sub>
                                <m:r>
                                  <a:rPr lang="de-DE" b="0" i="1" dirty="0" smtClean="0">
                                    <a:latin typeface="Cambria Math" panose="02040503050406030204" pitchFamily="18" charset="0"/>
                                    <a:ea typeface="Cambria Math" panose="02040503050406030204" pitchFamily="18" charset="0"/>
                                  </a:rPr>
                                  <m:t>3</m:t>
                                </m:r>
                              </m:sub>
                            </m:sSub>
                          </m:e>
                        </m:d>
                      </m:sub>
                    </m:sSub>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𝐸𝑛𝑓𝑜𝑟𝑐𝑒</m:t>
                        </m:r>
                        <m:d>
                          <m:dPr>
                            <m:ctrlPr>
                              <a:rPr lang="de-DE" i="1" dirty="0">
                                <a:latin typeface="Cambria Math" panose="02040503050406030204" pitchFamily="18" charset="0"/>
                              </a:rPr>
                            </m:ctrlPr>
                          </m:dPr>
                          <m:e>
                            <m:r>
                              <a:rPr lang="de-DE" b="0" i="1" dirty="0" smtClean="0">
                                <a:latin typeface="Cambria Math" panose="02040503050406030204" pitchFamily="18" charset="0"/>
                              </a:rPr>
                              <m:t>𝑏</m:t>
                            </m:r>
                          </m:e>
                        </m:d>
                        <m:r>
                          <a:rPr lang="de-DE" i="1" dirty="0">
                            <a:latin typeface="Cambria Math" panose="02040503050406030204" pitchFamily="18" charset="0"/>
                          </a:rPr>
                          <m:t>,</m:t>
                        </m:r>
                        <m:r>
                          <a:rPr lang="de-DE" i="1" dirty="0">
                            <a:latin typeface="Cambria Math" panose="02040503050406030204" pitchFamily="18" charset="0"/>
                          </a:rPr>
                          <m:t>𝐸𝑝𝑖𝑑</m:t>
                        </m:r>
                      </m:e>
                    </m:d>
                  </m:oMath>
                </a14:m>
                <a:r>
                  <a:rPr lang="en-GB" dirty="0"/>
                  <a: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𝑈</m:t>
                        </m:r>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𝑡</m:t>
                            </m:r>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𝑐</m:t>
                                </m:r>
                              </m:e>
                              <m:sub>
                                <m:r>
                                  <a:rPr lang="de-DE" i="1" dirty="0">
                                    <a:latin typeface="Cambria Math" panose="02040503050406030204" pitchFamily="18" charset="0"/>
                                    <a:ea typeface="Cambria Math" panose="02040503050406030204" pitchFamily="18" charset="0"/>
                                  </a:rPr>
                                  <m:t>1</m:t>
                                </m:r>
                              </m:sub>
                            </m:sSub>
                          </m:e>
                        </m:d>
                      </m:sub>
                    </m:sSub>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𝐸𝑛𝑓𝑜𝑟𝑐𝑒</m:t>
                        </m:r>
                        <m:d>
                          <m:dPr>
                            <m:ctrlPr>
                              <a:rPr lang="de-DE" i="1" dirty="0">
                                <a:latin typeface="Cambria Math" panose="02040503050406030204" pitchFamily="18" charset="0"/>
                              </a:rPr>
                            </m:ctrlPr>
                          </m:dPr>
                          <m:e>
                            <m:r>
                              <a:rPr lang="de-DE" b="0" i="1" dirty="0" smtClean="0">
                                <a:latin typeface="Cambria Math" panose="02040503050406030204" pitchFamily="18" charset="0"/>
                              </a:rPr>
                              <m:t>𝑡</m:t>
                            </m:r>
                          </m:e>
                        </m:d>
                        <m:r>
                          <a:rPr lang="de-DE" i="1" dirty="0">
                            <a:latin typeface="Cambria Math" panose="02040503050406030204" pitchFamily="18" charset="0"/>
                          </a:rPr>
                          <m:t>,</m:t>
                        </m:r>
                        <m:r>
                          <a:rPr lang="de-DE" i="1" dirty="0">
                            <a:latin typeface="Cambria Math" panose="02040503050406030204" pitchFamily="18" charset="0"/>
                          </a:rPr>
                          <m:t>𝐸𝑝𝑖𝑑</m:t>
                        </m:r>
                      </m:e>
                    </m:d>
                    <m:r>
                      <a:rPr lang="de-DE" i="1" dirty="0">
                        <a:latin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𝑈</m:t>
                        </m:r>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𝑡</m:t>
                            </m:r>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𝑐</m:t>
                                </m:r>
                              </m:e>
                              <m:sub>
                                <m:r>
                                  <a:rPr lang="de-DE" i="1" dirty="0">
                                    <a:latin typeface="Cambria Math" panose="02040503050406030204" pitchFamily="18" charset="0"/>
                                    <a:ea typeface="Cambria Math" panose="02040503050406030204" pitchFamily="18" charset="0"/>
                                  </a:rPr>
                                  <m:t>2</m:t>
                                </m:r>
                              </m:sub>
                            </m:sSub>
                          </m:e>
                        </m:d>
                      </m:sub>
                    </m:sSub>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𝐸𝑛𝑓𝑜𝑟𝑐𝑒</m:t>
                        </m:r>
                        <m:d>
                          <m:dPr>
                            <m:ctrlPr>
                              <a:rPr lang="de-DE" i="1" dirty="0">
                                <a:latin typeface="Cambria Math" panose="02040503050406030204" pitchFamily="18" charset="0"/>
                              </a:rPr>
                            </m:ctrlPr>
                          </m:dPr>
                          <m:e>
                            <m:r>
                              <a:rPr lang="de-DE" b="0" i="1" dirty="0" smtClean="0">
                                <a:latin typeface="Cambria Math" panose="02040503050406030204" pitchFamily="18" charset="0"/>
                              </a:rPr>
                              <m:t>𝑡</m:t>
                            </m:r>
                          </m:e>
                        </m:d>
                        <m:r>
                          <a:rPr lang="de-DE" i="1" dirty="0">
                            <a:latin typeface="Cambria Math" panose="02040503050406030204" pitchFamily="18" charset="0"/>
                          </a:rPr>
                          <m:t>,</m:t>
                        </m:r>
                        <m:r>
                          <a:rPr lang="de-DE" i="1" dirty="0">
                            <a:latin typeface="Cambria Math" panose="02040503050406030204" pitchFamily="18" charset="0"/>
                          </a:rPr>
                          <m:t>𝐸𝑝𝑖𝑑</m:t>
                        </m:r>
                      </m:e>
                    </m:d>
                  </m:oMath>
                </a14:m>
                <a:r>
                  <a:rPr lang="en-GB" dirty="0"/>
                  <a: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𝜙</m:t>
                        </m:r>
                      </m:e>
                      <m:sub>
                        <m:r>
                          <a:rPr lang="de-DE" i="1" dirty="0">
                            <a:latin typeface="Cambria Math" panose="02040503050406030204" pitchFamily="18" charset="0"/>
                            <a:ea typeface="Cambria Math" panose="02040503050406030204" pitchFamily="18" charset="0"/>
                          </a:rPr>
                          <m:t>𝑈</m:t>
                        </m:r>
                        <m:d>
                          <m:dPr>
                            <m:ctrlPr>
                              <a:rPr lang="de-DE" i="1" dirty="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𝑡</m:t>
                            </m:r>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𝑐</m:t>
                                </m:r>
                              </m:e>
                              <m:sub>
                                <m:r>
                                  <a:rPr lang="de-DE" i="1" dirty="0">
                                    <a:latin typeface="Cambria Math" panose="02040503050406030204" pitchFamily="18" charset="0"/>
                                    <a:ea typeface="Cambria Math" panose="02040503050406030204" pitchFamily="18" charset="0"/>
                                  </a:rPr>
                                  <m:t>3</m:t>
                                </m:r>
                              </m:sub>
                            </m:sSub>
                          </m:e>
                        </m:d>
                      </m:sub>
                    </m:sSub>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rPr>
                          <m:t>𝐸𝑛𝑓𝑜𝑟𝑐𝑒</m:t>
                        </m:r>
                        <m:d>
                          <m:dPr>
                            <m:ctrlPr>
                              <a:rPr lang="de-DE" i="1" dirty="0">
                                <a:latin typeface="Cambria Math" panose="02040503050406030204" pitchFamily="18" charset="0"/>
                              </a:rPr>
                            </m:ctrlPr>
                          </m:dPr>
                          <m:e>
                            <m:r>
                              <a:rPr lang="de-DE" b="0" i="1" dirty="0" smtClean="0">
                                <a:latin typeface="Cambria Math" panose="02040503050406030204" pitchFamily="18" charset="0"/>
                              </a:rPr>
                              <m:t>𝑡</m:t>
                            </m:r>
                          </m:e>
                        </m:d>
                        <m:r>
                          <a:rPr lang="de-DE" i="1" dirty="0">
                            <a:latin typeface="Cambria Math" panose="02040503050406030204" pitchFamily="18" charset="0"/>
                          </a:rPr>
                          <m:t>,</m:t>
                        </m:r>
                        <m:r>
                          <a:rPr lang="de-DE" i="1" dirty="0">
                            <a:latin typeface="Cambria Math" panose="02040503050406030204" pitchFamily="18" charset="0"/>
                          </a:rPr>
                          <m:t>𝐸𝑝𝑖𝑑</m:t>
                        </m:r>
                      </m:e>
                    </m:d>
                  </m:oMath>
                </a14:m>
                <a:r>
                  <a:rPr lang="en-GB" dirty="0"/>
                  <a:t>, </a:t>
                </a:r>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600" t="-3039" r="-571" b="-829"/>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8B7FDD85-2F58-0E70-2A4C-72B3381F4503}"/>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3726ACA1-E85F-136B-3A42-A557C92041E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650E4283-5607-37E8-759B-DF20508E8241}"/>
              </a:ext>
            </a:extLst>
          </p:cNvPr>
          <p:cNvSpPr>
            <a:spLocks noGrp="1"/>
          </p:cNvSpPr>
          <p:nvPr>
            <p:ph type="sldNum" sz="quarter" idx="11"/>
          </p:nvPr>
        </p:nvSpPr>
        <p:spPr/>
        <p:txBody>
          <a:bodyPr/>
          <a:lstStyle/>
          <a:p>
            <a:fld id="{EB1502E6-D9AE-3544-B6D5-378AAA0B915F}" type="slidenum">
              <a:rPr lang="de-DE" altLang="de-DE" smtClean="0"/>
              <a:pPr/>
              <a:t>62</a:t>
            </a:fld>
            <a:endParaRPr lang="de-DE" altLang="de-DE" dirty="0"/>
          </a:p>
        </p:txBody>
      </p:sp>
    </p:spTree>
    <p:extLst>
      <p:ext uri="{BB962C8B-B14F-4D97-AF65-F5344CB8AC3E}">
        <p14:creationId xmlns:p14="http://schemas.microsoft.com/office/powerpoint/2010/main" val="16518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sz="2800" dirty="0"/>
              <a:t>2. Set of Indistinguishable Attributes: Eliminating Logical Variables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type="body" sz="quarter" idx="13"/>
              </p:nvPr>
            </p:nvSpPr>
            <p:spPr/>
            <p:txBody>
              <a:bodyPr>
                <a:normAutofit/>
              </a:bodyPr>
              <a:lstStyle/>
              <a:p>
                <a:r>
                  <a:rPr lang="en-GB" sz="2000" dirty="0"/>
                  <a:t>Grounding a utility parfactor with additional logical variables in its utility PRV leads to copies of utility factors over the same inputs that can be combined based on </a:t>
                </a:r>
                <a14:m>
                  <m:oMath xmlns:m="http://schemas.openxmlformats.org/officeDocument/2006/math">
                    <m:r>
                      <a:rPr lang="el-GR" sz="2000" i="1" smtClean="0">
                        <a:latin typeface="Cambria Math" panose="02040503050406030204" pitchFamily="18" charset="0"/>
                        <a:ea typeface="Cambria Math" panose="02040503050406030204" pitchFamily="18" charset="0"/>
                      </a:rPr>
                      <m:t>𝛯</m:t>
                    </m:r>
                  </m:oMath>
                </a14:m>
                <a:endParaRPr lang="en-GB" sz="2000" i="1" dirty="0"/>
              </a:p>
              <a:p>
                <a:pPr lvl="1"/>
                <a:r>
                  <a:rPr lang="en-GB" sz="2000" dirty="0"/>
                  <a:t>Eliminate beforehand as a first step to simplify a model</a:t>
                </a:r>
              </a:p>
              <a:p>
                <a:r>
                  <a:rPr lang="en-GB" sz="2000" dirty="0"/>
                  <a:t>Operator for eliminating additional logical variables in a utility PRV of a utility parfactor</a:t>
                </a:r>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486" t="-1934" r="-1029"/>
                </a:stretch>
              </a:blipFill>
            </p:spPr>
            <p:txBody>
              <a:bodyPr/>
              <a:lstStyle/>
              <a:p>
                <a:r>
                  <a:rPr lang="en-DE">
                    <a:noFill/>
                  </a:rPr>
                  <a:t> </a:t>
                </a:r>
              </a:p>
            </p:txBody>
          </p:sp>
        </mc:Fallback>
      </mc:AlternateContent>
      <p:pic>
        <p:nvPicPr>
          <p:cNvPr id="10" name="Picture 9">
            <a:extLst>
              <a:ext uri="{FF2B5EF4-FFF2-40B4-BE49-F238E27FC236}">
                <a16:creationId xmlns:a16="http://schemas.microsoft.com/office/drawing/2014/main" id="{95255551-9769-5446-88B9-A5B33A64F945}"/>
              </a:ext>
            </a:extLst>
          </p:cNvPr>
          <p:cNvPicPr>
            <a:picLocks noChangeAspect="1"/>
          </p:cNvPicPr>
          <p:nvPr/>
        </p:nvPicPr>
        <p:blipFill rotWithShape="1">
          <a:blip r:embed="rId4"/>
          <a:srcRect l="11236" t="9660" r="29078" b="70477"/>
          <a:stretch/>
        </p:blipFill>
        <p:spPr>
          <a:xfrm>
            <a:off x="811883" y="2685133"/>
            <a:ext cx="6291285" cy="2962996"/>
          </a:xfrm>
          <a:prstGeom prst="rect">
            <a:avLst/>
          </a:prstGeom>
        </p:spPr>
      </p:pic>
      <p:grpSp>
        <p:nvGrpSpPr>
          <p:cNvPr id="11" name="Group 10">
            <a:extLst>
              <a:ext uri="{FF2B5EF4-FFF2-40B4-BE49-F238E27FC236}">
                <a16:creationId xmlns:a16="http://schemas.microsoft.com/office/drawing/2014/main" id="{20FF2F19-0B48-E847-852E-F98BDC3D7BA0}"/>
              </a:ext>
            </a:extLst>
          </p:cNvPr>
          <p:cNvGrpSpPr/>
          <p:nvPr/>
        </p:nvGrpSpPr>
        <p:grpSpPr>
          <a:xfrm>
            <a:off x="7821043" y="3945457"/>
            <a:ext cx="4010632" cy="1960457"/>
            <a:chOff x="7821043" y="1177284"/>
            <a:chExt cx="4010632" cy="1960457"/>
          </a:xfrm>
        </p:grpSpPr>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A67D6C2-5B05-BD42-9DFB-5995DD1D7D35}"/>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12" name="Rectangle 11">
                  <a:extLst>
                    <a:ext uri="{FF2B5EF4-FFF2-40B4-BE49-F238E27FC236}">
                      <a16:creationId xmlns:a16="http://schemas.microsoft.com/office/drawing/2014/main" id="{3A67D6C2-5B05-BD42-9DFB-5995DD1D7D35}"/>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Diamond 12">
                  <a:extLst>
                    <a:ext uri="{FF2B5EF4-FFF2-40B4-BE49-F238E27FC236}">
                      <a16:creationId xmlns:a16="http://schemas.microsoft.com/office/drawing/2014/main" id="{4CF4F552-48CE-2A42-9924-F9F127386133}"/>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3" name="Diamond 12">
                  <a:extLst>
                    <a:ext uri="{FF2B5EF4-FFF2-40B4-BE49-F238E27FC236}">
                      <a16:creationId xmlns:a16="http://schemas.microsoft.com/office/drawing/2014/main" id="{4CF4F552-48CE-2A42-9924-F9F127386133}"/>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BAE193DB-F873-F144-B2E8-7262D9CA0836}"/>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BAE193DB-F873-F144-B2E8-7262D9CA0836}"/>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61AF6EB7-63E5-EA43-B03B-4F8A891086C2}"/>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5" name="Oval 14">
                  <a:extLst>
                    <a:ext uri="{FF2B5EF4-FFF2-40B4-BE49-F238E27FC236}">
                      <a16:creationId xmlns:a16="http://schemas.microsoft.com/office/drawing/2014/main" id="{61AF6EB7-63E5-EA43-B03B-4F8A891086C2}"/>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ED12E02B-30C4-5B43-9A55-215E8DB9849F}"/>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6" name="Oval 15">
                  <a:extLst>
                    <a:ext uri="{FF2B5EF4-FFF2-40B4-BE49-F238E27FC236}">
                      <a16:creationId xmlns:a16="http://schemas.microsoft.com/office/drawing/2014/main" id="{ED12E02B-30C4-5B43-9A55-215E8DB9849F}"/>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AC228037-5EB6-604F-9D2D-08C6253C51BA}"/>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7" name="Oval 16">
                  <a:extLst>
                    <a:ext uri="{FF2B5EF4-FFF2-40B4-BE49-F238E27FC236}">
                      <a16:creationId xmlns:a16="http://schemas.microsoft.com/office/drawing/2014/main" id="{AC228037-5EB6-604F-9D2D-08C6253C51BA}"/>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18" name="Straight Connector 17">
              <a:extLst>
                <a:ext uri="{FF2B5EF4-FFF2-40B4-BE49-F238E27FC236}">
                  <a16:creationId xmlns:a16="http://schemas.microsoft.com/office/drawing/2014/main" id="{3B31176B-49E7-5743-94CE-A9A3A3CF5C6E}"/>
                </a:ext>
              </a:extLst>
            </p:cNvPr>
            <p:cNvCxnSpPr>
              <a:cxnSpLocks/>
              <a:stCxn id="15" idx="6"/>
              <a:endCxn id="65"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0DBD896-3C22-F044-8644-97E251AFF8FD}"/>
                </a:ext>
              </a:extLst>
            </p:cNvPr>
            <p:cNvCxnSpPr>
              <a:cxnSpLocks/>
              <a:stCxn id="16" idx="4"/>
              <a:endCxn id="65"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C42D47-B031-014B-9D67-C59C0DD5337D}"/>
                </a:ext>
              </a:extLst>
            </p:cNvPr>
            <p:cNvCxnSpPr>
              <a:cxnSpLocks/>
              <a:stCxn id="14" idx="0"/>
              <a:endCxn id="65"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F7596E0B-80EE-5A4A-BC60-7A36B80EBF8F}"/>
                </a:ext>
              </a:extLst>
            </p:cNvPr>
            <p:cNvGrpSpPr/>
            <p:nvPr/>
          </p:nvGrpSpPr>
          <p:grpSpPr>
            <a:xfrm>
              <a:off x="9259275" y="2498959"/>
              <a:ext cx="381362" cy="321402"/>
              <a:chOff x="9288700" y="2889291"/>
              <a:chExt cx="461103" cy="388604"/>
            </a:xfrm>
          </p:grpSpPr>
          <p:sp>
            <p:nvSpPr>
              <p:cNvPr id="64" name="Rectangle 63">
                <a:extLst>
                  <a:ext uri="{FF2B5EF4-FFF2-40B4-BE49-F238E27FC236}">
                    <a16:creationId xmlns:a16="http://schemas.microsoft.com/office/drawing/2014/main" id="{A27BB1E2-50BB-B84A-BC7B-1CBF1D7EFB4D}"/>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5" name="Rectangle 64">
                <a:extLst>
                  <a:ext uri="{FF2B5EF4-FFF2-40B4-BE49-F238E27FC236}">
                    <a16:creationId xmlns:a16="http://schemas.microsoft.com/office/drawing/2014/main" id="{124CD785-2A4C-CF4B-9BBB-59701BE424AA}"/>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6" name="Rectangle 65">
                <a:extLst>
                  <a:ext uri="{FF2B5EF4-FFF2-40B4-BE49-F238E27FC236}">
                    <a16:creationId xmlns:a16="http://schemas.microsoft.com/office/drawing/2014/main" id="{5632A6CC-714D-C042-A1A0-9B77F51E1E4A}"/>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9D234BC7-5ADA-C346-B059-A86F31D465DA}"/>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22" name="Straight Connector 21">
              <a:extLst>
                <a:ext uri="{FF2B5EF4-FFF2-40B4-BE49-F238E27FC236}">
                  <a16:creationId xmlns:a16="http://schemas.microsoft.com/office/drawing/2014/main" id="{2BAE401C-76CF-C442-9440-0CC8C8A6C58F}"/>
                </a:ext>
              </a:extLst>
            </p:cNvPr>
            <p:cNvCxnSpPr>
              <a:cxnSpLocks/>
              <a:stCxn id="16" idx="4"/>
              <a:endCxn id="61"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B498307-5E0D-9E48-A80B-766EFB0EFFD9}"/>
                </a:ext>
              </a:extLst>
            </p:cNvPr>
            <p:cNvCxnSpPr>
              <a:cxnSpLocks/>
              <a:stCxn id="17" idx="2"/>
              <a:endCxn id="61"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1CFBBC3-572B-E04D-BF65-CA5D62879C12}"/>
                </a:ext>
              </a:extLst>
            </p:cNvPr>
            <p:cNvCxnSpPr>
              <a:cxnSpLocks/>
              <a:stCxn id="14" idx="0"/>
              <a:endCxn id="61"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6056B37-1AE3-5743-8A2B-44AB489E9DE1}"/>
                </a:ext>
              </a:extLst>
            </p:cNvPr>
            <p:cNvGrpSpPr/>
            <p:nvPr/>
          </p:nvGrpSpPr>
          <p:grpSpPr>
            <a:xfrm>
              <a:off x="9912217" y="2498959"/>
              <a:ext cx="413819" cy="321813"/>
              <a:chOff x="9547296" y="2889291"/>
              <a:chExt cx="500346" cy="389101"/>
            </a:xfrm>
          </p:grpSpPr>
          <p:sp>
            <p:nvSpPr>
              <p:cNvPr id="60" name="Rectangle 59">
                <a:extLst>
                  <a:ext uri="{FF2B5EF4-FFF2-40B4-BE49-F238E27FC236}">
                    <a16:creationId xmlns:a16="http://schemas.microsoft.com/office/drawing/2014/main" id="{BB3C198D-9881-5D49-BA9C-6CF23F57606F}"/>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1" name="Rectangle 60">
                <a:extLst>
                  <a:ext uri="{FF2B5EF4-FFF2-40B4-BE49-F238E27FC236}">
                    <a16:creationId xmlns:a16="http://schemas.microsoft.com/office/drawing/2014/main" id="{48BD733E-6182-7645-AE3D-6365C589802F}"/>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2" name="Rectangle 61">
                <a:extLst>
                  <a:ext uri="{FF2B5EF4-FFF2-40B4-BE49-F238E27FC236}">
                    <a16:creationId xmlns:a16="http://schemas.microsoft.com/office/drawing/2014/main" id="{8934C4DB-EC03-1E49-82A9-C3A18E663AD2}"/>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1C8C998-7218-8341-ADD8-A0765D4D57E3}"/>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26" name="Group 25">
              <a:extLst>
                <a:ext uri="{FF2B5EF4-FFF2-40B4-BE49-F238E27FC236}">
                  <a16:creationId xmlns:a16="http://schemas.microsoft.com/office/drawing/2014/main" id="{839E5D46-867D-8340-AB43-A2833C8EC68B}"/>
                </a:ext>
              </a:extLst>
            </p:cNvPr>
            <p:cNvGrpSpPr/>
            <p:nvPr/>
          </p:nvGrpSpPr>
          <p:grpSpPr>
            <a:xfrm>
              <a:off x="10068437" y="2138718"/>
              <a:ext cx="637130" cy="275544"/>
              <a:chOff x="8605965" y="2941214"/>
              <a:chExt cx="770350" cy="333158"/>
            </a:xfrm>
          </p:grpSpPr>
          <p:cxnSp>
            <p:nvCxnSpPr>
              <p:cNvPr id="56" name="Straight Connector 55">
                <a:extLst>
                  <a:ext uri="{FF2B5EF4-FFF2-40B4-BE49-F238E27FC236}">
                    <a16:creationId xmlns:a16="http://schemas.microsoft.com/office/drawing/2014/main" id="{8A45A733-DC14-5240-8D41-AC83B6D314DF}"/>
                  </a:ext>
                </a:extLst>
              </p:cNvPr>
              <p:cNvCxnSpPr>
                <a:cxnSpLocks/>
                <a:stCxn id="16" idx="6"/>
                <a:endCxn id="58"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57778952-7B8C-DD4D-ABFB-8BE13FAD1A3F}"/>
                  </a:ext>
                </a:extLst>
              </p:cNvPr>
              <p:cNvGrpSpPr/>
              <p:nvPr/>
            </p:nvGrpSpPr>
            <p:grpSpPr>
              <a:xfrm>
                <a:off x="8957002" y="2941214"/>
                <a:ext cx="419313" cy="333158"/>
                <a:chOff x="8957002" y="2941214"/>
                <a:chExt cx="419313" cy="333158"/>
              </a:xfrm>
            </p:grpSpPr>
            <p:sp>
              <p:nvSpPr>
                <p:cNvPr id="58" name="Rectangle 57">
                  <a:extLst>
                    <a:ext uri="{FF2B5EF4-FFF2-40B4-BE49-F238E27FC236}">
                      <a16:creationId xmlns:a16="http://schemas.microsoft.com/office/drawing/2014/main" id="{58EC1336-A9EA-654D-8BD5-E68CDE550509}"/>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3C6B88F9-D09E-1946-BE79-98A79C8F5A5C}"/>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27" name="Group 26">
              <a:extLst>
                <a:ext uri="{FF2B5EF4-FFF2-40B4-BE49-F238E27FC236}">
                  <a16:creationId xmlns:a16="http://schemas.microsoft.com/office/drawing/2014/main" id="{00A9FEFF-ABDD-1B4E-82C5-0D1FF74816E9}"/>
                </a:ext>
              </a:extLst>
            </p:cNvPr>
            <p:cNvGrpSpPr/>
            <p:nvPr/>
          </p:nvGrpSpPr>
          <p:grpSpPr>
            <a:xfrm>
              <a:off x="8394384" y="1966494"/>
              <a:ext cx="419594" cy="468091"/>
              <a:chOff x="9535279" y="2812493"/>
              <a:chExt cx="507329" cy="565968"/>
            </a:xfrm>
          </p:grpSpPr>
          <p:cxnSp>
            <p:nvCxnSpPr>
              <p:cNvPr id="49" name="Straight Connector 48">
                <a:extLst>
                  <a:ext uri="{FF2B5EF4-FFF2-40B4-BE49-F238E27FC236}">
                    <a16:creationId xmlns:a16="http://schemas.microsoft.com/office/drawing/2014/main" id="{47DEC62D-A1A9-7C46-836B-90D0D1384293}"/>
                  </a:ext>
                </a:extLst>
              </p:cNvPr>
              <p:cNvCxnSpPr>
                <a:cxnSpLocks/>
                <a:stCxn id="12" idx="2"/>
                <a:endCxn id="53"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DF15DF0-8C68-D540-BC86-B6C8C7C65F60}"/>
                  </a:ext>
                </a:extLst>
              </p:cNvPr>
              <p:cNvCxnSpPr>
                <a:cxnSpLocks/>
                <a:stCxn id="15" idx="0"/>
                <a:endCxn id="53"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F178ADB8-7FDF-0C4E-8351-2D1C6AED52BD}"/>
                  </a:ext>
                </a:extLst>
              </p:cNvPr>
              <p:cNvGrpSpPr/>
              <p:nvPr/>
            </p:nvGrpSpPr>
            <p:grpSpPr>
              <a:xfrm>
                <a:off x="9535279" y="2971566"/>
                <a:ext cx="507329" cy="375692"/>
                <a:chOff x="9535279" y="2971566"/>
                <a:chExt cx="507329" cy="375692"/>
              </a:xfrm>
            </p:grpSpPr>
            <p:sp>
              <p:nvSpPr>
                <p:cNvPr id="52" name="Rectangle 51">
                  <a:extLst>
                    <a:ext uri="{FF2B5EF4-FFF2-40B4-BE49-F238E27FC236}">
                      <a16:creationId xmlns:a16="http://schemas.microsoft.com/office/drawing/2014/main" id="{227BD04D-8550-F94B-89D9-7F8DD1505E0B}"/>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 name="Rectangle 52">
                  <a:extLst>
                    <a:ext uri="{FF2B5EF4-FFF2-40B4-BE49-F238E27FC236}">
                      <a16:creationId xmlns:a16="http://schemas.microsoft.com/office/drawing/2014/main" id="{F63F8BCE-7431-404C-A407-31B7C34484D4}"/>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4" name="Rectangle 53">
                  <a:extLst>
                    <a:ext uri="{FF2B5EF4-FFF2-40B4-BE49-F238E27FC236}">
                      <a16:creationId xmlns:a16="http://schemas.microsoft.com/office/drawing/2014/main" id="{F24A45E5-EB34-F849-8CE1-82BAFDBC217C}"/>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EFCCD49B-3D24-8744-A802-A72CC317B3C0}"/>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28" name="Straight Connector 27">
              <a:extLst>
                <a:ext uri="{FF2B5EF4-FFF2-40B4-BE49-F238E27FC236}">
                  <a16:creationId xmlns:a16="http://schemas.microsoft.com/office/drawing/2014/main" id="{E9A8929C-BA84-C24B-910B-7BED633770E8}"/>
                </a:ext>
              </a:extLst>
            </p:cNvPr>
            <p:cNvCxnSpPr>
              <a:cxnSpLocks/>
              <a:stCxn id="13" idx="0"/>
              <a:endCxn id="29"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F393151-9CC2-8648-B39A-F107EC20E5B2}"/>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AC56E52-1ED6-9C48-BEA4-2564EA336937}"/>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30" name="TextBox 29">
                  <a:extLst>
                    <a:ext uri="{FF2B5EF4-FFF2-40B4-BE49-F238E27FC236}">
                      <a16:creationId xmlns:a16="http://schemas.microsoft.com/office/drawing/2014/main" id="{2AC56E52-1ED6-9C48-BEA4-2564EA336937}"/>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b="-5556"/>
                  </a:stretch>
                </a:blipFill>
              </p:spPr>
              <p:txBody>
                <a:bodyPr/>
                <a:lstStyle/>
                <a:p>
                  <a:r>
                    <a:rPr lang="en-GB">
                      <a:noFill/>
                    </a:rPr>
                    <a:t> </a:t>
                  </a:r>
                </a:p>
              </p:txBody>
            </p:sp>
          </mc:Fallback>
        </mc:AlternateContent>
        <p:cxnSp>
          <p:nvCxnSpPr>
            <p:cNvPr id="31" name="Straight Connector 30">
              <a:extLst>
                <a:ext uri="{FF2B5EF4-FFF2-40B4-BE49-F238E27FC236}">
                  <a16:creationId xmlns:a16="http://schemas.microsoft.com/office/drawing/2014/main" id="{EADEBC50-1DBE-DA41-A3E8-5519B747EFBC}"/>
                </a:ext>
              </a:extLst>
            </p:cNvPr>
            <p:cNvCxnSpPr>
              <a:cxnSpLocks/>
              <a:stCxn id="36" idx="1"/>
              <a:endCxn id="43"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Oval 31">
                  <a:extLst>
                    <a:ext uri="{FF2B5EF4-FFF2-40B4-BE49-F238E27FC236}">
                      <a16:creationId xmlns:a16="http://schemas.microsoft.com/office/drawing/2014/main" id="{E8020B5B-83B6-344A-99D2-6D021FDBB96D}"/>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2" name="Oval 31">
                  <a:extLst>
                    <a:ext uri="{FF2B5EF4-FFF2-40B4-BE49-F238E27FC236}">
                      <a16:creationId xmlns:a16="http://schemas.microsoft.com/office/drawing/2014/main" id="{E8020B5B-83B6-344A-99D2-6D021FDBB96D}"/>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33" name="Straight Connector 32">
              <a:extLst>
                <a:ext uri="{FF2B5EF4-FFF2-40B4-BE49-F238E27FC236}">
                  <a16:creationId xmlns:a16="http://schemas.microsoft.com/office/drawing/2014/main" id="{A1A0168E-7623-8C44-BA05-AA86077D2976}"/>
                </a:ext>
              </a:extLst>
            </p:cNvPr>
            <p:cNvCxnSpPr>
              <a:cxnSpLocks/>
              <a:stCxn id="43" idx="1"/>
              <a:endCxn id="32"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3912906-F46C-E349-B1DA-0AFDF703D7B0}"/>
                </a:ext>
              </a:extLst>
            </p:cNvPr>
            <p:cNvCxnSpPr>
              <a:cxnSpLocks/>
              <a:stCxn id="32" idx="2"/>
              <a:endCxn id="46"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74">
              <a:extLst>
                <a:ext uri="{FF2B5EF4-FFF2-40B4-BE49-F238E27FC236}">
                  <a16:creationId xmlns:a16="http://schemas.microsoft.com/office/drawing/2014/main" id="{2D1A7A54-8692-7C40-9F44-1289C6370DC6}"/>
                </a:ext>
              </a:extLst>
            </p:cNvPr>
            <p:cNvCxnSpPr>
              <a:cxnSpLocks/>
              <a:stCxn id="12" idx="0"/>
              <a:endCxn id="46"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Diamond 35">
                  <a:extLst>
                    <a:ext uri="{FF2B5EF4-FFF2-40B4-BE49-F238E27FC236}">
                      <a16:creationId xmlns:a16="http://schemas.microsoft.com/office/drawing/2014/main" id="{8B2AEDEB-2C6B-8846-8638-2B3B26159C7F}"/>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6" name="Diamond 35">
                  <a:extLst>
                    <a:ext uri="{FF2B5EF4-FFF2-40B4-BE49-F238E27FC236}">
                      <a16:creationId xmlns:a16="http://schemas.microsoft.com/office/drawing/2014/main" id="{8B2AEDEB-2C6B-8846-8638-2B3B26159C7F}"/>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37" name="Group 36">
              <a:extLst>
                <a:ext uri="{FF2B5EF4-FFF2-40B4-BE49-F238E27FC236}">
                  <a16:creationId xmlns:a16="http://schemas.microsoft.com/office/drawing/2014/main" id="{E46D7EF5-1BB1-9A45-9401-07D173FF944E}"/>
                </a:ext>
              </a:extLst>
            </p:cNvPr>
            <p:cNvGrpSpPr/>
            <p:nvPr/>
          </p:nvGrpSpPr>
          <p:grpSpPr>
            <a:xfrm>
              <a:off x="8399326" y="1300006"/>
              <a:ext cx="416324" cy="313897"/>
              <a:chOff x="8401818" y="3583002"/>
              <a:chExt cx="416324" cy="313897"/>
            </a:xfrm>
          </p:grpSpPr>
          <p:sp>
            <p:nvSpPr>
              <p:cNvPr id="45" name="Rectangle 44">
                <a:extLst>
                  <a:ext uri="{FF2B5EF4-FFF2-40B4-BE49-F238E27FC236}">
                    <a16:creationId xmlns:a16="http://schemas.microsoft.com/office/drawing/2014/main" id="{3EA36875-D47F-0546-B395-C7E836845680}"/>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6" name="Rectangle 45">
                <a:extLst>
                  <a:ext uri="{FF2B5EF4-FFF2-40B4-BE49-F238E27FC236}">
                    <a16:creationId xmlns:a16="http://schemas.microsoft.com/office/drawing/2014/main" id="{701E278B-B646-F040-8A9D-766DD251DFBB}"/>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7" name="Rectangle 46">
                <a:extLst>
                  <a:ext uri="{FF2B5EF4-FFF2-40B4-BE49-F238E27FC236}">
                    <a16:creationId xmlns:a16="http://schemas.microsoft.com/office/drawing/2014/main" id="{DA82B9A4-8CEB-B342-948A-24D6B32B372C}"/>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1DC37EFE-59D1-E144-82D9-B10D1C19B644}"/>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38" name="Straight Connector 37">
              <a:extLst>
                <a:ext uri="{FF2B5EF4-FFF2-40B4-BE49-F238E27FC236}">
                  <a16:creationId xmlns:a16="http://schemas.microsoft.com/office/drawing/2014/main" id="{8DC2DBE4-D20C-6B44-A4A4-A4442DAF431A}"/>
                </a:ext>
              </a:extLst>
            </p:cNvPr>
            <p:cNvCxnSpPr>
              <a:cxnSpLocks/>
              <a:stCxn id="29" idx="0"/>
              <a:endCxn id="36"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52F4C7FF-B973-4F40-BDD9-69ECF4F061A6}"/>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7C16260A-542B-0E4C-8B5B-DDCB487C7F79}"/>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41" name="TextBox 40">
                    <a:extLst>
                      <a:ext uri="{FF2B5EF4-FFF2-40B4-BE49-F238E27FC236}">
                        <a16:creationId xmlns:a16="http://schemas.microsoft.com/office/drawing/2014/main" id="{7C16260A-542B-0E4C-8B5B-DDCB487C7F79}"/>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5789"/>
                    </a:stretch>
                  </a:blipFill>
                </p:spPr>
                <p:txBody>
                  <a:bodyPr/>
                  <a:lstStyle/>
                  <a:p>
                    <a:r>
                      <a:rPr lang="en-GB">
                        <a:noFill/>
                      </a:rPr>
                      <a:t> </a:t>
                    </a:r>
                  </a:p>
                </p:txBody>
              </p:sp>
            </mc:Fallback>
          </mc:AlternateContent>
          <p:sp>
            <p:nvSpPr>
              <p:cNvPr id="42" name="Rectangle 41">
                <a:extLst>
                  <a:ext uri="{FF2B5EF4-FFF2-40B4-BE49-F238E27FC236}">
                    <a16:creationId xmlns:a16="http://schemas.microsoft.com/office/drawing/2014/main" id="{4E4B0675-EB15-3D4B-A096-98F548B49886}"/>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3" name="Rectangle 42">
                <a:extLst>
                  <a:ext uri="{FF2B5EF4-FFF2-40B4-BE49-F238E27FC236}">
                    <a16:creationId xmlns:a16="http://schemas.microsoft.com/office/drawing/2014/main" id="{E5898A54-8385-9A4E-8B29-0EF441F0B59A}"/>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4" name="Rectangle 43">
                <a:extLst>
                  <a:ext uri="{FF2B5EF4-FFF2-40B4-BE49-F238E27FC236}">
                    <a16:creationId xmlns:a16="http://schemas.microsoft.com/office/drawing/2014/main" id="{9201627D-E6A8-0E46-9E7D-56481A1900E7}"/>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40" name="Straight Connector 39">
              <a:extLst>
                <a:ext uri="{FF2B5EF4-FFF2-40B4-BE49-F238E27FC236}">
                  <a16:creationId xmlns:a16="http://schemas.microsoft.com/office/drawing/2014/main" id="{0A0DC3AC-2C5A-4442-9CA4-BA99F9276EC1}"/>
                </a:ext>
              </a:extLst>
            </p:cNvPr>
            <p:cNvCxnSpPr>
              <a:cxnSpLocks/>
              <a:stCxn id="16" idx="0"/>
              <a:endCxn id="43"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03F4BA05-3878-DA2B-FEA2-BF3FF58B67E8}"/>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CC40AEBA-CC78-A004-B1FD-2919046B00C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3056BF89-7714-AA90-1B01-D60B3B391D8E}"/>
              </a:ext>
            </a:extLst>
          </p:cNvPr>
          <p:cNvSpPr>
            <a:spLocks noGrp="1"/>
          </p:cNvSpPr>
          <p:nvPr>
            <p:ph type="sldNum" sz="quarter" idx="11"/>
          </p:nvPr>
        </p:nvSpPr>
        <p:spPr/>
        <p:txBody>
          <a:bodyPr/>
          <a:lstStyle/>
          <a:p>
            <a:fld id="{EB1502E6-D9AE-3544-B6D5-378AAA0B915F}" type="slidenum">
              <a:rPr lang="de-DE" altLang="de-DE" smtClean="0"/>
              <a:pPr/>
              <a:t>63</a:t>
            </a:fld>
            <a:endParaRPr lang="de-DE" altLang="de-DE" dirty="0"/>
          </a:p>
        </p:txBody>
      </p:sp>
    </p:spTree>
    <p:extLst>
      <p:ext uri="{BB962C8B-B14F-4D97-AF65-F5344CB8AC3E}">
        <p14:creationId xmlns:p14="http://schemas.microsoft.com/office/powerpoint/2010/main" val="7109180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B1BD9-1652-2A4A-8759-638BA719107D}"/>
              </a:ext>
            </a:extLst>
          </p:cNvPr>
          <p:cNvSpPr>
            <a:spLocks noGrp="1"/>
          </p:cNvSpPr>
          <p:nvPr>
            <p:ph type="title"/>
          </p:nvPr>
        </p:nvSpPr>
        <p:spPr/>
        <p:txBody>
          <a:bodyPr/>
          <a:lstStyle/>
          <a:p>
            <a:r>
              <a:rPr lang="en-GB" sz="2800" dirty="0"/>
              <a:t>2. Set of Indistinguishable Attributes: Eliminating Logical Variables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5360BE-1516-8F4F-A326-91D64D8D92CA}"/>
                  </a:ext>
                </a:extLst>
              </p:cNvPr>
              <p:cNvSpPr>
                <a:spLocks noGrp="1"/>
              </p:cNvSpPr>
              <p:nvPr>
                <p:ph type="body" sz="quarter" idx="13"/>
              </p:nvPr>
            </p:nvSpPr>
            <p:spPr>
              <a:xfrm>
                <a:off x="623392" y="1332843"/>
                <a:ext cx="8369095" cy="4584266"/>
              </a:xfrm>
            </p:spPr>
            <p:txBody>
              <a:bodyPr>
                <a:normAutofit fontScale="92500"/>
              </a:bodyPr>
              <a:lstStyle/>
              <a:p>
                <a:r>
                  <a:rPr lang="en-GB" dirty="0"/>
                  <a:t>Example: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𝑈𝑡𝑖𝑙</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𝑅</m:t>
                            </m:r>
                            <m:r>
                              <a:rPr lang="en-GB" i="1">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𝐶</m:t>
                            </m:r>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𝐸𝑛𝑓𝑜𝑟𝑐𝑒</m:t>
                        </m:r>
                        <m:d>
                          <m:dPr>
                            <m:ctrlPr>
                              <a:rPr lang="en-GB" i="1">
                                <a:latin typeface="Cambria Math" panose="02040503050406030204" pitchFamily="18" charset="0"/>
                              </a:rPr>
                            </m:ctrlPr>
                          </m:dPr>
                          <m:e>
                            <m:r>
                              <a:rPr lang="en-GB" i="1">
                                <a:latin typeface="Cambria Math" panose="02040503050406030204" pitchFamily="18" charset="0"/>
                              </a:rPr>
                              <m:t>𝑅</m:t>
                            </m:r>
                          </m:e>
                        </m:d>
                        <m:r>
                          <a:rPr lang="en-GB" i="1">
                            <a:latin typeface="Cambria Math" panose="02040503050406030204" pitchFamily="18" charset="0"/>
                          </a:rPr>
                          <m:t>,</m:t>
                        </m:r>
                        <m:r>
                          <a:rPr lang="en-GB" i="1">
                            <a:latin typeface="Cambria Math" panose="02040503050406030204" pitchFamily="18" charset="0"/>
                          </a:rPr>
                          <m:t>𝐸𝑝𝑖𝑑</m:t>
                        </m:r>
                      </m:e>
                    </m:d>
                  </m:oMath>
                </a14:m>
                <a:r>
                  <a:rPr lang="en-GB" dirty="0"/>
                  <a:t>, </a:t>
                </a:r>
                <a14:m>
                  <m:oMath xmlns:m="http://schemas.openxmlformats.org/officeDocument/2006/math">
                    <m:d>
                      <m:dPr>
                        <m:begChr m:val="|"/>
                        <m:endChr m:val="|"/>
                        <m:ctrlPr>
                          <a:rPr lang="en-GB" i="1">
                            <a:latin typeface="Cambria Math" panose="02040503050406030204" pitchFamily="18" charset="0"/>
                          </a:rPr>
                        </m:ctrlPr>
                      </m:dPr>
                      <m:e>
                        <m:r>
                          <m:rPr>
                            <m:sty m:val="p"/>
                          </m:rPr>
                          <a:rPr lang="en-GB">
                            <a:latin typeface="Cambria Math" panose="02040503050406030204" pitchFamily="18" charset="0"/>
                          </a:rPr>
                          <m:t>dom</m:t>
                        </m:r>
                        <m:d>
                          <m:dPr>
                            <m:ctrlPr>
                              <a:rPr lang="en-GB" i="1">
                                <a:latin typeface="Cambria Math" panose="02040503050406030204" pitchFamily="18" charset="0"/>
                              </a:rPr>
                            </m:ctrlPr>
                          </m:dPr>
                          <m:e>
                            <m:r>
                              <a:rPr lang="en-GB" i="1">
                                <a:latin typeface="Cambria Math" panose="02040503050406030204" pitchFamily="18" charset="0"/>
                              </a:rPr>
                              <m:t>𝐶</m:t>
                            </m:r>
                          </m:e>
                        </m:d>
                      </m:e>
                    </m:d>
                    <m:r>
                      <a:rPr lang="en-GB" i="1">
                        <a:latin typeface="Cambria Math" panose="02040503050406030204" pitchFamily="18" charset="0"/>
                      </a:rPr>
                      <m:t>=3</m:t>
                    </m:r>
                  </m:oMath>
                </a14:m>
                <a:endParaRPr lang="en-GB" dirty="0"/>
              </a:p>
              <a:p>
                <a:pPr lvl="1"/>
                <a:r>
                  <a:rPr lang="en-GB" dirty="0"/>
                  <a:t>New utility parfactor: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𝑈𝑡𝑖𝑙</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𝑅</m:t>
                            </m:r>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𝐸𝑛𝑓𝑜𝑟𝑐𝑒</m:t>
                        </m:r>
                        <m:d>
                          <m:dPr>
                            <m:ctrlPr>
                              <a:rPr lang="en-GB" i="1">
                                <a:latin typeface="Cambria Math" panose="02040503050406030204" pitchFamily="18" charset="0"/>
                              </a:rPr>
                            </m:ctrlPr>
                          </m:dPr>
                          <m:e>
                            <m:r>
                              <a:rPr lang="en-GB" i="1">
                                <a:latin typeface="Cambria Math" panose="02040503050406030204" pitchFamily="18" charset="0"/>
                              </a:rPr>
                              <m:t>𝑅</m:t>
                            </m:r>
                          </m:e>
                        </m:d>
                        <m:r>
                          <a:rPr lang="en-GB" i="1">
                            <a:latin typeface="Cambria Math" panose="02040503050406030204" pitchFamily="18" charset="0"/>
                          </a:rPr>
                          <m:t>,</m:t>
                        </m:r>
                        <m:r>
                          <a:rPr lang="en-GB" i="1">
                            <a:latin typeface="Cambria Math" panose="02040503050406030204" pitchFamily="18" charset="0"/>
                          </a:rPr>
                          <m:t>𝐸𝑝𝑖𝑑</m:t>
                        </m:r>
                      </m:e>
                    </m:d>
                  </m:oMath>
                </a14:m>
                <a:endParaRPr lang="en-GB" dirty="0"/>
              </a:p>
              <a:p>
                <a:pPr lvl="2"/>
                <a:r>
                  <a:rPr lang="en-GB" dirty="0"/>
                  <a:t>For all </a:t>
                </a:r>
                <a14:m>
                  <m:oMath xmlns:m="http://schemas.openxmlformats.org/officeDocument/2006/math">
                    <m:r>
                      <a:rPr lang="en-GB" i="1">
                        <a:latin typeface="Cambria Math" panose="02040503050406030204" pitchFamily="18" charset="0"/>
                      </a:rPr>
                      <m:t>𝑒𝑛</m:t>
                    </m:r>
                    <m: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𝐸𝑛𝑓𝑜𝑟𝑐𝑒</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𝑅</m:t>
                            </m:r>
                          </m:e>
                        </m:d>
                      </m:e>
                    </m:d>
                    <m:r>
                      <a:rPr lang="en-GB" i="1">
                        <a:latin typeface="Cambria Math" panose="02040503050406030204" pitchFamily="18" charset="0"/>
                      </a:rPr>
                      <m:t>, </m:t>
                    </m:r>
                    <m:r>
                      <a:rPr lang="en-GB" i="1">
                        <a:latin typeface="Cambria Math" panose="02040503050406030204" pitchFamily="18" charset="0"/>
                      </a:rPr>
                      <m:t>𝑒𝑝</m:t>
                    </m:r>
                    <m: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𝐸𝑝𝑖𝑑</m:t>
                        </m:r>
                      </m:e>
                    </m:d>
                  </m:oMath>
                </a14:m>
                <a:r>
                  <a:rPr lang="en-GB" dirty="0"/>
                  <a:t>: </a:t>
                </a:r>
                <a:endParaRPr lang="de-DE" i="1" dirty="0">
                  <a:latin typeface="Cambria Math" panose="02040503050406030204" pitchFamily="18" charset="0"/>
                  <a:ea typeface="Cambria Math" panose="02040503050406030204" pitchFamily="18" charset="0"/>
                </a:endParaRPr>
              </a:p>
              <a:p>
                <a:pPr marL="532867" lvl="2" indent="0">
                  <a:buNone/>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𝑈𝑡𝑖𝑙</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𝑅</m:t>
                              </m:r>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r>
                        <a:rPr lang="en-GB" i="1">
                          <a:latin typeface="Cambria Math" panose="02040503050406030204" pitchFamily="18" charset="0"/>
                        </a:rPr>
                        <m:t>=3</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𝑈𝑡𝑖𝑙</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𝑅</m:t>
                              </m:r>
                              <m:r>
                                <a:rPr lang="en-GB" i="1">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𝐶</m:t>
                              </m:r>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m:t>
                          </m:r>
                          <m:r>
                            <a:rPr lang="en-GB" i="1">
                              <a:latin typeface="Cambria Math" panose="02040503050406030204" pitchFamily="18" charset="0"/>
                            </a:rPr>
                            <m:t>𝑒𝑝</m:t>
                          </m:r>
                        </m:e>
                      </m:d>
                    </m:oMath>
                  </m:oMathPara>
                </a14:m>
                <a:endParaRPr lang="en-GB" dirty="0"/>
              </a:p>
              <a:p>
                <a:pPr marL="538426" lvl="1" indent="-268288">
                  <a:tabLst>
                    <a:tab pos="2132013" algn="l"/>
                  </a:tabLst>
                </a:pPr>
                <a:r>
                  <a:rPr lang="en-GB" dirty="0">
                    <a:ea typeface="Cambria Math" panose="02040503050406030204" pitchFamily="18" charset="0"/>
                  </a:rPr>
                  <a:t>Ground comparison: </a:t>
                </a:r>
                <a:endParaRPr lang="de-DE" i="1" dirty="0">
                  <a:latin typeface="Cambria Math" panose="02040503050406030204" pitchFamily="18" charset="0"/>
                  <a:ea typeface="Cambria Math" panose="02040503050406030204" pitchFamily="18" charset="0"/>
                </a:endParaRPr>
              </a:p>
              <a:p>
                <a:pPr marL="801688" lvl="2" indent="-268288">
                  <a:tabLst>
                    <a:tab pos="2132013" algn="l"/>
                  </a:tabLst>
                </a:pPr>
                <a:r>
                  <a:rPr lang="en-GB" dirty="0"/>
                  <a:t>For all </a:t>
                </a:r>
                <a14:m>
                  <m:oMath xmlns:m="http://schemas.openxmlformats.org/officeDocument/2006/math">
                    <m:r>
                      <a:rPr lang="en-GB" i="1">
                        <a:latin typeface="Cambria Math" panose="02040503050406030204" pitchFamily="18" charset="0"/>
                      </a:rPr>
                      <m:t>𝑒𝑛</m:t>
                    </m:r>
                    <m: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𝐸𝑛𝑓𝑜𝑟𝑐𝑒</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𝑏</m:t>
                            </m:r>
                          </m:e>
                        </m:d>
                      </m:e>
                    </m:d>
                    <m:r>
                      <a:rPr lang="en-GB" i="1">
                        <a:latin typeface="Cambria Math" panose="02040503050406030204" pitchFamily="18" charset="0"/>
                      </a:rPr>
                      <m:t>, </m:t>
                    </m:r>
                    <m:r>
                      <a:rPr lang="en-GB" i="1">
                        <a:latin typeface="Cambria Math" panose="02040503050406030204" pitchFamily="18" charset="0"/>
                      </a:rPr>
                      <m:t>𝑒𝑝</m:t>
                    </m:r>
                    <m: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𝐸𝑝𝑖𝑑</m:t>
                        </m:r>
                      </m:e>
                    </m:d>
                  </m:oMath>
                </a14:m>
                <a:r>
                  <a:rPr lang="en-GB" dirty="0"/>
                  <a:t>: </a:t>
                </a:r>
              </a:p>
              <a:p>
                <a:pPr marL="533400" lvl="2" indent="0">
                  <a:buNone/>
                  <a:tabLst>
                    <a:tab pos="2132013" algn="l"/>
                  </a:tabLst>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𝑏</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𝑐</m:t>
                                  </m:r>
                                </m:e>
                                <m:sub>
                                  <m:r>
                                    <a:rPr lang="en-GB" i="1">
                                      <a:latin typeface="Cambria Math" panose="02040503050406030204" pitchFamily="18" charset="0"/>
                                      <a:ea typeface="Cambria Math" panose="02040503050406030204" pitchFamily="18" charset="0"/>
                                    </a:rPr>
                                    <m:t>1</m:t>
                                  </m:r>
                                </m:sub>
                              </m:sSub>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r>
                        <a:rPr lang="de-DE"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𝑏</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𝑐</m:t>
                                  </m:r>
                                </m:e>
                                <m:sub>
                                  <m:r>
                                    <a:rPr lang="en-GB" i="1">
                                      <a:latin typeface="Cambria Math" panose="02040503050406030204" pitchFamily="18" charset="0"/>
                                      <a:ea typeface="Cambria Math" panose="02040503050406030204" pitchFamily="18" charset="0"/>
                                    </a:rPr>
                                    <m:t>2</m:t>
                                  </m:r>
                                </m:sub>
                              </m:sSub>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r>
                        <a:rPr lang="de-DE"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𝑏</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𝑐</m:t>
                                  </m:r>
                                </m:e>
                                <m:sub>
                                  <m:r>
                                    <a:rPr lang="en-GB" i="1">
                                      <a:latin typeface="Cambria Math" panose="02040503050406030204" pitchFamily="18" charset="0"/>
                                      <a:ea typeface="Cambria Math" panose="02040503050406030204" pitchFamily="18" charset="0"/>
                                    </a:rPr>
                                    <m:t>3</m:t>
                                  </m:r>
                                </m:sub>
                              </m:sSub>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oMath>
                    <m:oMath xmlns:m="http://schemas.openxmlformats.org/officeDocument/2006/math">
                      <m:r>
                        <a:rPr lang="de-DE" i="1">
                          <a:latin typeface="Cambria Math" panose="02040503050406030204" pitchFamily="18" charset="0"/>
                        </a:rPr>
                        <m:t>=3</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r>
                                <a:rPr lang="en-GB" i="1">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𝐶</m:t>
                              </m:r>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oMath>
                  </m:oMathPara>
                </a14:m>
                <a:endParaRPr lang="en-GB" dirty="0"/>
              </a:p>
              <a:p>
                <a:pPr marL="801688" lvl="2" indent="-268288">
                  <a:tabLst>
                    <a:tab pos="2132013" algn="l"/>
                  </a:tabLst>
                </a:pPr>
                <a:r>
                  <a:rPr lang="en-GB" dirty="0"/>
                  <a:t>For all </a:t>
                </a:r>
                <a14:m>
                  <m:oMath xmlns:m="http://schemas.openxmlformats.org/officeDocument/2006/math">
                    <m:r>
                      <a:rPr lang="en-GB" i="1">
                        <a:latin typeface="Cambria Math" panose="02040503050406030204" pitchFamily="18" charset="0"/>
                      </a:rPr>
                      <m:t>𝑒𝑛</m:t>
                    </m:r>
                    <m: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𝐸𝑛𝑓𝑜𝑟𝑐𝑒</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e>
                        </m:d>
                      </m:e>
                    </m:d>
                    <m:r>
                      <a:rPr lang="en-GB" i="1">
                        <a:latin typeface="Cambria Math" panose="02040503050406030204" pitchFamily="18" charset="0"/>
                      </a:rPr>
                      <m:t>, </m:t>
                    </m:r>
                    <m:r>
                      <a:rPr lang="en-GB" i="1">
                        <a:latin typeface="Cambria Math" panose="02040503050406030204" pitchFamily="18" charset="0"/>
                      </a:rPr>
                      <m:t>𝑒𝑝</m:t>
                    </m:r>
                    <m: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𝐸𝑝𝑖𝑑</m:t>
                        </m:r>
                      </m:e>
                    </m:d>
                  </m:oMath>
                </a14:m>
                <a:r>
                  <a:rPr lang="en-GB" dirty="0"/>
                  <a:t>: </a:t>
                </a:r>
              </a:p>
              <a:p>
                <a:pPr marL="533400" lvl="2" indent="0">
                  <a:buNone/>
                  <a:tabLst>
                    <a:tab pos="2132013" algn="l"/>
                  </a:tabLst>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𝑐</m:t>
                                  </m:r>
                                </m:e>
                                <m:sub>
                                  <m:r>
                                    <a:rPr lang="en-GB" i="1">
                                      <a:latin typeface="Cambria Math" panose="02040503050406030204" pitchFamily="18" charset="0"/>
                                      <a:ea typeface="Cambria Math" panose="02040503050406030204" pitchFamily="18" charset="0"/>
                                    </a:rPr>
                                    <m:t>1</m:t>
                                  </m:r>
                                </m:sub>
                              </m:sSub>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r>
                        <a:rPr lang="de-DE" i="1">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𝑐</m:t>
                                  </m:r>
                                </m:e>
                                <m:sub>
                                  <m:r>
                                    <a:rPr lang="en-GB" i="1">
                                      <a:latin typeface="Cambria Math" panose="02040503050406030204" pitchFamily="18" charset="0"/>
                                      <a:ea typeface="Cambria Math" panose="02040503050406030204" pitchFamily="18" charset="0"/>
                                    </a:rPr>
                                    <m:t>2</m:t>
                                  </m:r>
                                </m:sub>
                              </m:sSub>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r>
                        <a:rPr lang="de-DE">
                          <a:latin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𝑐</m:t>
                                  </m:r>
                                </m:e>
                                <m:sub>
                                  <m:r>
                                    <a:rPr lang="en-GB" i="1">
                                      <a:latin typeface="Cambria Math" panose="02040503050406030204" pitchFamily="18" charset="0"/>
                                      <a:ea typeface="Cambria Math" panose="02040503050406030204" pitchFamily="18" charset="0"/>
                                    </a:rPr>
                                    <m:t>3</m:t>
                                  </m:r>
                                </m:sub>
                              </m:sSub>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oMath>
                    <m:oMath xmlns:m="http://schemas.openxmlformats.org/officeDocument/2006/math">
                      <m:r>
                        <a:rPr lang="de-DE" i="1">
                          <a:latin typeface="Cambria Math" panose="02040503050406030204" pitchFamily="18" charset="0"/>
                        </a:rPr>
                        <m:t>=3</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r>
                                <a:rPr lang="en-GB" i="1">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𝐶</m:t>
                              </m:r>
                            </m:e>
                          </m:d>
                        </m:sub>
                      </m:sSub>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rPr>
                            <m:t>𝑒𝑛</m:t>
                          </m:r>
                          <m:r>
                            <a:rPr lang="en-GB" i="1">
                              <a:latin typeface="Cambria Math" panose="02040503050406030204" pitchFamily="18" charset="0"/>
                            </a:rPr>
                            <m:t>, </m:t>
                          </m:r>
                          <m:r>
                            <a:rPr lang="en-GB" i="1">
                              <a:latin typeface="Cambria Math" panose="02040503050406030204" pitchFamily="18" charset="0"/>
                            </a:rPr>
                            <m:t>𝑒𝑝</m:t>
                          </m:r>
                        </m:e>
                      </m:d>
                    </m:oMath>
                  </m:oMathPara>
                </a14:m>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655360BE-1516-8F4F-A326-91D64D8D92CA}"/>
                  </a:ext>
                </a:extLst>
              </p:cNvPr>
              <p:cNvSpPr>
                <a:spLocks noGrp="1" noRot="1" noChangeAspect="1" noMove="1" noResize="1" noEditPoints="1" noAdjustHandles="1" noChangeArrowheads="1" noChangeShapeType="1" noTextEdit="1"/>
              </p:cNvSpPr>
              <p:nvPr>
                <p:ph type="body" sz="quarter" idx="13"/>
              </p:nvPr>
            </p:nvSpPr>
            <p:spPr>
              <a:xfrm>
                <a:off x="623392" y="1332843"/>
                <a:ext cx="8369095" cy="4584266"/>
              </a:xfrm>
              <a:blipFill>
                <a:blip r:embed="rId3"/>
                <a:stretch>
                  <a:fillRect l="-2121" t="-2210"/>
                </a:stretch>
              </a:blipFill>
            </p:spPr>
            <p:txBody>
              <a:bodyPr/>
              <a:lstStyle/>
              <a:p>
                <a:r>
                  <a:rPr lang="en-DE">
                    <a:noFill/>
                  </a:rPr>
                  <a:t> </a:t>
                </a:r>
              </a:p>
            </p:txBody>
          </p:sp>
        </mc:Fallback>
      </mc:AlternateContent>
      <p:sp>
        <p:nvSpPr>
          <p:cNvPr id="7" name="Right Brace 6">
            <a:extLst>
              <a:ext uri="{FF2B5EF4-FFF2-40B4-BE49-F238E27FC236}">
                <a16:creationId xmlns:a16="http://schemas.microsoft.com/office/drawing/2014/main" id="{0FED2E06-ED22-E949-854C-C9E93CDD0AF9}"/>
              </a:ext>
            </a:extLst>
          </p:cNvPr>
          <p:cNvSpPr/>
          <p:nvPr/>
        </p:nvSpPr>
        <p:spPr>
          <a:xfrm>
            <a:off x="7657018" y="3546902"/>
            <a:ext cx="95166" cy="2056057"/>
          </a:xfrm>
          <a:prstGeom prst="rightBrace">
            <a:avLst>
              <a:gd name="adj1" fmla="val 8333"/>
              <a:gd name="adj2" fmla="val 8912"/>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357CAEF-242C-CF4F-9791-00BB27394A64}"/>
                  </a:ext>
                </a:extLst>
              </p:cNvPr>
              <p:cNvSpPr txBox="1"/>
              <p:nvPr/>
            </p:nvSpPr>
            <p:spPr>
              <a:xfrm>
                <a:off x="7738380" y="3392998"/>
                <a:ext cx="2366097" cy="538353"/>
              </a:xfrm>
              <a:prstGeom prst="rect">
                <a:avLst/>
              </a:prstGeom>
              <a:noFill/>
            </p:spPr>
            <p:txBody>
              <a:bodyPr wrap="none" rtlCol="0">
                <a:spAutoFit/>
              </a:bodyPr>
              <a:lstStyle/>
              <a:p>
                <a:r>
                  <a:rPr lang="en-GB" sz="1400" dirty="0">
                    <a:solidFill>
                      <a:schemeClr val="accent1"/>
                    </a:solidFill>
                    <a:ea typeface="Cambria Math" panose="02040503050406030204" pitchFamily="18" charset="0"/>
                  </a:rPr>
                  <a:t>Combine into:</a:t>
                </a:r>
              </a:p>
              <a:p>
                <a:pPr/>
                <a14:m>
                  <m:oMathPara xmlns:m="http://schemas.openxmlformats.org/officeDocument/2006/math">
                    <m:oMathParaPr>
                      <m:jc m:val="centerGroup"/>
                    </m:oMathParaPr>
                    <m:oMath xmlns:m="http://schemas.openxmlformats.org/officeDocument/2006/math">
                      <m:sSub>
                        <m:sSubPr>
                          <m:ctrlPr>
                            <a:rPr lang="en-GB" sz="1400" i="1">
                              <a:solidFill>
                                <a:schemeClr val="accent1"/>
                              </a:solidFill>
                              <a:latin typeface="Cambria Math" panose="02040503050406030204" pitchFamily="18" charset="0"/>
                              <a:ea typeface="Cambria Math" panose="02040503050406030204" pitchFamily="18" charset="0"/>
                            </a:rPr>
                          </m:ctrlPr>
                        </m:sSubPr>
                        <m:e>
                          <m:r>
                            <a:rPr lang="en-GB" sz="1400" i="1">
                              <a:solidFill>
                                <a:schemeClr val="accent1"/>
                              </a:solidFill>
                              <a:latin typeface="Cambria Math" panose="02040503050406030204" pitchFamily="18" charset="0"/>
                              <a:ea typeface="Cambria Math" panose="02040503050406030204" pitchFamily="18" charset="0"/>
                            </a:rPr>
                            <m:t>𝜙</m:t>
                          </m:r>
                        </m:e>
                        <m:sub>
                          <m:r>
                            <a:rPr lang="en-GB" sz="1400" i="1">
                              <a:solidFill>
                                <a:schemeClr val="accent1"/>
                              </a:solidFill>
                              <a:latin typeface="Cambria Math" panose="02040503050406030204" pitchFamily="18" charset="0"/>
                              <a:ea typeface="Cambria Math" panose="02040503050406030204" pitchFamily="18" charset="0"/>
                            </a:rPr>
                            <m:t>𝑈𝑡𝑖𝑙</m:t>
                          </m:r>
                          <m:d>
                            <m:dPr>
                              <m:ctrlPr>
                                <a:rPr lang="en-GB" sz="1400" i="1">
                                  <a:solidFill>
                                    <a:schemeClr val="accent1"/>
                                  </a:solidFill>
                                  <a:latin typeface="Cambria Math" panose="02040503050406030204" pitchFamily="18" charset="0"/>
                                  <a:ea typeface="Cambria Math" panose="02040503050406030204" pitchFamily="18" charset="0"/>
                                </a:rPr>
                              </m:ctrlPr>
                            </m:dPr>
                            <m:e>
                              <m:r>
                                <a:rPr lang="en-GB" sz="1400" i="1">
                                  <a:solidFill>
                                    <a:schemeClr val="accent1"/>
                                  </a:solidFill>
                                  <a:latin typeface="Cambria Math" panose="02040503050406030204" pitchFamily="18" charset="0"/>
                                  <a:ea typeface="Cambria Math" panose="02040503050406030204" pitchFamily="18" charset="0"/>
                                </a:rPr>
                                <m:t>𝑅</m:t>
                              </m:r>
                            </m:e>
                          </m:d>
                        </m:sub>
                      </m:sSub>
                      <m:d>
                        <m:dPr>
                          <m:ctrlPr>
                            <a:rPr lang="en-GB" sz="1400" i="1">
                              <a:solidFill>
                                <a:schemeClr val="accent1"/>
                              </a:solidFill>
                              <a:latin typeface="Cambria Math" panose="02040503050406030204" pitchFamily="18" charset="0"/>
                              <a:ea typeface="Cambria Math" panose="02040503050406030204" pitchFamily="18" charset="0"/>
                            </a:rPr>
                          </m:ctrlPr>
                        </m:dPr>
                        <m:e>
                          <m:r>
                            <a:rPr lang="en-GB" sz="1400" i="1">
                              <a:solidFill>
                                <a:schemeClr val="accent1"/>
                              </a:solidFill>
                              <a:latin typeface="Cambria Math" panose="02040503050406030204" pitchFamily="18" charset="0"/>
                            </a:rPr>
                            <m:t>𝐸𝑛𝑓𝑜𝑟𝑐𝑒</m:t>
                          </m:r>
                          <m:d>
                            <m:dPr>
                              <m:ctrlPr>
                                <a:rPr lang="en-GB" sz="1400" i="1">
                                  <a:solidFill>
                                    <a:schemeClr val="accent1"/>
                                  </a:solidFill>
                                  <a:latin typeface="Cambria Math" panose="02040503050406030204" pitchFamily="18" charset="0"/>
                                </a:rPr>
                              </m:ctrlPr>
                            </m:dPr>
                            <m:e>
                              <m:r>
                                <a:rPr lang="en-GB" sz="1400" i="1">
                                  <a:solidFill>
                                    <a:schemeClr val="accent1"/>
                                  </a:solidFill>
                                  <a:latin typeface="Cambria Math" panose="02040503050406030204" pitchFamily="18" charset="0"/>
                                </a:rPr>
                                <m:t>𝑅</m:t>
                              </m:r>
                            </m:e>
                          </m:d>
                          <m:r>
                            <a:rPr lang="en-GB"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rPr>
                            <m:t>𝐸𝑝𝑖𝑑</m:t>
                          </m:r>
                        </m:e>
                      </m:d>
                    </m:oMath>
                  </m:oMathPara>
                </a14:m>
                <a:endParaRPr lang="en-GB" sz="1400" dirty="0">
                  <a:solidFill>
                    <a:schemeClr val="accent1"/>
                  </a:solidFill>
                </a:endParaRPr>
              </a:p>
            </p:txBody>
          </p:sp>
        </mc:Choice>
        <mc:Fallback xmlns="">
          <p:sp>
            <p:nvSpPr>
              <p:cNvPr id="9" name="TextBox 8">
                <a:extLst>
                  <a:ext uri="{FF2B5EF4-FFF2-40B4-BE49-F238E27FC236}">
                    <a16:creationId xmlns:a16="http://schemas.microsoft.com/office/drawing/2014/main" id="{9357CAEF-242C-CF4F-9791-00BB27394A64}"/>
                  </a:ext>
                </a:extLst>
              </p:cNvPr>
              <p:cNvSpPr txBox="1">
                <a:spLocks noRot="1" noChangeAspect="1" noMove="1" noResize="1" noEditPoints="1" noAdjustHandles="1" noChangeArrowheads="1" noChangeShapeType="1" noTextEdit="1"/>
              </p:cNvSpPr>
              <p:nvPr/>
            </p:nvSpPr>
            <p:spPr>
              <a:xfrm>
                <a:off x="7738380" y="3392998"/>
                <a:ext cx="2366097" cy="538353"/>
              </a:xfrm>
              <a:prstGeom prst="rect">
                <a:avLst/>
              </a:prstGeom>
              <a:blipFill>
                <a:blip r:embed="rId4"/>
                <a:stretch>
                  <a:fillRect l="-1070" t="-2326" b="-2326"/>
                </a:stretch>
              </a:blipFill>
            </p:spPr>
            <p:txBody>
              <a:bodyPr/>
              <a:lstStyle/>
              <a:p>
                <a:r>
                  <a:rPr lang="en-DE">
                    <a:noFill/>
                  </a:rPr>
                  <a:t> </a:t>
                </a:r>
              </a:p>
            </p:txBody>
          </p:sp>
        </mc:Fallback>
      </mc:AlternateContent>
      <p:grpSp>
        <p:nvGrpSpPr>
          <p:cNvPr id="11" name="Group 10">
            <a:extLst>
              <a:ext uri="{FF2B5EF4-FFF2-40B4-BE49-F238E27FC236}">
                <a16:creationId xmlns:a16="http://schemas.microsoft.com/office/drawing/2014/main" id="{09FF3260-89C4-5848-8814-8A5E7017A019}"/>
              </a:ext>
            </a:extLst>
          </p:cNvPr>
          <p:cNvGrpSpPr/>
          <p:nvPr/>
        </p:nvGrpSpPr>
        <p:grpSpPr>
          <a:xfrm>
            <a:off x="7821043" y="3945457"/>
            <a:ext cx="4010632" cy="1960457"/>
            <a:chOff x="7821043" y="1177284"/>
            <a:chExt cx="4010632" cy="1960457"/>
          </a:xfrm>
        </p:grpSpPr>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1F6237C-73B7-874F-9AD9-E6D271445744}"/>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12" name="Rectangle 11">
                  <a:extLst>
                    <a:ext uri="{FF2B5EF4-FFF2-40B4-BE49-F238E27FC236}">
                      <a16:creationId xmlns:a16="http://schemas.microsoft.com/office/drawing/2014/main" id="{11F6237C-73B7-874F-9AD9-E6D271445744}"/>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Diamond 12">
                  <a:extLst>
                    <a:ext uri="{FF2B5EF4-FFF2-40B4-BE49-F238E27FC236}">
                      <a16:creationId xmlns:a16="http://schemas.microsoft.com/office/drawing/2014/main" id="{1AFC3923-300D-A14E-8ADD-DC19DF047139}"/>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3" name="Diamond 12">
                  <a:extLst>
                    <a:ext uri="{FF2B5EF4-FFF2-40B4-BE49-F238E27FC236}">
                      <a16:creationId xmlns:a16="http://schemas.microsoft.com/office/drawing/2014/main" id="{1AFC3923-300D-A14E-8ADD-DC19DF047139}"/>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F5CBC14E-6554-B545-B0CF-5191F80BD659}"/>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F5CBC14E-6554-B545-B0CF-5191F80BD659}"/>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02B6FACF-365C-BF4E-8B61-622770265B3B}"/>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5" name="Oval 14">
                  <a:extLst>
                    <a:ext uri="{FF2B5EF4-FFF2-40B4-BE49-F238E27FC236}">
                      <a16:creationId xmlns:a16="http://schemas.microsoft.com/office/drawing/2014/main" id="{02B6FACF-365C-BF4E-8B61-622770265B3B}"/>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C7A6120B-DE7E-DF44-99A5-7E574001A7B8}"/>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6" name="Oval 15">
                  <a:extLst>
                    <a:ext uri="{FF2B5EF4-FFF2-40B4-BE49-F238E27FC236}">
                      <a16:creationId xmlns:a16="http://schemas.microsoft.com/office/drawing/2014/main" id="{C7A6120B-DE7E-DF44-99A5-7E574001A7B8}"/>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BBC586AC-DFEF-A340-B763-FB2590A9E532}"/>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7" name="Oval 16">
                  <a:extLst>
                    <a:ext uri="{FF2B5EF4-FFF2-40B4-BE49-F238E27FC236}">
                      <a16:creationId xmlns:a16="http://schemas.microsoft.com/office/drawing/2014/main" id="{BBC586AC-DFEF-A340-B763-FB2590A9E532}"/>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18" name="Straight Connector 17">
              <a:extLst>
                <a:ext uri="{FF2B5EF4-FFF2-40B4-BE49-F238E27FC236}">
                  <a16:creationId xmlns:a16="http://schemas.microsoft.com/office/drawing/2014/main" id="{B0197575-D545-D549-AAF2-400E3F67A11B}"/>
                </a:ext>
              </a:extLst>
            </p:cNvPr>
            <p:cNvCxnSpPr>
              <a:cxnSpLocks/>
              <a:stCxn id="15" idx="6"/>
              <a:endCxn id="65"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6F14769-1EAF-AF47-AFB6-FA9224F3C8A8}"/>
                </a:ext>
              </a:extLst>
            </p:cNvPr>
            <p:cNvCxnSpPr>
              <a:cxnSpLocks/>
              <a:stCxn id="16" idx="4"/>
              <a:endCxn id="65"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DEDF462-446D-7140-8CDA-4161D0EADD8A}"/>
                </a:ext>
              </a:extLst>
            </p:cNvPr>
            <p:cNvCxnSpPr>
              <a:cxnSpLocks/>
              <a:stCxn id="14" idx="0"/>
              <a:endCxn id="65"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2022F130-ABEF-B04F-AE60-251414B98EF4}"/>
                </a:ext>
              </a:extLst>
            </p:cNvPr>
            <p:cNvGrpSpPr/>
            <p:nvPr/>
          </p:nvGrpSpPr>
          <p:grpSpPr>
            <a:xfrm>
              <a:off x="9259275" y="2498959"/>
              <a:ext cx="381362" cy="321402"/>
              <a:chOff x="9288700" y="2889291"/>
              <a:chExt cx="461103" cy="388604"/>
            </a:xfrm>
          </p:grpSpPr>
          <p:sp>
            <p:nvSpPr>
              <p:cNvPr id="64" name="Rectangle 63">
                <a:extLst>
                  <a:ext uri="{FF2B5EF4-FFF2-40B4-BE49-F238E27FC236}">
                    <a16:creationId xmlns:a16="http://schemas.microsoft.com/office/drawing/2014/main" id="{A9759839-7D31-F643-B67A-E74803EC0094}"/>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5" name="Rectangle 64">
                <a:extLst>
                  <a:ext uri="{FF2B5EF4-FFF2-40B4-BE49-F238E27FC236}">
                    <a16:creationId xmlns:a16="http://schemas.microsoft.com/office/drawing/2014/main" id="{F1518C57-507A-4A4E-9004-038A4E791C7F}"/>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6" name="Rectangle 65">
                <a:extLst>
                  <a:ext uri="{FF2B5EF4-FFF2-40B4-BE49-F238E27FC236}">
                    <a16:creationId xmlns:a16="http://schemas.microsoft.com/office/drawing/2014/main" id="{60BEE89D-7F5F-AC4B-90AA-D38D3462DE3E}"/>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060BA86C-1271-A642-908D-10E693D4533A}"/>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22" name="Straight Connector 21">
              <a:extLst>
                <a:ext uri="{FF2B5EF4-FFF2-40B4-BE49-F238E27FC236}">
                  <a16:creationId xmlns:a16="http://schemas.microsoft.com/office/drawing/2014/main" id="{91A8E3D6-3DEA-0A46-9D24-C9B8326BC20E}"/>
                </a:ext>
              </a:extLst>
            </p:cNvPr>
            <p:cNvCxnSpPr>
              <a:cxnSpLocks/>
              <a:stCxn id="16" idx="4"/>
              <a:endCxn id="61"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E38FC09-232A-B347-9F8A-FFC91625CF7A}"/>
                </a:ext>
              </a:extLst>
            </p:cNvPr>
            <p:cNvCxnSpPr>
              <a:cxnSpLocks/>
              <a:stCxn id="17" idx="2"/>
              <a:endCxn id="61"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D39ED7-28A9-1C48-94BF-869733AD80FD}"/>
                </a:ext>
              </a:extLst>
            </p:cNvPr>
            <p:cNvCxnSpPr>
              <a:cxnSpLocks/>
              <a:stCxn id="14" idx="0"/>
              <a:endCxn id="61"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F657D093-451A-0343-AB36-8FEAF262F988}"/>
                </a:ext>
              </a:extLst>
            </p:cNvPr>
            <p:cNvGrpSpPr/>
            <p:nvPr/>
          </p:nvGrpSpPr>
          <p:grpSpPr>
            <a:xfrm>
              <a:off x="9912217" y="2498959"/>
              <a:ext cx="413819" cy="321813"/>
              <a:chOff x="9547296" y="2889291"/>
              <a:chExt cx="500346" cy="389101"/>
            </a:xfrm>
          </p:grpSpPr>
          <p:sp>
            <p:nvSpPr>
              <p:cNvPr id="60" name="Rectangle 59">
                <a:extLst>
                  <a:ext uri="{FF2B5EF4-FFF2-40B4-BE49-F238E27FC236}">
                    <a16:creationId xmlns:a16="http://schemas.microsoft.com/office/drawing/2014/main" id="{2FCB2E88-EFB3-4142-930C-44D14C40523B}"/>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1" name="Rectangle 60">
                <a:extLst>
                  <a:ext uri="{FF2B5EF4-FFF2-40B4-BE49-F238E27FC236}">
                    <a16:creationId xmlns:a16="http://schemas.microsoft.com/office/drawing/2014/main" id="{D268BBC5-E285-9942-9FB2-093DA6DE0343}"/>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2" name="Rectangle 61">
                <a:extLst>
                  <a:ext uri="{FF2B5EF4-FFF2-40B4-BE49-F238E27FC236}">
                    <a16:creationId xmlns:a16="http://schemas.microsoft.com/office/drawing/2014/main" id="{FE73DA5B-4D65-8B42-B2B9-F61E53326942}"/>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D1726594-5551-EA44-908D-9C53CE80D338}"/>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26" name="Group 25">
              <a:extLst>
                <a:ext uri="{FF2B5EF4-FFF2-40B4-BE49-F238E27FC236}">
                  <a16:creationId xmlns:a16="http://schemas.microsoft.com/office/drawing/2014/main" id="{3BA6A911-F3D4-E24F-9F8F-EB8EFF4F6AAA}"/>
                </a:ext>
              </a:extLst>
            </p:cNvPr>
            <p:cNvGrpSpPr/>
            <p:nvPr/>
          </p:nvGrpSpPr>
          <p:grpSpPr>
            <a:xfrm>
              <a:off x="10068437" y="2138718"/>
              <a:ext cx="637130" cy="275544"/>
              <a:chOff x="8605965" y="2941214"/>
              <a:chExt cx="770350" cy="333158"/>
            </a:xfrm>
          </p:grpSpPr>
          <p:cxnSp>
            <p:nvCxnSpPr>
              <p:cNvPr id="56" name="Straight Connector 55">
                <a:extLst>
                  <a:ext uri="{FF2B5EF4-FFF2-40B4-BE49-F238E27FC236}">
                    <a16:creationId xmlns:a16="http://schemas.microsoft.com/office/drawing/2014/main" id="{19808E0D-1C5A-8D44-89EB-12DAF0F3327D}"/>
                  </a:ext>
                </a:extLst>
              </p:cNvPr>
              <p:cNvCxnSpPr>
                <a:cxnSpLocks/>
                <a:stCxn id="16" idx="6"/>
                <a:endCxn id="58"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E3205FCE-C5AD-4C4E-86AC-8D7CEBA1407C}"/>
                  </a:ext>
                </a:extLst>
              </p:cNvPr>
              <p:cNvGrpSpPr/>
              <p:nvPr/>
            </p:nvGrpSpPr>
            <p:grpSpPr>
              <a:xfrm>
                <a:off x="8957002" y="2941214"/>
                <a:ext cx="419313" cy="333158"/>
                <a:chOff x="8957002" y="2941214"/>
                <a:chExt cx="419313" cy="333158"/>
              </a:xfrm>
            </p:grpSpPr>
            <p:sp>
              <p:nvSpPr>
                <p:cNvPr id="58" name="Rectangle 57">
                  <a:extLst>
                    <a:ext uri="{FF2B5EF4-FFF2-40B4-BE49-F238E27FC236}">
                      <a16:creationId xmlns:a16="http://schemas.microsoft.com/office/drawing/2014/main" id="{7D2C0255-BE14-9B4E-B930-2E09E5950DCE}"/>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AE50F1A0-47B8-CD4D-B830-ECDB8B7B1590}"/>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27" name="Group 26">
              <a:extLst>
                <a:ext uri="{FF2B5EF4-FFF2-40B4-BE49-F238E27FC236}">
                  <a16:creationId xmlns:a16="http://schemas.microsoft.com/office/drawing/2014/main" id="{53D9713E-ED92-9349-8F32-26ACCF495007}"/>
                </a:ext>
              </a:extLst>
            </p:cNvPr>
            <p:cNvGrpSpPr/>
            <p:nvPr/>
          </p:nvGrpSpPr>
          <p:grpSpPr>
            <a:xfrm>
              <a:off x="8394384" y="1966494"/>
              <a:ext cx="419594" cy="468091"/>
              <a:chOff x="9535279" y="2812493"/>
              <a:chExt cx="507329" cy="565968"/>
            </a:xfrm>
          </p:grpSpPr>
          <p:cxnSp>
            <p:nvCxnSpPr>
              <p:cNvPr id="49" name="Straight Connector 48">
                <a:extLst>
                  <a:ext uri="{FF2B5EF4-FFF2-40B4-BE49-F238E27FC236}">
                    <a16:creationId xmlns:a16="http://schemas.microsoft.com/office/drawing/2014/main" id="{0BF63819-37B1-7C43-96A9-B0FD3827EEAC}"/>
                  </a:ext>
                </a:extLst>
              </p:cNvPr>
              <p:cNvCxnSpPr>
                <a:cxnSpLocks/>
                <a:stCxn id="12" idx="2"/>
                <a:endCxn id="53"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8874928-D23F-0D4A-93C4-A484AECC69FD}"/>
                  </a:ext>
                </a:extLst>
              </p:cNvPr>
              <p:cNvCxnSpPr>
                <a:cxnSpLocks/>
                <a:stCxn id="15" idx="0"/>
                <a:endCxn id="53"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263EB4AC-C760-614D-BA54-6A4A1C5676B2}"/>
                  </a:ext>
                </a:extLst>
              </p:cNvPr>
              <p:cNvGrpSpPr/>
              <p:nvPr/>
            </p:nvGrpSpPr>
            <p:grpSpPr>
              <a:xfrm>
                <a:off x="9535279" y="2971566"/>
                <a:ext cx="507329" cy="375692"/>
                <a:chOff x="9535279" y="2971566"/>
                <a:chExt cx="507329" cy="375692"/>
              </a:xfrm>
            </p:grpSpPr>
            <p:sp>
              <p:nvSpPr>
                <p:cNvPr id="52" name="Rectangle 51">
                  <a:extLst>
                    <a:ext uri="{FF2B5EF4-FFF2-40B4-BE49-F238E27FC236}">
                      <a16:creationId xmlns:a16="http://schemas.microsoft.com/office/drawing/2014/main" id="{74B64969-C14F-1A42-9FD4-0BDFAA3AE57F}"/>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 name="Rectangle 52">
                  <a:extLst>
                    <a:ext uri="{FF2B5EF4-FFF2-40B4-BE49-F238E27FC236}">
                      <a16:creationId xmlns:a16="http://schemas.microsoft.com/office/drawing/2014/main" id="{CE8164EB-5EE3-E34C-9A84-B1B0FBD6A562}"/>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4" name="Rectangle 53">
                  <a:extLst>
                    <a:ext uri="{FF2B5EF4-FFF2-40B4-BE49-F238E27FC236}">
                      <a16:creationId xmlns:a16="http://schemas.microsoft.com/office/drawing/2014/main" id="{EA205087-11AD-5C4E-88F9-A15ECDCC7657}"/>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DD77E50C-808B-8D48-BAE8-8F231EA2CBB5}"/>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28" name="Straight Connector 27">
              <a:extLst>
                <a:ext uri="{FF2B5EF4-FFF2-40B4-BE49-F238E27FC236}">
                  <a16:creationId xmlns:a16="http://schemas.microsoft.com/office/drawing/2014/main" id="{66855CA0-B112-784D-80E9-1AA00B713932}"/>
                </a:ext>
              </a:extLst>
            </p:cNvPr>
            <p:cNvCxnSpPr>
              <a:cxnSpLocks/>
              <a:stCxn id="13" idx="0"/>
              <a:endCxn id="29"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050B21F4-3E85-2D43-9DD3-0B6273DBDC21}"/>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04B70971-D846-A041-B68B-1221CC2ECEE6}"/>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30" name="TextBox 29">
                  <a:extLst>
                    <a:ext uri="{FF2B5EF4-FFF2-40B4-BE49-F238E27FC236}">
                      <a16:creationId xmlns:a16="http://schemas.microsoft.com/office/drawing/2014/main" id="{04B70971-D846-A041-B68B-1221CC2ECEE6}"/>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b="-5556"/>
                  </a:stretch>
                </a:blipFill>
              </p:spPr>
              <p:txBody>
                <a:bodyPr/>
                <a:lstStyle/>
                <a:p>
                  <a:r>
                    <a:rPr lang="en-GB">
                      <a:noFill/>
                    </a:rPr>
                    <a:t> </a:t>
                  </a:r>
                </a:p>
              </p:txBody>
            </p:sp>
          </mc:Fallback>
        </mc:AlternateContent>
        <p:cxnSp>
          <p:nvCxnSpPr>
            <p:cNvPr id="31" name="Straight Connector 30">
              <a:extLst>
                <a:ext uri="{FF2B5EF4-FFF2-40B4-BE49-F238E27FC236}">
                  <a16:creationId xmlns:a16="http://schemas.microsoft.com/office/drawing/2014/main" id="{9E0183CA-A3BF-9848-98FC-66F960D4328E}"/>
                </a:ext>
              </a:extLst>
            </p:cNvPr>
            <p:cNvCxnSpPr>
              <a:cxnSpLocks/>
              <a:stCxn id="36" idx="1"/>
              <a:endCxn id="43"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Oval 31">
                  <a:extLst>
                    <a:ext uri="{FF2B5EF4-FFF2-40B4-BE49-F238E27FC236}">
                      <a16:creationId xmlns:a16="http://schemas.microsoft.com/office/drawing/2014/main" id="{65E62B40-FAB5-1E48-A4B2-4114B4BE23B8}"/>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2" name="Oval 31">
                  <a:extLst>
                    <a:ext uri="{FF2B5EF4-FFF2-40B4-BE49-F238E27FC236}">
                      <a16:creationId xmlns:a16="http://schemas.microsoft.com/office/drawing/2014/main" id="{65E62B40-FAB5-1E48-A4B2-4114B4BE23B8}"/>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33" name="Straight Connector 32">
              <a:extLst>
                <a:ext uri="{FF2B5EF4-FFF2-40B4-BE49-F238E27FC236}">
                  <a16:creationId xmlns:a16="http://schemas.microsoft.com/office/drawing/2014/main" id="{AFFBB02B-C79D-B14F-9ECB-F27B72AE2F04}"/>
                </a:ext>
              </a:extLst>
            </p:cNvPr>
            <p:cNvCxnSpPr>
              <a:cxnSpLocks/>
              <a:stCxn id="43" idx="1"/>
              <a:endCxn id="32"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A1D480A-94C0-9942-B2AA-EA47DE32847D}"/>
                </a:ext>
              </a:extLst>
            </p:cNvPr>
            <p:cNvCxnSpPr>
              <a:cxnSpLocks/>
              <a:stCxn id="32" idx="2"/>
              <a:endCxn id="46"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74">
              <a:extLst>
                <a:ext uri="{FF2B5EF4-FFF2-40B4-BE49-F238E27FC236}">
                  <a16:creationId xmlns:a16="http://schemas.microsoft.com/office/drawing/2014/main" id="{06D58468-11CA-0B49-990B-97FF9E16E243}"/>
                </a:ext>
              </a:extLst>
            </p:cNvPr>
            <p:cNvCxnSpPr>
              <a:cxnSpLocks/>
              <a:stCxn id="12" idx="0"/>
              <a:endCxn id="46"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Diamond 35">
                  <a:extLst>
                    <a:ext uri="{FF2B5EF4-FFF2-40B4-BE49-F238E27FC236}">
                      <a16:creationId xmlns:a16="http://schemas.microsoft.com/office/drawing/2014/main" id="{1C16896F-60A5-EF46-9562-E661C52913D5}"/>
                    </a:ext>
                  </a:extLst>
                </p:cNvPr>
                <p:cNvSpPr/>
                <p:nvPr/>
              </p:nvSpPr>
              <p:spPr>
                <a:xfrm>
                  <a:off x="10701736" y="1177284"/>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6" name="Diamond 35">
                  <a:extLst>
                    <a:ext uri="{FF2B5EF4-FFF2-40B4-BE49-F238E27FC236}">
                      <a16:creationId xmlns:a16="http://schemas.microsoft.com/office/drawing/2014/main" id="{1C16896F-60A5-EF46-9562-E661C52913D5}"/>
                    </a:ext>
                  </a:extLst>
                </p:cNvPr>
                <p:cNvSpPr>
                  <a:spLocks noRot="1" noChangeAspect="1" noMove="1" noResize="1" noEditPoints="1" noAdjustHandles="1" noChangeArrowheads="1" noChangeShapeType="1" noTextEdit="1"/>
                </p:cNvSpPr>
                <p:nvPr/>
              </p:nvSpPr>
              <p:spPr>
                <a:xfrm>
                  <a:off x="10701736" y="1177284"/>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p:grpSp>
          <p:nvGrpSpPr>
            <p:cNvPr id="37" name="Group 36">
              <a:extLst>
                <a:ext uri="{FF2B5EF4-FFF2-40B4-BE49-F238E27FC236}">
                  <a16:creationId xmlns:a16="http://schemas.microsoft.com/office/drawing/2014/main" id="{EB68FA13-1CEC-934E-846C-7BDF0C1365C6}"/>
                </a:ext>
              </a:extLst>
            </p:cNvPr>
            <p:cNvGrpSpPr/>
            <p:nvPr/>
          </p:nvGrpSpPr>
          <p:grpSpPr>
            <a:xfrm>
              <a:off x="8399326" y="1300006"/>
              <a:ext cx="416324" cy="313897"/>
              <a:chOff x="8401818" y="3583002"/>
              <a:chExt cx="416324" cy="313897"/>
            </a:xfrm>
          </p:grpSpPr>
          <p:sp>
            <p:nvSpPr>
              <p:cNvPr id="45" name="Rectangle 44">
                <a:extLst>
                  <a:ext uri="{FF2B5EF4-FFF2-40B4-BE49-F238E27FC236}">
                    <a16:creationId xmlns:a16="http://schemas.microsoft.com/office/drawing/2014/main" id="{B023C540-979F-DB4D-BACA-6A68FDC708C3}"/>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6" name="Rectangle 45">
                <a:extLst>
                  <a:ext uri="{FF2B5EF4-FFF2-40B4-BE49-F238E27FC236}">
                    <a16:creationId xmlns:a16="http://schemas.microsoft.com/office/drawing/2014/main" id="{56521D69-0A06-8C40-B938-B0E3B95064E1}"/>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7" name="Rectangle 46">
                <a:extLst>
                  <a:ext uri="{FF2B5EF4-FFF2-40B4-BE49-F238E27FC236}">
                    <a16:creationId xmlns:a16="http://schemas.microsoft.com/office/drawing/2014/main" id="{C2944326-6A81-474F-906B-ABCC3DA8D07C}"/>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129443E6-3651-5044-812D-C5104C6D59BB}"/>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38" name="Straight Connector 37">
              <a:extLst>
                <a:ext uri="{FF2B5EF4-FFF2-40B4-BE49-F238E27FC236}">
                  <a16:creationId xmlns:a16="http://schemas.microsoft.com/office/drawing/2014/main" id="{18311137-9FFF-EA48-AB9C-B102ADD0D0AC}"/>
                </a:ext>
              </a:extLst>
            </p:cNvPr>
            <p:cNvCxnSpPr>
              <a:cxnSpLocks/>
              <a:stCxn id="29" idx="0"/>
              <a:endCxn id="36" idx="2"/>
            </p:cNvCxnSpPr>
            <p:nvPr/>
          </p:nvCxnSpPr>
          <p:spPr>
            <a:xfrm flipH="1" flipV="1">
              <a:off x="11133910" y="1605254"/>
              <a:ext cx="2592"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D9C294EF-F2DA-1D4F-9500-958DF1768A89}"/>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9E7DFFE6-F9EA-E349-B328-6386A3AF044D}"/>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41" name="TextBox 40">
                    <a:extLst>
                      <a:ext uri="{FF2B5EF4-FFF2-40B4-BE49-F238E27FC236}">
                        <a16:creationId xmlns:a16="http://schemas.microsoft.com/office/drawing/2014/main" id="{9E7DFFE6-F9EA-E349-B328-6386A3AF044D}"/>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5789"/>
                    </a:stretch>
                  </a:blipFill>
                </p:spPr>
                <p:txBody>
                  <a:bodyPr/>
                  <a:lstStyle/>
                  <a:p>
                    <a:r>
                      <a:rPr lang="en-GB">
                        <a:noFill/>
                      </a:rPr>
                      <a:t> </a:t>
                    </a:r>
                  </a:p>
                </p:txBody>
              </p:sp>
            </mc:Fallback>
          </mc:AlternateContent>
          <p:sp>
            <p:nvSpPr>
              <p:cNvPr id="42" name="Rectangle 41">
                <a:extLst>
                  <a:ext uri="{FF2B5EF4-FFF2-40B4-BE49-F238E27FC236}">
                    <a16:creationId xmlns:a16="http://schemas.microsoft.com/office/drawing/2014/main" id="{BC473033-EB39-7D41-B1EE-D1B2797BB7B2}"/>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3" name="Rectangle 42">
                <a:extLst>
                  <a:ext uri="{FF2B5EF4-FFF2-40B4-BE49-F238E27FC236}">
                    <a16:creationId xmlns:a16="http://schemas.microsoft.com/office/drawing/2014/main" id="{494EB582-02BB-C64B-B011-FA2D2C24ACAB}"/>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4" name="Rectangle 43">
                <a:extLst>
                  <a:ext uri="{FF2B5EF4-FFF2-40B4-BE49-F238E27FC236}">
                    <a16:creationId xmlns:a16="http://schemas.microsoft.com/office/drawing/2014/main" id="{CB6068E8-4301-8F42-9F35-D6EF378CA3A6}"/>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40" name="Straight Connector 39">
              <a:extLst>
                <a:ext uri="{FF2B5EF4-FFF2-40B4-BE49-F238E27FC236}">
                  <a16:creationId xmlns:a16="http://schemas.microsoft.com/office/drawing/2014/main" id="{E78B20D5-4B1B-3D42-B3F7-0CB7E4243E28}"/>
                </a:ext>
              </a:extLst>
            </p:cNvPr>
            <p:cNvCxnSpPr>
              <a:cxnSpLocks/>
              <a:stCxn id="16" idx="0"/>
              <a:endCxn id="43"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86F3F2C-AB34-5E44-AA29-BFEB9DE5C3E6}"/>
              </a:ext>
            </a:extLst>
          </p:cNvPr>
          <p:cNvGrpSpPr/>
          <p:nvPr/>
        </p:nvGrpSpPr>
        <p:grpSpPr>
          <a:xfrm>
            <a:off x="7817732" y="1659071"/>
            <a:ext cx="4106777" cy="1960457"/>
            <a:chOff x="7821043" y="1177284"/>
            <a:chExt cx="4106777" cy="1960457"/>
          </a:xfrm>
        </p:grpSpPr>
        <mc:AlternateContent xmlns:mc="http://schemas.openxmlformats.org/markup-compatibility/2006" xmlns:a14="http://schemas.microsoft.com/office/drawing/2010/main">
          <mc:Choice Requires="a14">
            <p:sp>
              <p:nvSpPr>
                <p:cNvPr id="69" name="Rectangle 68">
                  <a:extLst>
                    <a:ext uri="{FF2B5EF4-FFF2-40B4-BE49-F238E27FC236}">
                      <a16:creationId xmlns:a16="http://schemas.microsoft.com/office/drawing/2014/main" id="{A47506DD-5461-F747-BCE7-7809C38718C2}"/>
                    </a:ext>
                  </a:extLst>
                </p:cNvPr>
                <p:cNvSpPr/>
                <p:nvPr/>
              </p:nvSpPr>
              <p:spPr>
                <a:xfrm>
                  <a:off x="7821043" y="1656536"/>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𝑅</m:t>
                            </m:r>
                          </m:e>
                        </m:d>
                      </m:oMath>
                    </m:oMathPara>
                  </a14:m>
                  <a:endParaRPr lang="en-GB" sz="1400" dirty="0"/>
                </a:p>
              </p:txBody>
            </p:sp>
          </mc:Choice>
          <mc:Fallback xmlns="">
            <p:sp>
              <p:nvSpPr>
                <p:cNvPr id="12" name="Rectangle 11">
                  <a:extLst>
                    <a:ext uri="{FF2B5EF4-FFF2-40B4-BE49-F238E27FC236}">
                      <a16:creationId xmlns:a16="http://schemas.microsoft.com/office/drawing/2014/main" id="{11F6237C-73B7-874F-9AD9-E6D271445744}"/>
                    </a:ext>
                  </a:extLst>
                </p:cNvPr>
                <p:cNvSpPr>
                  <a:spLocks noRot="1" noChangeAspect="1" noMove="1" noResize="1" noEditPoints="1" noAdjustHandles="1" noChangeArrowheads="1" noChangeShapeType="1" noTextEdit="1"/>
                </p:cNvSpPr>
                <p:nvPr/>
              </p:nvSpPr>
              <p:spPr>
                <a:xfrm>
                  <a:off x="7821043" y="1656536"/>
                  <a:ext cx="1331688" cy="309958"/>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Diamond 69">
                  <a:extLst>
                    <a:ext uri="{FF2B5EF4-FFF2-40B4-BE49-F238E27FC236}">
                      <a16:creationId xmlns:a16="http://schemas.microsoft.com/office/drawing/2014/main" id="{F9905DCE-2A35-7548-815F-C2F7BE6E419E}"/>
                    </a:ext>
                  </a:extLst>
                </p:cNvPr>
                <p:cNvSpPr/>
                <p:nvPr/>
              </p:nvSpPr>
              <p:spPr>
                <a:xfrm>
                  <a:off x="10786929" y="1969701"/>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3" name="Diamond 12">
                  <a:extLst>
                    <a:ext uri="{FF2B5EF4-FFF2-40B4-BE49-F238E27FC236}">
                      <a16:creationId xmlns:a16="http://schemas.microsoft.com/office/drawing/2014/main" id="{1AFC3923-300D-A14E-8ADD-DC19DF047139}"/>
                    </a:ext>
                  </a:extLst>
                </p:cNvPr>
                <p:cNvSpPr>
                  <a:spLocks noRot="1" noChangeAspect="1" noMove="1" noResize="1" noEditPoints="1" noAdjustHandles="1" noChangeArrowheads="1" noChangeShapeType="1" noTextEdit="1"/>
                </p:cNvSpPr>
                <p:nvPr/>
              </p:nvSpPr>
              <p:spPr>
                <a:xfrm>
                  <a:off x="10786929" y="1969701"/>
                  <a:ext cx="699146" cy="427971"/>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Oval 70">
                  <a:extLst>
                    <a:ext uri="{FF2B5EF4-FFF2-40B4-BE49-F238E27FC236}">
                      <a16:creationId xmlns:a16="http://schemas.microsoft.com/office/drawing/2014/main" id="{7A2A59D4-38A5-8E43-9FE1-77E38A7B7592}"/>
                    </a:ext>
                  </a:extLst>
                </p:cNvPr>
                <p:cNvSpPr/>
                <p:nvPr/>
              </p:nvSpPr>
              <p:spPr>
                <a:xfrm>
                  <a:off x="9320611" y="2834786"/>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 name="Oval 13">
                  <a:extLst>
                    <a:ext uri="{FF2B5EF4-FFF2-40B4-BE49-F238E27FC236}">
                      <a16:creationId xmlns:a16="http://schemas.microsoft.com/office/drawing/2014/main" id="{F5CBC14E-6554-B545-B0CF-5191F80BD659}"/>
                    </a:ext>
                  </a:extLst>
                </p:cNvPr>
                <p:cNvSpPr>
                  <a:spLocks noRot="1" noChangeAspect="1" noMove="1" noResize="1" noEditPoints="1" noAdjustHandles="1" noChangeArrowheads="1" noChangeShapeType="1" noTextEdit="1"/>
                </p:cNvSpPr>
                <p:nvPr/>
              </p:nvSpPr>
              <p:spPr>
                <a:xfrm>
                  <a:off x="9320611" y="2834786"/>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Oval 71">
                  <a:extLst>
                    <a:ext uri="{FF2B5EF4-FFF2-40B4-BE49-F238E27FC236}">
                      <a16:creationId xmlns:a16="http://schemas.microsoft.com/office/drawing/2014/main" id="{3BCFDC4D-2B8B-9845-AD47-5CBF01C1DF10}"/>
                    </a:ext>
                  </a:extLst>
                </p:cNvPr>
                <p:cNvSpPr/>
                <p:nvPr/>
              </p:nvSpPr>
              <p:spPr>
                <a:xfrm>
                  <a:off x="7889273" y="243458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5" name="Oval 14">
                  <a:extLst>
                    <a:ext uri="{FF2B5EF4-FFF2-40B4-BE49-F238E27FC236}">
                      <a16:creationId xmlns:a16="http://schemas.microsoft.com/office/drawing/2014/main" id="{02B6FACF-365C-BF4E-8B61-622770265B3B}"/>
                    </a:ext>
                  </a:extLst>
                </p:cNvPr>
                <p:cNvSpPr>
                  <a:spLocks noRot="1" noChangeAspect="1" noMove="1" noResize="1" noEditPoints="1" noAdjustHandles="1" noChangeArrowheads="1" noChangeShapeType="1" noTextEdit="1"/>
                </p:cNvSpPr>
                <p:nvPr/>
              </p:nvSpPr>
              <p:spPr>
                <a:xfrm>
                  <a:off x="7889273" y="2434583"/>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Oval 72">
                  <a:extLst>
                    <a:ext uri="{FF2B5EF4-FFF2-40B4-BE49-F238E27FC236}">
                      <a16:creationId xmlns:a16="http://schemas.microsoft.com/office/drawing/2014/main" id="{85F1A91A-35DF-1542-BFD7-AE968297B643}"/>
                    </a:ext>
                  </a:extLst>
                </p:cNvPr>
                <p:cNvSpPr/>
                <p:nvPr/>
              </p:nvSpPr>
              <p:spPr>
                <a:xfrm>
                  <a:off x="9481105" y="2046790"/>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6" name="Oval 15">
                  <a:extLst>
                    <a:ext uri="{FF2B5EF4-FFF2-40B4-BE49-F238E27FC236}">
                      <a16:creationId xmlns:a16="http://schemas.microsoft.com/office/drawing/2014/main" id="{C7A6120B-DE7E-DF44-99A5-7E574001A7B8}"/>
                    </a:ext>
                  </a:extLst>
                </p:cNvPr>
                <p:cNvSpPr>
                  <a:spLocks noRot="1" noChangeAspect="1" noMove="1" noResize="1" noEditPoints="1" noAdjustHandles="1" noChangeArrowheads="1" noChangeShapeType="1" noTextEdit="1"/>
                </p:cNvSpPr>
                <p:nvPr/>
              </p:nvSpPr>
              <p:spPr>
                <a:xfrm>
                  <a:off x="9481105" y="2046790"/>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Oval 73">
                  <a:extLst>
                    <a:ext uri="{FF2B5EF4-FFF2-40B4-BE49-F238E27FC236}">
                      <a16:creationId xmlns:a16="http://schemas.microsoft.com/office/drawing/2014/main" id="{19807297-9F16-2E47-AB3E-C6FEC337F042}"/>
                    </a:ext>
                  </a:extLst>
                </p:cNvPr>
                <p:cNvSpPr/>
                <p:nvPr/>
              </p:nvSpPr>
              <p:spPr>
                <a:xfrm>
                  <a:off x="10441330" y="2436197"/>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7" name="Oval 16">
                  <a:extLst>
                    <a:ext uri="{FF2B5EF4-FFF2-40B4-BE49-F238E27FC236}">
                      <a16:creationId xmlns:a16="http://schemas.microsoft.com/office/drawing/2014/main" id="{BBC586AC-DFEF-A340-B763-FB2590A9E532}"/>
                    </a:ext>
                  </a:extLst>
                </p:cNvPr>
                <p:cNvSpPr>
                  <a:spLocks noRot="1" noChangeAspect="1" noMove="1" noResize="1" noEditPoints="1" noAdjustHandles="1" noChangeArrowheads="1" noChangeShapeType="1" noTextEdit="1"/>
                </p:cNvSpPr>
                <p:nvPr/>
              </p:nvSpPr>
              <p:spPr>
                <a:xfrm>
                  <a:off x="10441330" y="2436197"/>
                  <a:ext cx="1390345" cy="30295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75" name="Straight Connector 74">
              <a:extLst>
                <a:ext uri="{FF2B5EF4-FFF2-40B4-BE49-F238E27FC236}">
                  <a16:creationId xmlns:a16="http://schemas.microsoft.com/office/drawing/2014/main" id="{2A47142B-FAFF-9840-AEFD-AF6C28A5D0A4}"/>
                </a:ext>
              </a:extLst>
            </p:cNvPr>
            <p:cNvCxnSpPr>
              <a:cxnSpLocks/>
              <a:stCxn id="72" idx="6"/>
              <a:endCxn id="122" idx="1"/>
            </p:cNvCxnSpPr>
            <p:nvPr/>
          </p:nvCxnSpPr>
          <p:spPr>
            <a:xfrm>
              <a:off x="9084501" y="2586061"/>
              <a:ext cx="413782"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4ACA593-84AC-2240-8ADF-4D59CA45202A}"/>
                </a:ext>
              </a:extLst>
            </p:cNvPr>
            <p:cNvCxnSpPr>
              <a:cxnSpLocks/>
              <a:stCxn id="73" idx="4"/>
              <a:endCxn id="122" idx="0"/>
            </p:cNvCxnSpPr>
            <p:nvPr/>
          </p:nvCxnSpPr>
          <p:spPr>
            <a:xfrm flipH="1">
              <a:off x="9557832" y="2349745"/>
              <a:ext cx="216941"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50CE481-576F-5C46-AA37-D1737F3569B4}"/>
                </a:ext>
              </a:extLst>
            </p:cNvPr>
            <p:cNvCxnSpPr>
              <a:cxnSpLocks/>
              <a:stCxn id="71" idx="0"/>
              <a:endCxn id="122" idx="2"/>
            </p:cNvCxnSpPr>
            <p:nvPr/>
          </p:nvCxnSpPr>
          <p:spPr>
            <a:xfrm flipH="1" flipV="1">
              <a:off x="9557832" y="2647225"/>
              <a:ext cx="2169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87DDB235-BFC1-5C4D-B652-2EA93D8DB808}"/>
                </a:ext>
              </a:extLst>
            </p:cNvPr>
            <p:cNvGrpSpPr/>
            <p:nvPr/>
          </p:nvGrpSpPr>
          <p:grpSpPr>
            <a:xfrm>
              <a:off x="9259275" y="2498959"/>
              <a:ext cx="381362" cy="321402"/>
              <a:chOff x="9288700" y="2889291"/>
              <a:chExt cx="461103" cy="388604"/>
            </a:xfrm>
          </p:grpSpPr>
          <p:sp>
            <p:nvSpPr>
              <p:cNvPr id="121" name="Rectangle 120">
                <a:extLst>
                  <a:ext uri="{FF2B5EF4-FFF2-40B4-BE49-F238E27FC236}">
                    <a16:creationId xmlns:a16="http://schemas.microsoft.com/office/drawing/2014/main" id="{EF4C6F8C-6A5E-A949-B3FB-8F009CFCB0BC}"/>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2" name="Rectangle 121">
                <a:extLst>
                  <a:ext uri="{FF2B5EF4-FFF2-40B4-BE49-F238E27FC236}">
                    <a16:creationId xmlns:a16="http://schemas.microsoft.com/office/drawing/2014/main" id="{542DF7F9-DA03-2A41-B8DE-8F974122C39B}"/>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3" name="Rectangle 122">
                <a:extLst>
                  <a:ext uri="{FF2B5EF4-FFF2-40B4-BE49-F238E27FC236}">
                    <a16:creationId xmlns:a16="http://schemas.microsoft.com/office/drawing/2014/main" id="{F048E28E-E454-8740-ABBF-1908D3484890}"/>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77AA89DF-315D-2647-B854-5CC6A248AF0B}"/>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79" name="Straight Connector 78">
              <a:extLst>
                <a:ext uri="{FF2B5EF4-FFF2-40B4-BE49-F238E27FC236}">
                  <a16:creationId xmlns:a16="http://schemas.microsoft.com/office/drawing/2014/main" id="{37AADA64-F043-9F42-B163-A2F5C12622E2}"/>
                </a:ext>
              </a:extLst>
            </p:cNvPr>
            <p:cNvCxnSpPr>
              <a:cxnSpLocks/>
              <a:stCxn id="73" idx="4"/>
              <a:endCxn id="118" idx="0"/>
            </p:cNvCxnSpPr>
            <p:nvPr/>
          </p:nvCxnSpPr>
          <p:spPr>
            <a:xfrm>
              <a:off x="9774773" y="2349745"/>
              <a:ext cx="222126"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1718ED6-82CD-CC4A-8304-997AF177A4BC}"/>
                </a:ext>
              </a:extLst>
            </p:cNvPr>
            <p:cNvCxnSpPr>
              <a:cxnSpLocks/>
              <a:stCxn id="74" idx="2"/>
              <a:endCxn id="118" idx="3"/>
            </p:cNvCxnSpPr>
            <p:nvPr/>
          </p:nvCxnSpPr>
          <p:spPr>
            <a:xfrm flipH="1">
              <a:off x="10056447" y="2587675"/>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03E1EA7-A8CF-7842-9D80-D0375279E966}"/>
                </a:ext>
              </a:extLst>
            </p:cNvPr>
            <p:cNvCxnSpPr>
              <a:cxnSpLocks/>
              <a:stCxn id="71" idx="0"/>
              <a:endCxn id="118" idx="2"/>
            </p:cNvCxnSpPr>
            <p:nvPr/>
          </p:nvCxnSpPr>
          <p:spPr>
            <a:xfrm flipV="1">
              <a:off x="9774773" y="2647225"/>
              <a:ext cx="2221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 name="Group 81">
              <a:extLst>
                <a:ext uri="{FF2B5EF4-FFF2-40B4-BE49-F238E27FC236}">
                  <a16:creationId xmlns:a16="http://schemas.microsoft.com/office/drawing/2014/main" id="{6E447EDA-A779-A640-9792-82F1C0F92FDF}"/>
                </a:ext>
              </a:extLst>
            </p:cNvPr>
            <p:cNvGrpSpPr/>
            <p:nvPr/>
          </p:nvGrpSpPr>
          <p:grpSpPr>
            <a:xfrm>
              <a:off x="9912217" y="2498959"/>
              <a:ext cx="413819" cy="321813"/>
              <a:chOff x="9547296" y="2889291"/>
              <a:chExt cx="500346" cy="389101"/>
            </a:xfrm>
          </p:grpSpPr>
          <p:sp>
            <p:nvSpPr>
              <p:cNvPr id="117" name="Rectangle 116">
                <a:extLst>
                  <a:ext uri="{FF2B5EF4-FFF2-40B4-BE49-F238E27FC236}">
                    <a16:creationId xmlns:a16="http://schemas.microsoft.com/office/drawing/2014/main" id="{B281AE12-FC67-DC47-B390-D52214A72152}"/>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8" name="Rectangle 117">
                <a:extLst>
                  <a:ext uri="{FF2B5EF4-FFF2-40B4-BE49-F238E27FC236}">
                    <a16:creationId xmlns:a16="http://schemas.microsoft.com/office/drawing/2014/main" id="{8E6BC03B-4E46-5948-8324-017790E776D9}"/>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9" name="Rectangle 118">
                <a:extLst>
                  <a:ext uri="{FF2B5EF4-FFF2-40B4-BE49-F238E27FC236}">
                    <a16:creationId xmlns:a16="http://schemas.microsoft.com/office/drawing/2014/main" id="{E4293AC4-41E2-694C-9158-5A356DD7E49D}"/>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05DAAA7E-010E-3142-994C-7EFA1FAB4798}"/>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83" name="Group 82">
              <a:extLst>
                <a:ext uri="{FF2B5EF4-FFF2-40B4-BE49-F238E27FC236}">
                  <a16:creationId xmlns:a16="http://schemas.microsoft.com/office/drawing/2014/main" id="{2125A453-C7E9-9F45-B16A-3BFA334B9DE4}"/>
                </a:ext>
              </a:extLst>
            </p:cNvPr>
            <p:cNvGrpSpPr/>
            <p:nvPr/>
          </p:nvGrpSpPr>
          <p:grpSpPr>
            <a:xfrm>
              <a:off x="10068437" y="2138718"/>
              <a:ext cx="637130" cy="275544"/>
              <a:chOff x="8605965" y="2941214"/>
              <a:chExt cx="770350" cy="333158"/>
            </a:xfrm>
          </p:grpSpPr>
          <p:cxnSp>
            <p:nvCxnSpPr>
              <p:cNvPr id="113" name="Straight Connector 112">
                <a:extLst>
                  <a:ext uri="{FF2B5EF4-FFF2-40B4-BE49-F238E27FC236}">
                    <a16:creationId xmlns:a16="http://schemas.microsoft.com/office/drawing/2014/main" id="{25B08FB9-CDA7-B145-88FE-ABDA4FAA05C4}"/>
                  </a:ext>
                </a:extLst>
              </p:cNvPr>
              <p:cNvCxnSpPr>
                <a:cxnSpLocks/>
                <a:stCxn id="73" idx="6"/>
                <a:endCxn id="115" idx="1"/>
              </p:cNvCxnSpPr>
              <p:nvPr/>
            </p:nvCxnSpPr>
            <p:spPr>
              <a:xfrm flipV="1">
                <a:off x="8605965" y="3013214"/>
                <a:ext cx="351036"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4" name="Group 113">
                <a:extLst>
                  <a:ext uri="{FF2B5EF4-FFF2-40B4-BE49-F238E27FC236}">
                    <a16:creationId xmlns:a16="http://schemas.microsoft.com/office/drawing/2014/main" id="{8A850EFE-C5C5-8544-80AB-DF60A5984CF1}"/>
                  </a:ext>
                </a:extLst>
              </p:cNvPr>
              <p:cNvGrpSpPr/>
              <p:nvPr/>
            </p:nvGrpSpPr>
            <p:grpSpPr>
              <a:xfrm>
                <a:off x="8957002" y="2941214"/>
                <a:ext cx="419313" cy="333158"/>
                <a:chOff x="8957002" y="2941214"/>
                <a:chExt cx="419313" cy="333158"/>
              </a:xfrm>
            </p:grpSpPr>
            <p:sp>
              <p:nvSpPr>
                <p:cNvPr id="115" name="Rectangle 114">
                  <a:extLst>
                    <a:ext uri="{FF2B5EF4-FFF2-40B4-BE49-F238E27FC236}">
                      <a16:creationId xmlns:a16="http://schemas.microsoft.com/office/drawing/2014/main" id="{A8A3CD9C-8797-8447-87E4-1D75687264B6}"/>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C7AC3578-B1EE-2E42-8C23-54035ED0C8EB}"/>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84" name="Group 83">
              <a:extLst>
                <a:ext uri="{FF2B5EF4-FFF2-40B4-BE49-F238E27FC236}">
                  <a16:creationId xmlns:a16="http://schemas.microsoft.com/office/drawing/2014/main" id="{CCCD9762-A27D-9A4D-8777-C761D191BBCE}"/>
                </a:ext>
              </a:extLst>
            </p:cNvPr>
            <p:cNvGrpSpPr/>
            <p:nvPr/>
          </p:nvGrpSpPr>
          <p:grpSpPr>
            <a:xfrm>
              <a:off x="8394384" y="1966494"/>
              <a:ext cx="419594" cy="468091"/>
              <a:chOff x="9535279" y="2812493"/>
              <a:chExt cx="507329" cy="565968"/>
            </a:xfrm>
          </p:grpSpPr>
          <p:cxnSp>
            <p:nvCxnSpPr>
              <p:cNvPr id="106" name="Straight Connector 105">
                <a:extLst>
                  <a:ext uri="{FF2B5EF4-FFF2-40B4-BE49-F238E27FC236}">
                    <a16:creationId xmlns:a16="http://schemas.microsoft.com/office/drawing/2014/main" id="{B72064BE-D248-5A43-AC97-E31B860B107A}"/>
                  </a:ext>
                </a:extLst>
              </p:cNvPr>
              <p:cNvCxnSpPr>
                <a:cxnSpLocks/>
                <a:stCxn id="69" idx="2"/>
                <a:endCxn id="110" idx="0"/>
              </p:cNvCxnSpPr>
              <p:nvPr/>
            </p:nvCxnSpPr>
            <p:spPr>
              <a:xfrm>
                <a:off x="9647124" y="2812493"/>
                <a:ext cx="1" cy="1979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57E063D-2F0B-0846-9CC0-C713D665F118}"/>
                  </a:ext>
                </a:extLst>
              </p:cNvPr>
              <p:cNvCxnSpPr>
                <a:cxnSpLocks/>
                <a:stCxn id="72" idx="0"/>
                <a:endCxn id="110" idx="2"/>
              </p:cNvCxnSpPr>
              <p:nvPr/>
            </p:nvCxnSpPr>
            <p:spPr>
              <a:xfrm flipV="1">
                <a:off x="9647124" y="3154477"/>
                <a:ext cx="1" cy="223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FB1B1248-00AA-EC47-A083-68729935A1DF}"/>
                  </a:ext>
                </a:extLst>
              </p:cNvPr>
              <p:cNvGrpSpPr/>
              <p:nvPr/>
            </p:nvGrpSpPr>
            <p:grpSpPr>
              <a:xfrm>
                <a:off x="9535279" y="2971566"/>
                <a:ext cx="507329" cy="375692"/>
                <a:chOff x="9535279" y="2971566"/>
                <a:chExt cx="507329" cy="375692"/>
              </a:xfrm>
            </p:grpSpPr>
            <p:sp>
              <p:nvSpPr>
                <p:cNvPr id="109" name="Rectangle 108">
                  <a:extLst>
                    <a:ext uri="{FF2B5EF4-FFF2-40B4-BE49-F238E27FC236}">
                      <a16:creationId xmlns:a16="http://schemas.microsoft.com/office/drawing/2014/main" id="{C671A347-D412-4349-85CB-D44B5FE921F8}"/>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0" name="Rectangle 109">
                  <a:extLst>
                    <a:ext uri="{FF2B5EF4-FFF2-40B4-BE49-F238E27FC236}">
                      <a16:creationId xmlns:a16="http://schemas.microsoft.com/office/drawing/2014/main" id="{ACD0F23B-E136-C04E-9877-543C18C77F5A}"/>
                    </a:ext>
                  </a:extLst>
                </p:cNvPr>
                <p:cNvSpPr/>
                <p:nvPr/>
              </p:nvSpPr>
              <p:spPr>
                <a:xfrm>
                  <a:off x="9575125"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11" name="Rectangle 110">
                  <a:extLst>
                    <a:ext uri="{FF2B5EF4-FFF2-40B4-BE49-F238E27FC236}">
                      <a16:creationId xmlns:a16="http://schemas.microsoft.com/office/drawing/2014/main" id="{49C71989-99A9-2747-BE40-257C79A8600E}"/>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B9173C54-30F2-F149-A67B-001979562B98}"/>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p:cxnSp>
          <p:nvCxnSpPr>
            <p:cNvPr id="85" name="Straight Connector 84">
              <a:extLst>
                <a:ext uri="{FF2B5EF4-FFF2-40B4-BE49-F238E27FC236}">
                  <a16:creationId xmlns:a16="http://schemas.microsoft.com/office/drawing/2014/main" id="{620517FD-E616-D946-AB36-464AD133EB7C}"/>
                </a:ext>
              </a:extLst>
            </p:cNvPr>
            <p:cNvCxnSpPr>
              <a:cxnSpLocks/>
              <a:stCxn id="70" idx="0"/>
              <a:endCxn id="86" idx="2"/>
            </p:cNvCxnSpPr>
            <p:nvPr/>
          </p:nvCxnSpPr>
          <p:spPr>
            <a:xfrm flipV="1">
              <a:off x="11136502" y="1871064"/>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8A5BA60E-AAF4-2240-86BB-D224EE495566}"/>
                </a:ext>
              </a:extLst>
            </p:cNvPr>
            <p:cNvSpPr/>
            <p:nvPr/>
          </p:nvSpPr>
          <p:spPr>
            <a:xfrm>
              <a:off x="11076954" y="1751966"/>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D6E9BD44-C7F8-8045-A812-E4187587B24A}"/>
                    </a:ext>
                  </a:extLst>
                </p:cNvPr>
                <p:cNvSpPr txBox="1"/>
                <p:nvPr/>
              </p:nvSpPr>
              <p:spPr>
                <a:xfrm>
                  <a:off x="11237319" y="1822164"/>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30" name="TextBox 29">
                  <a:extLst>
                    <a:ext uri="{FF2B5EF4-FFF2-40B4-BE49-F238E27FC236}">
                      <a16:creationId xmlns:a16="http://schemas.microsoft.com/office/drawing/2014/main" id="{04B70971-D846-A041-B68B-1221CC2ECEE6}"/>
                    </a:ext>
                  </a:extLst>
                </p:cNvPr>
                <p:cNvSpPr txBox="1">
                  <a:spLocks noRot="1" noChangeAspect="1" noMove="1" noResize="1" noEditPoints="1" noAdjustHandles="1" noChangeArrowheads="1" noChangeShapeType="1" noTextEdit="1"/>
                </p:cNvSpPr>
                <p:nvPr/>
              </p:nvSpPr>
              <p:spPr>
                <a:xfrm>
                  <a:off x="11237319" y="1822164"/>
                  <a:ext cx="152734" cy="215444"/>
                </a:xfrm>
                <a:prstGeom prst="rect">
                  <a:avLst/>
                </a:prstGeom>
                <a:blipFill>
                  <a:blip r:embed="rId110"/>
                  <a:stretch>
                    <a:fillRect l="-23077" r="-15385" b="-5556"/>
                  </a:stretch>
                </a:blipFill>
              </p:spPr>
              <p:txBody>
                <a:bodyPr/>
                <a:lstStyle/>
                <a:p>
                  <a:r>
                    <a:rPr lang="en-GB">
                      <a:noFill/>
                    </a:rPr>
                    <a:t> </a:t>
                  </a:r>
                </a:p>
              </p:txBody>
            </p:sp>
          </mc:Fallback>
        </mc:AlternateContent>
        <p:cxnSp>
          <p:nvCxnSpPr>
            <p:cNvPr id="88" name="Straight Connector 87">
              <a:extLst>
                <a:ext uri="{FF2B5EF4-FFF2-40B4-BE49-F238E27FC236}">
                  <a16:creationId xmlns:a16="http://schemas.microsoft.com/office/drawing/2014/main" id="{2D794940-08C8-4F48-BB73-B1252DE37148}"/>
                </a:ext>
              </a:extLst>
            </p:cNvPr>
            <p:cNvCxnSpPr>
              <a:cxnSpLocks/>
              <a:stCxn id="93" idx="1"/>
              <a:endCxn id="100" idx="3"/>
            </p:cNvCxnSpPr>
            <p:nvPr/>
          </p:nvCxnSpPr>
          <p:spPr>
            <a:xfrm flipH="1">
              <a:off x="10649850" y="1391269"/>
              <a:ext cx="518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Oval 88">
                  <a:extLst>
                    <a:ext uri="{FF2B5EF4-FFF2-40B4-BE49-F238E27FC236}">
                      <a16:creationId xmlns:a16="http://schemas.microsoft.com/office/drawing/2014/main" id="{AE60B483-A86D-9D47-A632-2DF05F415D3A}"/>
                    </a:ext>
                  </a:extLst>
                </p:cNvPr>
                <p:cNvSpPr/>
                <p:nvPr/>
              </p:nvSpPr>
              <p:spPr>
                <a:xfrm>
                  <a:off x="9079336" y="1239792"/>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𝐸𝑛𝑓𝑜𝑟𝑐𝑒</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e>
                        </m:d>
                      </m:oMath>
                    </m:oMathPara>
                  </a14:m>
                  <a:endParaRPr lang="en-GB" sz="1400" dirty="0"/>
                </a:p>
              </p:txBody>
            </p:sp>
          </mc:Choice>
          <mc:Fallback xmlns="">
            <p:sp>
              <p:nvSpPr>
                <p:cNvPr id="32" name="Oval 31">
                  <a:extLst>
                    <a:ext uri="{FF2B5EF4-FFF2-40B4-BE49-F238E27FC236}">
                      <a16:creationId xmlns:a16="http://schemas.microsoft.com/office/drawing/2014/main" id="{65E62B40-FAB5-1E48-A4B2-4114B4BE23B8}"/>
                    </a:ext>
                  </a:extLst>
                </p:cNvPr>
                <p:cNvSpPr>
                  <a:spLocks noRot="1" noChangeAspect="1" noMove="1" noResize="1" noEditPoints="1" noAdjustHandles="1" noChangeArrowheads="1" noChangeShapeType="1" noTextEdit="1"/>
                </p:cNvSpPr>
                <p:nvPr/>
              </p:nvSpPr>
              <p:spPr>
                <a:xfrm>
                  <a:off x="9079336" y="1239792"/>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90" name="Straight Connector 89">
              <a:extLst>
                <a:ext uri="{FF2B5EF4-FFF2-40B4-BE49-F238E27FC236}">
                  <a16:creationId xmlns:a16="http://schemas.microsoft.com/office/drawing/2014/main" id="{2505AB6D-6AE8-2B43-A331-2BF0871834E0}"/>
                </a:ext>
              </a:extLst>
            </p:cNvPr>
            <p:cNvCxnSpPr>
              <a:cxnSpLocks/>
              <a:stCxn id="100" idx="1"/>
              <a:endCxn id="89" idx="6"/>
            </p:cNvCxnSpPr>
            <p:nvPr/>
          </p:nvCxnSpPr>
          <p:spPr>
            <a:xfrm flipH="1">
              <a:off x="10455976" y="1391269"/>
              <a:ext cx="7477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FE0499B-46D0-FC48-8192-774E1217FDD4}"/>
                </a:ext>
              </a:extLst>
            </p:cNvPr>
            <p:cNvCxnSpPr>
              <a:cxnSpLocks/>
              <a:stCxn id="89" idx="2"/>
              <a:endCxn id="103" idx="3"/>
            </p:cNvCxnSpPr>
            <p:nvPr/>
          </p:nvCxnSpPr>
          <p:spPr>
            <a:xfrm flipH="1">
              <a:off x="8546436" y="1391270"/>
              <a:ext cx="5329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74">
              <a:extLst>
                <a:ext uri="{FF2B5EF4-FFF2-40B4-BE49-F238E27FC236}">
                  <a16:creationId xmlns:a16="http://schemas.microsoft.com/office/drawing/2014/main" id="{D6E011D4-02DE-6B41-8C57-CDFE341EA808}"/>
                </a:ext>
              </a:extLst>
            </p:cNvPr>
            <p:cNvCxnSpPr>
              <a:cxnSpLocks/>
              <a:stCxn id="69" idx="0"/>
              <a:endCxn id="103" idx="2"/>
            </p:cNvCxnSpPr>
            <p:nvPr/>
          </p:nvCxnSpPr>
          <p:spPr>
            <a:xfrm flipV="1">
              <a:off x="8486887" y="1450819"/>
              <a:ext cx="1" cy="205717"/>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Diamond 92">
                  <a:extLst>
                    <a:ext uri="{FF2B5EF4-FFF2-40B4-BE49-F238E27FC236}">
                      <a16:creationId xmlns:a16="http://schemas.microsoft.com/office/drawing/2014/main" id="{34FE2B7B-A3D3-814D-8325-E59392EC31AA}"/>
                    </a:ext>
                  </a:extLst>
                </p:cNvPr>
                <p:cNvSpPr/>
                <p:nvPr/>
              </p:nvSpPr>
              <p:spPr>
                <a:xfrm>
                  <a:off x="10701736" y="1177284"/>
                  <a:ext cx="1226084"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m:t>
                        </m:r>
                        <m:d>
                          <m:dPr>
                            <m:ctrlPr>
                              <a:rPr lang="en-GB" sz="1400" b="0" i="1" smtClean="0">
                                <a:latin typeface="Cambria Math" panose="02040503050406030204" pitchFamily="18" charset="0"/>
                              </a:rPr>
                            </m:ctrlPr>
                          </m:dPr>
                          <m:e>
                            <m:r>
                              <a:rPr lang="en-GB" sz="1400" b="0" i="1" smtClean="0">
                                <a:latin typeface="Cambria Math" panose="02040503050406030204" pitchFamily="18" charset="0"/>
                              </a:rPr>
                              <m:t>𝑅</m:t>
                            </m:r>
                            <m:r>
                              <a:rPr lang="de-DE" sz="1400" b="0" i="1" smtClean="0">
                                <a:latin typeface="Cambria Math" panose="02040503050406030204" pitchFamily="18" charset="0"/>
                              </a:rPr>
                              <m:t>,</m:t>
                            </m:r>
                            <m:r>
                              <a:rPr lang="de-DE" sz="1400" b="0" i="1" smtClean="0">
                                <a:solidFill>
                                  <a:srgbClr val="FFC000"/>
                                </a:solidFill>
                                <a:latin typeface="Cambria Math" panose="02040503050406030204" pitchFamily="18" charset="0"/>
                              </a:rPr>
                              <m:t>𝐶</m:t>
                            </m:r>
                          </m:e>
                        </m:d>
                      </m:oMath>
                    </m:oMathPara>
                  </a14:m>
                  <a:endParaRPr lang="en-GB" sz="1400" dirty="0"/>
                </a:p>
              </p:txBody>
            </p:sp>
          </mc:Choice>
          <mc:Fallback xmlns="">
            <p:sp>
              <p:nvSpPr>
                <p:cNvPr id="93" name="Diamond 92">
                  <a:extLst>
                    <a:ext uri="{FF2B5EF4-FFF2-40B4-BE49-F238E27FC236}">
                      <a16:creationId xmlns:a16="http://schemas.microsoft.com/office/drawing/2014/main" id="{34FE2B7B-A3D3-814D-8325-E59392EC31AA}"/>
                    </a:ext>
                  </a:extLst>
                </p:cNvPr>
                <p:cNvSpPr>
                  <a:spLocks noRot="1" noChangeAspect="1" noMove="1" noResize="1" noEditPoints="1" noAdjustHandles="1" noChangeArrowheads="1" noChangeShapeType="1" noTextEdit="1"/>
                </p:cNvSpPr>
                <p:nvPr/>
              </p:nvSpPr>
              <p:spPr>
                <a:xfrm>
                  <a:off x="10701736" y="1177284"/>
                  <a:ext cx="1226084" cy="427970"/>
                </a:xfrm>
                <a:prstGeom prst="diamond">
                  <a:avLst/>
                </a:prstGeom>
                <a:blipFill>
                  <a:blip r:embed="rId117"/>
                  <a:stretch>
                    <a:fillRect/>
                  </a:stretch>
                </a:blipFill>
                <a:ln>
                  <a:solidFill>
                    <a:schemeClr val="tx1"/>
                  </a:solidFill>
                </a:ln>
              </p:spPr>
              <p:txBody>
                <a:bodyPr/>
                <a:lstStyle/>
                <a:p>
                  <a:r>
                    <a:rPr lang="en-GB">
                      <a:noFill/>
                    </a:rPr>
                    <a:t> </a:t>
                  </a:r>
                </a:p>
              </p:txBody>
            </p:sp>
          </mc:Fallback>
        </mc:AlternateContent>
        <p:grpSp>
          <p:nvGrpSpPr>
            <p:cNvPr id="94" name="Group 93">
              <a:extLst>
                <a:ext uri="{FF2B5EF4-FFF2-40B4-BE49-F238E27FC236}">
                  <a16:creationId xmlns:a16="http://schemas.microsoft.com/office/drawing/2014/main" id="{D6ACEDBE-87E0-2F42-B7D7-A08D8FAF8873}"/>
                </a:ext>
              </a:extLst>
            </p:cNvPr>
            <p:cNvGrpSpPr/>
            <p:nvPr/>
          </p:nvGrpSpPr>
          <p:grpSpPr>
            <a:xfrm>
              <a:off x="8399326" y="1300006"/>
              <a:ext cx="416324" cy="313897"/>
              <a:chOff x="8401818" y="3583002"/>
              <a:chExt cx="416324" cy="313897"/>
            </a:xfrm>
          </p:grpSpPr>
          <p:sp>
            <p:nvSpPr>
              <p:cNvPr id="102" name="Rectangle 101">
                <a:extLst>
                  <a:ext uri="{FF2B5EF4-FFF2-40B4-BE49-F238E27FC236}">
                    <a16:creationId xmlns:a16="http://schemas.microsoft.com/office/drawing/2014/main" id="{3EF8C260-43FE-9945-8E9C-439B93B9DFB4}"/>
                  </a:ext>
                </a:extLst>
              </p:cNvPr>
              <p:cNvSpPr/>
              <p:nvPr/>
            </p:nvSpPr>
            <p:spPr>
              <a:xfrm>
                <a:off x="8401818"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3" name="Rectangle 102">
                <a:extLst>
                  <a:ext uri="{FF2B5EF4-FFF2-40B4-BE49-F238E27FC236}">
                    <a16:creationId xmlns:a16="http://schemas.microsoft.com/office/drawing/2014/main" id="{5B91FB52-4AAC-064B-9BE1-7B143FA3351D}"/>
                  </a:ext>
                </a:extLst>
              </p:cNvPr>
              <p:cNvSpPr/>
              <p:nvPr/>
            </p:nvSpPr>
            <p:spPr>
              <a:xfrm>
                <a:off x="8429831" y="361471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4" name="Rectangle 103">
                <a:extLst>
                  <a:ext uri="{FF2B5EF4-FFF2-40B4-BE49-F238E27FC236}">
                    <a16:creationId xmlns:a16="http://schemas.microsoft.com/office/drawing/2014/main" id="{709E180A-9D34-364B-A774-A852B83C38BA}"/>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070D628E-F7F7-B549-9513-0F2B87BB071C}"/>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95" name="Straight Connector 94">
              <a:extLst>
                <a:ext uri="{FF2B5EF4-FFF2-40B4-BE49-F238E27FC236}">
                  <a16:creationId xmlns:a16="http://schemas.microsoft.com/office/drawing/2014/main" id="{5258BF65-FC27-1E4D-9E8D-C198E173B7CD}"/>
                </a:ext>
              </a:extLst>
            </p:cNvPr>
            <p:cNvCxnSpPr>
              <a:cxnSpLocks/>
              <a:stCxn id="86" idx="0"/>
              <a:endCxn id="93" idx="2"/>
            </p:cNvCxnSpPr>
            <p:nvPr/>
          </p:nvCxnSpPr>
          <p:spPr>
            <a:xfrm flipV="1">
              <a:off x="11136502" y="1605254"/>
              <a:ext cx="178276" cy="1467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Group 95">
              <a:extLst>
                <a:ext uri="{FF2B5EF4-FFF2-40B4-BE49-F238E27FC236}">
                  <a16:creationId xmlns:a16="http://schemas.microsoft.com/office/drawing/2014/main" id="{249572C4-B971-3F4C-9E29-7BD46FC5D5BF}"/>
                </a:ext>
              </a:extLst>
            </p:cNvPr>
            <p:cNvGrpSpPr/>
            <p:nvPr/>
          </p:nvGrpSpPr>
          <p:grpSpPr>
            <a:xfrm>
              <a:off x="10489687" y="1300006"/>
              <a:ext cx="402674" cy="406552"/>
              <a:chOff x="10489687" y="1300006"/>
              <a:chExt cx="402674" cy="406552"/>
            </a:xfrm>
          </p:grpSpPr>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F533DB53-B904-E243-819D-25120563E8EC}"/>
                      </a:ext>
                    </a:extLst>
                  </p:cNvPr>
                  <p:cNvSpPr txBox="1"/>
                  <p:nvPr/>
                </p:nvSpPr>
                <p:spPr>
                  <a:xfrm>
                    <a:off x="10489687" y="1472648"/>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en-GB" sz="1400" b="0" i="1" smtClean="0">
                                      <a:latin typeface="Cambria Math" panose="02040503050406030204" pitchFamily="18" charset="0"/>
                                    </a:rPr>
                                    <m:t>𝐸</m:t>
                                  </m:r>
                                  <m:r>
                                    <a:rPr lang="de-DE" sz="1400" b="0" i="1" smtClean="0">
                                      <a:latin typeface="Cambria Math" panose="02040503050406030204" pitchFamily="18" charset="0"/>
                                    </a:rPr>
                                    <m:t>𝐸</m:t>
                                  </m:r>
                                </m:sub>
                              </m:sSub>
                            </m:sub>
                          </m:sSub>
                        </m:oMath>
                      </m:oMathPara>
                    </a14:m>
                    <a:endParaRPr lang="en-GB" sz="1400" dirty="0"/>
                  </a:p>
                </p:txBody>
              </p:sp>
            </mc:Choice>
            <mc:Fallback xmlns="">
              <p:sp>
                <p:nvSpPr>
                  <p:cNvPr id="41" name="TextBox 40">
                    <a:extLst>
                      <a:ext uri="{FF2B5EF4-FFF2-40B4-BE49-F238E27FC236}">
                        <a16:creationId xmlns:a16="http://schemas.microsoft.com/office/drawing/2014/main" id="{9E7DFFE6-F9EA-E349-B328-6386A3AF044D}"/>
                      </a:ext>
                    </a:extLst>
                  </p:cNvPr>
                  <p:cNvSpPr txBox="1">
                    <a:spLocks noRot="1" noChangeAspect="1" noMove="1" noResize="1" noEditPoints="1" noAdjustHandles="1" noChangeArrowheads="1" noChangeShapeType="1" noTextEdit="1"/>
                  </p:cNvSpPr>
                  <p:nvPr/>
                </p:nvSpPr>
                <p:spPr>
                  <a:xfrm>
                    <a:off x="10489687" y="1472648"/>
                    <a:ext cx="402674" cy="233910"/>
                  </a:xfrm>
                  <a:prstGeom prst="rect">
                    <a:avLst/>
                  </a:prstGeom>
                  <a:blipFill>
                    <a:blip r:embed="rId116"/>
                    <a:stretch>
                      <a:fillRect l="-9091" b="-15789"/>
                    </a:stretch>
                  </a:blipFill>
                </p:spPr>
                <p:txBody>
                  <a:bodyPr/>
                  <a:lstStyle/>
                  <a:p>
                    <a:r>
                      <a:rPr lang="en-GB">
                        <a:noFill/>
                      </a:rPr>
                      <a:t> </a:t>
                    </a:r>
                  </a:p>
                </p:txBody>
              </p:sp>
            </mc:Fallback>
          </mc:AlternateContent>
          <p:sp>
            <p:nvSpPr>
              <p:cNvPr id="99" name="Rectangle 98">
                <a:extLst>
                  <a:ext uri="{FF2B5EF4-FFF2-40B4-BE49-F238E27FC236}">
                    <a16:creationId xmlns:a16="http://schemas.microsoft.com/office/drawing/2014/main" id="{B2173493-B299-8C4E-828A-0D56F82FF610}"/>
                  </a:ext>
                </a:extLst>
              </p:cNvPr>
              <p:cNvSpPr/>
              <p:nvPr/>
            </p:nvSpPr>
            <p:spPr>
              <a:xfrm>
                <a:off x="10500434" y="1300006"/>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0" name="Rectangle 99">
                <a:extLst>
                  <a:ext uri="{FF2B5EF4-FFF2-40B4-BE49-F238E27FC236}">
                    <a16:creationId xmlns:a16="http://schemas.microsoft.com/office/drawing/2014/main" id="{F6AC5389-054C-7D48-99CC-A1AAA24F0DF1}"/>
                  </a:ext>
                </a:extLst>
              </p:cNvPr>
              <p:cNvSpPr/>
              <p:nvPr/>
            </p:nvSpPr>
            <p:spPr>
              <a:xfrm>
                <a:off x="10530754" y="1331720"/>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01" name="Rectangle 100">
                <a:extLst>
                  <a:ext uri="{FF2B5EF4-FFF2-40B4-BE49-F238E27FC236}">
                    <a16:creationId xmlns:a16="http://schemas.microsoft.com/office/drawing/2014/main" id="{58968C12-C68C-E64C-A0E9-1657A5434034}"/>
                  </a:ext>
                </a:extLst>
              </p:cNvPr>
              <p:cNvSpPr/>
              <p:nvPr/>
            </p:nvSpPr>
            <p:spPr>
              <a:xfrm>
                <a:off x="10558014" y="1367747"/>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97" name="Straight Connector 96">
              <a:extLst>
                <a:ext uri="{FF2B5EF4-FFF2-40B4-BE49-F238E27FC236}">
                  <a16:creationId xmlns:a16="http://schemas.microsoft.com/office/drawing/2014/main" id="{A2AD80BF-5618-0947-A9D4-118640645D3E}"/>
                </a:ext>
              </a:extLst>
            </p:cNvPr>
            <p:cNvCxnSpPr>
              <a:cxnSpLocks/>
              <a:stCxn id="73" idx="0"/>
              <a:endCxn id="100" idx="1"/>
            </p:cNvCxnSpPr>
            <p:nvPr/>
          </p:nvCxnSpPr>
          <p:spPr>
            <a:xfrm flipV="1">
              <a:off x="9774773" y="1391269"/>
              <a:ext cx="755981" cy="655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Date Placeholder 3">
            <a:extLst>
              <a:ext uri="{FF2B5EF4-FFF2-40B4-BE49-F238E27FC236}">
                <a16:creationId xmlns:a16="http://schemas.microsoft.com/office/drawing/2014/main" id="{B7C292CB-604F-477B-49D6-E4CC40B3D36C}"/>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17B5DFAD-5241-55CC-7F7F-F93A09846DA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A3FDBDFD-EC0B-106D-089F-8FFF02E6D6E3}"/>
              </a:ext>
            </a:extLst>
          </p:cNvPr>
          <p:cNvSpPr>
            <a:spLocks noGrp="1"/>
          </p:cNvSpPr>
          <p:nvPr>
            <p:ph type="sldNum" sz="quarter" idx="11"/>
          </p:nvPr>
        </p:nvSpPr>
        <p:spPr/>
        <p:txBody>
          <a:bodyPr/>
          <a:lstStyle/>
          <a:p>
            <a:fld id="{EB1502E6-D9AE-3544-B6D5-378AAA0B915F}" type="slidenum">
              <a:rPr lang="de-DE" altLang="de-DE" smtClean="0"/>
              <a:pPr/>
              <a:t>64</a:t>
            </a:fld>
            <a:endParaRPr lang="de-DE" altLang="de-DE" dirty="0"/>
          </a:p>
        </p:txBody>
      </p:sp>
    </p:spTree>
    <p:extLst>
      <p:ext uri="{BB962C8B-B14F-4D97-AF65-F5344CB8AC3E}">
        <p14:creationId xmlns:p14="http://schemas.microsoft.com/office/powerpoint/2010/main" val="6013111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71ABE-3A5D-7A4A-9FB6-98AA1D6ACDCB}"/>
              </a:ext>
            </a:extLst>
          </p:cNvPr>
          <p:cNvSpPr>
            <a:spLocks noGrp="1"/>
          </p:cNvSpPr>
          <p:nvPr>
            <p:ph type="title"/>
          </p:nvPr>
        </p:nvSpPr>
        <p:spPr/>
        <p:txBody>
          <a:bodyPr/>
          <a:lstStyle/>
          <a:p>
            <a:r>
              <a:rPr lang="en-GB" dirty="0"/>
              <a:t>Structure in Multi-attribute Settings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A4C79FD-2F80-CD48-ACFA-2065363811FA}"/>
                  </a:ext>
                </a:extLst>
              </p:cNvPr>
              <p:cNvSpPr>
                <a:spLocks noGrp="1"/>
              </p:cNvSpPr>
              <p:nvPr>
                <p:ph type="body" sz="quarter" idx="13"/>
              </p:nvPr>
            </p:nvSpPr>
            <p:spPr>
              <a:xfrm>
                <a:off x="407368" y="1332843"/>
                <a:ext cx="11665296" cy="4584266"/>
              </a:xfrm>
            </p:spPr>
            <p:txBody>
              <a:bodyPr>
                <a:normAutofit fontScale="92500" lnSpcReduction="10000"/>
              </a:bodyPr>
              <a:lstStyle/>
              <a:p>
                <a:r>
                  <a:rPr lang="en-GB" dirty="0"/>
                  <a:t>So far: Set of attributes without structure</a:t>
                </a:r>
              </a:p>
              <a:p>
                <a:pPr lvl="1"/>
                <a:r>
                  <a:rPr lang="en-GB" dirty="0"/>
                  <a:t>Single utility functions mapping to one utility</a:t>
                </a:r>
              </a:p>
              <a:p>
                <a:pPr lvl="2"/>
                <a:r>
                  <a:rPr lang="en-GB" dirty="0"/>
                  <a:t>Example: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m:t>
                        </m:r>
                      </m:sub>
                    </m:sSub>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𝐼𝑛𝑡𝑒𝑟𝑓𝑒𝑟𝑒𝑛𝑐𝑒</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𝐸𝑝𝑖𝑑</m:t>
                        </m:r>
                      </m:e>
                    </m:d>
                  </m:oMath>
                </a14:m>
                <a:endParaRPr lang="en-GB" dirty="0"/>
              </a:p>
              <a:p>
                <a:r>
                  <a:rPr lang="en-GB" dirty="0"/>
                  <a:t>Cases with structure:</a:t>
                </a:r>
              </a:p>
              <a:p>
                <a:pPr marL="722047" lvl="1" indent="-457200">
                  <a:buFont typeface="+mj-lt"/>
                  <a:buAutoNum type="arabicPeriod"/>
                </a:pPr>
                <a:r>
                  <a:rPr lang="en-GB" b="1" dirty="0"/>
                  <a:t>Set of (distinguishable) attributes with structure </a:t>
                </a:r>
              </a:p>
              <a:p>
                <a:pPr lvl="2"/>
                <a:r>
                  <a:rPr lang="en-GB" dirty="0"/>
                  <a:t>Set of utility functions, mapping to interim utilities, </a:t>
                </a:r>
                <a:br>
                  <a:rPr lang="en-GB" dirty="0"/>
                </a:br>
                <a:r>
                  <a:rPr lang="en-GB" dirty="0"/>
                  <a:t>combined into one overall utility</a:t>
                </a:r>
              </a:p>
              <a:p>
                <a:pPr marL="722047" lvl="1" indent="-457200">
                  <a:buFont typeface="+mj-lt"/>
                  <a:buAutoNum type="arabicPeriod"/>
                </a:pPr>
                <a:r>
                  <a:rPr lang="en-GB" b="1" dirty="0"/>
                  <a:t>Set of indistinguishable attributes</a:t>
                </a:r>
              </a:p>
              <a:p>
                <a:pPr lvl="2"/>
                <a:r>
                  <a:rPr lang="en-GB" dirty="0"/>
                  <a:t>Utility parfactor mapping to an interim utility PRV, which is combined into one utility</a:t>
                </a:r>
              </a:p>
              <a:p>
                <a:pPr marL="715703" lvl="1" indent="-457200">
                  <a:buFont typeface="+mj-lt"/>
                  <a:buAutoNum type="arabicPeriod"/>
                </a:pPr>
                <a:r>
                  <a:rPr lang="en-GB" b="1" dirty="0">
                    <a:solidFill>
                      <a:schemeClr val="accent1"/>
                    </a:solidFill>
                  </a:rPr>
                  <a:t>Sets of distinguishable and indistinguishable attributes</a:t>
                </a:r>
              </a:p>
              <a:p>
                <a:pPr lvl="2"/>
                <a:r>
                  <a:rPr lang="en-GB" dirty="0"/>
                  <a:t>Set of utility parfactors and utility factors, combined into one utility</a:t>
                </a:r>
              </a:p>
              <a:p>
                <a:pPr lvl="1"/>
                <a:r>
                  <a:rPr lang="en-GB" dirty="0"/>
                  <a:t>Considering structure requires a combination function </a:t>
                </a:r>
                <a14:m>
                  <m:oMath xmlns:m="http://schemas.openxmlformats.org/officeDocument/2006/math">
                    <m:r>
                      <a:rPr lang="el-GR" i="1">
                        <a:latin typeface="Cambria Math" panose="02040503050406030204" pitchFamily="18" charset="0"/>
                        <a:ea typeface="Cambria Math" panose="02040503050406030204" pitchFamily="18" charset="0"/>
                      </a:rPr>
                      <m:t>𝛯</m:t>
                    </m:r>
                  </m:oMath>
                </a14:m>
                <a:endParaRPr lang="en-GB" dirty="0"/>
              </a:p>
              <a:p>
                <a:endParaRPr lang="en-GB" dirty="0"/>
              </a:p>
              <a:p>
                <a:endParaRPr lang="en-GB" dirty="0"/>
              </a:p>
            </p:txBody>
          </p:sp>
        </mc:Choice>
        <mc:Fallback xmlns="">
          <p:sp>
            <p:nvSpPr>
              <p:cNvPr id="3" name="Content Placeholder 2">
                <a:extLst>
                  <a:ext uri="{FF2B5EF4-FFF2-40B4-BE49-F238E27FC236}">
                    <a16:creationId xmlns:a16="http://schemas.microsoft.com/office/drawing/2014/main" id="{7A4C79FD-2F80-CD48-ACFA-2065363811FA}"/>
                  </a:ext>
                </a:extLst>
              </p:cNvPr>
              <p:cNvSpPr>
                <a:spLocks noGrp="1" noRot="1" noChangeAspect="1" noMove="1" noResize="1" noEditPoints="1" noAdjustHandles="1" noChangeArrowheads="1" noChangeShapeType="1" noTextEdit="1"/>
              </p:cNvSpPr>
              <p:nvPr>
                <p:ph type="body" sz="quarter" idx="13"/>
              </p:nvPr>
            </p:nvSpPr>
            <p:spPr>
              <a:xfrm>
                <a:off x="407368" y="1332843"/>
                <a:ext cx="11665296" cy="4584266"/>
              </a:xfrm>
              <a:blipFill>
                <a:blip r:embed="rId2"/>
                <a:stretch>
                  <a:fillRect l="-1632" t="-2486" r="-326"/>
                </a:stretch>
              </a:blipFill>
            </p:spPr>
            <p:txBody>
              <a:bodyPr/>
              <a:lstStyle/>
              <a:p>
                <a:r>
                  <a:rPr lang="en-DE">
                    <a:noFill/>
                  </a:rPr>
                  <a:t> </a:t>
                </a:r>
              </a:p>
            </p:txBody>
          </p:sp>
        </mc:Fallback>
      </mc:AlternateContent>
      <p:grpSp>
        <p:nvGrpSpPr>
          <p:cNvPr id="50" name="Group 49">
            <a:extLst>
              <a:ext uri="{FF2B5EF4-FFF2-40B4-BE49-F238E27FC236}">
                <a16:creationId xmlns:a16="http://schemas.microsoft.com/office/drawing/2014/main" id="{D88834AD-A41E-8D4F-947C-D6BA589865D6}"/>
              </a:ext>
            </a:extLst>
          </p:cNvPr>
          <p:cNvGrpSpPr/>
          <p:nvPr/>
        </p:nvGrpSpPr>
        <p:grpSpPr>
          <a:xfrm>
            <a:off x="7889094" y="1665066"/>
            <a:ext cx="3942581" cy="1897004"/>
            <a:chOff x="7888302" y="594145"/>
            <a:chExt cx="3942581" cy="1897004"/>
          </a:xfrm>
        </p:grpSpPr>
        <p:cxnSp>
          <p:nvCxnSpPr>
            <p:cNvPr id="51" name="Straight Connector 50">
              <a:extLst>
                <a:ext uri="{FF2B5EF4-FFF2-40B4-BE49-F238E27FC236}">
                  <a16:creationId xmlns:a16="http://schemas.microsoft.com/office/drawing/2014/main" id="{DC3A2139-A979-D346-9036-BEBF26436FE7}"/>
                </a:ext>
              </a:extLst>
            </p:cNvPr>
            <p:cNvCxnSpPr>
              <a:cxnSpLocks/>
              <a:stCxn id="55" idx="1"/>
              <a:endCxn id="98" idx="3"/>
            </p:cNvCxnSpPr>
            <p:nvPr/>
          </p:nvCxnSpPr>
          <p:spPr>
            <a:xfrm flipH="1" flipV="1">
              <a:off x="9836328" y="1164923"/>
              <a:ext cx="965849" cy="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60B0E31-8B33-4643-9E15-CE7A5F008C45}"/>
                </a:ext>
              </a:extLst>
            </p:cNvPr>
            <p:cNvCxnSpPr>
              <a:cxnSpLocks/>
              <a:stCxn id="58" idx="0"/>
              <a:endCxn id="98" idx="2"/>
            </p:cNvCxnSpPr>
            <p:nvPr/>
          </p:nvCxnSpPr>
          <p:spPr>
            <a:xfrm flipV="1">
              <a:off x="9776780" y="1224473"/>
              <a:ext cx="0" cy="175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56453B91-F6CA-7F4F-B8F2-6798CC880BB6}"/>
                </a:ext>
              </a:extLst>
            </p:cNvPr>
            <p:cNvGrpSpPr/>
            <p:nvPr/>
          </p:nvGrpSpPr>
          <p:grpSpPr>
            <a:xfrm>
              <a:off x="9717232" y="1105374"/>
              <a:ext cx="410714" cy="291280"/>
              <a:chOff x="9164918" y="4052092"/>
              <a:chExt cx="496592" cy="352186"/>
            </a:xfrm>
          </p:grpSpPr>
          <p:sp>
            <p:nvSpPr>
              <p:cNvPr id="98" name="Rectangle 97">
                <a:extLst>
                  <a:ext uri="{FF2B5EF4-FFF2-40B4-BE49-F238E27FC236}">
                    <a16:creationId xmlns:a16="http://schemas.microsoft.com/office/drawing/2014/main" id="{D812114B-F8FE-2843-B0E1-39068E6B7F41}"/>
                  </a:ext>
                </a:extLst>
              </p:cNvPr>
              <p:cNvSpPr/>
              <p:nvPr/>
            </p:nvSpPr>
            <p:spPr>
              <a:xfrm>
                <a:off x="9164918" y="4052092"/>
                <a:ext cx="143998"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D5BBC366-144F-E140-927F-1F4DFA8187B5}"/>
                      </a:ext>
                    </a:extLst>
                  </p:cNvPr>
                  <p:cNvSpPr txBox="1"/>
                  <p:nvPr/>
                </p:nvSpPr>
                <p:spPr>
                  <a:xfrm>
                    <a:off x="9359385" y="4143785"/>
                    <a:ext cx="302125"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𝑈</m:t>
                              </m:r>
                            </m:sub>
                          </m:sSub>
                        </m:oMath>
                      </m:oMathPara>
                    </a14:m>
                    <a:endParaRPr lang="en-GB" sz="1400" dirty="0"/>
                  </a:p>
                </p:txBody>
              </p:sp>
            </mc:Choice>
            <mc:Fallback xmlns="">
              <p:sp>
                <p:nvSpPr>
                  <p:cNvPr id="345" name="TextBox 344">
                    <a:extLst>
                      <a:ext uri="{FF2B5EF4-FFF2-40B4-BE49-F238E27FC236}">
                        <a16:creationId xmlns:a16="http://schemas.microsoft.com/office/drawing/2014/main" id="{8E0870DC-08C5-5C47-BD01-8A802156C805}"/>
                      </a:ext>
                    </a:extLst>
                  </p:cNvPr>
                  <p:cNvSpPr txBox="1">
                    <a:spLocks noRot="1" noChangeAspect="1" noMove="1" noResize="1" noEditPoints="1" noAdjustHandles="1" noChangeArrowheads="1" noChangeShapeType="1" noTextEdit="1"/>
                  </p:cNvSpPr>
                  <p:nvPr/>
                </p:nvSpPr>
                <p:spPr>
                  <a:xfrm>
                    <a:off x="9359385" y="4143785"/>
                    <a:ext cx="302125" cy="260493"/>
                  </a:xfrm>
                  <a:prstGeom prst="rect">
                    <a:avLst/>
                  </a:prstGeom>
                  <a:blipFill>
                    <a:blip r:embed="rId102"/>
                    <a:stretch>
                      <a:fillRect l="-15000" r="-5000" b="-23529"/>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A3E49288-2824-3F48-9F17-A6E96515185F}"/>
                    </a:ext>
                  </a:extLst>
                </p:cNvPr>
                <p:cNvSpPr/>
                <p:nvPr/>
              </p:nvSpPr>
              <p:spPr>
                <a:xfrm>
                  <a:off x="7913015" y="1007395"/>
                  <a:ext cx="1145802"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𝑅𝑒𝑠𝑡𝑟𝑖𝑐𝑡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5" name="Rectangle 224">
                  <a:extLst>
                    <a:ext uri="{FF2B5EF4-FFF2-40B4-BE49-F238E27FC236}">
                      <a16:creationId xmlns:a16="http://schemas.microsoft.com/office/drawing/2014/main" id="{A43DA72A-16EB-0F4E-B3CA-EC1A0C4F246A}"/>
                    </a:ext>
                  </a:extLst>
                </p:cNvPr>
                <p:cNvSpPr>
                  <a:spLocks noRot="1" noChangeAspect="1" noMove="1" noResize="1" noEditPoints="1" noAdjustHandles="1" noChangeArrowheads="1" noChangeShapeType="1" noTextEdit="1"/>
                </p:cNvSpPr>
                <p:nvPr/>
              </p:nvSpPr>
              <p:spPr>
                <a:xfrm>
                  <a:off x="7913015" y="1007395"/>
                  <a:ext cx="1145802" cy="309958"/>
                </a:xfrm>
                <a:prstGeom prst="rect">
                  <a:avLst/>
                </a:prstGeom>
                <a:blipFill>
                  <a:blip r:embed="rId10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Diamond 54">
                  <a:extLst>
                    <a:ext uri="{FF2B5EF4-FFF2-40B4-BE49-F238E27FC236}">
                      <a16:creationId xmlns:a16="http://schemas.microsoft.com/office/drawing/2014/main" id="{16688160-9FF5-3D49-ADBC-21888DD5AD8A}"/>
                    </a:ext>
                  </a:extLst>
                </p:cNvPr>
                <p:cNvSpPr/>
                <p:nvPr/>
              </p:nvSpPr>
              <p:spPr>
                <a:xfrm>
                  <a:off x="10802177" y="950957"/>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𝑈𝑡𝑖𝑙</m:t>
                        </m:r>
                      </m:oMath>
                    </m:oMathPara>
                  </a14:m>
                  <a:endParaRPr lang="en-GB" sz="1400" dirty="0"/>
                </a:p>
              </p:txBody>
            </p:sp>
          </mc:Choice>
          <mc:Fallback xmlns="">
            <p:sp>
              <p:nvSpPr>
                <p:cNvPr id="226" name="Diamond 225">
                  <a:extLst>
                    <a:ext uri="{FF2B5EF4-FFF2-40B4-BE49-F238E27FC236}">
                      <a16:creationId xmlns:a16="http://schemas.microsoft.com/office/drawing/2014/main" id="{259E2495-CFA9-4C46-A212-2C9DBA26F394}"/>
                    </a:ext>
                  </a:extLst>
                </p:cNvPr>
                <p:cNvSpPr>
                  <a:spLocks noRot="1" noChangeAspect="1" noMove="1" noResize="1" noEditPoints="1" noAdjustHandles="1" noChangeArrowheads="1" noChangeShapeType="1" noTextEdit="1"/>
                </p:cNvSpPr>
                <p:nvPr/>
              </p:nvSpPr>
              <p:spPr>
                <a:xfrm>
                  <a:off x="10802177" y="950957"/>
                  <a:ext cx="699146" cy="427971"/>
                </a:xfrm>
                <a:prstGeom prst="diamond">
                  <a:avLst/>
                </a:prstGeom>
                <a:blipFill>
                  <a:blip r:embed="rId10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Oval 55">
                  <a:extLst>
                    <a:ext uri="{FF2B5EF4-FFF2-40B4-BE49-F238E27FC236}">
                      <a16:creationId xmlns:a16="http://schemas.microsoft.com/office/drawing/2014/main" id="{DDDC337E-132D-DD44-91BB-475A48188979}"/>
                    </a:ext>
                  </a:extLst>
                </p:cNvPr>
                <p:cNvSpPr/>
                <p:nvPr/>
              </p:nvSpPr>
              <p:spPr>
                <a:xfrm>
                  <a:off x="9322619" y="2188194"/>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7" name="Oval 226">
                  <a:extLst>
                    <a:ext uri="{FF2B5EF4-FFF2-40B4-BE49-F238E27FC236}">
                      <a16:creationId xmlns:a16="http://schemas.microsoft.com/office/drawing/2014/main" id="{60ABBF89-41E9-CA4E-B2BE-4EED47D3936C}"/>
                    </a:ext>
                  </a:extLst>
                </p:cNvPr>
                <p:cNvSpPr>
                  <a:spLocks noRot="1" noChangeAspect="1" noMove="1" noResize="1" noEditPoints="1" noAdjustHandles="1" noChangeArrowheads="1" noChangeShapeType="1" noTextEdit="1"/>
                </p:cNvSpPr>
                <p:nvPr/>
              </p:nvSpPr>
              <p:spPr>
                <a:xfrm>
                  <a:off x="9322619" y="2188194"/>
                  <a:ext cx="908323" cy="302955"/>
                </a:xfrm>
                <a:prstGeom prst="ellipse">
                  <a:avLst/>
                </a:prstGeom>
                <a:blipFill>
                  <a:blip r:embed="rId10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Oval 56">
                  <a:extLst>
                    <a:ext uri="{FF2B5EF4-FFF2-40B4-BE49-F238E27FC236}">
                      <a16:creationId xmlns:a16="http://schemas.microsoft.com/office/drawing/2014/main" id="{551C5F18-6442-3040-80A5-2AD39FBBCE83}"/>
                    </a:ext>
                  </a:extLst>
                </p:cNvPr>
                <p:cNvSpPr/>
                <p:nvPr/>
              </p:nvSpPr>
              <p:spPr>
                <a:xfrm>
                  <a:off x="7888302" y="1787991"/>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𝑇𝑟𝑎𝑣𝑒𝑙</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228" name="Oval 227">
                  <a:extLst>
                    <a:ext uri="{FF2B5EF4-FFF2-40B4-BE49-F238E27FC236}">
                      <a16:creationId xmlns:a16="http://schemas.microsoft.com/office/drawing/2014/main" id="{B3BEFF50-2388-C44E-9E4F-DE094DFE3BF4}"/>
                    </a:ext>
                  </a:extLst>
                </p:cNvPr>
                <p:cNvSpPr>
                  <a:spLocks noRot="1" noChangeAspect="1" noMove="1" noResize="1" noEditPoints="1" noAdjustHandles="1" noChangeArrowheads="1" noChangeShapeType="1" noTextEdit="1"/>
                </p:cNvSpPr>
                <p:nvPr/>
              </p:nvSpPr>
              <p:spPr>
                <a:xfrm>
                  <a:off x="7888302" y="1787991"/>
                  <a:ext cx="1195228" cy="302955"/>
                </a:xfrm>
                <a:prstGeom prst="ellipse">
                  <a:avLst/>
                </a:prstGeom>
                <a:blipFill>
                  <a:blip r:embed="rId10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8" name="Oval 57">
                  <a:extLst>
                    <a:ext uri="{FF2B5EF4-FFF2-40B4-BE49-F238E27FC236}">
                      <a16:creationId xmlns:a16="http://schemas.microsoft.com/office/drawing/2014/main" id="{F88C73A9-DD8E-364C-BB9C-DAEF643C5430}"/>
                    </a:ext>
                  </a:extLst>
                </p:cNvPr>
                <p:cNvSpPr/>
                <p:nvPr/>
              </p:nvSpPr>
              <p:spPr>
                <a:xfrm>
                  <a:off x="9483112" y="1400198"/>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𝐸𝑝𝑖𝑑</m:t>
                        </m:r>
                      </m:oMath>
                    </m:oMathPara>
                  </a14:m>
                  <a:endParaRPr lang="en-GB" sz="1400" dirty="0"/>
                </a:p>
              </p:txBody>
            </p:sp>
          </mc:Choice>
          <mc:Fallback xmlns="">
            <p:sp>
              <p:nvSpPr>
                <p:cNvPr id="229" name="Oval 228">
                  <a:extLst>
                    <a:ext uri="{FF2B5EF4-FFF2-40B4-BE49-F238E27FC236}">
                      <a16:creationId xmlns:a16="http://schemas.microsoft.com/office/drawing/2014/main" id="{BC026011-32A6-5C42-A285-D36F6D3EEB47}"/>
                    </a:ext>
                  </a:extLst>
                </p:cNvPr>
                <p:cNvSpPr>
                  <a:spLocks noRot="1" noChangeAspect="1" noMove="1" noResize="1" noEditPoints="1" noAdjustHandles="1" noChangeArrowheads="1" noChangeShapeType="1" noTextEdit="1"/>
                </p:cNvSpPr>
                <p:nvPr/>
              </p:nvSpPr>
              <p:spPr>
                <a:xfrm>
                  <a:off x="9483112" y="1400198"/>
                  <a:ext cx="587335" cy="302955"/>
                </a:xfrm>
                <a:prstGeom prst="ellipse">
                  <a:avLst/>
                </a:prstGeom>
                <a:blipFill>
                  <a:blip r:embed="rId107"/>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9" name="Oval 58">
                  <a:extLst>
                    <a:ext uri="{FF2B5EF4-FFF2-40B4-BE49-F238E27FC236}">
                      <a16:creationId xmlns:a16="http://schemas.microsoft.com/office/drawing/2014/main" id="{6C8C4BAD-FE1D-844A-87F0-7A3AD52D5442}"/>
                    </a:ext>
                  </a:extLst>
                </p:cNvPr>
                <p:cNvSpPr/>
                <p:nvPr/>
              </p:nvSpPr>
              <p:spPr>
                <a:xfrm>
                  <a:off x="10440538" y="1789605"/>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𝑇𝑟𝑒𝑎𝑡</m:t>
                        </m:r>
                        <m:d>
                          <m:dPr>
                            <m:ctrlPr>
                              <a:rPr lang="de-DE" sz="1400" i="1">
                                <a:latin typeface="Cambria Math" panose="02040503050406030204" pitchFamily="18" charset="0"/>
                              </a:rPr>
                            </m:ctrlPr>
                          </m:dPr>
                          <m:e>
                            <m:r>
                              <a:rPr lang="de-DE"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𝑀</m:t>
                            </m:r>
                          </m:e>
                        </m:d>
                      </m:oMath>
                    </m:oMathPara>
                  </a14:m>
                  <a:endParaRPr lang="en-GB" sz="1400" dirty="0"/>
                </a:p>
              </p:txBody>
            </p:sp>
          </mc:Choice>
          <mc:Fallback xmlns="">
            <p:sp>
              <p:nvSpPr>
                <p:cNvPr id="230" name="Oval 229">
                  <a:extLst>
                    <a:ext uri="{FF2B5EF4-FFF2-40B4-BE49-F238E27FC236}">
                      <a16:creationId xmlns:a16="http://schemas.microsoft.com/office/drawing/2014/main" id="{90070340-1672-614C-A4FD-240C587F2EAE}"/>
                    </a:ext>
                  </a:extLst>
                </p:cNvPr>
                <p:cNvSpPr>
                  <a:spLocks noRot="1" noChangeAspect="1" noMove="1" noResize="1" noEditPoints="1" noAdjustHandles="1" noChangeArrowheads="1" noChangeShapeType="1" noTextEdit="1"/>
                </p:cNvSpPr>
                <p:nvPr/>
              </p:nvSpPr>
              <p:spPr>
                <a:xfrm>
                  <a:off x="10440538" y="1789605"/>
                  <a:ext cx="1390345" cy="302955"/>
                </a:xfrm>
                <a:prstGeom prst="ellipse">
                  <a:avLst/>
                </a:prstGeom>
                <a:blipFill>
                  <a:blip r:embed="rId108"/>
                  <a:stretch>
                    <a:fillRect/>
                  </a:stretch>
                </a:blipFill>
                <a:ln>
                  <a:solidFill>
                    <a:schemeClr val="tx1"/>
                  </a:solidFill>
                </a:ln>
              </p:spPr>
              <p:txBody>
                <a:bodyPr/>
                <a:lstStyle/>
                <a:p>
                  <a:r>
                    <a:rPr lang="en-GB">
                      <a:noFill/>
                    </a:rPr>
                    <a:t> </a:t>
                  </a:r>
                </a:p>
              </p:txBody>
            </p:sp>
          </mc:Fallback>
        </mc:AlternateContent>
        <p:cxnSp>
          <p:nvCxnSpPr>
            <p:cNvPr id="60" name="Straight Connector 59">
              <a:extLst>
                <a:ext uri="{FF2B5EF4-FFF2-40B4-BE49-F238E27FC236}">
                  <a16:creationId xmlns:a16="http://schemas.microsoft.com/office/drawing/2014/main" id="{A4D98058-AFB6-7E42-B315-6647408F0145}"/>
                </a:ext>
              </a:extLst>
            </p:cNvPr>
            <p:cNvCxnSpPr>
              <a:cxnSpLocks/>
              <a:stCxn id="57" idx="6"/>
              <a:endCxn id="95" idx="1"/>
            </p:cNvCxnSpPr>
            <p:nvPr/>
          </p:nvCxnSpPr>
          <p:spPr>
            <a:xfrm>
              <a:off x="9083530" y="1939469"/>
              <a:ext cx="413961" cy="16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21EA0DF-FDC3-724A-8146-6E7516CBCF5A}"/>
                </a:ext>
              </a:extLst>
            </p:cNvPr>
            <p:cNvCxnSpPr>
              <a:cxnSpLocks/>
              <a:stCxn id="58" idx="4"/>
              <a:endCxn id="95" idx="0"/>
            </p:cNvCxnSpPr>
            <p:nvPr/>
          </p:nvCxnSpPr>
          <p:spPr>
            <a:xfrm flipH="1">
              <a:off x="9557040" y="1703153"/>
              <a:ext cx="219740"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36013CA-CC69-DB4A-9490-ADA83F922E8F}"/>
                </a:ext>
              </a:extLst>
            </p:cNvPr>
            <p:cNvCxnSpPr>
              <a:cxnSpLocks/>
              <a:stCxn id="56" idx="0"/>
              <a:endCxn id="95" idx="2"/>
            </p:cNvCxnSpPr>
            <p:nvPr/>
          </p:nvCxnSpPr>
          <p:spPr>
            <a:xfrm flipH="1" flipV="1">
              <a:off x="9557040" y="2000633"/>
              <a:ext cx="219741"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oup 62">
              <a:extLst>
                <a:ext uri="{FF2B5EF4-FFF2-40B4-BE49-F238E27FC236}">
                  <a16:creationId xmlns:a16="http://schemas.microsoft.com/office/drawing/2014/main" id="{9032FCC5-668E-C54C-8971-4E8C231B966E}"/>
                </a:ext>
              </a:extLst>
            </p:cNvPr>
            <p:cNvGrpSpPr/>
            <p:nvPr/>
          </p:nvGrpSpPr>
          <p:grpSpPr>
            <a:xfrm>
              <a:off x="9258483" y="1852367"/>
              <a:ext cx="381362" cy="321402"/>
              <a:chOff x="9288700" y="2889291"/>
              <a:chExt cx="461103" cy="388604"/>
            </a:xfrm>
          </p:grpSpPr>
          <p:sp>
            <p:nvSpPr>
              <p:cNvPr id="94" name="Rectangle 93">
                <a:extLst>
                  <a:ext uri="{FF2B5EF4-FFF2-40B4-BE49-F238E27FC236}">
                    <a16:creationId xmlns:a16="http://schemas.microsoft.com/office/drawing/2014/main" id="{20E53645-C6A8-7A40-B6B7-4CBB92A8BE9E}"/>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5" name="Rectangle 94">
                <a:extLst>
                  <a:ext uri="{FF2B5EF4-FFF2-40B4-BE49-F238E27FC236}">
                    <a16:creationId xmlns:a16="http://schemas.microsoft.com/office/drawing/2014/main" id="{20498B32-3FBB-CE4D-867B-F69A5082CFD6}"/>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6" name="Rectangle 95">
                <a:extLst>
                  <a:ext uri="{FF2B5EF4-FFF2-40B4-BE49-F238E27FC236}">
                    <a16:creationId xmlns:a16="http://schemas.microsoft.com/office/drawing/2014/main" id="{FBE1F3BD-C503-9E44-B43A-5D61B9FB3B6B}"/>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6D7BE653-DA7A-7D4A-977E-FB444D40E89C}"/>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64" name="Straight Connector 63">
              <a:extLst>
                <a:ext uri="{FF2B5EF4-FFF2-40B4-BE49-F238E27FC236}">
                  <a16:creationId xmlns:a16="http://schemas.microsoft.com/office/drawing/2014/main" id="{0D02CDC4-712E-5C46-B017-A755DC4B359A}"/>
                </a:ext>
              </a:extLst>
            </p:cNvPr>
            <p:cNvCxnSpPr>
              <a:cxnSpLocks/>
              <a:stCxn id="58" idx="4"/>
              <a:endCxn id="91" idx="0"/>
            </p:cNvCxnSpPr>
            <p:nvPr/>
          </p:nvCxnSpPr>
          <p:spPr>
            <a:xfrm>
              <a:off x="9776780" y="1703153"/>
              <a:ext cx="219327" cy="178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808EA02-4844-AF49-8112-9D84F5082A2E}"/>
                </a:ext>
              </a:extLst>
            </p:cNvPr>
            <p:cNvCxnSpPr>
              <a:cxnSpLocks/>
              <a:stCxn id="59" idx="2"/>
              <a:endCxn id="91" idx="3"/>
            </p:cNvCxnSpPr>
            <p:nvPr/>
          </p:nvCxnSpPr>
          <p:spPr>
            <a:xfrm flipH="1">
              <a:off x="10055655" y="1941083"/>
              <a:ext cx="384883"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DA26599-2B55-2A4C-AA37-F02D51F7D684}"/>
                </a:ext>
              </a:extLst>
            </p:cNvPr>
            <p:cNvCxnSpPr>
              <a:cxnSpLocks/>
              <a:stCxn id="56" idx="0"/>
              <a:endCxn id="91" idx="2"/>
            </p:cNvCxnSpPr>
            <p:nvPr/>
          </p:nvCxnSpPr>
          <p:spPr>
            <a:xfrm flipV="1">
              <a:off x="9776781" y="2000633"/>
              <a:ext cx="219326" cy="1875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CDDC8047-FBFA-334B-A5D8-CBBA0F621D09}"/>
                </a:ext>
              </a:extLst>
            </p:cNvPr>
            <p:cNvGrpSpPr/>
            <p:nvPr/>
          </p:nvGrpSpPr>
          <p:grpSpPr>
            <a:xfrm>
              <a:off x="9911425" y="1852367"/>
              <a:ext cx="413819" cy="321813"/>
              <a:chOff x="9547296" y="2889291"/>
              <a:chExt cx="500346" cy="389101"/>
            </a:xfrm>
          </p:grpSpPr>
          <p:sp>
            <p:nvSpPr>
              <p:cNvPr id="90" name="Rectangle 89">
                <a:extLst>
                  <a:ext uri="{FF2B5EF4-FFF2-40B4-BE49-F238E27FC236}">
                    <a16:creationId xmlns:a16="http://schemas.microsoft.com/office/drawing/2014/main" id="{C2FD7DAC-6E08-2240-B455-26CBBA0EA587}"/>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1" name="Rectangle 90">
                <a:extLst>
                  <a:ext uri="{FF2B5EF4-FFF2-40B4-BE49-F238E27FC236}">
                    <a16:creationId xmlns:a16="http://schemas.microsoft.com/office/drawing/2014/main" id="{6D2F7501-A23D-5D46-BC39-71B800D35C37}"/>
                  </a:ext>
                </a:extLst>
              </p:cNvPr>
              <p:cNvSpPr/>
              <p:nvPr/>
            </p:nvSpPr>
            <p:spPr>
              <a:xfrm>
                <a:off x="9577684" y="2924557"/>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92" name="Rectangle 91">
                <a:extLst>
                  <a:ext uri="{FF2B5EF4-FFF2-40B4-BE49-F238E27FC236}">
                    <a16:creationId xmlns:a16="http://schemas.microsoft.com/office/drawing/2014/main" id="{75362371-1CBF-6141-826F-8C08FA5B531E}"/>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D00F38C4-B918-A04E-994F-F3CD49483CC2}"/>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68" name="Group 67">
              <a:extLst>
                <a:ext uri="{FF2B5EF4-FFF2-40B4-BE49-F238E27FC236}">
                  <a16:creationId xmlns:a16="http://schemas.microsoft.com/office/drawing/2014/main" id="{BE9BBF1A-17B6-E943-9887-290C9476CF0C}"/>
                </a:ext>
              </a:extLst>
            </p:cNvPr>
            <p:cNvGrpSpPr/>
            <p:nvPr/>
          </p:nvGrpSpPr>
          <p:grpSpPr>
            <a:xfrm>
              <a:off x="10070447" y="1492126"/>
              <a:ext cx="634327" cy="275544"/>
              <a:chOff x="8609354" y="2941214"/>
              <a:chExt cx="766961" cy="333158"/>
            </a:xfrm>
          </p:grpSpPr>
          <p:cxnSp>
            <p:nvCxnSpPr>
              <p:cNvPr id="86" name="Straight Connector 85">
                <a:extLst>
                  <a:ext uri="{FF2B5EF4-FFF2-40B4-BE49-F238E27FC236}">
                    <a16:creationId xmlns:a16="http://schemas.microsoft.com/office/drawing/2014/main" id="{B7B10E03-672D-794D-BCD9-A40423825BD8}"/>
                  </a:ext>
                </a:extLst>
              </p:cNvPr>
              <p:cNvCxnSpPr>
                <a:cxnSpLocks/>
                <a:stCxn id="58" idx="6"/>
                <a:endCxn id="88" idx="1"/>
              </p:cNvCxnSpPr>
              <p:nvPr/>
            </p:nvCxnSpPr>
            <p:spPr>
              <a:xfrm flipV="1">
                <a:off x="8609354" y="3013214"/>
                <a:ext cx="347648"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7" name="Group 86">
                <a:extLst>
                  <a:ext uri="{FF2B5EF4-FFF2-40B4-BE49-F238E27FC236}">
                    <a16:creationId xmlns:a16="http://schemas.microsoft.com/office/drawing/2014/main" id="{8F61FE3E-D6F2-E54B-AB79-32EF455ACE10}"/>
                  </a:ext>
                </a:extLst>
              </p:cNvPr>
              <p:cNvGrpSpPr/>
              <p:nvPr/>
            </p:nvGrpSpPr>
            <p:grpSpPr>
              <a:xfrm>
                <a:off x="8957002" y="2941214"/>
                <a:ext cx="419313" cy="333158"/>
                <a:chOff x="8957002" y="2941214"/>
                <a:chExt cx="419313" cy="333158"/>
              </a:xfrm>
            </p:grpSpPr>
            <p:sp>
              <p:nvSpPr>
                <p:cNvPr id="88" name="Rectangle 87">
                  <a:extLst>
                    <a:ext uri="{FF2B5EF4-FFF2-40B4-BE49-F238E27FC236}">
                      <a16:creationId xmlns:a16="http://schemas.microsoft.com/office/drawing/2014/main" id="{DE16A5E5-BCC3-694F-9E08-4D760C68BDEE}"/>
                    </a:ext>
                  </a:extLst>
                </p:cNvPr>
                <p:cNvSpPr/>
                <p:nvPr/>
              </p:nvSpPr>
              <p:spPr>
                <a:xfrm>
                  <a:off x="8957002" y="2941214"/>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226AA885-231D-634F-926C-768CC4786CFA}"/>
                        </a:ext>
                      </a:extLst>
                    </p:cNvPr>
                    <p:cNvSpPr txBox="1"/>
                    <p:nvPr/>
                  </p:nvSpPr>
                  <p:spPr>
                    <a:xfrm>
                      <a:off x="9101481"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0</m:t>
                                </m:r>
                              </m:sub>
                            </m:sSub>
                          </m:oMath>
                        </m:oMathPara>
                      </a14:m>
                      <a:endParaRPr lang="en-GB" sz="1400" dirty="0"/>
                    </a:p>
                  </p:txBody>
                </p:sp>
              </mc:Choice>
              <mc:Fallback xmlns="">
                <p:sp>
                  <p:nvSpPr>
                    <p:cNvPr id="299" name="TextBox 298">
                      <a:extLst>
                        <a:ext uri="{FF2B5EF4-FFF2-40B4-BE49-F238E27FC236}">
                          <a16:creationId xmlns:a16="http://schemas.microsoft.com/office/drawing/2014/main" id="{5281C2FD-DE01-A742-AD5C-60D4802A7D7E}"/>
                        </a:ext>
                      </a:extLst>
                    </p:cNvPr>
                    <p:cNvSpPr txBox="1">
                      <a:spLocks noRot="1" noChangeAspect="1" noMove="1" noResize="1" noEditPoints="1" noAdjustHandles="1" noChangeArrowheads="1" noChangeShapeType="1" noTextEdit="1"/>
                    </p:cNvSpPr>
                    <p:nvPr/>
                  </p:nvSpPr>
                  <p:spPr>
                    <a:xfrm>
                      <a:off x="9101481"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69" name="Group 68">
              <a:extLst>
                <a:ext uri="{FF2B5EF4-FFF2-40B4-BE49-F238E27FC236}">
                  <a16:creationId xmlns:a16="http://schemas.microsoft.com/office/drawing/2014/main" id="{81D75785-61FB-174F-ACD6-9FDD13F348D9}"/>
                </a:ext>
              </a:extLst>
            </p:cNvPr>
            <p:cNvGrpSpPr/>
            <p:nvPr/>
          </p:nvGrpSpPr>
          <p:grpSpPr>
            <a:xfrm>
              <a:off x="8393592" y="1317351"/>
              <a:ext cx="419594" cy="470641"/>
              <a:chOff x="9535279" y="2809389"/>
              <a:chExt cx="507329" cy="569047"/>
            </a:xfrm>
          </p:grpSpPr>
          <p:cxnSp>
            <p:nvCxnSpPr>
              <p:cNvPr id="79" name="Straight Connector 78">
                <a:extLst>
                  <a:ext uri="{FF2B5EF4-FFF2-40B4-BE49-F238E27FC236}">
                    <a16:creationId xmlns:a16="http://schemas.microsoft.com/office/drawing/2014/main" id="{A3F191DF-D917-0F45-A48A-63EB47A54FFA}"/>
                  </a:ext>
                </a:extLst>
              </p:cNvPr>
              <p:cNvCxnSpPr>
                <a:cxnSpLocks/>
                <a:stCxn id="54" idx="2"/>
                <a:endCxn id="83" idx="0"/>
              </p:cNvCxnSpPr>
              <p:nvPr/>
            </p:nvCxnSpPr>
            <p:spPr>
              <a:xfrm>
                <a:off x="9646907" y="2809391"/>
                <a:ext cx="1" cy="201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2828A4C-BAF9-C940-AA41-A6B7BBAD8401}"/>
                  </a:ext>
                </a:extLst>
              </p:cNvPr>
              <p:cNvCxnSpPr>
                <a:cxnSpLocks/>
                <a:stCxn id="57" idx="0"/>
                <a:endCxn id="83" idx="2"/>
              </p:cNvCxnSpPr>
              <p:nvPr/>
            </p:nvCxnSpPr>
            <p:spPr>
              <a:xfrm flipV="1">
                <a:off x="9646907" y="3154478"/>
                <a:ext cx="1" cy="223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8C36597A-98D7-AB41-9EBD-48385737021F}"/>
                  </a:ext>
                </a:extLst>
              </p:cNvPr>
              <p:cNvGrpSpPr/>
              <p:nvPr/>
            </p:nvGrpSpPr>
            <p:grpSpPr>
              <a:xfrm>
                <a:off x="9535279" y="2971566"/>
                <a:ext cx="507329" cy="375692"/>
                <a:chOff x="9535279" y="2971566"/>
                <a:chExt cx="507329" cy="375692"/>
              </a:xfrm>
            </p:grpSpPr>
            <p:sp>
              <p:nvSpPr>
                <p:cNvPr id="82" name="Rectangle 81">
                  <a:extLst>
                    <a:ext uri="{FF2B5EF4-FFF2-40B4-BE49-F238E27FC236}">
                      <a16:creationId xmlns:a16="http://schemas.microsoft.com/office/drawing/2014/main" id="{A25BCD68-AB27-A54C-9015-C4401C23E000}"/>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3" name="Rectangle 82">
                  <a:extLst>
                    <a:ext uri="{FF2B5EF4-FFF2-40B4-BE49-F238E27FC236}">
                      <a16:creationId xmlns:a16="http://schemas.microsoft.com/office/drawing/2014/main" id="{1404C985-197F-EE44-B066-7DA1EBD547E0}"/>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4" name="Rectangle 83">
                  <a:extLst>
                    <a:ext uri="{FF2B5EF4-FFF2-40B4-BE49-F238E27FC236}">
                      <a16:creationId xmlns:a16="http://schemas.microsoft.com/office/drawing/2014/main" id="{BAEA2529-E103-9848-A0EA-35565D0E238F}"/>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C4FB3B24-DC23-FE4B-8518-09A0AB1938A2}"/>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1E1DEC08-828C-8342-BE24-784FD47E274C}"/>
                    </a:ext>
                  </a:extLst>
                </p:cNvPr>
                <p:cNvSpPr/>
                <p:nvPr/>
              </p:nvSpPr>
              <p:spPr>
                <a:xfrm>
                  <a:off x="9005328" y="594145"/>
                  <a:ext cx="1542904"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𝐼𝑛𝑡𝑒𝑟𝑓𝑒𝑟𝑒𝑛𝑐𝑒</m:t>
                        </m:r>
                      </m:oMath>
                    </m:oMathPara>
                  </a14:m>
                  <a:endParaRPr lang="en-GB" sz="1400" dirty="0"/>
                </a:p>
              </p:txBody>
            </p:sp>
          </mc:Choice>
          <mc:Fallback xmlns="">
            <p:sp>
              <p:nvSpPr>
                <p:cNvPr id="241" name="Oval 240">
                  <a:extLst>
                    <a:ext uri="{FF2B5EF4-FFF2-40B4-BE49-F238E27FC236}">
                      <a16:creationId xmlns:a16="http://schemas.microsoft.com/office/drawing/2014/main" id="{F0BF7B63-5C77-CB41-8D1A-3A76E254EDCB}"/>
                    </a:ext>
                  </a:extLst>
                </p:cNvPr>
                <p:cNvSpPr>
                  <a:spLocks noRot="1" noChangeAspect="1" noMove="1" noResize="1" noEditPoints="1" noAdjustHandles="1" noChangeArrowheads="1" noChangeShapeType="1" noTextEdit="1"/>
                </p:cNvSpPr>
                <p:nvPr/>
              </p:nvSpPr>
              <p:spPr>
                <a:xfrm>
                  <a:off x="9005328" y="594145"/>
                  <a:ext cx="1542904" cy="302955"/>
                </a:xfrm>
                <a:prstGeom prst="ellipse">
                  <a:avLst/>
                </a:prstGeom>
                <a:blipFill>
                  <a:blip r:embed="rId110"/>
                  <a:stretch>
                    <a:fillRect b="-4000"/>
                  </a:stretch>
                </a:blipFill>
                <a:ln>
                  <a:solidFill>
                    <a:schemeClr val="tx1"/>
                  </a:solidFill>
                </a:ln>
              </p:spPr>
              <p:txBody>
                <a:bodyPr/>
                <a:lstStyle/>
                <a:p>
                  <a:r>
                    <a:rPr lang="en-GB">
                      <a:noFill/>
                    </a:rPr>
                    <a:t> </a:t>
                  </a:r>
                </a:p>
              </p:txBody>
            </p:sp>
          </mc:Fallback>
        </mc:AlternateContent>
        <p:cxnSp>
          <p:nvCxnSpPr>
            <p:cNvPr id="71" name="Straight Connector 70">
              <a:extLst>
                <a:ext uri="{FF2B5EF4-FFF2-40B4-BE49-F238E27FC236}">
                  <a16:creationId xmlns:a16="http://schemas.microsoft.com/office/drawing/2014/main" id="{0DFA9DF6-5490-774C-B4FC-EBC971B0B9DF}"/>
                </a:ext>
              </a:extLst>
            </p:cNvPr>
            <p:cNvCxnSpPr>
              <a:cxnSpLocks/>
              <a:stCxn id="98" idx="0"/>
              <a:endCxn id="70" idx="4"/>
            </p:cNvCxnSpPr>
            <p:nvPr/>
          </p:nvCxnSpPr>
          <p:spPr>
            <a:xfrm flipV="1">
              <a:off x="9776780" y="897100"/>
              <a:ext cx="0" cy="2082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4D7D5AE-ECB1-BA49-A6A5-85BA06F176ED}"/>
                </a:ext>
              </a:extLst>
            </p:cNvPr>
            <p:cNvCxnSpPr>
              <a:cxnSpLocks/>
              <a:stCxn id="70" idx="2"/>
              <a:endCxn id="76" idx="3"/>
            </p:cNvCxnSpPr>
            <p:nvPr/>
          </p:nvCxnSpPr>
          <p:spPr>
            <a:xfrm flipH="1">
              <a:off x="8545465" y="745623"/>
              <a:ext cx="45986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E0635EE-6723-1D4E-A662-3BFE7CE39D61}"/>
                </a:ext>
              </a:extLst>
            </p:cNvPr>
            <p:cNvCxnSpPr>
              <a:cxnSpLocks/>
              <a:stCxn id="54" idx="0"/>
              <a:endCxn id="76" idx="2"/>
            </p:cNvCxnSpPr>
            <p:nvPr/>
          </p:nvCxnSpPr>
          <p:spPr>
            <a:xfrm flipV="1">
              <a:off x="8485916" y="805464"/>
              <a:ext cx="1" cy="201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97645444-5722-5247-A375-C707E727A18D}"/>
                </a:ext>
              </a:extLst>
            </p:cNvPr>
            <p:cNvGrpSpPr/>
            <p:nvPr/>
          </p:nvGrpSpPr>
          <p:grpSpPr>
            <a:xfrm>
              <a:off x="8394177" y="654188"/>
              <a:ext cx="423758" cy="310722"/>
              <a:chOff x="9535279" y="3009909"/>
              <a:chExt cx="512363" cy="375691"/>
            </a:xfrm>
          </p:grpSpPr>
          <p:sp>
            <p:nvSpPr>
              <p:cNvPr id="75" name="Rectangle 74">
                <a:extLst>
                  <a:ext uri="{FF2B5EF4-FFF2-40B4-BE49-F238E27FC236}">
                    <a16:creationId xmlns:a16="http://schemas.microsoft.com/office/drawing/2014/main" id="{4F591336-903E-9444-84D2-77CA47F2F16F}"/>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6" name="Rectangle 75">
                <a:extLst>
                  <a:ext uri="{FF2B5EF4-FFF2-40B4-BE49-F238E27FC236}">
                    <a16:creationId xmlns:a16="http://schemas.microsoft.com/office/drawing/2014/main" id="{558DA6C4-DDA8-1F4F-AA11-27A01A3FF4B0}"/>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7" name="Rectangle 76">
                <a:extLst>
                  <a:ext uri="{FF2B5EF4-FFF2-40B4-BE49-F238E27FC236}">
                    <a16:creationId xmlns:a16="http://schemas.microsoft.com/office/drawing/2014/main" id="{D3E4B5C4-A920-4D4C-A878-5BE070DB5DCD}"/>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350BCEC0-90D9-D24D-92DE-3C6A959232CA}"/>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rPr>
                              </m:ctrlPr>
                            </m:sSubPr>
                            <m:e>
                              <m:r>
                                <a:rPr lang="de-DE" sz="1400" i="1">
                                  <a:latin typeface="Cambria Math" charset="0"/>
                                </a:rPr>
                                <m:t>𝑔</m:t>
                              </m:r>
                            </m:e>
                            <m:sub>
                              <m:r>
                                <a:rPr lang="de-DE"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grpSp>
      <p:sp>
        <p:nvSpPr>
          <p:cNvPr id="4" name="Date Placeholder 3">
            <a:extLst>
              <a:ext uri="{FF2B5EF4-FFF2-40B4-BE49-F238E27FC236}">
                <a16:creationId xmlns:a16="http://schemas.microsoft.com/office/drawing/2014/main" id="{F731906D-77E6-D6BB-A8BA-F5465C33667A}"/>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ED92087A-477A-8997-8C5E-3E33E2916FA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18D3893C-3490-97DC-E65C-6331F1B0C38A}"/>
              </a:ext>
            </a:extLst>
          </p:cNvPr>
          <p:cNvSpPr>
            <a:spLocks noGrp="1"/>
          </p:cNvSpPr>
          <p:nvPr>
            <p:ph type="sldNum" sz="quarter" idx="11"/>
          </p:nvPr>
        </p:nvSpPr>
        <p:spPr/>
        <p:txBody>
          <a:bodyPr/>
          <a:lstStyle/>
          <a:p>
            <a:fld id="{EB1502E6-D9AE-3544-B6D5-378AAA0B915F}" type="slidenum">
              <a:rPr lang="de-DE" altLang="de-DE" smtClean="0"/>
              <a:pPr/>
              <a:t>65</a:t>
            </a:fld>
            <a:endParaRPr lang="de-DE" altLang="de-DE" dirty="0"/>
          </a:p>
        </p:txBody>
      </p:sp>
    </p:spTree>
    <p:extLst>
      <p:ext uri="{BB962C8B-B14F-4D97-AF65-F5344CB8AC3E}">
        <p14:creationId xmlns:p14="http://schemas.microsoft.com/office/powerpoint/2010/main" val="2142306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961F-F9CD-BD49-B25B-56F1F9E98A6E}"/>
              </a:ext>
            </a:extLst>
          </p:cNvPr>
          <p:cNvSpPr>
            <a:spLocks noGrp="1"/>
          </p:cNvSpPr>
          <p:nvPr>
            <p:ph type="title"/>
          </p:nvPr>
        </p:nvSpPr>
        <p:spPr/>
        <p:txBody>
          <a:bodyPr/>
          <a:lstStyle/>
          <a:p>
            <a:r>
              <a:rPr lang="en-GB" sz="3200" dirty="0"/>
              <a:t>3. Sets of Distinguishable &amp; Indistinguishable Attributes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19D1543-253B-0440-9BC7-796F7097312C}"/>
                  </a:ext>
                </a:extLst>
              </p:cNvPr>
              <p:cNvSpPr>
                <a:spLocks noGrp="1"/>
              </p:cNvSpPr>
              <p:nvPr>
                <p:ph type="body" sz="quarter" idx="13"/>
              </p:nvPr>
            </p:nvSpPr>
            <p:spPr/>
            <p:txBody>
              <a:bodyPr>
                <a:normAutofit fontScale="85000" lnSpcReduction="20000"/>
              </a:bodyPr>
              <a:lstStyle/>
              <a:p>
                <a:r>
                  <a:rPr lang="en-GB" dirty="0"/>
                  <a:t>Full expressiveness in terms of syntax: Allows for a set of utility parfactors as utility model</a:t>
                </a:r>
              </a:p>
              <a:p>
                <a:r>
                  <a:rPr lang="en-GB" dirty="0"/>
                  <a:t>Full decision model: </a:t>
                </a:r>
              </a:p>
              <a:p>
                <a:pPr lvl="1"/>
                <a:r>
                  <a:rPr lang="en-GB" dirty="0"/>
                  <a:t>Syntax</a:t>
                </a:r>
              </a:p>
              <a:p>
                <a:pPr marL="258503" lvl="1" indent="0">
                  <a:buNone/>
                </a:pPr>
                <a14:m>
                  <m:oMathPara xmlns:m="http://schemas.openxmlformats.org/officeDocument/2006/math">
                    <m:oMathParaPr>
                      <m:jc m:val="centerGroup"/>
                    </m:oMathParaPr>
                    <m:oMath xmlns:m="http://schemas.openxmlformats.org/officeDocument/2006/math">
                      <m:r>
                        <a:rPr lang="de-DE" i="1">
                          <a:solidFill>
                            <a:schemeClr val="accent1"/>
                          </a:solidFill>
                          <a:latin typeface="Cambria Math" panose="02040503050406030204" pitchFamily="18" charset="0"/>
                        </a:rPr>
                        <m:t>𝐺</m:t>
                      </m:r>
                      <m:r>
                        <a:rPr lang="de-DE" i="1">
                          <a:solidFill>
                            <a:schemeClr val="accent1"/>
                          </a:solidFill>
                          <a:latin typeface="Cambria Math" panose="02040503050406030204" pitchFamily="18" charset="0"/>
                        </a:rPr>
                        <m:t>=</m:t>
                      </m:r>
                      <m:sSubSup>
                        <m:sSubSupPr>
                          <m:ctrlPr>
                            <a:rPr lang="de-DE" i="1">
                              <a:solidFill>
                                <a:schemeClr val="accent1"/>
                              </a:solidFill>
                              <a:latin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rPr>
                              </m:ctrlPr>
                            </m:dPr>
                            <m:e>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𝑔</m:t>
                                  </m:r>
                                </m:e>
                                <m:sub>
                                  <m:r>
                                    <a:rPr lang="de-DE" i="1">
                                      <a:solidFill>
                                        <a:schemeClr val="accent1"/>
                                      </a:solidFill>
                                      <a:latin typeface="Cambria Math" panose="02040503050406030204" pitchFamily="18" charset="0"/>
                                    </a:rPr>
                                    <m:t>𝑖</m:t>
                                  </m:r>
                                </m:sub>
                              </m:sSub>
                            </m:e>
                          </m:d>
                        </m:e>
                        <m:sub>
                          <m:r>
                            <a:rPr lang="de-DE" i="1">
                              <a:solidFill>
                                <a:schemeClr val="accent1"/>
                              </a:solidFill>
                              <a:latin typeface="Cambria Math" panose="02040503050406030204" pitchFamily="18" charset="0"/>
                            </a:rPr>
                            <m:t>𝑖</m:t>
                          </m:r>
                          <m:r>
                            <a:rPr lang="de-DE" i="1">
                              <a:solidFill>
                                <a:schemeClr val="accent1"/>
                              </a:solidFill>
                              <a:latin typeface="Cambria Math" panose="02040503050406030204" pitchFamily="18" charset="0"/>
                            </a:rPr>
                            <m:t>=1</m:t>
                          </m:r>
                        </m:sub>
                        <m:sup>
                          <m:r>
                            <a:rPr lang="de-DE" i="1">
                              <a:solidFill>
                                <a:schemeClr val="accent1"/>
                              </a:solidFill>
                              <a:latin typeface="Cambria Math" panose="02040503050406030204" pitchFamily="18" charset="0"/>
                            </a:rPr>
                            <m:t>𝑛</m:t>
                          </m:r>
                        </m:sup>
                      </m:sSubSup>
                      <m:r>
                        <a:rPr lang="de-DE" i="1">
                          <a:solidFill>
                            <a:schemeClr val="accent1"/>
                          </a:solidFill>
                          <a:latin typeface="Cambria Math" panose="02040503050406030204" pitchFamily="18" charset="0"/>
                          <a:ea typeface="Cambria Math" panose="02040503050406030204" pitchFamily="18" charset="0"/>
                        </a:rPr>
                        <m:t>∪</m:t>
                      </m:r>
                      <m:sSubSup>
                        <m:sSubSupPr>
                          <m:ctrlPr>
                            <a:rPr lang="de-DE" i="1">
                              <a:solidFill>
                                <a:schemeClr val="accent1"/>
                              </a:solidFill>
                              <a:latin typeface="Cambria Math" panose="02040503050406030204" pitchFamily="18" charset="0"/>
                              <a:ea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𝑔</m:t>
                                  </m:r>
                                </m:e>
                                <m:sub>
                                  <m:r>
                                    <a:rPr lang="de-DE" i="1">
                                      <a:solidFill>
                                        <a:schemeClr val="accent1"/>
                                      </a:solidFill>
                                      <a:latin typeface="Cambria Math" panose="02040503050406030204" pitchFamily="18" charset="0"/>
                                      <a:ea typeface="Cambria Math" panose="02040503050406030204" pitchFamily="18" charset="0"/>
                                    </a:rPr>
                                    <m:t>𝑢</m:t>
                                  </m:r>
                                </m:sub>
                              </m:sSub>
                            </m:e>
                          </m:d>
                        </m:e>
                        <m:sub>
                          <m:r>
                            <a:rPr lang="de-DE" i="1">
                              <a:solidFill>
                                <a:schemeClr val="accent1"/>
                              </a:solidFill>
                              <a:latin typeface="Cambria Math" panose="02040503050406030204" pitchFamily="18" charset="0"/>
                              <a:ea typeface="Cambria Math" panose="02040503050406030204" pitchFamily="18" charset="0"/>
                            </a:rPr>
                            <m:t>𝑢</m:t>
                          </m:r>
                          <m:r>
                            <a:rPr lang="de-DE" i="1">
                              <a:solidFill>
                                <a:schemeClr val="accent1"/>
                              </a:solidFill>
                              <a:latin typeface="Cambria Math" panose="02040503050406030204" pitchFamily="18" charset="0"/>
                              <a:ea typeface="Cambria Math" panose="02040503050406030204" pitchFamily="18" charset="0"/>
                            </a:rPr>
                            <m:t>=1</m:t>
                          </m:r>
                        </m:sub>
                        <m:sup>
                          <m:r>
                            <a:rPr lang="de-DE" i="1">
                              <a:solidFill>
                                <a:schemeClr val="accent1"/>
                              </a:solidFill>
                              <a:latin typeface="Cambria Math" panose="02040503050406030204" pitchFamily="18" charset="0"/>
                              <a:ea typeface="Cambria Math" panose="02040503050406030204" pitchFamily="18" charset="0"/>
                            </a:rPr>
                            <m:t>𝑚</m:t>
                          </m:r>
                        </m:sup>
                      </m:sSubSup>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r>
                            <a:rPr lang="el-GR" i="1">
                              <a:solidFill>
                                <a:schemeClr val="accent1"/>
                              </a:solidFill>
                              <a:latin typeface="Cambria Math" panose="02040503050406030204" pitchFamily="18" charset="0"/>
                              <a:ea typeface="Cambria Math" panose="02040503050406030204" pitchFamily="18" charset="0"/>
                            </a:rPr>
                            <m:t>𝛯</m:t>
                          </m:r>
                        </m:e>
                      </m:d>
                    </m:oMath>
                  </m:oMathPara>
                </a14:m>
                <a:endParaRPr lang="en-GB" dirty="0">
                  <a:solidFill>
                    <a:schemeClr val="accent1"/>
                  </a:solidFill>
                </a:endParaRP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de-DE" i="1">
                            <a:latin typeface="Cambria Math" panose="02040503050406030204" pitchFamily="18" charset="0"/>
                          </a:rPr>
                          <m:t>𝑖</m:t>
                        </m:r>
                      </m:sub>
                    </m:sSub>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𝑖</m:t>
                        </m:r>
                      </m:sub>
                    </m:sSub>
                    <m:sSub>
                      <m:sSubPr>
                        <m:ctrlPr>
                          <a:rPr lang="de-DE" i="1">
                            <a:latin typeface="Cambria Math" panose="02040503050406030204" pitchFamily="18" charset="0"/>
                            <a:ea typeface="Cambria Math" panose="02040503050406030204" pitchFamily="18" charset="0"/>
                          </a:rPr>
                        </m:ctrlPr>
                      </m:sSubPr>
                      <m:e>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𝒜</m:t>
                                </m:r>
                              </m:e>
                              <m:sub>
                                <m:r>
                                  <a:rPr lang="de-DE" i="1">
                                    <a:latin typeface="Cambria Math" panose="02040503050406030204" pitchFamily="18" charset="0"/>
                                    <a:ea typeface="Cambria Math" panose="02040503050406030204" pitchFamily="18" charset="0"/>
                                  </a:rPr>
                                  <m:t>𝑖</m:t>
                                </m:r>
                              </m:sub>
                            </m:sSub>
                          </m:e>
                        </m:d>
                      </m:e>
                      <m: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𝐶</m:t>
                            </m:r>
                          </m:e>
                          <m:sub>
                            <m:r>
                              <a:rPr lang="de-DE" i="1">
                                <a:latin typeface="Cambria Math" panose="02040503050406030204" pitchFamily="18" charset="0"/>
                                <a:ea typeface="Cambria Math" panose="02040503050406030204" pitchFamily="18" charset="0"/>
                              </a:rPr>
                              <m:t>𝑖</m:t>
                            </m:r>
                          </m:sub>
                        </m:sSub>
                      </m:sub>
                    </m:sSub>
                  </m:oMath>
                </a14:m>
                <a:r>
                  <a:rPr lang="en-GB" dirty="0"/>
                  <a:t> parfactor with (decision) PRVs as arguments</a:t>
                </a:r>
              </a:p>
              <a:p>
                <a:pPr lvl="2"/>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𝑔</m:t>
                        </m:r>
                      </m:e>
                      <m:sub>
                        <m:r>
                          <a:rPr lang="de-DE" i="1">
                            <a:latin typeface="Cambria Math" panose="02040503050406030204" pitchFamily="18" charset="0"/>
                          </a:rPr>
                          <m:t>𝑢</m:t>
                        </m:r>
                      </m:sub>
                    </m:sSub>
                    <m:r>
                      <a:rPr lang="de-DE" i="1">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𝑢</m:t>
                                </m:r>
                              </m:sub>
                            </m:sSub>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ℒ</m:t>
                                    </m:r>
                                  </m:e>
                                  <m:sub>
                                    <m:r>
                                      <a:rPr lang="de-DE" b="0" i="1" smtClean="0">
                                        <a:latin typeface="Cambria Math" panose="02040503050406030204" pitchFamily="18" charset="0"/>
                                        <a:ea typeface="Cambria Math" panose="02040503050406030204" pitchFamily="18" charset="0"/>
                                      </a:rPr>
                                      <m:t>𝑢</m:t>
                                    </m:r>
                                  </m:sub>
                                </m:sSub>
                              </m:e>
                            </m:d>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𝒜</m:t>
                                </m:r>
                              </m:e>
                              <m:sub>
                                <m:r>
                                  <a:rPr lang="de-DE" i="1">
                                    <a:latin typeface="Cambria Math" panose="02040503050406030204" pitchFamily="18" charset="0"/>
                                    <a:ea typeface="Cambria Math" panose="02040503050406030204" pitchFamily="18" charset="0"/>
                                  </a:rPr>
                                  <m:t>𝑢</m:t>
                                </m:r>
                              </m:sub>
                            </m:sSub>
                          </m:e>
                        </m:d>
                      </m:e>
                      <m: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𝐶</m:t>
                            </m:r>
                          </m:e>
                          <m:sub>
                            <m:r>
                              <a:rPr lang="de-DE" b="0" i="1" smtClean="0">
                                <a:latin typeface="Cambria Math" panose="02040503050406030204" pitchFamily="18" charset="0"/>
                                <a:ea typeface="Cambria Math" panose="02040503050406030204" pitchFamily="18" charset="0"/>
                              </a:rPr>
                              <m:t>𝑢</m:t>
                            </m:r>
                          </m:sub>
                        </m:sSub>
                      </m:sub>
                    </m:sSub>
                  </m:oMath>
                </a14:m>
                <a:r>
                  <a:rPr lang="en-GB" dirty="0"/>
                  <a:t> utility parfactor, mapping to a utility PRV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𝑢</m:t>
                        </m:r>
                      </m:sub>
                    </m:sSub>
                    <m:d>
                      <m:dPr>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ℒ</m:t>
                            </m:r>
                          </m:e>
                          <m:sub>
                            <m:r>
                              <a:rPr lang="de-DE" b="0" i="1" smtClean="0">
                                <a:latin typeface="Cambria Math" panose="02040503050406030204" pitchFamily="18" charset="0"/>
                                <a:ea typeface="Cambria Math" panose="02040503050406030204" pitchFamily="18" charset="0"/>
                              </a:rPr>
                              <m:t>𝑢</m:t>
                            </m:r>
                          </m:sub>
                        </m:sSub>
                      </m:e>
                    </m:d>
                  </m:oMath>
                </a14:m>
                <a:r>
                  <a:rPr lang="en-GB" dirty="0"/>
                  <a:t> with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ℒ</m:t>
                        </m:r>
                      </m:e>
                      <m:sub>
                        <m:r>
                          <a:rPr lang="de-DE" b="0" i="1" smtClean="0">
                            <a:latin typeface="Cambria Math" panose="02040503050406030204" pitchFamily="18" charset="0"/>
                            <a:ea typeface="Cambria Math" panose="02040503050406030204" pitchFamily="18" charset="0"/>
                          </a:rPr>
                          <m:t>𝑢</m:t>
                        </m:r>
                      </m:sub>
                    </m:sSub>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lv</m:t>
                    </m:r>
                    <m:d>
                      <m:dPr>
                        <m:ctrlPr>
                          <a:rPr lang="de-DE" b="0" i="1" smtClean="0">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𝒜</m:t>
                            </m:r>
                          </m:e>
                          <m:sub>
                            <m:r>
                              <a:rPr lang="de-DE" i="1">
                                <a:latin typeface="Cambria Math" panose="02040503050406030204" pitchFamily="18" charset="0"/>
                                <a:ea typeface="Cambria Math" panose="02040503050406030204" pitchFamily="18" charset="0"/>
                              </a:rPr>
                              <m:t>𝑢</m:t>
                            </m:r>
                          </m:sub>
                        </m:sSub>
                      </m:e>
                    </m:d>
                  </m:oMath>
                </a14:m>
                <a:endParaRPr lang="en-GB" dirty="0"/>
              </a:p>
              <a:p>
                <a:pPr lvl="2"/>
                <a14:m>
                  <m:oMath xmlns:m="http://schemas.openxmlformats.org/officeDocument/2006/math">
                    <m:r>
                      <a:rPr lang="el-GR" i="1">
                        <a:latin typeface="Cambria Math" panose="02040503050406030204" pitchFamily="18" charset="0"/>
                        <a:ea typeface="Cambria Math" panose="02040503050406030204" pitchFamily="18" charset="0"/>
                      </a:rPr>
                      <m:t>𝛯</m:t>
                    </m:r>
                  </m:oMath>
                </a14:m>
                <a:r>
                  <a:rPr lang="en-GB" dirty="0"/>
                  <a:t> a combination function, combining all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𝑢</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ℒ</m:t>
                            </m:r>
                          </m:e>
                          <m:sub>
                            <m:r>
                              <a:rPr lang="de-DE" i="1">
                                <a:latin typeface="Cambria Math" panose="02040503050406030204" pitchFamily="18" charset="0"/>
                                <a:ea typeface="Cambria Math" panose="02040503050406030204" pitchFamily="18" charset="0"/>
                              </a:rPr>
                              <m:t>𝑢</m:t>
                            </m:r>
                          </m:sub>
                        </m:sSub>
                      </m:e>
                    </m:d>
                  </m:oMath>
                </a14:m>
                <a:r>
                  <a:rPr lang="en-GB" dirty="0"/>
                  <a:t> into one </a:t>
                </a:r>
                <a14:m>
                  <m:oMath xmlns:m="http://schemas.openxmlformats.org/officeDocument/2006/math">
                    <m:r>
                      <a:rPr lang="en-GB" i="1">
                        <a:latin typeface="Cambria Math" panose="02040503050406030204" pitchFamily="18" charset="0"/>
                      </a:rPr>
                      <m:t>𝑈</m:t>
                    </m:r>
                  </m:oMath>
                </a14:m>
                <a:endParaRPr lang="en-GB" dirty="0"/>
              </a:p>
              <a:p>
                <a:pPr lvl="1"/>
                <a:r>
                  <a:rPr lang="en-GB" dirty="0"/>
                  <a:t>Semantics: grounding semantics</a:t>
                </a:r>
              </a:p>
              <a:p>
                <a:pPr lvl="2"/>
                <a:r>
                  <a:rPr lang="en-GB" dirty="0"/>
                  <a:t>Given an action assignment </a:t>
                </a:r>
                <a14:m>
                  <m:oMath xmlns:m="http://schemas.openxmlformats.org/officeDocument/2006/math">
                    <m:r>
                      <a:rPr lang="de-DE" b="1" i="1" smtClean="0">
                        <a:latin typeface="Cambria Math" panose="02040503050406030204" pitchFamily="18" charset="0"/>
                      </a:rPr>
                      <m:t>𝒅</m:t>
                    </m:r>
                  </m:oMath>
                </a14:m>
                <a:r>
                  <a:rPr lang="en-GB" dirty="0"/>
                  <a:t>, full joint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𝑃</m:t>
                        </m:r>
                      </m:e>
                      <m:sub>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𝐺</m:t>
                            </m:r>
                          </m:e>
                          <m:sub>
                            <m:r>
                              <a:rPr lang="de-DE" b="0" i="1" dirty="0" smtClean="0">
                                <a:latin typeface="Cambria Math" panose="02040503050406030204" pitchFamily="18" charset="0"/>
                              </a:rPr>
                              <m:t>𝑃</m:t>
                            </m:r>
                          </m:sub>
                        </m:sSub>
                      </m:sub>
                    </m:sSub>
                    <m:d>
                      <m:dPr>
                        <m:begChr m:val="["/>
                        <m:endChr m:val="]"/>
                        <m:ctrlPr>
                          <a:rPr lang="de-DE" b="0" i="1" dirty="0" smtClean="0">
                            <a:latin typeface="Cambria Math" panose="02040503050406030204" pitchFamily="18" charset="0"/>
                          </a:rPr>
                        </m:ctrlPr>
                      </m:dPr>
                      <m:e>
                        <m:r>
                          <a:rPr lang="de-DE" b="1" i="1" dirty="0" smtClean="0">
                            <a:latin typeface="Cambria Math" panose="02040503050406030204" pitchFamily="18" charset="0"/>
                          </a:rPr>
                          <m:t>𝒅</m:t>
                        </m:r>
                      </m:e>
                    </m:d>
                  </m:oMath>
                </a14:m>
                <a:r>
                  <a:rPr lang="en-GB" dirty="0"/>
                  <a:t> over grounding, multiplying, and normalising</a:t>
                </a:r>
              </a:p>
              <a:p>
                <a:pPr lvl="2"/>
                <a:r>
                  <a:rPr lang="en-GB" dirty="0"/>
                  <a:t>EU queries sum over </a:t>
                </a:r>
                <a14:m>
                  <m:oMath xmlns:m="http://schemas.openxmlformats.org/officeDocument/2006/math">
                    <m:r>
                      <m:rPr>
                        <m:sty m:val="p"/>
                      </m:rPr>
                      <a:rPr lang="de-DE" b="0" i="0" smtClean="0">
                        <a:latin typeface="Cambria Math" panose="02040503050406030204" pitchFamily="18" charset="0"/>
                      </a:rPr>
                      <m:t>gr</m:t>
                    </m:r>
                    <m:d>
                      <m:dPr>
                        <m:ctrlPr>
                          <a:rPr lang="de-DE" b="0" i="1" smtClean="0">
                            <a:latin typeface="Cambria Math" panose="02040503050406030204" pitchFamily="18" charset="0"/>
                          </a:rPr>
                        </m:ctrlPr>
                      </m:dPr>
                      <m:e>
                        <m:r>
                          <m:rPr>
                            <m:sty m:val="p"/>
                          </m:rPr>
                          <a:rPr lang="de-DE" b="0" i="0" smtClean="0">
                            <a:latin typeface="Cambria Math" panose="02040503050406030204" pitchFamily="18" charset="0"/>
                          </a:rPr>
                          <m:t>rv</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𝑈</m:t>
                                </m:r>
                              </m:sub>
                            </m:sSub>
                          </m:e>
                        </m:d>
                      </m:e>
                    </m:d>
                  </m:oMath>
                </a14:m>
                <a:r>
                  <a:rPr lang="en-GB" dirty="0"/>
                  <a:t> ➝ Liftable parameterised query or simplification for liftability</a:t>
                </a:r>
              </a:p>
              <a:p>
                <a:pPr lvl="2"/>
                <a:r>
                  <a:rPr lang="en-GB" dirty="0"/>
                  <a:t>MEU problem: With </a:t>
                </a:r>
                <a14:m>
                  <m:oMath xmlns:m="http://schemas.openxmlformats.org/officeDocument/2006/math">
                    <m:r>
                      <a:rPr lang="de-DE" sz="2000" b="1" i="1">
                        <a:latin typeface="Cambria Math" panose="02040503050406030204" pitchFamily="18" charset="0"/>
                        <a:ea typeface="Cambria Math" panose="02040503050406030204" pitchFamily="18" charset="0"/>
                      </a:rPr>
                      <m:t>𝑫</m:t>
                    </m:r>
                  </m:oMath>
                </a14:m>
                <a:r>
                  <a:rPr lang="en-GB" dirty="0"/>
                  <a:t> the decision PRVs in </a:t>
                </a:r>
                <a14:m>
                  <m:oMath xmlns:m="http://schemas.openxmlformats.org/officeDocument/2006/math">
                    <m:r>
                      <a:rPr lang="en-GB" i="1" dirty="0" smtClean="0">
                        <a:latin typeface="Cambria Math" panose="02040503050406030204" pitchFamily="18" charset="0"/>
                      </a:rPr>
                      <m:t>𝐺</m:t>
                    </m:r>
                  </m:oMath>
                </a14:m>
                <a:endParaRPr lang="en-GB" dirty="0"/>
              </a:p>
              <a:p>
                <a:pPr marL="532867" lvl="2" indent="0">
                  <a:buNone/>
                </a:pPr>
                <a14:m>
                  <m:oMathPara xmlns:m="http://schemas.openxmlformats.org/officeDocument/2006/math">
                    <m:oMathParaPr>
                      <m:jc m:val="centerGroup"/>
                    </m:oMathParaPr>
                    <m:oMath xmlns:m="http://schemas.openxmlformats.org/officeDocument/2006/math">
                      <m:func>
                        <m:funcPr>
                          <m:ctrlPr>
                            <a:rPr lang="de-DE" sz="2000" i="1">
                              <a:latin typeface="Cambria Math" panose="02040503050406030204" pitchFamily="18" charset="0"/>
                            </a:rPr>
                          </m:ctrlPr>
                        </m:funcPr>
                        <m:fName>
                          <m:r>
                            <m:rPr>
                              <m:sty m:val="p"/>
                            </m:rPr>
                            <a:rPr lang="de-DE" sz="2000">
                              <a:latin typeface="Cambria Math" panose="02040503050406030204" pitchFamily="18" charset="0"/>
                            </a:rPr>
                            <m:t>meu</m:t>
                          </m:r>
                        </m:fName>
                        <m:e>
                          <m:d>
                            <m:dPr>
                              <m:ctrlPr>
                                <a:rPr lang="de-DE" sz="2000" i="1">
                                  <a:latin typeface="Cambria Math" panose="02040503050406030204" pitchFamily="18" charset="0"/>
                                </a:rPr>
                              </m:ctrlPr>
                            </m:dPr>
                            <m:e>
                              <m:r>
                                <a:rPr lang="de-DE" sz="2000" i="1">
                                  <a:latin typeface="Cambria Math" panose="02040503050406030204" pitchFamily="18" charset="0"/>
                                </a:rPr>
                                <m:t>𝐺</m:t>
                              </m:r>
                              <m:r>
                                <a:rPr lang="de-DE" sz="2000" i="1">
                                  <a:latin typeface="Cambria Math" panose="02040503050406030204" pitchFamily="18" charset="0"/>
                                </a:rPr>
                                <m:t>|</m:t>
                              </m:r>
                              <m:r>
                                <a:rPr lang="de-DE" sz="2000" b="1" i="1">
                                  <a:latin typeface="Cambria Math" panose="02040503050406030204" pitchFamily="18" charset="0"/>
                                </a:rPr>
                                <m:t>𝒆</m:t>
                              </m:r>
                            </m:e>
                          </m:d>
                        </m:e>
                      </m:func>
                      <m:r>
                        <a:rPr lang="de-DE" sz="2000" i="1">
                          <a:latin typeface="Cambria Math" panose="02040503050406030204" pitchFamily="18" charset="0"/>
                        </a:rPr>
                        <m:t>=</m:t>
                      </m:r>
                      <m:d>
                        <m:dPr>
                          <m:ctrlPr>
                            <a:rPr lang="de-DE" sz="2000" i="1">
                              <a:latin typeface="Cambria Math" panose="02040503050406030204" pitchFamily="18" charset="0"/>
                            </a:rPr>
                          </m:ctrlPr>
                        </m:dPr>
                        <m:e>
                          <m:sSup>
                            <m:sSupPr>
                              <m:ctrlPr>
                                <a:rPr lang="de-DE" sz="2000" i="1">
                                  <a:latin typeface="Cambria Math" panose="02040503050406030204" pitchFamily="18" charset="0"/>
                                </a:rPr>
                              </m:ctrlPr>
                            </m:sSupPr>
                            <m:e>
                              <m:r>
                                <a:rPr lang="de-DE" sz="2000" b="1" i="1">
                                  <a:latin typeface="Cambria Math" panose="02040503050406030204" pitchFamily="18" charset="0"/>
                                </a:rPr>
                                <m:t>𝒅</m:t>
                              </m:r>
                            </m:e>
                            <m:sup>
                              <m:r>
                                <a:rPr lang="de-DE" sz="2000" i="1">
                                  <a:latin typeface="Cambria Math" panose="02040503050406030204" pitchFamily="18" charset="0"/>
                                </a:rPr>
                                <m:t>∗</m:t>
                              </m:r>
                            </m:sup>
                          </m:sSup>
                          <m:r>
                            <a:rPr lang="de-DE" sz="2000" i="1">
                              <a:latin typeface="Cambria Math" panose="02040503050406030204" pitchFamily="18" charset="0"/>
                            </a:rPr>
                            <m:t>,</m:t>
                          </m:r>
                          <m:r>
                            <a:rPr lang="de-DE" sz="2000" i="1">
                              <a:latin typeface="Cambria Math" panose="02040503050406030204" pitchFamily="18" charset="0"/>
                            </a:rPr>
                            <m:t>𝑒𝑢</m:t>
                          </m:r>
                          <m:d>
                            <m:dPr>
                              <m:ctrlPr>
                                <a:rPr lang="de-DE" sz="2000" i="1">
                                  <a:latin typeface="Cambria Math" panose="02040503050406030204" pitchFamily="18" charset="0"/>
                                </a:rPr>
                              </m:ctrlPr>
                            </m:dPr>
                            <m:e>
                              <m:r>
                                <a:rPr lang="de-DE" sz="2000" b="1" i="1" smtClean="0">
                                  <a:latin typeface="Cambria Math" panose="02040503050406030204" pitchFamily="18" charset="0"/>
                                </a:rPr>
                                <m:t>𝒆</m:t>
                              </m:r>
                              <m:r>
                                <a:rPr lang="de-DE" sz="2000" b="1" i="1">
                                  <a:latin typeface="Cambria Math" panose="02040503050406030204" pitchFamily="18" charset="0"/>
                                </a:rPr>
                                <m:t>,</m:t>
                              </m:r>
                              <m:sSup>
                                <m:sSupPr>
                                  <m:ctrlPr>
                                    <a:rPr lang="de-DE" sz="2000" b="1" i="1">
                                      <a:latin typeface="Cambria Math" panose="02040503050406030204" pitchFamily="18" charset="0"/>
                                    </a:rPr>
                                  </m:ctrlPr>
                                </m:sSupPr>
                                <m:e>
                                  <m:r>
                                    <a:rPr lang="de-DE" sz="2000" b="1" i="1">
                                      <a:latin typeface="Cambria Math" panose="02040503050406030204" pitchFamily="18" charset="0"/>
                                    </a:rPr>
                                    <m:t>𝒅</m:t>
                                  </m:r>
                                </m:e>
                                <m:sup>
                                  <m:r>
                                    <a:rPr lang="de-DE" sz="2000" b="1" i="1">
                                      <a:latin typeface="Cambria Math" panose="02040503050406030204" pitchFamily="18" charset="0"/>
                                    </a:rPr>
                                    <m:t>∗</m:t>
                                  </m:r>
                                </m:sup>
                              </m:sSup>
                            </m:e>
                          </m:d>
                        </m:e>
                      </m:d>
                      <m:r>
                        <a:rPr lang="de-DE" sz="2000" b="1" i="1" smtClean="0">
                          <a:latin typeface="Cambria Math" panose="02040503050406030204" pitchFamily="18" charset="0"/>
                        </a:rPr>
                        <m:t>      </m:t>
                      </m:r>
                      <m:r>
                        <a:rPr lang="de-DE" sz="2000" b="0" i="1" smtClean="0">
                          <a:latin typeface="Cambria Math" panose="02040503050406030204" pitchFamily="18" charset="0"/>
                        </a:rPr>
                        <m:t>          </m:t>
                      </m:r>
                      <m:sSup>
                        <m:sSupPr>
                          <m:ctrlPr>
                            <a:rPr lang="de-DE" sz="2000" i="1">
                              <a:latin typeface="Cambria Math" panose="02040503050406030204" pitchFamily="18" charset="0"/>
                            </a:rPr>
                          </m:ctrlPr>
                        </m:sSupPr>
                        <m:e>
                          <m:r>
                            <a:rPr lang="de-DE" sz="2000" b="1" i="1">
                              <a:latin typeface="Cambria Math" panose="02040503050406030204" pitchFamily="18" charset="0"/>
                            </a:rPr>
                            <m:t>𝒅</m:t>
                          </m:r>
                        </m:e>
                        <m:sup>
                          <m:r>
                            <a:rPr lang="de-DE" sz="2000" i="1">
                              <a:latin typeface="Cambria Math" panose="02040503050406030204" pitchFamily="18" charset="0"/>
                            </a:rPr>
                            <m:t>∗</m:t>
                          </m:r>
                        </m:sup>
                      </m:sSup>
                      <m:r>
                        <a:rPr lang="de-DE" sz="2000" i="1">
                          <a:latin typeface="Cambria Math" panose="02040503050406030204" pitchFamily="18" charset="0"/>
                        </a:rPr>
                        <m:t>=</m:t>
                      </m:r>
                      <m:func>
                        <m:funcPr>
                          <m:ctrlPr>
                            <a:rPr lang="de-DE" sz="2000" i="1">
                              <a:latin typeface="Cambria Math" panose="02040503050406030204" pitchFamily="18" charset="0"/>
                            </a:rPr>
                          </m:ctrlPr>
                        </m:funcPr>
                        <m:fName>
                          <m:limLow>
                            <m:limLowPr>
                              <m:ctrlPr>
                                <a:rPr lang="de-DE" sz="2000" i="1">
                                  <a:latin typeface="Cambria Math" panose="02040503050406030204" pitchFamily="18" charset="0"/>
                                </a:rPr>
                              </m:ctrlPr>
                            </m:limLowPr>
                            <m:e>
                              <m:r>
                                <m:rPr>
                                  <m:sty m:val="p"/>
                                </m:rPr>
                                <a:rPr lang="de-DE" sz="2000">
                                  <a:latin typeface="Cambria Math" panose="02040503050406030204" pitchFamily="18" charset="0"/>
                                </a:rPr>
                                <m:t>argmax</m:t>
                              </m:r>
                            </m:e>
                            <m:lim>
                              <m:r>
                                <a:rPr lang="de-DE" sz="2000" b="1" i="1">
                                  <a:latin typeface="Cambria Math" panose="02040503050406030204" pitchFamily="18" charset="0"/>
                                </a:rPr>
                                <m:t>𝒅</m:t>
                              </m:r>
                              <m:r>
                                <a:rPr lang="de-DE" sz="2000" i="1">
                                  <a:latin typeface="Cambria Math" panose="02040503050406030204" pitchFamily="18" charset="0"/>
                                  <a:ea typeface="Cambria Math" panose="02040503050406030204" pitchFamily="18" charset="0"/>
                                </a:rPr>
                                <m:t>∈</m:t>
                              </m:r>
                              <m:r>
                                <m:rPr>
                                  <m:sty m:val="p"/>
                                </m:rPr>
                                <a:rPr lang="de-DE" sz="2000">
                                  <a:latin typeface="Cambria Math" panose="02040503050406030204" pitchFamily="18" charset="0"/>
                                  <a:ea typeface="Cambria Math" panose="02040503050406030204" pitchFamily="18" charset="0"/>
                                </a:rPr>
                                <m:t>ran</m:t>
                              </m:r>
                              <m:d>
                                <m:dPr>
                                  <m:ctrlPr>
                                    <a:rPr lang="de-DE" sz="2000" i="1">
                                      <a:latin typeface="Cambria Math" panose="02040503050406030204" pitchFamily="18" charset="0"/>
                                      <a:ea typeface="Cambria Math" panose="02040503050406030204" pitchFamily="18" charset="0"/>
                                    </a:rPr>
                                  </m:ctrlPr>
                                </m:dPr>
                                <m:e>
                                  <m:r>
                                    <a:rPr lang="de-DE" sz="2000" b="1" i="1">
                                      <a:latin typeface="Cambria Math" panose="02040503050406030204" pitchFamily="18" charset="0"/>
                                      <a:ea typeface="Cambria Math" panose="02040503050406030204" pitchFamily="18" charset="0"/>
                                    </a:rPr>
                                    <m:t>𝑫</m:t>
                                  </m:r>
                                </m:e>
                              </m:d>
                            </m:lim>
                          </m:limLow>
                        </m:fName>
                        <m:e>
                          <m:r>
                            <a:rPr lang="de-DE" sz="2000" i="1">
                              <a:latin typeface="Cambria Math" panose="02040503050406030204" pitchFamily="18" charset="0"/>
                            </a:rPr>
                            <m:t>𝑒𝑢</m:t>
                          </m:r>
                          <m:d>
                            <m:dPr>
                              <m:ctrlPr>
                                <a:rPr lang="de-DE" sz="2000" i="1">
                                  <a:latin typeface="Cambria Math" panose="02040503050406030204" pitchFamily="18" charset="0"/>
                                </a:rPr>
                              </m:ctrlPr>
                            </m:dPr>
                            <m:e>
                              <m:r>
                                <a:rPr lang="de-DE" sz="2000" b="1" i="1">
                                  <a:latin typeface="Cambria Math" panose="02040503050406030204" pitchFamily="18" charset="0"/>
                                </a:rPr>
                                <m:t>𝒆</m:t>
                              </m:r>
                              <m:r>
                                <a:rPr lang="de-DE" sz="2000" i="1">
                                  <a:latin typeface="Cambria Math" panose="02040503050406030204" pitchFamily="18" charset="0"/>
                                </a:rPr>
                                <m:t>,</m:t>
                              </m:r>
                              <m:r>
                                <a:rPr lang="de-DE" sz="2000" b="1" i="1">
                                  <a:latin typeface="Cambria Math" panose="02040503050406030204" pitchFamily="18" charset="0"/>
                                </a:rPr>
                                <m:t>𝒅</m:t>
                              </m:r>
                            </m:e>
                          </m:d>
                        </m:e>
                      </m:func>
                    </m:oMath>
                  </m:oMathPara>
                </a14:m>
                <a:endParaRPr lang="en-GB" dirty="0"/>
              </a:p>
            </p:txBody>
          </p:sp>
        </mc:Choice>
        <mc:Fallback xmlns="">
          <p:sp>
            <p:nvSpPr>
              <p:cNvPr id="3" name="Content Placeholder 2">
                <a:extLst>
                  <a:ext uri="{FF2B5EF4-FFF2-40B4-BE49-F238E27FC236}">
                    <a16:creationId xmlns:a16="http://schemas.microsoft.com/office/drawing/2014/main" id="{D19D1543-253B-0440-9BC7-796F7097312C}"/>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486" t="-3039"/>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A4503478-A9AE-ADD2-34B5-9E8026244BDF}"/>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BD5A1DB5-3531-8F5A-3C0B-C54B60A50F05}"/>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3A14D78C-9E99-AFB2-3ACF-ABEFB836B4D5}"/>
              </a:ext>
            </a:extLst>
          </p:cNvPr>
          <p:cNvSpPr>
            <a:spLocks noGrp="1"/>
          </p:cNvSpPr>
          <p:nvPr>
            <p:ph type="sldNum" sz="quarter" idx="11"/>
          </p:nvPr>
        </p:nvSpPr>
        <p:spPr/>
        <p:txBody>
          <a:bodyPr/>
          <a:lstStyle/>
          <a:p>
            <a:fld id="{EB1502E6-D9AE-3544-B6D5-378AAA0B915F}" type="slidenum">
              <a:rPr lang="de-DE" altLang="de-DE" smtClean="0"/>
              <a:pPr/>
              <a:t>66</a:t>
            </a:fld>
            <a:endParaRPr lang="de-DE" altLang="de-DE" dirty="0"/>
          </a:p>
        </p:txBody>
      </p:sp>
    </p:spTree>
    <p:extLst>
      <p:ext uri="{BB962C8B-B14F-4D97-AF65-F5344CB8AC3E}">
        <p14:creationId xmlns:p14="http://schemas.microsoft.com/office/powerpoint/2010/main" val="1214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A83BA-CCD4-AE45-A1CF-C9CDD7E499B3}"/>
              </a:ext>
            </a:extLst>
          </p:cNvPr>
          <p:cNvSpPr>
            <a:spLocks noGrp="1"/>
          </p:cNvSpPr>
          <p:nvPr>
            <p:ph type="title"/>
          </p:nvPr>
        </p:nvSpPr>
        <p:spPr/>
        <p:txBody>
          <a:bodyPr/>
          <a:lstStyle/>
          <a:p>
            <a:r>
              <a:rPr lang="en-GB" sz="2800" dirty="0"/>
              <a:t>3. Sets of Distinguishable &amp; Indistinguishable Attributes: Example</a:t>
            </a:r>
          </a:p>
        </p:txBody>
      </p:sp>
      <mc:AlternateContent xmlns:mc="http://schemas.openxmlformats.org/markup-compatibility/2006" xmlns:a14="http://schemas.microsoft.com/office/drawing/2010/main">
        <mc:Choice Requires="a14">
          <p:sp>
            <p:nvSpPr>
              <p:cNvPr id="232" name="Content Placeholder 231">
                <a:extLst>
                  <a:ext uri="{FF2B5EF4-FFF2-40B4-BE49-F238E27FC236}">
                    <a16:creationId xmlns:a16="http://schemas.microsoft.com/office/drawing/2014/main" id="{DDBD31E4-73CE-E64F-BD65-240BF4E8653D}"/>
                  </a:ext>
                </a:extLst>
              </p:cNvPr>
              <p:cNvSpPr>
                <a:spLocks noGrp="1"/>
              </p:cNvSpPr>
              <p:nvPr>
                <p:ph sz="half" idx="1"/>
              </p:nvPr>
            </p:nvSpPr>
            <p:spPr/>
            <p:txBody>
              <a:bodyPr>
                <a:normAutofit fontScale="85000" lnSpcReduction="10000"/>
              </a:bodyPr>
              <a:lstStyle/>
              <a:p>
                <a:r>
                  <a:rPr lang="en-GB" dirty="0"/>
                  <a:t>Decision model </a:t>
                </a:r>
                <a14:m>
                  <m:oMath xmlns:m="http://schemas.openxmlformats.org/officeDocument/2006/math">
                    <m:r>
                      <a:rPr lang="de-DE" i="1">
                        <a:solidFill>
                          <a:schemeClr val="accent1"/>
                        </a:solidFill>
                        <a:latin typeface="Cambria Math" panose="02040503050406030204" pitchFamily="18" charset="0"/>
                      </a:rPr>
                      <m:t>𝐺</m:t>
                    </m:r>
                    <m:r>
                      <a:rPr lang="de-DE" i="1">
                        <a:solidFill>
                          <a:schemeClr val="accent1"/>
                        </a:solidFill>
                        <a:latin typeface="Cambria Math" panose="02040503050406030204" pitchFamily="18" charset="0"/>
                      </a:rPr>
                      <m:t>=</m:t>
                    </m:r>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𝐺</m:t>
                        </m:r>
                      </m:e>
                      <m:sub>
                        <m:r>
                          <a:rPr lang="de-DE" b="0" i="1" smtClean="0">
                            <a:solidFill>
                              <a:schemeClr val="accent1"/>
                            </a:solidFill>
                            <a:latin typeface="Cambria Math" panose="02040503050406030204" pitchFamily="18" charset="0"/>
                          </a:rPr>
                          <m:t>𝑃</m:t>
                        </m:r>
                      </m:sub>
                    </m:sSub>
                    <m:r>
                      <a:rPr lang="de-DE" i="1">
                        <a:solidFill>
                          <a:schemeClr val="accent1"/>
                        </a:solidFill>
                        <a:latin typeface="Cambria Math" panose="02040503050406030204" pitchFamily="18" charset="0"/>
                        <a:ea typeface="Cambria Math" panose="02040503050406030204" pitchFamily="18" charset="0"/>
                      </a:rPr>
                      <m:t>∪</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𝐺</m:t>
                        </m:r>
                      </m:e>
                      <m:sub>
                        <m:r>
                          <a:rPr lang="de-DE" b="0" i="1" smtClean="0">
                            <a:solidFill>
                              <a:schemeClr val="accent1"/>
                            </a:solidFill>
                            <a:latin typeface="Cambria Math" panose="02040503050406030204" pitchFamily="18" charset="0"/>
                            <a:ea typeface="Cambria Math" panose="02040503050406030204" pitchFamily="18" charset="0"/>
                          </a:rPr>
                          <m:t>𝑈</m:t>
                        </m:r>
                      </m:sub>
                    </m:sSub>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r>
                          <a:rPr lang="el-GR" i="1">
                            <a:solidFill>
                              <a:schemeClr val="accent1"/>
                            </a:solidFill>
                            <a:latin typeface="Cambria Math" panose="02040503050406030204" pitchFamily="18" charset="0"/>
                            <a:ea typeface="Cambria Math" panose="02040503050406030204" pitchFamily="18" charset="0"/>
                          </a:rPr>
                          <m:t>𝛯</m:t>
                        </m:r>
                      </m:e>
                    </m:d>
                  </m:oMath>
                </a14:m>
                <a:endParaRPr lang="en-GB" dirty="0"/>
              </a:p>
              <a:p>
                <a:pPr lvl="1"/>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𝑃</m:t>
                        </m:r>
                      </m:sub>
                    </m:sSub>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𝑔</m:t>
                                </m:r>
                              </m:e>
                              <m:sub>
                                <m:r>
                                  <a:rPr lang="de-DE" b="0" i="1" smtClean="0">
                                    <a:latin typeface="Cambria Math" panose="02040503050406030204" pitchFamily="18" charset="0"/>
                                  </a:rPr>
                                  <m:t>𝑖</m:t>
                                </m:r>
                              </m:sub>
                            </m:sSub>
                          </m:e>
                        </m:d>
                      </m:e>
                      <m:sub>
                        <m:r>
                          <a:rPr lang="de-DE" b="0" i="1" smtClean="0">
                            <a:latin typeface="Cambria Math" panose="02040503050406030204" pitchFamily="18" charset="0"/>
                          </a:rPr>
                          <m:t>𝑖</m:t>
                        </m:r>
                        <m:r>
                          <a:rPr lang="de-DE" b="0" i="1" smtClean="0">
                            <a:latin typeface="Cambria Math" panose="02040503050406030204" pitchFamily="18" charset="0"/>
                          </a:rPr>
                          <m:t>=0</m:t>
                        </m:r>
                      </m:sub>
                      <m:sup>
                        <m:r>
                          <a:rPr lang="de-DE" b="0" i="1" smtClean="0">
                            <a:latin typeface="Cambria Math" panose="02040503050406030204" pitchFamily="18" charset="0"/>
                          </a:rPr>
                          <m:t>5</m:t>
                        </m:r>
                      </m:sup>
                    </m:sSubSup>
                  </m:oMath>
                </a14:m>
                <a:endParaRPr lang="en-GB" dirty="0"/>
              </a:p>
              <a:p>
                <a:pPr lvl="2"/>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0</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en-GB"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0</m:t>
                        </m:r>
                      </m:sub>
                    </m:sSub>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𝐸𝑝𝑖𝑑</m:t>
                        </m:r>
                      </m:e>
                    </m:d>
                  </m:oMath>
                </a14:m>
                <a:endParaRPr lang="de-DE" b="0" dirty="0">
                  <a:ea typeface="Cambria Math" panose="02040503050406030204" pitchFamily="18" charset="0"/>
                </a:endParaRPr>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𝑅𝑒𝑠𝑡𝑟𝑖𝑐𝑡</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𝑅</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𝑇𝑟𝑎𝑣𝑒𝑙</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oMath>
                </a14:m>
                <a:endParaRPr lang="en-GB" dirty="0"/>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2</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2</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𝑆𝑖𝑐𝑘</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𝑇𝑟𝑎𝑣𝑒𝑙</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oMath>
                </a14:m>
                <a:endParaRPr lang="en-GB" dirty="0"/>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3</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3</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𝑆𝑖𝑐𝑘</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𝑇𝑟𝑒𝑎𝑡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𝑀</m:t>
                            </m:r>
                          </m:e>
                        </m:d>
                      </m:e>
                    </m:d>
                  </m:oMath>
                </a14:m>
                <a:endParaRPr lang="en-GB" dirty="0"/>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4</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4</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𝑅𝑒𝑠𝑡𝑟𝑖𝑐𝑡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𝑅</m:t>
                            </m:r>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𝐸𝑛𝑓𝑜𝑟𝑐𝑒</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e>
                        </m:d>
                      </m:e>
                    </m:d>
                  </m:oMath>
                </a14:m>
                <a:endParaRPr lang="en-GB" dirty="0"/>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r>
                          <a:rPr lang="de-DE" b="0" i="1" smtClean="0">
                            <a:latin typeface="Cambria Math" panose="02040503050406030204" pitchFamily="18" charset="0"/>
                            <a:ea typeface="Cambria Math" panose="02040503050406030204" pitchFamily="18" charset="0"/>
                          </a:rPr>
                          <m:t>5</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5</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𝑅𝑒𝑠𝑡𝑟𝑖𝑐𝑡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𝑅</m:t>
                            </m:r>
                          </m:e>
                        </m:d>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𝐼𝑛𝑡𝑒𝑟𝑓</m:t>
                        </m:r>
                        <m:r>
                          <a:rPr lang="de-DE" b="0" i="1" smtClean="0">
                            <a:latin typeface="Cambria Math" panose="02040503050406030204" pitchFamily="18" charset="0"/>
                            <a:ea typeface="Cambria Math" panose="02040503050406030204" pitchFamily="18" charset="0"/>
                          </a:rPr>
                          <m:t>.</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e>
                    </m:d>
                  </m:oMath>
                </a14:m>
                <a:endParaRPr lang="en-GB" dirty="0"/>
              </a:p>
              <a:p>
                <a:pPr lvl="1"/>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b="0" i="1" smtClean="0">
                            <a:latin typeface="Cambria Math" panose="02040503050406030204" pitchFamily="18" charset="0"/>
                          </a:rPr>
                          <m:t>𝑈</m:t>
                        </m:r>
                      </m:sub>
                    </m:sSub>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𝑔</m:t>
                                </m:r>
                              </m:e>
                              <m:sub>
                                <m:r>
                                  <a:rPr lang="de-DE" b="0" i="1" smtClean="0">
                                    <a:latin typeface="Cambria Math" panose="02040503050406030204" pitchFamily="18" charset="0"/>
                                  </a:rPr>
                                  <m:t>𝑢</m:t>
                                </m:r>
                              </m:sub>
                            </m:sSub>
                          </m:e>
                        </m:d>
                      </m:e>
                      <m:sub>
                        <m:r>
                          <a:rPr lang="de-DE" b="0" i="1" smtClean="0">
                            <a:latin typeface="Cambria Math" panose="02040503050406030204" pitchFamily="18" charset="0"/>
                          </a:rPr>
                          <m:t>𝑢</m:t>
                        </m:r>
                        <m:r>
                          <a:rPr lang="de-DE" i="1">
                            <a:latin typeface="Cambria Math" panose="02040503050406030204" pitchFamily="18" charset="0"/>
                          </a:rPr>
                          <m:t>=0</m:t>
                        </m:r>
                      </m:sub>
                      <m:sup>
                        <m:r>
                          <a:rPr lang="de-DE" i="1">
                            <a:latin typeface="Cambria Math" panose="02040503050406030204" pitchFamily="18" charset="0"/>
                          </a:rPr>
                          <m:t>5</m:t>
                        </m:r>
                      </m:sup>
                    </m:sSubSup>
                  </m:oMath>
                </a14:m>
                <a:endParaRPr lang="en-GB" dirty="0"/>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𝐸𝐸</m:t>
                            </m:r>
                          </m:sub>
                        </m:sSub>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e>
                        </m:d>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𝐸𝑛𝑓𝑜𝑟𝑐𝑒</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e>
                    </m:d>
                  </m:oMath>
                </a14:m>
                <a:endParaRPr lang="en-GB" dirty="0"/>
              </a:p>
              <a:p>
                <a:pPr lvl="2"/>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𝑔</m:t>
                        </m:r>
                      </m:e>
                      <m:sub>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𝑈</m:t>
                            </m:r>
                          </m:e>
                          <m:sub>
                            <m:r>
                              <a:rPr lang="de-DE" b="0" i="1" smtClean="0">
                                <a:latin typeface="Cambria Math" panose="02040503050406030204" pitchFamily="18" charset="0"/>
                                <a:ea typeface="Cambria Math" panose="02040503050406030204" pitchFamily="18" charset="0"/>
                              </a:rPr>
                              <m:t>𝐼𝐸</m:t>
                            </m:r>
                          </m:sub>
                        </m:sSub>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𝑈</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𝐼𝑛𝑡𝑒𝑟𝑓𝑒𝑟𝑒𝑛𝑐𝑒</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𝐸𝑝𝑖𝑑</m:t>
                        </m:r>
                      </m:e>
                    </m:d>
                  </m:oMath>
                </a14:m>
                <a:endParaRPr lang="en-GB" dirty="0"/>
              </a:p>
              <a:p>
                <a:pPr lvl="1"/>
                <a14:m>
                  <m:oMath xmlns:m="http://schemas.openxmlformats.org/officeDocument/2006/math">
                    <m:r>
                      <a:rPr lang="el-GR" i="1" smtClean="0">
                        <a:latin typeface="Cambria Math" panose="02040503050406030204" pitchFamily="18" charset="0"/>
                        <a:ea typeface="Cambria Math" panose="02040503050406030204" pitchFamily="18" charset="0"/>
                      </a:rPr>
                      <m:t>𝛯</m:t>
                    </m:r>
                  </m:oMath>
                </a14:m>
                <a:r>
                  <a:rPr lang="en-GB" i="1" dirty="0"/>
                  <a:t> </a:t>
                </a:r>
                <a:r>
                  <a:rPr lang="en-GB" dirty="0"/>
                  <a:t>addition with additive operators for LVE</a:t>
                </a:r>
              </a:p>
            </p:txBody>
          </p:sp>
        </mc:Choice>
        <mc:Fallback xmlns="">
          <p:sp>
            <p:nvSpPr>
              <p:cNvPr id="232" name="Content Placeholder 231">
                <a:extLst>
                  <a:ext uri="{FF2B5EF4-FFF2-40B4-BE49-F238E27FC236}">
                    <a16:creationId xmlns:a16="http://schemas.microsoft.com/office/drawing/2014/main" id="{DDBD31E4-73CE-E64F-BD65-240BF4E8653D}"/>
                  </a:ext>
                </a:extLst>
              </p:cNvPr>
              <p:cNvSpPr>
                <a:spLocks noGrp="1" noRot="1" noChangeAspect="1" noMove="1" noResize="1" noEditPoints="1" noAdjustHandles="1" noChangeArrowheads="1" noChangeShapeType="1" noTextEdit="1"/>
              </p:cNvSpPr>
              <p:nvPr>
                <p:ph sz="half" idx="1"/>
              </p:nvPr>
            </p:nvSpPr>
            <p:spPr>
              <a:blipFill>
                <a:blip r:embed="rId3"/>
                <a:stretch>
                  <a:fillRect l="-3963" t="-3125" r="-2564"/>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0687DD5-2B40-8440-9066-03434793FEDB}"/>
                  </a:ext>
                </a:extLst>
              </p:cNvPr>
              <p:cNvSpPr>
                <a:spLocks noGrp="1"/>
              </p:cNvSpPr>
              <p:nvPr>
                <p:ph sz="half" idx="2"/>
              </p:nvPr>
            </p:nvSpPr>
            <p:spPr/>
            <p:txBody>
              <a:bodyPr>
                <a:normAutofit fontScale="85000" lnSpcReduction="10000"/>
              </a:bodyPr>
              <a:lstStyle/>
              <a:p>
                <a:r>
                  <a:rPr lang="en-GB" dirty="0"/>
                  <a:t>In EU query</a:t>
                </a:r>
              </a:p>
              <a:p>
                <a:pPr lvl="1"/>
                <a:r>
                  <a:rPr lang="en-GB" dirty="0"/>
                  <a:t>Independences given </a:t>
                </a:r>
                <a14:m>
                  <m:oMath xmlns:m="http://schemas.openxmlformats.org/officeDocument/2006/math">
                    <m:r>
                      <a:rPr lang="de-DE" i="1">
                        <a:latin typeface="Cambria Math" panose="02040503050406030204" pitchFamily="18" charset="0"/>
                        <a:ea typeface="Cambria Math" panose="02040503050406030204" pitchFamily="18" charset="0"/>
                      </a:rPr>
                      <m:t>𝑅𝑒𝑠𝑡𝑟𝑖𝑐𝑡</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𝑋</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𝑅</m:t>
                        </m:r>
                      </m:e>
                    </m:d>
                  </m:oMath>
                </a14:m>
                <a:endParaRPr lang="en-GB" dirty="0"/>
              </a:p>
              <a:p>
                <a:pPr lvl="2"/>
                <a:r>
                  <a:rPr lang="en-GB" dirty="0"/>
                  <a:t>Between utility parfactor PRVs </a:t>
                </a:r>
                <a14:m>
                  <m:oMath xmlns:m="http://schemas.openxmlformats.org/officeDocument/2006/math">
                    <m:r>
                      <a:rPr lang="de-DE" i="1">
                        <a:latin typeface="Cambria Math" panose="02040503050406030204" pitchFamily="18" charset="0"/>
                      </a:rPr>
                      <m:t>✓</m:t>
                    </m:r>
                  </m:oMath>
                </a14:m>
                <a:endParaRPr lang="en-GB" dirty="0"/>
              </a:p>
              <a:p>
                <a:pPr lvl="2"/>
                <a:r>
                  <a:rPr lang="en-GB" dirty="0"/>
                  <a:t>Between groundings of </a:t>
                </a:r>
                <a14:m>
                  <m:oMath xmlns:m="http://schemas.openxmlformats.org/officeDocument/2006/math">
                    <m:r>
                      <a:rPr lang="de-DE" i="1">
                        <a:latin typeface="Cambria Math" panose="02040503050406030204" pitchFamily="18" charset="0"/>
                      </a:rPr>
                      <m:t>𝐸𝑛𝑓𝑜𝑟𝑐𝑒</m:t>
                    </m:r>
                    <m:d>
                      <m:dPr>
                        <m:ctrlPr>
                          <a:rPr lang="de-DE" i="1">
                            <a:latin typeface="Cambria Math" panose="02040503050406030204" pitchFamily="18" charset="0"/>
                          </a:rPr>
                        </m:ctrlPr>
                      </m:dPr>
                      <m:e>
                        <m:r>
                          <a:rPr lang="de-DE" i="1">
                            <a:latin typeface="Cambria Math" panose="02040503050406030204" pitchFamily="18" charset="0"/>
                          </a:rPr>
                          <m:t>𝑅</m:t>
                        </m:r>
                      </m:e>
                    </m:d>
                  </m:oMath>
                </a14:m>
                <a:r>
                  <a:rPr lang="en-GB" dirty="0"/>
                  <a:t> </a:t>
                </a:r>
                <a14:m>
                  <m:oMath xmlns:m="http://schemas.openxmlformats.org/officeDocument/2006/math">
                    <m:r>
                      <a:rPr lang="de-DE" i="1">
                        <a:latin typeface="Cambria Math" panose="02040503050406030204" pitchFamily="18" charset="0"/>
                      </a:rPr>
                      <m:t>✓</m:t>
                    </m:r>
                  </m:oMath>
                </a14:m>
                <a:endParaRPr lang="en-GB" dirty="0"/>
              </a:p>
            </p:txBody>
          </p:sp>
        </mc:Choice>
        <mc:Fallback xmlns="">
          <p:sp>
            <p:nvSpPr>
              <p:cNvPr id="3" name="Content Placeholder 2">
                <a:extLst>
                  <a:ext uri="{FF2B5EF4-FFF2-40B4-BE49-F238E27FC236}">
                    <a16:creationId xmlns:a16="http://schemas.microsoft.com/office/drawing/2014/main" id="{E0687DD5-2B40-8440-9066-03434793FEDB}"/>
                  </a:ext>
                </a:extLst>
              </p:cNvPr>
              <p:cNvSpPr>
                <a:spLocks noGrp="1" noRot="1" noChangeAspect="1" noMove="1" noResize="1" noEditPoints="1" noAdjustHandles="1" noChangeArrowheads="1" noChangeShapeType="1" noTextEdit="1"/>
              </p:cNvSpPr>
              <p:nvPr>
                <p:ph sz="half" idx="2"/>
              </p:nvPr>
            </p:nvSpPr>
            <p:spPr>
              <a:blipFill>
                <a:blip r:embed="rId4"/>
                <a:stretch>
                  <a:fillRect l="-3721" t="-3125"/>
                </a:stretch>
              </a:blipFill>
            </p:spPr>
            <p:txBody>
              <a:bodyPr/>
              <a:lstStyle/>
              <a:p>
                <a:r>
                  <a:rPr lang="en-DE">
                    <a:noFill/>
                  </a:rPr>
                  <a:t> </a:t>
                </a:r>
              </a:p>
            </p:txBody>
          </p:sp>
        </mc:Fallback>
      </mc:AlternateContent>
      <p:sp>
        <p:nvSpPr>
          <p:cNvPr id="5" name="Footer Placeholder 4">
            <a:extLst>
              <a:ext uri="{FF2B5EF4-FFF2-40B4-BE49-F238E27FC236}">
                <a16:creationId xmlns:a16="http://schemas.microsoft.com/office/drawing/2014/main" id="{3DE4AE7D-DB63-55E9-BA5F-A9F54B6E08D9}"/>
              </a:ext>
            </a:extLst>
          </p:cNvPr>
          <p:cNvSpPr>
            <a:spLocks noGrp="1"/>
          </p:cNvSpPr>
          <p:nvPr>
            <p:ph type="ftr" sz="quarter" idx="11"/>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734077A6-0531-AD42-9584-587C3B1DA807}"/>
              </a:ext>
            </a:extLst>
          </p:cNvPr>
          <p:cNvSpPr>
            <a:spLocks noGrp="1"/>
          </p:cNvSpPr>
          <p:nvPr>
            <p:ph type="sldNum" sz="quarter" idx="12"/>
          </p:nvPr>
        </p:nvSpPr>
        <p:spPr/>
        <p:txBody>
          <a:bodyPr/>
          <a:lstStyle/>
          <a:p>
            <a:fld id="{EB1502E6-D9AE-3544-B6D5-378AAA0B915F}" type="slidenum">
              <a:rPr lang="de-DE" altLang="de-DE" smtClean="0"/>
              <a:pPr/>
              <a:t>67</a:t>
            </a:fld>
            <a:endParaRPr lang="de-DE" altLang="de-DE" dirty="0"/>
          </a:p>
        </p:txBody>
      </p:sp>
      <p:sp>
        <p:nvSpPr>
          <p:cNvPr id="4" name="Date Placeholder 3">
            <a:extLst>
              <a:ext uri="{FF2B5EF4-FFF2-40B4-BE49-F238E27FC236}">
                <a16:creationId xmlns:a16="http://schemas.microsoft.com/office/drawing/2014/main" id="{2B0029E7-D10A-2F24-97E4-E247C1C1B684}"/>
              </a:ext>
            </a:extLst>
          </p:cNvPr>
          <p:cNvSpPr>
            <a:spLocks noGrp="1"/>
          </p:cNvSpPr>
          <p:nvPr>
            <p:ph type="dt" sz="half" idx="13"/>
          </p:nvPr>
        </p:nvSpPr>
        <p:spPr/>
        <p:txBody>
          <a:bodyPr/>
          <a:lstStyle/>
          <a:p>
            <a:pPr eaLnBrk="1" hangingPunct="1"/>
            <a:r>
              <a:rPr lang="de-DE"/>
              <a:t>Decision</a:t>
            </a:r>
            <a:endParaRPr lang="de-DE" dirty="0"/>
          </a:p>
        </p:txBody>
      </p:sp>
      <p:grpSp>
        <p:nvGrpSpPr>
          <p:cNvPr id="238" name="Group 237">
            <a:extLst>
              <a:ext uri="{FF2B5EF4-FFF2-40B4-BE49-F238E27FC236}">
                <a16:creationId xmlns:a16="http://schemas.microsoft.com/office/drawing/2014/main" id="{144A4683-1026-BF41-87C5-1DD843A93287}"/>
              </a:ext>
            </a:extLst>
          </p:cNvPr>
          <p:cNvGrpSpPr/>
          <p:nvPr/>
        </p:nvGrpSpPr>
        <p:grpSpPr>
          <a:xfrm>
            <a:off x="7386480" y="3524865"/>
            <a:ext cx="4445195" cy="2381049"/>
            <a:chOff x="7386480" y="3524865"/>
            <a:chExt cx="4445195" cy="2381049"/>
          </a:xfrm>
        </p:grpSpPr>
        <p:cxnSp>
          <p:nvCxnSpPr>
            <p:cNvPr id="134" name="Straight Connector 133">
              <a:extLst>
                <a:ext uri="{FF2B5EF4-FFF2-40B4-BE49-F238E27FC236}">
                  <a16:creationId xmlns:a16="http://schemas.microsoft.com/office/drawing/2014/main" id="{EF770899-8025-1D46-AD4B-1C362A115738}"/>
                </a:ext>
              </a:extLst>
            </p:cNvPr>
            <p:cNvCxnSpPr>
              <a:cxnSpLocks/>
              <a:stCxn id="166" idx="1"/>
              <a:endCxn id="136" idx="3"/>
            </p:cNvCxnSpPr>
            <p:nvPr/>
          </p:nvCxnSpPr>
          <p:spPr>
            <a:xfrm flipH="1">
              <a:off x="9591852" y="4579688"/>
              <a:ext cx="3211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88E3B44-B2B5-AF4C-8A3D-51AF58D897BF}"/>
                </a:ext>
              </a:extLst>
            </p:cNvPr>
            <p:cNvCxnSpPr>
              <a:cxnSpLocks/>
              <a:stCxn id="142" idx="0"/>
              <a:endCxn id="136" idx="2"/>
            </p:cNvCxnSpPr>
            <p:nvPr/>
          </p:nvCxnSpPr>
          <p:spPr>
            <a:xfrm flipH="1" flipV="1">
              <a:off x="9532304" y="4639237"/>
              <a:ext cx="1"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8" name="Rectangle 137">
                  <a:extLst>
                    <a:ext uri="{FF2B5EF4-FFF2-40B4-BE49-F238E27FC236}">
                      <a16:creationId xmlns:a16="http://schemas.microsoft.com/office/drawing/2014/main" id="{B015870F-01BA-D141-B130-5168627FE648}"/>
                    </a:ext>
                  </a:extLst>
                </p:cNvPr>
                <p:cNvSpPr/>
                <p:nvPr/>
              </p:nvSpPr>
              <p:spPr>
                <a:xfrm>
                  <a:off x="7386480" y="4424709"/>
                  <a:ext cx="1331688" cy="309958"/>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de-DE" sz="1400" b="0" i="1" smtClean="0">
                                <a:latin typeface="Cambria Math" panose="02040503050406030204" pitchFamily="18" charset="0"/>
                              </a:rPr>
                              <m:t>,</m:t>
                            </m:r>
                            <m:r>
                              <a:rPr lang="de-DE" sz="1400" b="0" i="1" smtClean="0">
                                <a:latin typeface="Cambria Math" panose="02040503050406030204" pitchFamily="18" charset="0"/>
                              </a:rPr>
                              <m:t>𝑅</m:t>
                            </m:r>
                          </m:e>
                        </m:d>
                      </m:oMath>
                    </m:oMathPara>
                  </a14:m>
                  <a:endParaRPr lang="en-GB" sz="1400" dirty="0"/>
                </a:p>
              </p:txBody>
            </p:sp>
          </mc:Choice>
          <mc:Fallback xmlns="">
            <p:sp>
              <p:nvSpPr>
                <p:cNvPr id="138" name="Rectangle 137">
                  <a:extLst>
                    <a:ext uri="{FF2B5EF4-FFF2-40B4-BE49-F238E27FC236}">
                      <a16:creationId xmlns:a16="http://schemas.microsoft.com/office/drawing/2014/main" id="{B015870F-01BA-D141-B130-5168627FE648}"/>
                    </a:ext>
                  </a:extLst>
                </p:cNvPr>
                <p:cNvSpPr>
                  <a:spLocks noRot="1" noChangeAspect="1" noMove="1" noResize="1" noEditPoints="1" noAdjustHandles="1" noChangeArrowheads="1" noChangeShapeType="1" noTextEdit="1"/>
                </p:cNvSpPr>
                <p:nvPr/>
              </p:nvSpPr>
              <p:spPr>
                <a:xfrm>
                  <a:off x="7386480" y="4424709"/>
                  <a:ext cx="1331688" cy="309958"/>
                </a:xfrm>
                <a:prstGeom prst="rect">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9" name="Diamond 138">
                  <a:extLst>
                    <a:ext uri="{FF2B5EF4-FFF2-40B4-BE49-F238E27FC236}">
                      <a16:creationId xmlns:a16="http://schemas.microsoft.com/office/drawing/2014/main" id="{A126542E-47F4-D547-93FF-7723A776F86E}"/>
                    </a:ext>
                  </a:extLst>
                </p:cNvPr>
                <p:cNvSpPr/>
                <p:nvPr/>
              </p:nvSpPr>
              <p:spPr>
                <a:xfrm>
                  <a:off x="10786929" y="4737874"/>
                  <a:ext cx="699146" cy="427971"/>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𝑈𝑡𝑖𝑙</m:t>
                        </m:r>
                      </m:oMath>
                    </m:oMathPara>
                  </a14:m>
                  <a:endParaRPr lang="en-GB" sz="1400" dirty="0"/>
                </a:p>
              </p:txBody>
            </p:sp>
          </mc:Choice>
          <mc:Fallback xmlns="">
            <p:sp>
              <p:nvSpPr>
                <p:cNvPr id="139" name="Diamond 138">
                  <a:extLst>
                    <a:ext uri="{FF2B5EF4-FFF2-40B4-BE49-F238E27FC236}">
                      <a16:creationId xmlns:a16="http://schemas.microsoft.com/office/drawing/2014/main" id="{A126542E-47F4-D547-93FF-7723A776F86E}"/>
                    </a:ext>
                  </a:extLst>
                </p:cNvPr>
                <p:cNvSpPr>
                  <a:spLocks noRot="1" noChangeAspect="1" noMove="1" noResize="1" noEditPoints="1" noAdjustHandles="1" noChangeArrowheads="1" noChangeShapeType="1" noTextEdit="1"/>
                </p:cNvSpPr>
                <p:nvPr/>
              </p:nvSpPr>
              <p:spPr>
                <a:xfrm>
                  <a:off x="10786929" y="4737874"/>
                  <a:ext cx="699146" cy="427971"/>
                </a:xfrm>
                <a:prstGeom prst="diamon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0" name="Oval 139">
                  <a:extLst>
                    <a:ext uri="{FF2B5EF4-FFF2-40B4-BE49-F238E27FC236}">
                      <a16:creationId xmlns:a16="http://schemas.microsoft.com/office/drawing/2014/main" id="{1C9C6F37-3562-0F47-BB50-A2848A44CAD5}"/>
                    </a:ext>
                  </a:extLst>
                </p:cNvPr>
                <p:cNvSpPr/>
                <p:nvPr/>
              </p:nvSpPr>
              <p:spPr>
                <a:xfrm>
                  <a:off x="9078143" y="5602959"/>
                  <a:ext cx="9083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0" name="Oval 139">
                  <a:extLst>
                    <a:ext uri="{FF2B5EF4-FFF2-40B4-BE49-F238E27FC236}">
                      <a16:creationId xmlns:a16="http://schemas.microsoft.com/office/drawing/2014/main" id="{1C9C6F37-3562-0F47-BB50-A2848A44CAD5}"/>
                    </a:ext>
                  </a:extLst>
                </p:cNvPr>
                <p:cNvSpPr>
                  <a:spLocks noRot="1" noChangeAspect="1" noMove="1" noResize="1" noEditPoints="1" noAdjustHandles="1" noChangeArrowheads="1" noChangeShapeType="1" noTextEdit="1"/>
                </p:cNvSpPr>
                <p:nvPr/>
              </p:nvSpPr>
              <p:spPr>
                <a:xfrm>
                  <a:off x="9078143" y="5602959"/>
                  <a:ext cx="908323" cy="302955"/>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1" name="Oval 140">
                  <a:extLst>
                    <a:ext uri="{FF2B5EF4-FFF2-40B4-BE49-F238E27FC236}">
                      <a16:creationId xmlns:a16="http://schemas.microsoft.com/office/drawing/2014/main" id="{734C4645-B42D-8E4C-95CD-D927BB7A01D7}"/>
                    </a:ext>
                  </a:extLst>
                </p:cNvPr>
                <p:cNvSpPr/>
                <p:nvPr/>
              </p:nvSpPr>
              <p:spPr>
                <a:xfrm>
                  <a:off x="7455557" y="5203563"/>
                  <a:ext cx="1195228"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oMath>
                    </m:oMathPara>
                  </a14:m>
                  <a:endParaRPr lang="en-GB" sz="1400" dirty="0"/>
                </a:p>
              </p:txBody>
            </p:sp>
          </mc:Choice>
          <mc:Fallback xmlns="">
            <p:sp>
              <p:nvSpPr>
                <p:cNvPr id="141" name="Oval 140">
                  <a:extLst>
                    <a:ext uri="{FF2B5EF4-FFF2-40B4-BE49-F238E27FC236}">
                      <a16:creationId xmlns:a16="http://schemas.microsoft.com/office/drawing/2014/main" id="{734C4645-B42D-8E4C-95CD-D927BB7A01D7}"/>
                    </a:ext>
                  </a:extLst>
                </p:cNvPr>
                <p:cNvSpPr>
                  <a:spLocks noRot="1" noChangeAspect="1" noMove="1" noResize="1" noEditPoints="1" noAdjustHandles="1" noChangeArrowheads="1" noChangeShapeType="1" noTextEdit="1"/>
                </p:cNvSpPr>
                <p:nvPr/>
              </p:nvSpPr>
              <p:spPr>
                <a:xfrm>
                  <a:off x="7455557" y="5203563"/>
                  <a:ext cx="1195228" cy="302955"/>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2" name="Oval 141">
                  <a:extLst>
                    <a:ext uri="{FF2B5EF4-FFF2-40B4-BE49-F238E27FC236}">
                      <a16:creationId xmlns:a16="http://schemas.microsoft.com/office/drawing/2014/main" id="{D8B81F2F-E995-1C47-A781-C0831B01BAA4}"/>
                    </a:ext>
                  </a:extLst>
                </p:cNvPr>
                <p:cNvSpPr/>
                <p:nvPr/>
              </p:nvSpPr>
              <p:spPr>
                <a:xfrm>
                  <a:off x="9238637" y="4814963"/>
                  <a:ext cx="58733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𝐸𝑝𝑖𝑑</m:t>
                        </m:r>
                      </m:oMath>
                    </m:oMathPara>
                  </a14:m>
                  <a:endParaRPr lang="en-GB" sz="1400" dirty="0"/>
                </a:p>
              </p:txBody>
            </p:sp>
          </mc:Choice>
          <mc:Fallback xmlns="">
            <p:sp>
              <p:nvSpPr>
                <p:cNvPr id="142" name="Oval 141">
                  <a:extLst>
                    <a:ext uri="{FF2B5EF4-FFF2-40B4-BE49-F238E27FC236}">
                      <a16:creationId xmlns:a16="http://schemas.microsoft.com/office/drawing/2014/main" id="{D8B81F2F-E995-1C47-A781-C0831B01BAA4}"/>
                    </a:ext>
                  </a:extLst>
                </p:cNvPr>
                <p:cNvSpPr>
                  <a:spLocks noRot="1" noChangeAspect="1" noMove="1" noResize="1" noEditPoints="1" noAdjustHandles="1" noChangeArrowheads="1" noChangeShapeType="1" noTextEdit="1"/>
                </p:cNvSpPr>
                <p:nvPr/>
              </p:nvSpPr>
              <p:spPr>
                <a:xfrm>
                  <a:off x="9238637" y="4814963"/>
                  <a:ext cx="587335" cy="302955"/>
                </a:xfrm>
                <a:prstGeom prst="ellipse">
                  <a:avLst/>
                </a:prstGeom>
                <a:blipFill>
                  <a:blip r:embed="rId9"/>
                  <a:stretch>
                    <a:fillRect b="-3846"/>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3" name="Oval 142">
                  <a:extLst>
                    <a:ext uri="{FF2B5EF4-FFF2-40B4-BE49-F238E27FC236}">
                      <a16:creationId xmlns:a16="http://schemas.microsoft.com/office/drawing/2014/main" id="{FF3B0DA9-6A97-5641-8A45-5B4067AB5FE9}"/>
                    </a:ext>
                  </a:extLst>
                </p:cNvPr>
                <p:cNvSpPr/>
                <p:nvPr/>
              </p:nvSpPr>
              <p:spPr>
                <a:xfrm>
                  <a:off x="10441330" y="5203563"/>
                  <a:ext cx="1390345"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oMath>
                    </m:oMathPara>
                  </a14:m>
                  <a:endParaRPr lang="en-GB" sz="1400" dirty="0"/>
                </a:p>
              </p:txBody>
            </p:sp>
          </mc:Choice>
          <mc:Fallback xmlns="">
            <p:sp>
              <p:nvSpPr>
                <p:cNvPr id="143" name="Oval 142">
                  <a:extLst>
                    <a:ext uri="{FF2B5EF4-FFF2-40B4-BE49-F238E27FC236}">
                      <a16:creationId xmlns:a16="http://schemas.microsoft.com/office/drawing/2014/main" id="{FF3B0DA9-6A97-5641-8A45-5B4067AB5FE9}"/>
                    </a:ext>
                  </a:extLst>
                </p:cNvPr>
                <p:cNvSpPr>
                  <a:spLocks noRot="1" noChangeAspect="1" noMove="1" noResize="1" noEditPoints="1" noAdjustHandles="1" noChangeArrowheads="1" noChangeShapeType="1" noTextEdit="1"/>
                </p:cNvSpPr>
                <p:nvPr/>
              </p:nvSpPr>
              <p:spPr>
                <a:xfrm>
                  <a:off x="10441330" y="5203563"/>
                  <a:ext cx="1390345" cy="302955"/>
                </a:xfrm>
                <a:prstGeom prst="ellipse">
                  <a:avLst/>
                </a:prstGeom>
                <a:blipFill>
                  <a:blip r:embed="rId10"/>
                  <a:stretch>
                    <a:fillRect/>
                  </a:stretch>
                </a:blipFill>
                <a:ln>
                  <a:solidFill>
                    <a:schemeClr val="tx1"/>
                  </a:solidFill>
                </a:ln>
              </p:spPr>
              <p:txBody>
                <a:bodyPr/>
                <a:lstStyle/>
                <a:p>
                  <a:r>
                    <a:rPr lang="en-GB">
                      <a:noFill/>
                    </a:rPr>
                    <a:t> </a:t>
                  </a:r>
                </a:p>
              </p:txBody>
            </p:sp>
          </mc:Fallback>
        </mc:AlternateContent>
        <p:cxnSp>
          <p:nvCxnSpPr>
            <p:cNvPr id="144" name="Straight Connector 143">
              <a:extLst>
                <a:ext uri="{FF2B5EF4-FFF2-40B4-BE49-F238E27FC236}">
                  <a16:creationId xmlns:a16="http://schemas.microsoft.com/office/drawing/2014/main" id="{7E48B51E-8307-4C4A-80DB-2B9066DB4D9E}"/>
                </a:ext>
              </a:extLst>
            </p:cNvPr>
            <p:cNvCxnSpPr>
              <a:cxnSpLocks/>
              <a:stCxn id="141" idx="6"/>
              <a:endCxn id="199" idx="1"/>
            </p:cNvCxnSpPr>
            <p:nvPr/>
          </p:nvCxnSpPr>
          <p:spPr>
            <a:xfrm>
              <a:off x="8650785" y="5355041"/>
              <a:ext cx="4927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7A33865-D89D-4A4D-9EFF-DDCCF1EA0B13}"/>
                </a:ext>
              </a:extLst>
            </p:cNvPr>
            <p:cNvCxnSpPr>
              <a:cxnSpLocks/>
              <a:stCxn id="142" idx="4"/>
              <a:endCxn id="199" idx="0"/>
            </p:cNvCxnSpPr>
            <p:nvPr/>
          </p:nvCxnSpPr>
          <p:spPr>
            <a:xfrm flipH="1">
              <a:off x="9203121" y="5117918"/>
              <a:ext cx="329184" cy="1775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09020CA-75C7-7240-AF21-436737AA5E0D}"/>
                </a:ext>
              </a:extLst>
            </p:cNvPr>
            <p:cNvCxnSpPr>
              <a:cxnSpLocks/>
              <a:stCxn id="140" idx="0"/>
              <a:endCxn id="199" idx="2"/>
            </p:cNvCxnSpPr>
            <p:nvPr/>
          </p:nvCxnSpPr>
          <p:spPr>
            <a:xfrm flipH="1" flipV="1">
              <a:off x="9203121" y="5414590"/>
              <a:ext cx="329184"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7" name="Group 146">
              <a:extLst>
                <a:ext uri="{FF2B5EF4-FFF2-40B4-BE49-F238E27FC236}">
                  <a16:creationId xmlns:a16="http://schemas.microsoft.com/office/drawing/2014/main" id="{BEC1EAE8-07D4-1946-934B-9FFF9BA61BD1}"/>
                </a:ext>
              </a:extLst>
            </p:cNvPr>
            <p:cNvGrpSpPr/>
            <p:nvPr/>
          </p:nvGrpSpPr>
          <p:grpSpPr>
            <a:xfrm>
              <a:off x="8904564" y="5267132"/>
              <a:ext cx="381362" cy="321402"/>
              <a:chOff x="9288700" y="2889291"/>
              <a:chExt cx="461103" cy="388604"/>
            </a:xfrm>
          </p:grpSpPr>
          <p:sp>
            <p:nvSpPr>
              <p:cNvPr id="198" name="Rectangle 197">
                <a:extLst>
                  <a:ext uri="{FF2B5EF4-FFF2-40B4-BE49-F238E27FC236}">
                    <a16:creationId xmlns:a16="http://schemas.microsoft.com/office/drawing/2014/main" id="{27E81CA1-8717-C64E-BC07-5971A01C3CC3}"/>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9" name="Rectangle 198">
                <a:extLst>
                  <a:ext uri="{FF2B5EF4-FFF2-40B4-BE49-F238E27FC236}">
                    <a16:creationId xmlns:a16="http://schemas.microsoft.com/office/drawing/2014/main" id="{81EA36FB-2CF7-424C-AA56-156DD0908AF5}"/>
                  </a:ext>
                </a:extLst>
              </p:cNvPr>
              <p:cNvSpPr/>
              <p:nvPr/>
            </p:nvSpPr>
            <p:spPr>
              <a:xfrm>
                <a:off x="9577683" y="2923580"/>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00" name="Rectangle 199">
                <a:extLst>
                  <a:ext uri="{FF2B5EF4-FFF2-40B4-BE49-F238E27FC236}">
                    <a16:creationId xmlns:a16="http://schemas.microsoft.com/office/drawing/2014/main" id="{57EB405C-6CC6-184C-A545-4C5ADDAC6DE8}"/>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405D8E69-0F4C-2B48-9047-0A7F3E49C332}"/>
                      </a:ext>
                    </a:extLst>
                  </p:cNvPr>
                  <p:cNvSpPr txBox="1"/>
                  <p:nvPr/>
                </p:nvSpPr>
                <p:spPr>
                  <a:xfrm>
                    <a:off x="9288700" y="3017403"/>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2</m:t>
                              </m:r>
                            </m:sub>
                          </m:sSub>
                        </m:oMath>
                      </m:oMathPara>
                    </a14:m>
                    <a:endParaRPr lang="en-GB" sz="1400" dirty="0"/>
                  </a:p>
                </p:txBody>
              </p:sp>
            </mc:Choice>
            <mc:Fallback xmlns="">
              <p:sp>
                <p:nvSpPr>
                  <p:cNvPr id="341" name="TextBox 340">
                    <a:extLst>
                      <a:ext uri="{FF2B5EF4-FFF2-40B4-BE49-F238E27FC236}">
                        <a16:creationId xmlns:a16="http://schemas.microsoft.com/office/drawing/2014/main" id="{CA7F052D-960E-3644-BBC5-7A34A7425D15}"/>
                      </a:ext>
                    </a:extLst>
                  </p:cNvPr>
                  <p:cNvSpPr txBox="1">
                    <a:spLocks noRot="1" noChangeAspect="1" noMove="1" noResize="1" noEditPoints="1" noAdjustHandles="1" noChangeArrowheads="1" noChangeShapeType="1" noTextEdit="1"/>
                  </p:cNvSpPr>
                  <p:nvPr/>
                </p:nvSpPr>
                <p:spPr>
                  <a:xfrm>
                    <a:off x="9288700" y="3017403"/>
                    <a:ext cx="274833" cy="260492"/>
                  </a:xfrm>
                  <a:prstGeom prst="rect">
                    <a:avLst/>
                  </a:prstGeom>
                  <a:blipFill>
                    <a:blip r:embed="rId64"/>
                    <a:stretch>
                      <a:fillRect l="-15789" b="-22222"/>
                    </a:stretch>
                  </a:blipFill>
                </p:spPr>
                <p:txBody>
                  <a:bodyPr/>
                  <a:lstStyle/>
                  <a:p>
                    <a:r>
                      <a:rPr lang="en-GB">
                        <a:noFill/>
                      </a:rPr>
                      <a:t> </a:t>
                    </a:r>
                  </a:p>
                </p:txBody>
              </p:sp>
            </mc:Fallback>
          </mc:AlternateContent>
        </p:grpSp>
        <p:cxnSp>
          <p:nvCxnSpPr>
            <p:cNvPr id="148" name="Straight Connector 147">
              <a:extLst>
                <a:ext uri="{FF2B5EF4-FFF2-40B4-BE49-F238E27FC236}">
                  <a16:creationId xmlns:a16="http://schemas.microsoft.com/office/drawing/2014/main" id="{A4A2B896-F95F-9D44-ACCD-21E3A9DF670C}"/>
                </a:ext>
              </a:extLst>
            </p:cNvPr>
            <p:cNvCxnSpPr>
              <a:cxnSpLocks/>
              <a:stCxn id="142" idx="4"/>
              <a:endCxn id="195" idx="0"/>
            </p:cNvCxnSpPr>
            <p:nvPr/>
          </p:nvCxnSpPr>
          <p:spPr>
            <a:xfrm>
              <a:off x="9532305" y="5117918"/>
              <a:ext cx="338475" cy="1775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D07DEF01-47CC-854A-BA0B-998B42440841}"/>
                </a:ext>
              </a:extLst>
            </p:cNvPr>
            <p:cNvCxnSpPr>
              <a:cxnSpLocks/>
              <a:stCxn id="143" idx="2"/>
              <a:endCxn id="195" idx="3"/>
            </p:cNvCxnSpPr>
            <p:nvPr/>
          </p:nvCxnSpPr>
          <p:spPr>
            <a:xfrm flipH="1">
              <a:off x="9930328" y="5355041"/>
              <a:ext cx="5110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300587BD-6064-8548-89B5-3C139852347D}"/>
                </a:ext>
              </a:extLst>
            </p:cNvPr>
            <p:cNvCxnSpPr>
              <a:cxnSpLocks/>
              <a:stCxn id="140" idx="0"/>
              <a:endCxn id="195" idx="2"/>
            </p:cNvCxnSpPr>
            <p:nvPr/>
          </p:nvCxnSpPr>
          <p:spPr>
            <a:xfrm flipV="1">
              <a:off x="9532305" y="5414590"/>
              <a:ext cx="338475"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1" name="Group 150">
              <a:extLst>
                <a:ext uri="{FF2B5EF4-FFF2-40B4-BE49-F238E27FC236}">
                  <a16:creationId xmlns:a16="http://schemas.microsoft.com/office/drawing/2014/main" id="{86A95BD0-7850-B64E-9D2D-72D99C11E9FE}"/>
                </a:ext>
              </a:extLst>
            </p:cNvPr>
            <p:cNvGrpSpPr/>
            <p:nvPr/>
          </p:nvGrpSpPr>
          <p:grpSpPr>
            <a:xfrm>
              <a:off x="9786098" y="5267132"/>
              <a:ext cx="413819" cy="321813"/>
              <a:chOff x="9547296" y="2889291"/>
              <a:chExt cx="500346" cy="389101"/>
            </a:xfrm>
          </p:grpSpPr>
          <p:sp>
            <p:nvSpPr>
              <p:cNvPr id="194" name="Rectangle 193">
                <a:extLst>
                  <a:ext uri="{FF2B5EF4-FFF2-40B4-BE49-F238E27FC236}">
                    <a16:creationId xmlns:a16="http://schemas.microsoft.com/office/drawing/2014/main" id="{3248C101-9C28-DB4A-809F-D46EB81177A1}"/>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5" name="Rectangle 194">
                <a:extLst>
                  <a:ext uri="{FF2B5EF4-FFF2-40B4-BE49-F238E27FC236}">
                    <a16:creationId xmlns:a16="http://schemas.microsoft.com/office/drawing/2014/main" id="{967CD4D9-841E-9148-AA2B-D64291616D77}"/>
                  </a:ext>
                </a:extLst>
              </p:cNvPr>
              <p:cNvSpPr/>
              <p:nvPr/>
            </p:nvSpPr>
            <p:spPr>
              <a:xfrm>
                <a:off x="9577684" y="2923580"/>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96" name="Rectangle 195">
                <a:extLst>
                  <a:ext uri="{FF2B5EF4-FFF2-40B4-BE49-F238E27FC236}">
                    <a16:creationId xmlns:a16="http://schemas.microsoft.com/office/drawing/2014/main" id="{08ABFED6-8750-F148-99A2-7DDC18073B03}"/>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7" name="TextBox 196">
                    <a:extLst>
                      <a:ext uri="{FF2B5EF4-FFF2-40B4-BE49-F238E27FC236}">
                        <a16:creationId xmlns:a16="http://schemas.microsoft.com/office/drawing/2014/main" id="{528922DB-2EA3-CF4E-8C7B-19F811A0D223}"/>
                      </a:ext>
                    </a:extLst>
                  </p:cNvPr>
                  <p:cNvSpPr txBox="1"/>
                  <p:nvPr/>
                </p:nvSpPr>
                <p:spPr>
                  <a:xfrm>
                    <a:off x="9772809" y="3017900"/>
                    <a:ext cx="274833"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3</m:t>
                              </m:r>
                            </m:sub>
                          </m:sSub>
                        </m:oMath>
                      </m:oMathPara>
                    </a14:m>
                    <a:endParaRPr lang="en-GB" sz="1400" dirty="0"/>
                  </a:p>
                </p:txBody>
              </p:sp>
            </mc:Choice>
            <mc:Fallback xmlns="">
              <p:sp>
                <p:nvSpPr>
                  <p:cNvPr id="337" name="TextBox 336">
                    <a:extLst>
                      <a:ext uri="{FF2B5EF4-FFF2-40B4-BE49-F238E27FC236}">
                        <a16:creationId xmlns:a16="http://schemas.microsoft.com/office/drawing/2014/main" id="{E4B9F3C4-3986-7C4F-8E0E-CFEF8099C51E}"/>
                      </a:ext>
                    </a:extLst>
                  </p:cNvPr>
                  <p:cNvSpPr txBox="1">
                    <a:spLocks noRot="1" noChangeAspect="1" noMove="1" noResize="1" noEditPoints="1" noAdjustHandles="1" noChangeArrowheads="1" noChangeShapeType="1" noTextEdit="1"/>
                  </p:cNvSpPr>
                  <p:nvPr/>
                </p:nvSpPr>
                <p:spPr>
                  <a:xfrm>
                    <a:off x="9772809" y="3017900"/>
                    <a:ext cx="274833" cy="260492"/>
                  </a:xfrm>
                  <a:prstGeom prst="rect">
                    <a:avLst/>
                  </a:prstGeom>
                  <a:blipFill>
                    <a:blip r:embed="rId65"/>
                    <a:stretch>
                      <a:fillRect l="-15789" r="-5263" b="-22222"/>
                    </a:stretch>
                  </a:blipFill>
                </p:spPr>
                <p:txBody>
                  <a:bodyPr/>
                  <a:lstStyle/>
                  <a:p>
                    <a:r>
                      <a:rPr lang="en-GB">
                        <a:noFill/>
                      </a:rPr>
                      <a:t> </a:t>
                    </a:r>
                  </a:p>
                </p:txBody>
              </p:sp>
            </mc:Fallback>
          </mc:AlternateContent>
        </p:grpSp>
        <p:grpSp>
          <p:nvGrpSpPr>
            <p:cNvPr id="152" name="Group 151">
              <a:extLst>
                <a:ext uri="{FF2B5EF4-FFF2-40B4-BE49-F238E27FC236}">
                  <a16:creationId xmlns:a16="http://schemas.microsoft.com/office/drawing/2014/main" id="{AAE4A119-CA08-C743-A8E8-3195FEB50257}"/>
                </a:ext>
              </a:extLst>
            </p:cNvPr>
            <p:cNvGrpSpPr/>
            <p:nvPr/>
          </p:nvGrpSpPr>
          <p:grpSpPr>
            <a:xfrm>
              <a:off x="9825974" y="4906891"/>
              <a:ext cx="599413" cy="275544"/>
              <a:chOff x="8313240" y="2941214"/>
              <a:chExt cx="724739" cy="333158"/>
            </a:xfrm>
          </p:grpSpPr>
          <p:cxnSp>
            <p:nvCxnSpPr>
              <p:cNvPr id="190" name="Straight Connector 189">
                <a:extLst>
                  <a:ext uri="{FF2B5EF4-FFF2-40B4-BE49-F238E27FC236}">
                    <a16:creationId xmlns:a16="http://schemas.microsoft.com/office/drawing/2014/main" id="{29EC9F26-B96A-E640-92C3-1D93B451A5ED}"/>
                  </a:ext>
                </a:extLst>
              </p:cNvPr>
              <p:cNvCxnSpPr>
                <a:cxnSpLocks/>
                <a:stCxn id="142" idx="6"/>
                <a:endCxn id="192" idx="1"/>
              </p:cNvCxnSpPr>
              <p:nvPr/>
            </p:nvCxnSpPr>
            <p:spPr>
              <a:xfrm flipV="1">
                <a:off x="8313240" y="3013214"/>
                <a:ext cx="30541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1" name="Group 190">
                <a:extLst>
                  <a:ext uri="{FF2B5EF4-FFF2-40B4-BE49-F238E27FC236}">
                    <a16:creationId xmlns:a16="http://schemas.microsoft.com/office/drawing/2014/main" id="{C43A4A16-13B7-AE4D-956D-9C71404A954D}"/>
                  </a:ext>
                </a:extLst>
              </p:cNvPr>
              <p:cNvGrpSpPr/>
              <p:nvPr/>
            </p:nvGrpSpPr>
            <p:grpSpPr>
              <a:xfrm>
                <a:off x="8618659" y="2941214"/>
                <a:ext cx="419320" cy="333158"/>
                <a:chOff x="8618659" y="2941214"/>
                <a:chExt cx="419320" cy="333158"/>
              </a:xfrm>
            </p:grpSpPr>
            <p:sp>
              <p:nvSpPr>
                <p:cNvPr id="192" name="Rectangle 191">
                  <a:extLst>
                    <a:ext uri="{FF2B5EF4-FFF2-40B4-BE49-F238E27FC236}">
                      <a16:creationId xmlns:a16="http://schemas.microsoft.com/office/drawing/2014/main" id="{BA76F108-EBF4-0D49-BEF7-C78924DFDC2C}"/>
                    </a:ext>
                  </a:extLst>
                </p:cNvPr>
                <p:cNvSpPr/>
                <p:nvPr/>
              </p:nvSpPr>
              <p:spPr>
                <a:xfrm>
                  <a:off x="8618659" y="2941214"/>
                  <a:ext cx="144002"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93" name="TextBox 192">
                      <a:extLst>
                        <a:ext uri="{FF2B5EF4-FFF2-40B4-BE49-F238E27FC236}">
                          <a16:creationId xmlns:a16="http://schemas.microsoft.com/office/drawing/2014/main" id="{08C2F163-9466-2549-82FE-62E9A75FAA6A}"/>
                        </a:ext>
                      </a:extLst>
                    </p:cNvPr>
                    <p:cNvSpPr txBox="1"/>
                    <p:nvPr/>
                  </p:nvSpPr>
                  <p:spPr>
                    <a:xfrm>
                      <a:off x="8763145" y="3013878"/>
                      <a:ext cx="274834" cy="2604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0</m:t>
                                </m:r>
                              </m:sub>
                            </m:sSub>
                          </m:oMath>
                        </m:oMathPara>
                      </a14:m>
                      <a:endParaRPr lang="en-GB" sz="1400" dirty="0"/>
                    </a:p>
                  </p:txBody>
                </p:sp>
              </mc:Choice>
              <mc:Fallback xmlns="">
                <p:sp>
                  <p:nvSpPr>
                    <p:cNvPr id="193" name="TextBox 192">
                      <a:extLst>
                        <a:ext uri="{FF2B5EF4-FFF2-40B4-BE49-F238E27FC236}">
                          <a16:creationId xmlns:a16="http://schemas.microsoft.com/office/drawing/2014/main" id="{08C2F163-9466-2549-82FE-62E9A75FAA6A}"/>
                        </a:ext>
                      </a:extLst>
                    </p:cNvPr>
                    <p:cNvSpPr txBox="1">
                      <a:spLocks noRot="1" noChangeAspect="1" noMove="1" noResize="1" noEditPoints="1" noAdjustHandles="1" noChangeArrowheads="1" noChangeShapeType="1" noTextEdit="1"/>
                    </p:cNvSpPr>
                    <p:nvPr/>
                  </p:nvSpPr>
                  <p:spPr>
                    <a:xfrm>
                      <a:off x="8763145" y="3013878"/>
                      <a:ext cx="274834" cy="260494"/>
                    </a:xfrm>
                    <a:prstGeom prst="rect">
                      <a:avLst/>
                    </a:prstGeom>
                    <a:blipFill>
                      <a:blip r:embed="rId66"/>
                      <a:stretch>
                        <a:fillRect l="-15789" b="-22222"/>
                      </a:stretch>
                    </a:blipFill>
                  </p:spPr>
                  <p:txBody>
                    <a:bodyPr/>
                    <a:lstStyle/>
                    <a:p>
                      <a:r>
                        <a:rPr lang="en-GB">
                          <a:noFill/>
                        </a:rPr>
                        <a:t> </a:t>
                      </a:r>
                    </a:p>
                  </p:txBody>
                </p:sp>
              </mc:Fallback>
            </mc:AlternateContent>
          </p:grpSp>
        </p:grpSp>
        <p:grpSp>
          <p:nvGrpSpPr>
            <p:cNvPr id="153" name="Group 152">
              <a:extLst>
                <a:ext uri="{FF2B5EF4-FFF2-40B4-BE49-F238E27FC236}">
                  <a16:creationId xmlns:a16="http://schemas.microsoft.com/office/drawing/2014/main" id="{BDF9008D-7071-494C-8F35-C7AB6F5261F0}"/>
                </a:ext>
              </a:extLst>
            </p:cNvPr>
            <p:cNvGrpSpPr/>
            <p:nvPr/>
          </p:nvGrpSpPr>
          <p:grpSpPr>
            <a:xfrm>
              <a:off x="7960847" y="4734664"/>
              <a:ext cx="419594" cy="468897"/>
              <a:chOff x="9535279" y="2812545"/>
              <a:chExt cx="507329" cy="566953"/>
            </a:xfrm>
          </p:grpSpPr>
          <p:cxnSp>
            <p:nvCxnSpPr>
              <p:cNvPr id="183" name="Straight Connector 182">
                <a:extLst>
                  <a:ext uri="{FF2B5EF4-FFF2-40B4-BE49-F238E27FC236}">
                    <a16:creationId xmlns:a16="http://schemas.microsoft.com/office/drawing/2014/main" id="{B372F0EE-D177-9248-924D-308DA341D16D}"/>
                  </a:ext>
                </a:extLst>
              </p:cNvPr>
              <p:cNvCxnSpPr>
                <a:cxnSpLocks/>
                <a:stCxn id="138" idx="2"/>
                <a:endCxn id="187" idx="0"/>
              </p:cNvCxnSpPr>
              <p:nvPr/>
            </p:nvCxnSpPr>
            <p:spPr>
              <a:xfrm>
                <a:off x="9645883" y="2812545"/>
                <a:ext cx="1025" cy="1979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E2F12C1D-CBD1-2E4C-BE45-1B5C0B7768EC}"/>
                  </a:ext>
                </a:extLst>
              </p:cNvPr>
              <p:cNvCxnSpPr>
                <a:cxnSpLocks/>
                <a:stCxn id="141" idx="0"/>
                <a:endCxn id="187" idx="2"/>
              </p:cNvCxnSpPr>
              <p:nvPr/>
            </p:nvCxnSpPr>
            <p:spPr>
              <a:xfrm flipV="1">
                <a:off x="9646907" y="3154477"/>
                <a:ext cx="1" cy="2250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5" name="Group 184">
                <a:extLst>
                  <a:ext uri="{FF2B5EF4-FFF2-40B4-BE49-F238E27FC236}">
                    <a16:creationId xmlns:a16="http://schemas.microsoft.com/office/drawing/2014/main" id="{14F450C0-E93A-5742-9F7C-992FAA7039CE}"/>
                  </a:ext>
                </a:extLst>
              </p:cNvPr>
              <p:cNvGrpSpPr/>
              <p:nvPr/>
            </p:nvGrpSpPr>
            <p:grpSpPr>
              <a:xfrm>
                <a:off x="9535279" y="2971566"/>
                <a:ext cx="507329" cy="375692"/>
                <a:chOff x="9535279" y="2971566"/>
                <a:chExt cx="507329" cy="375692"/>
              </a:xfrm>
            </p:grpSpPr>
            <p:sp>
              <p:nvSpPr>
                <p:cNvPr id="186" name="Rectangle 185">
                  <a:extLst>
                    <a:ext uri="{FF2B5EF4-FFF2-40B4-BE49-F238E27FC236}">
                      <a16:creationId xmlns:a16="http://schemas.microsoft.com/office/drawing/2014/main" id="{DAE33208-151A-1C4D-8159-59FC311F0344}"/>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7" name="Rectangle 186">
                  <a:extLst>
                    <a:ext uri="{FF2B5EF4-FFF2-40B4-BE49-F238E27FC236}">
                      <a16:creationId xmlns:a16="http://schemas.microsoft.com/office/drawing/2014/main" id="{C9A299FF-F022-6B49-960A-8B3644062152}"/>
                    </a:ext>
                  </a:extLst>
                </p:cNvPr>
                <p:cNvSpPr/>
                <p:nvPr/>
              </p:nvSpPr>
              <p:spPr>
                <a:xfrm>
                  <a:off x="9574908"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8" name="Rectangle 187">
                  <a:extLst>
                    <a:ext uri="{FF2B5EF4-FFF2-40B4-BE49-F238E27FC236}">
                      <a16:creationId xmlns:a16="http://schemas.microsoft.com/office/drawing/2014/main" id="{2DE1E2EB-F16E-5D43-B9E5-3569892F6F9C}"/>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1E5F9409-2E61-A841-BE3C-2C32B8D5B4A2}"/>
                        </a:ext>
                      </a:extLst>
                    </p:cNvPr>
                    <p:cNvSpPr txBox="1"/>
                    <p:nvPr/>
                  </p:nvSpPr>
                  <p:spPr>
                    <a:xfrm>
                      <a:off x="9772813" y="3086766"/>
                      <a:ext cx="269795" cy="260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1</m:t>
                                </m:r>
                              </m:sub>
                            </m:sSub>
                          </m:oMath>
                        </m:oMathPara>
                      </a14:m>
                      <a:endParaRPr lang="en-GB" sz="1400" dirty="0"/>
                    </a:p>
                  </p:txBody>
                </p:sp>
              </mc:Choice>
              <mc:Fallback xmlns="">
                <p:sp>
                  <p:nvSpPr>
                    <p:cNvPr id="258" name="TextBox 257">
                      <a:extLst>
                        <a:ext uri="{FF2B5EF4-FFF2-40B4-BE49-F238E27FC236}">
                          <a16:creationId xmlns:a16="http://schemas.microsoft.com/office/drawing/2014/main" id="{133BD2BD-378A-874F-BDDB-F3DF926D2499}"/>
                        </a:ext>
                      </a:extLst>
                    </p:cNvPr>
                    <p:cNvSpPr txBox="1">
                      <a:spLocks noRot="1" noChangeAspect="1" noMove="1" noResize="1" noEditPoints="1" noAdjustHandles="1" noChangeArrowheads="1" noChangeShapeType="1" noTextEdit="1"/>
                    </p:cNvSpPr>
                    <p:nvPr/>
                  </p:nvSpPr>
                  <p:spPr>
                    <a:xfrm>
                      <a:off x="9772813" y="3086766"/>
                      <a:ext cx="269795" cy="260492"/>
                    </a:xfrm>
                    <a:prstGeom prst="rect">
                      <a:avLst/>
                    </a:prstGeom>
                    <a:blipFill>
                      <a:blip r:embed="rId109"/>
                      <a:stretch>
                        <a:fillRect l="-15789" r="-5263" b="-23529"/>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54" name="Oval 153">
                  <a:extLst>
                    <a:ext uri="{FF2B5EF4-FFF2-40B4-BE49-F238E27FC236}">
                      <a16:creationId xmlns:a16="http://schemas.microsoft.com/office/drawing/2014/main" id="{2D1C5B03-A599-ED4B-9E5B-629B7CAC1521}"/>
                    </a:ext>
                  </a:extLst>
                </p:cNvPr>
                <p:cNvSpPr/>
                <p:nvPr/>
              </p:nvSpPr>
              <p:spPr>
                <a:xfrm>
                  <a:off x="8539993" y="3985264"/>
                  <a:ext cx="1984623"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en-GB" sz="1400" b="0" i="1" smtClean="0">
                            <a:latin typeface="Cambria Math" panose="02040503050406030204" pitchFamily="18" charset="0"/>
                          </a:rPr>
                          <m:t>𝐼𝑛𝑡𝑒𝑟𝑓𝑒𝑟𝑒𝑛𝑐𝑒</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154" name="Oval 153">
                  <a:extLst>
                    <a:ext uri="{FF2B5EF4-FFF2-40B4-BE49-F238E27FC236}">
                      <a16:creationId xmlns:a16="http://schemas.microsoft.com/office/drawing/2014/main" id="{2D1C5B03-A599-ED4B-9E5B-629B7CAC1521}"/>
                    </a:ext>
                  </a:extLst>
                </p:cNvPr>
                <p:cNvSpPr>
                  <a:spLocks noRot="1" noChangeAspect="1" noMove="1" noResize="1" noEditPoints="1" noAdjustHandles="1" noChangeArrowheads="1" noChangeShapeType="1" noTextEdit="1"/>
                </p:cNvSpPr>
                <p:nvPr/>
              </p:nvSpPr>
              <p:spPr>
                <a:xfrm>
                  <a:off x="8539993" y="3985264"/>
                  <a:ext cx="1984623" cy="302955"/>
                </a:xfrm>
                <a:prstGeom prst="ellipse">
                  <a:avLst/>
                </a:prstGeom>
                <a:blipFill>
                  <a:blip r:embed="rId110"/>
                  <a:stretch>
                    <a:fillRect/>
                  </a:stretch>
                </a:blipFill>
                <a:ln>
                  <a:solidFill>
                    <a:schemeClr val="tx1"/>
                  </a:solidFill>
                </a:ln>
              </p:spPr>
              <p:txBody>
                <a:bodyPr/>
                <a:lstStyle/>
                <a:p>
                  <a:r>
                    <a:rPr lang="en-GB">
                      <a:noFill/>
                    </a:rPr>
                    <a:t> </a:t>
                  </a:r>
                </a:p>
              </p:txBody>
            </p:sp>
          </mc:Fallback>
        </mc:AlternateContent>
        <p:cxnSp>
          <p:nvCxnSpPr>
            <p:cNvPr id="155" name="Straight Connector 154">
              <a:extLst>
                <a:ext uri="{FF2B5EF4-FFF2-40B4-BE49-F238E27FC236}">
                  <a16:creationId xmlns:a16="http://schemas.microsoft.com/office/drawing/2014/main" id="{E9F39ABA-5C19-2044-90D0-B4A778E9DC5E}"/>
                </a:ext>
              </a:extLst>
            </p:cNvPr>
            <p:cNvCxnSpPr>
              <a:cxnSpLocks/>
              <a:stCxn id="136" idx="0"/>
              <a:endCxn id="154" idx="4"/>
            </p:cNvCxnSpPr>
            <p:nvPr/>
          </p:nvCxnSpPr>
          <p:spPr>
            <a:xfrm flipV="1">
              <a:off x="9532304" y="4288219"/>
              <a:ext cx="1" cy="231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C8380D7E-7BA0-D744-804D-BB89233DBB17}"/>
                </a:ext>
              </a:extLst>
            </p:cNvPr>
            <p:cNvCxnSpPr>
              <a:cxnSpLocks/>
              <a:stCxn id="154" idx="2"/>
              <a:endCxn id="180" idx="3"/>
            </p:cNvCxnSpPr>
            <p:nvPr/>
          </p:nvCxnSpPr>
          <p:spPr>
            <a:xfrm flipH="1">
              <a:off x="8112720" y="4136742"/>
              <a:ext cx="427273" cy="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926E4560-3B78-8F45-9ABC-1A4FDE61D25D}"/>
                </a:ext>
              </a:extLst>
            </p:cNvPr>
            <p:cNvCxnSpPr>
              <a:cxnSpLocks/>
              <a:stCxn id="138" idx="0"/>
              <a:endCxn id="180" idx="2"/>
            </p:cNvCxnSpPr>
            <p:nvPr/>
          </p:nvCxnSpPr>
          <p:spPr>
            <a:xfrm flipV="1">
              <a:off x="8052324" y="4196583"/>
              <a:ext cx="848" cy="228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92AACD7C-D3FD-7242-BA2D-DCC175742DA9}"/>
                </a:ext>
              </a:extLst>
            </p:cNvPr>
            <p:cNvGrpSpPr/>
            <p:nvPr/>
          </p:nvGrpSpPr>
          <p:grpSpPr>
            <a:xfrm>
              <a:off x="7961432" y="4045307"/>
              <a:ext cx="423758" cy="310722"/>
              <a:chOff x="9535279" y="3009909"/>
              <a:chExt cx="512363" cy="375691"/>
            </a:xfrm>
          </p:grpSpPr>
          <p:sp>
            <p:nvSpPr>
              <p:cNvPr id="179" name="Rectangle 178">
                <a:extLst>
                  <a:ext uri="{FF2B5EF4-FFF2-40B4-BE49-F238E27FC236}">
                    <a16:creationId xmlns:a16="http://schemas.microsoft.com/office/drawing/2014/main" id="{A7AD2655-5A11-064F-A2D3-76FC5CC75295}"/>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0" name="Rectangle 179">
                <a:extLst>
                  <a:ext uri="{FF2B5EF4-FFF2-40B4-BE49-F238E27FC236}">
                    <a16:creationId xmlns:a16="http://schemas.microsoft.com/office/drawing/2014/main" id="{FC9F6DB8-A41A-B141-9F6C-8047C53CFAA1}"/>
                  </a:ext>
                </a:extLst>
              </p:cNvPr>
              <p:cNvSpPr/>
              <p:nvPr/>
            </p:nvSpPr>
            <p:spPr>
              <a:xfrm>
                <a:off x="9574201" y="3048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81" name="Rectangle 180">
                <a:extLst>
                  <a:ext uri="{FF2B5EF4-FFF2-40B4-BE49-F238E27FC236}">
                    <a16:creationId xmlns:a16="http://schemas.microsoft.com/office/drawing/2014/main" id="{B5493EC6-B8DF-0343-9C54-F23F4B77C65D}"/>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82" name="TextBox 181">
                    <a:extLst>
                      <a:ext uri="{FF2B5EF4-FFF2-40B4-BE49-F238E27FC236}">
                        <a16:creationId xmlns:a16="http://schemas.microsoft.com/office/drawing/2014/main" id="{721994DF-2B41-DE40-B3B7-AC79E9F2E3C7}"/>
                      </a:ext>
                    </a:extLst>
                  </p:cNvPr>
                  <p:cNvSpPr txBox="1"/>
                  <p:nvPr/>
                </p:nvSpPr>
                <p:spPr>
                  <a:xfrm>
                    <a:off x="9772809" y="3125107"/>
                    <a:ext cx="274833" cy="260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en-GB" sz="1400" b="0" i="1" smtClean="0">
                                  <a:latin typeface="Cambria Math" panose="02040503050406030204" pitchFamily="18" charset="0"/>
                                </a:rPr>
                                <m:t>4</m:t>
                              </m:r>
                            </m:sub>
                          </m:sSub>
                        </m:oMath>
                      </m:oMathPara>
                    </a14:m>
                    <a:endParaRPr lang="en-GB" sz="1400" dirty="0"/>
                  </a:p>
                </p:txBody>
              </p:sp>
            </mc:Choice>
            <mc:Fallback xmlns="">
              <p:sp>
                <p:nvSpPr>
                  <p:cNvPr id="249" name="TextBox 248">
                    <a:extLst>
                      <a:ext uri="{FF2B5EF4-FFF2-40B4-BE49-F238E27FC236}">
                        <a16:creationId xmlns:a16="http://schemas.microsoft.com/office/drawing/2014/main" id="{698DF2D4-5C9B-7244-B02B-A5239AF39B18}"/>
                      </a:ext>
                    </a:extLst>
                  </p:cNvPr>
                  <p:cNvSpPr txBox="1">
                    <a:spLocks noRot="1" noChangeAspect="1" noMove="1" noResize="1" noEditPoints="1" noAdjustHandles="1" noChangeArrowheads="1" noChangeShapeType="1" noTextEdit="1"/>
                  </p:cNvSpPr>
                  <p:nvPr/>
                </p:nvSpPr>
                <p:spPr>
                  <a:xfrm>
                    <a:off x="9772809" y="3125107"/>
                    <a:ext cx="274833" cy="260493"/>
                  </a:xfrm>
                  <a:prstGeom prst="rect">
                    <a:avLst/>
                  </a:prstGeom>
                  <a:blipFill>
                    <a:blip r:embed="rId90"/>
                    <a:stretch>
                      <a:fillRect l="-15789" r="-5263" b="-22222"/>
                    </a:stretch>
                  </a:blipFill>
                </p:spPr>
                <p:txBody>
                  <a:bodyPr/>
                  <a:lstStyle/>
                  <a:p>
                    <a:r>
                      <a:rPr lang="en-GB">
                        <a:noFill/>
                      </a:rPr>
                      <a:t> </a:t>
                    </a:r>
                  </a:p>
                </p:txBody>
              </p:sp>
            </mc:Fallback>
          </mc:AlternateContent>
        </p:grpSp>
        <p:cxnSp>
          <p:nvCxnSpPr>
            <p:cNvPr id="159" name="Straight Connector 158">
              <a:extLst>
                <a:ext uri="{FF2B5EF4-FFF2-40B4-BE49-F238E27FC236}">
                  <a16:creationId xmlns:a16="http://schemas.microsoft.com/office/drawing/2014/main" id="{8FEE8F6B-14C9-2E4C-A7D6-CB327294ADE6}"/>
                </a:ext>
              </a:extLst>
            </p:cNvPr>
            <p:cNvCxnSpPr>
              <a:cxnSpLocks/>
              <a:stCxn id="165" idx="0"/>
              <a:endCxn id="177" idx="2"/>
            </p:cNvCxnSpPr>
            <p:nvPr/>
          </p:nvCxnSpPr>
          <p:spPr>
            <a:xfrm flipH="1" flipV="1">
              <a:off x="11136502" y="3736885"/>
              <a:ext cx="1" cy="1863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1" name="Oval 160">
                  <a:extLst>
                    <a:ext uri="{FF2B5EF4-FFF2-40B4-BE49-F238E27FC236}">
                      <a16:creationId xmlns:a16="http://schemas.microsoft.com/office/drawing/2014/main" id="{8B3EEE96-2C34-3543-88F5-A3C2F3ADCA07}"/>
                    </a:ext>
                  </a:extLst>
                </p:cNvPr>
                <p:cNvSpPr/>
                <p:nvPr/>
              </p:nvSpPr>
              <p:spPr>
                <a:xfrm>
                  <a:off x="8843984" y="3524865"/>
                  <a:ext cx="1376640" cy="302955"/>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𝐸𝑛𝑓𝑜𝑟𝑐𝑒</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𝑅</m:t>
                            </m:r>
                          </m:e>
                        </m:d>
                      </m:oMath>
                    </m:oMathPara>
                  </a14:m>
                  <a:endParaRPr lang="en-GB" sz="1400" dirty="0"/>
                </a:p>
              </p:txBody>
            </p:sp>
          </mc:Choice>
          <mc:Fallback xmlns="">
            <p:sp>
              <p:nvSpPr>
                <p:cNvPr id="161" name="Oval 160">
                  <a:extLst>
                    <a:ext uri="{FF2B5EF4-FFF2-40B4-BE49-F238E27FC236}">
                      <a16:creationId xmlns:a16="http://schemas.microsoft.com/office/drawing/2014/main" id="{8B3EEE96-2C34-3543-88F5-A3C2F3ADCA07}"/>
                    </a:ext>
                  </a:extLst>
                </p:cNvPr>
                <p:cNvSpPr>
                  <a:spLocks noRot="1" noChangeAspect="1" noMove="1" noResize="1" noEditPoints="1" noAdjustHandles="1" noChangeArrowheads="1" noChangeShapeType="1" noTextEdit="1"/>
                </p:cNvSpPr>
                <p:nvPr/>
              </p:nvSpPr>
              <p:spPr>
                <a:xfrm>
                  <a:off x="8843984" y="3524865"/>
                  <a:ext cx="1376640" cy="302955"/>
                </a:xfrm>
                <a:prstGeom prst="ellipse">
                  <a:avLst/>
                </a:prstGeom>
                <a:blipFill>
                  <a:blip r:embed="rId111"/>
                  <a:stretch>
                    <a:fillRect b="-4000"/>
                  </a:stretch>
                </a:blipFill>
                <a:ln>
                  <a:solidFill>
                    <a:schemeClr val="tx1"/>
                  </a:solidFill>
                </a:ln>
              </p:spPr>
              <p:txBody>
                <a:bodyPr/>
                <a:lstStyle/>
                <a:p>
                  <a:r>
                    <a:rPr lang="en-GB">
                      <a:noFill/>
                    </a:rPr>
                    <a:t> </a:t>
                  </a:r>
                </a:p>
              </p:txBody>
            </p:sp>
          </mc:Fallback>
        </mc:AlternateContent>
        <p:cxnSp>
          <p:nvCxnSpPr>
            <p:cNvPr id="162" name="Straight Connector 161">
              <a:extLst>
                <a:ext uri="{FF2B5EF4-FFF2-40B4-BE49-F238E27FC236}">
                  <a16:creationId xmlns:a16="http://schemas.microsoft.com/office/drawing/2014/main" id="{AB1B2ECA-6C9C-FE47-9FB3-6D34018C4F68}"/>
                </a:ext>
              </a:extLst>
            </p:cNvPr>
            <p:cNvCxnSpPr>
              <a:cxnSpLocks/>
              <a:stCxn id="177" idx="1"/>
              <a:endCxn id="161" idx="6"/>
            </p:cNvCxnSpPr>
            <p:nvPr/>
          </p:nvCxnSpPr>
          <p:spPr>
            <a:xfrm flipH="1" flipV="1">
              <a:off x="10220624" y="3676343"/>
              <a:ext cx="856330" cy="9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09C0CF1-896C-D442-97E2-4293164E4C78}"/>
                </a:ext>
              </a:extLst>
            </p:cNvPr>
            <p:cNvCxnSpPr>
              <a:cxnSpLocks/>
              <a:stCxn id="161" idx="2"/>
              <a:endCxn id="174" idx="3"/>
            </p:cNvCxnSpPr>
            <p:nvPr/>
          </p:nvCxnSpPr>
          <p:spPr>
            <a:xfrm flipH="1">
              <a:off x="8112135" y="3676343"/>
              <a:ext cx="7318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74">
              <a:extLst>
                <a:ext uri="{FF2B5EF4-FFF2-40B4-BE49-F238E27FC236}">
                  <a16:creationId xmlns:a16="http://schemas.microsoft.com/office/drawing/2014/main" id="{5218EF55-C633-1D4C-A496-C24D38411566}"/>
                </a:ext>
              </a:extLst>
            </p:cNvPr>
            <p:cNvCxnSpPr>
              <a:cxnSpLocks/>
              <a:stCxn id="138" idx="0"/>
              <a:endCxn id="174" idx="1"/>
            </p:cNvCxnSpPr>
            <p:nvPr/>
          </p:nvCxnSpPr>
          <p:spPr>
            <a:xfrm rot="16200000" flipV="1">
              <a:off x="7648498" y="4020883"/>
              <a:ext cx="748366" cy="59286"/>
            </a:xfrm>
            <a:prstGeom prst="curvedConnector4">
              <a:avLst>
                <a:gd name="adj1" fmla="val 17054"/>
                <a:gd name="adj2" fmla="val 425057"/>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5" name="Diamond 164">
                  <a:extLst>
                    <a:ext uri="{FF2B5EF4-FFF2-40B4-BE49-F238E27FC236}">
                      <a16:creationId xmlns:a16="http://schemas.microsoft.com/office/drawing/2014/main" id="{2367F3AC-3AD2-674B-8DC5-0840CBBE93E4}"/>
                    </a:ext>
                  </a:extLst>
                </p:cNvPr>
                <p:cNvSpPr/>
                <p:nvPr/>
              </p:nvSpPr>
              <p:spPr>
                <a:xfrm>
                  <a:off x="10704329" y="3923238"/>
                  <a:ext cx="864347"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𝑅</m:t>
                            </m:r>
                          </m:e>
                        </m:d>
                      </m:oMath>
                    </m:oMathPara>
                  </a14:m>
                  <a:endParaRPr lang="en-GB" sz="1400" dirty="0"/>
                </a:p>
              </p:txBody>
            </p:sp>
          </mc:Choice>
          <mc:Fallback xmlns="">
            <p:sp>
              <p:nvSpPr>
                <p:cNvPr id="165" name="Diamond 164">
                  <a:extLst>
                    <a:ext uri="{FF2B5EF4-FFF2-40B4-BE49-F238E27FC236}">
                      <a16:creationId xmlns:a16="http://schemas.microsoft.com/office/drawing/2014/main" id="{2367F3AC-3AD2-674B-8DC5-0840CBBE93E4}"/>
                    </a:ext>
                  </a:extLst>
                </p:cNvPr>
                <p:cNvSpPr>
                  <a:spLocks noRot="1" noChangeAspect="1" noMove="1" noResize="1" noEditPoints="1" noAdjustHandles="1" noChangeArrowheads="1" noChangeShapeType="1" noTextEdit="1"/>
                </p:cNvSpPr>
                <p:nvPr/>
              </p:nvSpPr>
              <p:spPr>
                <a:xfrm>
                  <a:off x="10704329" y="3923238"/>
                  <a:ext cx="864347" cy="427970"/>
                </a:xfrm>
                <a:prstGeom prst="diamond">
                  <a:avLst/>
                </a:prstGeom>
                <a:blipFill>
                  <a:blip r:embed="rId11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6" name="Diamond 165">
                  <a:extLst>
                    <a:ext uri="{FF2B5EF4-FFF2-40B4-BE49-F238E27FC236}">
                      <a16:creationId xmlns:a16="http://schemas.microsoft.com/office/drawing/2014/main" id="{52B3DB1D-DAA1-504E-BA5F-5FE0BFEF1300}"/>
                    </a:ext>
                  </a:extLst>
                </p:cNvPr>
                <p:cNvSpPr/>
                <p:nvPr/>
              </p:nvSpPr>
              <p:spPr>
                <a:xfrm>
                  <a:off x="9912962" y="4365703"/>
                  <a:ext cx="865749" cy="427970"/>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oMath>
                    </m:oMathPara>
                  </a14:m>
                  <a:endParaRPr lang="en-GB" sz="1400" dirty="0"/>
                </a:p>
              </p:txBody>
            </p:sp>
          </mc:Choice>
          <mc:Fallback xmlns="">
            <p:sp>
              <p:nvSpPr>
                <p:cNvPr id="166" name="Diamond 165">
                  <a:extLst>
                    <a:ext uri="{FF2B5EF4-FFF2-40B4-BE49-F238E27FC236}">
                      <a16:creationId xmlns:a16="http://schemas.microsoft.com/office/drawing/2014/main" id="{52B3DB1D-DAA1-504E-BA5F-5FE0BFEF1300}"/>
                    </a:ext>
                  </a:extLst>
                </p:cNvPr>
                <p:cNvSpPr>
                  <a:spLocks noRot="1" noChangeAspect="1" noMove="1" noResize="1" noEditPoints="1" noAdjustHandles="1" noChangeArrowheads="1" noChangeShapeType="1" noTextEdit="1"/>
                </p:cNvSpPr>
                <p:nvPr/>
              </p:nvSpPr>
              <p:spPr>
                <a:xfrm>
                  <a:off x="9912962" y="4365703"/>
                  <a:ext cx="865749" cy="427970"/>
                </a:xfrm>
                <a:prstGeom prst="diamond">
                  <a:avLst/>
                </a:prstGeom>
                <a:blipFill>
                  <a:blip r:embed="rId113"/>
                  <a:stretch>
                    <a:fillRect/>
                  </a:stretch>
                </a:blipFill>
                <a:ln>
                  <a:solidFill>
                    <a:schemeClr val="tx1"/>
                  </a:solidFill>
                </a:ln>
              </p:spPr>
              <p:txBody>
                <a:bodyPr/>
                <a:lstStyle/>
                <a:p>
                  <a:r>
                    <a:rPr lang="en-GB">
                      <a:noFill/>
                    </a:rPr>
                    <a:t> </a:t>
                  </a:r>
                </a:p>
              </p:txBody>
            </p:sp>
          </mc:Fallback>
        </mc:AlternateContent>
        <p:grpSp>
          <p:nvGrpSpPr>
            <p:cNvPr id="167" name="Group 166">
              <a:extLst>
                <a:ext uri="{FF2B5EF4-FFF2-40B4-BE49-F238E27FC236}">
                  <a16:creationId xmlns:a16="http://schemas.microsoft.com/office/drawing/2014/main" id="{BEB59D4C-F362-1343-9ADF-0E9ECD1BBB63}"/>
                </a:ext>
              </a:extLst>
            </p:cNvPr>
            <p:cNvGrpSpPr/>
            <p:nvPr/>
          </p:nvGrpSpPr>
          <p:grpSpPr>
            <a:xfrm>
              <a:off x="7960847" y="3583002"/>
              <a:ext cx="423758" cy="313897"/>
              <a:chOff x="8394384" y="3583002"/>
              <a:chExt cx="423758" cy="313897"/>
            </a:xfrm>
          </p:grpSpPr>
          <p:sp>
            <p:nvSpPr>
              <p:cNvPr id="173" name="Rectangle 172">
                <a:extLst>
                  <a:ext uri="{FF2B5EF4-FFF2-40B4-BE49-F238E27FC236}">
                    <a16:creationId xmlns:a16="http://schemas.microsoft.com/office/drawing/2014/main" id="{DD9B79E2-132D-6645-9888-5AF7C19AB790}"/>
                  </a:ext>
                </a:extLst>
              </p:cNvPr>
              <p:cNvSpPr/>
              <p:nvPr/>
            </p:nvSpPr>
            <p:spPr>
              <a:xfrm>
                <a:off x="8394384" y="3583002"/>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4" name="Rectangle 173">
                <a:extLst>
                  <a:ext uri="{FF2B5EF4-FFF2-40B4-BE49-F238E27FC236}">
                    <a16:creationId xmlns:a16="http://schemas.microsoft.com/office/drawing/2014/main" id="{D871BECA-31AD-6243-A237-A7D5B845D909}"/>
                  </a:ext>
                </a:extLst>
              </p:cNvPr>
              <p:cNvSpPr/>
              <p:nvPr/>
            </p:nvSpPr>
            <p:spPr>
              <a:xfrm>
                <a:off x="8426575" y="361679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5" name="Rectangle 174">
                <a:extLst>
                  <a:ext uri="{FF2B5EF4-FFF2-40B4-BE49-F238E27FC236}">
                    <a16:creationId xmlns:a16="http://schemas.microsoft.com/office/drawing/2014/main" id="{EE76FB3C-998D-034C-B888-1703D54B1C37}"/>
                  </a:ext>
                </a:extLst>
              </p:cNvPr>
              <p:cNvSpPr/>
              <p:nvPr/>
            </p:nvSpPr>
            <p:spPr>
              <a:xfrm>
                <a:off x="8459398" y="3650743"/>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6" name="TextBox 175">
                    <a:extLst>
                      <a:ext uri="{FF2B5EF4-FFF2-40B4-BE49-F238E27FC236}">
                        <a16:creationId xmlns:a16="http://schemas.microsoft.com/office/drawing/2014/main" id="{2C263BA9-EBAA-5943-8282-50F05F2155B3}"/>
                      </a:ext>
                    </a:extLst>
                  </p:cNvPr>
                  <p:cNvSpPr txBox="1"/>
                  <p:nvPr/>
                </p:nvSpPr>
                <p:spPr>
                  <a:xfrm>
                    <a:off x="8590837" y="3681454"/>
                    <a:ext cx="227305" cy="2154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r>
                                <a:rPr lang="de-DE" sz="1400" b="0" i="1" smtClean="0">
                                  <a:latin typeface="Cambria Math" panose="02040503050406030204" pitchFamily="18" charset="0"/>
                                </a:rPr>
                                <m:t>5</m:t>
                              </m:r>
                            </m:sub>
                          </m:sSub>
                        </m:oMath>
                      </m:oMathPara>
                    </a14:m>
                    <a:endParaRPr lang="en-GB" sz="1400" dirty="0"/>
                  </a:p>
                </p:txBody>
              </p:sp>
            </mc:Choice>
            <mc:Fallback xmlns="">
              <p:sp>
                <p:nvSpPr>
                  <p:cNvPr id="68" name="TextBox 67">
                    <a:extLst>
                      <a:ext uri="{FF2B5EF4-FFF2-40B4-BE49-F238E27FC236}">
                        <a16:creationId xmlns:a16="http://schemas.microsoft.com/office/drawing/2014/main" id="{56829DF5-EDAF-6348-BE78-659657264262}"/>
                      </a:ext>
                    </a:extLst>
                  </p:cNvPr>
                  <p:cNvSpPr txBox="1">
                    <a:spLocks noRot="1" noChangeAspect="1" noMove="1" noResize="1" noEditPoints="1" noAdjustHandles="1" noChangeArrowheads="1" noChangeShapeType="1" noTextEdit="1"/>
                  </p:cNvSpPr>
                  <p:nvPr/>
                </p:nvSpPr>
                <p:spPr>
                  <a:xfrm>
                    <a:off x="8590837" y="3681454"/>
                    <a:ext cx="227305" cy="215445"/>
                  </a:xfrm>
                  <a:prstGeom prst="rect">
                    <a:avLst/>
                  </a:prstGeom>
                  <a:blipFill>
                    <a:blip r:embed="rId115"/>
                    <a:stretch>
                      <a:fillRect l="-15789" r="-10526" b="-22222"/>
                    </a:stretch>
                  </a:blipFill>
                </p:spPr>
                <p:txBody>
                  <a:bodyPr/>
                  <a:lstStyle/>
                  <a:p>
                    <a:r>
                      <a:rPr lang="en-GB">
                        <a:noFill/>
                      </a:rPr>
                      <a:t> </a:t>
                    </a:r>
                  </a:p>
                </p:txBody>
              </p:sp>
            </mc:Fallback>
          </mc:AlternateContent>
        </p:grpSp>
        <p:cxnSp>
          <p:nvCxnSpPr>
            <p:cNvPr id="168" name="Straight Connector 167">
              <a:extLst>
                <a:ext uri="{FF2B5EF4-FFF2-40B4-BE49-F238E27FC236}">
                  <a16:creationId xmlns:a16="http://schemas.microsoft.com/office/drawing/2014/main" id="{700E5367-361F-B741-AEB9-2B2896CEA6F3}"/>
                </a:ext>
              </a:extLst>
            </p:cNvPr>
            <p:cNvCxnSpPr>
              <a:cxnSpLocks/>
              <a:stCxn id="139" idx="0"/>
              <a:endCxn id="170" idx="2"/>
            </p:cNvCxnSpPr>
            <p:nvPr/>
          </p:nvCxnSpPr>
          <p:spPr>
            <a:xfrm flipV="1">
              <a:off x="11136502" y="4639237"/>
              <a:ext cx="0" cy="986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76A0040-1611-DD43-A4E1-352517BEAADD}"/>
                </a:ext>
              </a:extLst>
            </p:cNvPr>
            <p:cNvCxnSpPr>
              <a:cxnSpLocks/>
              <a:stCxn id="166" idx="3"/>
              <a:endCxn id="170" idx="1"/>
            </p:cNvCxnSpPr>
            <p:nvPr/>
          </p:nvCxnSpPr>
          <p:spPr>
            <a:xfrm>
              <a:off x="10778711" y="4579688"/>
              <a:ext cx="2982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0" name="Rectangle 169">
              <a:extLst>
                <a:ext uri="{FF2B5EF4-FFF2-40B4-BE49-F238E27FC236}">
                  <a16:creationId xmlns:a16="http://schemas.microsoft.com/office/drawing/2014/main" id="{2DBC1E7B-9103-8F49-A5DD-0B9C4446B69B}"/>
                </a:ext>
              </a:extLst>
            </p:cNvPr>
            <p:cNvSpPr/>
            <p:nvPr/>
          </p:nvSpPr>
          <p:spPr>
            <a:xfrm>
              <a:off x="11076954"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066BE20C-D931-A24D-B105-8B3723649095}"/>
                    </a:ext>
                  </a:extLst>
                </p:cNvPr>
                <p:cNvSpPr txBox="1"/>
                <p:nvPr/>
              </p:nvSpPr>
              <p:spPr>
                <a:xfrm>
                  <a:off x="11237319" y="4590337"/>
                  <a:ext cx="15273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sz="1400" i="1">
                            <a:latin typeface="Cambria Math" panose="02040503050406030204" pitchFamily="18" charset="0"/>
                            <a:ea typeface="Cambria Math" panose="02040503050406030204" pitchFamily="18" charset="0"/>
                          </a:rPr>
                          <m:t>𝛯</m:t>
                        </m:r>
                      </m:oMath>
                    </m:oMathPara>
                  </a14:m>
                  <a:endParaRPr lang="en-GB" sz="1400" dirty="0"/>
                </a:p>
              </p:txBody>
            </p:sp>
          </mc:Choice>
          <mc:Fallback xmlns="">
            <p:sp>
              <p:nvSpPr>
                <p:cNvPr id="171" name="TextBox 170">
                  <a:extLst>
                    <a:ext uri="{FF2B5EF4-FFF2-40B4-BE49-F238E27FC236}">
                      <a16:creationId xmlns:a16="http://schemas.microsoft.com/office/drawing/2014/main" id="{066BE20C-D931-A24D-B105-8B3723649095}"/>
                    </a:ext>
                  </a:extLst>
                </p:cNvPr>
                <p:cNvSpPr txBox="1">
                  <a:spLocks noRot="1" noChangeAspect="1" noMove="1" noResize="1" noEditPoints="1" noAdjustHandles="1" noChangeArrowheads="1" noChangeShapeType="1" noTextEdit="1"/>
                </p:cNvSpPr>
                <p:nvPr/>
              </p:nvSpPr>
              <p:spPr>
                <a:xfrm>
                  <a:off x="11237319" y="4590337"/>
                  <a:ext cx="152734" cy="215444"/>
                </a:xfrm>
                <a:prstGeom prst="rect">
                  <a:avLst/>
                </a:prstGeom>
                <a:blipFill>
                  <a:blip r:embed="rId116"/>
                  <a:stretch>
                    <a:fillRect l="-23077" r="-15385" b="-5556"/>
                  </a:stretch>
                </a:blipFill>
              </p:spPr>
              <p:txBody>
                <a:bodyPr/>
                <a:lstStyle/>
                <a:p>
                  <a:r>
                    <a:rPr lang="en-GB">
                      <a:noFill/>
                    </a:rPr>
                    <a:t> </a:t>
                  </a:r>
                </a:p>
              </p:txBody>
            </p:sp>
          </mc:Fallback>
        </mc:AlternateContent>
        <p:cxnSp>
          <p:nvCxnSpPr>
            <p:cNvPr id="172" name="Straight Connector 171">
              <a:extLst>
                <a:ext uri="{FF2B5EF4-FFF2-40B4-BE49-F238E27FC236}">
                  <a16:creationId xmlns:a16="http://schemas.microsoft.com/office/drawing/2014/main" id="{80C86794-B32E-2C4E-8894-F2D66504EB53}"/>
                </a:ext>
              </a:extLst>
            </p:cNvPr>
            <p:cNvCxnSpPr>
              <a:cxnSpLocks/>
              <a:stCxn id="170" idx="0"/>
              <a:endCxn id="165" idx="2"/>
            </p:cNvCxnSpPr>
            <p:nvPr/>
          </p:nvCxnSpPr>
          <p:spPr>
            <a:xfrm flipV="1">
              <a:off x="11136502" y="4351208"/>
              <a:ext cx="1" cy="168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0" name="Group 209">
              <a:extLst>
                <a:ext uri="{FF2B5EF4-FFF2-40B4-BE49-F238E27FC236}">
                  <a16:creationId xmlns:a16="http://schemas.microsoft.com/office/drawing/2014/main" id="{256D9209-1B77-CF42-8B8B-AAD1918AB34F}"/>
                </a:ext>
              </a:extLst>
            </p:cNvPr>
            <p:cNvGrpSpPr/>
            <p:nvPr/>
          </p:nvGrpSpPr>
          <p:grpSpPr>
            <a:xfrm>
              <a:off x="11044879" y="3583002"/>
              <a:ext cx="593131" cy="336271"/>
              <a:chOff x="11051051" y="1347688"/>
              <a:chExt cx="593131" cy="336271"/>
            </a:xfrm>
          </p:grpSpPr>
          <mc:AlternateContent xmlns:mc="http://schemas.openxmlformats.org/markup-compatibility/2006" xmlns:a14="http://schemas.microsoft.com/office/drawing/2010/main">
            <mc:Choice Requires="a14">
              <p:sp>
                <p:nvSpPr>
                  <p:cNvPr id="178" name="TextBox 177">
                    <a:extLst>
                      <a:ext uri="{FF2B5EF4-FFF2-40B4-BE49-F238E27FC236}">
                        <a16:creationId xmlns:a16="http://schemas.microsoft.com/office/drawing/2014/main" id="{4CB448EC-3F0A-C745-8885-7F220E15E301}"/>
                      </a:ext>
                    </a:extLst>
                  </p:cNvPr>
                  <p:cNvSpPr txBox="1"/>
                  <p:nvPr/>
                </p:nvSpPr>
                <p:spPr>
                  <a:xfrm>
                    <a:off x="11241508" y="1450049"/>
                    <a:ext cx="402674"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𝐸𝐸</m:t>
                                  </m:r>
                                </m:sub>
                              </m:sSub>
                            </m:sub>
                          </m:sSub>
                        </m:oMath>
                      </m:oMathPara>
                    </a14:m>
                    <a:endParaRPr lang="en-GB" sz="1400" dirty="0"/>
                  </a:p>
                </p:txBody>
              </p:sp>
            </mc:Choice>
            <mc:Fallback xmlns="">
              <p:sp>
                <p:nvSpPr>
                  <p:cNvPr id="178" name="TextBox 177">
                    <a:extLst>
                      <a:ext uri="{FF2B5EF4-FFF2-40B4-BE49-F238E27FC236}">
                        <a16:creationId xmlns:a16="http://schemas.microsoft.com/office/drawing/2014/main" id="{4CB448EC-3F0A-C745-8885-7F220E15E301}"/>
                      </a:ext>
                    </a:extLst>
                  </p:cNvPr>
                  <p:cNvSpPr txBox="1">
                    <a:spLocks noRot="1" noChangeAspect="1" noMove="1" noResize="1" noEditPoints="1" noAdjustHandles="1" noChangeArrowheads="1" noChangeShapeType="1" noTextEdit="1"/>
                  </p:cNvSpPr>
                  <p:nvPr/>
                </p:nvSpPr>
                <p:spPr>
                  <a:xfrm>
                    <a:off x="11241508" y="1450049"/>
                    <a:ext cx="402674" cy="233910"/>
                  </a:xfrm>
                  <a:prstGeom prst="rect">
                    <a:avLst/>
                  </a:prstGeom>
                  <a:blipFill>
                    <a:blip r:embed="rId117"/>
                    <a:stretch>
                      <a:fillRect l="-9375" b="-10000"/>
                    </a:stretch>
                  </a:blipFill>
                </p:spPr>
                <p:txBody>
                  <a:bodyPr/>
                  <a:lstStyle/>
                  <a:p>
                    <a:r>
                      <a:rPr lang="en-GB">
                        <a:noFill/>
                      </a:rPr>
                      <a:t> </a:t>
                    </a:r>
                  </a:p>
                </p:txBody>
              </p:sp>
            </mc:Fallback>
          </mc:AlternateContent>
          <p:sp>
            <p:nvSpPr>
              <p:cNvPr id="208" name="Rectangle 207">
                <a:extLst>
                  <a:ext uri="{FF2B5EF4-FFF2-40B4-BE49-F238E27FC236}">
                    <a16:creationId xmlns:a16="http://schemas.microsoft.com/office/drawing/2014/main" id="{66DF0D23-CA10-BF45-9C7F-6B0C1C29C924}"/>
                  </a:ext>
                </a:extLst>
              </p:cNvPr>
              <p:cNvSpPr/>
              <p:nvPr/>
            </p:nvSpPr>
            <p:spPr>
              <a:xfrm>
                <a:off x="11051051" y="1347688"/>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77" name="Rectangle 176">
                <a:extLst>
                  <a:ext uri="{FF2B5EF4-FFF2-40B4-BE49-F238E27FC236}">
                    <a16:creationId xmlns:a16="http://schemas.microsoft.com/office/drawing/2014/main" id="{718C3FDA-4110-8B46-858B-227649FB5DFF}"/>
                  </a:ext>
                </a:extLst>
              </p:cNvPr>
              <p:cNvSpPr/>
              <p:nvPr/>
            </p:nvSpPr>
            <p:spPr>
              <a:xfrm>
                <a:off x="11083126" y="138247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09" name="Rectangle 208">
                <a:extLst>
                  <a:ext uri="{FF2B5EF4-FFF2-40B4-BE49-F238E27FC236}">
                    <a16:creationId xmlns:a16="http://schemas.microsoft.com/office/drawing/2014/main" id="{B4EF29A2-9A0E-214E-9DEA-ECC12C90C033}"/>
                  </a:ext>
                </a:extLst>
              </p:cNvPr>
              <p:cNvSpPr/>
              <p:nvPr/>
            </p:nvSpPr>
            <p:spPr>
              <a:xfrm>
                <a:off x="11116065" y="1415429"/>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nvGrpSpPr>
            <p:cNvPr id="235" name="Group 234">
              <a:extLst>
                <a:ext uri="{FF2B5EF4-FFF2-40B4-BE49-F238E27FC236}">
                  <a16:creationId xmlns:a16="http://schemas.microsoft.com/office/drawing/2014/main" id="{A5F5DAC8-613A-024D-AACE-1267C690AC72}"/>
                </a:ext>
              </a:extLst>
            </p:cNvPr>
            <p:cNvGrpSpPr/>
            <p:nvPr/>
          </p:nvGrpSpPr>
          <p:grpSpPr>
            <a:xfrm>
              <a:off x="9445220" y="4488971"/>
              <a:ext cx="563110" cy="340914"/>
              <a:chOff x="9689571" y="4488971"/>
              <a:chExt cx="563110" cy="340914"/>
            </a:xfrm>
          </p:grpSpPr>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0AAE2A44-BF35-D94D-AA1E-3EC76DD94AA8}"/>
                      </a:ext>
                    </a:extLst>
                  </p:cNvPr>
                  <p:cNvSpPr txBox="1"/>
                  <p:nvPr/>
                </p:nvSpPr>
                <p:spPr>
                  <a:xfrm>
                    <a:off x="9878861" y="4595975"/>
                    <a:ext cx="373820" cy="2339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400" i="1" smtClean="0">
                                  <a:latin typeface="Cambria Math" panose="02040503050406030204" pitchFamily="18" charset="0"/>
                                </a:rPr>
                              </m:ctrlPr>
                            </m:sSub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Sub>
                        </m:oMath>
                      </m:oMathPara>
                    </a14:m>
                    <a:endParaRPr lang="en-GB" sz="1400" dirty="0"/>
                  </a:p>
                </p:txBody>
              </p:sp>
            </mc:Choice>
            <mc:Fallback xmlns="">
              <p:sp>
                <p:nvSpPr>
                  <p:cNvPr id="137" name="TextBox 136">
                    <a:extLst>
                      <a:ext uri="{FF2B5EF4-FFF2-40B4-BE49-F238E27FC236}">
                        <a16:creationId xmlns:a16="http://schemas.microsoft.com/office/drawing/2014/main" id="{0AAE2A44-BF35-D94D-AA1E-3EC76DD94AA8}"/>
                      </a:ext>
                    </a:extLst>
                  </p:cNvPr>
                  <p:cNvSpPr txBox="1">
                    <a:spLocks noRot="1" noChangeAspect="1" noMove="1" noResize="1" noEditPoints="1" noAdjustHandles="1" noChangeArrowheads="1" noChangeShapeType="1" noTextEdit="1"/>
                  </p:cNvSpPr>
                  <p:nvPr/>
                </p:nvSpPr>
                <p:spPr>
                  <a:xfrm>
                    <a:off x="9878861" y="4595975"/>
                    <a:ext cx="373820" cy="233910"/>
                  </a:xfrm>
                  <a:prstGeom prst="rect">
                    <a:avLst/>
                  </a:prstGeom>
                  <a:blipFill>
                    <a:blip r:embed="rId118"/>
                    <a:stretch>
                      <a:fillRect l="-10000" b="-15789"/>
                    </a:stretch>
                  </a:blipFill>
                </p:spPr>
                <p:txBody>
                  <a:bodyPr/>
                  <a:lstStyle/>
                  <a:p>
                    <a:r>
                      <a:rPr lang="en-GB">
                        <a:noFill/>
                      </a:rPr>
                      <a:t> </a:t>
                    </a:r>
                  </a:p>
                </p:txBody>
              </p:sp>
            </mc:Fallback>
          </mc:AlternateContent>
          <p:sp>
            <p:nvSpPr>
              <p:cNvPr id="233" name="Rectangle 232">
                <a:extLst>
                  <a:ext uri="{FF2B5EF4-FFF2-40B4-BE49-F238E27FC236}">
                    <a16:creationId xmlns:a16="http://schemas.microsoft.com/office/drawing/2014/main" id="{DC5BA8EE-562C-4C42-8714-746A2B46D78D}"/>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6" name="Rectangle 135">
                <a:extLst>
                  <a:ext uri="{FF2B5EF4-FFF2-40B4-BE49-F238E27FC236}">
                    <a16:creationId xmlns:a16="http://schemas.microsoft.com/office/drawing/2014/main" id="{738B100C-EDA4-2945-A565-4321FD21CDA8}"/>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234" name="Rectangle 233">
                <a:extLst>
                  <a:ext uri="{FF2B5EF4-FFF2-40B4-BE49-F238E27FC236}">
                    <a16:creationId xmlns:a16="http://schemas.microsoft.com/office/drawing/2014/main" id="{66DB20B2-3D26-CF43-9A09-B742671ED5EA}"/>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spTree>
    <p:extLst>
      <p:ext uri="{BB962C8B-B14F-4D97-AF65-F5344CB8AC3E}">
        <p14:creationId xmlns:p14="http://schemas.microsoft.com/office/powerpoint/2010/main" val="24668010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048BE79-FA18-DF44-9CFE-AAD8F46FCFC6}"/>
              </a:ext>
            </a:extLst>
          </p:cNvPr>
          <p:cNvSpPr>
            <a:spLocks noGrp="1"/>
          </p:cNvSpPr>
          <p:nvPr>
            <p:ph type="title"/>
          </p:nvPr>
        </p:nvSpPr>
        <p:spPr/>
        <p:txBody>
          <a:bodyPr/>
          <a:lstStyle/>
          <a:p>
            <a:r>
              <a:rPr lang="en-GB" dirty="0"/>
              <a:t>MEU Problems: Alternative Solution Approach</a:t>
            </a:r>
          </a:p>
        </p:txBody>
      </p:sp>
      <mc:AlternateContent xmlns:mc="http://schemas.openxmlformats.org/markup-compatibility/2006" xmlns:a14="http://schemas.microsoft.com/office/drawing/2010/main">
        <mc:Choice Requires="a14">
          <p:sp>
            <p:nvSpPr>
              <p:cNvPr id="9" name="Content Placeholder 8">
                <a:extLst>
                  <a:ext uri="{FF2B5EF4-FFF2-40B4-BE49-F238E27FC236}">
                    <a16:creationId xmlns:a16="http://schemas.microsoft.com/office/drawing/2014/main" id="{DE076F1A-4948-6349-8B16-51646333E5C5}"/>
                  </a:ext>
                </a:extLst>
              </p:cNvPr>
              <p:cNvSpPr>
                <a:spLocks noGrp="1"/>
              </p:cNvSpPr>
              <p:nvPr>
                <p:ph type="body" sz="quarter" idx="13"/>
              </p:nvPr>
            </p:nvSpPr>
            <p:spPr/>
            <p:txBody>
              <a:bodyPr>
                <a:normAutofit fontScale="85000" lnSpcReduction="10000"/>
              </a:bodyPr>
              <a:lstStyle/>
              <a:p>
                <a:r>
                  <a:rPr lang="en-GB" dirty="0"/>
                  <a:t>Solving an MEU problem in decision model </a:t>
                </a:r>
                <a14:m>
                  <m:oMath xmlns:m="http://schemas.openxmlformats.org/officeDocument/2006/math">
                    <m:r>
                      <a:rPr lang="en-GB" i="1" dirty="0">
                        <a:latin typeface="Cambria Math" panose="02040503050406030204" pitchFamily="18" charset="0"/>
                      </a:rPr>
                      <m:t>𝐺</m:t>
                    </m:r>
                  </m:oMath>
                </a14:m>
                <a:r>
                  <a:rPr lang="en-GB" dirty="0"/>
                  <a:t> with </a:t>
                </a:r>
                <a14:m>
                  <m:oMath xmlns:m="http://schemas.openxmlformats.org/officeDocument/2006/math">
                    <m:r>
                      <a:rPr lang="el-GR" i="1">
                        <a:latin typeface="Cambria Math" panose="02040503050406030204" pitchFamily="18" charset="0"/>
                        <a:ea typeface="Cambria Math" panose="02040503050406030204" pitchFamily="18" charset="0"/>
                      </a:rPr>
                      <m:t>𝛯</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𝒗</m:t>
                        </m:r>
                      </m:e>
                    </m:d>
                  </m:oMath>
                </a14:m>
                <a:r>
                  <a:rPr lang="en-GB" dirty="0"/>
                  <a:t> as short form for utility model: </a:t>
                </a:r>
              </a:p>
              <a:p>
                <a:pPr marL="532867" lvl="2" indent="0">
                  <a:buNone/>
                </a:pPr>
                <a14:m>
                  <m:oMathPara xmlns:m="http://schemas.openxmlformats.org/officeDocument/2006/math">
                    <m:oMathParaPr>
                      <m:jc m:val="centerGroup"/>
                    </m:oMathParaPr>
                    <m:oMath xmlns:m="http://schemas.openxmlformats.org/officeDocument/2006/math">
                      <m:func>
                        <m:funcPr>
                          <m:ctrlPr>
                            <a:rPr lang="de-DE" sz="2000" i="1">
                              <a:latin typeface="Cambria Math" panose="02040503050406030204" pitchFamily="18" charset="0"/>
                            </a:rPr>
                          </m:ctrlPr>
                        </m:funcPr>
                        <m:fName>
                          <m:r>
                            <m:rPr>
                              <m:sty m:val="p"/>
                            </m:rPr>
                            <a:rPr lang="de-DE" sz="2000">
                              <a:latin typeface="Cambria Math" panose="02040503050406030204" pitchFamily="18" charset="0"/>
                            </a:rPr>
                            <m:t>meu</m:t>
                          </m:r>
                        </m:fName>
                        <m:e>
                          <m:d>
                            <m:dPr>
                              <m:ctrlPr>
                                <a:rPr lang="de-DE" sz="2000" i="1">
                                  <a:latin typeface="Cambria Math" panose="02040503050406030204" pitchFamily="18" charset="0"/>
                                </a:rPr>
                              </m:ctrlPr>
                            </m:dPr>
                            <m:e>
                              <m:r>
                                <a:rPr lang="de-DE" sz="2000" i="1">
                                  <a:latin typeface="Cambria Math" panose="02040503050406030204" pitchFamily="18" charset="0"/>
                                </a:rPr>
                                <m:t>𝐺</m:t>
                              </m:r>
                              <m:r>
                                <a:rPr lang="de-DE" sz="2000" i="1">
                                  <a:latin typeface="Cambria Math" panose="02040503050406030204" pitchFamily="18" charset="0"/>
                                </a:rPr>
                                <m:t>|</m:t>
                              </m:r>
                              <m:r>
                                <a:rPr lang="de-DE" sz="2000" b="1" i="1">
                                  <a:latin typeface="Cambria Math" panose="02040503050406030204" pitchFamily="18" charset="0"/>
                                </a:rPr>
                                <m:t>𝒆</m:t>
                              </m:r>
                            </m:e>
                          </m:d>
                        </m:e>
                      </m:func>
                      <m:r>
                        <a:rPr lang="de-DE" sz="2000" i="1">
                          <a:latin typeface="Cambria Math" panose="02040503050406030204" pitchFamily="18" charset="0"/>
                        </a:rPr>
                        <m:t>=</m:t>
                      </m:r>
                      <m:d>
                        <m:dPr>
                          <m:ctrlPr>
                            <a:rPr lang="de-DE" sz="2000" i="1">
                              <a:latin typeface="Cambria Math" panose="02040503050406030204" pitchFamily="18" charset="0"/>
                            </a:rPr>
                          </m:ctrlPr>
                        </m:dPr>
                        <m:e>
                          <m:sSup>
                            <m:sSupPr>
                              <m:ctrlPr>
                                <a:rPr lang="de-DE" sz="2000" i="1">
                                  <a:latin typeface="Cambria Math" panose="02040503050406030204" pitchFamily="18" charset="0"/>
                                </a:rPr>
                              </m:ctrlPr>
                            </m:sSupPr>
                            <m:e>
                              <m:r>
                                <a:rPr lang="de-DE" sz="2000" b="1" i="1">
                                  <a:latin typeface="Cambria Math" panose="02040503050406030204" pitchFamily="18" charset="0"/>
                                </a:rPr>
                                <m:t>𝒅</m:t>
                              </m:r>
                            </m:e>
                            <m:sup>
                              <m:r>
                                <a:rPr lang="de-DE" sz="2000" i="1">
                                  <a:latin typeface="Cambria Math" panose="02040503050406030204" pitchFamily="18" charset="0"/>
                                </a:rPr>
                                <m:t>∗</m:t>
                              </m:r>
                            </m:sup>
                          </m:sSup>
                          <m:r>
                            <a:rPr lang="de-DE" sz="2000" i="1">
                              <a:latin typeface="Cambria Math" panose="02040503050406030204" pitchFamily="18" charset="0"/>
                            </a:rPr>
                            <m:t>,</m:t>
                          </m:r>
                          <m:r>
                            <a:rPr lang="de-DE" sz="2000" i="1">
                              <a:latin typeface="Cambria Math" panose="02040503050406030204" pitchFamily="18" charset="0"/>
                            </a:rPr>
                            <m:t>𝑒𝑢</m:t>
                          </m:r>
                          <m:d>
                            <m:dPr>
                              <m:ctrlPr>
                                <a:rPr lang="de-DE" sz="2000" i="1">
                                  <a:latin typeface="Cambria Math" panose="02040503050406030204" pitchFamily="18" charset="0"/>
                                </a:rPr>
                              </m:ctrlPr>
                            </m:dPr>
                            <m:e>
                              <m:r>
                                <a:rPr lang="de-DE" sz="2000" b="1" i="1">
                                  <a:latin typeface="Cambria Math" panose="02040503050406030204" pitchFamily="18" charset="0"/>
                                </a:rPr>
                                <m:t>𝒆</m:t>
                              </m:r>
                              <m:r>
                                <a:rPr lang="de-DE" sz="2000" b="1" i="1">
                                  <a:latin typeface="Cambria Math" panose="02040503050406030204" pitchFamily="18" charset="0"/>
                                </a:rPr>
                                <m:t>,</m:t>
                              </m:r>
                              <m:sSup>
                                <m:sSupPr>
                                  <m:ctrlPr>
                                    <a:rPr lang="de-DE" sz="2000" b="1" i="1">
                                      <a:latin typeface="Cambria Math" panose="02040503050406030204" pitchFamily="18" charset="0"/>
                                    </a:rPr>
                                  </m:ctrlPr>
                                </m:sSupPr>
                                <m:e>
                                  <m:r>
                                    <a:rPr lang="de-DE" sz="2000" b="1" i="1">
                                      <a:latin typeface="Cambria Math" panose="02040503050406030204" pitchFamily="18" charset="0"/>
                                    </a:rPr>
                                    <m:t>𝒅</m:t>
                                  </m:r>
                                </m:e>
                                <m:sup>
                                  <m:r>
                                    <a:rPr lang="de-DE" sz="2000" b="1" i="1">
                                      <a:latin typeface="Cambria Math" panose="02040503050406030204" pitchFamily="18" charset="0"/>
                                    </a:rPr>
                                    <m:t>∗</m:t>
                                  </m:r>
                                </m:sup>
                              </m:sSup>
                            </m:e>
                          </m:d>
                        </m:e>
                      </m:d>
                      <m:r>
                        <a:rPr lang="de-DE" sz="2000" b="0" i="1" smtClean="0">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𝒅</m:t>
                          </m:r>
                        </m:e>
                        <m:sup>
                          <m:r>
                            <a:rPr lang="de-DE" i="1">
                              <a:latin typeface="Cambria Math" panose="02040503050406030204" pitchFamily="18" charset="0"/>
                            </a:rPr>
                            <m:t>∗</m:t>
                          </m:r>
                        </m:sup>
                      </m:sSup>
                      <m:r>
                        <a:rPr lang="de-DE" i="1">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argmax</m:t>
                              </m:r>
                            </m:e>
                            <m:lim>
                              <m:r>
                                <a:rPr lang="de-DE" b="1" i="1">
                                  <a:latin typeface="Cambria Math" panose="02040503050406030204" pitchFamily="18" charset="0"/>
                                </a:rPr>
                                <m:t>𝒅</m:t>
                              </m:r>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ran</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𝑫</m:t>
                                  </m:r>
                                </m:e>
                              </m:d>
                            </m:lim>
                          </m:limLow>
                        </m:fName>
                        <m:e>
                          <m:r>
                            <a:rPr lang="de-DE" i="1">
                              <a:latin typeface="Cambria Math" panose="02040503050406030204" pitchFamily="18" charset="0"/>
                            </a:rPr>
                            <m:t>𝑒𝑢</m:t>
                          </m:r>
                          <m:d>
                            <m:dPr>
                              <m:ctrlPr>
                                <a:rPr lang="de-DE" i="1">
                                  <a:latin typeface="Cambria Math" panose="02040503050406030204" pitchFamily="18" charset="0"/>
                                </a:rPr>
                              </m:ctrlPr>
                            </m:dPr>
                            <m:e>
                              <m:r>
                                <a:rPr lang="de-DE" b="1" i="1">
                                  <a:latin typeface="Cambria Math" panose="02040503050406030204" pitchFamily="18" charset="0"/>
                                </a:rPr>
                                <m:t>𝒆</m:t>
                              </m:r>
                              <m:r>
                                <a:rPr lang="de-DE" i="1">
                                  <a:latin typeface="Cambria Math" panose="02040503050406030204" pitchFamily="18" charset="0"/>
                                </a:rPr>
                                <m:t>,</m:t>
                              </m:r>
                              <m:r>
                                <a:rPr lang="de-DE" b="1" i="1">
                                  <a:latin typeface="Cambria Math" panose="02040503050406030204" pitchFamily="18" charset="0"/>
                                </a:rPr>
                                <m:t>𝒅</m:t>
                              </m:r>
                            </m:e>
                          </m:d>
                        </m:e>
                      </m:func>
                      <m:r>
                        <a:rPr lang="de-DE" b="1" i="1">
                          <a:latin typeface="Cambria Math" panose="02040503050406030204" pitchFamily="18" charset="0"/>
                        </a:rPr>
                        <m:t>=</m:t>
                      </m:r>
                      <m:func>
                        <m:funcPr>
                          <m:ctrlPr>
                            <a:rPr lang="de-DE" i="1">
                              <a:solidFill>
                                <a:srgbClr val="58585A"/>
                              </a:solidFill>
                              <a:latin typeface="Cambria Math" panose="02040503050406030204" pitchFamily="18" charset="0"/>
                            </a:rPr>
                          </m:ctrlPr>
                        </m:funcPr>
                        <m:fName>
                          <m:limLow>
                            <m:limLowPr>
                              <m:ctrlPr>
                                <a:rPr lang="de-DE" i="1">
                                  <a:solidFill>
                                    <a:srgbClr val="58585A"/>
                                  </a:solidFill>
                                  <a:latin typeface="Cambria Math" panose="02040503050406030204" pitchFamily="18" charset="0"/>
                                </a:rPr>
                              </m:ctrlPr>
                            </m:limLowPr>
                            <m:e>
                              <m:r>
                                <m:rPr>
                                  <m:sty m:val="p"/>
                                </m:rPr>
                                <a:rPr lang="de-DE">
                                  <a:solidFill>
                                    <a:srgbClr val="58585A"/>
                                  </a:solidFill>
                                  <a:latin typeface="Cambria Math" panose="02040503050406030204" pitchFamily="18" charset="0"/>
                                </a:rPr>
                                <m:t>argmax</m:t>
                              </m:r>
                            </m:e>
                            <m:lim>
                              <m:r>
                                <a:rPr lang="de-DE" b="1" i="1">
                                  <a:solidFill>
                                    <a:srgbClr val="58585A"/>
                                  </a:solidFill>
                                  <a:latin typeface="Cambria Math" panose="02040503050406030204" pitchFamily="18" charset="0"/>
                                </a:rPr>
                                <m:t>𝒅</m:t>
                              </m:r>
                              <m:r>
                                <a:rPr lang="de-DE" i="1">
                                  <a:solidFill>
                                    <a:srgbClr val="58585A"/>
                                  </a:solidFill>
                                  <a:latin typeface="Cambria Math" panose="02040503050406030204" pitchFamily="18" charset="0"/>
                                  <a:ea typeface="Cambria Math" panose="02040503050406030204" pitchFamily="18" charset="0"/>
                                </a:rPr>
                                <m:t>∈</m:t>
                              </m:r>
                              <m:r>
                                <m:rPr>
                                  <m:sty m:val="p"/>
                                </m:rPr>
                                <a:rPr lang="de-DE">
                                  <a:solidFill>
                                    <a:srgbClr val="58585A"/>
                                  </a:solidFill>
                                  <a:latin typeface="Cambria Math" panose="02040503050406030204" pitchFamily="18" charset="0"/>
                                  <a:ea typeface="Cambria Math" panose="02040503050406030204" pitchFamily="18" charset="0"/>
                                </a:rPr>
                                <m:t>ran</m:t>
                              </m:r>
                              <m:d>
                                <m:dPr>
                                  <m:ctrlPr>
                                    <a:rPr lang="de-DE" i="1">
                                      <a:solidFill>
                                        <a:srgbClr val="58585A"/>
                                      </a:solidFill>
                                      <a:latin typeface="Cambria Math" panose="02040503050406030204" pitchFamily="18" charset="0"/>
                                      <a:ea typeface="Cambria Math" panose="02040503050406030204" pitchFamily="18" charset="0"/>
                                    </a:rPr>
                                  </m:ctrlPr>
                                </m:dPr>
                                <m:e>
                                  <m:r>
                                    <a:rPr lang="de-DE" b="1" i="1">
                                      <a:solidFill>
                                        <a:srgbClr val="58585A"/>
                                      </a:solidFill>
                                      <a:latin typeface="Cambria Math" panose="02040503050406030204" pitchFamily="18" charset="0"/>
                                      <a:ea typeface="Cambria Math" panose="02040503050406030204" pitchFamily="18" charset="0"/>
                                    </a:rPr>
                                    <m:t>𝑫</m:t>
                                  </m:r>
                                </m:e>
                              </m:d>
                            </m:lim>
                          </m:limLow>
                        </m:fName>
                        <m:e>
                          <m:nary>
                            <m:naryPr>
                              <m:chr m:val="∑"/>
                              <m:supHide m:val="on"/>
                              <m:ctrlPr>
                                <a:rPr lang="en-GB" i="1">
                                  <a:latin typeface="Cambria Math" panose="02040503050406030204" pitchFamily="18" charset="0"/>
                                </a:rPr>
                              </m:ctrlPr>
                            </m:naryPr>
                            <m:sub>
                              <m:r>
                                <m:rPr>
                                  <m:brk m:alnAt="7"/>
                                </m:rPr>
                                <a:rPr lang="en-GB" b="1" i="1">
                                  <a:latin typeface="Cambria Math" panose="02040503050406030204" pitchFamily="18" charset="0"/>
                                </a:rPr>
                                <m:t>𝒗</m:t>
                              </m:r>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gr</m:t>
                                  </m:r>
                                  <m:d>
                                    <m:dPr>
                                      <m:ctrlPr>
                                        <a:rPr lang="en-GB" i="1">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rv</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𝐺</m:t>
                                              </m:r>
                                            </m:e>
                                            <m:sub>
                                              <m:r>
                                                <a:rPr lang="en-GB" i="1">
                                                  <a:latin typeface="Cambria Math" panose="02040503050406030204" pitchFamily="18" charset="0"/>
                                                  <a:ea typeface="Cambria Math" panose="02040503050406030204" pitchFamily="18" charset="0"/>
                                                </a:rPr>
                                                <m:t>𝑈</m:t>
                                              </m:r>
                                            </m:sub>
                                          </m:sSub>
                                        </m:e>
                                      </m:d>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𝑬</m:t>
                                      </m:r>
                                      <m:r>
                                        <a:rPr lang="en-GB"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𝑫</m:t>
                                      </m:r>
                                    </m:e>
                                  </m:d>
                                </m:e>
                              </m:d>
                            </m:sub>
                            <m:sup/>
                            <m:e>
                              <m:r>
                                <a:rPr lang="en-GB" i="1">
                                  <a:latin typeface="Cambria Math" panose="02040503050406030204" pitchFamily="18" charset="0"/>
                                </a:rPr>
                                <m:t>𝑃</m:t>
                              </m:r>
                              <m:d>
                                <m:dPr>
                                  <m:ctrlPr>
                                    <a:rPr lang="en-GB" i="1">
                                      <a:latin typeface="Cambria Math" panose="02040503050406030204" pitchFamily="18" charset="0"/>
                                    </a:rPr>
                                  </m:ctrlPr>
                                </m:dPr>
                                <m:e>
                                  <m:r>
                                    <a:rPr lang="en-GB" b="1" i="1">
                                      <a:latin typeface="Cambria Math" panose="02040503050406030204" pitchFamily="18" charset="0"/>
                                    </a:rPr>
                                    <m:t>𝒗</m:t>
                                  </m:r>
                                </m:e>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r>
                                <a:rPr lang="en-GB" i="1">
                                  <a:latin typeface="Cambria Math" panose="02040503050406030204" pitchFamily="18" charset="0"/>
                                  <a:ea typeface="Cambria Math" panose="02040503050406030204" pitchFamily="18" charset="0"/>
                                </a:rPr>
                                <m:t>∙</m:t>
                              </m:r>
                              <m:r>
                                <a:rPr lang="el-GR" i="1">
                                  <a:latin typeface="Cambria Math" panose="02040503050406030204" pitchFamily="18" charset="0"/>
                                  <a:ea typeface="Cambria Math" panose="02040503050406030204" pitchFamily="18" charset="0"/>
                                </a:rPr>
                                <m:t>𝛯</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𝒗</m:t>
                                  </m:r>
                                </m:e>
                              </m:d>
                            </m:e>
                          </m:nary>
                        </m:e>
                      </m:func>
                    </m:oMath>
                  </m:oMathPara>
                </a14:m>
                <a:endParaRPr lang="de-DE" sz="2000" i="1" dirty="0">
                  <a:latin typeface="Cambria Math" panose="02040503050406030204" pitchFamily="18" charset="0"/>
                </a:endParaRPr>
              </a:p>
              <a:p>
                <a:r>
                  <a:rPr lang="en-GB" dirty="0"/>
                  <a:t>So far: for each </a:t>
                </a:r>
                <a14:m>
                  <m:oMath xmlns:m="http://schemas.openxmlformats.org/officeDocument/2006/math">
                    <m:r>
                      <a:rPr lang="de-DE" b="1" i="1">
                        <a:latin typeface="Cambria Math" panose="02040503050406030204" pitchFamily="18" charset="0"/>
                      </a:rPr>
                      <m:t>𝒅</m:t>
                    </m:r>
                  </m:oMath>
                </a14:m>
                <a:r>
                  <a:rPr lang="en-GB" dirty="0"/>
                  <a:t>, set </a:t>
                </a:r>
                <a14:m>
                  <m:oMath xmlns:m="http://schemas.openxmlformats.org/officeDocument/2006/math">
                    <m:r>
                      <a:rPr lang="de-DE" b="1" i="1">
                        <a:latin typeface="Cambria Math" panose="02040503050406030204" pitchFamily="18" charset="0"/>
                      </a:rPr>
                      <m:t>𝒅</m:t>
                    </m:r>
                  </m:oMath>
                </a14:m>
                <a:r>
                  <a:rPr lang="en-GB" dirty="0"/>
                  <a:t>, eliminate all PRVs not in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𝐺</m:t>
                        </m:r>
                      </m:e>
                      <m:sub>
                        <m:r>
                          <a:rPr lang="de-DE" b="0" i="1" smtClean="0">
                            <a:latin typeface="Cambria Math" panose="02040503050406030204" pitchFamily="18" charset="0"/>
                          </a:rPr>
                          <m:t>𝑈</m:t>
                        </m:r>
                      </m:sub>
                    </m:sSub>
                  </m:oMath>
                </a14:m>
                <a:r>
                  <a:rPr lang="en-GB" dirty="0"/>
                  <a:t>, eliminate remaining PRVs</a:t>
                </a:r>
              </a:p>
              <a:p>
                <a:pPr lvl="1"/>
                <a:r>
                  <a:rPr lang="en-GB" dirty="0"/>
                  <a:t>Advantage: Reduced model by setting </a:t>
                </a:r>
                <a14:m>
                  <m:oMath xmlns:m="http://schemas.openxmlformats.org/officeDocument/2006/math">
                    <m:r>
                      <a:rPr lang="de-DE" b="1" i="1">
                        <a:latin typeface="Cambria Math" panose="02040503050406030204" pitchFamily="18" charset="0"/>
                      </a:rPr>
                      <m:t>𝒅</m:t>
                    </m:r>
                  </m:oMath>
                </a14:m>
                <a:r>
                  <a:rPr lang="en-GB" dirty="0"/>
                  <a:t> (possible independences)</a:t>
                </a:r>
              </a:p>
              <a:p>
                <a:pPr lvl="1"/>
                <a:r>
                  <a:rPr lang="en-GB" dirty="0"/>
                  <a:t>Disadvantage: possibly large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en-GB" b="1" i="1">
                            <a:latin typeface="Cambria Math" panose="02040503050406030204" pitchFamily="18" charset="0"/>
                          </a:rPr>
                          <m:t>𝒗</m:t>
                        </m:r>
                      </m:e>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oMath>
                </a14:m>
                <a:r>
                  <a:rPr lang="en-GB" dirty="0"/>
                  <a:t> has to be computed</a:t>
                </a:r>
              </a:p>
              <a:p>
                <a:r>
                  <a:rPr lang="en-GB" dirty="0"/>
                  <a:t>Alternative: Compute a </a:t>
                </a:r>
                <a:r>
                  <a:rPr lang="en-GB" dirty="0">
                    <a:solidFill>
                      <a:schemeClr val="accent2"/>
                    </a:solidFill>
                  </a:rPr>
                  <a:t>maximum-a-posteriori (MAP) assignment </a:t>
                </a:r>
                <a:r>
                  <a:rPr lang="en-GB" dirty="0"/>
                  <a:t>for the decision PRVs</a:t>
                </a:r>
              </a:p>
              <a:p>
                <a:pPr lvl="1"/>
                <a:r>
                  <a:rPr lang="en-GB" dirty="0"/>
                  <a:t>Eliminate all non-decision PRVs in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𝐺</m:t>
                        </m:r>
                      </m:e>
                      <m:sub>
                        <m:r>
                          <a:rPr lang="de-DE" i="1">
                            <a:latin typeface="Cambria Math" panose="02040503050406030204" pitchFamily="18" charset="0"/>
                          </a:rPr>
                          <m:t>𝑃</m:t>
                        </m:r>
                      </m:sub>
                    </m:sSub>
                  </m:oMath>
                </a14:m>
                <a:r>
                  <a:rPr lang="en-GB" dirty="0"/>
                  <a:t> by summing out, eliminate the decision PRVs by </a:t>
                </a:r>
                <a:r>
                  <a:rPr lang="en-GB" i="1" dirty="0"/>
                  <a:t>maxing </a:t>
                </a:r>
                <a:r>
                  <a:rPr lang="en-GB" dirty="0"/>
                  <a:t>out (replace sum operation by max-out operation)</a:t>
                </a:r>
              </a:p>
              <a:p>
                <a:pPr lvl="2"/>
                <a:r>
                  <a:rPr lang="en-GB" dirty="0"/>
                  <a:t>Max-out: for each remaining world, pick the assignment with maximum value and store</a:t>
                </a:r>
              </a:p>
              <a:p>
                <a:pPr lvl="1"/>
                <a:r>
                  <a:rPr lang="en-GB" dirty="0"/>
                  <a:t>Advantage: Does not require computing </a:t>
                </a:r>
                <a14:m>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r>
                          <a:rPr lang="en-GB" b="1" i="1">
                            <a:latin typeface="Cambria Math" panose="02040503050406030204" pitchFamily="18" charset="0"/>
                          </a:rPr>
                          <m:t>𝒗</m:t>
                        </m:r>
                      </m:e>
                      <m:e>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e>
                    </m:d>
                  </m:oMath>
                </a14:m>
                <a:r>
                  <a:rPr lang="en-GB" dirty="0"/>
                  <a:t>, easier to exploit factorisation</a:t>
                </a:r>
              </a:p>
              <a:p>
                <a:pPr lvl="1"/>
                <a:r>
                  <a:rPr lang="en-GB" dirty="0"/>
                  <a:t>Disadvantage: Only a ranking (no true expected utility), no further independences through </a:t>
                </a:r>
                <a14:m>
                  <m:oMath xmlns:m="http://schemas.openxmlformats.org/officeDocument/2006/math">
                    <m:r>
                      <a:rPr lang="de-DE" b="1" i="1">
                        <a:latin typeface="Cambria Math" panose="02040503050406030204" pitchFamily="18" charset="0"/>
                      </a:rPr>
                      <m:t>𝒅</m:t>
                    </m:r>
                  </m:oMath>
                </a14:m>
                <a:endParaRPr lang="en-GB" dirty="0"/>
              </a:p>
              <a:p>
                <a:pPr lvl="1"/>
                <a:endParaRPr lang="en-GB" dirty="0"/>
              </a:p>
            </p:txBody>
          </p:sp>
        </mc:Choice>
        <mc:Fallback xmlns="">
          <p:sp>
            <p:nvSpPr>
              <p:cNvPr id="9" name="Content Placeholder 8">
                <a:extLst>
                  <a:ext uri="{FF2B5EF4-FFF2-40B4-BE49-F238E27FC236}">
                    <a16:creationId xmlns:a16="http://schemas.microsoft.com/office/drawing/2014/main" id="{DE076F1A-4948-6349-8B16-51646333E5C5}"/>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486" t="-17680" r="-686"/>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42BE2762-8AD1-6BCC-8089-A660074A67D6}"/>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3" name="Footer Placeholder 2">
            <a:extLst>
              <a:ext uri="{FF2B5EF4-FFF2-40B4-BE49-F238E27FC236}">
                <a16:creationId xmlns:a16="http://schemas.microsoft.com/office/drawing/2014/main" id="{2E62081A-C981-B1B7-6964-1677185ACF3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7CE44963-EE63-ECB9-7D5D-587E4F624E7E}"/>
              </a:ext>
            </a:extLst>
          </p:cNvPr>
          <p:cNvSpPr>
            <a:spLocks noGrp="1"/>
          </p:cNvSpPr>
          <p:nvPr>
            <p:ph type="sldNum" sz="quarter" idx="11"/>
          </p:nvPr>
        </p:nvSpPr>
        <p:spPr/>
        <p:txBody>
          <a:bodyPr/>
          <a:lstStyle/>
          <a:p>
            <a:fld id="{EB1502E6-D9AE-3544-B6D5-378AAA0B915F}" type="slidenum">
              <a:rPr lang="de-DE" altLang="de-DE" smtClean="0"/>
              <a:pPr/>
              <a:t>68</a:t>
            </a:fld>
            <a:endParaRPr lang="de-DE" altLang="de-DE" dirty="0"/>
          </a:p>
        </p:txBody>
      </p:sp>
    </p:spTree>
    <p:extLst>
      <p:ext uri="{BB962C8B-B14F-4D97-AF65-F5344CB8AC3E}">
        <p14:creationId xmlns:p14="http://schemas.microsoft.com/office/powerpoint/2010/main" val="339328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A64B5F3-92FE-FC4A-9332-452A6A6E3099}"/>
              </a:ext>
            </a:extLst>
          </p:cNvPr>
          <p:cNvSpPr>
            <a:spLocks noGrp="1"/>
          </p:cNvSpPr>
          <p:nvPr>
            <p:ph type="title"/>
          </p:nvPr>
        </p:nvSpPr>
        <p:spPr/>
        <p:txBody>
          <a:bodyPr/>
          <a:lstStyle/>
          <a:p>
            <a:r>
              <a:rPr lang="en-GB"/>
              <a:t>Some References</a:t>
            </a:r>
          </a:p>
        </p:txBody>
      </p:sp>
      <p:sp>
        <p:nvSpPr>
          <p:cNvPr id="7" name="Content Placeholder 6">
            <a:extLst>
              <a:ext uri="{FF2B5EF4-FFF2-40B4-BE49-F238E27FC236}">
                <a16:creationId xmlns:a16="http://schemas.microsoft.com/office/drawing/2014/main" id="{A03FD3DA-3B1A-494D-89C2-C3E7CAF51978}"/>
              </a:ext>
            </a:extLst>
          </p:cNvPr>
          <p:cNvSpPr>
            <a:spLocks noGrp="1"/>
          </p:cNvSpPr>
          <p:nvPr>
            <p:ph type="body" sz="quarter" idx="13"/>
          </p:nvPr>
        </p:nvSpPr>
        <p:spPr/>
        <p:txBody>
          <a:bodyPr>
            <a:normAutofit fontScale="92500" lnSpcReduction="10000"/>
          </a:bodyPr>
          <a:lstStyle/>
          <a:p>
            <a:r>
              <a:rPr lang="en-GB" dirty="0"/>
              <a:t>MEU in parfactor-based decision models</a:t>
            </a:r>
            <a:endParaRPr lang="en-GB" sz="1400" dirty="0"/>
          </a:p>
          <a:p>
            <a:pPr lvl="1"/>
            <a:r>
              <a:rPr lang="en-GB" dirty="0"/>
              <a:t>Warning: not as detailed as in these slides</a:t>
            </a:r>
          </a:p>
          <a:p>
            <a:pPr lvl="1"/>
            <a:endParaRPr lang="en-GB" dirty="0"/>
          </a:p>
          <a:p>
            <a:pPr lvl="1"/>
            <a:endParaRPr lang="en-GB" dirty="0"/>
          </a:p>
          <a:p>
            <a:r>
              <a:rPr lang="en-GB" dirty="0"/>
              <a:t>Markov logic decision networks (MLDNs)</a:t>
            </a:r>
          </a:p>
          <a:p>
            <a:pPr lvl="1"/>
            <a:r>
              <a:rPr lang="en-GB" dirty="0"/>
              <a:t>MLN + parameterised decisions + utility weights</a:t>
            </a:r>
          </a:p>
          <a:p>
            <a:pPr lvl="2"/>
            <a:r>
              <a:rPr lang="en-GB" dirty="0"/>
              <a:t>Probability + utility weights per first-order formula</a:t>
            </a:r>
          </a:p>
          <a:p>
            <a:pPr lvl="1"/>
            <a:r>
              <a:rPr lang="en-GB" dirty="0"/>
              <a:t>Use weighted model counting to solve MEU problem</a:t>
            </a:r>
          </a:p>
          <a:p>
            <a:pPr lvl="1"/>
            <a:endParaRPr lang="en-GB" dirty="0"/>
          </a:p>
          <a:p>
            <a:r>
              <a:rPr lang="en-GB" dirty="0"/>
              <a:t>Decision-theoretic Probabilistic </a:t>
            </a:r>
            <a:r>
              <a:rPr lang="en-GB" dirty="0" err="1"/>
              <a:t>Prolog</a:t>
            </a:r>
            <a:r>
              <a:rPr lang="en-GB" dirty="0"/>
              <a:t> (</a:t>
            </a:r>
            <a:r>
              <a:rPr lang="en-GB" dirty="0" err="1"/>
              <a:t>DTProbLog</a:t>
            </a:r>
            <a:r>
              <a:rPr lang="en-GB" dirty="0"/>
              <a:t>)</a:t>
            </a:r>
          </a:p>
          <a:p>
            <a:pPr lvl="1"/>
            <a:r>
              <a:rPr lang="en-GB" dirty="0"/>
              <a:t>Utilities of </a:t>
            </a:r>
            <a:r>
              <a:rPr lang="en-GB" dirty="0" err="1"/>
              <a:t>DTProbLog</a:t>
            </a:r>
            <a:r>
              <a:rPr lang="en-GB" dirty="0"/>
              <a:t> programs combined into EU over theory defined by programs</a:t>
            </a:r>
          </a:p>
        </p:txBody>
      </p:sp>
      <p:sp>
        <p:nvSpPr>
          <p:cNvPr id="8" name="Rectangle 7">
            <a:extLst>
              <a:ext uri="{FF2B5EF4-FFF2-40B4-BE49-F238E27FC236}">
                <a16:creationId xmlns:a16="http://schemas.microsoft.com/office/drawing/2014/main" id="{62E54348-4531-3343-8DA0-A257AAA3392A}"/>
              </a:ext>
            </a:extLst>
          </p:cNvPr>
          <p:cNvSpPr/>
          <p:nvPr/>
        </p:nvSpPr>
        <p:spPr>
          <a:xfrm>
            <a:off x="859968" y="1988840"/>
            <a:ext cx="10971707" cy="861774"/>
          </a:xfrm>
          <a:prstGeom prst="rect">
            <a:avLst/>
          </a:prstGeom>
        </p:spPr>
        <p:txBody>
          <a:bodyPr wrap="square">
            <a:spAutoFit/>
          </a:bodyPr>
          <a:lstStyle/>
          <a:p>
            <a:pPr marL="7938" lvl="1"/>
            <a:r>
              <a:rPr lang="en-GB" sz="1000" dirty="0">
                <a:solidFill>
                  <a:schemeClr val="tx1">
                    <a:lumMod val="60000"/>
                    <a:lumOff val="40000"/>
                  </a:schemeClr>
                </a:solidFill>
              </a:rPr>
              <a:t>Version using an early version of LVE, mashing early parfactor graphs and MLNs:</a:t>
            </a:r>
          </a:p>
          <a:p>
            <a:pPr marL="492125" lvl="1"/>
            <a:r>
              <a:rPr lang="en-GB" sz="1000" dirty="0">
                <a:solidFill>
                  <a:schemeClr val="tx1">
                    <a:lumMod val="60000"/>
                    <a:lumOff val="40000"/>
                  </a:schemeClr>
                </a:solidFill>
              </a:rPr>
              <a:t>Udi </a:t>
            </a:r>
            <a:r>
              <a:rPr lang="en-GB" sz="1000" dirty="0" err="1">
                <a:solidFill>
                  <a:schemeClr val="tx1">
                    <a:lumMod val="60000"/>
                    <a:lumOff val="40000"/>
                  </a:schemeClr>
                </a:solidFill>
              </a:rPr>
              <a:t>Apsel</a:t>
            </a:r>
            <a:r>
              <a:rPr lang="en-GB" sz="1000" dirty="0">
                <a:solidFill>
                  <a:schemeClr val="tx1">
                    <a:lumMod val="60000"/>
                    <a:lumOff val="40000"/>
                  </a:schemeClr>
                </a:solidFill>
              </a:rPr>
              <a:t> and Ronan I. </a:t>
            </a:r>
            <a:r>
              <a:rPr lang="en-GB" sz="1000" dirty="0" err="1">
                <a:solidFill>
                  <a:schemeClr val="tx1">
                    <a:lumMod val="60000"/>
                    <a:lumOff val="40000"/>
                  </a:schemeClr>
                </a:solidFill>
              </a:rPr>
              <a:t>Brafman</a:t>
            </a:r>
            <a:r>
              <a:rPr lang="en-GB" sz="1000" dirty="0">
                <a:solidFill>
                  <a:schemeClr val="tx1">
                    <a:lumMod val="60000"/>
                    <a:lumOff val="40000"/>
                  </a:schemeClr>
                </a:solidFill>
              </a:rPr>
              <a:t>. Extended Lifted Inference with Joint Formulas. In: </a:t>
            </a:r>
            <a:r>
              <a:rPr lang="en-GB" sz="1000" i="1" dirty="0">
                <a:solidFill>
                  <a:schemeClr val="tx1">
                    <a:lumMod val="60000"/>
                    <a:lumOff val="40000"/>
                  </a:schemeClr>
                </a:solidFill>
              </a:rPr>
              <a:t>UAI-11 Proceedings of the 27th Conference on Uncertainty in Artificial Intelligence</a:t>
            </a:r>
            <a:r>
              <a:rPr lang="en-GB" sz="1000" dirty="0">
                <a:solidFill>
                  <a:schemeClr val="tx1">
                    <a:lumMod val="60000"/>
                    <a:lumOff val="40000"/>
                  </a:schemeClr>
                </a:solidFill>
              </a:rPr>
              <a:t>, 2011.</a:t>
            </a:r>
          </a:p>
          <a:p>
            <a:pPr marL="492125" lvl="1" indent="-484188"/>
            <a:r>
              <a:rPr lang="en-GB" sz="1000" dirty="0">
                <a:solidFill>
                  <a:schemeClr val="tx1">
                    <a:lumMod val="60000"/>
                    <a:lumOff val="40000"/>
                  </a:schemeClr>
                </a:solidFill>
              </a:rPr>
              <a:t>MEU-LVE: Marcel </a:t>
            </a:r>
            <a:r>
              <a:rPr lang="en-GB" sz="1000" dirty="0" err="1">
                <a:solidFill>
                  <a:schemeClr val="tx1">
                    <a:lumMod val="60000"/>
                    <a:lumOff val="40000"/>
                  </a:schemeClr>
                </a:solidFill>
              </a:rPr>
              <a:t>Gehrke</a:t>
            </a:r>
            <a:r>
              <a:rPr lang="en-GB" sz="1000" dirty="0">
                <a:solidFill>
                  <a:schemeClr val="tx1">
                    <a:lumMod val="60000"/>
                    <a:lumOff val="40000"/>
                  </a:schemeClr>
                </a:solidFill>
              </a:rPr>
              <a:t>, Tanya Braun, Ralf </a:t>
            </a:r>
            <a:r>
              <a:rPr lang="en-GB" sz="1000" dirty="0" err="1">
                <a:solidFill>
                  <a:schemeClr val="tx1">
                    <a:lumMod val="60000"/>
                    <a:lumOff val="40000"/>
                  </a:schemeClr>
                </a:solidFill>
              </a:rPr>
              <a:t>Möller</a:t>
            </a:r>
            <a:r>
              <a:rPr lang="en-GB" sz="1000" dirty="0">
                <a:solidFill>
                  <a:schemeClr val="tx1">
                    <a:lumMod val="60000"/>
                    <a:lumOff val="40000"/>
                  </a:schemeClr>
                </a:solidFill>
              </a:rPr>
              <a:t>, Alexander </a:t>
            </a:r>
            <a:r>
              <a:rPr lang="en-GB" sz="1000" dirty="0" err="1">
                <a:solidFill>
                  <a:schemeClr val="tx1">
                    <a:lumMod val="60000"/>
                    <a:lumOff val="40000"/>
                  </a:schemeClr>
                </a:solidFill>
              </a:rPr>
              <a:t>Waschkau</a:t>
            </a:r>
            <a:r>
              <a:rPr lang="en-GB" sz="1000" dirty="0">
                <a:solidFill>
                  <a:schemeClr val="tx1">
                    <a:lumMod val="60000"/>
                    <a:lumOff val="40000"/>
                  </a:schemeClr>
                </a:solidFill>
              </a:rPr>
              <a:t>, Christoph </a:t>
            </a:r>
            <a:r>
              <a:rPr lang="en-GB" sz="1000" dirty="0" err="1">
                <a:solidFill>
                  <a:schemeClr val="tx1">
                    <a:lumMod val="60000"/>
                    <a:lumOff val="40000"/>
                  </a:schemeClr>
                </a:solidFill>
              </a:rPr>
              <a:t>Strumann</a:t>
            </a:r>
            <a:r>
              <a:rPr lang="en-GB" sz="1000" dirty="0">
                <a:solidFill>
                  <a:schemeClr val="tx1">
                    <a:lumMod val="60000"/>
                    <a:lumOff val="40000"/>
                  </a:schemeClr>
                </a:solidFill>
              </a:rPr>
              <a:t>, and </a:t>
            </a:r>
            <a:r>
              <a:rPr lang="en-GB" sz="1000" dirty="0" err="1">
                <a:solidFill>
                  <a:schemeClr val="tx1">
                    <a:lumMod val="60000"/>
                    <a:lumOff val="40000"/>
                  </a:schemeClr>
                </a:solidFill>
              </a:rPr>
              <a:t>Jost</a:t>
            </a:r>
            <a:r>
              <a:rPr lang="en-GB" sz="1000" dirty="0">
                <a:solidFill>
                  <a:schemeClr val="tx1">
                    <a:lumMod val="60000"/>
                    <a:lumOff val="40000"/>
                  </a:schemeClr>
                </a:solidFill>
              </a:rPr>
              <a:t> </a:t>
            </a:r>
            <a:r>
              <a:rPr lang="en-GB" sz="1000" dirty="0" err="1">
                <a:solidFill>
                  <a:schemeClr val="tx1">
                    <a:lumMod val="60000"/>
                    <a:lumOff val="40000"/>
                  </a:schemeClr>
                </a:solidFill>
              </a:rPr>
              <a:t>Steinhäuser</a:t>
            </a:r>
            <a:r>
              <a:rPr lang="en-GB" sz="1000" dirty="0">
                <a:solidFill>
                  <a:schemeClr val="tx1">
                    <a:lumMod val="60000"/>
                    <a:lumOff val="40000"/>
                  </a:schemeClr>
                </a:solidFill>
              </a:rPr>
              <a:t>. Towards Lifted Maximum Expected Utility. In: </a:t>
            </a:r>
            <a:r>
              <a:rPr lang="en-GB" sz="1000" i="1" dirty="0">
                <a:solidFill>
                  <a:schemeClr val="tx1">
                    <a:lumMod val="60000"/>
                    <a:lumOff val="40000"/>
                  </a:schemeClr>
                </a:solidFill>
              </a:rPr>
              <a:t>Proceedings of the First Joint Workshop on Artificial Intelligence in Health in Conjunction with the 27th IJCAI, the 23rd ECAI, the 17th AAMAS, and the 35th ICML</a:t>
            </a:r>
            <a:r>
              <a:rPr lang="en-GB" sz="1000" dirty="0">
                <a:solidFill>
                  <a:schemeClr val="tx1">
                    <a:lumMod val="60000"/>
                    <a:lumOff val="40000"/>
                  </a:schemeClr>
                </a:solidFill>
              </a:rPr>
              <a:t>, 2018.</a:t>
            </a:r>
            <a:endParaRPr lang="en-GB" sz="1100" dirty="0">
              <a:solidFill>
                <a:schemeClr val="tx1">
                  <a:lumMod val="60000"/>
                  <a:lumOff val="40000"/>
                </a:schemeClr>
              </a:solidFill>
            </a:endParaRPr>
          </a:p>
          <a:p>
            <a:pPr marL="492125" lvl="1"/>
            <a:r>
              <a:rPr lang="en-GB" sz="1000" dirty="0">
                <a:solidFill>
                  <a:schemeClr val="tx1">
                    <a:lumMod val="60000"/>
                    <a:lumOff val="40000"/>
                  </a:schemeClr>
                </a:solidFill>
              </a:rPr>
              <a:t>Marcel </a:t>
            </a:r>
            <a:r>
              <a:rPr lang="en-GB" sz="1000" dirty="0" err="1">
                <a:solidFill>
                  <a:schemeClr val="tx1">
                    <a:lumMod val="60000"/>
                    <a:lumOff val="40000"/>
                  </a:schemeClr>
                </a:solidFill>
              </a:rPr>
              <a:t>Gehrke</a:t>
            </a:r>
            <a:r>
              <a:rPr lang="en-GB" sz="1000" dirty="0">
                <a:solidFill>
                  <a:schemeClr val="tx1">
                    <a:lumMod val="60000"/>
                    <a:lumOff val="40000"/>
                  </a:schemeClr>
                </a:solidFill>
              </a:rPr>
              <a:t>, Tanya Braun, Ralf </a:t>
            </a:r>
            <a:r>
              <a:rPr lang="en-GB" sz="1000" dirty="0" err="1">
                <a:solidFill>
                  <a:schemeClr val="tx1">
                    <a:lumMod val="60000"/>
                    <a:lumOff val="40000"/>
                  </a:schemeClr>
                </a:solidFill>
              </a:rPr>
              <a:t>Möller</a:t>
            </a:r>
            <a:r>
              <a:rPr lang="en-GB" sz="1000" dirty="0">
                <a:solidFill>
                  <a:schemeClr val="tx1">
                    <a:lumMod val="60000"/>
                    <a:lumOff val="40000"/>
                  </a:schemeClr>
                </a:solidFill>
              </a:rPr>
              <a:t>, Alexander </a:t>
            </a:r>
            <a:r>
              <a:rPr lang="en-GB" sz="1000" dirty="0" err="1">
                <a:solidFill>
                  <a:schemeClr val="tx1">
                    <a:lumMod val="60000"/>
                    <a:lumOff val="40000"/>
                  </a:schemeClr>
                </a:solidFill>
              </a:rPr>
              <a:t>Waschkau</a:t>
            </a:r>
            <a:r>
              <a:rPr lang="en-GB" sz="1000" dirty="0">
                <a:solidFill>
                  <a:schemeClr val="tx1">
                    <a:lumMod val="60000"/>
                    <a:lumOff val="40000"/>
                  </a:schemeClr>
                </a:solidFill>
              </a:rPr>
              <a:t>, Christoph </a:t>
            </a:r>
            <a:r>
              <a:rPr lang="en-GB" sz="1000" dirty="0" err="1">
                <a:solidFill>
                  <a:schemeClr val="tx1">
                    <a:lumMod val="60000"/>
                    <a:lumOff val="40000"/>
                  </a:schemeClr>
                </a:solidFill>
              </a:rPr>
              <a:t>Strumann</a:t>
            </a:r>
            <a:r>
              <a:rPr lang="en-GB" sz="1000" dirty="0">
                <a:solidFill>
                  <a:schemeClr val="tx1">
                    <a:lumMod val="60000"/>
                    <a:lumOff val="40000"/>
                  </a:schemeClr>
                </a:solidFill>
              </a:rPr>
              <a:t>, and </a:t>
            </a:r>
            <a:r>
              <a:rPr lang="en-GB" sz="1000" dirty="0" err="1">
                <a:solidFill>
                  <a:schemeClr val="tx1">
                    <a:lumMod val="60000"/>
                    <a:lumOff val="40000"/>
                  </a:schemeClr>
                </a:solidFill>
              </a:rPr>
              <a:t>Jost</a:t>
            </a:r>
            <a:r>
              <a:rPr lang="en-GB" sz="1000" dirty="0">
                <a:solidFill>
                  <a:schemeClr val="tx1">
                    <a:lumMod val="60000"/>
                    <a:lumOff val="40000"/>
                  </a:schemeClr>
                </a:solidFill>
              </a:rPr>
              <a:t> </a:t>
            </a:r>
            <a:r>
              <a:rPr lang="en-GB" sz="1000" dirty="0" err="1">
                <a:solidFill>
                  <a:schemeClr val="tx1">
                    <a:lumMod val="60000"/>
                    <a:lumOff val="40000"/>
                  </a:schemeClr>
                </a:solidFill>
              </a:rPr>
              <a:t>Steinhäuser</a:t>
            </a:r>
            <a:r>
              <a:rPr lang="en-GB" sz="1000" dirty="0">
                <a:solidFill>
                  <a:schemeClr val="tx1">
                    <a:lumMod val="60000"/>
                    <a:lumOff val="40000"/>
                  </a:schemeClr>
                </a:solidFill>
              </a:rPr>
              <a:t>. Lifted Maximum Expected Utility. In: </a:t>
            </a:r>
            <a:r>
              <a:rPr lang="en-GB" sz="1000" i="1" dirty="0">
                <a:solidFill>
                  <a:schemeClr val="tx1">
                    <a:lumMod val="60000"/>
                    <a:lumOff val="40000"/>
                  </a:schemeClr>
                </a:solidFill>
              </a:rPr>
              <a:t>Artificial Intelligence in Health</a:t>
            </a:r>
            <a:r>
              <a:rPr lang="en-GB" sz="1000" dirty="0">
                <a:solidFill>
                  <a:schemeClr val="tx1">
                    <a:lumMod val="60000"/>
                    <a:lumOff val="40000"/>
                  </a:schemeClr>
                </a:solidFill>
              </a:rPr>
              <a:t>, 2019.</a:t>
            </a:r>
            <a:endParaRPr lang="en-GB" sz="1100" dirty="0">
              <a:solidFill>
                <a:schemeClr val="tx1">
                  <a:lumMod val="60000"/>
                  <a:lumOff val="40000"/>
                </a:schemeClr>
              </a:solidFill>
            </a:endParaRPr>
          </a:p>
        </p:txBody>
      </p:sp>
      <p:sp>
        <p:nvSpPr>
          <p:cNvPr id="9" name="Rectangle 8">
            <a:extLst>
              <a:ext uri="{FF2B5EF4-FFF2-40B4-BE49-F238E27FC236}">
                <a16:creationId xmlns:a16="http://schemas.microsoft.com/office/drawing/2014/main" id="{3E857024-FEB7-864D-80BA-3A2239265E5A}"/>
              </a:ext>
            </a:extLst>
          </p:cNvPr>
          <p:cNvSpPr/>
          <p:nvPr/>
        </p:nvSpPr>
        <p:spPr>
          <a:xfrm>
            <a:off x="859968" y="4293096"/>
            <a:ext cx="10971707" cy="400110"/>
          </a:xfrm>
          <a:prstGeom prst="rect">
            <a:avLst/>
          </a:prstGeom>
        </p:spPr>
        <p:txBody>
          <a:bodyPr wrap="square">
            <a:spAutoFit/>
          </a:bodyPr>
          <a:lstStyle/>
          <a:p>
            <a:pPr marL="889000" lvl="1" indent="-881063">
              <a:tabLst>
                <a:tab pos="881063" algn="l"/>
              </a:tabLst>
            </a:pPr>
            <a:r>
              <a:rPr lang="en-GB" sz="1000" dirty="0">
                <a:solidFill>
                  <a:schemeClr val="tx1">
                    <a:lumMod val="60000"/>
                    <a:lumOff val="40000"/>
                  </a:schemeClr>
                </a:solidFill>
              </a:rPr>
              <a:t>MLDNs: 	</a:t>
            </a:r>
            <a:r>
              <a:rPr lang="en-GB" sz="1000" dirty="0" err="1">
                <a:solidFill>
                  <a:schemeClr val="tx1">
                    <a:lumMod val="60000"/>
                    <a:lumOff val="40000"/>
                  </a:schemeClr>
                </a:solidFill>
              </a:rPr>
              <a:t>Aniruddh</a:t>
            </a:r>
            <a:r>
              <a:rPr lang="en-GB" sz="1000" dirty="0">
                <a:solidFill>
                  <a:schemeClr val="tx1">
                    <a:lumMod val="60000"/>
                    <a:lumOff val="40000"/>
                  </a:schemeClr>
                </a:solidFill>
              </a:rPr>
              <a:t> Nath and Pedro </a:t>
            </a:r>
            <a:r>
              <a:rPr lang="en-GB" sz="1000" dirty="0" err="1">
                <a:solidFill>
                  <a:schemeClr val="tx1">
                    <a:lumMod val="60000"/>
                    <a:lumOff val="40000"/>
                  </a:schemeClr>
                </a:solidFill>
              </a:rPr>
              <a:t>Domingos</a:t>
            </a:r>
            <a:r>
              <a:rPr lang="en-GB" sz="1000" dirty="0">
                <a:solidFill>
                  <a:schemeClr val="tx1">
                    <a:lumMod val="60000"/>
                    <a:lumOff val="40000"/>
                  </a:schemeClr>
                </a:solidFill>
              </a:rPr>
              <a:t>. A Language for Relational Decision Theory. In: </a:t>
            </a:r>
            <a:r>
              <a:rPr lang="en-GB" sz="1000" i="1" dirty="0">
                <a:solidFill>
                  <a:schemeClr val="tx1">
                    <a:lumMod val="60000"/>
                    <a:lumOff val="40000"/>
                  </a:schemeClr>
                </a:solidFill>
              </a:rPr>
              <a:t>Proceedings of the International Workshop on Statistical Relational Learning</a:t>
            </a:r>
            <a:r>
              <a:rPr lang="en-GB" sz="1000" dirty="0">
                <a:solidFill>
                  <a:schemeClr val="tx1">
                    <a:lumMod val="60000"/>
                    <a:lumOff val="40000"/>
                  </a:schemeClr>
                </a:solidFill>
              </a:rPr>
              <a:t>, 2009.</a:t>
            </a:r>
          </a:p>
          <a:p>
            <a:pPr marL="889000" lvl="1" indent="-881063">
              <a:tabLst>
                <a:tab pos="881063" algn="l"/>
              </a:tabLst>
            </a:pPr>
            <a:r>
              <a:rPr lang="en-GB" sz="1000" dirty="0">
                <a:solidFill>
                  <a:schemeClr val="tx1">
                    <a:lumMod val="60000"/>
                    <a:lumOff val="40000"/>
                  </a:schemeClr>
                </a:solidFill>
              </a:rPr>
              <a:t>MLDNs + WMC:	Udi </a:t>
            </a:r>
            <a:r>
              <a:rPr lang="en-GB" sz="1000" dirty="0" err="1">
                <a:solidFill>
                  <a:schemeClr val="tx1">
                    <a:lumMod val="60000"/>
                    <a:lumOff val="40000"/>
                  </a:schemeClr>
                </a:solidFill>
              </a:rPr>
              <a:t>Apsel</a:t>
            </a:r>
            <a:r>
              <a:rPr lang="en-GB" sz="1000" dirty="0">
                <a:solidFill>
                  <a:schemeClr val="tx1">
                    <a:lumMod val="60000"/>
                    <a:lumOff val="40000"/>
                  </a:schemeClr>
                </a:solidFill>
              </a:rPr>
              <a:t> and Ronan I. </a:t>
            </a:r>
            <a:r>
              <a:rPr lang="en-GB" sz="1000" dirty="0" err="1">
                <a:solidFill>
                  <a:schemeClr val="tx1">
                    <a:lumMod val="60000"/>
                    <a:lumOff val="40000"/>
                  </a:schemeClr>
                </a:solidFill>
              </a:rPr>
              <a:t>Brafman</a:t>
            </a:r>
            <a:r>
              <a:rPr lang="en-GB" sz="1000" dirty="0">
                <a:solidFill>
                  <a:schemeClr val="tx1">
                    <a:lumMod val="60000"/>
                    <a:lumOff val="40000"/>
                  </a:schemeClr>
                </a:solidFill>
              </a:rPr>
              <a:t>. Lifted MEU by Weighted Model Counting. In: </a:t>
            </a:r>
            <a:r>
              <a:rPr lang="en-GB" sz="1000" i="1" dirty="0">
                <a:solidFill>
                  <a:schemeClr val="tx1">
                    <a:lumMod val="60000"/>
                    <a:lumOff val="40000"/>
                  </a:schemeClr>
                </a:solidFill>
              </a:rPr>
              <a:t>AAAI-12 Proceedings of the 26th AAAI Conference on Artificial Intelligence</a:t>
            </a:r>
            <a:r>
              <a:rPr lang="en-GB" sz="1000" dirty="0">
                <a:solidFill>
                  <a:schemeClr val="tx1">
                    <a:lumMod val="60000"/>
                    <a:lumOff val="40000"/>
                  </a:schemeClr>
                </a:solidFill>
              </a:rPr>
              <a:t>, 2012.</a:t>
            </a:r>
          </a:p>
        </p:txBody>
      </p:sp>
      <p:sp>
        <p:nvSpPr>
          <p:cNvPr id="10" name="Rectangle 9">
            <a:extLst>
              <a:ext uri="{FF2B5EF4-FFF2-40B4-BE49-F238E27FC236}">
                <a16:creationId xmlns:a16="http://schemas.microsoft.com/office/drawing/2014/main" id="{BCFDD89E-9F90-5447-BF02-8116FE7F355F}"/>
              </a:ext>
            </a:extLst>
          </p:cNvPr>
          <p:cNvSpPr/>
          <p:nvPr/>
        </p:nvSpPr>
        <p:spPr>
          <a:xfrm>
            <a:off x="859968" y="5661248"/>
            <a:ext cx="10971707" cy="400110"/>
          </a:xfrm>
          <a:prstGeom prst="rect">
            <a:avLst/>
          </a:prstGeom>
        </p:spPr>
        <p:txBody>
          <a:bodyPr wrap="square">
            <a:spAutoFit/>
          </a:bodyPr>
          <a:lstStyle/>
          <a:p>
            <a:pPr marL="673100" lvl="1" indent="-665163"/>
            <a:r>
              <a:rPr lang="en-GB" sz="1000" dirty="0" err="1">
                <a:solidFill>
                  <a:schemeClr val="tx1">
                    <a:lumMod val="60000"/>
                    <a:lumOff val="40000"/>
                  </a:schemeClr>
                </a:solidFill>
              </a:rPr>
              <a:t>DTProbLog</a:t>
            </a:r>
            <a:r>
              <a:rPr lang="en-GB" sz="1000" dirty="0">
                <a:solidFill>
                  <a:schemeClr val="tx1">
                    <a:lumMod val="60000"/>
                    <a:lumOff val="40000"/>
                  </a:schemeClr>
                </a:solidFill>
              </a:rPr>
              <a:t>:  Guy Van den </a:t>
            </a:r>
            <a:r>
              <a:rPr lang="en-GB" sz="1000" dirty="0" err="1">
                <a:solidFill>
                  <a:schemeClr val="tx1">
                    <a:lumMod val="60000"/>
                    <a:lumOff val="40000"/>
                  </a:schemeClr>
                </a:solidFill>
              </a:rPr>
              <a:t>Broeck</a:t>
            </a:r>
            <a:r>
              <a:rPr lang="en-GB" sz="1000" dirty="0">
                <a:solidFill>
                  <a:schemeClr val="tx1">
                    <a:lumMod val="60000"/>
                    <a:lumOff val="40000"/>
                  </a:schemeClr>
                </a:solidFill>
              </a:rPr>
              <a:t>, Ingo Thon, </a:t>
            </a:r>
            <a:r>
              <a:rPr lang="en-GB" sz="1000" dirty="0" err="1">
                <a:solidFill>
                  <a:schemeClr val="tx1">
                    <a:lumMod val="60000"/>
                    <a:lumOff val="40000"/>
                  </a:schemeClr>
                </a:solidFill>
              </a:rPr>
              <a:t>Martijn</a:t>
            </a:r>
            <a:r>
              <a:rPr lang="en-GB" sz="1000" dirty="0">
                <a:solidFill>
                  <a:schemeClr val="tx1">
                    <a:lumMod val="60000"/>
                    <a:lumOff val="40000"/>
                  </a:schemeClr>
                </a:solidFill>
              </a:rPr>
              <a:t> van </a:t>
            </a:r>
            <a:r>
              <a:rPr lang="en-GB" sz="1000" dirty="0" err="1">
                <a:solidFill>
                  <a:schemeClr val="tx1">
                    <a:lumMod val="60000"/>
                    <a:lumOff val="40000"/>
                  </a:schemeClr>
                </a:solidFill>
              </a:rPr>
              <a:t>Otterlo</a:t>
            </a:r>
            <a:r>
              <a:rPr lang="en-GB" sz="1000" dirty="0">
                <a:solidFill>
                  <a:schemeClr val="tx1">
                    <a:lumMod val="60000"/>
                    <a:lumOff val="40000"/>
                  </a:schemeClr>
                </a:solidFill>
              </a:rPr>
              <a:t>, and Luc De </a:t>
            </a:r>
            <a:r>
              <a:rPr lang="en-GB" sz="1000" dirty="0" err="1">
                <a:solidFill>
                  <a:schemeClr val="tx1">
                    <a:lumMod val="60000"/>
                    <a:lumOff val="40000"/>
                  </a:schemeClr>
                </a:solidFill>
              </a:rPr>
              <a:t>Raedt</a:t>
            </a:r>
            <a:r>
              <a:rPr lang="en-GB" sz="1000" dirty="0">
                <a:solidFill>
                  <a:schemeClr val="tx1">
                    <a:lumMod val="60000"/>
                    <a:lumOff val="40000"/>
                  </a:schemeClr>
                </a:solidFill>
              </a:rPr>
              <a:t>. </a:t>
            </a:r>
            <a:r>
              <a:rPr lang="en-GB" sz="1000" dirty="0" err="1">
                <a:solidFill>
                  <a:schemeClr val="tx1">
                    <a:lumMod val="60000"/>
                    <a:lumOff val="40000"/>
                  </a:schemeClr>
                </a:solidFill>
              </a:rPr>
              <a:t>DTProbLog</a:t>
            </a:r>
            <a:r>
              <a:rPr lang="en-GB" sz="1000" dirty="0">
                <a:solidFill>
                  <a:schemeClr val="tx1">
                    <a:lumMod val="60000"/>
                    <a:lumOff val="40000"/>
                  </a:schemeClr>
                </a:solidFill>
              </a:rPr>
              <a:t>: A Decision-Theoretic Probabilistic </a:t>
            </a:r>
            <a:r>
              <a:rPr lang="en-GB" sz="1000" dirty="0" err="1">
                <a:solidFill>
                  <a:schemeClr val="tx1">
                    <a:lumMod val="60000"/>
                    <a:lumOff val="40000"/>
                  </a:schemeClr>
                </a:solidFill>
              </a:rPr>
              <a:t>Prolog</a:t>
            </a:r>
            <a:r>
              <a:rPr lang="en-GB" sz="1000" dirty="0">
                <a:solidFill>
                  <a:schemeClr val="tx1">
                    <a:lumMod val="60000"/>
                    <a:lumOff val="40000"/>
                  </a:schemeClr>
                </a:solidFill>
              </a:rPr>
              <a:t>. In: </a:t>
            </a:r>
            <a:r>
              <a:rPr lang="en-GB" sz="1000" i="1" dirty="0">
                <a:solidFill>
                  <a:schemeClr val="tx1">
                    <a:lumMod val="60000"/>
                    <a:lumOff val="40000"/>
                  </a:schemeClr>
                </a:solidFill>
              </a:rPr>
              <a:t>AAAI-10 Proceedings of the 24th AAAI Conference on Artificial Intelligence</a:t>
            </a:r>
            <a:r>
              <a:rPr lang="en-GB" sz="1000" dirty="0">
                <a:solidFill>
                  <a:schemeClr val="tx1">
                    <a:lumMod val="60000"/>
                    <a:lumOff val="40000"/>
                  </a:schemeClr>
                </a:solidFill>
              </a:rPr>
              <a:t>, 2010.</a:t>
            </a:r>
          </a:p>
        </p:txBody>
      </p:sp>
      <p:sp>
        <p:nvSpPr>
          <p:cNvPr id="2" name="Date Placeholder 1">
            <a:extLst>
              <a:ext uri="{FF2B5EF4-FFF2-40B4-BE49-F238E27FC236}">
                <a16:creationId xmlns:a16="http://schemas.microsoft.com/office/drawing/2014/main" id="{6979C379-FA93-FA8D-A1C1-A996D1C70A52}"/>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3" name="Footer Placeholder 2">
            <a:extLst>
              <a:ext uri="{FF2B5EF4-FFF2-40B4-BE49-F238E27FC236}">
                <a16:creationId xmlns:a16="http://schemas.microsoft.com/office/drawing/2014/main" id="{155A735D-C94D-E218-7746-FD81184C0EE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22F9B9E3-F68F-F63D-AD98-036BB7ECAE21}"/>
              </a:ext>
            </a:extLst>
          </p:cNvPr>
          <p:cNvSpPr>
            <a:spLocks noGrp="1"/>
          </p:cNvSpPr>
          <p:nvPr>
            <p:ph type="sldNum" sz="quarter" idx="11"/>
          </p:nvPr>
        </p:nvSpPr>
        <p:spPr/>
        <p:txBody>
          <a:bodyPr/>
          <a:lstStyle/>
          <a:p>
            <a:fld id="{EB1502E6-D9AE-3544-B6D5-378AAA0B915F}" type="slidenum">
              <a:rPr lang="de-DE" altLang="de-DE" smtClean="0"/>
              <a:pPr/>
              <a:t>69</a:t>
            </a:fld>
            <a:endParaRPr lang="de-DE" altLang="de-DE" dirty="0"/>
          </a:p>
        </p:txBody>
      </p:sp>
    </p:spTree>
    <p:extLst>
      <p:ext uri="{BB962C8B-B14F-4D97-AF65-F5344CB8AC3E}">
        <p14:creationId xmlns:p14="http://schemas.microsoft.com/office/powerpoint/2010/main" val="1464595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en-GB" dirty="0"/>
              <a:t>Rational Preferences</a:t>
            </a:r>
          </a:p>
        </p:txBody>
      </p:sp>
      <mc:AlternateContent xmlns:mc="http://schemas.openxmlformats.org/markup-compatibility/2006" xmlns:a14="http://schemas.microsoft.com/office/drawing/2010/main">
        <mc:Choice Requires="a14">
          <p:sp>
            <p:nvSpPr>
              <p:cNvPr id="2" name="Content Placeholder 1">
                <a:extLst>
                  <a:ext uri="{FF2B5EF4-FFF2-40B4-BE49-F238E27FC236}">
                    <a16:creationId xmlns:a16="http://schemas.microsoft.com/office/drawing/2014/main" id="{8FC19ABC-4A59-7344-B95B-5CCADDBBC9DA}"/>
                  </a:ext>
                </a:extLst>
              </p:cNvPr>
              <p:cNvSpPr>
                <a:spLocks noGrp="1"/>
              </p:cNvSpPr>
              <p:nvPr>
                <p:ph type="body" sz="quarter" idx="13"/>
              </p:nvPr>
            </p:nvSpPr>
            <p:spPr/>
            <p:txBody>
              <a:bodyPr>
                <a:normAutofit fontScale="92500" lnSpcReduction="10000"/>
              </a:bodyPr>
              <a:lstStyle/>
              <a:p>
                <a:r>
                  <a:rPr lang="en-GB" dirty="0"/>
                  <a:t>Idea: preferences of a rational agent must obey constraints</a:t>
                </a:r>
              </a:p>
              <a:p>
                <a:pPr lvl="1"/>
                <a:r>
                  <a:rPr lang="en-GB" dirty="0"/>
                  <a:t>As prerequisite for reasonable preference relations</a:t>
                </a:r>
              </a:p>
              <a:p>
                <a:r>
                  <a:rPr lang="en-GB" dirty="0"/>
                  <a:t>Rational preferences ➝ behaviour describable as maximisation of expected utility</a:t>
                </a:r>
              </a:p>
              <a:p>
                <a:r>
                  <a:rPr lang="en-GB" dirty="0"/>
                  <a:t>Violating constraints leads to self-evident irrationality</a:t>
                </a:r>
              </a:p>
              <a:p>
                <a:pPr lvl="1"/>
                <a:r>
                  <a:rPr lang="en-GB" dirty="0"/>
                  <a:t>Example</a:t>
                </a:r>
              </a:p>
              <a:p>
                <a:pPr lvl="2"/>
                <a:r>
                  <a:rPr lang="en-GB" dirty="0"/>
                  <a:t>An agent with intransitive preferences can be </a:t>
                </a:r>
                <a:br>
                  <a:rPr lang="en-GB" dirty="0"/>
                </a:br>
                <a:r>
                  <a:rPr lang="en-GB" dirty="0"/>
                  <a:t>induced to give away all its money</a:t>
                </a:r>
              </a:p>
              <a:p>
                <a:pPr lvl="3"/>
                <a:r>
                  <a:rPr lang="en-GB" dirty="0"/>
                  <a:t>If </a:t>
                </a:r>
                <a14:m>
                  <m:oMath xmlns:m="http://schemas.openxmlformats.org/officeDocument/2006/math">
                    <m:r>
                      <a:rPr lang="en-GB" i="1">
                        <a:latin typeface="Cambria Math" panose="02040503050406030204" pitchFamily="18" charset="0"/>
                      </a:rPr>
                      <m:t>𝐵</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𝐶</m:t>
                    </m:r>
                  </m:oMath>
                </a14:m>
                <a:r>
                  <a:rPr lang="en-GB" dirty="0"/>
                  <a:t>, then an agent who has </a:t>
                </a:r>
                <a14:m>
                  <m:oMath xmlns:m="http://schemas.openxmlformats.org/officeDocument/2006/math">
                    <m:r>
                      <a:rPr lang="en-GB" i="1">
                        <a:latin typeface="Cambria Math" panose="02040503050406030204" pitchFamily="18" charset="0"/>
                        <a:ea typeface="Cambria Math" panose="02040503050406030204" pitchFamily="18" charset="0"/>
                      </a:rPr>
                      <m:t>𝐶</m:t>
                    </m:r>
                  </m:oMath>
                </a14:m>
                <a:br>
                  <a:rPr lang="en-GB" dirty="0"/>
                </a:br>
                <a:r>
                  <a:rPr lang="en-GB" dirty="0"/>
                  <a:t>would pay (say) 1 cent to get </a:t>
                </a:r>
                <a14:m>
                  <m:oMath xmlns:m="http://schemas.openxmlformats.org/officeDocument/2006/math">
                    <m:r>
                      <a:rPr lang="de-DE" i="1">
                        <a:latin typeface="Cambria Math" panose="02040503050406030204" pitchFamily="18" charset="0"/>
                        <a:ea typeface="Cambria Math" panose="02040503050406030204" pitchFamily="18" charset="0"/>
                      </a:rPr>
                      <m:t>𝐵</m:t>
                    </m:r>
                  </m:oMath>
                </a14:m>
                <a:endParaRPr lang="en-GB" dirty="0"/>
              </a:p>
              <a:p>
                <a:pPr lvl="3"/>
                <a:r>
                  <a:rPr lang="en-GB" dirty="0"/>
                  <a:t>If </a:t>
                </a:r>
                <a14:m>
                  <m:oMath xmlns:m="http://schemas.openxmlformats.org/officeDocument/2006/math">
                    <m:r>
                      <a:rPr lang="de-DE" i="1">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𝐵</m:t>
                    </m:r>
                  </m:oMath>
                </a14:m>
                <a:r>
                  <a:rPr lang="en-GB" dirty="0"/>
                  <a:t>, then an agent who has </a:t>
                </a:r>
                <a14:m>
                  <m:oMath xmlns:m="http://schemas.openxmlformats.org/officeDocument/2006/math">
                    <m:r>
                      <a:rPr lang="de-DE" i="1">
                        <a:latin typeface="Cambria Math" panose="02040503050406030204" pitchFamily="18" charset="0"/>
                        <a:ea typeface="Cambria Math" panose="02040503050406030204" pitchFamily="18" charset="0"/>
                      </a:rPr>
                      <m:t>𝐵</m:t>
                    </m:r>
                  </m:oMath>
                </a14:m>
                <a:br>
                  <a:rPr lang="en-GB" dirty="0"/>
                </a:br>
                <a:r>
                  <a:rPr lang="en-GB" dirty="0"/>
                  <a:t>would pay (say) 1 cent to get </a:t>
                </a:r>
                <a14:m>
                  <m:oMath xmlns:m="http://schemas.openxmlformats.org/officeDocument/2006/math">
                    <m:r>
                      <a:rPr lang="de-DE" i="1">
                        <a:latin typeface="Cambria Math" panose="02040503050406030204" pitchFamily="18" charset="0"/>
                        <a:ea typeface="Cambria Math" panose="02040503050406030204" pitchFamily="18" charset="0"/>
                      </a:rPr>
                      <m:t>𝐴</m:t>
                    </m:r>
                  </m:oMath>
                </a14:m>
                <a:endParaRPr lang="en-GB" dirty="0"/>
              </a:p>
              <a:p>
                <a:pPr lvl="3"/>
                <a:r>
                  <a:rPr lang="en-GB" dirty="0"/>
                  <a:t>If </a:t>
                </a:r>
                <a14:m>
                  <m:oMath xmlns:m="http://schemas.openxmlformats.org/officeDocument/2006/math">
                    <m:r>
                      <a:rPr lang="de-DE" i="1">
                        <a:latin typeface="Cambria Math" panose="02040503050406030204" pitchFamily="18" charset="0"/>
                      </a:rPr>
                      <m:t>𝐶</m:t>
                    </m:r>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m:t>
                    </m:r>
                  </m:oMath>
                </a14:m>
                <a:r>
                  <a:rPr lang="en-GB" dirty="0"/>
                  <a:t>, then an agent who has </a:t>
                </a:r>
                <a14:m>
                  <m:oMath xmlns:m="http://schemas.openxmlformats.org/officeDocument/2006/math">
                    <m:r>
                      <a:rPr lang="de-DE" i="1">
                        <a:latin typeface="Cambria Math" panose="02040503050406030204" pitchFamily="18" charset="0"/>
                        <a:ea typeface="Cambria Math" panose="02040503050406030204" pitchFamily="18" charset="0"/>
                      </a:rPr>
                      <m:t>𝐴</m:t>
                    </m:r>
                  </m:oMath>
                </a14:m>
                <a:br>
                  <a:rPr lang="en-GB" dirty="0"/>
                </a:br>
                <a:r>
                  <a:rPr lang="en-GB" dirty="0"/>
                  <a:t>would pay (say) 1 cent to get </a:t>
                </a:r>
                <a14:m>
                  <m:oMath xmlns:m="http://schemas.openxmlformats.org/officeDocument/2006/math">
                    <m:r>
                      <a:rPr lang="de-DE" i="1">
                        <a:latin typeface="Cambria Math" panose="02040503050406030204" pitchFamily="18" charset="0"/>
                        <a:ea typeface="Cambria Math" panose="02040503050406030204" pitchFamily="18" charset="0"/>
                      </a:rPr>
                      <m:t>𝐶</m:t>
                    </m:r>
                  </m:oMath>
                </a14:m>
                <a:endParaRPr lang="en-GB" dirty="0"/>
              </a:p>
              <a:p>
                <a:pPr lvl="1"/>
                <a:endParaRPr lang="en-GB" dirty="0"/>
              </a:p>
              <a:p>
                <a:pPr lvl="1"/>
                <a:endParaRPr lang="en-GB" dirty="0"/>
              </a:p>
            </p:txBody>
          </p:sp>
        </mc:Choice>
        <mc:Fallback xmlns="">
          <p:sp>
            <p:nvSpPr>
              <p:cNvPr id="2" name="Content Placeholder 1">
                <a:extLst>
                  <a:ext uri="{FF2B5EF4-FFF2-40B4-BE49-F238E27FC236}">
                    <a16:creationId xmlns:a16="http://schemas.microsoft.com/office/drawing/2014/main" id="{8FC19ABC-4A59-7344-B95B-5CCADDBBC9DA}"/>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600" t="-2486"/>
                </a:stretch>
              </a:blipFill>
            </p:spPr>
            <p:txBody>
              <a:bodyPr/>
              <a:lstStyle/>
              <a:p>
                <a:r>
                  <a:rPr lang="en-DE">
                    <a:noFill/>
                  </a:rPr>
                  <a:t> </a:t>
                </a:r>
              </a:p>
            </p:txBody>
          </p:sp>
        </mc:Fallback>
      </mc:AlternateContent>
      <p:grpSp>
        <p:nvGrpSpPr>
          <p:cNvPr id="7" name="Group 6">
            <a:extLst>
              <a:ext uri="{FF2B5EF4-FFF2-40B4-BE49-F238E27FC236}">
                <a16:creationId xmlns:a16="http://schemas.microsoft.com/office/drawing/2014/main" id="{1E8254C0-F73A-2C4D-91B7-C3CEFB899A0D}"/>
              </a:ext>
            </a:extLst>
          </p:cNvPr>
          <p:cNvGrpSpPr/>
          <p:nvPr/>
        </p:nvGrpSpPr>
        <p:grpSpPr>
          <a:xfrm>
            <a:off x="8264160" y="3351957"/>
            <a:ext cx="2394857" cy="2447834"/>
            <a:chOff x="5866131" y="3250155"/>
            <a:chExt cx="2394857" cy="2447834"/>
          </a:xfrm>
        </p:grpSpPr>
        <p:graphicFrame>
          <p:nvGraphicFramePr>
            <p:cNvPr id="8" name="Diagram 7">
              <a:extLst>
                <a:ext uri="{FF2B5EF4-FFF2-40B4-BE49-F238E27FC236}">
                  <a16:creationId xmlns:a16="http://schemas.microsoft.com/office/drawing/2014/main" id="{F1A0364E-0473-2C4B-B98B-1C449DBE0955}"/>
                </a:ext>
              </a:extLst>
            </p:cNvPr>
            <p:cNvGraphicFramePr/>
            <p:nvPr/>
          </p:nvGraphicFramePr>
          <p:xfrm>
            <a:off x="5866131" y="3250155"/>
            <a:ext cx="2394857" cy="2447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9196F0CF-197A-5844-BA53-72BF7CCA87D7}"/>
                </a:ext>
              </a:extLst>
            </p:cNvPr>
            <p:cNvSpPr txBox="1"/>
            <p:nvPr/>
          </p:nvSpPr>
          <p:spPr>
            <a:xfrm rot="18079429">
              <a:off x="7618260" y="4618238"/>
              <a:ext cx="380232" cy="276999"/>
            </a:xfrm>
            <a:prstGeom prst="rect">
              <a:avLst/>
            </a:prstGeom>
            <a:noFill/>
          </p:spPr>
          <p:txBody>
            <a:bodyPr wrap="none" rtlCol="0">
              <a:spAutoFit/>
            </a:bodyPr>
            <a:lstStyle/>
            <a:p>
              <a:r>
                <a:rPr lang="de-DE" sz="1200">
                  <a:solidFill>
                    <a:schemeClr val="bg1"/>
                  </a:solidFill>
                </a:rPr>
                <a:t>1ct</a:t>
              </a:r>
            </a:p>
          </p:txBody>
        </p:sp>
        <p:sp>
          <p:nvSpPr>
            <p:cNvPr id="10" name="TextBox 9">
              <a:extLst>
                <a:ext uri="{FF2B5EF4-FFF2-40B4-BE49-F238E27FC236}">
                  <a16:creationId xmlns:a16="http://schemas.microsoft.com/office/drawing/2014/main" id="{FE19E005-5CB5-9C46-806A-28CE256C7754}"/>
                </a:ext>
              </a:extLst>
            </p:cNvPr>
            <p:cNvSpPr txBox="1"/>
            <p:nvPr/>
          </p:nvSpPr>
          <p:spPr>
            <a:xfrm rot="3412187">
              <a:off x="6162323" y="4676224"/>
              <a:ext cx="380232" cy="276999"/>
            </a:xfrm>
            <a:prstGeom prst="rect">
              <a:avLst/>
            </a:prstGeom>
            <a:noFill/>
          </p:spPr>
          <p:txBody>
            <a:bodyPr wrap="none" rtlCol="0">
              <a:spAutoFit/>
            </a:bodyPr>
            <a:lstStyle/>
            <a:p>
              <a:r>
                <a:rPr lang="de-DE" sz="1200">
                  <a:solidFill>
                    <a:schemeClr val="bg1"/>
                  </a:solidFill>
                </a:rPr>
                <a:t>1ct</a:t>
              </a:r>
            </a:p>
          </p:txBody>
        </p:sp>
        <p:sp>
          <p:nvSpPr>
            <p:cNvPr id="11" name="TextBox 10">
              <a:extLst>
                <a:ext uri="{FF2B5EF4-FFF2-40B4-BE49-F238E27FC236}">
                  <a16:creationId xmlns:a16="http://schemas.microsoft.com/office/drawing/2014/main" id="{67798D3A-8D28-B045-97B6-661B5384D1B0}"/>
                </a:ext>
              </a:extLst>
            </p:cNvPr>
            <p:cNvSpPr txBox="1"/>
            <p:nvPr/>
          </p:nvSpPr>
          <p:spPr>
            <a:xfrm>
              <a:off x="6873443" y="3353163"/>
              <a:ext cx="380232" cy="276999"/>
            </a:xfrm>
            <a:prstGeom prst="rect">
              <a:avLst/>
            </a:prstGeom>
            <a:noFill/>
          </p:spPr>
          <p:txBody>
            <a:bodyPr wrap="none" rtlCol="0">
              <a:spAutoFit/>
            </a:bodyPr>
            <a:lstStyle/>
            <a:p>
              <a:r>
                <a:rPr lang="de-DE" sz="1200">
                  <a:solidFill>
                    <a:schemeClr val="bg1"/>
                  </a:solidFill>
                </a:rPr>
                <a:t>1ct</a:t>
              </a:r>
            </a:p>
          </p:txBody>
        </p:sp>
      </p:grpSp>
      <p:sp>
        <p:nvSpPr>
          <p:cNvPr id="3" name="Date Placeholder 2">
            <a:extLst>
              <a:ext uri="{FF2B5EF4-FFF2-40B4-BE49-F238E27FC236}">
                <a16:creationId xmlns:a16="http://schemas.microsoft.com/office/drawing/2014/main" id="{29714971-7418-DF71-2DDD-52E3896F2F55}"/>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4" name="Footer Placeholder 3">
            <a:extLst>
              <a:ext uri="{FF2B5EF4-FFF2-40B4-BE49-F238E27FC236}">
                <a16:creationId xmlns:a16="http://schemas.microsoft.com/office/drawing/2014/main" id="{1F843272-4BF0-04A6-F51D-817D56F0C24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5" name="Slide Number Placeholder 4">
            <a:extLst>
              <a:ext uri="{FF2B5EF4-FFF2-40B4-BE49-F238E27FC236}">
                <a16:creationId xmlns:a16="http://schemas.microsoft.com/office/drawing/2014/main" id="{5AF8536B-9380-C871-06AA-7DD25C659F1D}"/>
              </a:ext>
            </a:extLst>
          </p:cNvPr>
          <p:cNvSpPr>
            <a:spLocks noGrp="1"/>
          </p:cNvSpPr>
          <p:nvPr>
            <p:ph type="sldNum" sz="quarter" idx="11"/>
          </p:nvPr>
        </p:nvSpPr>
        <p:spPr/>
        <p:txBody>
          <a:bodyPr/>
          <a:lstStyle/>
          <a:p>
            <a:fld id="{EB1502E6-D9AE-3544-B6D5-378AAA0B915F}" type="slidenum">
              <a:rPr lang="de-DE" altLang="de-DE" smtClean="0"/>
              <a:pPr/>
              <a:t>7</a:t>
            </a:fld>
            <a:endParaRPr lang="de-DE" altLang="de-DE" dirty="0"/>
          </a:p>
        </p:txBody>
      </p:sp>
    </p:spTree>
    <p:extLst>
      <p:ext uri="{BB962C8B-B14F-4D97-AF65-F5344CB8AC3E}">
        <p14:creationId xmlns:p14="http://schemas.microsoft.com/office/powerpoint/2010/main" val="32458835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5E7B7-6A2F-E747-BA09-C710FAAF7914}"/>
              </a:ext>
            </a:extLst>
          </p:cNvPr>
          <p:cNvSpPr>
            <a:spLocks noGrp="1"/>
          </p:cNvSpPr>
          <p:nvPr>
            <p:ph type="title"/>
          </p:nvPr>
        </p:nvSpPr>
        <p:spPr/>
        <p:txBody>
          <a:bodyPr/>
          <a:lstStyle/>
          <a:p>
            <a:r>
              <a:rPr lang="en-GB"/>
              <a:t>Interim Summary</a:t>
            </a:r>
          </a:p>
        </p:txBody>
      </p:sp>
      <p:sp>
        <p:nvSpPr>
          <p:cNvPr id="3" name="Content Placeholder 2">
            <a:extLst>
              <a:ext uri="{FF2B5EF4-FFF2-40B4-BE49-F238E27FC236}">
                <a16:creationId xmlns:a16="http://schemas.microsoft.com/office/drawing/2014/main" id="{89C91992-4BA4-DA4E-9E02-AC21E6FBE84A}"/>
              </a:ext>
            </a:extLst>
          </p:cNvPr>
          <p:cNvSpPr>
            <a:spLocks noGrp="1"/>
          </p:cNvSpPr>
          <p:nvPr>
            <p:ph type="body" sz="quarter" idx="13"/>
          </p:nvPr>
        </p:nvSpPr>
        <p:spPr/>
        <p:txBody>
          <a:bodyPr>
            <a:normAutofit/>
          </a:bodyPr>
          <a:lstStyle/>
          <a:p>
            <a:r>
              <a:rPr lang="en-GB" dirty="0"/>
              <a:t>Decision models</a:t>
            </a:r>
          </a:p>
          <a:p>
            <a:pPr lvl="1"/>
            <a:r>
              <a:rPr lang="en-GB" dirty="0"/>
              <a:t>Probabilistic graphical model extended with decision and utility variables</a:t>
            </a:r>
          </a:p>
          <a:p>
            <a:r>
              <a:rPr lang="en-GB" dirty="0"/>
              <a:t>Parfactor-based version</a:t>
            </a:r>
          </a:p>
          <a:p>
            <a:pPr lvl="1"/>
            <a:r>
              <a:rPr lang="en-GB" dirty="0"/>
              <a:t>Decision PRVs, utility PRVs, utility parfactors, combination function</a:t>
            </a:r>
          </a:p>
          <a:p>
            <a:pPr lvl="1"/>
            <a:r>
              <a:rPr lang="en-GB" dirty="0"/>
              <a:t>Collective decisions for groups of indistinguishable constants</a:t>
            </a:r>
          </a:p>
          <a:p>
            <a:r>
              <a:rPr lang="en-GB" dirty="0"/>
              <a:t>EU queries, MEU problem</a:t>
            </a:r>
          </a:p>
          <a:p>
            <a:pPr lvl="1"/>
            <a:r>
              <a:rPr lang="en-GB" dirty="0"/>
              <a:t>Find set of actions (decisions) that lead to maximum expect utility</a:t>
            </a:r>
          </a:p>
          <a:p>
            <a:pPr lvl="1"/>
            <a:r>
              <a:rPr lang="en-GB" dirty="0"/>
              <a:t>MEU-LVE using calls to LVE and LVE operators to answer EU queries</a:t>
            </a:r>
          </a:p>
          <a:p>
            <a:pPr lvl="2"/>
            <a:r>
              <a:rPr lang="en-GB" dirty="0"/>
              <a:t>Combination function addition ➝ additive join + count-conversion</a:t>
            </a:r>
          </a:p>
          <a:p>
            <a:pPr lvl="1"/>
            <a:endParaRPr lang="en-GB" dirty="0"/>
          </a:p>
          <a:p>
            <a:endParaRPr lang="en-GB" dirty="0"/>
          </a:p>
        </p:txBody>
      </p:sp>
      <p:sp>
        <p:nvSpPr>
          <p:cNvPr id="4" name="Date Placeholder 3">
            <a:extLst>
              <a:ext uri="{FF2B5EF4-FFF2-40B4-BE49-F238E27FC236}">
                <a16:creationId xmlns:a16="http://schemas.microsoft.com/office/drawing/2014/main" id="{782A4D53-2231-8116-9B1D-7A9D7C08CDF8}"/>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132E352B-0024-8B56-43BD-CBA4B26F4F2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00979A6B-B7C5-1BB5-5045-0A415CA00809}"/>
              </a:ext>
            </a:extLst>
          </p:cNvPr>
          <p:cNvSpPr>
            <a:spLocks noGrp="1"/>
          </p:cNvSpPr>
          <p:nvPr>
            <p:ph type="sldNum" sz="quarter" idx="11"/>
          </p:nvPr>
        </p:nvSpPr>
        <p:spPr/>
        <p:txBody>
          <a:bodyPr/>
          <a:lstStyle/>
          <a:p>
            <a:fld id="{EB1502E6-D9AE-3544-B6D5-378AAA0B915F}" type="slidenum">
              <a:rPr lang="de-DE" altLang="de-DE" smtClean="0"/>
              <a:pPr/>
              <a:t>70</a:t>
            </a:fld>
            <a:endParaRPr lang="de-DE" altLang="de-DE" dirty="0"/>
          </a:p>
        </p:txBody>
      </p:sp>
    </p:spTree>
    <p:extLst>
      <p:ext uri="{BB962C8B-B14F-4D97-AF65-F5344CB8AC3E}">
        <p14:creationId xmlns:p14="http://schemas.microsoft.com/office/powerpoint/2010/main" val="770040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7. Lifted Decision Making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type="body" sz="quarter" idx="13"/>
          </p:nvPr>
        </p:nvSpPr>
        <p:spPr/>
        <p:txBody>
          <a:bodyPr>
            <a:normAutofit/>
          </a:bodyPr>
          <a:lstStyle/>
          <a:p>
            <a:pPr marL="514350" indent="-514350">
              <a:buFont typeface="+mj-lt"/>
              <a:buAutoNum type="alphaUcPeriod"/>
            </a:pPr>
            <a:r>
              <a:rPr lang="en-GB" i="1" dirty="0"/>
              <a:t>Utility theory</a:t>
            </a:r>
          </a:p>
          <a:p>
            <a:pPr lvl="1"/>
            <a:r>
              <a:rPr lang="en-GB" dirty="0"/>
              <a:t>Preferences, maximum expected utility (MEU) principle</a:t>
            </a:r>
          </a:p>
          <a:p>
            <a:pPr lvl="1"/>
            <a:r>
              <a:rPr lang="en-GB" dirty="0"/>
              <a:t>Utility function, multi-attribute utility theory</a:t>
            </a:r>
          </a:p>
          <a:p>
            <a:pPr marL="514350" indent="-514350">
              <a:buFont typeface="+mj-lt"/>
              <a:buAutoNum type="alphaUcPeriod"/>
            </a:pPr>
            <a:r>
              <a:rPr lang="en-GB" i="1" dirty="0"/>
              <a:t>Static decision making</a:t>
            </a:r>
          </a:p>
          <a:p>
            <a:pPr lvl="1"/>
            <a:r>
              <a:rPr lang="en-GB" dirty="0"/>
              <a:t>Modelling, semantics, inference tasks</a:t>
            </a:r>
          </a:p>
          <a:p>
            <a:pPr lvl="1"/>
            <a:r>
              <a:rPr lang="en-GB" dirty="0"/>
              <a:t>Inference algorithm: LVE for MEU as an example</a:t>
            </a:r>
          </a:p>
          <a:p>
            <a:pPr marL="514350" indent="-514350">
              <a:buFont typeface="+mj-lt"/>
              <a:buAutoNum type="alphaUcPeriod"/>
            </a:pPr>
            <a:r>
              <a:rPr lang="en-GB" b="1" i="1" dirty="0">
                <a:solidFill>
                  <a:schemeClr val="accent1"/>
                </a:solidFill>
              </a:rPr>
              <a:t>Sequential decision making</a:t>
            </a:r>
          </a:p>
          <a:p>
            <a:pPr lvl="1"/>
            <a:r>
              <a:rPr lang="en-GB" dirty="0">
                <a:solidFill>
                  <a:schemeClr val="accent1"/>
                </a:solidFill>
              </a:rPr>
              <a:t>Modelling, semantics, temporal MEU problem</a:t>
            </a:r>
          </a:p>
          <a:p>
            <a:pPr lvl="1"/>
            <a:r>
              <a:rPr lang="en-GB" dirty="0">
                <a:solidFill>
                  <a:schemeClr val="accent1"/>
                </a:solidFill>
              </a:rPr>
              <a:t>Inference algorithm: LDJT for MEU as an example</a:t>
            </a:r>
          </a:p>
          <a:p>
            <a:pPr lvl="1"/>
            <a:r>
              <a:rPr lang="en-GB" dirty="0">
                <a:solidFill>
                  <a:schemeClr val="accent1"/>
                </a:solidFill>
              </a:rPr>
              <a:t>Acting</a:t>
            </a:r>
          </a:p>
          <a:p>
            <a:pPr marL="514350" indent="-514350">
              <a:buFont typeface="+mj-lt"/>
              <a:buAutoNum type="alphaUcPeriod"/>
            </a:pPr>
            <a:endParaRPr lang="en-GB" dirty="0"/>
          </a:p>
        </p:txBody>
      </p:sp>
      <p:sp>
        <p:nvSpPr>
          <p:cNvPr id="4" name="Date Placeholder 3">
            <a:extLst>
              <a:ext uri="{FF2B5EF4-FFF2-40B4-BE49-F238E27FC236}">
                <a16:creationId xmlns:a16="http://schemas.microsoft.com/office/drawing/2014/main" id="{49051821-EC7F-04AB-7777-6F19293F6EB9}"/>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E3A18C51-CE6E-CED7-2F17-5B02AC50E11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F386560A-DED9-D8F3-6672-6438080F6B54}"/>
              </a:ext>
            </a:extLst>
          </p:cNvPr>
          <p:cNvSpPr>
            <a:spLocks noGrp="1"/>
          </p:cNvSpPr>
          <p:nvPr>
            <p:ph type="sldNum" sz="quarter" idx="11"/>
          </p:nvPr>
        </p:nvSpPr>
        <p:spPr/>
        <p:txBody>
          <a:bodyPr/>
          <a:lstStyle/>
          <a:p>
            <a:fld id="{EB1502E6-D9AE-3544-B6D5-378AAA0B915F}" type="slidenum">
              <a:rPr lang="de-DE" altLang="de-DE" smtClean="0"/>
              <a:pPr/>
              <a:t>71</a:t>
            </a:fld>
            <a:endParaRPr lang="de-DE" altLang="de-DE" dirty="0"/>
          </a:p>
        </p:txBody>
      </p:sp>
    </p:spTree>
    <p:extLst>
      <p:ext uri="{BB962C8B-B14F-4D97-AF65-F5344CB8AC3E}">
        <p14:creationId xmlns:p14="http://schemas.microsoft.com/office/powerpoint/2010/main" val="20561797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9625-3069-BF47-AE7D-5CC30EA507A4}"/>
              </a:ext>
            </a:extLst>
          </p:cNvPr>
          <p:cNvSpPr>
            <a:spLocks noGrp="1"/>
          </p:cNvSpPr>
          <p:nvPr>
            <p:ph type="title"/>
          </p:nvPr>
        </p:nvSpPr>
        <p:spPr/>
        <p:txBody>
          <a:bodyPr/>
          <a:lstStyle/>
          <a:p>
            <a:r>
              <a:rPr lang="en-GB"/>
              <a:t>Decision Making over Time</a:t>
            </a:r>
          </a:p>
        </p:txBody>
      </p:sp>
      <p:sp>
        <p:nvSpPr>
          <p:cNvPr id="3" name="Content Placeholder 2">
            <a:extLst>
              <a:ext uri="{FF2B5EF4-FFF2-40B4-BE49-F238E27FC236}">
                <a16:creationId xmlns:a16="http://schemas.microsoft.com/office/drawing/2014/main" id="{749B22E2-AA64-654E-B231-3353E656A762}"/>
              </a:ext>
            </a:extLst>
          </p:cNvPr>
          <p:cNvSpPr>
            <a:spLocks noGrp="1"/>
          </p:cNvSpPr>
          <p:nvPr>
            <p:ph type="body" sz="quarter" idx="13"/>
          </p:nvPr>
        </p:nvSpPr>
        <p:spPr/>
        <p:txBody>
          <a:bodyPr>
            <a:normAutofit/>
          </a:bodyPr>
          <a:lstStyle/>
          <a:p>
            <a:pPr marL="0" indent="0">
              <a:buNone/>
            </a:pPr>
            <a:r>
              <a:rPr lang="en-GB"/>
              <a:t>So far:</a:t>
            </a:r>
          </a:p>
          <a:p>
            <a:r>
              <a:rPr lang="en-GB"/>
              <a:t>Calculate the expected utility of a decision and its effect on the (current) state</a:t>
            </a:r>
          </a:p>
          <a:p>
            <a:pPr marL="0" indent="0">
              <a:buNone/>
            </a:pPr>
            <a:r>
              <a:rPr lang="en-GB"/>
              <a:t>With time</a:t>
            </a:r>
          </a:p>
          <a:p>
            <a:r>
              <a:rPr lang="en-GB"/>
              <a:t>Decisions need to be made at each time step</a:t>
            </a:r>
          </a:p>
          <a:p>
            <a:r>
              <a:rPr lang="en-GB"/>
              <a:t>Each time step yields a utility</a:t>
            </a:r>
          </a:p>
          <a:p>
            <a:r>
              <a:rPr lang="en-GB"/>
              <a:t>Decisions/actions have an effect not only on the current state/utility but also on the future and therefore, future decisions</a:t>
            </a:r>
          </a:p>
          <a:p>
            <a:pPr marL="361950" indent="-361950">
              <a:buFont typeface="Zapf Dingbats"/>
              <a:buChar char="➝"/>
            </a:pPr>
            <a:r>
              <a:rPr lang="en-GB"/>
              <a:t>Need to consider a temporal sequence of decisions and project its effect into the future</a:t>
            </a:r>
          </a:p>
          <a:p>
            <a:pPr marL="361950" indent="-361950">
              <a:buFont typeface="Zapf Dingbats"/>
              <a:buChar char="➝"/>
            </a:pPr>
            <a:r>
              <a:rPr lang="en-GB"/>
              <a:t>Requires calculating the expected utility over a sequence</a:t>
            </a:r>
          </a:p>
          <a:p>
            <a:pPr marL="361950" indent="-361950">
              <a:buFont typeface="Zapf Dingbats"/>
              <a:buChar char="➝"/>
            </a:pPr>
            <a:endParaRPr lang="en-GB"/>
          </a:p>
          <a:p>
            <a:pPr marL="361950" indent="-361950">
              <a:buFont typeface="Zapf Dingbats"/>
              <a:buChar char="➝"/>
            </a:pPr>
            <a:endParaRPr lang="en-GB"/>
          </a:p>
        </p:txBody>
      </p:sp>
      <p:sp>
        <p:nvSpPr>
          <p:cNvPr id="4" name="Date Placeholder 3">
            <a:extLst>
              <a:ext uri="{FF2B5EF4-FFF2-40B4-BE49-F238E27FC236}">
                <a16:creationId xmlns:a16="http://schemas.microsoft.com/office/drawing/2014/main" id="{DAAC7A50-D442-7D1A-60FC-95859E19A3D9}"/>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D9ED5AB3-4B09-773D-5A68-12F756A523E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8F2D7E52-92D4-EC2A-4021-F70024FDD59B}"/>
              </a:ext>
            </a:extLst>
          </p:cNvPr>
          <p:cNvSpPr>
            <a:spLocks noGrp="1"/>
          </p:cNvSpPr>
          <p:nvPr>
            <p:ph type="sldNum" sz="quarter" idx="11"/>
          </p:nvPr>
        </p:nvSpPr>
        <p:spPr/>
        <p:txBody>
          <a:bodyPr/>
          <a:lstStyle/>
          <a:p>
            <a:fld id="{EB1502E6-D9AE-3544-B6D5-378AAA0B915F}" type="slidenum">
              <a:rPr lang="de-DE" altLang="de-DE" smtClean="0"/>
              <a:pPr/>
              <a:t>72</a:t>
            </a:fld>
            <a:endParaRPr lang="de-DE" altLang="de-DE" dirty="0"/>
          </a:p>
        </p:txBody>
      </p:sp>
    </p:spTree>
    <p:extLst>
      <p:ext uri="{BB962C8B-B14F-4D97-AF65-F5344CB8AC3E}">
        <p14:creationId xmlns:p14="http://schemas.microsoft.com/office/powerpoint/2010/main" val="11772849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F6D2-C5B2-734A-9276-EBD55B017509}"/>
              </a:ext>
            </a:extLst>
          </p:cNvPr>
          <p:cNvSpPr>
            <a:spLocks noGrp="1"/>
          </p:cNvSpPr>
          <p:nvPr>
            <p:ph type="title"/>
          </p:nvPr>
        </p:nvSpPr>
        <p:spPr/>
        <p:txBody>
          <a:bodyPr/>
          <a:lstStyle/>
          <a:p>
            <a:r>
              <a:rPr lang="en-GB" dirty="0"/>
              <a:t>Dynamic Parfactor-based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BD4722-ACA1-7E46-B00D-5B37B1C14B18}"/>
                  </a:ext>
                </a:extLst>
              </p:cNvPr>
              <p:cNvSpPr>
                <a:spLocks noGrp="1"/>
              </p:cNvSpPr>
              <p:nvPr>
                <p:ph type="body" sz="quarter" idx="13"/>
              </p:nvPr>
            </p:nvSpPr>
            <p:spPr/>
            <p:txBody>
              <a:bodyPr/>
              <a:lstStyle/>
              <a:p>
                <a:r>
                  <a:rPr lang="en-GB" dirty="0">
                    <a:solidFill>
                      <a:schemeClr val="accent1"/>
                    </a:solidFill>
                  </a:rPr>
                  <a:t>Dynamic parfactor-based model </a:t>
                </a:r>
                <a14:m>
                  <m:oMath xmlns:m="http://schemas.openxmlformats.org/officeDocument/2006/math">
                    <m:d>
                      <m:dPr>
                        <m:ctrlPr>
                          <a:rPr lang="en-GB" b="0" i="1" smtClean="0">
                            <a:latin typeface="Cambria Math" panose="02040503050406030204" pitchFamily="18" charset="0"/>
                          </a:rPr>
                        </m:ctrlPr>
                      </m:dPr>
                      <m:e>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rPr>
                              <m:t>0</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e>
                    </m:d>
                  </m:oMath>
                </a14:m>
                <a:r>
                  <a:rPr lang="en-GB" dirty="0"/>
                  <a:t> with</a:t>
                </a:r>
              </a:p>
              <a:p>
                <a:pPr lvl="1"/>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rPr>
                          <m:t>0</m:t>
                        </m:r>
                      </m:sup>
                    </m:sSup>
                    <m:r>
                      <a:rPr lang="en-GB" b="0" i="1" smtClean="0">
                        <a:latin typeface="Cambria Math" panose="02040503050406030204" pitchFamily="18" charset="0"/>
                      </a:rPr>
                      <m:t>=</m:t>
                    </m:r>
                    <m:sSubSup>
                      <m:sSubSupPr>
                        <m:ctrlPr>
                          <a:rPr lang="en-GB" b="0" i="1" smtClean="0">
                            <a:solidFill>
                              <a:schemeClr val="accent6"/>
                            </a:solidFill>
                            <a:latin typeface="Cambria Math" panose="02040503050406030204" pitchFamily="18" charset="0"/>
                          </a:rPr>
                        </m:ctrlPr>
                      </m:sSubSupPr>
                      <m:e>
                        <m:d>
                          <m:dPr>
                            <m:begChr m:val="{"/>
                            <m:endChr m:val="}"/>
                            <m:ctrlPr>
                              <a:rPr lang="en-GB" b="0" i="1" smtClean="0">
                                <a:solidFill>
                                  <a:schemeClr val="accent6"/>
                                </a:solidFill>
                                <a:latin typeface="Cambria Math" panose="02040503050406030204" pitchFamily="18" charset="0"/>
                              </a:rPr>
                            </m:ctrlPr>
                          </m:dPr>
                          <m:e>
                            <m:sSubSup>
                              <m:sSubSupPr>
                                <m:ctrlPr>
                                  <a:rPr lang="en-GB" b="0" i="1" smtClean="0">
                                    <a:solidFill>
                                      <a:schemeClr val="accent6"/>
                                    </a:solidFill>
                                    <a:latin typeface="Cambria Math" panose="02040503050406030204" pitchFamily="18" charset="0"/>
                                  </a:rPr>
                                </m:ctrlPr>
                              </m:sSubSupPr>
                              <m:e>
                                <m:r>
                                  <a:rPr lang="en-GB" b="0" i="1" smtClean="0">
                                    <a:solidFill>
                                      <a:schemeClr val="accent6"/>
                                    </a:solidFill>
                                    <a:latin typeface="Cambria Math" panose="02040503050406030204" pitchFamily="18" charset="0"/>
                                  </a:rPr>
                                  <m:t>𝑔</m:t>
                                </m:r>
                              </m:e>
                              <m:sub>
                                <m:r>
                                  <a:rPr lang="en-GB" b="0" i="1" smtClean="0">
                                    <a:solidFill>
                                      <a:schemeClr val="accent6"/>
                                    </a:solidFill>
                                    <a:latin typeface="Cambria Math" panose="02040503050406030204" pitchFamily="18" charset="0"/>
                                  </a:rPr>
                                  <m:t>𝑖</m:t>
                                </m:r>
                              </m:sub>
                              <m:sup>
                                <m:d>
                                  <m:dPr>
                                    <m:ctrlPr>
                                      <a:rPr lang="en-GB" b="0" i="1" smtClean="0">
                                        <a:solidFill>
                                          <a:schemeClr val="accent6"/>
                                        </a:solidFill>
                                        <a:latin typeface="Cambria Math" panose="02040503050406030204" pitchFamily="18" charset="0"/>
                                      </a:rPr>
                                    </m:ctrlPr>
                                  </m:dPr>
                                  <m:e>
                                    <m:r>
                                      <a:rPr lang="en-GB" b="0" i="1" smtClean="0">
                                        <a:solidFill>
                                          <a:schemeClr val="accent6"/>
                                        </a:solidFill>
                                        <a:latin typeface="Cambria Math" panose="02040503050406030204" pitchFamily="18" charset="0"/>
                                      </a:rPr>
                                      <m:t>0</m:t>
                                    </m:r>
                                  </m:e>
                                </m:d>
                              </m:sup>
                            </m:sSubSup>
                          </m:e>
                        </m:d>
                      </m:e>
                      <m:sub>
                        <m:r>
                          <a:rPr lang="en-GB" b="0" i="1" smtClean="0">
                            <a:solidFill>
                              <a:schemeClr val="accent6"/>
                            </a:solidFill>
                            <a:latin typeface="Cambria Math" panose="02040503050406030204" pitchFamily="18" charset="0"/>
                          </a:rPr>
                          <m:t>𝑖</m:t>
                        </m:r>
                        <m:r>
                          <a:rPr lang="en-GB" b="0" i="1" smtClean="0">
                            <a:solidFill>
                              <a:schemeClr val="accent6"/>
                            </a:solidFill>
                            <a:latin typeface="Cambria Math" panose="02040503050406030204" pitchFamily="18" charset="0"/>
                          </a:rPr>
                          <m:t>=1</m:t>
                        </m:r>
                      </m:sub>
                      <m:sup>
                        <m:sSub>
                          <m:sSubPr>
                            <m:ctrlPr>
                              <a:rPr lang="en-GB" b="0" i="1" smtClean="0">
                                <a:solidFill>
                                  <a:schemeClr val="accent6"/>
                                </a:solidFill>
                                <a:latin typeface="Cambria Math" panose="02040503050406030204" pitchFamily="18" charset="0"/>
                              </a:rPr>
                            </m:ctrlPr>
                          </m:sSubPr>
                          <m:e>
                            <m:r>
                              <a:rPr lang="en-GB" b="0" i="1" smtClean="0">
                                <a:solidFill>
                                  <a:schemeClr val="accent6"/>
                                </a:solidFill>
                                <a:latin typeface="Cambria Math" panose="02040503050406030204" pitchFamily="18" charset="0"/>
                              </a:rPr>
                              <m:t>𝑛</m:t>
                            </m:r>
                          </m:e>
                          <m:sub>
                            <m:r>
                              <a:rPr lang="en-GB" b="0" i="1" smtClean="0">
                                <a:solidFill>
                                  <a:schemeClr val="accent6"/>
                                </a:solidFill>
                                <a:latin typeface="Cambria Math" panose="02040503050406030204" pitchFamily="18" charset="0"/>
                              </a:rPr>
                              <m:t>0</m:t>
                            </m:r>
                          </m:sub>
                        </m:sSub>
                      </m:sup>
                    </m:sSubSup>
                    <m:r>
                      <a:rPr lang="en-GB" b="0" i="1" smtClean="0">
                        <a:latin typeface="Cambria Math" panose="02040503050406030204" pitchFamily="18" charset="0"/>
                      </a:rPr>
                      <m:t>,</m:t>
                    </m:r>
                    <m:sSubSup>
                      <m:sSubSupPr>
                        <m:ctrlPr>
                          <a:rPr lang="en-GB" i="1">
                            <a:latin typeface="Cambria Math" panose="02040503050406030204" pitchFamily="18" charset="0"/>
                          </a:rPr>
                        </m:ctrlPr>
                      </m:sSubSupPr>
                      <m:e>
                        <m:r>
                          <a:rPr lang="en-GB" b="0" i="1" smtClean="0">
                            <a:latin typeface="Cambria Math" panose="02040503050406030204" pitchFamily="18" charset="0"/>
                          </a:rPr>
                          <m:t>𝑔</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en-GB" i="1">
                                <a:latin typeface="Cambria Math" panose="02040503050406030204" pitchFamily="18" charset="0"/>
                              </a:rPr>
                              <m:t>0</m:t>
                            </m:r>
                          </m:e>
                        </m:d>
                      </m:sup>
                    </m:sSubSup>
                    <m:r>
                      <a:rPr lang="en-GB" b="0" i="1" smtClean="0">
                        <a:latin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𝜙</m:t>
                        </m:r>
                      </m:e>
                      <m:sub>
                        <m:r>
                          <a:rPr lang="en-GB" b="0" i="1" smtClean="0">
                            <a:latin typeface="Cambria Math" panose="02040503050406030204" pitchFamily="18" charset="0"/>
                            <a:ea typeface="Cambria Math" panose="02040503050406030204" pitchFamily="18" charset="0"/>
                          </a:rPr>
                          <m:t>𝑖</m:t>
                        </m:r>
                      </m:sub>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m:t>
                            </m:r>
                          </m:e>
                        </m:d>
                      </m:sup>
                    </m:sSubSup>
                    <m:d>
                      <m:dPr>
                        <m:ctrlPr>
                          <a:rPr lang="en-GB" i="1">
                            <a:latin typeface="Cambria Math" panose="02040503050406030204" pitchFamily="18" charset="0"/>
                            <a:ea typeface="Cambria Math" panose="02040503050406030204" pitchFamily="18" charset="0"/>
                          </a:rPr>
                        </m:ctrlPr>
                      </m:dPr>
                      <m:e>
                        <m:sSubSup>
                          <m:sSubSupPr>
                            <m:ctrlPr>
                              <a:rPr lang="en-GB" i="1">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𝐴</m:t>
                            </m:r>
                          </m:e>
                          <m:sub>
                            <m:r>
                              <a:rPr lang="en-GB" i="1">
                                <a:latin typeface="Cambria Math" panose="02040503050406030204" pitchFamily="18" charset="0"/>
                                <a:ea typeface="Cambria Math" panose="02040503050406030204" pitchFamily="18" charset="0"/>
                              </a:rPr>
                              <m:t>1</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sup>
                        </m:sSubSup>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𝐴</m:t>
                            </m:r>
                          </m:e>
                          <m:sub>
                            <m:sSub>
                              <m:sSubPr>
                                <m:ctrlPr>
                                  <a:rPr lang="en-GB" i="1">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𝑘</m:t>
                                </m:r>
                              </m:e>
                              <m:sub>
                                <m:r>
                                  <a:rPr lang="en-GB" i="1">
                                    <a:latin typeface="Cambria Math" panose="02040503050406030204" pitchFamily="18" charset="0"/>
                                    <a:ea typeface="Cambria Math" panose="02040503050406030204" pitchFamily="18" charset="0"/>
                                  </a:rPr>
                                  <m:t>𝑖</m:t>
                                </m:r>
                              </m:sub>
                            </m:sSub>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e>
                            </m:d>
                          </m:sup>
                        </m:sSubSup>
                      </m:e>
                    </m:d>
                  </m:oMath>
                </a14:m>
                <a:endParaRPr lang="en-GB" dirty="0"/>
              </a:p>
              <a:p>
                <a:pPr lvl="1"/>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oMath>
                </a14:m>
                <a:r>
                  <a:rPr lang="en-GB" dirty="0"/>
                  <a:t> a 2-slice model, i.e., </a:t>
                </a:r>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r>
                      <a:rPr lang="en-GB" i="1">
                        <a:latin typeface="Cambria Math" panose="02040503050406030204" pitchFamily="18" charset="0"/>
                      </a:rPr>
                      <m:t>=</m:t>
                    </m:r>
                    <m:sSubSup>
                      <m:sSubSupPr>
                        <m:ctrlPr>
                          <a:rPr lang="en-GB" i="1" smtClean="0">
                            <a:solidFill>
                              <a:schemeClr val="accent1"/>
                            </a:solidFill>
                            <a:latin typeface="Cambria Math" panose="02040503050406030204" pitchFamily="18" charset="0"/>
                          </a:rPr>
                        </m:ctrlPr>
                      </m:sSubSupPr>
                      <m:e>
                        <m:d>
                          <m:dPr>
                            <m:begChr m:val="{"/>
                            <m:endChr m:val="}"/>
                            <m:ctrlPr>
                              <a:rPr lang="en-GB" i="1">
                                <a:solidFill>
                                  <a:schemeClr val="accent1"/>
                                </a:solidFill>
                                <a:latin typeface="Cambria Math" panose="02040503050406030204" pitchFamily="18" charset="0"/>
                              </a:rPr>
                            </m:ctrlPr>
                          </m:dPr>
                          <m:e>
                            <m:sSubSup>
                              <m:sSubSupPr>
                                <m:ctrlPr>
                                  <a:rPr lang="en-GB" i="1">
                                    <a:solidFill>
                                      <a:schemeClr val="accent1"/>
                                    </a:solidFill>
                                    <a:latin typeface="Cambria Math" panose="02040503050406030204" pitchFamily="18" charset="0"/>
                                  </a:rPr>
                                </m:ctrlPr>
                              </m:sSubSupPr>
                              <m:e>
                                <m:r>
                                  <a:rPr lang="en-GB"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𝑖</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e>
                        </m:d>
                      </m:e>
                      <m:sub>
                        <m:r>
                          <a:rPr lang="en-GB" i="1">
                            <a:solidFill>
                              <a:schemeClr val="accent1"/>
                            </a:solidFill>
                            <a:latin typeface="Cambria Math" panose="02040503050406030204" pitchFamily="18" charset="0"/>
                          </a:rPr>
                          <m:t>𝑖</m:t>
                        </m:r>
                        <m:r>
                          <a:rPr lang="en-GB" i="1">
                            <a:solidFill>
                              <a:schemeClr val="accent1"/>
                            </a:solidFill>
                            <a:latin typeface="Cambria Math" panose="02040503050406030204" pitchFamily="18" charset="0"/>
                          </a:rPr>
                          <m:t>=1</m:t>
                        </m:r>
                      </m:sub>
                      <m:sup>
                        <m:r>
                          <a:rPr lang="en-GB" i="1">
                            <a:solidFill>
                              <a:schemeClr val="accent1"/>
                            </a:solidFill>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sSubSup>
                      <m:sSubSupPr>
                        <m:ctrlPr>
                          <a:rPr lang="en-GB" i="1" smtClean="0">
                            <a:solidFill>
                              <a:schemeClr val="accent2"/>
                            </a:solidFill>
                            <a:latin typeface="Cambria Math" panose="02040503050406030204" pitchFamily="18" charset="0"/>
                            <a:ea typeface="Cambria Math" panose="02040503050406030204" pitchFamily="18" charset="0"/>
                          </a:rPr>
                        </m:ctrlPr>
                      </m:sSubSupPr>
                      <m:e>
                        <m:d>
                          <m:dPr>
                            <m:begChr m:val="{"/>
                            <m:endChr m:val="}"/>
                            <m:ctrlPr>
                              <a:rPr lang="en-GB" i="1">
                                <a:solidFill>
                                  <a:schemeClr val="accent2"/>
                                </a:solidFill>
                                <a:latin typeface="Cambria Math" panose="02040503050406030204" pitchFamily="18" charset="0"/>
                                <a:ea typeface="Cambria Math" panose="02040503050406030204" pitchFamily="18" charset="0"/>
                              </a:rPr>
                            </m:ctrlPr>
                          </m:dPr>
                          <m:e>
                            <m:sSubSup>
                              <m:sSubSupPr>
                                <m:ctrlPr>
                                  <a:rPr lang="en-GB" b="0" i="1">
                                    <a:solidFill>
                                      <a:schemeClr val="accent2"/>
                                    </a:solidFill>
                                    <a:latin typeface="Cambria Math" panose="02040503050406030204" pitchFamily="18" charset="0"/>
                                    <a:ea typeface="Cambria Math" panose="02040503050406030204" pitchFamily="18" charset="0"/>
                                  </a:rPr>
                                </m:ctrlPr>
                              </m:sSubSupPr>
                              <m:e>
                                <m:r>
                                  <a:rPr lang="en-GB" b="0" i="1" smtClean="0">
                                    <a:solidFill>
                                      <a:schemeClr val="accent2"/>
                                    </a:solidFill>
                                    <a:latin typeface="Cambria Math" panose="02040503050406030204" pitchFamily="18" charset="0"/>
                                    <a:ea typeface="Cambria Math" panose="02040503050406030204" pitchFamily="18" charset="0"/>
                                  </a:rPr>
                                  <m:t>𝑔</m:t>
                                </m:r>
                              </m:e>
                              <m:sub>
                                <m:r>
                                  <a:rPr lang="en-GB" i="1">
                                    <a:solidFill>
                                      <a:schemeClr val="accent2"/>
                                    </a:solidFill>
                                    <a:latin typeface="Cambria Math" panose="02040503050406030204" pitchFamily="18" charset="0"/>
                                    <a:ea typeface="Cambria Math" panose="02040503050406030204" pitchFamily="18" charset="0"/>
                                  </a:rPr>
                                  <m:t>𝑗</m:t>
                                </m:r>
                              </m:sub>
                              <m:sup>
                                <m:d>
                                  <m:dPr>
                                    <m:ctrlPr>
                                      <a:rPr lang="en-GB" b="0" i="1" smtClean="0">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𝜏</m:t>
                                    </m:r>
                                    <m:r>
                                      <a:rPr lang="en-GB" i="1">
                                        <a:solidFill>
                                          <a:schemeClr val="accent2"/>
                                        </a:solidFill>
                                        <a:latin typeface="Cambria Math" panose="02040503050406030204" pitchFamily="18" charset="0"/>
                                        <a:ea typeface="Cambria Math" panose="02040503050406030204" pitchFamily="18" charset="0"/>
                                      </a:rPr>
                                      <m:t>−1,</m:t>
                                    </m:r>
                                    <m:r>
                                      <a:rPr lang="en-GB" i="1">
                                        <a:solidFill>
                                          <a:schemeClr val="accent2"/>
                                        </a:solidFill>
                                        <a:latin typeface="Cambria Math" panose="02040503050406030204" pitchFamily="18" charset="0"/>
                                        <a:ea typeface="Cambria Math" panose="02040503050406030204" pitchFamily="18" charset="0"/>
                                      </a:rPr>
                                      <m:t>𝜏</m:t>
                                    </m:r>
                                  </m:e>
                                </m:d>
                              </m:sup>
                            </m:sSubSup>
                          </m:e>
                        </m:d>
                      </m:e>
                      <m:sub>
                        <m:r>
                          <a:rPr lang="en-GB" i="1">
                            <a:solidFill>
                              <a:schemeClr val="accent2"/>
                            </a:solidFill>
                            <a:latin typeface="Cambria Math" panose="02040503050406030204" pitchFamily="18" charset="0"/>
                            <a:ea typeface="Cambria Math" panose="02040503050406030204" pitchFamily="18" charset="0"/>
                          </a:rPr>
                          <m:t>𝑗</m:t>
                        </m:r>
                        <m:r>
                          <a:rPr lang="en-GB" i="1">
                            <a:solidFill>
                              <a:schemeClr val="accent2"/>
                            </a:solidFill>
                            <a:latin typeface="Cambria Math" panose="02040503050406030204" pitchFamily="18" charset="0"/>
                            <a:ea typeface="Cambria Math" panose="02040503050406030204" pitchFamily="18" charset="0"/>
                          </a:rPr>
                          <m:t>=1</m:t>
                        </m:r>
                      </m:sub>
                      <m:sup>
                        <m:r>
                          <a:rPr lang="en-GB" i="1">
                            <a:solidFill>
                              <a:schemeClr val="accent2"/>
                            </a:solidFill>
                            <a:latin typeface="Cambria Math" panose="02040503050406030204" pitchFamily="18" charset="0"/>
                            <a:ea typeface="Cambria Math" panose="02040503050406030204" pitchFamily="18" charset="0"/>
                          </a:rPr>
                          <m:t>𝑚</m:t>
                        </m:r>
                      </m:sup>
                    </m:sSubSup>
                  </m:oMath>
                </a14:m>
                <a:endParaRPr lang="en-GB" dirty="0"/>
              </a:p>
              <a:p>
                <a:pPr lvl="1"/>
                <a:r>
                  <a:rPr lang="en-GB" dirty="0"/>
                  <a:t>Example: </a:t>
                </a:r>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rPr>
                          <m:t>0</m:t>
                        </m:r>
                      </m:sup>
                    </m:sSup>
                    <m:r>
                      <a:rPr lang="en-GB" i="1">
                        <a:latin typeface="Cambria Math" panose="02040503050406030204" pitchFamily="18" charset="0"/>
                      </a:rPr>
                      <m:t>=</m:t>
                    </m:r>
                    <m:d>
                      <m:dPr>
                        <m:begChr m:val="{"/>
                        <m:endChr m:val="}"/>
                        <m:ctrlPr>
                          <a:rPr lang="en-GB" i="1" smtClean="0">
                            <a:solidFill>
                              <a:schemeClr val="accent1"/>
                            </a:solidFill>
                            <a:latin typeface="Cambria Math" panose="02040503050406030204" pitchFamily="18" charset="0"/>
                          </a:rPr>
                        </m:ctrlPr>
                      </m:dPr>
                      <m:e>
                        <m:sSubSup>
                          <m:sSubSupPr>
                            <m:ctrlPr>
                              <a:rPr lang="en-GB" i="1">
                                <a:solidFill>
                                  <a:schemeClr val="accent1"/>
                                </a:solidFill>
                                <a:latin typeface="Cambria Math" panose="02040503050406030204" pitchFamily="18" charset="0"/>
                              </a:rPr>
                            </m:ctrlPr>
                          </m:sSubSupPr>
                          <m:e>
                            <m:r>
                              <a:rPr lang="de-DE"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2</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0</m:t>
                                </m:r>
                              </m:e>
                            </m:d>
                          </m:sup>
                        </m:sSubSup>
                        <m:r>
                          <a:rPr lang="en-GB" i="1">
                            <a:solidFill>
                              <a:schemeClr val="accent1"/>
                            </a:solidFill>
                            <a:latin typeface="Cambria Math" panose="02040503050406030204" pitchFamily="18" charset="0"/>
                          </a:rPr>
                          <m:t>,</m:t>
                        </m:r>
                        <m:sSubSup>
                          <m:sSubSupPr>
                            <m:ctrlPr>
                              <a:rPr lang="en-GB" i="1">
                                <a:solidFill>
                                  <a:schemeClr val="accent1"/>
                                </a:solidFill>
                                <a:latin typeface="Cambria Math" panose="02040503050406030204" pitchFamily="18" charset="0"/>
                              </a:rPr>
                            </m:ctrlPr>
                          </m:sSubSupPr>
                          <m:e>
                            <m:r>
                              <a:rPr lang="de-DE"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3</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rPr>
                                  <m:t>0</m:t>
                                </m:r>
                              </m:e>
                            </m:d>
                          </m:sup>
                        </m:sSubSup>
                      </m:e>
                    </m:d>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sSubSup>
                          <m:sSubSupPr>
                            <m:ctrlPr>
                              <a:rPr lang="en-GB" i="1">
                                <a:latin typeface="Cambria Math" panose="02040503050406030204" pitchFamily="18" charset="0"/>
                              </a:rPr>
                            </m:ctrlPr>
                          </m:sSubSupPr>
                          <m:e>
                            <m:r>
                              <a:rPr lang="de-DE" b="0" i="1" smtClean="0">
                                <a:latin typeface="Cambria Math" panose="02040503050406030204" pitchFamily="18" charset="0"/>
                              </a:rPr>
                              <m:t>𝑔</m:t>
                            </m:r>
                          </m:e>
                          <m:sub>
                            <m:r>
                              <a:rPr lang="en-GB" i="1">
                                <a:latin typeface="Cambria Math" panose="02040503050406030204" pitchFamily="18" charset="0"/>
                              </a:rPr>
                              <m:t>0</m:t>
                            </m:r>
                          </m:sub>
                          <m:sup>
                            <m:d>
                              <m:dPr>
                                <m:ctrlPr>
                                  <a:rPr lang="en-GB" i="1">
                                    <a:latin typeface="Cambria Math" panose="02040503050406030204" pitchFamily="18" charset="0"/>
                                  </a:rPr>
                                </m:ctrlPr>
                              </m:dPr>
                              <m:e>
                                <m:r>
                                  <a:rPr lang="en-GB" i="1">
                                    <a:latin typeface="Cambria Math" panose="02040503050406030204" pitchFamily="18" charset="0"/>
                                  </a:rPr>
                                  <m:t>0</m:t>
                                </m:r>
                              </m:e>
                            </m:d>
                          </m:sup>
                        </m:sSubSup>
                      </m:e>
                    </m:d>
                  </m:oMath>
                </a14:m>
                <a:r>
                  <a:rPr lang="en-GB" dirty="0"/>
                  <a:t>, </a:t>
                </a:r>
                <a14:m>
                  <m:oMath xmlns:m="http://schemas.openxmlformats.org/officeDocument/2006/math">
                    <m:sSup>
                      <m:sSupPr>
                        <m:ctrlPr>
                          <a:rPr lang="en-GB" i="1">
                            <a:latin typeface="Cambria Math" panose="02040503050406030204" pitchFamily="18" charset="0"/>
                          </a:rPr>
                        </m:ctrlPr>
                      </m:sSupPr>
                      <m:e>
                        <m:r>
                          <a:rPr lang="en-GB" b="0" i="1" smtClean="0">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r>
                      <a:rPr lang="en-GB" i="1">
                        <a:latin typeface="Cambria Math" panose="02040503050406030204" pitchFamily="18" charset="0"/>
                      </a:rPr>
                      <m:t>=</m:t>
                    </m:r>
                    <m:d>
                      <m:dPr>
                        <m:begChr m:val="{"/>
                        <m:endChr m:val="}"/>
                        <m:ctrlPr>
                          <a:rPr lang="en-GB" i="1" smtClean="0">
                            <a:solidFill>
                              <a:schemeClr val="accent1"/>
                            </a:solidFill>
                            <a:latin typeface="Cambria Math" panose="02040503050406030204" pitchFamily="18" charset="0"/>
                          </a:rPr>
                        </m:ctrlPr>
                      </m:dPr>
                      <m:e>
                        <m:sSubSup>
                          <m:sSubSupPr>
                            <m:ctrlPr>
                              <a:rPr lang="en-GB" i="1">
                                <a:solidFill>
                                  <a:schemeClr val="accent1"/>
                                </a:solidFill>
                                <a:latin typeface="Cambria Math" panose="02040503050406030204" pitchFamily="18" charset="0"/>
                              </a:rPr>
                            </m:ctrlPr>
                          </m:sSubSupPr>
                          <m:e>
                            <m:r>
                              <a:rPr lang="de-DE"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2</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r>
                          <a:rPr lang="en-GB" i="1">
                            <a:solidFill>
                              <a:schemeClr val="accent1"/>
                            </a:solidFill>
                            <a:latin typeface="Cambria Math" panose="02040503050406030204" pitchFamily="18" charset="0"/>
                            <a:ea typeface="Cambria Math" panose="02040503050406030204" pitchFamily="18" charset="0"/>
                          </a:rPr>
                          <m:t>,</m:t>
                        </m:r>
                        <m:sSubSup>
                          <m:sSubSupPr>
                            <m:ctrlPr>
                              <a:rPr lang="en-GB" i="1">
                                <a:solidFill>
                                  <a:schemeClr val="accent1"/>
                                </a:solidFill>
                                <a:latin typeface="Cambria Math" panose="02040503050406030204" pitchFamily="18" charset="0"/>
                              </a:rPr>
                            </m:ctrlPr>
                          </m:sSubSupPr>
                          <m:e>
                            <m:r>
                              <a:rPr lang="de-DE" b="0" i="1" smtClean="0">
                                <a:solidFill>
                                  <a:schemeClr val="accent1"/>
                                </a:solidFill>
                                <a:latin typeface="Cambria Math" panose="02040503050406030204" pitchFamily="18" charset="0"/>
                              </a:rPr>
                              <m:t>𝑔</m:t>
                            </m:r>
                          </m:e>
                          <m:sub>
                            <m:r>
                              <a:rPr lang="en-GB" i="1">
                                <a:solidFill>
                                  <a:schemeClr val="accent1"/>
                                </a:solidFill>
                                <a:latin typeface="Cambria Math" panose="02040503050406030204" pitchFamily="18" charset="0"/>
                              </a:rPr>
                              <m:t>3</m:t>
                            </m:r>
                          </m:sub>
                          <m:sup>
                            <m:d>
                              <m:dPr>
                                <m:ctrlPr>
                                  <a:rPr lang="en-GB" i="1">
                                    <a:solidFill>
                                      <a:schemeClr val="accent1"/>
                                    </a:solidFill>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bSup>
                      </m:e>
                    </m:d>
                    <m:r>
                      <a:rPr lang="en-GB" i="1">
                        <a:latin typeface="Cambria Math" panose="02040503050406030204" pitchFamily="18" charset="0"/>
                        <a:ea typeface="Cambria Math" panose="02040503050406030204" pitchFamily="18" charset="0"/>
                      </a:rPr>
                      <m:t>∪</m:t>
                    </m:r>
                    <m:d>
                      <m:dPr>
                        <m:begChr m:val="{"/>
                        <m:endChr m:val="}"/>
                        <m:ctrlPr>
                          <a:rPr lang="en-GB" i="1" smtClean="0">
                            <a:solidFill>
                              <a:schemeClr val="accent2"/>
                            </a:solidFill>
                            <a:latin typeface="Cambria Math" panose="02040503050406030204" pitchFamily="18" charset="0"/>
                            <a:ea typeface="Cambria Math" panose="02040503050406030204" pitchFamily="18" charset="0"/>
                          </a:rPr>
                        </m:ctrlPr>
                      </m:dPr>
                      <m:e>
                        <m:sSubSup>
                          <m:sSubSupPr>
                            <m:ctrlPr>
                              <a:rPr lang="de-DE" b="0" i="1" smtClean="0">
                                <a:solidFill>
                                  <a:schemeClr val="accent2"/>
                                </a:solidFill>
                                <a:latin typeface="Cambria Math" panose="02040503050406030204" pitchFamily="18" charset="0"/>
                                <a:ea typeface="Cambria Math" panose="02040503050406030204" pitchFamily="18" charset="0"/>
                              </a:rPr>
                            </m:ctrlPr>
                          </m:sSubSupPr>
                          <m:e>
                            <m:r>
                              <a:rPr lang="de-DE" b="0" i="1" smtClean="0">
                                <a:solidFill>
                                  <a:schemeClr val="accent2"/>
                                </a:solidFill>
                                <a:latin typeface="Cambria Math" panose="02040503050406030204" pitchFamily="18" charset="0"/>
                                <a:ea typeface="Cambria Math" panose="02040503050406030204" pitchFamily="18" charset="0"/>
                              </a:rPr>
                              <m:t>𝑔</m:t>
                            </m:r>
                          </m:e>
                          <m:sub>
                            <m:r>
                              <a:rPr lang="en-GB" i="1">
                                <a:solidFill>
                                  <a:schemeClr val="accent2"/>
                                </a:solidFill>
                                <a:latin typeface="Cambria Math" panose="02040503050406030204" pitchFamily="18" charset="0"/>
                                <a:ea typeface="Cambria Math" panose="02040503050406030204" pitchFamily="18" charset="0"/>
                              </a:rPr>
                              <m:t>𝐸</m:t>
                            </m:r>
                          </m:sub>
                          <m:sup>
                            <m:d>
                              <m:dPr>
                                <m:ctrlPr>
                                  <a:rPr lang="en-GB" i="1">
                                    <a:solidFill>
                                      <a:schemeClr val="accent2"/>
                                    </a:solidFill>
                                    <a:latin typeface="Cambria Math" panose="02040503050406030204" pitchFamily="18" charset="0"/>
                                    <a:ea typeface="Cambria Math" panose="02040503050406030204" pitchFamily="18" charset="0"/>
                                  </a:rPr>
                                </m:ctrlPr>
                              </m:dPr>
                              <m:e>
                                <m:r>
                                  <a:rPr lang="en-GB" i="1">
                                    <a:solidFill>
                                      <a:schemeClr val="accent2"/>
                                    </a:solidFill>
                                    <a:latin typeface="Cambria Math" panose="02040503050406030204" pitchFamily="18" charset="0"/>
                                    <a:ea typeface="Cambria Math" panose="02040503050406030204" pitchFamily="18" charset="0"/>
                                  </a:rPr>
                                  <m:t>𝜏</m:t>
                                </m:r>
                                <m:r>
                                  <a:rPr lang="en-GB" i="1">
                                    <a:solidFill>
                                      <a:schemeClr val="accent2"/>
                                    </a:solidFill>
                                    <a:latin typeface="Cambria Math" panose="02040503050406030204" pitchFamily="18" charset="0"/>
                                    <a:ea typeface="Cambria Math" panose="02040503050406030204" pitchFamily="18" charset="0"/>
                                  </a:rPr>
                                  <m:t>−1,</m:t>
                                </m:r>
                                <m:r>
                                  <a:rPr lang="en-GB" i="1">
                                    <a:solidFill>
                                      <a:schemeClr val="accent2"/>
                                    </a:solidFill>
                                    <a:latin typeface="Cambria Math" panose="02040503050406030204" pitchFamily="18" charset="0"/>
                                    <a:ea typeface="Cambria Math" panose="02040503050406030204" pitchFamily="18" charset="0"/>
                                  </a:rPr>
                                  <m:t>𝜏</m:t>
                                </m:r>
                              </m:e>
                            </m:d>
                          </m:sup>
                        </m:sSubSup>
                      </m:e>
                    </m:d>
                  </m:oMath>
                </a14:m>
                <a:endParaRPr lang="en-GB" dirty="0"/>
              </a:p>
              <a:p>
                <a:pPr lvl="2"/>
                <a:r>
                  <a:rPr lang="en-GB" dirty="0"/>
                  <a:t>No assumptions about observability </a:t>
                </a:r>
              </a:p>
            </p:txBody>
          </p:sp>
        </mc:Choice>
        <mc:Fallback xmlns="">
          <p:sp>
            <p:nvSpPr>
              <p:cNvPr id="3" name="Content Placeholder 2">
                <a:extLst>
                  <a:ext uri="{FF2B5EF4-FFF2-40B4-BE49-F238E27FC236}">
                    <a16:creationId xmlns:a16="http://schemas.microsoft.com/office/drawing/2014/main" id="{45BD4722-ACA1-7E46-B00D-5B37B1C14B18}"/>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2210"/>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AA233E16-C097-3145-A999-6F971120A28B}"/>
                  </a:ext>
                </a:extLst>
              </p:cNvPr>
              <p:cNvSpPr/>
              <p:nvPr/>
            </p:nvSpPr>
            <p:spPr>
              <a:xfrm>
                <a:off x="8694141" y="1085710"/>
                <a:ext cx="3438439" cy="218290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4758" lvl="1"/>
                <a:r>
                  <a:rPr lang="en-GB" sz="1798" dirty="0"/>
                  <a:t>Semantics: Unroll model </a:t>
                </a:r>
                <a14:m>
                  <m:oMath xmlns:m="http://schemas.openxmlformats.org/officeDocument/2006/math">
                    <m:r>
                      <a:rPr lang="en-GB" sz="1798" i="1" dirty="0" smtClean="0">
                        <a:latin typeface="Cambria Math" panose="02040503050406030204" pitchFamily="18" charset="0"/>
                      </a:rPr>
                      <m:t>𝑀</m:t>
                    </m:r>
                  </m:oMath>
                </a14:m>
                <a:r>
                  <a:rPr lang="en-GB" sz="1798" dirty="0"/>
                  <a:t> for </a:t>
                </a:r>
                <a14:m>
                  <m:oMath xmlns:m="http://schemas.openxmlformats.org/officeDocument/2006/math">
                    <m:r>
                      <a:rPr lang="en-GB" sz="1798" i="1" dirty="0" smtClean="0">
                        <a:latin typeface="Cambria Math" panose="02040503050406030204" pitchFamily="18" charset="0"/>
                      </a:rPr>
                      <m:t>𝑇</m:t>
                    </m:r>
                  </m:oMath>
                </a14:m>
                <a:r>
                  <a:rPr lang="en-GB" sz="1798" dirty="0"/>
                  <a:t> steps, ground, build full joint.</a:t>
                </a:r>
              </a:p>
              <a:p>
                <a:pPr marL="9525" lvl="2">
                  <a:buNone/>
                </a:pPr>
                <a14:m>
                  <m:oMathPara xmlns:m="http://schemas.openxmlformats.org/officeDocument/2006/math">
                    <m:oMathParaPr>
                      <m:jc m:val="centerGroup"/>
                    </m:oMathParaPr>
                    <m:oMath xmlns:m="http://schemas.openxmlformats.org/officeDocument/2006/math">
                      <m:sSup>
                        <m:sSupPr>
                          <m:ctrlPr>
                            <a:rPr lang="en-GB" i="1" smtClean="0">
                              <a:solidFill>
                                <a:schemeClr val="bg1"/>
                              </a:solidFill>
                              <a:latin typeface="Cambria Math" panose="02040503050406030204" pitchFamily="18" charset="0"/>
                            </a:rPr>
                          </m:ctrlPr>
                        </m:sSupPr>
                        <m:e>
                          <m:r>
                            <a:rPr lang="en-GB" i="1">
                              <a:solidFill>
                                <a:schemeClr val="bg1"/>
                              </a:solidFill>
                              <a:latin typeface="Cambria Math" panose="02040503050406030204" pitchFamily="18" charset="0"/>
                            </a:rPr>
                            <m:t>𝑀</m:t>
                          </m:r>
                        </m:e>
                        <m:sup>
                          <m:d>
                            <m:dPr>
                              <m:ctrlPr>
                                <a:rPr lang="en-GB" i="1">
                                  <a:solidFill>
                                    <a:schemeClr val="bg1"/>
                                  </a:solidFill>
                                  <a:latin typeface="Cambria Math" panose="02040503050406030204" pitchFamily="18" charset="0"/>
                                </a:rPr>
                              </m:ctrlPr>
                            </m:dPr>
                            <m:e>
                              <m:r>
                                <a:rPr lang="en-GB" i="1">
                                  <a:solidFill>
                                    <a:schemeClr val="bg1"/>
                                  </a:solidFill>
                                  <a:latin typeface="Cambria Math" panose="02040503050406030204" pitchFamily="18" charset="0"/>
                                </a:rPr>
                                <m:t>0:</m:t>
                              </m:r>
                              <m:r>
                                <a:rPr lang="en-GB" i="1">
                                  <a:solidFill>
                                    <a:schemeClr val="bg1"/>
                                  </a:solidFill>
                                  <a:latin typeface="Cambria Math" panose="02040503050406030204" pitchFamily="18" charset="0"/>
                                </a:rPr>
                                <m:t>𝑇</m:t>
                              </m:r>
                            </m:e>
                          </m:d>
                        </m:sup>
                      </m:sSup>
                      <m:r>
                        <a:rPr lang="en-GB" i="1">
                          <a:solidFill>
                            <a:schemeClr val="bg1"/>
                          </a:solidFill>
                          <a:latin typeface="Cambria Math" panose="02040503050406030204" pitchFamily="18" charset="0"/>
                        </a:rPr>
                        <m:t>=</m:t>
                      </m:r>
                      <m:sSup>
                        <m:sSupPr>
                          <m:ctrlPr>
                            <a:rPr lang="en-GB" i="1">
                              <a:solidFill>
                                <a:schemeClr val="bg1"/>
                              </a:solidFill>
                              <a:latin typeface="Cambria Math" panose="02040503050406030204" pitchFamily="18" charset="0"/>
                            </a:rPr>
                          </m:ctrlPr>
                        </m:sSupPr>
                        <m:e>
                          <m:r>
                            <a:rPr lang="en-GB" i="1">
                              <a:solidFill>
                                <a:schemeClr val="bg1"/>
                              </a:solidFill>
                              <a:latin typeface="Cambria Math" panose="02040503050406030204" pitchFamily="18" charset="0"/>
                            </a:rPr>
                            <m:t>𝑀</m:t>
                          </m:r>
                        </m:e>
                        <m:sup>
                          <m:r>
                            <a:rPr lang="en-GB" i="1">
                              <a:solidFill>
                                <a:schemeClr val="bg1"/>
                              </a:solidFill>
                              <a:latin typeface="Cambria Math" panose="02040503050406030204" pitchFamily="18" charset="0"/>
                            </a:rPr>
                            <m:t>0</m:t>
                          </m:r>
                        </m:sup>
                      </m:sSup>
                      <m:r>
                        <a:rPr lang="en-GB" i="1">
                          <a:solidFill>
                            <a:schemeClr val="bg1"/>
                          </a:solidFill>
                          <a:latin typeface="Cambria Math" panose="02040503050406030204" pitchFamily="18" charset="0"/>
                          <a:ea typeface="Cambria Math" panose="02040503050406030204" pitchFamily="18" charset="0"/>
                        </a:rPr>
                        <m:t>∪</m:t>
                      </m:r>
                      <m:nary>
                        <m:naryPr>
                          <m:chr m:val="⋃"/>
                          <m:ctrlPr>
                            <a:rPr lang="en-GB" i="1">
                              <a:solidFill>
                                <a:schemeClr val="bg1"/>
                              </a:solidFill>
                              <a:latin typeface="Cambria Math" panose="02040503050406030204" pitchFamily="18" charset="0"/>
                              <a:ea typeface="Cambria Math" panose="02040503050406030204" pitchFamily="18" charset="0"/>
                            </a:rPr>
                          </m:ctrlPr>
                        </m:naryPr>
                        <m:sub>
                          <m:r>
                            <m:rPr>
                              <m:brk m:alnAt="23"/>
                            </m:rPr>
                            <a:rPr lang="en-GB" i="1">
                              <a:solidFill>
                                <a:schemeClr val="bg1"/>
                              </a:solidFill>
                              <a:latin typeface="Cambria Math" panose="02040503050406030204" pitchFamily="18" charset="0"/>
                              <a:ea typeface="Cambria Math" panose="02040503050406030204" pitchFamily="18" charset="0"/>
                            </a:rPr>
                            <m:t>𝑡</m:t>
                          </m:r>
                          <m:r>
                            <a:rPr lang="en-GB" i="1">
                              <a:solidFill>
                                <a:schemeClr val="bg1"/>
                              </a:solidFill>
                              <a:latin typeface="Cambria Math" panose="02040503050406030204" pitchFamily="18" charset="0"/>
                              <a:ea typeface="Cambria Math" panose="02040503050406030204" pitchFamily="18" charset="0"/>
                            </a:rPr>
                            <m:t>=1</m:t>
                          </m:r>
                        </m:sub>
                        <m:sup>
                          <m:r>
                            <a:rPr lang="en-GB" i="1">
                              <a:solidFill>
                                <a:schemeClr val="bg1"/>
                              </a:solidFill>
                              <a:latin typeface="Cambria Math" panose="02040503050406030204" pitchFamily="18" charset="0"/>
                              <a:ea typeface="Cambria Math" panose="02040503050406030204" pitchFamily="18" charset="0"/>
                            </a:rPr>
                            <m:t>𝑇</m:t>
                          </m:r>
                        </m:sup>
                        <m:e>
                          <m:sSup>
                            <m:sSupPr>
                              <m:ctrlPr>
                                <a:rPr lang="en-GB" i="1">
                                  <a:solidFill>
                                    <a:schemeClr val="bg1"/>
                                  </a:solidFill>
                                  <a:latin typeface="Cambria Math" panose="02040503050406030204" pitchFamily="18" charset="0"/>
                                </a:rPr>
                              </m:ctrlPr>
                            </m:sSupPr>
                            <m:e>
                              <m:r>
                                <a:rPr lang="en-GB" i="1">
                                  <a:solidFill>
                                    <a:schemeClr val="bg1"/>
                                  </a:solidFill>
                                  <a:latin typeface="Cambria Math" panose="02040503050406030204" pitchFamily="18" charset="0"/>
                                </a:rPr>
                                <m:t>𝑀</m:t>
                              </m:r>
                            </m:e>
                            <m:sup>
                              <m:r>
                                <a:rPr lang="en-GB" i="1">
                                  <a:solidFill>
                                    <a:schemeClr val="bg1"/>
                                  </a:solidFill>
                                  <a:latin typeface="Cambria Math" panose="02040503050406030204" pitchFamily="18" charset="0"/>
                                  <a:ea typeface="Cambria Math" panose="02040503050406030204" pitchFamily="18" charset="0"/>
                                </a:rPr>
                                <m:t>→|</m:t>
                              </m:r>
                              <m:r>
                                <a:rPr lang="en-GB" i="1">
                                  <a:solidFill>
                                    <a:schemeClr val="bg1"/>
                                  </a:solidFill>
                                  <a:latin typeface="Cambria Math" panose="02040503050406030204" pitchFamily="18" charset="0"/>
                                  <a:ea typeface="Cambria Math" panose="02040503050406030204" pitchFamily="18" charset="0"/>
                                </a:rPr>
                                <m:t>𝜏</m:t>
                              </m:r>
                              <m:r>
                                <a:rPr lang="en-GB" i="1">
                                  <a:solidFill>
                                    <a:schemeClr val="bg1"/>
                                  </a:solidFill>
                                  <a:latin typeface="Cambria Math" panose="02040503050406030204" pitchFamily="18" charset="0"/>
                                  <a:ea typeface="Cambria Math" panose="02040503050406030204" pitchFamily="18" charset="0"/>
                                </a:rPr>
                                <m:t>=</m:t>
                              </m:r>
                              <m:r>
                                <a:rPr lang="en-GB" i="1">
                                  <a:solidFill>
                                    <a:schemeClr val="bg1"/>
                                  </a:solidFill>
                                  <a:latin typeface="Cambria Math" panose="02040503050406030204" pitchFamily="18" charset="0"/>
                                  <a:ea typeface="Cambria Math" panose="02040503050406030204" pitchFamily="18" charset="0"/>
                                </a:rPr>
                                <m:t>𝑡</m:t>
                              </m:r>
                            </m:sup>
                          </m:sSup>
                        </m:e>
                      </m:nary>
                    </m:oMath>
                  </m:oMathPara>
                </a14:m>
                <a:endParaRPr lang="en-GB" i="1" dirty="0">
                  <a:solidFill>
                    <a:schemeClr val="bg1"/>
                  </a:solidFill>
                  <a:latin typeface="Cambria Math" panose="02040503050406030204" pitchFamily="18" charset="0"/>
                </a:endParaRPr>
              </a:p>
              <a:p>
                <a:pPr marL="9525" lvl="2">
                  <a:buNone/>
                </a:pPr>
                <a14:m>
                  <m:oMathPara xmlns:m="http://schemas.openxmlformats.org/officeDocument/2006/math">
                    <m:oMathParaPr>
                      <m:jc m:val="centerGroup"/>
                    </m:oMathParaPr>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𝑃</m:t>
                          </m:r>
                        </m:e>
                        <m:sub>
                          <m:r>
                            <a:rPr lang="en-GB" i="1">
                              <a:latin typeface="Cambria Math" panose="02040503050406030204" pitchFamily="18" charset="0"/>
                            </a:rPr>
                            <m:t>𝑀</m:t>
                          </m:r>
                        </m:sub>
                        <m:sup>
                          <m:r>
                            <a:rPr lang="en-GB" i="1">
                              <a:latin typeface="Cambria Math" panose="02040503050406030204" pitchFamily="18" charset="0"/>
                            </a:rPr>
                            <m:t>𝑇</m:t>
                          </m:r>
                        </m:sup>
                      </m:sSubSup>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𝑍</m:t>
                          </m:r>
                        </m:den>
                      </m:f>
                      <m:nary>
                        <m:naryPr>
                          <m:chr m:val="∏"/>
                          <m:supHide m:val="on"/>
                          <m:ctrlPr>
                            <a:rPr lang="en-GB" i="1">
                              <a:latin typeface="Cambria Math" panose="02040503050406030204" pitchFamily="18" charset="0"/>
                            </a:rPr>
                          </m:ctrlPr>
                        </m:naryPr>
                        <m:sub>
                          <m:r>
                            <m:rPr>
                              <m:brk m:alnAt="7"/>
                            </m:rPr>
                            <a:rPr lang="en-GB" i="1">
                              <a:latin typeface="Cambria Math" panose="02040503050406030204" pitchFamily="18" charset="0"/>
                              <a:ea typeface="Cambria Math" panose="02040503050406030204" pitchFamily="18" charset="0"/>
                            </a:rPr>
                            <m:t>𝜁</m:t>
                          </m:r>
                          <m:r>
                            <a:rPr lang="en-GB"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𝑔𝑟</m:t>
                          </m:r>
                          <m:d>
                            <m:dPr>
                              <m:ctrlPr>
                                <a:rPr lang="de-DE" i="1">
                                  <a:latin typeface="Cambria Math" panose="02040503050406030204" pitchFamily="18" charset="0"/>
                                  <a:ea typeface="Cambria Math" panose="02040503050406030204" pitchFamily="18" charset="0"/>
                                </a:rPr>
                              </m:ctrlPr>
                            </m:dPr>
                            <m:e>
                              <m:sSup>
                                <m:sSupPr>
                                  <m:ctrlPr>
                                    <a:rPr lang="de-DE"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𝑀</m:t>
                                  </m:r>
                                </m:e>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0 :</m:t>
                                      </m:r>
                                      <m:r>
                                        <a:rPr lang="de-DE" i="1">
                                          <a:latin typeface="Cambria Math" panose="02040503050406030204" pitchFamily="18" charset="0"/>
                                          <a:ea typeface="Cambria Math" panose="02040503050406030204" pitchFamily="18" charset="0"/>
                                        </a:rPr>
                                        <m:t>𝑇</m:t>
                                      </m:r>
                                    </m:e>
                                  </m:d>
                                </m:sup>
                              </m:sSup>
                            </m:e>
                          </m:d>
                        </m:sub>
                        <m:sup/>
                        <m:e>
                          <m:r>
                            <m:rPr>
                              <m:brk m:alnAt="7"/>
                            </m:rPr>
                            <a:rPr lang="en-GB" i="1">
                              <a:latin typeface="Cambria Math" panose="02040503050406030204" pitchFamily="18" charset="0"/>
                              <a:ea typeface="Cambria Math" panose="02040503050406030204" pitchFamily="18" charset="0"/>
                            </a:rPr>
                            <m:t>𝜁</m:t>
                          </m:r>
                        </m:e>
                      </m:nary>
                    </m:oMath>
                  </m:oMathPara>
                </a14:m>
                <a:endParaRPr lang="en-GB" dirty="0"/>
              </a:p>
            </p:txBody>
          </p:sp>
        </mc:Choice>
        <mc:Fallback xmlns="">
          <p:sp>
            <p:nvSpPr>
              <p:cNvPr id="7" name="Rectangle 6">
                <a:extLst>
                  <a:ext uri="{FF2B5EF4-FFF2-40B4-BE49-F238E27FC236}">
                    <a16:creationId xmlns:a16="http://schemas.microsoft.com/office/drawing/2014/main" id="{AA233E16-C097-3145-A999-6F971120A28B}"/>
                  </a:ext>
                </a:extLst>
              </p:cNvPr>
              <p:cNvSpPr>
                <a:spLocks noRot="1" noChangeAspect="1" noMove="1" noResize="1" noEditPoints="1" noAdjustHandles="1" noChangeArrowheads="1" noChangeShapeType="1" noTextEdit="1"/>
              </p:cNvSpPr>
              <p:nvPr/>
            </p:nvSpPr>
            <p:spPr>
              <a:xfrm>
                <a:off x="8694141" y="1085710"/>
                <a:ext cx="3438439" cy="2182905"/>
              </a:xfrm>
              <a:prstGeom prst="rect">
                <a:avLst/>
              </a:prstGeom>
              <a:blipFill>
                <a:blip r:embed="rId3"/>
                <a:stretch>
                  <a:fillRect/>
                </a:stretch>
              </a:blipFill>
            </p:spPr>
            <p:txBody>
              <a:bodyPr/>
              <a:lstStyle/>
              <a:p>
                <a:r>
                  <a:rPr lang="en-DE">
                    <a:noFill/>
                  </a:rPr>
                  <a:t> </a:t>
                </a:r>
              </a:p>
            </p:txBody>
          </p:sp>
        </mc:Fallback>
      </mc:AlternateContent>
      <p:grpSp>
        <p:nvGrpSpPr>
          <p:cNvPr id="58" name="Group 57">
            <a:extLst>
              <a:ext uri="{FF2B5EF4-FFF2-40B4-BE49-F238E27FC236}">
                <a16:creationId xmlns:a16="http://schemas.microsoft.com/office/drawing/2014/main" id="{A0522F1F-8A08-3849-BD98-69D49770049B}"/>
              </a:ext>
            </a:extLst>
          </p:cNvPr>
          <p:cNvGrpSpPr/>
          <p:nvPr/>
        </p:nvGrpSpPr>
        <p:grpSpPr>
          <a:xfrm>
            <a:off x="5101442" y="4033254"/>
            <a:ext cx="6730233" cy="1870735"/>
            <a:chOff x="5101442" y="4033254"/>
            <a:chExt cx="6730233" cy="1870735"/>
          </a:xfrm>
        </p:grpSpPr>
        <p:sp>
          <p:nvSpPr>
            <p:cNvPr id="59" name="Rectangle 58">
              <a:extLst>
                <a:ext uri="{FF2B5EF4-FFF2-40B4-BE49-F238E27FC236}">
                  <a16:creationId xmlns:a16="http://schemas.microsoft.com/office/drawing/2014/main" id="{569D1C81-D247-F64D-866B-E7F683BAD10E}"/>
                </a:ext>
              </a:extLst>
            </p:cNvPr>
            <p:cNvSpPr/>
            <p:nvPr/>
          </p:nvSpPr>
          <p:spPr>
            <a:xfrm>
              <a:off x="5101442" y="4039953"/>
              <a:ext cx="2119956" cy="186403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61" name="Rectangle 60">
              <a:extLst>
                <a:ext uri="{FF2B5EF4-FFF2-40B4-BE49-F238E27FC236}">
                  <a16:creationId xmlns:a16="http://schemas.microsoft.com/office/drawing/2014/main" id="{4A281628-4744-BB43-98A5-2828B4A37BB4}"/>
                </a:ext>
              </a:extLst>
            </p:cNvPr>
            <p:cNvSpPr/>
            <p:nvPr/>
          </p:nvSpPr>
          <p:spPr>
            <a:xfrm>
              <a:off x="7220039" y="4039953"/>
              <a:ext cx="4611636" cy="186403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C4024A41-E7CD-5A45-8723-FA3A8E0A3860}"/>
                    </a:ext>
                  </a:extLst>
                </p:cNvPr>
                <p:cNvSpPr txBox="1"/>
                <p:nvPr/>
              </p:nvSpPr>
              <p:spPr>
                <a:xfrm>
                  <a:off x="7360708" y="4584913"/>
                  <a:ext cx="1870386"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62" name="TextBox 61">
                  <a:extLst>
                    <a:ext uri="{FF2B5EF4-FFF2-40B4-BE49-F238E27FC236}">
                      <a16:creationId xmlns:a16="http://schemas.microsoft.com/office/drawing/2014/main" id="{C4024A41-E7CD-5A45-8723-FA3A8E0A3860}"/>
                    </a:ext>
                  </a:extLst>
                </p:cNvPr>
                <p:cNvSpPr txBox="1">
                  <a:spLocks noRot="1" noChangeAspect="1" noMove="1" noResize="1" noEditPoints="1" noAdjustHandles="1" noChangeArrowheads="1" noChangeShapeType="1" noTextEdit="1"/>
                </p:cNvSpPr>
                <p:nvPr/>
              </p:nvSpPr>
              <p:spPr>
                <a:xfrm>
                  <a:off x="7360708" y="4584913"/>
                  <a:ext cx="1870386" cy="415481"/>
                </a:xfrm>
                <a:prstGeom prst="ellipse">
                  <a:avLst/>
                </a:prstGeom>
                <a:blipFill>
                  <a:blip r:embed="rId4"/>
                  <a:stretch>
                    <a:fillRect/>
                  </a:stretch>
                </a:blipFill>
                <a:ln>
                  <a:solidFill>
                    <a:schemeClr val="tx1"/>
                  </a:solidFill>
                </a:ln>
              </p:spPr>
              <p:txBody>
                <a:bodyPr/>
                <a:lstStyle/>
                <a:p>
                  <a:r>
                    <a:rPr lang="en-GB">
                      <a:noFill/>
                    </a:rPr>
                    <a:t> </a:t>
                  </a:r>
                </a:p>
              </p:txBody>
            </p:sp>
          </mc:Fallback>
        </mc:AlternateContent>
        <p:cxnSp>
          <p:nvCxnSpPr>
            <p:cNvPr id="63" name="Straight Connector 62">
              <a:extLst>
                <a:ext uri="{FF2B5EF4-FFF2-40B4-BE49-F238E27FC236}">
                  <a16:creationId xmlns:a16="http://schemas.microsoft.com/office/drawing/2014/main" id="{5FEB7D26-28C9-3543-99B1-21131CEB0B38}"/>
                </a:ext>
              </a:extLst>
            </p:cNvPr>
            <p:cNvCxnSpPr>
              <a:cxnSpLocks/>
              <a:stCxn id="62" idx="5"/>
              <a:endCxn id="90" idx="1"/>
            </p:cNvCxnSpPr>
            <p:nvPr/>
          </p:nvCxnSpPr>
          <p:spPr>
            <a:xfrm>
              <a:off x="8957182" y="4939548"/>
              <a:ext cx="28098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A79D899-2615-0748-B93D-FFC2EB6D271F}"/>
                </a:ext>
              </a:extLst>
            </p:cNvPr>
            <p:cNvCxnSpPr>
              <a:cxnSpLocks/>
              <a:stCxn id="90" idx="0"/>
              <a:endCxn id="73" idx="4"/>
            </p:cNvCxnSpPr>
            <p:nvPr/>
          </p:nvCxnSpPr>
          <p:spPr>
            <a:xfrm flipV="1">
              <a:off x="9310095" y="4611286"/>
              <a:ext cx="137376"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6A390140-6877-9B47-9E04-83701002167C}"/>
                </a:ext>
              </a:extLst>
            </p:cNvPr>
            <p:cNvCxnSpPr>
              <a:cxnSpLocks/>
              <a:stCxn id="73" idx="4"/>
              <a:endCxn id="86" idx="0"/>
            </p:cNvCxnSpPr>
            <p:nvPr/>
          </p:nvCxnSpPr>
          <p:spPr>
            <a:xfrm>
              <a:off x="9447471" y="4611286"/>
              <a:ext cx="124938"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EF64A0B-7642-E84C-A805-2FFAE8E46D24}"/>
                </a:ext>
              </a:extLst>
            </p:cNvPr>
            <p:cNvCxnSpPr>
              <a:cxnSpLocks/>
              <a:stCxn id="74" idx="0"/>
              <a:endCxn id="86" idx="2"/>
            </p:cNvCxnSpPr>
            <p:nvPr/>
          </p:nvCxnSpPr>
          <p:spPr>
            <a:xfrm flipV="1">
              <a:off x="9447471" y="5155380"/>
              <a:ext cx="124938"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5C53F6D-AE25-D540-8DFB-38FC0E902702}"/>
                </a:ext>
              </a:extLst>
            </p:cNvPr>
            <p:cNvCxnSpPr>
              <a:cxnSpLocks/>
              <a:stCxn id="86" idx="3"/>
              <a:endCxn id="68" idx="3"/>
            </p:cNvCxnSpPr>
            <p:nvPr/>
          </p:nvCxnSpPr>
          <p:spPr>
            <a:xfrm flipV="1">
              <a:off x="9644334" y="4939548"/>
              <a:ext cx="330128"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A38A1D16-C505-CA40-8FD2-CAA730E52E08}"/>
                    </a:ext>
                  </a:extLst>
                </p:cNvPr>
                <p:cNvSpPr txBox="1"/>
                <p:nvPr/>
              </p:nvSpPr>
              <p:spPr>
                <a:xfrm>
                  <a:off x="9663750" y="4584913"/>
                  <a:ext cx="212167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68" name="TextBox 67">
                  <a:extLst>
                    <a:ext uri="{FF2B5EF4-FFF2-40B4-BE49-F238E27FC236}">
                      <a16:creationId xmlns:a16="http://schemas.microsoft.com/office/drawing/2014/main" id="{A38A1D16-C505-CA40-8FD2-CAA730E52E08}"/>
                    </a:ext>
                  </a:extLst>
                </p:cNvPr>
                <p:cNvSpPr txBox="1">
                  <a:spLocks noRot="1" noChangeAspect="1" noMove="1" noResize="1" noEditPoints="1" noAdjustHandles="1" noChangeArrowheads="1" noChangeShapeType="1" noTextEdit="1"/>
                </p:cNvSpPr>
                <p:nvPr/>
              </p:nvSpPr>
              <p:spPr>
                <a:xfrm>
                  <a:off x="9663750" y="4584913"/>
                  <a:ext cx="2121677" cy="415481"/>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6D0B67E1-214F-E647-9EBE-B32FF67EB776}"/>
                    </a:ext>
                  </a:extLst>
                </p:cNvPr>
                <p:cNvSpPr txBox="1"/>
                <p:nvPr/>
              </p:nvSpPr>
              <p:spPr>
                <a:xfrm>
                  <a:off x="8900980" y="4195805"/>
                  <a:ext cx="109298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p>
              </p:txBody>
            </p:sp>
          </mc:Choice>
          <mc:Fallback xmlns="">
            <p:sp>
              <p:nvSpPr>
                <p:cNvPr id="73" name="TextBox 72">
                  <a:extLst>
                    <a:ext uri="{FF2B5EF4-FFF2-40B4-BE49-F238E27FC236}">
                      <a16:creationId xmlns:a16="http://schemas.microsoft.com/office/drawing/2014/main" id="{6D0B67E1-214F-E647-9EBE-B32FF67EB776}"/>
                    </a:ext>
                  </a:extLst>
                </p:cNvPr>
                <p:cNvSpPr txBox="1">
                  <a:spLocks noRot="1" noChangeAspect="1" noMove="1" noResize="1" noEditPoints="1" noAdjustHandles="1" noChangeArrowheads="1" noChangeShapeType="1" noTextEdit="1"/>
                </p:cNvSpPr>
                <p:nvPr/>
              </p:nvSpPr>
              <p:spPr>
                <a:xfrm>
                  <a:off x="8900980" y="4195805"/>
                  <a:ext cx="1092982" cy="415481"/>
                </a:xfrm>
                <a:prstGeom prst="ellipse">
                  <a:avLst/>
                </a:prstGeom>
                <a:blipFill>
                  <a:blip r:embed="rId6"/>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31826340-6B22-C04E-9C2F-674CA5DACE9B}"/>
                    </a:ext>
                  </a:extLst>
                </p:cNvPr>
                <p:cNvSpPr txBox="1"/>
                <p:nvPr/>
              </p:nvSpPr>
              <p:spPr>
                <a:xfrm>
                  <a:off x="8694141" y="5462129"/>
                  <a:ext cx="1506660"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e>
                            </m:d>
                          </m:sup>
                        </m:sSup>
                      </m:oMath>
                    </m:oMathPara>
                  </a14:m>
                  <a:endParaRPr lang="en-GB" sz="1798" dirty="0">
                    <a:solidFill>
                      <a:schemeClr val="accent1"/>
                    </a:solidFill>
                  </a:endParaRPr>
                </a:p>
              </p:txBody>
            </p:sp>
          </mc:Choice>
          <mc:Fallback xmlns="">
            <p:sp>
              <p:nvSpPr>
                <p:cNvPr id="74" name="TextBox 73">
                  <a:extLst>
                    <a:ext uri="{FF2B5EF4-FFF2-40B4-BE49-F238E27FC236}">
                      <a16:creationId xmlns:a16="http://schemas.microsoft.com/office/drawing/2014/main" id="{31826340-6B22-C04E-9C2F-674CA5DACE9B}"/>
                    </a:ext>
                  </a:extLst>
                </p:cNvPr>
                <p:cNvSpPr txBox="1">
                  <a:spLocks noRot="1" noChangeAspect="1" noMove="1" noResize="1" noEditPoints="1" noAdjustHandles="1" noChangeArrowheads="1" noChangeShapeType="1" noTextEdit="1"/>
                </p:cNvSpPr>
                <p:nvPr/>
              </p:nvSpPr>
              <p:spPr>
                <a:xfrm>
                  <a:off x="8694141" y="5462129"/>
                  <a:ext cx="1506660" cy="415481"/>
                </a:xfrm>
                <a:prstGeom prst="ellipse">
                  <a:avLst/>
                </a:prstGeom>
                <a:blipFill>
                  <a:blip r:embed="rId7"/>
                  <a:stretch>
                    <a:fillRect/>
                  </a:stretch>
                </a:blipFill>
                <a:ln>
                  <a:solidFill>
                    <a:schemeClr val="tx1"/>
                  </a:solidFill>
                </a:ln>
              </p:spPr>
              <p:txBody>
                <a:bodyPr/>
                <a:lstStyle/>
                <a:p>
                  <a:r>
                    <a:rPr lang="en-GB">
                      <a:noFill/>
                    </a:rPr>
                    <a:t> </a:t>
                  </a:r>
                </a:p>
              </p:txBody>
            </p:sp>
          </mc:Fallback>
        </mc:AlternateContent>
        <p:cxnSp>
          <p:nvCxnSpPr>
            <p:cNvPr id="75" name="Straight Connector 74">
              <a:extLst>
                <a:ext uri="{FF2B5EF4-FFF2-40B4-BE49-F238E27FC236}">
                  <a16:creationId xmlns:a16="http://schemas.microsoft.com/office/drawing/2014/main" id="{6B71CDBF-29B4-2C47-8C53-2AAFABD3F84F}"/>
                </a:ext>
              </a:extLst>
            </p:cNvPr>
            <p:cNvCxnSpPr>
              <a:cxnSpLocks/>
              <a:stCxn id="90" idx="2"/>
              <a:endCxn id="74" idx="0"/>
            </p:cNvCxnSpPr>
            <p:nvPr/>
          </p:nvCxnSpPr>
          <p:spPr>
            <a:xfrm>
              <a:off x="9310095" y="5153120"/>
              <a:ext cx="137376"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5A7857C0-CB1A-EA4F-A908-D267F4D10A01}"/>
                    </a:ext>
                  </a:extLst>
                </p:cNvPr>
                <p:cNvSpPr txBox="1"/>
                <p:nvPr/>
              </p:nvSpPr>
              <p:spPr>
                <a:xfrm>
                  <a:off x="5128964" y="5462129"/>
                  <a:ext cx="181547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solidFill>
                      <a:schemeClr val="accent1"/>
                    </a:solidFill>
                  </a:endParaRPr>
                </a:p>
              </p:txBody>
            </p:sp>
          </mc:Choice>
          <mc:Fallback xmlns="">
            <p:sp>
              <p:nvSpPr>
                <p:cNvPr id="76" name="TextBox 75">
                  <a:extLst>
                    <a:ext uri="{FF2B5EF4-FFF2-40B4-BE49-F238E27FC236}">
                      <a16:creationId xmlns:a16="http://schemas.microsoft.com/office/drawing/2014/main" id="{5A7857C0-CB1A-EA4F-A908-D267F4D10A01}"/>
                    </a:ext>
                  </a:extLst>
                </p:cNvPr>
                <p:cNvSpPr txBox="1">
                  <a:spLocks noRot="1" noChangeAspect="1" noMove="1" noResize="1" noEditPoints="1" noAdjustHandles="1" noChangeArrowheads="1" noChangeShapeType="1" noTextEdit="1"/>
                </p:cNvSpPr>
                <p:nvPr/>
              </p:nvSpPr>
              <p:spPr>
                <a:xfrm>
                  <a:off x="5128964" y="5462129"/>
                  <a:ext cx="1815474" cy="415481"/>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6C0BAB35-89C6-AF4F-84EC-9C9484D02B5B}"/>
                    </a:ext>
                  </a:extLst>
                </p:cNvPr>
                <p:cNvSpPr txBox="1"/>
                <p:nvPr/>
              </p:nvSpPr>
              <p:spPr>
                <a:xfrm>
                  <a:off x="5337904" y="4195805"/>
                  <a:ext cx="1401795"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en-GB" sz="1798" i="1">
                                    <a:latin typeface="Cambria Math" panose="02040503050406030204" pitchFamily="18" charset="0"/>
                                    <a:ea typeface="Cambria Math" panose="02040503050406030204" pitchFamily="18" charset="0"/>
                                  </a:rPr>
                                  <m:t>𝜏</m:t>
                                </m:r>
                                <m:r>
                                  <a:rPr lang="en-GB" sz="1798" i="1">
                                    <a:latin typeface="Cambria Math" panose="02040503050406030204" pitchFamily="18" charset="0"/>
                                  </a:rPr>
                                  <m:t>−1</m:t>
                                </m:r>
                              </m:e>
                            </m:d>
                          </m:sup>
                        </m:sSup>
                      </m:oMath>
                    </m:oMathPara>
                  </a14:m>
                  <a:endParaRPr lang="en-GB" sz="1798" dirty="0"/>
                </a:p>
              </p:txBody>
            </p:sp>
          </mc:Choice>
          <mc:Fallback xmlns="">
            <p:sp>
              <p:nvSpPr>
                <p:cNvPr id="77" name="TextBox 76">
                  <a:extLst>
                    <a:ext uri="{FF2B5EF4-FFF2-40B4-BE49-F238E27FC236}">
                      <a16:creationId xmlns:a16="http://schemas.microsoft.com/office/drawing/2014/main" id="{6C0BAB35-89C6-AF4F-84EC-9C9484D02B5B}"/>
                    </a:ext>
                  </a:extLst>
                </p:cNvPr>
                <p:cNvSpPr txBox="1">
                  <a:spLocks noRot="1" noChangeAspect="1" noMove="1" noResize="1" noEditPoints="1" noAdjustHandles="1" noChangeArrowheads="1" noChangeShapeType="1" noTextEdit="1"/>
                </p:cNvSpPr>
                <p:nvPr/>
              </p:nvSpPr>
              <p:spPr>
                <a:xfrm>
                  <a:off x="5337904" y="4195805"/>
                  <a:ext cx="1401795" cy="415481"/>
                </a:xfrm>
                <a:prstGeom prst="ellipse">
                  <a:avLst/>
                </a:prstGeom>
                <a:blipFill>
                  <a:blip r:embed="rId9"/>
                  <a:stretch>
                    <a:fillRect b="-2857"/>
                  </a:stretch>
                </a:blipFill>
                <a:ln>
                  <a:solidFill>
                    <a:schemeClr val="tx1"/>
                  </a:solidFill>
                </a:ln>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79F45101-1AE5-EF48-B1E0-1DE480BE462A}"/>
                </a:ext>
              </a:extLst>
            </p:cNvPr>
            <p:cNvCxnSpPr>
              <a:cxnSpLocks/>
              <a:stCxn id="77" idx="6"/>
              <a:endCxn id="94" idx="1"/>
            </p:cNvCxnSpPr>
            <p:nvPr/>
          </p:nvCxnSpPr>
          <p:spPr>
            <a:xfrm>
              <a:off x="6739699" y="4403546"/>
              <a:ext cx="4042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124">
              <a:extLst>
                <a:ext uri="{FF2B5EF4-FFF2-40B4-BE49-F238E27FC236}">
                  <a16:creationId xmlns:a16="http://schemas.microsoft.com/office/drawing/2014/main" id="{62D268CC-E27C-B34F-B0D8-AD3827BDC47A}"/>
                </a:ext>
              </a:extLst>
            </p:cNvPr>
            <p:cNvCxnSpPr>
              <a:cxnSpLocks/>
              <a:stCxn id="76" idx="6"/>
              <a:endCxn id="94" idx="2"/>
            </p:cNvCxnSpPr>
            <p:nvPr/>
          </p:nvCxnSpPr>
          <p:spPr>
            <a:xfrm flipV="1">
              <a:off x="6944438" y="4475661"/>
              <a:ext cx="271452" cy="1194209"/>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08FA685-BB48-1E47-BBB6-120CDA26B27F}"/>
                </a:ext>
              </a:extLst>
            </p:cNvPr>
            <p:cNvCxnSpPr>
              <a:cxnSpLocks/>
              <a:stCxn id="94" idx="3"/>
              <a:endCxn id="73" idx="2"/>
            </p:cNvCxnSpPr>
            <p:nvPr/>
          </p:nvCxnSpPr>
          <p:spPr>
            <a:xfrm flipV="1">
              <a:off x="7287815" y="4403546"/>
              <a:ext cx="16131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01231CE3-1656-8E42-B51E-EFF249988210}"/>
                </a:ext>
              </a:extLst>
            </p:cNvPr>
            <p:cNvGrpSpPr/>
            <p:nvPr/>
          </p:nvGrpSpPr>
          <p:grpSpPr>
            <a:xfrm>
              <a:off x="7110195" y="4033254"/>
              <a:ext cx="817832" cy="472863"/>
              <a:chOff x="7110195" y="4033254"/>
              <a:chExt cx="817832" cy="472863"/>
            </a:xfrm>
          </p:grpSpPr>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B9EDE0E5-4634-1947-A9E9-30ADC2906A4F}"/>
                      </a:ext>
                    </a:extLst>
                  </p:cNvPr>
                  <p:cNvSpPr txBox="1"/>
                  <p:nvPr/>
                </p:nvSpPr>
                <p:spPr>
                  <a:xfrm>
                    <a:off x="7325426" y="4033254"/>
                    <a:ext cx="602601" cy="2664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en-GB" sz="1399" i="1">
                                  <a:latin typeface="Cambria Math" panose="02040503050406030204" pitchFamily="18" charset="0"/>
                                </a:rPr>
                                <m:t>𝐸</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en-GB" sz="1400" i="1">
                                      <a:latin typeface="Cambria Math" panose="02040503050406030204" pitchFamily="18" charset="0"/>
                                    </a:rPr>
                                    <m:t>−1</m:t>
                                  </m:r>
                                  <m:r>
                                    <a:rPr lang="de-DE"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92" name="TextBox 91">
                    <a:extLst>
                      <a:ext uri="{FF2B5EF4-FFF2-40B4-BE49-F238E27FC236}">
                        <a16:creationId xmlns:a16="http://schemas.microsoft.com/office/drawing/2014/main" id="{B9EDE0E5-4634-1947-A9E9-30ADC2906A4F}"/>
                      </a:ext>
                    </a:extLst>
                  </p:cNvPr>
                  <p:cNvSpPr txBox="1">
                    <a:spLocks noRot="1" noChangeAspect="1" noMove="1" noResize="1" noEditPoints="1" noAdjustHandles="1" noChangeArrowheads="1" noChangeShapeType="1" noTextEdit="1"/>
                  </p:cNvSpPr>
                  <p:nvPr/>
                </p:nvSpPr>
                <p:spPr>
                  <a:xfrm>
                    <a:off x="7325426" y="4033254"/>
                    <a:ext cx="602601" cy="266421"/>
                  </a:xfrm>
                  <a:prstGeom prst="rect">
                    <a:avLst/>
                  </a:prstGeom>
                  <a:blipFill>
                    <a:blip r:embed="rId10"/>
                    <a:stretch>
                      <a:fillRect l="-6250" b="-13636"/>
                    </a:stretch>
                  </a:blipFill>
                </p:spPr>
                <p:txBody>
                  <a:bodyPr/>
                  <a:lstStyle/>
                  <a:p>
                    <a:r>
                      <a:rPr lang="en-GB">
                        <a:noFill/>
                      </a:rPr>
                      <a:t> </a:t>
                    </a:r>
                  </a:p>
                </p:txBody>
              </p:sp>
            </mc:Fallback>
          </mc:AlternateContent>
          <p:sp>
            <p:nvSpPr>
              <p:cNvPr id="93" name="Rectangle 92">
                <a:extLst>
                  <a:ext uri="{FF2B5EF4-FFF2-40B4-BE49-F238E27FC236}">
                    <a16:creationId xmlns:a16="http://schemas.microsoft.com/office/drawing/2014/main" id="{300651EA-8A11-7E49-98F2-1D8DC7391EAE}"/>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4" name="Rectangle 93">
                <a:extLst>
                  <a:ext uri="{FF2B5EF4-FFF2-40B4-BE49-F238E27FC236}">
                    <a16:creationId xmlns:a16="http://schemas.microsoft.com/office/drawing/2014/main" id="{30214009-BC69-B34A-A826-CA5926765C7A}"/>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5" name="Rectangle 94">
                <a:extLst>
                  <a:ext uri="{FF2B5EF4-FFF2-40B4-BE49-F238E27FC236}">
                    <a16:creationId xmlns:a16="http://schemas.microsoft.com/office/drawing/2014/main" id="{3C15CC46-B9D8-B941-823E-D78DD790D619}"/>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2" name="Group 81">
              <a:extLst>
                <a:ext uri="{FF2B5EF4-FFF2-40B4-BE49-F238E27FC236}">
                  <a16:creationId xmlns:a16="http://schemas.microsoft.com/office/drawing/2014/main" id="{9BDB72CE-3B93-194F-957E-C36957F76C59}"/>
                </a:ext>
              </a:extLst>
            </p:cNvPr>
            <p:cNvGrpSpPr/>
            <p:nvPr/>
          </p:nvGrpSpPr>
          <p:grpSpPr>
            <a:xfrm>
              <a:off x="8862502" y="4978814"/>
              <a:ext cx="553287" cy="470079"/>
              <a:chOff x="6768297" y="4301355"/>
              <a:chExt cx="553287" cy="470079"/>
            </a:xfrm>
          </p:grpSpPr>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AAD2CC6B-24C5-CF4C-9747-E65097BD43CB}"/>
                      </a:ext>
                    </a:extLst>
                  </p:cNvPr>
                  <p:cNvSpPr txBox="1"/>
                  <p:nvPr/>
                </p:nvSpPr>
                <p:spPr>
                  <a:xfrm>
                    <a:off x="6768297" y="4505079"/>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8" name="TextBox 87">
                    <a:extLst>
                      <a:ext uri="{FF2B5EF4-FFF2-40B4-BE49-F238E27FC236}">
                        <a16:creationId xmlns:a16="http://schemas.microsoft.com/office/drawing/2014/main" id="{AAD2CC6B-24C5-CF4C-9747-E65097BD43CB}"/>
                      </a:ext>
                    </a:extLst>
                  </p:cNvPr>
                  <p:cNvSpPr txBox="1">
                    <a:spLocks noRot="1" noChangeAspect="1" noMove="1" noResize="1" noEditPoints="1" noAdjustHandles="1" noChangeArrowheads="1" noChangeShapeType="1" noTextEdit="1"/>
                  </p:cNvSpPr>
                  <p:nvPr/>
                </p:nvSpPr>
                <p:spPr>
                  <a:xfrm>
                    <a:off x="6768297" y="4505079"/>
                    <a:ext cx="336887" cy="266355"/>
                  </a:xfrm>
                  <a:prstGeom prst="rect">
                    <a:avLst/>
                  </a:prstGeom>
                  <a:blipFill>
                    <a:blip r:embed="rId11"/>
                    <a:stretch>
                      <a:fillRect l="-11111" b="-19048"/>
                    </a:stretch>
                  </a:blipFill>
                </p:spPr>
                <p:txBody>
                  <a:bodyPr/>
                  <a:lstStyle/>
                  <a:p>
                    <a:r>
                      <a:rPr lang="en-GB">
                        <a:noFill/>
                      </a:rPr>
                      <a:t> </a:t>
                    </a:r>
                  </a:p>
                </p:txBody>
              </p:sp>
            </mc:Fallback>
          </mc:AlternateContent>
          <p:sp>
            <p:nvSpPr>
              <p:cNvPr id="89" name="Rectangle 88">
                <a:extLst>
                  <a:ext uri="{FF2B5EF4-FFF2-40B4-BE49-F238E27FC236}">
                    <a16:creationId xmlns:a16="http://schemas.microsoft.com/office/drawing/2014/main" id="{B4EF047B-9915-3640-A435-8060189CA7BB}"/>
                  </a:ext>
                </a:extLst>
              </p:cNvPr>
              <p:cNvSpPr/>
              <p:nvPr/>
            </p:nvSpPr>
            <p:spPr>
              <a:xfrm>
                <a:off x="7110195" y="4301355"/>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0" name="Rectangle 89">
                <a:extLst>
                  <a:ext uri="{FF2B5EF4-FFF2-40B4-BE49-F238E27FC236}">
                    <a16:creationId xmlns:a16="http://schemas.microsoft.com/office/drawing/2014/main" id="{124CB5D7-6947-FA43-B9D6-667353E2750D}"/>
                  </a:ext>
                </a:extLst>
              </p:cNvPr>
              <p:cNvSpPr/>
              <p:nvPr/>
            </p:nvSpPr>
            <p:spPr>
              <a:xfrm>
                <a:off x="7143964"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1" name="Rectangle 90">
                <a:extLst>
                  <a:ext uri="{FF2B5EF4-FFF2-40B4-BE49-F238E27FC236}">
                    <a16:creationId xmlns:a16="http://schemas.microsoft.com/office/drawing/2014/main" id="{CFDDECE5-FFC8-AD45-BBF5-B607D841E3F6}"/>
                  </a:ext>
                </a:extLst>
              </p:cNvPr>
              <p:cNvSpPr/>
              <p:nvPr/>
            </p:nvSpPr>
            <p:spPr>
              <a:xfrm>
                <a:off x="7177733" y="4362267"/>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nvGrpSpPr>
            <p:cNvPr id="83" name="Group 82">
              <a:extLst>
                <a:ext uri="{FF2B5EF4-FFF2-40B4-BE49-F238E27FC236}">
                  <a16:creationId xmlns:a16="http://schemas.microsoft.com/office/drawing/2014/main" id="{EC2FA671-2790-4747-957D-EC15D5EF98C1}"/>
                </a:ext>
              </a:extLst>
            </p:cNvPr>
            <p:cNvGrpSpPr/>
            <p:nvPr/>
          </p:nvGrpSpPr>
          <p:grpSpPr>
            <a:xfrm>
              <a:off x="9466714" y="4981074"/>
              <a:ext cx="548276" cy="471117"/>
              <a:chOff x="9466714" y="4981074"/>
              <a:chExt cx="548276" cy="471117"/>
            </a:xfrm>
          </p:grpSpPr>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0F7EDA58-5843-774E-A217-A059A65AD424}"/>
                      </a:ext>
                    </a:extLst>
                  </p:cNvPr>
                  <p:cNvSpPr txBox="1"/>
                  <p:nvPr/>
                </p:nvSpPr>
                <p:spPr>
                  <a:xfrm>
                    <a:off x="9678103" y="5185836"/>
                    <a:ext cx="336887"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399" dirty="0"/>
                  </a:p>
                </p:txBody>
              </p:sp>
            </mc:Choice>
            <mc:Fallback xmlns="">
              <p:sp>
                <p:nvSpPr>
                  <p:cNvPr id="84" name="TextBox 83">
                    <a:extLst>
                      <a:ext uri="{FF2B5EF4-FFF2-40B4-BE49-F238E27FC236}">
                        <a16:creationId xmlns:a16="http://schemas.microsoft.com/office/drawing/2014/main" id="{0F7EDA58-5843-774E-A217-A059A65AD424}"/>
                      </a:ext>
                    </a:extLst>
                  </p:cNvPr>
                  <p:cNvSpPr txBox="1">
                    <a:spLocks noRot="1" noChangeAspect="1" noMove="1" noResize="1" noEditPoints="1" noAdjustHandles="1" noChangeArrowheads="1" noChangeShapeType="1" noTextEdit="1"/>
                  </p:cNvSpPr>
                  <p:nvPr/>
                </p:nvSpPr>
                <p:spPr>
                  <a:xfrm>
                    <a:off x="9678103" y="5185836"/>
                    <a:ext cx="336887" cy="266355"/>
                  </a:xfrm>
                  <a:prstGeom prst="rect">
                    <a:avLst/>
                  </a:prstGeom>
                  <a:blipFill>
                    <a:blip r:embed="rId12"/>
                    <a:stretch>
                      <a:fillRect l="-10714" b="-19048"/>
                    </a:stretch>
                  </a:blipFill>
                </p:spPr>
                <p:txBody>
                  <a:bodyPr/>
                  <a:lstStyle/>
                  <a:p>
                    <a:r>
                      <a:rPr lang="en-GB">
                        <a:noFill/>
                      </a:rPr>
                      <a:t> </a:t>
                    </a:r>
                  </a:p>
                </p:txBody>
              </p:sp>
            </mc:Fallback>
          </mc:AlternateContent>
          <p:sp>
            <p:nvSpPr>
              <p:cNvPr id="85" name="Rectangle 84">
                <a:extLst>
                  <a:ext uri="{FF2B5EF4-FFF2-40B4-BE49-F238E27FC236}">
                    <a16:creationId xmlns:a16="http://schemas.microsoft.com/office/drawing/2014/main" id="{1572FE0E-2DD0-8E48-8123-FA2BBA6B638E}"/>
                  </a:ext>
                </a:extLst>
              </p:cNvPr>
              <p:cNvSpPr/>
              <p:nvPr/>
            </p:nvSpPr>
            <p:spPr>
              <a:xfrm>
                <a:off x="9466714"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6" name="Rectangle 85">
                <a:extLst>
                  <a:ext uri="{FF2B5EF4-FFF2-40B4-BE49-F238E27FC236}">
                    <a16:creationId xmlns:a16="http://schemas.microsoft.com/office/drawing/2014/main" id="{29A190C1-8009-914E-B95E-6CC4DF12ECCF}"/>
                  </a:ext>
                </a:extLst>
              </p:cNvPr>
              <p:cNvSpPr/>
              <p:nvPr/>
            </p:nvSpPr>
            <p:spPr>
              <a:xfrm>
                <a:off x="9500483"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7" name="Rectangle 86">
                <a:extLst>
                  <a:ext uri="{FF2B5EF4-FFF2-40B4-BE49-F238E27FC236}">
                    <a16:creationId xmlns:a16="http://schemas.microsoft.com/office/drawing/2014/main" id="{66B98411-0CA5-D14C-9D4D-924557C98B27}"/>
                  </a:ext>
                </a:extLst>
              </p:cNvPr>
              <p:cNvSpPr/>
              <p:nvPr/>
            </p:nvSpPr>
            <p:spPr>
              <a:xfrm>
                <a:off x="9534252"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grpSp>
      <p:grpSp>
        <p:nvGrpSpPr>
          <p:cNvPr id="8" name="Group 7">
            <a:extLst>
              <a:ext uri="{FF2B5EF4-FFF2-40B4-BE49-F238E27FC236}">
                <a16:creationId xmlns:a16="http://schemas.microsoft.com/office/drawing/2014/main" id="{C10BCC91-F8F7-3145-BC2D-56A774BA6E90}"/>
              </a:ext>
            </a:extLst>
          </p:cNvPr>
          <p:cNvGrpSpPr/>
          <p:nvPr/>
        </p:nvGrpSpPr>
        <p:grpSpPr>
          <a:xfrm>
            <a:off x="359625" y="4033254"/>
            <a:ext cx="4535157" cy="1870083"/>
            <a:chOff x="359625" y="4033254"/>
            <a:chExt cx="4535157" cy="1870083"/>
          </a:xfrm>
        </p:grpSpPr>
        <p:sp>
          <p:nvSpPr>
            <p:cNvPr id="60" name="Rectangle 59">
              <a:extLst>
                <a:ext uri="{FF2B5EF4-FFF2-40B4-BE49-F238E27FC236}">
                  <a16:creationId xmlns:a16="http://schemas.microsoft.com/office/drawing/2014/main" id="{F6B11C95-33BF-7445-B3BD-2381B33B08A7}"/>
                </a:ext>
              </a:extLst>
            </p:cNvPr>
            <p:cNvSpPr/>
            <p:nvPr/>
          </p:nvSpPr>
          <p:spPr>
            <a:xfrm>
              <a:off x="359625" y="4033254"/>
              <a:ext cx="4535157" cy="187008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C441F5C9-1B45-C341-AB90-2DB1E7195E25}"/>
                    </a:ext>
                  </a:extLst>
                </p:cNvPr>
                <p:cNvSpPr txBox="1"/>
                <p:nvPr/>
              </p:nvSpPr>
              <p:spPr>
                <a:xfrm>
                  <a:off x="419829" y="4584913"/>
                  <a:ext cx="188336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charset="0"/>
                              </a:rPr>
                              <m:t>𝑇𝑟𝑎𝑣𝑒𝑙</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96" name="TextBox 95">
                  <a:extLst>
                    <a:ext uri="{FF2B5EF4-FFF2-40B4-BE49-F238E27FC236}">
                      <a16:creationId xmlns:a16="http://schemas.microsoft.com/office/drawing/2014/main" id="{C441F5C9-1B45-C341-AB90-2DB1E7195E25}"/>
                    </a:ext>
                  </a:extLst>
                </p:cNvPr>
                <p:cNvSpPr txBox="1">
                  <a:spLocks noRot="1" noChangeAspect="1" noMove="1" noResize="1" noEditPoints="1" noAdjustHandles="1" noChangeArrowheads="1" noChangeShapeType="1" noTextEdit="1"/>
                </p:cNvSpPr>
                <p:nvPr/>
              </p:nvSpPr>
              <p:spPr>
                <a:xfrm>
                  <a:off x="419829" y="4584913"/>
                  <a:ext cx="1883367" cy="415481"/>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97" name="Straight Connector 96">
              <a:extLst>
                <a:ext uri="{FF2B5EF4-FFF2-40B4-BE49-F238E27FC236}">
                  <a16:creationId xmlns:a16="http://schemas.microsoft.com/office/drawing/2014/main" id="{70834473-8812-2947-A46B-9AA054729CA2}"/>
                </a:ext>
              </a:extLst>
            </p:cNvPr>
            <p:cNvCxnSpPr>
              <a:cxnSpLocks/>
              <a:stCxn id="96" idx="5"/>
              <a:endCxn id="117" idx="1"/>
            </p:cNvCxnSpPr>
            <p:nvPr/>
          </p:nvCxnSpPr>
          <p:spPr>
            <a:xfrm>
              <a:off x="2027383" y="4939548"/>
              <a:ext cx="269907" cy="1416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C22A3F0-62C2-6B49-9890-88EF3149DCDA}"/>
                </a:ext>
              </a:extLst>
            </p:cNvPr>
            <p:cNvCxnSpPr>
              <a:cxnSpLocks/>
              <a:stCxn id="117" idx="0"/>
              <a:endCxn id="103" idx="4"/>
            </p:cNvCxnSpPr>
            <p:nvPr/>
          </p:nvCxnSpPr>
          <p:spPr>
            <a:xfrm flipV="1">
              <a:off x="2369216" y="4611286"/>
              <a:ext cx="143867" cy="3979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46FCF0E-3F70-3D42-8BB0-1D9B262DDA9D}"/>
                </a:ext>
              </a:extLst>
            </p:cNvPr>
            <p:cNvCxnSpPr>
              <a:cxnSpLocks/>
              <a:stCxn id="103" idx="4"/>
              <a:endCxn id="121" idx="0"/>
            </p:cNvCxnSpPr>
            <p:nvPr/>
          </p:nvCxnSpPr>
          <p:spPr>
            <a:xfrm>
              <a:off x="2513083" y="4611286"/>
              <a:ext cx="118447" cy="4002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9186A83-55CD-5447-B29C-3B31A4190B7D}"/>
                </a:ext>
              </a:extLst>
            </p:cNvPr>
            <p:cNvCxnSpPr>
              <a:cxnSpLocks/>
              <a:stCxn id="104" idx="0"/>
              <a:endCxn id="121" idx="2"/>
            </p:cNvCxnSpPr>
            <p:nvPr/>
          </p:nvCxnSpPr>
          <p:spPr>
            <a:xfrm flipV="1">
              <a:off x="2513083" y="5155380"/>
              <a:ext cx="118447" cy="3067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A2FCEEB-F912-C440-A12B-BF34B99BF208}"/>
                </a:ext>
              </a:extLst>
            </p:cNvPr>
            <p:cNvCxnSpPr>
              <a:cxnSpLocks/>
              <a:stCxn id="121" idx="3"/>
              <a:endCxn id="102" idx="3"/>
            </p:cNvCxnSpPr>
            <p:nvPr/>
          </p:nvCxnSpPr>
          <p:spPr>
            <a:xfrm flipV="1">
              <a:off x="2703455" y="4939548"/>
              <a:ext cx="332029" cy="1439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6C4D3D06-D6EA-0A41-BF58-B9D1383B0AB1}"/>
                    </a:ext>
                  </a:extLst>
                </p:cNvPr>
                <p:cNvSpPr txBox="1"/>
                <p:nvPr/>
              </p:nvSpPr>
              <p:spPr>
                <a:xfrm>
                  <a:off x="2722871" y="4584913"/>
                  <a:ext cx="2134657"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𝑇𝑟𝑒𝑎𝑡</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r>
                                  <a:rPr lang="de-DE" sz="1798" b="0" i="1" smtClean="0">
                                    <a:latin typeface="Cambria Math" panose="02040503050406030204" pitchFamily="18" charset="0"/>
                                  </a:rPr>
                                  <m:t>,</m:t>
                                </m:r>
                                <m:r>
                                  <a:rPr lang="de-DE" sz="1798" b="0" i="1" smtClean="0">
                                    <a:latin typeface="Cambria Math" panose="02040503050406030204" pitchFamily="18" charset="0"/>
                                  </a:rPr>
                                  <m:t>𝑀</m:t>
                                </m:r>
                              </m:e>
                            </m:d>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2" name="TextBox 101">
                  <a:extLst>
                    <a:ext uri="{FF2B5EF4-FFF2-40B4-BE49-F238E27FC236}">
                      <a16:creationId xmlns:a16="http://schemas.microsoft.com/office/drawing/2014/main" id="{6C4D3D06-D6EA-0A41-BF58-B9D1383B0AB1}"/>
                    </a:ext>
                  </a:extLst>
                </p:cNvPr>
                <p:cNvSpPr txBox="1">
                  <a:spLocks noRot="1" noChangeAspect="1" noMove="1" noResize="1" noEditPoints="1" noAdjustHandles="1" noChangeArrowheads="1" noChangeShapeType="1" noTextEdit="1"/>
                </p:cNvSpPr>
                <p:nvPr/>
              </p:nvSpPr>
              <p:spPr>
                <a:xfrm>
                  <a:off x="2722871" y="4584913"/>
                  <a:ext cx="2134657" cy="415481"/>
                </a:xfrm>
                <a:prstGeom prst="ellipse">
                  <a:avLst/>
                </a:prstGeom>
                <a:blipFill>
                  <a:blip r:embed="rId1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4A954186-8116-3643-802E-693D7CB20976}"/>
                    </a:ext>
                  </a:extLst>
                </p:cNvPr>
                <p:cNvSpPr txBox="1"/>
                <p:nvPr/>
              </p:nvSpPr>
              <p:spPr>
                <a:xfrm>
                  <a:off x="1960101" y="4195805"/>
                  <a:ext cx="1105964"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𝐸𝑝𝑖𝑑</m:t>
                            </m:r>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p>
              </p:txBody>
            </p:sp>
          </mc:Choice>
          <mc:Fallback xmlns="">
            <p:sp>
              <p:nvSpPr>
                <p:cNvPr id="103" name="TextBox 102">
                  <a:extLst>
                    <a:ext uri="{FF2B5EF4-FFF2-40B4-BE49-F238E27FC236}">
                      <a16:creationId xmlns:a16="http://schemas.microsoft.com/office/drawing/2014/main" id="{4A954186-8116-3643-802E-693D7CB20976}"/>
                    </a:ext>
                  </a:extLst>
                </p:cNvPr>
                <p:cNvSpPr txBox="1">
                  <a:spLocks noRot="1" noChangeAspect="1" noMove="1" noResize="1" noEditPoints="1" noAdjustHandles="1" noChangeArrowheads="1" noChangeShapeType="1" noTextEdit="1"/>
                </p:cNvSpPr>
                <p:nvPr/>
              </p:nvSpPr>
              <p:spPr>
                <a:xfrm>
                  <a:off x="1960101" y="4195805"/>
                  <a:ext cx="1105964" cy="415481"/>
                </a:xfrm>
                <a:prstGeom prst="ellipse">
                  <a:avLst/>
                </a:prstGeom>
                <a:blipFill>
                  <a:blip r:embed="rId15"/>
                  <a:stretch>
                    <a:fillRect b="-2857"/>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CB0325BA-7978-6846-9843-4CD7C4F4667B}"/>
                    </a:ext>
                  </a:extLst>
                </p:cNvPr>
                <p:cNvSpPr txBox="1"/>
                <p:nvPr/>
              </p:nvSpPr>
              <p:spPr>
                <a:xfrm>
                  <a:off x="1753262" y="5462129"/>
                  <a:ext cx="1519642" cy="415481"/>
                </a:xfrm>
                <a:prstGeom prst="ellipse">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798" i="1" smtClean="0">
                                <a:latin typeface="Cambria Math" panose="02040503050406030204" pitchFamily="18" charset="0"/>
                              </a:rPr>
                            </m:ctrlPr>
                          </m:sSupPr>
                          <m:e>
                            <m:r>
                              <a:rPr lang="en-GB" sz="1798" i="1">
                                <a:latin typeface="Cambria Math" panose="02040503050406030204" pitchFamily="18" charset="0"/>
                              </a:rPr>
                              <m:t>𝑆𝑖𝑐𝑘</m:t>
                            </m:r>
                            <m:d>
                              <m:dPr>
                                <m:ctrlPr>
                                  <a:rPr lang="de-DE" sz="1798" b="0" i="1" smtClean="0">
                                    <a:latin typeface="Cambria Math" panose="02040503050406030204" pitchFamily="18" charset="0"/>
                                  </a:rPr>
                                </m:ctrlPr>
                              </m:dPr>
                              <m:e>
                                <m:r>
                                  <a:rPr lang="de-DE" sz="1798" b="0" i="1" smtClean="0">
                                    <a:latin typeface="Cambria Math" panose="02040503050406030204" pitchFamily="18" charset="0"/>
                                  </a:rPr>
                                  <m:t>𝑋</m:t>
                                </m:r>
                              </m:e>
                            </m:d>
                          </m:e>
                          <m:sup>
                            <m:d>
                              <m:dPr>
                                <m:ctrlPr>
                                  <a:rPr lang="en-GB" sz="1798" i="1">
                                    <a:latin typeface="Cambria Math" panose="02040503050406030204" pitchFamily="18" charset="0"/>
                                  </a:rPr>
                                </m:ctrlPr>
                              </m:dPr>
                              <m:e>
                                <m:r>
                                  <a:rPr lang="de-DE" sz="1798" b="0" i="1" smtClean="0">
                                    <a:latin typeface="Cambria Math" panose="02040503050406030204" pitchFamily="18" charset="0"/>
                                    <a:ea typeface="Cambria Math" panose="02040503050406030204" pitchFamily="18" charset="0"/>
                                  </a:rPr>
                                  <m:t>0</m:t>
                                </m:r>
                              </m:e>
                            </m:d>
                          </m:sup>
                        </m:sSup>
                      </m:oMath>
                    </m:oMathPara>
                  </a14:m>
                  <a:endParaRPr lang="en-GB" sz="1798" dirty="0">
                    <a:solidFill>
                      <a:schemeClr val="accent1"/>
                    </a:solidFill>
                  </a:endParaRPr>
                </a:p>
              </p:txBody>
            </p:sp>
          </mc:Choice>
          <mc:Fallback xmlns="">
            <p:sp>
              <p:nvSpPr>
                <p:cNvPr id="104" name="TextBox 103">
                  <a:extLst>
                    <a:ext uri="{FF2B5EF4-FFF2-40B4-BE49-F238E27FC236}">
                      <a16:creationId xmlns:a16="http://schemas.microsoft.com/office/drawing/2014/main" id="{CB0325BA-7978-6846-9843-4CD7C4F4667B}"/>
                    </a:ext>
                  </a:extLst>
                </p:cNvPr>
                <p:cNvSpPr txBox="1">
                  <a:spLocks noRot="1" noChangeAspect="1" noMove="1" noResize="1" noEditPoints="1" noAdjustHandles="1" noChangeArrowheads="1" noChangeShapeType="1" noTextEdit="1"/>
                </p:cNvSpPr>
                <p:nvPr/>
              </p:nvSpPr>
              <p:spPr>
                <a:xfrm>
                  <a:off x="1753262" y="5462129"/>
                  <a:ext cx="1519642" cy="415481"/>
                </a:xfrm>
                <a:prstGeom prst="ellipse">
                  <a:avLst/>
                </a:prstGeom>
                <a:blipFill>
                  <a:blip r:embed="rId16"/>
                  <a:stretch>
                    <a:fillRect/>
                  </a:stretch>
                </a:blipFill>
                <a:ln>
                  <a:solidFill>
                    <a:schemeClr val="tx1"/>
                  </a:solidFill>
                </a:ln>
              </p:spPr>
              <p:txBody>
                <a:bodyPr/>
                <a:lstStyle/>
                <a:p>
                  <a:r>
                    <a:rPr lang="en-GB">
                      <a:noFill/>
                    </a:rPr>
                    <a:t> </a:t>
                  </a:r>
                </a:p>
              </p:txBody>
            </p:sp>
          </mc:Fallback>
        </mc:AlternateContent>
        <p:cxnSp>
          <p:nvCxnSpPr>
            <p:cNvPr id="105" name="Straight Connector 104">
              <a:extLst>
                <a:ext uri="{FF2B5EF4-FFF2-40B4-BE49-F238E27FC236}">
                  <a16:creationId xmlns:a16="http://schemas.microsoft.com/office/drawing/2014/main" id="{0B95C31E-9E4A-FA4D-8267-209B47ED785A}"/>
                </a:ext>
              </a:extLst>
            </p:cNvPr>
            <p:cNvCxnSpPr>
              <a:cxnSpLocks/>
              <a:stCxn id="117" idx="2"/>
              <a:endCxn id="104" idx="0"/>
            </p:cNvCxnSpPr>
            <p:nvPr/>
          </p:nvCxnSpPr>
          <p:spPr>
            <a:xfrm>
              <a:off x="2369216" y="5153120"/>
              <a:ext cx="143867" cy="309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1E80188-3F35-3C44-874A-32EED4EDEAC4}"/>
                </a:ext>
              </a:extLst>
            </p:cNvPr>
            <p:cNvCxnSpPr>
              <a:cxnSpLocks/>
              <a:stCxn id="113" idx="3"/>
              <a:endCxn id="103" idx="2"/>
            </p:cNvCxnSpPr>
            <p:nvPr/>
          </p:nvCxnSpPr>
          <p:spPr>
            <a:xfrm flipV="1">
              <a:off x="1413736" y="4403546"/>
              <a:ext cx="546365" cy="1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BB9F52F7-3D2F-6F4A-BE0C-0C29C48625A6}"/>
                    </a:ext>
                  </a:extLst>
                </p:cNvPr>
                <p:cNvSpPr txBox="1"/>
                <p:nvPr/>
              </p:nvSpPr>
              <p:spPr>
                <a:xfrm>
                  <a:off x="1451347" y="4033254"/>
                  <a:ext cx="343684" cy="2677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0</m:t>
                            </m:r>
                          </m:sub>
                          <m:sup>
                            <m:d>
                              <m:dPr>
                                <m:ctrlPr>
                                  <a:rPr lang="de-DE" sz="1399" b="0" i="1" smtClean="0">
                                    <a:latin typeface="Cambria Math" panose="02040503050406030204" pitchFamily="18" charset="0"/>
                                  </a:rPr>
                                </m:ctrlPr>
                              </m:dPr>
                              <m:e>
                                <m:r>
                                  <a:rPr lang="de-DE" sz="140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1" name="TextBox 110">
                  <a:extLst>
                    <a:ext uri="{FF2B5EF4-FFF2-40B4-BE49-F238E27FC236}">
                      <a16:creationId xmlns:a16="http://schemas.microsoft.com/office/drawing/2014/main" id="{BB9F52F7-3D2F-6F4A-BE0C-0C29C48625A6}"/>
                    </a:ext>
                  </a:extLst>
                </p:cNvPr>
                <p:cNvSpPr txBox="1">
                  <a:spLocks noRot="1" noChangeAspect="1" noMove="1" noResize="1" noEditPoints="1" noAdjustHandles="1" noChangeArrowheads="1" noChangeShapeType="1" noTextEdit="1"/>
                </p:cNvSpPr>
                <p:nvPr/>
              </p:nvSpPr>
              <p:spPr>
                <a:xfrm>
                  <a:off x="1451347" y="4033254"/>
                  <a:ext cx="343684" cy="267702"/>
                </a:xfrm>
                <a:prstGeom prst="rect">
                  <a:avLst/>
                </a:prstGeom>
                <a:blipFill>
                  <a:blip r:embed="rId17"/>
                  <a:stretch>
                    <a:fillRect l="-10714" b="-13636"/>
                  </a:stretch>
                </a:blipFill>
              </p:spPr>
              <p:txBody>
                <a:bodyPr/>
                <a:lstStyle/>
                <a:p>
                  <a:r>
                    <a:rPr lang="en-GB">
                      <a:noFill/>
                    </a:rPr>
                    <a:t> </a:t>
                  </a:r>
                </a:p>
              </p:txBody>
            </p:sp>
          </mc:Fallback>
        </mc:AlternateContent>
        <p:sp>
          <p:nvSpPr>
            <p:cNvPr id="113" name="Rectangle 112">
              <a:extLst>
                <a:ext uri="{FF2B5EF4-FFF2-40B4-BE49-F238E27FC236}">
                  <a16:creationId xmlns:a16="http://schemas.microsoft.com/office/drawing/2014/main" id="{1A34CE3D-994D-3542-A3E8-DE9C5F6028F1}"/>
                </a:ext>
              </a:extLst>
            </p:cNvPr>
            <p:cNvSpPr/>
            <p:nvPr/>
          </p:nvSpPr>
          <p:spPr>
            <a:xfrm>
              <a:off x="1269885" y="4331811"/>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A617A570-8508-2440-A627-9164F5AAB56E}"/>
                    </a:ext>
                  </a:extLst>
                </p:cNvPr>
                <p:cNvSpPr txBox="1"/>
                <p:nvPr/>
              </p:nvSpPr>
              <p:spPr>
                <a:xfrm>
                  <a:off x="1921623" y="5182538"/>
                  <a:ext cx="343684" cy="2663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2</m:t>
                            </m:r>
                          </m:sub>
                          <m:sup>
                            <m:d>
                              <m:dPr>
                                <m:ctrlPr>
                                  <a:rPr lang="de-DE" sz="1399" b="0" i="1" smtClean="0">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5" name="TextBox 114">
                  <a:extLst>
                    <a:ext uri="{FF2B5EF4-FFF2-40B4-BE49-F238E27FC236}">
                      <a16:creationId xmlns:a16="http://schemas.microsoft.com/office/drawing/2014/main" id="{A617A570-8508-2440-A627-9164F5AAB56E}"/>
                    </a:ext>
                  </a:extLst>
                </p:cNvPr>
                <p:cNvSpPr txBox="1">
                  <a:spLocks noRot="1" noChangeAspect="1" noMove="1" noResize="1" noEditPoints="1" noAdjustHandles="1" noChangeArrowheads="1" noChangeShapeType="1" noTextEdit="1"/>
                </p:cNvSpPr>
                <p:nvPr/>
              </p:nvSpPr>
              <p:spPr>
                <a:xfrm>
                  <a:off x="1921623" y="5182538"/>
                  <a:ext cx="343684" cy="266355"/>
                </a:xfrm>
                <a:prstGeom prst="rect">
                  <a:avLst/>
                </a:prstGeom>
                <a:blipFill>
                  <a:blip r:embed="rId18"/>
                  <a:stretch>
                    <a:fillRect l="-10714" b="-19048"/>
                  </a:stretch>
                </a:blipFill>
              </p:spPr>
              <p:txBody>
                <a:bodyPr/>
                <a:lstStyle/>
                <a:p>
                  <a:r>
                    <a:rPr lang="en-GB">
                      <a:noFill/>
                    </a:rPr>
                    <a:t> </a:t>
                  </a:r>
                </a:p>
              </p:txBody>
            </p:sp>
          </mc:Fallback>
        </mc:AlternateContent>
        <p:sp>
          <p:nvSpPr>
            <p:cNvPr id="116" name="Rectangle 115">
              <a:extLst>
                <a:ext uri="{FF2B5EF4-FFF2-40B4-BE49-F238E27FC236}">
                  <a16:creationId xmlns:a16="http://schemas.microsoft.com/office/drawing/2014/main" id="{A607A18C-134D-CE40-A6C5-8D159C7B05EC}"/>
                </a:ext>
              </a:extLst>
            </p:cNvPr>
            <p:cNvSpPr/>
            <p:nvPr/>
          </p:nvSpPr>
          <p:spPr>
            <a:xfrm>
              <a:off x="2263521" y="497881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7" name="Rectangle 116">
              <a:extLst>
                <a:ext uri="{FF2B5EF4-FFF2-40B4-BE49-F238E27FC236}">
                  <a16:creationId xmlns:a16="http://schemas.microsoft.com/office/drawing/2014/main" id="{F2C489CC-227B-6C4E-A884-8E5614710DE1}"/>
                </a:ext>
              </a:extLst>
            </p:cNvPr>
            <p:cNvSpPr/>
            <p:nvPr/>
          </p:nvSpPr>
          <p:spPr>
            <a:xfrm>
              <a:off x="2297290" y="500927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18" name="Rectangle 117">
              <a:extLst>
                <a:ext uri="{FF2B5EF4-FFF2-40B4-BE49-F238E27FC236}">
                  <a16:creationId xmlns:a16="http://schemas.microsoft.com/office/drawing/2014/main" id="{5C23DE07-3932-8A4D-A53A-1B915E360D79}"/>
                </a:ext>
              </a:extLst>
            </p:cNvPr>
            <p:cNvSpPr/>
            <p:nvPr/>
          </p:nvSpPr>
          <p:spPr>
            <a:xfrm>
              <a:off x="2331059" y="503972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91936A5B-ACC6-8349-B1FB-B2038FFDBE35}"/>
                    </a:ext>
                  </a:extLst>
                </p:cNvPr>
                <p:cNvSpPr txBox="1"/>
                <p:nvPr/>
              </p:nvSpPr>
              <p:spPr>
                <a:xfrm>
                  <a:off x="2737224" y="5185836"/>
                  <a:ext cx="343684" cy="26744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399" b="0" i="1" smtClean="0">
                                <a:latin typeface="Cambria Math" panose="02040503050406030204" pitchFamily="18" charset="0"/>
                              </a:rPr>
                            </m:ctrlPr>
                          </m:sSubSupPr>
                          <m:e>
                            <m:r>
                              <a:rPr lang="de-DE" sz="1399" b="0" i="1" smtClean="0">
                                <a:latin typeface="Cambria Math" panose="02040503050406030204" pitchFamily="18" charset="0"/>
                              </a:rPr>
                              <m:t>𝑔</m:t>
                            </m:r>
                          </m:e>
                          <m:sub>
                            <m:r>
                              <a:rPr lang="de-DE" sz="1399" b="0" i="1" smtClean="0">
                                <a:latin typeface="Cambria Math" panose="02040503050406030204" pitchFamily="18" charset="0"/>
                              </a:rPr>
                              <m:t>3</m:t>
                            </m:r>
                          </m:sub>
                          <m:sup>
                            <m:d>
                              <m:dPr>
                                <m:ctrlPr>
                                  <a:rPr lang="de-DE" sz="1399" b="0" i="1" smtClean="0">
                                    <a:latin typeface="Cambria Math" panose="02040503050406030204" pitchFamily="18" charset="0"/>
                                  </a:rPr>
                                </m:ctrlPr>
                              </m:dPr>
                              <m:e>
                                <m:r>
                                  <a:rPr lang="de-DE" sz="1400" b="0" i="1" smtClean="0">
                                    <a:latin typeface="Cambria Math" panose="02040503050406030204" pitchFamily="18" charset="0"/>
                                    <a:ea typeface="Cambria Math" panose="02040503050406030204" pitchFamily="18" charset="0"/>
                                  </a:rPr>
                                  <m:t>0</m:t>
                                </m:r>
                              </m:e>
                            </m:d>
                          </m:sup>
                        </m:sSubSup>
                      </m:oMath>
                    </m:oMathPara>
                  </a14:m>
                  <a:endParaRPr lang="en-GB" sz="1399" dirty="0"/>
                </a:p>
              </p:txBody>
            </p:sp>
          </mc:Choice>
          <mc:Fallback xmlns="">
            <p:sp>
              <p:nvSpPr>
                <p:cNvPr id="119" name="TextBox 118">
                  <a:extLst>
                    <a:ext uri="{FF2B5EF4-FFF2-40B4-BE49-F238E27FC236}">
                      <a16:creationId xmlns:a16="http://schemas.microsoft.com/office/drawing/2014/main" id="{91936A5B-ACC6-8349-B1FB-B2038FFDBE35}"/>
                    </a:ext>
                  </a:extLst>
                </p:cNvPr>
                <p:cNvSpPr txBox="1">
                  <a:spLocks noRot="1" noChangeAspect="1" noMove="1" noResize="1" noEditPoints="1" noAdjustHandles="1" noChangeArrowheads="1" noChangeShapeType="1" noTextEdit="1"/>
                </p:cNvSpPr>
                <p:nvPr/>
              </p:nvSpPr>
              <p:spPr>
                <a:xfrm>
                  <a:off x="2737224" y="5185836"/>
                  <a:ext cx="343684" cy="267446"/>
                </a:xfrm>
                <a:prstGeom prst="rect">
                  <a:avLst/>
                </a:prstGeom>
                <a:blipFill>
                  <a:blip r:embed="rId19"/>
                  <a:stretch>
                    <a:fillRect l="-14815" b="-19048"/>
                  </a:stretch>
                </a:blipFill>
              </p:spPr>
              <p:txBody>
                <a:bodyPr/>
                <a:lstStyle/>
                <a:p>
                  <a:r>
                    <a:rPr lang="en-GB">
                      <a:noFill/>
                    </a:rPr>
                    <a:t> </a:t>
                  </a:r>
                </a:p>
              </p:txBody>
            </p:sp>
          </mc:Fallback>
        </mc:AlternateContent>
        <p:sp>
          <p:nvSpPr>
            <p:cNvPr id="120" name="Rectangle 119">
              <a:extLst>
                <a:ext uri="{FF2B5EF4-FFF2-40B4-BE49-F238E27FC236}">
                  <a16:creationId xmlns:a16="http://schemas.microsoft.com/office/drawing/2014/main" id="{B9C86CA5-2576-BB4D-BB09-5CE390D8988B}"/>
                </a:ext>
              </a:extLst>
            </p:cNvPr>
            <p:cNvSpPr/>
            <p:nvPr/>
          </p:nvSpPr>
          <p:spPr>
            <a:xfrm>
              <a:off x="2525835" y="4981074"/>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21" name="Rectangle 120">
              <a:extLst>
                <a:ext uri="{FF2B5EF4-FFF2-40B4-BE49-F238E27FC236}">
                  <a16:creationId xmlns:a16="http://schemas.microsoft.com/office/drawing/2014/main" id="{829110CD-A63F-A04F-8FAF-2F58E67F9788}"/>
                </a:ext>
              </a:extLst>
            </p:cNvPr>
            <p:cNvSpPr/>
            <p:nvPr/>
          </p:nvSpPr>
          <p:spPr>
            <a:xfrm>
              <a:off x="2559604" y="5011530"/>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122" name="Rectangle 121">
              <a:extLst>
                <a:ext uri="{FF2B5EF4-FFF2-40B4-BE49-F238E27FC236}">
                  <a16:creationId xmlns:a16="http://schemas.microsoft.com/office/drawing/2014/main" id="{A67B91F4-70A0-624E-8F50-F7B603E1B38C}"/>
                </a:ext>
              </a:extLst>
            </p:cNvPr>
            <p:cNvSpPr/>
            <p:nvPr/>
          </p:nvSpPr>
          <p:spPr>
            <a:xfrm>
              <a:off x="2593373" y="5041986"/>
              <a:ext cx="143851" cy="14385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sp>
        <p:nvSpPr>
          <p:cNvPr id="4" name="Date Placeholder 3">
            <a:extLst>
              <a:ext uri="{FF2B5EF4-FFF2-40B4-BE49-F238E27FC236}">
                <a16:creationId xmlns:a16="http://schemas.microsoft.com/office/drawing/2014/main" id="{99C8B33A-EF03-1D08-0B71-C5B32C599ECD}"/>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BE0BDF63-1426-6AA3-CE0B-15C3A343AEF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0372F770-B39D-45FA-A703-8FCAFDA75739}"/>
              </a:ext>
            </a:extLst>
          </p:cNvPr>
          <p:cNvSpPr>
            <a:spLocks noGrp="1"/>
          </p:cNvSpPr>
          <p:nvPr>
            <p:ph type="sldNum" sz="quarter" idx="11"/>
          </p:nvPr>
        </p:nvSpPr>
        <p:spPr/>
        <p:txBody>
          <a:bodyPr/>
          <a:lstStyle/>
          <a:p>
            <a:fld id="{EB1502E6-D9AE-3544-B6D5-378AAA0B915F}" type="slidenum">
              <a:rPr lang="de-DE" altLang="de-DE" smtClean="0"/>
              <a:pPr/>
              <a:t>73</a:t>
            </a:fld>
            <a:endParaRPr lang="de-DE" altLang="de-DE" dirty="0"/>
          </a:p>
        </p:txBody>
      </p:sp>
    </p:spTree>
    <p:extLst>
      <p:ext uri="{BB962C8B-B14F-4D97-AF65-F5344CB8AC3E}">
        <p14:creationId xmlns:p14="http://schemas.microsoft.com/office/powerpoint/2010/main" val="220362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B078B-DCEA-3A42-B0DF-137FB3009BF3}"/>
              </a:ext>
            </a:extLst>
          </p:cNvPr>
          <p:cNvSpPr>
            <a:spLocks noGrp="1"/>
          </p:cNvSpPr>
          <p:nvPr>
            <p:ph type="title"/>
          </p:nvPr>
        </p:nvSpPr>
        <p:spPr/>
        <p:txBody>
          <a:bodyPr/>
          <a:lstStyle/>
          <a:p>
            <a:r>
              <a:rPr lang="en-GB" dirty="0"/>
              <a:t>Query Answering Problem &amp; Query Types</a:t>
            </a:r>
          </a:p>
        </p:txBody>
      </p:sp>
      <p:sp>
        <p:nvSpPr>
          <p:cNvPr id="11" name="Text Placeholder 10">
            <a:extLst>
              <a:ext uri="{FF2B5EF4-FFF2-40B4-BE49-F238E27FC236}">
                <a16:creationId xmlns:a16="http://schemas.microsoft.com/office/drawing/2014/main" id="{1A423B0E-E200-454F-9187-1BBA8FC28B21}"/>
              </a:ext>
            </a:extLst>
          </p:cNvPr>
          <p:cNvSpPr>
            <a:spLocks noGrp="1"/>
          </p:cNvSpPr>
          <p:nvPr>
            <p:ph type="body" idx="1"/>
          </p:nvPr>
        </p:nvSpPr>
        <p:spPr/>
        <p:txBody>
          <a:bodyPr>
            <a:normAutofit/>
          </a:bodyPr>
          <a:lstStyle/>
          <a:p>
            <a:r>
              <a:rPr lang="en-GB" dirty="0"/>
              <a:t>Inference Tasks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DD612F-0F23-CC46-ACDE-CB3F77C4BAD8}"/>
                  </a:ext>
                </a:extLst>
              </p:cNvPr>
              <p:cNvSpPr>
                <a:spLocks noGrp="1"/>
              </p:cNvSpPr>
              <p:nvPr>
                <p:ph sz="half" idx="2"/>
              </p:nvPr>
            </p:nvSpPr>
            <p:spPr/>
            <p:txBody>
              <a:bodyPr>
                <a:normAutofit/>
              </a:bodyPr>
              <a:lstStyle/>
              <a:p>
                <a:r>
                  <a:rPr lang="en-GB" dirty="0"/>
                  <a:t>Formally, query on a dynamic model </a:t>
                </a:r>
                <a14:m>
                  <m:oMath xmlns:m="http://schemas.openxmlformats.org/officeDocument/2006/math">
                    <m:r>
                      <a:rPr lang="en-GB" i="1" smtClean="0">
                        <a:latin typeface="Cambria Math" panose="02040503050406030204" pitchFamily="18" charset="0"/>
                      </a:rPr>
                      <m:t>𝑀</m:t>
                    </m:r>
                  </m:oMath>
                </a14:m>
                <a:r>
                  <a:rPr lang="en-GB" dirty="0"/>
                  <a:t> over template random variables </a:t>
                </a:r>
                <a14:m>
                  <m:oMath xmlns:m="http://schemas.openxmlformats.org/officeDocument/2006/math">
                    <m:r>
                      <a:rPr lang="en-GB" b="1" i="1" smtClean="0">
                        <a:latin typeface="Cambria Math" panose="02040503050406030204" pitchFamily="18" charset="0"/>
                      </a:rPr>
                      <m:t>𝑹</m:t>
                    </m:r>
                  </m:oMath>
                </a14:m>
                <a:r>
                  <a:rPr lang="en-GB" dirty="0"/>
                  <a:t>:</a:t>
                </a: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𝑃</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𝑺</m:t>
                              </m:r>
                            </m:e>
                            <m:sup>
                              <m:d>
                                <m:dPr>
                                  <m:ctrlPr>
                                    <a:rPr lang="en-GB" i="1">
                                      <a:latin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𝜋</m:t>
                                  </m:r>
                                </m:e>
                              </m:d>
                            </m:sup>
                          </m:sSup>
                        </m:e>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0 :</m:t>
                                  </m:r>
                                  <m:r>
                                    <a:rPr lang="en-GB" i="1">
                                      <a:latin typeface="Cambria Math" panose="02040503050406030204" pitchFamily="18" charset="0"/>
                                    </a:rPr>
                                    <m:t>𝑡</m:t>
                                  </m:r>
                                </m:e>
                              </m:d>
                            </m:sup>
                          </m:sSup>
                        </m:e>
                      </m:d>
                    </m:oMath>
                  </m:oMathPara>
                </a14:m>
                <a:endParaRPr lang="en-GB" dirty="0"/>
              </a:p>
              <a:p>
                <a:pPr lvl="2"/>
                <a:r>
                  <a:rPr lang="en-GB" dirty="0">
                    <a:ea typeface="Cambria Math" panose="02040503050406030204" pitchFamily="18" charset="0"/>
                  </a:rPr>
                  <a:t>where </a:t>
                </a:r>
                <a14:m>
                  <m:oMath xmlns:m="http://schemas.openxmlformats.org/officeDocument/2006/math">
                    <m:r>
                      <a:rPr lang="en-GB" i="1">
                        <a:latin typeface="Cambria Math" panose="02040503050406030204" pitchFamily="18" charset="0"/>
                        <a:ea typeface="Cambria Math" panose="02040503050406030204" pitchFamily="18" charset="0"/>
                      </a:rPr>
                      <m:t>𝑡</m:t>
                    </m:r>
                  </m:oMath>
                </a14:m>
                <a:r>
                  <a:rPr lang="en-GB" dirty="0"/>
                  <a:t> the current step, </a:t>
                </a:r>
                <a14:m>
                  <m:oMath xmlns:m="http://schemas.openxmlformats.org/officeDocument/2006/math">
                    <m:r>
                      <a:rPr lang="en-GB" b="1" i="1">
                        <a:latin typeface="Cambria Math" panose="02040503050406030204" pitchFamily="18" charset="0"/>
                      </a:rPr>
                      <m:t>𝑺</m:t>
                    </m:r>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𝑹</m:t>
                    </m:r>
                  </m:oMath>
                </a14:m>
                <a:r>
                  <a:rPr lang="en-GB" dirty="0"/>
                  <a:t> query terms, </a:t>
                </a:r>
                <a14:m>
                  <m:oMath xmlns:m="http://schemas.openxmlformats.org/officeDocument/2006/math">
                    <m:r>
                      <a:rPr lang="en-GB" b="1" i="1">
                        <a:latin typeface="Cambria Math" panose="02040503050406030204" pitchFamily="18" charset="0"/>
                        <a:ea typeface="Cambria Math" panose="02040503050406030204" pitchFamily="18" charset="0"/>
                      </a:rPr>
                      <m:t>𝑬</m:t>
                    </m:r>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𝑹</m:t>
                    </m:r>
                  </m:oMath>
                </a14:m>
                <a:r>
                  <a:rPr lang="en-GB" dirty="0"/>
                  <a:t> evidence terms, and usually </a:t>
                </a:r>
                <a14:m>
                  <m:oMath xmlns:m="http://schemas.openxmlformats.org/officeDocument/2006/math">
                    <m:r>
                      <a:rPr lang="en-GB" b="1" i="1">
                        <a:latin typeface="Cambria Math" panose="02040503050406030204" pitchFamily="18" charset="0"/>
                      </a:rPr>
                      <m:t>𝑺</m:t>
                    </m:r>
                    <m:r>
                      <a:rPr lang="en-GB" b="1" i="1">
                        <a:latin typeface="Cambria Math" panose="02040503050406030204" pitchFamily="18" charset="0"/>
                        <a:ea typeface="Cambria Math" panose="02040503050406030204" pitchFamily="18" charset="0"/>
                      </a:rPr>
                      <m:t>∩</m:t>
                    </m:r>
                    <m:r>
                      <a:rPr lang="en-GB" b="1" i="1">
                        <a:latin typeface="Cambria Math" panose="02040503050406030204" pitchFamily="18" charset="0"/>
                        <a:ea typeface="Cambria Math" panose="02040503050406030204" pitchFamily="18" charset="0"/>
                      </a:rPr>
                      <m:t>𝑬</m:t>
                    </m:r>
                    <m:r>
                      <a:rPr lang="en-GB" b="1" i="1">
                        <a:latin typeface="Cambria Math" panose="02040503050406030204" pitchFamily="18" charset="0"/>
                        <a:ea typeface="Cambria Math" panose="02040503050406030204" pitchFamily="18" charset="0"/>
                      </a:rPr>
                      <m:t>=∅</m:t>
                    </m:r>
                  </m:oMath>
                </a14:m>
                <a:endParaRPr lang="en-GB" dirty="0"/>
              </a:p>
              <a:p>
                <a:pPr lvl="1"/>
                <a:r>
                  <a:rPr lang="en-GB" dirty="0"/>
                  <a:t>Filtering: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𝜋</m:t>
                    </m:r>
                    <m:r>
                      <a:rPr lang="en-GB" i="1" smtClean="0">
                        <a:solidFill>
                          <a:schemeClr val="accent1"/>
                        </a:solidFill>
                        <a:latin typeface="Cambria Math" panose="02040503050406030204" pitchFamily="18" charset="0"/>
                        <a:ea typeface="Cambria Math" panose="02040503050406030204" pitchFamily="18" charset="0"/>
                      </a:rPr>
                      <m:t>=</m:t>
                    </m:r>
                    <m:r>
                      <a:rPr lang="en-GB" b="0" i="1" smtClean="0">
                        <a:solidFill>
                          <a:schemeClr val="accent1"/>
                        </a:solidFill>
                        <a:latin typeface="Cambria Math" panose="02040503050406030204" pitchFamily="18" charset="0"/>
                        <a:ea typeface="Cambria Math" panose="02040503050406030204" pitchFamily="18" charset="0"/>
                      </a:rPr>
                      <m:t>𝑡</m:t>
                    </m:r>
                  </m:oMath>
                </a14:m>
                <a:endParaRPr lang="en-GB" dirty="0"/>
              </a:p>
              <a:p>
                <a:pPr lvl="1"/>
                <a:r>
                  <a:rPr lang="en-GB" dirty="0"/>
                  <a:t>Prediction: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𝜋</m:t>
                    </m:r>
                    <m:r>
                      <a:rPr lang="en-GB" i="1" smtClean="0">
                        <a:solidFill>
                          <a:schemeClr val="accent1"/>
                        </a:solidFill>
                        <a:latin typeface="Cambria Math" panose="02040503050406030204" pitchFamily="18" charset="0"/>
                        <a:ea typeface="Cambria Math" panose="02040503050406030204" pitchFamily="18" charset="0"/>
                      </a:rPr>
                      <m:t>&gt;</m:t>
                    </m:r>
                    <m:r>
                      <a:rPr lang="en-GB" b="0" i="1" smtClean="0">
                        <a:solidFill>
                          <a:schemeClr val="accent1"/>
                        </a:solidFill>
                        <a:latin typeface="Cambria Math" panose="02040503050406030204" pitchFamily="18" charset="0"/>
                        <a:ea typeface="Cambria Math" panose="02040503050406030204" pitchFamily="18" charset="0"/>
                      </a:rPr>
                      <m:t>𝑡</m:t>
                    </m:r>
                  </m:oMath>
                </a14:m>
                <a:endParaRPr lang="en-GB" dirty="0">
                  <a:solidFill>
                    <a:schemeClr val="accent1"/>
                  </a:solidFill>
                </a:endParaRPr>
              </a:p>
              <a:p>
                <a:pPr lvl="1"/>
                <a:r>
                  <a:rPr lang="en-GB" dirty="0"/>
                  <a:t>Hindsight: </a:t>
                </a:r>
                <a14:m>
                  <m:oMath xmlns:m="http://schemas.openxmlformats.org/officeDocument/2006/math">
                    <m:r>
                      <a:rPr lang="en-GB" i="1" smtClean="0">
                        <a:solidFill>
                          <a:schemeClr val="accent1"/>
                        </a:solidFill>
                        <a:latin typeface="Cambria Math" panose="02040503050406030204" pitchFamily="18" charset="0"/>
                        <a:ea typeface="Cambria Math" panose="02040503050406030204" pitchFamily="18" charset="0"/>
                      </a:rPr>
                      <m:t>𝜋</m:t>
                    </m:r>
                    <m:r>
                      <a:rPr lang="en-GB" i="1" smtClean="0">
                        <a:solidFill>
                          <a:schemeClr val="accent1"/>
                        </a:solidFill>
                        <a:latin typeface="Cambria Math" panose="02040503050406030204" pitchFamily="18" charset="0"/>
                        <a:ea typeface="Cambria Math" panose="02040503050406030204" pitchFamily="18" charset="0"/>
                      </a:rPr>
                      <m:t>&lt;</m:t>
                    </m:r>
                    <m:r>
                      <a:rPr lang="en-GB" b="0" i="1" smtClean="0">
                        <a:solidFill>
                          <a:schemeClr val="accent1"/>
                        </a:solidFill>
                        <a:latin typeface="Cambria Math" panose="02040503050406030204" pitchFamily="18" charset="0"/>
                        <a:ea typeface="Cambria Math" panose="02040503050406030204" pitchFamily="18" charset="0"/>
                      </a:rPr>
                      <m:t>𝑡</m:t>
                    </m:r>
                  </m:oMath>
                </a14:m>
                <a:endParaRPr lang="en-GB" dirty="0"/>
              </a:p>
            </p:txBody>
          </p:sp>
        </mc:Choice>
        <mc:Fallback xmlns="">
          <p:sp>
            <p:nvSpPr>
              <p:cNvPr id="3" name="Content Placeholder 2">
                <a:extLst>
                  <a:ext uri="{FF2B5EF4-FFF2-40B4-BE49-F238E27FC236}">
                    <a16:creationId xmlns:a16="http://schemas.microsoft.com/office/drawing/2014/main" id="{A8DD612F-0F23-CC46-ACDE-CB3F77C4BAD8}"/>
                  </a:ext>
                </a:extLst>
              </p:cNvPr>
              <p:cNvSpPr>
                <a:spLocks noGrp="1" noRot="1" noChangeAspect="1" noMove="1" noResize="1" noEditPoints="1" noAdjustHandles="1" noChangeArrowheads="1" noChangeShapeType="1" noTextEdit="1"/>
              </p:cNvSpPr>
              <p:nvPr>
                <p:ph sz="half" idx="2"/>
              </p:nvPr>
            </p:nvSpPr>
            <p:spPr>
              <a:blipFill>
                <a:blip r:embed="rId2"/>
                <a:stretch>
                  <a:fillRect l="-4000" t="-2564" r="-2353"/>
                </a:stretch>
              </a:blipFill>
            </p:spPr>
            <p:txBody>
              <a:bodyPr/>
              <a:lstStyle/>
              <a:p>
                <a:r>
                  <a:rPr lang="en-DE">
                    <a:noFill/>
                  </a:rPr>
                  <a:t> </a:t>
                </a:r>
              </a:p>
            </p:txBody>
          </p:sp>
        </mc:Fallback>
      </mc:AlternateContent>
      <p:sp>
        <p:nvSpPr>
          <p:cNvPr id="17" name="Text Placeholder 16">
            <a:extLst>
              <a:ext uri="{FF2B5EF4-FFF2-40B4-BE49-F238E27FC236}">
                <a16:creationId xmlns:a16="http://schemas.microsoft.com/office/drawing/2014/main" id="{993BC878-9D34-6D44-A3BC-E85D41523EE5}"/>
              </a:ext>
            </a:extLst>
          </p:cNvPr>
          <p:cNvSpPr>
            <a:spLocks noGrp="1"/>
          </p:cNvSpPr>
          <p:nvPr>
            <p:ph type="body" sz="quarter" idx="3"/>
          </p:nvPr>
        </p:nvSpPr>
        <p:spPr/>
        <p:txBody>
          <a:bodyPr>
            <a:normAutofit/>
          </a:bodyPr>
          <a:lstStyle/>
          <a:p>
            <a:r>
              <a:rPr lang="en-GB" dirty="0"/>
              <a:t>Inference Algorithm: LDJT</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8DDC3D99-F4EB-6048-B0A4-D4A9C6795D9C}"/>
                  </a:ext>
                </a:extLst>
              </p:cNvPr>
              <p:cNvSpPr>
                <a:spLocks noGrp="1"/>
              </p:cNvSpPr>
              <p:nvPr>
                <p:ph sz="quarter" idx="4"/>
              </p:nvPr>
            </p:nvSpPr>
            <p:spPr/>
            <p:txBody>
              <a:bodyPr/>
              <a:lstStyle/>
              <a:p>
                <a:r>
                  <a:rPr lang="en-GB" dirty="0"/>
                  <a:t>Two FO jtrees </a:t>
                </a:r>
                <a14:m>
                  <m:oMath xmlns:m="http://schemas.openxmlformats.org/officeDocument/2006/math">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de-DE" b="0" i="1" smtClean="0">
                                <a:latin typeface="Cambria Math" panose="02040503050406030204" pitchFamily="18" charset="0"/>
                              </a:rPr>
                              <m:t>𝐽</m:t>
                            </m:r>
                          </m:e>
                          <m:sup>
                            <m:r>
                              <a:rPr lang="en-GB" i="1">
                                <a:latin typeface="Cambria Math" panose="02040503050406030204" pitchFamily="18" charset="0"/>
                              </a:rPr>
                              <m:t>0</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de-DE" b="0" i="1" smtClean="0">
                                <a:latin typeface="Cambria Math" panose="02040503050406030204" pitchFamily="18" charset="0"/>
                              </a:rPr>
                              <m:t>𝐽</m:t>
                            </m:r>
                          </m:e>
                          <m:sup>
                            <m:r>
                              <a:rPr lang="en-GB" i="1">
                                <a:latin typeface="Cambria Math" panose="02040503050406030204" pitchFamily="18" charset="0"/>
                                <a:ea typeface="Cambria Math" panose="02040503050406030204" pitchFamily="18" charset="0"/>
                              </a:rPr>
                              <m:t>→</m:t>
                            </m:r>
                          </m:sup>
                        </m:sSup>
                      </m:e>
                    </m:d>
                  </m:oMath>
                </a14:m>
                <a:r>
                  <a:rPr lang="de-DE" dirty="0"/>
                  <a:t> </a:t>
                </a:r>
                <a:r>
                  <a:rPr lang="en-GB" dirty="0"/>
                  <a:t>with interfaces for separation between past and present</a:t>
                </a:r>
              </a:p>
              <a:p>
                <a:r>
                  <a:rPr lang="en-GB" dirty="0"/>
                  <a:t>LJT as a subroutine for query answering</a:t>
                </a:r>
              </a:p>
              <a:p>
                <a:r>
                  <a:rPr lang="en-GB" dirty="0"/>
                  <a:t>Forward/backward messages to move in time</a:t>
                </a:r>
              </a:p>
              <a:p>
                <a:endParaRPr lang="en-GB" dirty="0"/>
              </a:p>
              <a:p>
                <a:endParaRPr lang="en-GB" dirty="0"/>
              </a:p>
            </p:txBody>
          </p:sp>
        </mc:Choice>
        <mc:Fallback xmlns="">
          <p:sp>
            <p:nvSpPr>
              <p:cNvPr id="6" name="Content Placeholder 5">
                <a:extLst>
                  <a:ext uri="{FF2B5EF4-FFF2-40B4-BE49-F238E27FC236}">
                    <a16:creationId xmlns:a16="http://schemas.microsoft.com/office/drawing/2014/main" id="{8DDC3D99-F4EB-6048-B0A4-D4A9C6795D9C}"/>
                  </a:ext>
                </a:extLst>
              </p:cNvPr>
              <p:cNvSpPr>
                <a:spLocks noGrp="1" noRot="1" noChangeAspect="1" noMove="1" noResize="1" noEditPoints="1" noAdjustHandles="1" noChangeArrowheads="1" noChangeShapeType="1" noTextEdit="1"/>
              </p:cNvSpPr>
              <p:nvPr>
                <p:ph sz="quarter" idx="4"/>
              </p:nvPr>
            </p:nvSpPr>
            <p:spPr>
              <a:blipFill>
                <a:blip r:embed="rId3"/>
                <a:stretch>
                  <a:fillRect l="-3756" t="-2564" r="-2347"/>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1EE2783B-C35A-35CC-C6D3-5B1F96784F13}"/>
              </a:ext>
            </a:extLst>
          </p:cNvPr>
          <p:cNvSpPr>
            <a:spLocks noGrp="1"/>
          </p:cNvSpPr>
          <p:nvPr>
            <p:ph type="dt" sz="half" idx="10"/>
          </p:nvPr>
        </p:nvSpPr>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692F6570-1FA2-9C00-7492-FCDF9D656BDD}"/>
              </a:ext>
            </a:extLst>
          </p:cNvPr>
          <p:cNvSpPr>
            <a:spLocks noGrp="1"/>
          </p:cNvSpPr>
          <p:nvPr>
            <p:ph type="ftr" sz="quarter" idx="11"/>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82691752-9441-39C9-4171-5CC383232269}"/>
              </a:ext>
            </a:extLst>
          </p:cNvPr>
          <p:cNvSpPr>
            <a:spLocks noGrp="1"/>
          </p:cNvSpPr>
          <p:nvPr>
            <p:ph type="sldNum" sz="quarter" idx="12"/>
          </p:nvPr>
        </p:nvSpPr>
        <p:spPr/>
        <p:txBody>
          <a:bodyPr/>
          <a:lstStyle/>
          <a:p>
            <a:fld id="{EB1502E6-D9AE-3544-B6D5-378AAA0B915F}" type="slidenum">
              <a:rPr lang="de-DE" altLang="de-DE" smtClean="0"/>
              <a:pPr/>
              <a:t>74</a:t>
            </a:fld>
            <a:endParaRPr lang="de-DE" altLang="de-DE" dirty="0"/>
          </a:p>
        </p:txBody>
      </p:sp>
      <p:grpSp>
        <p:nvGrpSpPr>
          <p:cNvPr id="35" name="Group 34">
            <a:extLst>
              <a:ext uri="{FF2B5EF4-FFF2-40B4-BE49-F238E27FC236}">
                <a16:creationId xmlns:a16="http://schemas.microsoft.com/office/drawing/2014/main" id="{C51DE8B1-E781-824E-91F3-1CE6EEDF740F}"/>
              </a:ext>
            </a:extLst>
          </p:cNvPr>
          <p:cNvGrpSpPr/>
          <p:nvPr/>
        </p:nvGrpSpPr>
        <p:grpSpPr>
          <a:xfrm>
            <a:off x="6351830" y="4996780"/>
            <a:ext cx="5479844" cy="888538"/>
            <a:chOff x="6033658" y="1531845"/>
            <a:chExt cx="5485552" cy="889464"/>
          </a:xfrm>
        </p:grpSpPr>
        <p:sp>
          <p:nvSpPr>
            <p:cNvPr id="36" name="Rectangle 35">
              <a:extLst>
                <a:ext uri="{FF2B5EF4-FFF2-40B4-BE49-F238E27FC236}">
                  <a16:creationId xmlns:a16="http://schemas.microsoft.com/office/drawing/2014/main" id="{B5A8DF01-520B-C547-BE5B-DD1A9D50CE1C}"/>
                </a:ext>
              </a:extLst>
            </p:cNvPr>
            <p:cNvSpPr/>
            <p:nvPr/>
          </p:nvSpPr>
          <p:spPr>
            <a:xfrm>
              <a:off x="6033658" y="1531845"/>
              <a:ext cx="2652067" cy="8894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solidFill>
                  <a:srgbClr val="87E1FF"/>
                </a:solidFill>
              </a:endParaRPr>
            </a:p>
          </p:txBody>
        </p:sp>
        <p:sp>
          <p:nvSpPr>
            <p:cNvPr id="37" name="Rectangle 36">
              <a:extLst>
                <a:ext uri="{FF2B5EF4-FFF2-40B4-BE49-F238E27FC236}">
                  <a16:creationId xmlns:a16="http://schemas.microsoft.com/office/drawing/2014/main" id="{5A9529A8-4B14-1549-96A9-CBF00466D24A}"/>
                </a:ext>
              </a:extLst>
            </p:cNvPr>
            <p:cNvSpPr/>
            <p:nvPr/>
          </p:nvSpPr>
          <p:spPr>
            <a:xfrm>
              <a:off x="8685725" y="1531847"/>
              <a:ext cx="2833485" cy="8894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98" dirty="0"/>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D0C5425-C14C-214E-8460-43566A288435}"/>
                    </a:ext>
                  </a:extLst>
                </p:cNvPr>
                <p:cNvSpPr txBox="1"/>
                <p:nvPr/>
              </p:nvSpPr>
              <p:spPr>
                <a:xfrm>
                  <a:off x="6150820" y="1585709"/>
                  <a:ext cx="1091641" cy="781731"/>
                </a:xfrm>
                <a:prstGeom prst="cloud">
                  <a:avLst/>
                </a:prstGeom>
                <a:noFill/>
                <a:ln>
                  <a:solidFill>
                    <a:schemeClr val="tx1"/>
                  </a:solidFill>
                </a:ln>
              </p:spPr>
              <p:txBody>
                <a:bodyPr wrap="square" lIns="0" tIns="0" rIns="0" bIns="0" rtlCol="0">
                  <a:spAutoFit/>
                </a:bodyPr>
                <a:lstStyle/>
                <a:p>
                  <a:pPr algn="ctr"/>
                  <a:r>
                    <a:rPr lang="en-GB" sz="1598" dirty="0"/>
                    <a:t>Rest of </a:t>
                  </a:r>
                  <a14:m>
                    <m:oMath xmlns:m="http://schemas.openxmlformats.org/officeDocument/2006/math">
                      <m:sSup>
                        <m:sSupPr>
                          <m:ctrlPr>
                            <a:rPr lang="en-GB" sz="1598" i="1">
                              <a:latin typeface="Cambria Math" panose="02040503050406030204" pitchFamily="18" charset="0"/>
                            </a:rPr>
                          </m:ctrlPr>
                        </m:sSupPr>
                        <m:e>
                          <m:r>
                            <a:rPr lang="en-GB" sz="1598" i="1">
                              <a:latin typeface="Cambria Math" panose="02040503050406030204" pitchFamily="18" charset="0"/>
                            </a:rPr>
                            <m:t>𝑀</m:t>
                          </m:r>
                        </m:e>
                        <m:sup>
                          <m:d>
                            <m:dPr>
                              <m:ctrlPr>
                                <a:rPr lang="en-GB" sz="1598" i="1">
                                  <a:latin typeface="Cambria Math" panose="02040503050406030204" pitchFamily="18" charset="0"/>
                                </a:rPr>
                              </m:ctrlPr>
                            </m:dPr>
                            <m:e>
                              <m:r>
                                <a:rPr lang="en-GB" sz="1598" i="1">
                                  <a:latin typeface="Cambria Math" panose="02040503050406030204" pitchFamily="18" charset="0"/>
                                </a:rPr>
                                <m:t>𝑡</m:t>
                              </m:r>
                            </m:e>
                          </m:d>
                        </m:sup>
                      </m:sSup>
                    </m:oMath>
                  </a14:m>
                  <a:endParaRPr lang="en-GB" sz="1598" dirty="0"/>
                </a:p>
              </p:txBody>
            </p:sp>
          </mc:Choice>
          <mc:Fallback xmlns="">
            <p:sp>
              <p:nvSpPr>
                <p:cNvPr id="21" name="TextBox 20">
                  <a:extLst>
                    <a:ext uri="{FF2B5EF4-FFF2-40B4-BE49-F238E27FC236}">
                      <a16:creationId xmlns:a16="http://schemas.microsoft.com/office/drawing/2014/main" id="{147ABF0B-C537-C646-A295-72851033706A}"/>
                    </a:ext>
                  </a:extLst>
                </p:cNvPr>
                <p:cNvSpPr txBox="1">
                  <a:spLocks noRot="1" noChangeAspect="1" noMove="1" noResize="1" noEditPoints="1" noAdjustHandles="1" noChangeArrowheads="1" noChangeShapeType="1" noTextEdit="1"/>
                </p:cNvSpPr>
                <p:nvPr/>
              </p:nvSpPr>
              <p:spPr>
                <a:xfrm>
                  <a:off x="6150820" y="1585709"/>
                  <a:ext cx="1091641" cy="781731"/>
                </a:xfrm>
                <a:prstGeom prst="cloud">
                  <a:avLst/>
                </a:prstGeom>
                <a:blipFill>
                  <a:blip r:embed="rId4"/>
                  <a:stretch>
                    <a:fillRect/>
                  </a:stretch>
                </a:blipFill>
                <a:ln>
                  <a:solidFill>
                    <a:schemeClr val="tx1"/>
                  </a:solidFill>
                </a:ln>
              </p:spPr>
              <p:txBody>
                <a:bodyPr/>
                <a:lstStyle/>
                <a:p>
                  <a:r>
                    <a:rPr lang="en-GB">
                      <a:noFill/>
                    </a:rPr>
                    <a:t> </a:t>
                  </a:r>
                </a:p>
              </p:txBody>
            </p:sp>
          </mc:Fallback>
        </mc:AlternateContent>
        <p:cxnSp>
          <p:nvCxnSpPr>
            <p:cNvPr id="39" name="Straight Connector 38">
              <a:extLst>
                <a:ext uri="{FF2B5EF4-FFF2-40B4-BE49-F238E27FC236}">
                  <a16:creationId xmlns:a16="http://schemas.microsoft.com/office/drawing/2014/main" id="{13B9F977-FA5B-F842-B47B-FD8FFBC313AE}"/>
                </a:ext>
              </a:extLst>
            </p:cNvPr>
            <p:cNvCxnSpPr>
              <a:cxnSpLocks/>
              <a:stCxn id="38" idx="0"/>
              <a:endCxn id="41" idx="2"/>
            </p:cNvCxnSpPr>
            <p:nvPr/>
          </p:nvCxnSpPr>
          <p:spPr>
            <a:xfrm>
              <a:off x="7241551" y="1976575"/>
              <a:ext cx="2969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76D25A7-2FD5-B441-B617-4DA049FB8F6B}"/>
                </a:ext>
              </a:extLst>
            </p:cNvPr>
            <p:cNvCxnSpPr>
              <a:cxnSpLocks/>
              <a:stCxn id="41" idx="6"/>
              <a:endCxn id="45" idx="2"/>
            </p:cNvCxnSpPr>
            <p:nvPr/>
          </p:nvCxnSpPr>
          <p:spPr>
            <a:xfrm flipV="1">
              <a:off x="8559569" y="1971680"/>
              <a:ext cx="296064" cy="489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31E7D89A-8859-C449-80F8-5901B3D30EC0}"/>
                    </a:ext>
                  </a:extLst>
                </p:cNvPr>
                <p:cNvSpPr txBox="1"/>
                <p:nvPr/>
              </p:nvSpPr>
              <p:spPr>
                <a:xfrm>
                  <a:off x="7538525" y="1792370"/>
                  <a:ext cx="1021044" cy="368410"/>
                </a:xfrm>
                <a:prstGeom prst="ellipse">
                  <a:avLst/>
                </a:prstGeom>
                <a:solidFill>
                  <a:schemeClr val="accent6"/>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𝑡</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24" name="TextBox 23">
                  <a:extLst>
                    <a:ext uri="{FF2B5EF4-FFF2-40B4-BE49-F238E27FC236}">
                      <a16:creationId xmlns:a16="http://schemas.microsoft.com/office/drawing/2014/main" id="{46331734-E65B-5247-93AF-FECCB25D8B5C}"/>
                    </a:ext>
                  </a:extLst>
                </p:cNvPr>
                <p:cNvSpPr txBox="1">
                  <a:spLocks noRot="1" noChangeAspect="1" noMove="1" noResize="1" noEditPoints="1" noAdjustHandles="1" noChangeArrowheads="1" noChangeShapeType="1" noTextEdit="1"/>
                </p:cNvSpPr>
                <p:nvPr/>
              </p:nvSpPr>
              <p:spPr>
                <a:xfrm>
                  <a:off x="7538525" y="1792370"/>
                  <a:ext cx="1021044" cy="368410"/>
                </a:xfrm>
                <a:prstGeom prst="ellipse">
                  <a:avLst/>
                </a:prstGeom>
                <a:blipFill>
                  <a:blip r:embed="rId5"/>
                  <a:stretch>
                    <a:fillRect/>
                  </a:stretch>
                </a:blipFill>
                <a:ln w="19050">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5B4DCD7A-DDBC-724D-B249-FA69489F4153}"/>
                    </a:ext>
                  </a:extLst>
                </p:cNvPr>
                <p:cNvSpPr txBox="1"/>
                <p:nvPr/>
              </p:nvSpPr>
              <p:spPr>
                <a:xfrm>
                  <a:off x="10316233" y="1577942"/>
                  <a:ext cx="1090800" cy="774995"/>
                </a:xfrm>
                <a:prstGeom prst="cloud">
                  <a:avLst/>
                </a:prstGeom>
                <a:noFill/>
                <a:ln>
                  <a:solidFill>
                    <a:schemeClr val="tx1"/>
                  </a:solidFill>
                </a:ln>
              </p:spPr>
              <p:txBody>
                <a:bodyPr wrap="square" lIns="0" tIns="0" rIns="0" bIns="0" rtlCol="0">
                  <a:spAutoFit/>
                </a:bodyPr>
                <a:lstStyle/>
                <a:p>
                  <a:pPr algn="ctr"/>
                  <a:r>
                    <a:rPr lang="en-GB" sz="1598" dirty="0"/>
                    <a:t>Rest of </a:t>
                  </a:r>
                  <a14:m>
                    <m:oMath xmlns:m="http://schemas.openxmlformats.org/officeDocument/2006/math">
                      <m:sSup>
                        <m:sSupPr>
                          <m:ctrlPr>
                            <a:rPr lang="en-GB" sz="1598" i="1">
                              <a:latin typeface="Cambria Math" panose="02040503050406030204" pitchFamily="18" charset="0"/>
                            </a:rPr>
                          </m:ctrlPr>
                        </m:sSupPr>
                        <m:e>
                          <m:r>
                            <a:rPr lang="en-GB" sz="1598" i="1">
                              <a:latin typeface="Cambria Math" panose="02040503050406030204" pitchFamily="18" charset="0"/>
                            </a:rPr>
                            <m:t>𝑀</m:t>
                          </m:r>
                        </m:e>
                        <m:sup>
                          <m:d>
                            <m:dPr>
                              <m:ctrlPr>
                                <a:rPr lang="en-GB" sz="1598" i="1">
                                  <a:latin typeface="Cambria Math" panose="02040503050406030204" pitchFamily="18" charset="0"/>
                                </a:rPr>
                              </m:ctrlPr>
                            </m:dPr>
                            <m:e>
                              <m:r>
                                <a:rPr lang="en-GB" sz="1598" i="1">
                                  <a:latin typeface="Cambria Math" panose="02040503050406030204" pitchFamily="18" charset="0"/>
                                </a:rPr>
                                <m:t>𝑡</m:t>
                              </m:r>
                              <m:r>
                                <a:rPr lang="en-GB" sz="1598" i="1">
                                  <a:latin typeface="Cambria Math" panose="02040503050406030204" pitchFamily="18" charset="0"/>
                                </a:rPr>
                                <m:t>+1</m:t>
                              </m:r>
                            </m:e>
                          </m:d>
                        </m:sup>
                      </m:sSup>
                    </m:oMath>
                  </a14:m>
                  <a:endParaRPr lang="en-GB" sz="1598" dirty="0"/>
                </a:p>
              </p:txBody>
            </p:sp>
          </mc:Choice>
          <mc:Fallback xmlns="">
            <p:sp>
              <p:nvSpPr>
                <p:cNvPr id="25" name="TextBox 24">
                  <a:extLst>
                    <a:ext uri="{FF2B5EF4-FFF2-40B4-BE49-F238E27FC236}">
                      <a16:creationId xmlns:a16="http://schemas.microsoft.com/office/drawing/2014/main" id="{07B8C5E3-658E-1F4A-9512-16372AFD842C}"/>
                    </a:ext>
                  </a:extLst>
                </p:cNvPr>
                <p:cNvSpPr txBox="1">
                  <a:spLocks noRot="1" noChangeAspect="1" noMove="1" noResize="1" noEditPoints="1" noAdjustHandles="1" noChangeArrowheads="1" noChangeShapeType="1" noTextEdit="1"/>
                </p:cNvSpPr>
                <p:nvPr/>
              </p:nvSpPr>
              <p:spPr>
                <a:xfrm>
                  <a:off x="10316233" y="1577942"/>
                  <a:ext cx="1090800" cy="774995"/>
                </a:xfrm>
                <a:prstGeom prst="cloud">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AFB34294-E3A5-D844-8E37-C43D6C4A3F3A}"/>
                    </a:ext>
                  </a:extLst>
                </p:cNvPr>
                <p:cNvSpPr/>
                <p:nvPr/>
              </p:nvSpPr>
              <p:spPr>
                <a:xfrm>
                  <a:off x="8497105" y="1610451"/>
                  <a:ext cx="518540" cy="3222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GB" sz="1399" i="1" smtClean="0">
                                <a:latin typeface="Cambria Math" panose="02040503050406030204" pitchFamily="18" charset="0"/>
                              </a:rPr>
                            </m:ctrlPr>
                          </m:sSupPr>
                          <m:e>
                            <m:r>
                              <a:rPr lang="en-GB" sz="1399" i="1">
                                <a:latin typeface="Cambria Math" panose="02040503050406030204" pitchFamily="18" charset="0"/>
                                <a:ea typeface="Cambria Math" panose="02040503050406030204" pitchFamily="18" charset="0"/>
                              </a:rPr>
                              <m:t>𝛼</m:t>
                            </m:r>
                          </m:e>
                          <m:sup>
                            <m:d>
                              <m:dPr>
                                <m:ctrlPr>
                                  <a:rPr lang="en-GB" sz="1399" i="1">
                                    <a:latin typeface="Cambria Math" panose="02040503050406030204" pitchFamily="18" charset="0"/>
                                  </a:rPr>
                                </m:ctrlPr>
                              </m:dPr>
                              <m:e>
                                <m:r>
                                  <a:rPr lang="en-GB" sz="1399" i="1">
                                    <a:latin typeface="Cambria Math" panose="02040503050406030204" pitchFamily="18" charset="0"/>
                                  </a:rPr>
                                  <m:t>𝑡</m:t>
                                </m:r>
                              </m:e>
                            </m:d>
                          </m:sup>
                        </m:sSup>
                      </m:oMath>
                    </m:oMathPara>
                  </a14:m>
                  <a:endParaRPr lang="en-GB" sz="1399" dirty="0"/>
                </a:p>
              </p:txBody>
            </p:sp>
          </mc:Choice>
          <mc:Fallback xmlns="">
            <p:sp>
              <p:nvSpPr>
                <p:cNvPr id="26" name="Rectangle 25">
                  <a:extLst>
                    <a:ext uri="{FF2B5EF4-FFF2-40B4-BE49-F238E27FC236}">
                      <a16:creationId xmlns:a16="http://schemas.microsoft.com/office/drawing/2014/main" id="{2112DB5C-43B7-EA47-8520-334B67ABB418}"/>
                    </a:ext>
                  </a:extLst>
                </p:cNvPr>
                <p:cNvSpPr>
                  <a:spLocks noRot="1" noChangeAspect="1" noMove="1" noResize="1" noEditPoints="1" noAdjustHandles="1" noChangeArrowheads="1" noChangeShapeType="1" noTextEdit="1"/>
                </p:cNvSpPr>
                <p:nvPr/>
              </p:nvSpPr>
              <p:spPr>
                <a:xfrm>
                  <a:off x="8497105" y="1610451"/>
                  <a:ext cx="518540" cy="322268"/>
                </a:xfrm>
                <a:prstGeom prst="rect">
                  <a:avLst/>
                </a:prstGeom>
                <a:blipFill>
                  <a:blip r:embed="rId7"/>
                  <a:stretch>
                    <a:fillRect/>
                  </a:stretch>
                </a:blipFill>
              </p:spPr>
              <p:txBody>
                <a:bodyPr/>
                <a:lstStyle/>
                <a:p>
                  <a:r>
                    <a:rPr lang="de-DE">
                      <a:noFill/>
                    </a:rPr>
                    <a:t> </a:t>
                  </a:r>
                </a:p>
              </p:txBody>
            </p:sp>
          </mc:Fallback>
        </mc:AlternateContent>
        <p:cxnSp>
          <p:nvCxnSpPr>
            <p:cNvPr id="44" name="Straight Connector 43">
              <a:extLst>
                <a:ext uri="{FF2B5EF4-FFF2-40B4-BE49-F238E27FC236}">
                  <a16:creationId xmlns:a16="http://schemas.microsoft.com/office/drawing/2014/main" id="{7ACAA63A-A94E-B94A-BFBF-2AD26EA385FC}"/>
                </a:ext>
              </a:extLst>
            </p:cNvPr>
            <p:cNvCxnSpPr>
              <a:cxnSpLocks/>
              <a:stCxn id="45" idx="6"/>
              <a:endCxn id="42" idx="2"/>
            </p:cNvCxnSpPr>
            <p:nvPr/>
          </p:nvCxnSpPr>
          <p:spPr>
            <a:xfrm flipV="1">
              <a:off x="10020169" y="1965440"/>
              <a:ext cx="299448" cy="62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F27477BC-9667-7B43-83B8-3C384B6B0990}"/>
                    </a:ext>
                  </a:extLst>
                </p:cNvPr>
                <p:cNvSpPr txBox="1"/>
                <p:nvPr/>
              </p:nvSpPr>
              <p:spPr>
                <a:xfrm>
                  <a:off x="8855633" y="1786841"/>
                  <a:ext cx="1164536" cy="369677"/>
                </a:xfrm>
                <a:prstGeom prst="ellipse">
                  <a:avLst/>
                </a:prstGeom>
                <a:solidFill>
                  <a:schemeClr val="accent5"/>
                </a:solidFill>
                <a:ln w="19050">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598" i="1" smtClean="0">
                                <a:solidFill>
                                  <a:schemeClr val="bg1"/>
                                </a:solidFill>
                                <a:latin typeface="Cambria Math" panose="02040503050406030204" pitchFamily="18" charset="0"/>
                              </a:rPr>
                            </m:ctrlPr>
                          </m:sSupPr>
                          <m:e>
                            <m:r>
                              <a:rPr lang="en-GB" sz="1598" b="1" i="1">
                                <a:solidFill>
                                  <a:schemeClr val="bg1"/>
                                </a:solidFill>
                                <a:latin typeface="Cambria Math" panose="02040503050406030204" pitchFamily="18" charset="0"/>
                              </a:rPr>
                              <m:t>𝑰</m:t>
                            </m:r>
                          </m:e>
                          <m:sup>
                            <m:d>
                              <m:dPr>
                                <m:ctrlPr>
                                  <a:rPr lang="en-GB" sz="1598" i="1">
                                    <a:solidFill>
                                      <a:schemeClr val="bg1"/>
                                    </a:solidFill>
                                    <a:latin typeface="Cambria Math" panose="02040503050406030204" pitchFamily="18" charset="0"/>
                                  </a:rPr>
                                </m:ctrlPr>
                              </m:dPr>
                              <m:e>
                                <m:r>
                                  <a:rPr lang="en-GB" sz="1598" i="1">
                                    <a:solidFill>
                                      <a:schemeClr val="bg1"/>
                                    </a:solidFill>
                                    <a:latin typeface="Cambria Math" panose="02040503050406030204" pitchFamily="18" charset="0"/>
                                    <a:ea typeface="Cambria Math" panose="02040503050406030204" pitchFamily="18" charset="0"/>
                                  </a:rPr>
                                  <m:t>𝑡</m:t>
                                </m:r>
                              </m:e>
                            </m:d>
                          </m:sup>
                        </m:sSup>
                        <m:r>
                          <a:rPr lang="en-GB" sz="1598" i="1">
                            <a:solidFill>
                              <a:schemeClr val="bg1"/>
                            </a:solidFill>
                            <a:latin typeface="Cambria Math" panose="02040503050406030204" pitchFamily="18" charset="0"/>
                            <a:ea typeface="Cambria Math" panose="02040503050406030204" pitchFamily="18" charset="0"/>
                          </a:rPr>
                          <m:t>∪</m:t>
                        </m:r>
                        <m:sSup>
                          <m:sSupPr>
                            <m:ctrlPr>
                              <a:rPr lang="en-GB" sz="1598" i="1">
                                <a:solidFill>
                                  <a:schemeClr val="bg1"/>
                                </a:solidFill>
                                <a:latin typeface="Cambria Math" panose="02040503050406030204" pitchFamily="18" charset="0"/>
                                <a:ea typeface="Cambria Math" panose="02040503050406030204" pitchFamily="18" charset="0"/>
                              </a:rPr>
                            </m:ctrlPr>
                          </m:sSupPr>
                          <m:e>
                            <m:r>
                              <a:rPr lang="en-GB" sz="1598" b="1" i="1">
                                <a:solidFill>
                                  <a:schemeClr val="bg1"/>
                                </a:solidFill>
                                <a:latin typeface="Cambria Math" panose="02040503050406030204" pitchFamily="18" charset="0"/>
                                <a:ea typeface="Cambria Math" panose="02040503050406030204" pitchFamily="18" charset="0"/>
                              </a:rPr>
                              <m:t>𝑹</m:t>
                            </m:r>
                          </m:e>
                          <m:sup>
                            <m:r>
                              <a:rPr lang="en-GB" sz="1598" i="1">
                                <a:solidFill>
                                  <a:schemeClr val="bg1"/>
                                </a:solidFill>
                                <a:latin typeface="Cambria Math" panose="02040503050406030204" pitchFamily="18" charset="0"/>
                                <a:ea typeface="Cambria Math" panose="02040503050406030204" pitchFamily="18" charset="0"/>
                              </a:rPr>
                              <m:t>′′</m:t>
                            </m:r>
                          </m:sup>
                        </m:sSup>
                      </m:oMath>
                    </m:oMathPara>
                  </a14:m>
                  <a:endParaRPr lang="en-GB" sz="1598" dirty="0">
                    <a:solidFill>
                      <a:schemeClr val="bg1"/>
                    </a:solidFill>
                  </a:endParaRPr>
                </a:p>
              </p:txBody>
            </p:sp>
          </mc:Choice>
          <mc:Fallback xmlns="">
            <p:sp>
              <p:nvSpPr>
                <p:cNvPr id="29" name="TextBox 28">
                  <a:extLst>
                    <a:ext uri="{FF2B5EF4-FFF2-40B4-BE49-F238E27FC236}">
                      <a16:creationId xmlns:a16="http://schemas.microsoft.com/office/drawing/2014/main" id="{7C2CF8F2-D8F7-844A-A13C-50C2CBF5AF2C}"/>
                    </a:ext>
                  </a:extLst>
                </p:cNvPr>
                <p:cNvSpPr txBox="1">
                  <a:spLocks noRot="1" noChangeAspect="1" noMove="1" noResize="1" noEditPoints="1" noAdjustHandles="1" noChangeArrowheads="1" noChangeShapeType="1" noTextEdit="1"/>
                </p:cNvSpPr>
                <p:nvPr/>
              </p:nvSpPr>
              <p:spPr>
                <a:xfrm>
                  <a:off x="8855633" y="1786841"/>
                  <a:ext cx="1164536" cy="369677"/>
                </a:xfrm>
                <a:prstGeom prst="ellipse">
                  <a:avLst/>
                </a:prstGeom>
                <a:blipFill>
                  <a:blip r:embed="rId8"/>
                  <a:stretch>
                    <a:fillRect/>
                  </a:stretch>
                </a:blipFill>
                <a:ln w="19050">
                  <a:solidFill>
                    <a:schemeClr val="tx1"/>
                  </a:solidFill>
                </a:ln>
              </p:spPr>
              <p:txBody>
                <a:bodyPr/>
                <a:lstStyle/>
                <a:p>
                  <a:r>
                    <a:rPr lang="de-DE">
                      <a:noFill/>
                    </a:rPr>
                    <a:t> </a:t>
                  </a:r>
                </a:p>
              </p:txBody>
            </p:sp>
          </mc:Fallback>
        </mc:AlternateContent>
      </p:grpSp>
    </p:spTree>
    <p:extLst>
      <p:ext uri="{BB962C8B-B14F-4D97-AF65-F5344CB8AC3E}">
        <p14:creationId xmlns:p14="http://schemas.microsoft.com/office/powerpoint/2010/main" val="2464710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79625-3069-BF47-AE7D-5CC30EA507A4}"/>
              </a:ext>
            </a:extLst>
          </p:cNvPr>
          <p:cNvSpPr>
            <a:spLocks noGrp="1"/>
          </p:cNvSpPr>
          <p:nvPr>
            <p:ph type="title"/>
          </p:nvPr>
        </p:nvSpPr>
        <p:spPr/>
        <p:txBody>
          <a:bodyPr/>
          <a:lstStyle/>
          <a:p>
            <a:r>
              <a:rPr lang="en-GB"/>
              <a:t>Decision Making over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9B22E2-AA64-654E-B231-3353E656A762}"/>
                  </a:ext>
                </a:extLst>
              </p:cNvPr>
              <p:cNvSpPr>
                <a:spLocks noGrp="1"/>
              </p:cNvSpPr>
              <p:nvPr>
                <p:ph type="body" sz="quarter" idx="13"/>
              </p:nvPr>
            </p:nvSpPr>
            <p:spPr>
              <a:xfrm>
                <a:off x="623392" y="1332843"/>
                <a:ext cx="11087099" cy="2513792"/>
              </a:xfrm>
            </p:spPr>
            <p:txBody>
              <a:bodyPr>
                <a:normAutofit lnSpcReduction="10000"/>
              </a:bodyPr>
              <a:lstStyle/>
              <a:p>
                <a:r>
                  <a:rPr lang="en-GB" dirty="0"/>
                  <a:t>Basis: a sequential model </a:t>
                </a:r>
                <a14:m>
                  <m:oMath xmlns:m="http://schemas.openxmlformats.org/officeDocument/2006/math">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rPr>
                              <m:t>0</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e>
                    </m:d>
                  </m:oMath>
                </a14:m>
                <a:endParaRPr lang="en-GB" dirty="0"/>
              </a:p>
              <a:p>
                <a:pPr lvl="1"/>
                <a:r>
                  <a:rPr lang="en-GB" dirty="0"/>
                  <a:t>Describe behaviour over time using interslice parfactors</a:t>
                </a:r>
              </a:p>
              <a:p>
                <a:pPr lvl="1"/>
                <a:r>
                  <a:rPr lang="en-GB" dirty="0"/>
                  <a:t>Within a slice, describe intra-slice (episodic) behaviour</a:t>
                </a:r>
              </a:p>
              <a:p>
                <a:pPr marL="388938" indent="-388938">
                  <a:buFont typeface="Zapf Dingbats"/>
                  <a:buChar char="➝"/>
                </a:pPr>
                <a:r>
                  <a:rPr lang="en-GB" dirty="0"/>
                  <a:t>Extend intra-slice parts with decision + utility PRVs</a:t>
                </a:r>
              </a:p>
              <a:p>
                <a:pPr lvl="1"/>
                <a:r>
                  <a:rPr lang="en-GB" dirty="0"/>
                  <a:t>Intra-slice behaviour described using a decision model</a:t>
                </a:r>
              </a:p>
              <a:p>
                <a:pPr lvl="1"/>
                <a:r>
                  <a:rPr lang="en-GB" dirty="0"/>
                  <a:t>Inter-slice behaviour allows for predicting effect of decision on next step</a:t>
                </a:r>
              </a:p>
              <a:p>
                <a:pPr lvl="1"/>
                <a:endParaRPr lang="en-GB" dirty="0"/>
              </a:p>
            </p:txBody>
          </p:sp>
        </mc:Choice>
        <mc:Fallback xmlns="">
          <p:sp>
            <p:nvSpPr>
              <p:cNvPr id="3" name="Content Placeholder 2">
                <a:extLst>
                  <a:ext uri="{FF2B5EF4-FFF2-40B4-BE49-F238E27FC236}">
                    <a16:creationId xmlns:a16="http://schemas.microsoft.com/office/drawing/2014/main" id="{749B22E2-AA64-654E-B231-3353E656A762}"/>
                  </a:ext>
                </a:extLst>
              </p:cNvPr>
              <p:cNvSpPr>
                <a:spLocks noGrp="1" noRot="1" noChangeAspect="1" noMove="1" noResize="1" noEditPoints="1" noAdjustHandles="1" noChangeArrowheads="1" noChangeShapeType="1" noTextEdit="1"/>
              </p:cNvSpPr>
              <p:nvPr>
                <p:ph type="body" sz="quarter" idx="13"/>
              </p:nvPr>
            </p:nvSpPr>
            <p:spPr>
              <a:xfrm>
                <a:off x="623392" y="1332843"/>
                <a:ext cx="11087099" cy="2513792"/>
              </a:xfrm>
              <a:blipFill>
                <a:blip r:embed="rId3"/>
                <a:stretch>
                  <a:fillRect l="-1829" t="-5556" b="-3535"/>
                </a:stretch>
              </a:blipFill>
            </p:spPr>
            <p:txBody>
              <a:bodyPr/>
              <a:lstStyle/>
              <a:p>
                <a:r>
                  <a:rPr lang="en-DE">
                    <a:noFill/>
                  </a:rPr>
                  <a:t> </a:t>
                </a:r>
              </a:p>
            </p:txBody>
          </p:sp>
        </mc:Fallback>
      </mc:AlternateContent>
      <p:sp>
        <p:nvSpPr>
          <p:cNvPr id="420" name="Rectangle 419">
            <a:extLst>
              <a:ext uri="{FF2B5EF4-FFF2-40B4-BE49-F238E27FC236}">
                <a16:creationId xmlns:a16="http://schemas.microsoft.com/office/drawing/2014/main" id="{6E308102-C3EE-7C43-94CF-041B5F1C9B30}"/>
              </a:ext>
            </a:extLst>
          </p:cNvPr>
          <p:cNvSpPr/>
          <p:nvPr/>
        </p:nvSpPr>
        <p:spPr>
          <a:xfrm>
            <a:off x="1364480" y="3885957"/>
            <a:ext cx="5474760" cy="20169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421" name="Rectangle 420">
            <a:extLst>
              <a:ext uri="{FF2B5EF4-FFF2-40B4-BE49-F238E27FC236}">
                <a16:creationId xmlns:a16="http://schemas.microsoft.com/office/drawing/2014/main" id="{64C3171A-BE5C-5141-819D-9EF8C3C5BC78}"/>
              </a:ext>
            </a:extLst>
          </p:cNvPr>
          <p:cNvSpPr/>
          <p:nvPr/>
        </p:nvSpPr>
        <p:spPr>
          <a:xfrm>
            <a:off x="6838866" y="3885957"/>
            <a:ext cx="4992809" cy="20169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422" name="Group 421">
            <a:extLst>
              <a:ext uri="{FF2B5EF4-FFF2-40B4-BE49-F238E27FC236}">
                <a16:creationId xmlns:a16="http://schemas.microsoft.com/office/drawing/2014/main" id="{16AEDE05-D523-A343-90CD-063B1D35B336}"/>
              </a:ext>
            </a:extLst>
          </p:cNvPr>
          <p:cNvGrpSpPr/>
          <p:nvPr/>
        </p:nvGrpSpPr>
        <p:grpSpPr>
          <a:xfrm>
            <a:off x="4469142" y="3885957"/>
            <a:ext cx="7362533" cy="2016382"/>
            <a:chOff x="4469142" y="3885957"/>
            <a:chExt cx="7362533" cy="2016382"/>
          </a:xfrm>
        </p:grpSpPr>
        <p:cxnSp>
          <p:nvCxnSpPr>
            <p:cNvPr id="423" name="Straight Connector 422">
              <a:extLst>
                <a:ext uri="{FF2B5EF4-FFF2-40B4-BE49-F238E27FC236}">
                  <a16:creationId xmlns:a16="http://schemas.microsoft.com/office/drawing/2014/main" id="{533DE1C5-3BA0-0F45-AED5-69B6638DFF3B}"/>
                </a:ext>
              </a:extLst>
            </p:cNvPr>
            <p:cNvCxnSpPr>
              <a:cxnSpLocks/>
              <a:stCxn id="445" idx="1"/>
              <a:endCxn id="463" idx="3"/>
            </p:cNvCxnSpPr>
            <p:nvPr/>
          </p:nvCxnSpPr>
          <p:spPr>
            <a:xfrm flipH="1" flipV="1">
              <a:off x="9389323" y="4555736"/>
              <a:ext cx="356510"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765B2AAD-3A2C-AF48-B3B0-4B5623B6207D}"/>
                </a:ext>
              </a:extLst>
            </p:cNvPr>
            <p:cNvCxnSpPr>
              <a:cxnSpLocks/>
              <a:stCxn id="429" idx="0"/>
              <a:endCxn id="463" idx="2"/>
            </p:cNvCxnSpPr>
            <p:nvPr/>
          </p:nvCxnSpPr>
          <p:spPr>
            <a:xfrm flipV="1">
              <a:off x="9329749" y="4615285"/>
              <a:ext cx="26"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5" name="Rectangle 424">
                  <a:extLst>
                    <a:ext uri="{FF2B5EF4-FFF2-40B4-BE49-F238E27FC236}">
                      <a16:creationId xmlns:a16="http://schemas.microsoft.com/office/drawing/2014/main" id="{C98E5F36-97CB-C945-BB66-37596EF3ED05}"/>
                    </a:ext>
                  </a:extLst>
                </p:cNvPr>
                <p:cNvSpPr/>
                <p:nvPr/>
              </p:nvSpPr>
              <p:spPr>
                <a:xfrm>
                  <a:off x="7185348" y="4400757"/>
                  <a:ext cx="1330534" cy="324449"/>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25" name="Rectangle 424">
                  <a:extLst>
                    <a:ext uri="{FF2B5EF4-FFF2-40B4-BE49-F238E27FC236}">
                      <a16:creationId xmlns:a16="http://schemas.microsoft.com/office/drawing/2014/main" id="{C98E5F36-97CB-C945-BB66-37596EF3ED05}"/>
                    </a:ext>
                  </a:extLst>
                </p:cNvPr>
                <p:cNvSpPr>
                  <a:spLocks noRot="1" noChangeAspect="1" noMove="1" noResize="1" noEditPoints="1" noAdjustHandles="1" noChangeArrowheads="1" noChangeShapeType="1" noTextEdit="1"/>
                </p:cNvSpPr>
                <p:nvPr/>
              </p:nvSpPr>
              <p:spPr>
                <a:xfrm>
                  <a:off x="7185348" y="4400757"/>
                  <a:ext cx="1330534" cy="324449"/>
                </a:xfrm>
                <a:prstGeom prst="rect">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6" name="Diamond 425">
                  <a:extLst>
                    <a:ext uri="{FF2B5EF4-FFF2-40B4-BE49-F238E27FC236}">
                      <a16:creationId xmlns:a16="http://schemas.microsoft.com/office/drawing/2014/main" id="{B6F93BA0-1BD8-3A45-9285-9667F791EB41}"/>
                    </a:ext>
                  </a:extLst>
                </p:cNvPr>
                <p:cNvSpPr/>
                <p:nvPr/>
              </p:nvSpPr>
              <p:spPr>
                <a:xfrm>
                  <a:off x="10646247" y="3885957"/>
                  <a:ext cx="1066104"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r>
                              <a:rPr lang="en-GB" sz="1400" i="1">
                                <a:latin typeface="Cambria Math" panose="02040503050406030204" pitchFamily="18" charset="0"/>
                              </a:rPr>
                              <m:t>𝑈𝑡𝑖</m:t>
                            </m:r>
                            <m:r>
                              <a:rPr lang="en-GB" sz="1400" b="0" i="1" smtClean="0">
                                <a:latin typeface="Cambria Math" panose="02040503050406030204" pitchFamily="18" charset="0"/>
                              </a:rPr>
                              <m:t>𝑙</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26" name="Diamond 425">
                  <a:extLst>
                    <a:ext uri="{FF2B5EF4-FFF2-40B4-BE49-F238E27FC236}">
                      <a16:creationId xmlns:a16="http://schemas.microsoft.com/office/drawing/2014/main" id="{B6F93BA0-1BD8-3A45-9285-9667F791EB41}"/>
                    </a:ext>
                  </a:extLst>
                </p:cNvPr>
                <p:cNvSpPr>
                  <a:spLocks noRot="1" noChangeAspect="1" noMove="1" noResize="1" noEditPoints="1" noAdjustHandles="1" noChangeArrowheads="1" noChangeShapeType="1" noTextEdit="1"/>
                </p:cNvSpPr>
                <p:nvPr/>
              </p:nvSpPr>
              <p:spPr>
                <a:xfrm>
                  <a:off x="10646247" y="3885957"/>
                  <a:ext cx="1066104" cy="456756"/>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7" name="Oval 426">
                  <a:extLst>
                    <a:ext uri="{FF2B5EF4-FFF2-40B4-BE49-F238E27FC236}">
                      <a16:creationId xmlns:a16="http://schemas.microsoft.com/office/drawing/2014/main" id="{FC08CD32-2E02-724A-8C13-BCB7C17B044E}"/>
                    </a:ext>
                  </a:extLst>
                </p:cNvPr>
                <p:cNvSpPr/>
                <p:nvPr/>
              </p:nvSpPr>
              <p:spPr>
                <a:xfrm>
                  <a:off x="8745704" y="5579007"/>
                  <a:ext cx="116808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27" name="Oval 426">
                  <a:extLst>
                    <a:ext uri="{FF2B5EF4-FFF2-40B4-BE49-F238E27FC236}">
                      <a16:creationId xmlns:a16="http://schemas.microsoft.com/office/drawing/2014/main" id="{FC08CD32-2E02-724A-8C13-BCB7C17B044E}"/>
                    </a:ext>
                  </a:extLst>
                </p:cNvPr>
                <p:cNvSpPr>
                  <a:spLocks noRot="1" noChangeAspect="1" noMove="1" noResize="1" noEditPoints="1" noAdjustHandles="1" noChangeArrowheads="1" noChangeShapeType="1" noTextEdit="1"/>
                </p:cNvSpPr>
                <p:nvPr/>
              </p:nvSpPr>
              <p:spPr>
                <a:xfrm>
                  <a:off x="8745704" y="5579007"/>
                  <a:ext cx="1168089" cy="323332"/>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8" name="Oval 427">
                  <a:extLst>
                    <a:ext uri="{FF2B5EF4-FFF2-40B4-BE49-F238E27FC236}">
                      <a16:creationId xmlns:a16="http://schemas.microsoft.com/office/drawing/2014/main" id="{6EC7902E-E54F-E249-8C85-8DEE3BD7A2FE}"/>
                    </a:ext>
                  </a:extLst>
                </p:cNvPr>
                <p:cNvSpPr/>
                <p:nvPr/>
              </p:nvSpPr>
              <p:spPr>
                <a:xfrm>
                  <a:off x="7123118" y="5170375"/>
                  <a:ext cx="1454994"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28" name="Oval 427">
                  <a:extLst>
                    <a:ext uri="{FF2B5EF4-FFF2-40B4-BE49-F238E27FC236}">
                      <a16:creationId xmlns:a16="http://schemas.microsoft.com/office/drawing/2014/main" id="{6EC7902E-E54F-E249-8C85-8DEE3BD7A2FE}"/>
                    </a:ext>
                  </a:extLst>
                </p:cNvPr>
                <p:cNvSpPr>
                  <a:spLocks noRot="1" noChangeAspect="1" noMove="1" noResize="1" noEditPoints="1" noAdjustHandles="1" noChangeArrowheads="1" noChangeShapeType="1" noTextEdit="1"/>
                </p:cNvSpPr>
                <p:nvPr/>
              </p:nvSpPr>
              <p:spPr>
                <a:xfrm>
                  <a:off x="7123118" y="5170375"/>
                  <a:ext cx="1454994" cy="323332"/>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9" name="Oval 428">
                  <a:extLst>
                    <a:ext uri="{FF2B5EF4-FFF2-40B4-BE49-F238E27FC236}">
                      <a16:creationId xmlns:a16="http://schemas.microsoft.com/office/drawing/2014/main" id="{6D485524-D889-9746-94B2-132D67BDB828}"/>
                    </a:ext>
                  </a:extLst>
                </p:cNvPr>
                <p:cNvSpPr/>
                <p:nvPr/>
              </p:nvSpPr>
              <p:spPr>
                <a:xfrm>
                  <a:off x="8906198" y="4791011"/>
                  <a:ext cx="847101"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29" name="Oval 428">
                  <a:extLst>
                    <a:ext uri="{FF2B5EF4-FFF2-40B4-BE49-F238E27FC236}">
                      <a16:creationId xmlns:a16="http://schemas.microsoft.com/office/drawing/2014/main" id="{6D485524-D889-9746-94B2-132D67BDB828}"/>
                    </a:ext>
                  </a:extLst>
                </p:cNvPr>
                <p:cNvSpPr>
                  <a:spLocks noRot="1" noChangeAspect="1" noMove="1" noResize="1" noEditPoints="1" noAdjustHandles="1" noChangeArrowheads="1" noChangeShapeType="1" noTextEdit="1"/>
                </p:cNvSpPr>
                <p:nvPr/>
              </p:nvSpPr>
              <p:spPr>
                <a:xfrm>
                  <a:off x="8906198" y="4791011"/>
                  <a:ext cx="847101" cy="323332"/>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0" name="Oval 429">
                  <a:extLst>
                    <a:ext uri="{FF2B5EF4-FFF2-40B4-BE49-F238E27FC236}">
                      <a16:creationId xmlns:a16="http://schemas.microsoft.com/office/drawing/2014/main" id="{ACF2E379-9B8E-D849-B0F2-8260366DCB22}"/>
                    </a:ext>
                  </a:extLst>
                </p:cNvPr>
                <p:cNvSpPr/>
                <p:nvPr/>
              </p:nvSpPr>
              <p:spPr>
                <a:xfrm>
                  <a:off x="10108891" y="5166911"/>
                  <a:ext cx="1722784" cy="32883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30" name="Oval 429">
                  <a:extLst>
                    <a:ext uri="{FF2B5EF4-FFF2-40B4-BE49-F238E27FC236}">
                      <a16:creationId xmlns:a16="http://schemas.microsoft.com/office/drawing/2014/main" id="{ACF2E379-9B8E-D849-B0F2-8260366DCB22}"/>
                    </a:ext>
                  </a:extLst>
                </p:cNvPr>
                <p:cNvSpPr>
                  <a:spLocks noRot="1" noChangeAspect="1" noMove="1" noResize="1" noEditPoints="1" noAdjustHandles="1" noChangeArrowheads="1" noChangeShapeType="1" noTextEdit="1"/>
                </p:cNvSpPr>
                <p:nvPr/>
              </p:nvSpPr>
              <p:spPr>
                <a:xfrm>
                  <a:off x="10108891" y="5166911"/>
                  <a:ext cx="1722784" cy="328833"/>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431" name="Straight Connector 430">
              <a:extLst>
                <a:ext uri="{FF2B5EF4-FFF2-40B4-BE49-F238E27FC236}">
                  <a16:creationId xmlns:a16="http://schemas.microsoft.com/office/drawing/2014/main" id="{C34F4893-4517-2E46-8CE0-26E2AFB23BE7}"/>
                </a:ext>
              </a:extLst>
            </p:cNvPr>
            <p:cNvCxnSpPr>
              <a:cxnSpLocks/>
              <a:stCxn id="428" idx="6"/>
              <a:endCxn id="481" idx="1"/>
            </p:cNvCxnSpPr>
            <p:nvPr/>
          </p:nvCxnSpPr>
          <p:spPr>
            <a:xfrm flipV="1">
              <a:off x="8578112" y="5331092"/>
              <a:ext cx="362879" cy="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B19DAE36-B212-DB44-8E7B-A88C12466900}"/>
                </a:ext>
              </a:extLst>
            </p:cNvPr>
            <p:cNvCxnSpPr>
              <a:cxnSpLocks/>
              <a:stCxn id="429" idx="4"/>
              <a:endCxn id="481" idx="0"/>
            </p:cNvCxnSpPr>
            <p:nvPr/>
          </p:nvCxnSpPr>
          <p:spPr>
            <a:xfrm flipH="1">
              <a:off x="9000592" y="5114343"/>
              <a:ext cx="329157"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1EB924CD-0E20-4D4D-9716-C012E127FF13}"/>
                </a:ext>
              </a:extLst>
            </p:cNvPr>
            <p:cNvCxnSpPr>
              <a:cxnSpLocks/>
              <a:stCxn id="427" idx="0"/>
              <a:endCxn id="481" idx="2"/>
            </p:cNvCxnSpPr>
            <p:nvPr/>
          </p:nvCxnSpPr>
          <p:spPr>
            <a:xfrm flipH="1" flipV="1">
              <a:off x="9000592" y="5390638"/>
              <a:ext cx="329157"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34" name="Group 433">
              <a:extLst>
                <a:ext uri="{FF2B5EF4-FFF2-40B4-BE49-F238E27FC236}">
                  <a16:creationId xmlns:a16="http://schemas.microsoft.com/office/drawing/2014/main" id="{5695B519-7765-CE4F-B56E-30271FB010AF}"/>
                </a:ext>
              </a:extLst>
            </p:cNvPr>
            <p:cNvGrpSpPr/>
            <p:nvPr/>
          </p:nvGrpSpPr>
          <p:grpSpPr>
            <a:xfrm>
              <a:off x="8624982" y="5243183"/>
              <a:ext cx="458362" cy="372378"/>
              <a:chOff x="9195596" y="2889291"/>
              <a:chExt cx="554207" cy="450238"/>
            </a:xfrm>
          </p:grpSpPr>
          <p:sp>
            <p:nvSpPr>
              <p:cNvPr id="480" name="Rectangle 479">
                <a:extLst>
                  <a:ext uri="{FF2B5EF4-FFF2-40B4-BE49-F238E27FC236}">
                    <a16:creationId xmlns:a16="http://schemas.microsoft.com/office/drawing/2014/main" id="{359C0852-4DCE-B646-A2B0-6DB9AC8F92B3}"/>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81" name="Rectangle 480">
                <a:extLst>
                  <a:ext uri="{FF2B5EF4-FFF2-40B4-BE49-F238E27FC236}">
                    <a16:creationId xmlns:a16="http://schemas.microsoft.com/office/drawing/2014/main" id="{D8D3CEB3-0BAE-244A-B0F0-4EE4B601D011}"/>
                  </a:ext>
                </a:extLst>
              </p:cNvPr>
              <p:cNvSpPr/>
              <p:nvPr/>
            </p:nvSpPr>
            <p:spPr>
              <a:xfrm>
                <a:off x="9577683" y="2923580"/>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82" name="Rectangle 481">
                <a:extLst>
                  <a:ext uri="{FF2B5EF4-FFF2-40B4-BE49-F238E27FC236}">
                    <a16:creationId xmlns:a16="http://schemas.microsoft.com/office/drawing/2014/main" id="{74CE67E5-2804-4B43-949C-4F738C85BD95}"/>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83" name="TextBox 482">
                    <a:extLst>
                      <a:ext uri="{FF2B5EF4-FFF2-40B4-BE49-F238E27FC236}">
                        <a16:creationId xmlns:a16="http://schemas.microsoft.com/office/drawing/2014/main" id="{63E19456-0AE0-8241-8ADC-DB095B69361A}"/>
                      </a:ext>
                    </a:extLst>
                  </p:cNvPr>
                  <p:cNvSpPr txBox="1"/>
                  <p:nvPr/>
                </p:nvSpPr>
                <p:spPr>
                  <a:xfrm>
                    <a:off x="9195596" y="3017402"/>
                    <a:ext cx="409268" cy="322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2</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83" name="TextBox 482">
                    <a:extLst>
                      <a:ext uri="{FF2B5EF4-FFF2-40B4-BE49-F238E27FC236}">
                        <a16:creationId xmlns:a16="http://schemas.microsoft.com/office/drawing/2014/main" id="{63E19456-0AE0-8241-8ADC-DB095B69361A}"/>
                      </a:ext>
                    </a:extLst>
                  </p:cNvPr>
                  <p:cNvSpPr txBox="1">
                    <a:spLocks noRot="1" noChangeAspect="1" noMove="1" noResize="1" noEditPoints="1" noAdjustHandles="1" noChangeArrowheads="1" noChangeShapeType="1" noTextEdit="1"/>
                  </p:cNvSpPr>
                  <p:nvPr/>
                </p:nvSpPr>
                <p:spPr>
                  <a:xfrm>
                    <a:off x="9195596" y="3017402"/>
                    <a:ext cx="409268" cy="322127"/>
                  </a:xfrm>
                  <a:prstGeom prst="rect">
                    <a:avLst/>
                  </a:prstGeom>
                  <a:blipFill>
                    <a:blip r:embed="rId10"/>
                    <a:stretch>
                      <a:fillRect l="-10714" b="-18182"/>
                    </a:stretch>
                  </a:blipFill>
                </p:spPr>
                <p:txBody>
                  <a:bodyPr/>
                  <a:lstStyle/>
                  <a:p>
                    <a:r>
                      <a:rPr lang="en-GB">
                        <a:noFill/>
                      </a:rPr>
                      <a:t> </a:t>
                    </a:r>
                  </a:p>
                </p:txBody>
              </p:sp>
            </mc:Fallback>
          </mc:AlternateContent>
        </p:grpSp>
        <p:cxnSp>
          <p:nvCxnSpPr>
            <p:cNvPr id="435" name="Straight Connector 434">
              <a:extLst>
                <a:ext uri="{FF2B5EF4-FFF2-40B4-BE49-F238E27FC236}">
                  <a16:creationId xmlns:a16="http://schemas.microsoft.com/office/drawing/2014/main" id="{3F08EC7B-E74D-CA45-A485-BA6A7347BCD2}"/>
                </a:ext>
              </a:extLst>
            </p:cNvPr>
            <p:cNvCxnSpPr>
              <a:cxnSpLocks/>
              <a:stCxn id="429" idx="4"/>
              <a:endCxn id="477" idx="0"/>
            </p:cNvCxnSpPr>
            <p:nvPr/>
          </p:nvCxnSpPr>
          <p:spPr>
            <a:xfrm>
              <a:off x="9329749" y="5114343"/>
              <a:ext cx="338502"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a:extLst>
                <a:ext uri="{FF2B5EF4-FFF2-40B4-BE49-F238E27FC236}">
                  <a16:creationId xmlns:a16="http://schemas.microsoft.com/office/drawing/2014/main" id="{C409650D-B24C-814E-8AFB-92000FA34ACB}"/>
                </a:ext>
              </a:extLst>
            </p:cNvPr>
            <p:cNvCxnSpPr>
              <a:cxnSpLocks/>
              <a:stCxn id="430" idx="2"/>
              <a:endCxn id="477" idx="3"/>
            </p:cNvCxnSpPr>
            <p:nvPr/>
          </p:nvCxnSpPr>
          <p:spPr>
            <a:xfrm flipH="1" flipV="1">
              <a:off x="9727799" y="5331089"/>
              <a:ext cx="381092" cy="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FE272E4B-C537-664C-ADE2-3FEB5428D319}"/>
                </a:ext>
              </a:extLst>
            </p:cNvPr>
            <p:cNvCxnSpPr>
              <a:cxnSpLocks/>
              <a:stCxn id="427" idx="0"/>
              <a:endCxn id="477" idx="2"/>
            </p:cNvCxnSpPr>
            <p:nvPr/>
          </p:nvCxnSpPr>
          <p:spPr>
            <a:xfrm flipV="1">
              <a:off x="9329749" y="5390638"/>
              <a:ext cx="338502"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38" name="Group 437">
              <a:extLst>
                <a:ext uri="{FF2B5EF4-FFF2-40B4-BE49-F238E27FC236}">
                  <a16:creationId xmlns:a16="http://schemas.microsoft.com/office/drawing/2014/main" id="{C6B91A46-15E8-E148-BBBA-A08A3B8B4F1A}"/>
                </a:ext>
              </a:extLst>
            </p:cNvPr>
            <p:cNvGrpSpPr/>
            <p:nvPr/>
          </p:nvGrpSpPr>
          <p:grpSpPr>
            <a:xfrm>
              <a:off x="9583561" y="5243181"/>
              <a:ext cx="525005" cy="373878"/>
              <a:chOff x="9547296" y="2889291"/>
              <a:chExt cx="634781" cy="452052"/>
            </a:xfrm>
          </p:grpSpPr>
          <p:sp>
            <p:nvSpPr>
              <p:cNvPr id="476" name="Rectangle 475">
                <a:extLst>
                  <a:ext uri="{FF2B5EF4-FFF2-40B4-BE49-F238E27FC236}">
                    <a16:creationId xmlns:a16="http://schemas.microsoft.com/office/drawing/2014/main" id="{EDBF9C33-147D-BB48-AE69-835B86EB4211}"/>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77" name="Rectangle 476">
                <a:extLst>
                  <a:ext uri="{FF2B5EF4-FFF2-40B4-BE49-F238E27FC236}">
                    <a16:creationId xmlns:a16="http://schemas.microsoft.com/office/drawing/2014/main" id="{D4FCA5CF-5EF1-F24B-B406-C6C60F66DFB8}"/>
                  </a:ext>
                </a:extLst>
              </p:cNvPr>
              <p:cNvSpPr/>
              <p:nvPr/>
            </p:nvSpPr>
            <p:spPr>
              <a:xfrm>
                <a:off x="9577684" y="2923580"/>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78" name="Rectangle 477">
                <a:extLst>
                  <a:ext uri="{FF2B5EF4-FFF2-40B4-BE49-F238E27FC236}">
                    <a16:creationId xmlns:a16="http://schemas.microsoft.com/office/drawing/2014/main" id="{C83D3555-76EA-434B-83B8-6592B6EA1B42}"/>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79" name="TextBox 478">
                    <a:extLst>
                      <a:ext uri="{FF2B5EF4-FFF2-40B4-BE49-F238E27FC236}">
                        <a16:creationId xmlns:a16="http://schemas.microsoft.com/office/drawing/2014/main" id="{E078CAE2-4F85-314A-B157-69DBD65B9ACB}"/>
                      </a:ext>
                    </a:extLst>
                  </p:cNvPr>
                  <p:cNvSpPr txBox="1"/>
                  <p:nvPr/>
                </p:nvSpPr>
                <p:spPr>
                  <a:xfrm>
                    <a:off x="9772809" y="3017900"/>
                    <a:ext cx="409268" cy="323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3</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79" name="TextBox 478">
                    <a:extLst>
                      <a:ext uri="{FF2B5EF4-FFF2-40B4-BE49-F238E27FC236}">
                        <a16:creationId xmlns:a16="http://schemas.microsoft.com/office/drawing/2014/main" id="{E078CAE2-4F85-314A-B157-69DBD65B9ACB}"/>
                      </a:ext>
                    </a:extLst>
                  </p:cNvPr>
                  <p:cNvSpPr txBox="1">
                    <a:spLocks noRot="1" noChangeAspect="1" noMove="1" noResize="1" noEditPoints="1" noAdjustHandles="1" noChangeArrowheads="1" noChangeShapeType="1" noTextEdit="1"/>
                  </p:cNvSpPr>
                  <p:nvPr/>
                </p:nvSpPr>
                <p:spPr>
                  <a:xfrm>
                    <a:off x="9772809" y="3017900"/>
                    <a:ext cx="409268" cy="323443"/>
                  </a:xfrm>
                  <a:prstGeom prst="rect">
                    <a:avLst/>
                  </a:prstGeom>
                  <a:blipFill>
                    <a:blip r:embed="rId11"/>
                    <a:stretch>
                      <a:fillRect l="-10714" b="-18182"/>
                    </a:stretch>
                  </a:blipFill>
                </p:spPr>
                <p:txBody>
                  <a:bodyPr/>
                  <a:lstStyle/>
                  <a:p>
                    <a:r>
                      <a:rPr lang="en-GB">
                        <a:noFill/>
                      </a:rPr>
                      <a:t> </a:t>
                    </a:r>
                  </a:p>
                </p:txBody>
              </p:sp>
            </mc:Fallback>
          </mc:AlternateContent>
        </p:grpSp>
        <p:grpSp>
          <p:nvGrpSpPr>
            <p:cNvPr id="439" name="Group 438">
              <a:extLst>
                <a:ext uri="{FF2B5EF4-FFF2-40B4-BE49-F238E27FC236}">
                  <a16:creationId xmlns:a16="http://schemas.microsoft.com/office/drawing/2014/main" id="{5B4E4B59-6D01-D847-BF8F-C7EB222F7FBC}"/>
                </a:ext>
              </a:extLst>
            </p:cNvPr>
            <p:cNvGrpSpPr/>
            <p:nvPr/>
          </p:nvGrpSpPr>
          <p:grpSpPr>
            <a:xfrm>
              <a:off x="7758315" y="4725212"/>
              <a:ext cx="534947" cy="445166"/>
              <a:chOff x="9535279" y="2830063"/>
              <a:chExt cx="646802" cy="538257"/>
            </a:xfrm>
          </p:grpSpPr>
          <p:cxnSp>
            <p:nvCxnSpPr>
              <p:cNvPr id="469" name="Straight Connector 468">
                <a:extLst>
                  <a:ext uri="{FF2B5EF4-FFF2-40B4-BE49-F238E27FC236}">
                    <a16:creationId xmlns:a16="http://schemas.microsoft.com/office/drawing/2014/main" id="{4F4EE6D2-AADE-BE48-B852-FA994FF36A2F}"/>
                  </a:ext>
                </a:extLst>
              </p:cNvPr>
              <p:cNvCxnSpPr>
                <a:cxnSpLocks/>
                <a:stCxn id="425" idx="2"/>
                <a:endCxn id="473" idx="0"/>
              </p:cNvCxnSpPr>
              <p:nvPr/>
            </p:nvCxnSpPr>
            <p:spPr>
              <a:xfrm>
                <a:off x="9646879" y="2830063"/>
                <a:ext cx="1" cy="180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a:extLst>
                  <a:ext uri="{FF2B5EF4-FFF2-40B4-BE49-F238E27FC236}">
                    <a16:creationId xmlns:a16="http://schemas.microsoft.com/office/drawing/2014/main" id="{CFE7073B-59CA-2D4D-BB7B-4D8BB58C2E53}"/>
                  </a:ext>
                </a:extLst>
              </p:cNvPr>
              <p:cNvCxnSpPr>
                <a:cxnSpLocks/>
                <a:stCxn id="428" idx="0"/>
                <a:endCxn id="473" idx="2"/>
              </p:cNvCxnSpPr>
              <p:nvPr/>
            </p:nvCxnSpPr>
            <p:spPr>
              <a:xfrm flipV="1">
                <a:off x="9646879" y="3154476"/>
                <a:ext cx="1" cy="2138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1" name="Group 470">
                <a:extLst>
                  <a:ext uri="{FF2B5EF4-FFF2-40B4-BE49-F238E27FC236}">
                    <a16:creationId xmlns:a16="http://schemas.microsoft.com/office/drawing/2014/main" id="{3A826C2D-6E6B-3B43-B0D8-E20394D0AF48}"/>
                  </a:ext>
                </a:extLst>
              </p:cNvPr>
              <p:cNvGrpSpPr/>
              <p:nvPr/>
            </p:nvGrpSpPr>
            <p:grpSpPr>
              <a:xfrm>
                <a:off x="9535279" y="2971566"/>
                <a:ext cx="646802" cy="378912"/>
                <a:chOff x="9535279" y="2971566"/>
                <a:chExt cx="646802" cy="378912"/>
              </a:xfrm>
            </p:grpSpPr>
            <p:sp>
              <p:nvSpPr>
                <p:cNvPr id="472" name="Rectangle 471">
                  <a:extLst>
                    <a:ext uri="{FF2B5EF4-FFF2-40B4-BE49-F238E27FC236}">
                      <a16:creationId xmlns:a16="http://schemas.microsoft.com/office/drawing/2014/main" id="{D7DD2A53-831A-5E4B-BB67-FB806790EC09}"/>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73" name="Rectangle 472">
                  <a:extLst>
                    <a:ext uri="{FF2B5EF4-FFF2-40B4-BE49-F238E27FC236}">
                      <a16:creationId xmlns:a16="http://schemas.microsoft.com/office/drawing/2014/main" id="{A196E8E2-F8FB-594E-91C9-B11D7517D231}"/>
                    </a:ext>
                  </a:extLst>
                </p:cNvPr>
                <p:cNvSpPr/>
                <p:nvPr/>
              </p:nvSpPr>
              <p:spPr>
                <a:xfrm>
                  <a:off x="9574879"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74" name="Rectangle 473">
                  <a:extLst>
                    <a:ext uri="{FF2B5EF4-FFF2-40B4-BE49-F238E27FC236}">
                      <a16:creationId xmlns:a16="http://schemas.microsoft.com/office/drawing/2014/main" id="{B6A9BCBC-2FF3-FD46-AFA6-60895A036247}"/>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75" name="TextBox 474">
                      <a:extLst>
                        <a:ext uri="{FF2B5EF4-FFF2-40B4-BE49-F238E27FC236}">
                          <a16:creationId xmlns:a16="http://schemas.microsoft.com/office/drawing/2014/main" id="{5E24C04A-5D8F-9644-9226-B8712588DF28}"/>
                        </a:ext>
                      </a:extLst>
                    </p:cNvPr>
                    <p:cNvSpPr txBox="1"/>
                    <p:nvPr/>
                  </p:nvSpPr>
                  <p:spPr>
                    <a:xfrm>
                      <a:off x="9772814" y="3028576"/>
                      <a:ext cx="409267" cy="3219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75" name="TextBox 474">
                      <a:extLst>
                        <a:ext uri="{FF2B5EF4-FFF2-40B4-BE49-F238E27FC236}">
                          <a16:creationId xmlns:a16="http://schemas.microsoft.com/office/drawing/2014/main" id="{5E24C04A-5D8F-9644-9226-B8712588DF28}"/>
                        </a:ext>
                      </a:extLst>
                    </p:cNvPr>
                    <p:cNvSpPr txBox="1">
                      <a:spLocks noRot="1" noChangeAspect="1" noMove="1" noResize="1" noEditPoints="1" noAdjustHandles="1" noChangeArrowheads="1" noChangeShapeType="1" noTextEdit="1"/>
                    </p:cNvSpPr>
                    <p:nvPr/>
                  </p:nvSpPr>
                  <p:spPr>
                    <a:xfrm>
                      <a:off x="9772814" y="3028576"/>
                      <a:ext cx="409267" cy="321902"/>
                    </a:xfrm>
                    <a:prstGeom prst="rect">
                      <a:avLst/>
                    </a:prstGeom>
                    <a:blipFill>
                      <a:blip r:embed="rId12"/>
                      <a:stretch>
                        <a:fillRect l="-10714" b="-1818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440" name="Oval 439">
                  <a:extLst>
                    <a:ext uri="{FF2B5EF4-FFF2-40B4-BE49-F238E27FC236}">
                      <a16:creationId xmlns:a16="http://schemas.microsoft.com/office/drawing/2014/main" id="{3713B39F-10B2-4842-88EF-3E97CA6C190A}"/>
                    </a:ext>
                  </a:extLst>
                </p:cNvPr>
                <p:cNvSpPr/>
                <p:nvPr/>
              </p:nvSpPr>
              <p:spPr>
                <a:xfrm>
                  <a:off x="8238422" y="3951226"/>
                  <a:ext cx="2180642"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rPr>
                              <m:t>𝐼𝑛𝑡𝑒𝑟𝑓𝑒𝑟𝑒𝑛𝑐𝑒</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40" name="Oval 439">
                  <a:extLst>
                    <a:ext uri="{FF2B5EF4-FFF2-40B4-BE49-F238E27FC236}">
                      <a16:creationId xmlns:a16="http://schemas.microsoft.com/office/drawing/2014/main" id="{3713B39F-10B2-4842-88EF-3E97CA6C190A}"/>
                    </a:ext>
                  </a:extLst>
                </p:cNvPr>
                <p:cNvSpPr>
                  <a:spLocks noRot="1" noChangeAspect="1" noMove="1" noResize="1" noEditPoints="1" noAdjustHandles="1" noChangeArrowheads="1" noChangeShapeType="1" noTextEdit="1"/>
                </p:cNvSpPr>
                <p:nvPr/>
              </p:nvSpPr>
              <p:spPr>
                <a:xfrm>
                  <a:off x="8238422" y="3951226"/>
                  <a:ext cx="2180642" cy="323332"/>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441" name="Straight Connector 440">
              <a:extLst>
                <a:ext uri="{FF2B5EF4-FFF2-40B4-BE49-F238E27FC236}">
                  <a16:creationId xmlns:a16="http://schemas.microsoft.com/office/drawing/2014/main" id="{EE17525E-7B66-3A4C-A581-5584F4DBE4B1}"/>
                </a:ext>
              </a:extLst>
            </p:cNvPr>
            <p:cNvCxnSpPr>
              <a:cxnSpLocks/>
              <a:stCxn id="463" idx="0"/>
              <a:endCxn id="440" idx="4"/>
            </p:cNvCxnSpPr>
            <p:nvPr/>
          </p:nvCxnSpPr>
          <p:spPr>
            <a:xfrm flipH="1" flipV="1">
              <a:off x="9328743" y="4274558"/>
              <a:ext cx="1032" cy="221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ACA80EC5-E7EB-FD4B-A9D3-E330E076BBED}"/>
                </a:ext>
              </a:extLst>
            </p:cNvPr>
            <p:cNvCxnSpPr>
              <a:cxnSpLocks/>
              <a:stCxn id="440" idx="2"/>
              <a:endCxn id="466" idx="3"/>
            </p:cNvCxnSpPr>
            <p:nvPr/>
          </p:nvCxnSpPr>
          <p:spPr>
            <a:xfrm flipH="1">
              <a:off x="7910164" y="4112892"/>
              <a:ext cx="328258" cy="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34B0D26D-C53C-BF48-BC3F-7240E4878DB1}"/>
                </a:ext>
              </a:extLst>
            </p:cNvPr>
            <p:cNvCxnSpPr>
              <a:cxnSpLocks/>
              <a:stCxn id="425" idx="0"/>
              <a:endCxn id="466" idx="2"/>
            </p:cNvCxnSpPr>
            <p:nvPr/>
          </p:nvCxnSpPr>
          <p:spPr>
            <a:xfrm flipV="1">
              <a:off x="7850615" y="4172626"/>
              <a:ext cx="1" cy="228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4" name="Group 443">
              <a:extLst>
                <a:ext uri="{FF2B5EF4-FFF2-40B4-BE49-F238E27FC236}">
                  <a16:creationId xmlns:a16="http://schemas.microsoft.com/office/drawing/2014/main" id="{919E76FF-A127-E449-A479-D745EADFB064}"/>
                </a:ext>
              </a:extLst>
            </p:cNvPr>
            <p:cNvGrpSpPr/>
            <p:nvPr/>
          </p:nvGrpSpPr>
          <p:grpSpPr>
            <a:xfrm>
              <a:off x="7758906" y="4021351"/>
              <a:ext cx="534944" cy="361247"/>
              <a:chOff x="9535279" y="3009909"/>
              <a:chExt cx="646797" cy="436781"/>
            </a:xfrm>
          </p:grpSpPr>
          <p:sp>
            <p:nvSpPr>
              <p:cNvPr id="465" name="Rectangle 464">
                <a:extLst>
                  <a:ext uri="{FF2B5EF4-FFF2-40B4-BE49-F238E27FC236}">
                    <a16:creationId xmlns:a16="http://schemas.microsoft.com/office/drawing/2014/main" id="{A9E600F5-1EC5-1349-9DC4-94370AA26432}"/>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66" name="Rectangle 465">
                <a:extLst>
                  <a:ext uri="{FF2B5EF4-FFF2-40B4-BE49-F238E27FC236}">
                    <a16:creationId xmlns:a16="http://schemas.microsoft.com/office/drawing/2014/main" id="{59240C76-BD18-2F4E-9860-12B3ABF94272}"/>
                  </a:ext>
                </a:extLst>
              </p:cNvPr>
              <p:cNvSpPr/>
              <p:nvPr/>
            </p:nvSpPr>
            <p:spPr>
              <a:xfrm>
                <a:off x="9574165" y="3048814"/>
                <a:ext cx="143999"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67" name="Rectangle 466">
                <a:extLst>
                  <a:ext uri="{FF2B5EF4-FFF2-40B4-BE49-F238E27FC236}">
                    <a16:creationId xmlns:a16="http://schemas.microsoft.com/office/drawing/2014/main" id="{57A22FD5-FA96-194E-B68E-906EDA0145BF}"/>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68" name="TextBox 467">
                    <a:extLst>
                      <a:ext uri="{FF2B5EF4-FFF2-40B4-BE49-F238E27FC236}">
                        <a16:creationId xmlns:a16="http://schemas.microsoft.com/office/drawing/2014/main" id="{F71CE789-9023-5448-8E99-903B4D116B91}"/>
                      </a:ext>
                    </a:extLst>
                  </p:cNvPr>
                  <p:cNvSpPr txBox="1"/>
                  <p:nvPr/>
                </p:nvSpPr>
                <p:spPr>
                  <a:xfrm>
                    <a:off x="9772809" y="3125108"/>
                    <a:ext cx="409267" cy="3215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4</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68" name="TextBox 467">
                    <a:extLst>
                      <a:ext uri="{FF2B5EF4-FFF2-40B4-BE49-F238E27FC236}">
                        <a16:creationId xmlns:a16="http://schemas.microsoft.com/office/drawing/2014/main" id="{F71CE789-9023-5448-8E99-903B4D116B91}"/>
                      </a:ext>
                    </a:extLst>
                  </p:cNvPr>
                  <p:cNvSpPr txBox="1">
                    <a:spLocks noRot="1" noChangeAspect="1" noMove="1" noResize="1" noEditPoints="1" noAdjustHandles="1" noChangeArrowheads="1" noChangeShapeType="1" noTextEdit="1"/>
                  </p:cNvSpPr>
                  <p:nvPr/>
                </p:nvSpPr>
                <p:spPr>
                  <a:xfrm>
                    <a:off x="9772809" y="3125108"/>
                    <a:ext cx="409267" cy="321582"/>
                  </a:xfrm>
                  <a:prstGeom prst="rect">
                    <a:avLst/>
                  </a:prstGeom>
                  <a:blipFill>
                    <a:blip r:embed="rId14"/>
                    <a:stretch>
                      <a:fillRect l="-7143" b="-1904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445" name="Diamond 444">
                  <a:extLst>
                    <a:ext uri="{FF2B5EF4-FFF2-40B4-BE49-F238E27FC236}">
                      <a16:creationId xmlns:a16="http://schemas.microsoft.com/office/drawing/2014/main" id="{2806C8DA-CA87-D840-9500-742673D061F1}"/>
                    </a:ext>
                  </a:extLst>
                </p:cNvPr>
                <p:cNvSpPr/>
                <p:nvPr/>
              </p:nvSpPr>
              <p:spPr>
                <a:xfrm>
                  <a:off x="9745833" y="4328303"/>
                  <a:ext cx="1232707"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45" name="Diamond 444">
                  <a:extLst>
                    <a:ext uri="{FF2B5EF4-FFF2-40B4-BE49-F238E27FC236}">
                      <a16:creationId xmlns:a16="http://schemas.microsoft.com/office/drawing/2014/main" id="{2806C8DA-CA87-D840-9500-742673D061F1}"/>
                    </a:ext>
                  </a:extLst>
                </p:cNvPr>
                <p:cNvSpPr>
                  <a:spLocks noRot="1" noChangeAspect="1" noMove="1" noResize="1" noEditPoints="1" noAdjustHandles="1" noChangeArrowheads="1" noChangeShapeType="1" noTextEdit="1"/>
                </p:cNvSpPr>
                <p:nvPr/>
              </p:nvSpPr>
              <p:spPr>
                <a:xfrm>
                  <a:off x="9745833" y="4328303"/>
                  <a:ext cx="1232707" cy="456756"/>
                </a:xfrm>
                <a:prstGeom prst="diamond">
                  <a:avLst/>
                </a:prstGeom>
                <a:blipFill>
                  <a:blip r:embed="rId15"/>
                  <a:stretch>
                    <a:fillRect/>
                  </a:stretch>
                </a:blipFill>
                <a:ln>
                  <a:solidFill>
                    <a:schemeClr val="tx1"/>
                  </a:solidFill>
                </a:ln>
              </p:spPr>
              <p:txBody>
                <a:bodyPr/>
                <a:lstStyle/>
                <a:p>
                  <a:r>
                    <a:rPr lang="en-GB">
                      <a:noFill/>
                    </a:rPr>
                    <a:t> </a:t>
                  </a:r>
                </a:p>
              </p:txBody>
            </p:sp>
          </mc:Fallback>
        </mc:AlternateContent>
        <p:cxnSp>
          <p:nvCxnSpPr>
            <p:cNvPr id="446" name="Straight Connector 445">
              <a:extLst>
                <a:ext uri="{FF2B5EF4-FFF2-40B4-BE49-F238E27FC236}">
                  <a16:creationId xmlns:a16="http://schemas.microsoft.com/office/drawing/2014/main" id="{D30851DC-F95A-FF40-B7B6-3C6C77D4350A}"/>
                </a:ext>
              </a:extLst>
            </p:cNvPr>
            <p:cNvCxnSpPr>
              <a:cxnSpLocks/>
              <a:stCxn id="426" idx="2"/>
              <a:endCxn id="448" idx="0"/>
            </p:cNvCxnSpPr>
            <p:nvPr/>
          </p:nvCxnSpPr>
          <p:spPr>
            <a:xfrm>
              <a:off x="11179299" y="4342713"/>
              <a:ext cx="0" cy="153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a:extLst>
                <a:ext uri="{FF2B5EF4-FFF2-40B4-BE49-F238E27FC236}">
                  <a16:creationId xmlns:a16="http://schemas.microsoft.com/office/drawing/2014/main" id="{A95544F5-492E-5243-B70B-456A17501901}"/>
                </a:ext>
              </a:extLst>
            </p:cNvPr>
            <p:cNvCxnSpPr>
              <a:cxnSpLocks/>
              <a:stCxn id="445" idx="3"/>
              <a:endCxn id="448" idx="1"/>
            </p:cNvCxnSpPr>
            <p:nvPr/>
          </p:nvCxnSpPr>
          <p:spPr>
            <a:xfrm flipV="1">
              <a:off x="10978540" y="4555736"/>
              <a:ext cx="141211"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8" name="Rectangle 447">
              <a:extLst>
                <a:ext uri="{FF2B5EF4-FFF2-40B4-BE49-F238E27FC236}">
                  <a16:creationId xmlns:a16="http://schemas.microsoft.com/office/drawing/2014/main" id="{3679A5F9-877E-EB4C-88CB-A38DBA03123C}"/>
                </a:ext>
              </a:extLst>
            </p:cNvPr>
            <p:cNvSpPr/>
            <p:nvPr/>
          </p:nvSpPr>
          <p:spPr>
            <a:xfrm>
              <a:off x="11119751" y="44961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449" name="TextBox 448">
                  <a:extLst>
                    <a:ext uri="{FF2B5EF4-FFF2-40B4-BE49-F238E27FC236}">
                      <a16:creationId xmlns:a16="http://schemas.microsoft.com/office/drawing/2014/main" id="{CA586F6F-334D-4040-91F8-C13191B76A2C}"/>
                    </a:ext>
                  </a:extLst>
                </p:cNvPr>
                <p:cNvSpPr txBox="1"/>
                <p:nvPr/>
              </p:nvSpPr>
              <p:spPr>
                <a:xfrm>
                  <a:off x="11238847" y="4618495"/>
                  <a:ext cx="337465"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449" name="TextBox 448">
                  <a:extLst>
                    <a:ext uri="{FF2B5EF4-FFF2-40B4-BE49-F238E27FC236}">
                      <a16:creationId xmlns:a16="http://schemas.microsoft.com/office/drawing/2014/main" id="{CA586F6F-334D-4040-91F8-C13191B76A2C}"/>
                    </a:ext>
                  </a:extLst>
                </p:cNvPr>
                <p:cNvSpPr txBox="1">
                  <a:spLocks noRot="1" noChangeAspect="1" noMove="1" noResize="1" noEditPoints="1" noAdjustHandles="1" noChangeArrowheads="1" noChangeShapeType="1" noTextEdit="1"/>
                </p:cNvSpPr>
                <p:nvPr/>
              </p:nvSpPr>
              <p:spPr>
                <a:xfrm>
                  <a:off x="11238847" y="4618495"/>
                  <a:ext cx="337465" cy="229935"/>
                </a:xfrm>
                <a:prstGeom prst="rect">
                  <a:avLst/>
                </a:prstGeom>
                <a:blipFill>
                  <a:blip r:embed="rId16"/>
                  <a:stretch>
                    <a:fillRect l="-10714"/>
                  </a:stretch>
                </a:blipFill>
              </p:spPr>
              <p:txBody>
                <a:bodyPr/>
                <a:lstStyle/>
                <a:p>
                  <a:r>
                    <a:rPr lang="en-GB">
                      <a:noFill/>
                    </a:rPr>
                    <a:t> </a:t>
                  </a:r>
                </a:p>
              </p:txBody>
            </p:sp>
          </mc:Fallback>
        </mc:AlternateContent>
        <p:grpSp>
          <p:nvGrpSpPr>
            <p:cNvPr id="450" name="Group 449">
              <a:extLst>
                <a:ext uri="{FF2B5EF4-FFF2-40B4-BE49-F238E27FC236}">
                  <a16:creationId xmlns:a16="http://schemas.microsoft.com/office/drawing/2014/main" id="{F93C3537-A02B-6D4A-8D09-053D6761499D}"/>
                </a:ext>
              </a:extLst>
            </p:cNvPr>
            <p:cNvGrpSpPr/>
            <p:nvPr/>
          </p:nvGrpSpPr>
          <p:grpSpPr>
            <a:xfrm>
              <a:off x="8796317" y="4411084"/>
              <a:ext cx="623070" cy="293157"/>
              <a:chOff x="9243197" y="4435036"/>
              <a:chExt cx="623070" cy="293157"/>
            </a:xfrm>
          </p:grpSpPr>
          <mc:AlternateContent xmlns:mc="http://schemas.openxmlformats.org/markup-compatibility/2006" xmlns:a14="http://schemas.microsoft.com/office/drawing/2010/main">
            <mc:Choice Requires="a14">
              <p:sp>
                <p:nvSpPr>
                  <p:cNvPr id="461" name="TextBox 460">
                    <a:extLst>
                      <a:ext uri="{FF2B5EF4-FFF2-40B4-BE49-F238E27FC236}">
                        <a16:creationId xmlns:a16="http://schemas.microsoft.com/office/drawing/2014/main" id="{B16ED480-612A-3E45-818A-1506BE669131}"/>
                      </a:ext>
                    </a:extLst>
                  </p:cNvPr>
                  <p:cNvSpPr txBox="1"/>
                  <p:nvPr/>
                </p:nvSpPr>
                <p:spPr>
                  <a:xfrm>
                    <a:off x="9243197" y="4435036"/>
                    <a:ext cx="373820" cy="29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61" name="TextBox 460">
                    <a:extLst>
                      <a:ext uri="{FF2B5EF4-FFF2-40B4-BE49-F238E27FC236}">
                        <a16:creationId xmlns:a16="http://schemas.microsoft.com/office/drawing/2014/main" id="{B16ED480-612A-3E45-818A-1506BE669131}"/>
                      </a:ext>
                    </a:extLst>
                  </p:cNvPr>
                  <p:cNvSpPr txBox="1">
                    <a:spLocks noRot="1" noChangeAspect="1" noMove="1" noResize="1" noEditPoints="1" noAdjustHandles="1" noChangeArrowheads="1" noChangeShapeType="1" noTextEdit="1"/>
                  </p:cNvSpPr>
                  <p:nvPr/>
                </p:nvSpPr>
                <p:spPr>
                  <a:xfrm>
                    <a:off x="9243197" y="4435036"/>
                    <a:ext cx="373820" cy="293157"/>
                  </a:xfrm>
                  <a:prstGeom prst="rect">
                    <a:avLst/>
                  </a:prstGeom>
                  <a:blipFill>
                    <a:blip r:embed="rId17"/>
                    <a:stretch>
                      <a:fillRect l="-10000" b="-12500"/>
                    </a:stretch>
                  </a:blipFill>
                </p:spPr>
                <p:txBody>
                  <a:bodyPr/>
                  <a:lstStyle/>
                  <a:p>
                    <a:r>
                      <a:rPr lang="en-GB">
                        <a:noFill/>
                      </a:rPr>
                      <a:t> </a:t>
                    </a:r>
                  </a:p>
                </p:txBody>
              </p:sp>
            </mc:Fallback>
          </mc:AlternateContent>
          <p:sp>
            <p:nvSpPr>
              <p:cNvPr id="462" name="Rectangle 461">
                <a:extLst>
                  <a:ext uri="{FF2B5EF4-FFF2-40B4-BE49-F238E27FC236}">
                    <a16:creationId xmlns:a16="http://schemas.microsoft.com/office/drawing/2014/main" id="{675489DE-A0AA-8146-A766-B9C80B9B3610}"/>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63" name="Rectangle 462">
                <a:extLst>
                  <a:ext uri="{FF2B5EF4-FFF2-40B4-BE49-F238E27FC236}">
                    <a16:creationId xmlns:a16="http://schemas.microsoft.com/office/drawing/2014/main" id="{BA756011-BC65-504D-B4FF-9CA4BF2749F0}"/>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64" name="Rectangle 463">
                <a:extLst>
                  <a:ext uri="{FF2B5EF4-FFF2-40B4-BE49-F238E27FC236}">
                    <a16:creationId xmlns:a16="http://schemas.microsoft.com/office/drawing/2014/main" id="{7F43AE01-29FB-144A-AC05-D6E23E185F00}"/>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451" name="Straight Connector 290">
              <a:extLst>
                <a:ext uri="{FF2B5EF4-FFF2-40B4-BE49-F238E27FC236}">
                  <a16:creationId xmlns:a16="http://schemas.microsoft.com/office/drawing/2014/main" id="{9135B5F8-25B1-424F-868B-5F31F2CEC559}"/>
                </a:ext>
              </a:extLst>
            </p:cNvPr>
            <p:cNvCxnSpPr>
              <a:cxnSpLocks/>
              <a:stCxn id="429" idx="1"/>
              <a:endCxn id="459" idx="0"/>
            </p:cNvCxnSpPr>
            <p:nvPr/>
          </p:nvCxnSpPr>
          <p:spPr>
            <a:xfrm rot="16200000" flipH="1" flipV="1">
              <a:off x="7906226" y="3771002"/>
              <a:ext cx="56668" cy="2191387"/>
            </a:xfrm>
            <a:prstGeom prst="curvedConnector3">
              <a:avLst>
                <a:gd name="adj1" fmla="val -10276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511F07B9-8DDC-FA49-9FD0-55264FBE080C}"/>
                </a:ext>
              </a:extLst>
            </p:cNvPr>
            <p:cNvCxnSpPr>
              <a:cxnSpLocks/>
              <a:stCxn id="491" idx="6"/>
              <a:endCxn id="459" idx="1"/>
            </p:cNvCxnSpPr>
            <p:nvPr/>
          </p:nvCxnSpPr>
          <p:spPr>
            <a:xfrm>
              <a:off x="4469142" y="4947903"/>
              <a:ext cx="2310176" cy="66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309">
              <a:extLst>
                <a:ext uri="{FF2B5EF4-FFF2-40B4-BE49-F238E27FC236}">
                  <a16:creationId xmlns:a16="http://schemas.microsoft.com/office/drawing/2014/main" id="{4DED1887-813C-534C-830A-5E86DD32D794}"/>
                </a:ext>
              </a:extLst>
            </p:cNvPr>
            <p:cNvCxnSpPr>
              <a:cxnSpLocks/>
              <a:stCxn id="489" idx="6"/>
              <a:endCxn id="459" idx="2"/>
            </p:cNvCxnSpPr>
            <p:nvPr/>
          </p:nvCxnSpPr>
          <p:spPr>
            <a:xfrm flipV="1">
              <a:off x="4629635" y="5014128"/>
              <a:ext cx="2209231" cy="721771"/>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6" name="Group 455">
              <a:extLst>
                <a:ext uri="{FF2B5EF4-FFF2-40B4-BE49-F238E27FC236}">
                  <a16:creationId xmlns:a16="http://schemas.microsoft.com/office/drawing/2014/main" id="{7EAA1BE5-0A95-D142-ACD6-D45DB6EE4D09}"/>
                </a:ext>
              </a:extLst>
            </p:cNvPr>
            <p:cNvGrpSpPr/>
            <p:nvPr/>
          </p:nvGrpSpPr>
          <p:grpSpPr>
            <a:xfrm>
              <a:off x="6751782" y="4863862"/>
              <a:ext cx="793494" cy="373487"/>
              <a:chOff x="9689571" y="4488971"/>
              <a:chExt cx="793494" cy="373487"/>
            </a:xfrm>
          </p:grpSpPr>
          <mc:AlternateContent xmlns:mc="http://schemas.openxmlformats.org/markup-compatibility/2006" xmlns:a14="http://schemas.microsoft.com/office/drawing/2010/main">
            <mc:Choice Requires="a14">
              <p:sp>
                <p:nvSpPr>
                  <p:cNvPr id="457" name="TextBox 456">
                    <a:extLst>
                      <a:ext uri="{FF2B5EF4-FFF2-40B4-BE49-F238E27FC236}">
                        <a16:creationId xmlns:a16="http://schemas.microsoft.com/office/drawing/2014/main" id="{7CCA33A4-FF5E-6848-B1B2-6D3A637F2DDA}"/>
                      </a:ext>
                    </a:extLst>
                  </p:cNvPr>
                  <p:cNvSpPr txBox="1"/>
                  <p:nvPr/>
                </p:nvSpPr>
                <p:spPr>
                  <a:xfrm>
                    <a:off x="9878861" y="4595975"/>
                    <a:ext cx="604204" cy="2664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de-DE" sz="1400" b="0" i="1" smtClean="0">
                                  <a:latin typeface="Cambria Math" panose="02040503050406030204" pitchFamily="18" charset="0"/>
                                </a:rPr>
                                <m:t>𝐸</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57" name="TextBox 456">
                    <a:extLst>
                      <a:ext uri="{FF2B5EF4-FFF2-40B4-BE49-F238E27FC236}">
                        <a16:creationId xmlns:a16="http://schemas.microsoft.com/office/drawing/2014/main" id="{7CCA33A4-FF5E-6848-B1B2-6D3A637F2DDA}"/>
                      </a:ext>
                    </a:extLst>
                  </p:cNvPr>
                  <p:cNvSpPr txBox="1">
                    <a:spLocks noRot="1" noChangeAspect="1" noMove="1" noResize="1" noEditPoints="1" noAdjustHandles="1" noChangeArrowheads="1" noChangeShapeType="1" noTextEdit="1"/>
                  </p:cNvSpPr>
                  <p:nvPr/>
                </p:nvSpPr>
                <p:spPr>
                  <a:xfrm>
                    <a:off x="9878861" y="4595975"/>
                    <a:ext cx="604204" cy="266483"/>
                  </a:xfrm>
                  <a:prstGeom prst="rect">
                    <a:avLst/>
                  </a:prstGeom>
                  <a:blipFill>
                    <a:blip r:embed="rId18"/>
                    <a:stretch>
                      <a:fillRect l="-8333" b="-18182"/>
                    </a:stretch>
                  </a:blipFill>
                </p:spPr>
                <p:txBody>
                  <a:bodyPr/>
                  <a:lstStyle/>
                  <a:p>
                    <a:r>
                      <a:rPr lang="en-GB">
                        <a:noFill/>
                      </a:rPr>
                      <a:t> </a:t>
                    </a:r>
                  </a:p>
                </p:txBody>
              </p:sp>
            </mc:Fallback>
          </mc:AlternateContent>
          <p:sp>
            <p:nvSpPr>
              <p:cNvPr id="458" name="Rectangle 457">
                <a:extLst>
                  <a:ext uri="{FF2B5EF4-FFF2-40B4-BE49-F238E27FC236}">
                    <a16:creationId xmlns:a16="http://schemas.microsoft.com/office/drawing/2014/main" id="{0EB41F04-AFA2-364C-AC5A-DCB2CE2E6A11}"/>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59" name="Rectangle 458">
                <a:extLst>
                  <a:ext uri="{FF2B5EF4-FFF2-40B4-BE49-F238E27FC236}">
                    <a16:creationId xmlns:a16="http://schemas.microsoft.com/office/drawing/2014/main" id="{0A939927-E0BF-3240-9BE9-1D18A2B45938}"/>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60" name="Rectangle 459">
                <a:extLst>
                  <a:ext uri="{FF2B5EF4-FFF2-40B4-BE49-F238E27FC236}">
                    <a16:creationId xmlns:a16="http://schemas.microsoft.com/office/drawing/2014/main" id="{4604E357-0CE4-F04D-9A63-EF10F5B022F8}"/>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grpSp>
        <p:nvGrpSpPr>
          <p:cNvPr id="7" name="Group 6">
            <a:extLst>
              <a:ext uri="{FF2B5EF4-FFF2-40B4-BE49-F238E27FC236}">
                <a16:creationId xmlns:a16="http://schemas.microsoft.com/office/drawing/2014/main" id="{192D7916-98C7-4140-A5A5-8BADC8E9099E}"/>
              </a:ext>
            </a:extLst>
          </p:cNvPr>
          <p:cNvGrpSpPr/>
          <p:nvPr/>
        </p:nvGrpSpPr>
        <p:grpSpPr>
          <a:xfrm>
            <a:off x="1365562" y="3881183"/>
            <a:ext cx="5445523" cy="2016382"/>
            <a:chOff x="1365562" y="3881183"/>
            <a:chExt cx="5445523" cy="2016382"/>
          </a:xfrm>
        </p:grpSpPr>
        <p:cxnSp>
          <p:nvCxnSpPr>
            <p:cNvPr id="485" name="Straight Connector 484">
              <a:extLst>
                <a:ext uri="{FF2B5EF4-FFF2-40B4-BE49-F238E27FC236}">
                  <a16:creationId xmlns:a16="http://schemas.microsoft.com/office/drawing/2014/main" id="{82E1063E-9BF7-744A-B0E0-08F0251257D2}"/>
                </a:ext>
              </a:extLst>
            </p:cNvPr>
            <p:cNvCxnSpPr>
              <a:cxnSpLocks/>
              <a:stCxn id="507" idx="1"/>
              <a:endCxn id="523" idx="3"/>
            </p:cNvCxnSpPr>
            <p:nvPr/>
          </p:nvCxnSpPr>
          <p:spPr>
            <a:xfrm flipH="1" flipV="1">
              <a:off x="3985670" y="4550962"/>
              <a:ext cx="281724"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FCCAB54C-57FE-6448-805D-B2F5364AD0FD}"/>
                </a:ext>
              </a:extLst>
            </p:cNvPr>
            <p:cNvCxnSpPr>
              <a:cxnSpLocks/>
              <a:stCxn id="491" idx="0"/>
              <a:endCxn id="523" idx="2"/>
            </p:cNvCxnSpPr>
            <p:nvPr/>
          </p:nvCxnSpPr>
          <p:spPr>
            <a:xfrm flipH="1" flipV="1">
              <a:off x="3926122" y="4610511"/>
              <a:ext cx="1"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7" name="Rectangle 486">
                  <a:extLst>
                    <a:ext uri="{FF2B5EF4-FFF2-40B4-BE49-F238E27FC236}">
                      <a16:creationId xmlns:a16="http://schemas.microsoft.com/office/drawing/2014/main" id="{C8BDF05D-FB00-D948-BFBE-01BC1F0C12C2}"/>
                    </a:ext>
                  </a:extLst>
                </p:cNvPr>
                <p:cNvSpPr/>
                <p:nvPr/>
              </p:nvSpPr>
              <p:spPr>
                <a:xfrm>
                  <a:off x="1462301" y="4395983"/>
                  <a:ext cx="1500452" cy="324449"/>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87" name="Rectangle 486">
                  <a:extLst>
                    <a:ext uri="{FF2B5EF4-FFF2-40B4-BE49-F238E27FC236}">
                      <a16:creationId xmlns:a16="http://schemas.microsoft.com/office/drawing/2014/main" id="{C8BDF05D-FB00-D948-BFBE-01BC1F0C12C2}"/>
                    </a:ext>
                  </a:extLst>
                </p:cNvPr>
                <p:cNvSpPr>
                  <a:spLocks noRot="1" noChangeAspect="1" noMove="1" noResize="1" noEditPoints="1" noAdjustHandles="1" noChangeArrowheads="1" noChangeShapeType="1" noTextEdit="1"/>
                </p:cNvSpPr>
                <p:nvPr/>
              </p:nvSpPr>
              <p:spPr>
                <a:xfrm>
                  <a:off x="1462301" y="4395983"/>
                  <a:ext cx="1500452" cy="324449"/>
                </a:xfrm>
                <a:prstGeom prst="rect">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8" name="Diamond 487">
                  <a:extLst>
                    <a:ext uri="{FF2B5EF4-FFF2-40B4-BE49-F238E27FC236}">
                      <a16:creationId xmlns:a16="http://schemas.microsoft.com/office/drawing/2014/main" id="{E0C51136-6AD4-A142-BB96-67C4F21B6279}"/>
                    </a:ext>
                  </a:extLst>
                </p:cNvPr>
                <p:cNvSpPr/>
                <p:nvPr/>
              </p:nvSpPr>
              <p:spPr>
                <a:xfrm>
                  <a:off x="5407445" y="3881183"/>
                  <a:ext cx="1403640"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r>
                              <a:rPr lang="en-GB" sz="1400" i="1">
                                <a:latin typeface="Cambria Math" panose="02040503050406030204" pitchFamily="18" charset="0"/>
                              </a:rPr>
                              <m:t>𝑈𝑡𝑖</m:t>
                            </m:r>
                            <m:r>
                              <a:rPr lang="en-GB" sz="1400" b="0" i="1" smtClean="0">
                                <a:latin typeface="Cambria Math" panose="02040503050406030204" pitchFamily="18" charset="0"/>
                              </a:rPr>
                              <m:t>𝑙</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88" name="Diamond 487">
                  <a:extLst>
                    <a:ext uri="{FF2B5EF4-FFF2-40B4-BE49-F238E27FC236}">
                      <a16:creationId xmlns:a16="http://schemas.microsoft.com/office/drawing/2014/main" id="{E0C51136-6AD4-A142-BB96-67C4F21B6279}"/>
                    </a:ext>
                  </a:extLst>
                </p:cNvPr>
                <p:cNvSpPr>
                  <a:spLocks noRot="1" noChangeAspect="1" noMove="1" noResize="1" noEditPoints="1" noAdjustHandles="1" noChangeArrowheads="1" noChangeShapeType="1" noTextEdit="1"/>
                </p:cNvSpPr>
                <p:nvPr/>
              </p:nvSpPr>
              <p:spPr>
                <a:xfrm>
                  <a:off x="5407445" y="3881183"/>
                  <a:ext cx="1403640" cy="456756"/>
                </a:xfrm>
                <a:prstGeom prst="diamond">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89" name="Oval 488">
                  <a:extLst>
                    <a:ext uri="{FF2B5EF4-FFF2-40B4-BE49-F238E27FC236}">
                      <a16:creationId xmlns:a16="http://schemas.microsoft.com/office/drawing/2014/main" id="{7CB073F9-EF02-9A4B-9EAB-664CCC3E4D88}"/>
                    </a:ext>
                  </a:extLst>
                </p:cNvPr>
                <p:cNvSpPr/>
                <p:nvPr/>
              </p:nvSpPr>
              <p:spPr>
                <a:xfrm>
                  <a:off x="3222609" y="5574233"/>
                  <a:ext cx="1407026"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89" name="Oval 488">
                  <a:extLst>
                    <a:ext uri="{FF2B5EF4-FFF2-40B4-BE49-F238E27FC236}">
                      <a16:creationId xmlns:a16="http://schemas.microsoft.com/office/drawing/2014/main" id="{7CB073F9-EF02-9A4B-9EAB-664CCC3E4D88}"/>
                    </a:ext>
                  </a:extLst>
                </p:cNvPr>
                <p:cNvSpPr>
                  <a:spLocks noRot="1" noChangeAspect="1" noMove="1" noResize="1" noEditPoints="1" noAdjustHandles="1" noChangeArrowheads="1" noChangeShapeType="1" noTextEdit="1"/>
                </p:cNvSpPr>
                <p:nvPr/>
              </p:nvSpPr>
              <p:spPr>
                <a:xfrm>
                  <a:off x="3222609" y="5574233"/>
                  <a:ext cx="1407026" cy="323332"/>
                </a:xfrm>
                <a:prstGeom prst="ellipse">
                  <a:avLst/>
                </a:prstGeom>
                <a:blipFill>
                  <a:blip r:embed="rId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0" name="Oval 489">
                  <a:extLst>
                    <a:ext uri="{FF2B5EF4-FFF2-40B4-BE49-F238E27FC236}">
                      <a16:creationId xmlns:a16="http://schemas.microsoft.com/office/drawing/2014/main" id="{6FCE1DCB-7321-6B48-8CD4-A164B423180B}"/>
                    </a:ext>
                  </a:extLst>
                </p:cNvPr>
                <p:cNvSpPr/>
                <p:nvPr/>
              </p:nvSpPr>
              <p:spPr>
                <a:xfrm>
                  <a:off x="1365562" y="5165601"/>
                  <a:ext cx="1693931"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90" name="Oval 489">
                  <a:extLst>
                    <a:ext uri="{FF2B5EF4-FFF2-40B4-BE49-F238E27FC236}">
                      <a16:creationId xmlns:a16="http://schemas.microsoft.com/office/drawing/2014/main" id="{6FCE1DCB-7321-6B48-8CD4-A164B423180B}"/>
                    </a:ext>
                  </a:extLst>
                </p:cNvPr>
                <p:cNvSpPr>
                  <a:spLocks noRot="1" noChangeAspect="1" noMove="1" noResize="1" noEditPoints="1" noAdjustHandles="1" noChangeArrowheads="1" noChangeShapeType="1" noTextEdit="1"/>
                </p:cNvSpPr>
                <p:nvPr/>
              </p:nvSpPr>
              <p:spPr>
                <a:xfrm>
                  <a:off x="1365562" y="5165601"/>
                  <a:ext cx="1693931" cy="323332"/>
                </a:xfrm>
                <a:prstGeom prst="ellipse">
                  <a:avLst/>
                </a:prstGeom>
                <a:blipFill>
                  <a:blip r:embed="rId22"/>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1" name="Oval 490">
                  <a:extLst>
                    <a:ext uri="{FF2B5EF4-FFF2-40B4-BE49-F238E27FC236}">
                      <a16:creationId xmlns:a16="http://schemas.microsoft.com/office/drawing/2014/main" id="{B5C7A5A0-DCBB-074D-971D-8677CB0124E3}"/>
                    </a:ext>
                  </a:extLst>
                </p:cNvPr>
                <p:cNvSpPr/>
                <p:nvPr/>
              </p:nvSpPr>
              <p:spPr>
                <a:xfrm>
                  <a:off x="3383103" y="4786237"/>
                  <a:ext cx="108603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91" name="Oval 490">
                  <a:extLst>
                    <a:ext uri="{FF2B5EF4-FFF2-40B4-BE49-F238E27FC236}">
                      <a16:creationId xmlns:a16="http://schemas.microsoft.com/office/drawing/2014/main" id="{B5C7A5A0-DCBB-074D-971D-8677CB0124E3}"/>
                    </a:ext>
                  </a:extLst>
                </p:cNvPr>
                <p:cNvSpPr>
                  <a:spLocks noRot="1" noChangeAspect="1" noMove="1" noResize="1" noEditPoints="1" noAdjustHandles="1" noChangeArrowheads="1" noChangeShapeType="1" noTextEdit="1"/>
                </p:cNvSpPr>
                <p:nvPr/>
              </p:nvSpPr>
              <p:spPr>
                <a:xfrm>
                  <a:off x="3383103" y="4786237"/>
                  <a:ext cx="1086039" cy="323332"/>
                </a:xfrm>
                <a:prstGeom prst="ellipse">
                  <a:avLst/>
                </a:prstGeom>
                <a:blipFill>
                  <a:blip r:embed="rId2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2" name="Oval 491">
                  <a:extLst>
                    <a:ext uri="{FF2B5EF4-FFF2-40B4-BE49-F238E27FC236}">
                      <a16:creationId xmlns:a16="http://schemas.microsoft.com/office/drawing/2014/main" id="{B18E8D22-B0E1-4B40-A13C-6B69C30AC586}"/>
                    </a:ext>
                  </a:extLst>
                </p:cNvPr>
                <p:cNvSpPr/>
                <p:nvPr/>
              </p:nvSpPr>
              <p:spPr>
                <a:xfrm>
                  <a:off x="4870089" y="5162137"/>
                  <a:ext cx="1889048"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en-GB" sz="1400" i="1">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92" name="Oval 491">
                  <a:extLst>
                    <a:ext uri="{FF2B5EF4-FFF2-40B4-BE49-F238E27FC236}">
                      <a16:creationId xmlns:a16="http://schemas.microsoft.com/office/drawing/2014/main" id="{B18E8D22-B0E1-4B40-A13C-6B69C30AC586}"/>
                    </a:ext>
                  </a:extLst>
                </p:cNvPr>
                <p:cNvSpPr>
                  <a:spLocks noRot="1" noChangeAspect="1" noMove="1" noResize="1" noEditPoints="1" noAdjustHandles="1" noChangeArrowheads="1" noChangeShapeType="1" noTextEdit="1"/>
                </p:cNvSpPr>
                <p:nvPr/>
              </p:nvSpPr>
              <p:spPr>
                <a:xfrm>
                  <a:off x="4870089" y="5162137"/>
                  <a:ext cx="1889048" cy="323332"/>
                </a:xfrm>
                <a:prstGeom prst="ellipse">
                  <a:avLst/>
                </a:prstGeom>
                <a:blipFill>
                  <a:blip r:embed="rId24"/>
                  <a:stretch>
                    <a:fillRect/>
                  </a:stretch>
                </a:blipFill>
                <a:ln>
                  <a:solidFill>
                    <a:schemeClr val="tx1"/>
                  </a:solidFill>
                </a:ln>
              </p:spPr>
              <p:txBody>
                <a:bodyPr/>
                <a:lstStyle/>
                <a:p>
                  <a:r>
                    <a:rPr lang="en-GB">
                      <a:noFill/>
                    </a:rPr>
                    <a:t> </a:t>
                  </a:r>
                </a:p>
              </p:txBody>
            </p:sp>
          </mc:Fallback>
        </mc:AlternateContent>
        <p:cxnSp>
          <p:nvCxnSpPr>
            <p:cNvPr id="493" name="Straight Connector 492">
              <a:extLst>
                <a:ext uri="{FF2B5EF4-FFF2-40B4-BE49-F238E27FC236}">
                  <a16:creationId xmlns:a16="http://schemas.microsoft.com/office/drawing/2014/main" id="{498547D4-1C77-2A47-9B86-856A26F3A8B8}"/>
                </a:ext>
              </a:extLst>
            </p:cNvPr>
            <p:cNvCxnSpPr>
              <a:cxnSpLocks/>
              <a:stCxn id="490" idx="6"/>
              <a:endCxn id="541" idx="1"/>
            </p:cNvCxnSpPr>
            <p:nvPr/>
          </p:nvCxnSpPr>
          <p:spPr>
            <a:xfrm flipV="1">
              <a:off x="3059493" y="5326320"/>
              <a:ext cx="478578" cy="9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3F82EE83-25BC-C04B-A2F4-44BB8BE31311}"/>
                </a:ext>
              </a:extLst>
            </p:cNvPr>
            <p:cNvCxnSpPr>
              <a:cxnSpLocks/>
              <a:stCxn id="491" idx="4"/>
              <a:endCxn id="541" idx="0"/>
            </p:cNvCxnSpPr>
            <p:nvPr/>
          </p:nvCxnSpPr>
          <p:spPr>
            <a:xfrm flipH="1">
              <a:off x="3597623" y="5109569"/>
              <a:ext cx="328500" cy="1571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AEBC9BA7-37BC-DD44-8482-A2A46FD387A2}"/>
                </a:ext>
              </a:extLst>
            </p:cNvPr>
            <p:cNvCxnSpPr>
              <a:cxnSpLocks/>
              <a:stCxn id="489" idx="0"/>
              <a:endCxn id="541" idx="2"/>
            </p:cNvCxnSpPr>
            <p:nvPr/>
          </p:nvCxnSpPr>
          <p:spPr>
            <a:xfrm flipH="1" flipV="1">
              <a:off x="3597623" y="5385867"/>
              <a:ext cx="328499" cy="188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96" name="Group 495">
              <a:extLst>
                <a:ext uri="{FF2B5EF4-FFF2-40B4-BE49-F238E27FC236}">
                  <a16:creationId xmlns:a16="http://schemas.microsoft.com/office/drawing/2014/main" id="{124C1D85-7478-9D45-840D-50209DA35DE3}"/>
                </a:ext>
              </a:extLst>
            </p:cNvPr>
            <p:cNvGrpSpPr/>
            <p:nvPr/>
          </p:nvGrpSpPr>
          <p:grpSpPr>
            <a:xfrm>
              <a:off x="3026117" y="5238411"/>
              <a:ext cx="654307" cy="380271"/>
              <a:chOff x="8958678" y="2889291"/>
              <a:chExt cx="791125" cy="459781"/>
            </a:xfrm>
          </p:grpSpPr>
          <p:sp>
            <p:nvSpPr>
              <p:cNvPr id="540" name="Rectangle 539">
                <a:extLst>
                  <a:ext uri="{FF2B5EF4-FFF2-40B4-BE49-F238E27FC236}">
                    <a16:creationId xmlns:a16="http://schemas.microsoft.com/office/drawing/2014/main" id="{D3876E10-B694-3744-94C0-9D677C276891}"/>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41" name="Rectangle 540">
                <a:extLst>
                  <a:ext uri="{FF2B5EF4-FFF2-40B4-BE49-F238E27FC236}">
                    <a16:creationId xmlns:a16="http://schemas.microsoft.com/office/drawing/2014/main" id="{7BAF7970-8C91-8A43-B323-89BCDBB29093}"/>
                  </a:ext>
                </a:extLst>
              </p:cNvPr>
              <p:cNvSpPr/>
              <p:nvPr/>
            </p:nvSpPr>
            <p:spPr>
              <a:xfrm>
                <a:off x="9577683" y="2923580"/>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42" name="Rectangle 541">
                <a:extLst>
                  <a:ext uri="{FF2B5EF4-FFF2-40B4-BE49-F238E27FC236}">
                    <a16:creationId xmlns:a16="http://schemas.microsoft.com/office/drawing/2014/main" id="{845E65C9-A68D-6849-AFE7-A5F2F09E142E}"/>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43" name="TextBox 542">
                    <a:extLst>
                      <a:ext uri="{FF2B5EF4-FFF2-40B4-BE49-F238E27FC236}">
                        <a16:creationId xmlns:a16="http://schemas.microsoft.com/office/drawing/2014/main" id="{C666B010-A748-8640-8591-970523202E3C}"/>
                      </a:ext>
                    </a:extLst>
                  </p:cNvPr>
                  <p:cNvSpPr txBox="1"/>
                  <p:nvPr/>
                </p:nvSpPr>
                <p:spPr>
                  <a:xfrm>
                    <a:off x="8958678" y="3026945"/>
                    <a:ext cx="614719" cy="322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2</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en-GB" sz="1400" dirty="0"/>
                  </a:p>
                </p:txBody>
              </p:sp>
            </mc:Choice>
            <mc:Fallback xmlns="">
              <p:sp>
                <p:nvSpPr>
                  <p:cNvPr id="543" name="TextBox 542">
                    <a:extLst>
                      <a:ext uri="{FF2B5EF4-FFF2-40B4-BE49-F238E27FC236}">
                        <a16:creationId xmlns:a16="http://schemas.microsoft.com/office/drawing/2014/main" id="{C666B010-A748-8640-8591-970523202E3C}"/>
                      </a:ext>
                    </a:extLst>
                  </p:cNvPr>
                  <p:cNvSpPr txBox="1">
                    <a:spLocks noRot="1" noChangeAspect="1" noMove="1" noResize="1" noEditPoints="1" noAdjustHandles="1" noChangeArrowheads="1" noChangeShapeType="1" noTextEdit="1"/>
                  </p:cNvSpPr>
                  <p:nvPr/>
                </p:nvSpPr>
                <p:spPr>
                  <a:xfrm>
                    <a:off x="8958678" y="3026945"/>
                    <a:ext cx="614719" cy="322127"/>
                  </a:xfrm>
                  <a:prstGeom prst="rect">
                    <a:avLst/>
                  </a:prstGeom>
                  <a:blipFill>
                    <a:blip r:embed="rId25"/>
                    <a:stretch>
                      <a:fillRect l="-7317" b="-18182"/>
                    </a:stretch>
                  </a:blipFill>
                </p:spPr>
                <p:txBody>
                  <a:bodyPr/>
                  <a:lstStyle/>
                  <a:p>
                    <a:r>
                      <a:rPr lang="en-GB">
                        <a:noFill/>
                      </a:rPr>
                      <a:t> </a:t>
                    </a:r>
                  </a:p>
                </p:txBody>
              </p:sp>
            </mc:Fallback>
          </mc:AlternateContent>
        </p:grpSp>
        <p:cxnSp>
          <p:nvCxnSpPr>
            <p:cNvPr id="497" name="Straight Connector 496">
              <a:extLst>
                <a:ext uri="{FF2B5EF4-FFF2-40B4-BE49-F238E27FC236}">
                  <a16:creationId xmlns:a16="http://schemas.microsoft.com/office/drawing/2014/main" id="{6E8EEF05-350D-204D-AFA1-306B4CF4BE36}"/>
                </a:ext>
              </a:extLst>
            </p:cNvPr>
            <p:cNvCxnSpPr>
              <a:cxnSpLocks/>
              <a:stCxn id="491" idx="4"/>
              <a:endCxn id="537" idx="0"/>
            </p:cNvCxnSpPr>
            <p:nvPr/>
          </p:nvCxnSpPr>
          <p:spPr>
            <a:xfrm>
              <a:off x="3926123" y="5109569"/>
              <a:ext cx="357959" cy="1571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33067E0F-2295-E343-B6A5-F70E5E07FBB3}"/>
                </a:ext>
              </a:extLst>
            </p:cNvPr>
            <p:cNvCxnSpPr>
              <a:cxnSpLocks/>
              <a:stCxn id="492" idx="2"/>
              <a:endCxn id="537" idx="3"/>
            </p:cNvCxnSpPr>
            <p:nvPr/>
          </p:nvCxnSpPr>
          <p:spPr>
            <a:xfrm flipH="1">
              <a:off x="4343630" y="5323803"/>
              <a:ext cx="526459" cy="25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36124852-7F5C-EB49-93F2-0FD00E0BA49B}"/>
                </a:ext>
              </a:extLst>
            </p:cNvPr>
            <p:cNvCxnSpPr>
              <a:cxnSpLocks/>
              <a:stCxn id="489" idx="0"/>
              <a:endCxn id="537" idx="2"/>
            </p:cNvCxnSpPr>
            <p:nvPr/>
          </p:nvCxnSpPr>
          <p:spPr>
            <a:xfrm flipV="1">
              <a:off x="3926122" y="5385865"/>
              <a:ext cx="357960" cy="188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0" name="Group 499">
              <a:extLst>
                <a:ext uri="{FF2B5EF4-FFF2-40B4-BE49-F238E27FC236}">
                  <a16:creationId xmlns:a16="http://schemas.microsoft.com/office/drawing/2014/main" id="{21F318DA-CB44-FA42-B29A-F6A31A3C4031}"/>
                </a:ext>
              </a:extLst>
            </p:cNvPr>
            <p:cNvGrpSpPr/>
            <p:nvPr/>
          </p:nvGrpSpPr>
          <p:grpSpPr>
            <a:xfrm>
              <a:off x="4199400" y="5238407"/>
              <a:ext cx="694923" cy="373878"/>
              <a:chOff x="9547296" y="2889291"/>
              <a:chExt cx="840228" cy="452052"/>
            </a:xfrm>
          </p:grpSpPr>
          <p:sp>
            <p:nvSpPr>
              <p:cNvPr id="536" name="Rectangle 535">
                <a:extLst>
                  <a:ext uri="{FF2B5EF4-FFF2-40B4-BE49-F238E27FC236}">
                    <a16:creationId xmlns:a16="http://schemas.microsoft.com/office/drawing/2014/main" id="{FD118DF7-FB2C-3B4F-97D6-DE6BA97D73BD}"/>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7" name="Rectangle 536">
                <a:extLst>
                  <a:ext uri="{FF2B5EF4-FFF2-40B4-BE49-F238E27FC236}">
                    <a16:creationId xmlns:a16="http://schemas.microsoft.com/office/drawing/2014/main" id="{FE3423CA-FE67-FB49-9C63-D1AD314F7A47}"/>
                  </a:ext>
                </a:extLst>
              </p:cNvPr>
              <p:cNvSpPr/>
              <p:nvPr/>
            </p:nvSpPr>
            <p:spPr>
              <a:xfrm>
                <a:off x="9577684" y="2923580"/>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8" name="Rectangle 537">
                <a:extLst>
                  <a:ext uri="{FF2B5EF4-FFF2-40B4-BE49-F238E27FC236}">
                    <a16:creationId xmlns:a16="http://schemas.microsoft.com/office/drawing/2014/main" id="{D4EFB950-8464-0B40-A77E-1B7EE27DBE6C}"/>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39" name="TextBox 538">
                    <a:extLst>
                      <a:ext uri="{FF2B5EF4-FFF2-40B4-BE49-F238E27FC236}">
                        <a16:creationId xmlns:a16="http://schemas.microsoft.com/office/drawing/2014/main" id="{CE9CF9A1-5008-1E44-8199-0D20DC256F5E}"/>
                      </a:ext>
                    </a:extLst>
                  </p:cNvPr>
                  <p:cNvSpPr txBox="1"/>
                  <p:nvPr/>
                </p:nvSpPr>
                <p:spPr>
                  <a:xfrm>
                    <a:off x="9772809" y="3017900"/>
                    <a:ext cx="614715" cy="323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3</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en-GB" sz="1400" dirty="0"/>
                  </a:p>
                </p:txBody>
              </p:sp>
            </mc:Choice>
            <mc:Fallback xmlns="">
              <p:sp>
                <p:nvSpPr>
                  <p:cNvPr id="539" name="TextBox 538">
                    <a:extLst>
                      <a:ext uri="{FF2B5EF4-FFF2-40B4-BE49-F238E27FC236}">
                        <a16:creationId xmlns:a16="http://schemas.microsoft.com/office/drawing/2014/main" id="{CE9CF9A1-5008-1E44-8199-0D20DC256F5E}"/>
                      </a:ext>
                    </a:extLst>
                  </p:cNvPr>
                  <p:cNvSpPr txBox="1">
                    <a:spLocks noRot="1" noChangeAspect="1" noMove="1" noResize="1" noEditPoints="1" noAdjustHandles="1" noChangeArrowheads="1" noChangeShapeType="1" noTextEdit="1"/>
                  </p:cNvSpPr>
                  <p:nvPr/>
                </p:nvSpPr>
                <p:spPr>
                  <a:xfrm>
                    <a:off x="9772809" y="3017900"/>
                    <a:ext cx="614715" cy="323443"/>
                  </a:xfrm>
                  <a:prstGeom prst="rect">
                    <a:avLst/>
                  </a:prstGeom>
                  <a:blipFill>
                    <a:blip r:embed="rId26"/>
                    <a:stretch>
                      <a:fillRect l="-7317" b="-13636"/>
                    </a:stretch>
                  </a:blipFill>
                </p:spPr>
                <p:txBody>
                  <a:bodyPr/>
                  <a:lstStyle/>
                  <a:p>
                    <a:r>
                      <a:rPr lang="en-GB">
                        <a:noFill/>
                      </a:rPr>
                      <a:t> </a:t>
                    </a:r>
                  </a:p>
                </p:txBody>
              </p:sp>
            </mc:Fallback>
          </mc:AlternateContent>
        </p:grpSp>
        <p:grpSp>
          <p:nvGrpSpPr>
            <p:cNvPr id="501" name="Group 500">
              <a:extLst>
                <a:ext uri="{FF2B5EF4-FFF2-40B4-BE49-F238E27FC236}">
                  <a16:creationId xmlns:a16="http://schemas.microsoft.com/office/drawing/2014/main" id="{61639172-82BE-B045-90C7-85315EB58D67}"/>
                </a:ext>
              </a:extLst>
            </p:cNvPr>
            <p:cNvGrpSpPr/>
            <p:nvPr/>
          </p:nvGrpSpPr>
          <p:grpSpPr>
            <a:xfrm>
              <a:off x="2116251" y="4720438"/>
              <a:ext cx="704865" cy="445165"/>
              <a:chOff x="9535279" y="2830012"/>
              <a:chExt cx="852250" cy="538246"/>
            </a:xfrm>
          </p:grpSpPr>
          <p:cxnSp>
            <p:nvCxnSpPr>
              <p:cNvPr id="529" name="Straight Connector 528">
                <a:extLst>
                  <a:ext uri="{FF2B5EF4-FFF2-40B4-BE49-F238E27FC236}">
                    <a16:creationId xmlns:a16="http://schemas.microsoft.com/office/drawing/2014/main" id="{53409F53-744C-3349-A154-F7F770700167}"/>
                  </a:ext>
                </a:extLst>
              </p:cNvPr>
              <p:cNvCxnSpPr>
                <a:cxnSpLocks/>
                <a:stCxn id="487" idx="2"/>
                <a:endCxn id="533" idx="0"/>
              </p:cNvCxnSpPr>
              <p:nvPr/>
            </p:nvCxnSpPr>
            <p:spPr>
              <a:xfrm>
                <a:off x="9651686" y="2830012"/>
                <a:ext cx="1" cy="1804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EF7CAA20-C90D-CC41-8CBC-A4C349C3BAFE}"/>
                  </a:ext>
                </a:extLst>
              </p:cNvPr>
              <p:cNvCxnSpPr>
                <a:cxnSpLocks/>
                <a:stCxn id="490" idx="0"/>
                <a:endCxn id="533" idx="2"/>
              </p:cNvCxnSpPr>
              <p:nvPr/>
            </p:nvCxnSpPr>
            <p:spPr>
              <a:xfrm flipV="1">
                <a:off x="9651687" y="3154477"/>
                <a:ext cx="0" cy="213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1" name="Group 530">
                <a:extLst>
                  <a:ext uri="{FF2B5EF4-FFF2-40B4-BE49-F238E27FC236}">
                    <a16:creationId xmlns:a16="http://schemas.microsoft.com/office/drawing/2014/main" id="{2AE005DF-DE69-654C-B62F-9CFB54CB8425}"/>
                  </a:ext>
                </a:extLst>
              </p:cNvPr>
              <p:cNvGrpSpPr/>
              <p:nvPr/>
            </p:nvGrpSpPr>
            <p:grpSpPr>
              <a:xfrm>
                <a:off x="9535279" y="2971566"/>
                <a:ext cx="852250" cy="378912"/>
                <a:chOff x="9535279" y="2971566"/>
                <a:chExt cx="852250" cy="378912"/>
              </a:xfrm>
            </p:grpSpPr>
            <p:sp>
              <p:nvSpPr>
                <p:cNvPr id="532" name="Rectangle 531">
                  <a:extLst>
                    <a:ext uri="{FF2B5EF4-FFF2-40B4-BE49-F238E27FC236}">
                      <a16:creationId xmlns:a16="http://schemas.microsoft.com/office/drawing/2014/main" id="{2B5B03FF-C152-BE46-86D6-EA293F883883}"/>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3" name="Rectangle 532">
                  <a:extLst>
                    <a:ext uri="{FF2B5EF4-FFF2-40B4-BE49-F238E27FC236}">
                      <a16:creationId xmlns:a16="http://schemas.microsoft.com/office/drawing/2014/main" id="{BD4C5C78-B47B-DE42-8315-96ABD535C190}"/>
                    </a:ext>
                  </a:extLst>
                </p:cNvPr>
                <p:cNvSpPr/>
                <p:nvPr/>
              </p:nvSpPr>
              <p:spPr>
                <a:xfrm>
                  <a:off x="9579687"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4" name="Rectangle 533">
                  <a:extLst>
                    <a:ext uri="{FF2B5EF4-FFF2-40B4-BE49-F238E27FC236}">
                      <a16:creationId xmlns:a16="http://schemas.microsoft.com/office/drawing/2014/main" id="{A36CD486-B78A-EE4D-BBA4-97E7C832C42C}"/>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35" name="TextBox 534">
                      <a:extLst>
                        <a:ext uri="{FF2B5EF4-FFF2-40B4-BE49-F238E27FC236}">
                          <a16:creationId xmlns:a16="http://schemas.microsoft.com/office/drawing/2014/main" id="{E2014047-FC36-4B48-B0ED-60874BA2FA74}"/>
                        </a:ext>
                      </a:extLst>
                    </p:cNvPr>
                    <p:cNvSpPr txBox="1"/>
                    <p:nvPr/>
                  </p:nvSpPr>
                  <p:spPr>
                    <a:xfrm>
                      <a:off x="9772814" y="3028576"/>
                      <a:ext cx="614715" cy="3219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en-GB" sz="1400" dirty="0"/>
                    </a:p>
                  </p:txBody>
                </p:sp>
              </mc:Choice>
              <mc:Fallback xmlns="">
                <p:sp>
                  <p:nvSpPr>
                    <p:cNvPr id="535" name="TextBox 534">
                      <a:extLst>
                        <a:ext uri="{FF2B5EF4-FFF2-40B4-BE49-F238E27FC236}">
                          <a16:creationId xmlns:a16="http://schemas.microsoft.com/office/drawing/2014/main" id="{E2014047-FC36-4B48-B0ED-60874BA2FA74}"/>
                        </a:ext>
                      </a:extLst>
                    </p:cNvPr>
                    <p:cNvSpPr txBox="1">
                      <a:spLocks noRot="1" noChangeAspect="1" noMove="1" noResize="1" noEditPoints="1" noAdjustHandles="1" noChangeArrowheads="1" noChangeShapeType="1" noTextEdit="1"/>
                    </p:cNvSpPr>
                    <p:nvPr/>
                  </p:nvSpPr>
                  <p:spPr>
                    <a:xfrm>
                      <a:off x="9772814" y="3028576"/>
                      <a:ext cx="614715" cy="321902"/>
                    </a:xfrm>
                    <a:prstGeom prst="rect">
                      <a:avLst/>
                    </a:prstGeom>
                    <a:blipFill>
                      <a:blip r:embed="rId27"/>
                      <a:stretch>
                        <a:fillRect l="-7317" b="-13636"/>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502" name="Oval 501">
                  <a:extLst>
                    <a:ext uri="{FF2B5EF4-FFF2-40B4-BE49-F238E27FC236}">
                      <a16:creationId xmlns:a16="http://schemas.microsoft.com/office/drawing/2014/main" id="{043D56A1-4ED0-604E-95D9-5A48979FA813}"/>
                    </a:ext>
                  </a:extLst>
                </p:cNvPr>
                <p:cNvSpPr/>
                <p:nvPr/>
              </p:nvSpPr>
              <p:spPr>
                <a:xfrm>
                  <a:off x="2716332" y="3946452"/>
                  <a:ext cx="2419580"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rPr>
                              <m:t>𝐼𝑛𝑡𝑒𝑟𝑓𝑒𝑟𝑒𝑛𝑐𝑒</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502" name="Oval 501">
                  <a:extLst>
                    <a:ext uri="{FF2B5EF4-FFF2-40B4-BE49-F238E27FC236}">
                      <a16:creationId xmlns:a16="http://schemas.microsoft.com/office/drawing/2014/main" id="{043D56A1-4ED0-604E-95D9-5A48979FA813}"/>
                    </a:ext>
                  </a:extLst>
                </p:cNvPr>
                <p:cNvSpPr>
                  <a:spLocks noRot="1" noChangeAspect="1" noMove="1" noResize="1" noEditPoints="1" noAdjustHandles="1" noChangeArrowheads="1" noChangeShapeType="1" noTextEdit="1"/>
                </p:cNvSpPr>
                <p:nvPr/>
              </p:nvSpPr>
              <p:spPr>
                <a:xfrm>
                  <a:off x="2716332" y="3946452"/>
                  <a:ext cx="2419580" cy="323332"/>
                </a:xfrm>
                <a:prstGeom prst="ellipse">
                  <a:avLst/>
                </a:prstGeom>
                <a:blipFill>
                  <a:blip r:embed="rId28"/>
                  <a:stretch>
                    <a:fillRect b="-3704"/>
                  </a:stretch>
                </a:blipFill>
                <a:ln>
                  <a:solidFill>
                    <a:schemeClr val="tx1"/>
                  </a:solidFill>
                </a:ln>
              </p:spPr>
              <p:txBody>
                <a:bodyPr/>
                <a:lstStyle/>
                <a:p>
                  <a:r>
                    <a:rPr lang="en-GB">
                      <a:noFill/>
                    </a:rPr>
                    <a:t> </a:t>
                  </a:r>
                </a:p>
              </p:txBody>
            </p:sp>
          </mc:Fallback>
        </mc:AlternateContent>
        <p:cxnSp>
          <p:nvCxnSpPr>
            <p:cNvPr id="503" name="Straight Connector 502">
              <a:extLst>
                <a:ext uri="{FF2B5EF4-FFF2-40B4-BE49-F238E27FC236}">
                  <a16:creationId xmlns:a16="http://schemas.microsoft.com/office/drawing/2014/main" id="{6F5DF736-9A90-4048-8818-0C695F94C849}"/>
                </a:ext>
              </a:extLst>
            </p:cNvPr>
            <p:cNvCxnSpPr>
              <a:cxnSpLocks/>
              <a:stCxn id="523" idx="0"/>
              <a:endCxn id="502" idx="4"/>
            </p:cNvCxnSpPr>
            <p:nvPr/>
          </p:nvCxnSpPr>
          <p:spPr>
            <a:xfrm flipV="1">
              <a:off x="3926122" y="4269784"/>
              <a:ext cx="0" cy="221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BBC408CB-74FB-254E-A384-540230726677}"/>
                </a:ext>
              </a:extLst>
            </p:cNvPr>
            <p:cNvCxnSpPr>
              <a:cxnSpLocks/>
              <a:stCxn id="502" idx="2"/>
              <a:endCxn id="526" idx="3"/>
            </p:cNvCxnSpPr>
            <p:nvPr/>
          </p:nvCxnSpPr>
          <p:spPr>
            <a:xfrm flipH="1">
              <a:off x="2272076" y="4108118"/>
              <a:ext cx="444256" cy="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2CC9D6E8-8226-6E42-9368-57BEB4128225}"/>
                </a:ext>
              </a:extLst>
            </p:cNvPr>
            <p:cNvCxnSpPr>
              <a:cxnSpLocks/>
              <a:stCxn id="487" idx="0"/>
              <a:endCxn id="526" idx="2"/>
            </p:cNvCxnSpPr>
            <p:nvPr/>
          </p:nvCxnSpPr>
          <p:spPr>
            <a:xfrm flipV="1">
              <a:off x="2212527" y="4167852"/>
              <a:ext cx="1" cy="228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06" name="Group 505">
              <a:extLst>
                <a:ext uri="{FF2B5EF4-FFF2-40B4-BE49-F238E27FC236}">
                  <a16:creationId xmlns:a16="http://schemas.microsoft.com/office/drawing/2014/main" id="{B64D633F-D1DF-5142-B696-18E3E1282DE0}"/>
                </a:ext>
              </a:extLst>
            </p:cNvPr>
            <p:cNvGrpSpPr/>
            <p:nvPr/>
          </p:nvGrpSpPr>
          <p:grpSpPr>
            <a:xfrm>
              <a:off x="2116847" y="4016577"/>
              <a:ext cx="704862" cy="361247"/>
              <a:chOff x="9535279" y="3009909"/>
              <a:chExt cx="852244" cy="436781"/>
            </a:xfrm>
          </p:grpSpPr>
          <p:sp>
            <p:nvSpPr>
              <p:cNvPr id="525" name="Rectangle 524">
                <a:extLst>
                  <a:ext uri="{FF2B5EF4-FFF2-40B4-BE49-F238E27FC236}">
                    <a16:creationId xmlns:a16="http://schemas.microsoft.com/office/drawing/2014/main" id="{86CD8001-17C4-8544-9025-8992292B9785}"/>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26" name="Rectangle 525">
                <a:extLst>
                  <a:ext uri="{FF2B5EF4-FFF2-40B4-BE49-F238E27FC236}">
                    <a16:creationId xmlns:a16="http://schemas.microsoft.com/office/drawing/2014/main" id="{C5740847-DCA6-4C48-A890-EEB59CEFD50B}"/>
                  </a:ext>
                </a:extLst>
              </p:cNvPr>
              <p:cNvSpPr/>
              <p:nvPr/>
            </p:nvSpPr>
            <p:spPr>
              <a:xfrm>
                <a:off x="9578966" y="3048814"/>
                <a:ext cx="143999"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27" name="Rectangle 526">
                <a:extLst>
                  <a:ext uri="{FF2B5EF4-FFF2-40B4-BE49-F238E27FC236}">
                    <a16:creationId xmlns:a16="http://schemas.microsoft.com/office/drawing/2014/main" id="{0CC59454-41FD-8746-9C45-01337FDA9CD4}"/>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28" name="TextBox 527">
                    <a:extLst>
                      <a:ext uri="{FF2B5EF4-FFF2-40B4-BE49-F238E27FC236}">
                        <a16:creationId xmlns:a16="http://schemas.microsoft.com/office/drawing/2014/main" id="{CB539C9E-D575-294F-AF29-5B90090562BD}"/>
                      </a:ext>
                    </a:extLst>
                  </p:cNvPr>
                  <p:cNvSpPr txBox="1"/>
                  <p:nvPr/>
                </p:nvSpPr>
                <p:spPr>
                  <a:xfrm>
                    <a:off x="9772809" y="3125108"/>
                    <a:ext cx="614714" cy="3215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4</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en-GB" sz="1400" dirty="0"/>
                  </a:p>
                </p:txBody>
              </p:sp>
            </mc:Choice>
            <mc:Fallback xmlns="">
              <p:sp>
                <p:nvSpPr>
                  <p:cNvPr id="528" name="TextBox 527">
                    <a:extLst>
                      <a:ext uri="{FF2B5EF4-FFF2-40B4-BE49-F238E27FC236}">
                        <a16:creationId xmlns:a16="http://schemas.microsoft.com/office/drawing/2014/main" id="{CB539C9E-D575-294F-AF29-5B90090562BD}"/>
                      </a:ext>
                    </a:extLst>
                  </p:cNvPr>
                  <p:cNvSpPr txBox="1">
                    <a:spLocks noRot="1" noChangeAspect="1" noMove="1" noResize="1" noEditPoints="1" noAdjustHandles="1" noChangeArrowheads="1" noChangeShapeType="1" noTextEdit="1"/>
                  </p:cNvSpPr>
                  <p:nvPr/>
                </p:nvSpPr>
                <p:spPr>
                  <a:xfrm>
                    <a:off x="9772809" y="3125108"/>
                    <a:ext cx="614714" cy="321582"/>
                  </a:xfrm>
                  <a:prstGeom prst="rect">
                    <a:avLst/>
                  </a:prstGeom>
                  <a:blipFill>
                    <a:blip r:embed="rId29"/>
                    <a:stretch>
                      <a:fillRect l="-7317" b="-14286"/>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07" name="Diamond 506">
                  <a:extLst>
                    <a:ext uri="{FF2B5EF4-FFF2-40B4-BE49-F238E27FC236}">
                      <a16:creationId xmlns:a16="http://schemas.microsoft.com/office/drawing/2014/main" id="{49DA9573-F4EA-314E-8A73-3B8A067CB70A}"/>
                    </a:ext>
                  </a:extLst>
                </p:cNvPr>
                <p:cNvSpPr/>
                <p:nvPr/>
              </p:nvSpPr>
              <p:spPr>
                <a:xfrm>
                  <a:off x="4267394" y="4323529"/>
                  <a:ext cx="1570243"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507" name="Diamond 506">
                  <a:extLst>
                    <a:ext uri="{FF2B5EF4-FFF2-40B4-BE49-F238E27FC236}">
                      <a16:creationId xmlns:a16="http://schemas.microsoft.com/office/drawing/2014/main" id="{49DA9573-F4EA-314E-8A73-3B8A067CB70A}"/>
                    </a:ext>
                  </a:extLst>
                </p:cNvPr>
                <p:cNvSpPr>
                  <a:spLocks noRot="1" noChangeAspect="1" noMove="1" noResize="1" noEditPoints="1" noAdjustHandles="1" noChangeArrowheads="1" noChangeShapeType="1" noTextEdit="1"/>
                </p:cNvSpPr>
                <p:nvPr/>
              </p:nvSpPr>
              <p:spPr>
                <a:xfrm>
                  <a:off x="4267394" y="4323529"/>
                  <a:ext cx="1570243" cy="456756"/>
                </a:xfrm>
                <a:prstGeom prst="diamond">
                  <a:avLst/>
                </a:prstGeom>
                <a:blipFill>
                  <a:blip r:embed="rId30"/>
                  <a:stretch>
                    <a:fillRect/>
                  </a:stretch>
                </a:blipFill>
                <a:ln>
                  <a:solidFill>
                    <a:schemeClr val="tx1"/>
                  </a:solidFill>
                </a:ln>
              </p:spPr>
              <p:txBody>
                <a:bodyPr/>
                <a:lstStyle/>
                <a:p>
                  <a:r>
                    <a:rPr lang="en-GB">
                      <a:noFill/>
                    </a:rPr>
                    <a:t> </a:t>
                  </a:r>
                </a:p>
              </p:txBody>
            </p:sp>
          </mc:Fallback>
        </mc:AlternateContent>
        <p:cxnSp>
          <p:nvCxnSpPr>
            <p:cNvPr id="508" name="Straight Connector 507">
              <a:extLst>
                <a:ext uri="{FF2B5EF4-FFF2-40B4-BE49-F238E27FC236}">
                  <a16:creationId xmlns:a16="http://schemas.microsoft.com/office/drawing/2014/main" id="{1DC47109-0C86-1847-B4B1-F5AF818E5CD1}"/>
                </a:ext>
              </a:extLst>
            </p:cNvPr>
            <p:cNvCxnSpPr>
              <a:cxnSpLocks/>
              <a:stCxn id="488" idx="2"/>
              <a:endCxn id="510" idx="0"/>
            </p:cNvCxnSpPr>
            <p:nvPr/>
          </p:nvCxnSpPr>
          <p:spPr>
            <a:xfrm>
              <a:off x="6109265" y="4337939"/>
              <a:ext cx="4482" cy="153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90F74340-C7F8-2140-870E-65592993F4A0}"/>
                </a:ext>
              </a:extLst>
            </p:cNvPr>
            <p:cNvCxnSpPr>
              <a:cxnSpLocks/>
              <a:stCxn id="507" idx="3"/>
              <a:endCxn id="510" idx="1"/>
            </p:cNvCxnSpPr>
            <p:nvPr/>
          </p:nvCxnSpPr>
          <p:spPr>
            <a:xfrm flipV="1">
              <a:off x="5837637" y="4550962"/>
              <a:ext cx="216562"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0" name="Rectangle 509">
              <a:extLst>
                <a:ext uri="{FF2B5EF4-FFF2-40B4-BE49-F238E27FC236}">
                  <a16:creationId xmlns:a16="http://schemas.microsoft.com/office/drawing/2014/main" id="{D42D5126-43D7-3144-821D-33DDC524C8A4}"/>
                </a:ext>
              </a:extLst>
            </p:cNvPr>
            <p:cNvSpPr/>
            <p:nvPr/>
          </p:nvSpPr>
          <p:spPr>
            <a:xfrm>
              <a:off x="6054199" y="4491413"/>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11" name="TextBox 510">
                  <a:extLst>
                    <a:ext uri="{FF2B5EF4-FFF2-40B4-BE49-F238E27FC236}">
                      <a16:creationId xmlns:a16="http://schemas.microsoft.com/office/drawing/2014/main" id="{85417838-80FD-4540-8316-F842078D1B93}"/>
                    </a:ext>
                  </a:extLst>
                </p:cNvPr>
                <p:cNvSpPr txBox="1"/>
                <p:nvPr/>
              </p:nvSpPr>
              <p:spPr>
                <a:xfrm>
                  <a:off x="6173295" y="4613721"/>
                  <a:ext cx="507383"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511" name="TextBox 510">
                  <a:extLst>
                    <a:ext uri="{FF2B5EF4-FFF2-40B4-BE49-F238E27FC236}">
                      <a16:creationId xmlns:a16="http://schemas.microsoft.com/office/drawing/2014/main" id="{85417838-80FD-4540-8316-F842078D1B93}"/>
                    </a:ext>
                  </a:extLst>
                </p:cNvPr>
                <p:cNvSpPr txBox="1">
                  <a:spLocks noRot="1" noChangeAspect="1" noMove="1" noResize="1" noEditPoints="1" noAdjustHandles="1" noChangeArrowheads="1" noChangeShapeType="1" noTextEdit="1"/>
                </p:cNvSpPr>
                <p:nvPr/>
              </p:nvSpPr>
              <p:spPr>
                <a:xfrm>
                  <a:off x="6173295" y="4613721"/>
                  <a:ext cx="507383" cy="229935"/>
                </a:xfrm>
                <a:prstGeom prst="rect">
                  <a:avLst/>
                </a:prstGeom>
                <a:blipFill>
                  <a:blip r:embed="rId31"/>
                  <a:stretch>
                    <a:fillRect l="-7317" b="-5263"/>
                  </a:stretch>
                </a:blipFill>
              </p:spPr>
              <p:txBody>
                <a:bodyPr/>
                <a:lstStyle/>
                <a:p>
                  <a:r>
                    <a:rPr lang="en-GB">
                      <a:noFill/>
                    </a:rPr>
                    <a:t> </a:t>
                  </a:r>
                </a:p>
              </p:txBody>
            </p:sp>
          </mc:Fallback>
        </mc:AlternateContent>
        <p:grpSp>
          <p:nvGrpSpPr>
            <p:cNvPr id="512" name="Group 511">
              <a:extLst>
                <a:ext uri="{FF2B5EF4-FFF2-40B4-BE49-F238E27FC236}">
                  <a16:creationId xmlns:a16="http://schemas.microsoft.com/office/drawing/2014/main" id="{BE446D70-48B4-FF44-9839-53B9330F7128}"/>
                </a:ext>
              </a:extLst>
            </p:cNvPr>
            <p:cNvGrpSpPr/>
            <p:nvPr/>
          </p:nvGrpSpPr>
          <p:grpSpPr>
            <a:xfrm>
              <a:off x="3280321" y="4419799"/>
              <a:ext cx="736149" cy="293157"/>
              <a:chOff x="9130118" y="4448525"/>
              <a:chExt cx="736149" cy="293157"/>
            </a:xfrm>
          </p:grpSpPr>
          <mc:AlternateContent xmlns:mc="http://schemas.openxmlformats.org/markup-compatibility/2006" xmlns:a14="http://schemas.microsoft.com/office/drawing/2010/main">
            <mc:Choice Requires="a14">
              <p:sp>
                <p:nvSpPr>
                  <p:cNvPr id="521" name="TextBox 520">
                    <a:extLst>
                      <a:ext uri="{FF2B5EF4-FFF2-40B4-BE49-F238E27FC236}">
                        <a16:creationId xmlns:a16="http://schemas.microsoft.com/office/drawing/2014/main" id="{91E7A371-5448-1B4A-8E86-B8BC6BE2B1E4}"/>
                      </a:ext>
                    </a:extLst>
                  </p:cNvPr>
                  <p:cNvSpPr txBox="1"/>
                  <p:nvPr/>
                </p:nvSpPr>
                <p:spPr>
                  <a:xfrm>
                    <a:off x="9130118" y="4448525"/>
                    <a:ext cx="508409" cy="29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bSup>
                        </m:oMath>
                      </m:oMathPara>
                    </a14:m>
                    <a:endParaRPr lang="en-GB" sz="1400" dirty="0"/>
                  </a:p>
                </p:txBody>
              </p:sp>
            </mc:Choice>
            <mc:Fallback xmlns="">
              <p:sp>
                <p:nvSpPr>
                  <p:cNvPr id="521" name="TextBox 520">
                    <a:extLst>
                      <a:ext uri="{FF2B5EF4-FFF2-40B4-BE49-F238E27FC236}">
                        <a16:creationId xmlns:a16="http://schemas.microsoft.com/office/drawing/2014/main" id="{91E7A371-5448-1B4A-8E86-B8BC6BE2B1E4}"/>
                      </a:ext>
                    </a:extLst>
                  </p:cNvPr>
                  <p:cNvSpPr txBox="1">
                    <a:spLocks noRot="1" noChangeAspect="1" noMove="1" noResize="1" noEditPoints="1" noAdjustHandles="1" noChangeArrowheads="1" noChangeShapeType="1" noTextEdit="1"/>
                  </p:cNvSpPr>
                  <p:nvPr/>
                </p:nvSpPr>
                <p:spPr>
                  <a:xfrm>
                    <a:off x="9130118" y="4448525"/>
                    <a:ext cx="508409" cy="293157"/>
                  </a:xfrm>
                  <a:prstGeom prst="rect">
                    <a:avLst/>
                  </a:prstGeom>
                  <a:blipFill>
                    <a:blip r:embed="rId32"/>
                    <a:stretch>
                      <a:fillRect l="-7317" b="-13043"/>
                    </a:stretch>
                  </a:blipFill>
                </p:spPr>
                <p:txBody>
                  <a:bodyPr/>
                  <a:lstStyle/>
                  <a:p>
                    <a:r>
                      <a:rPr lang="en-GB">
                        <a:noFill/>
                      </a:rPr>
                      <a:t> </a:t>
                    </a:r>
                  </a:p>
                </p:txBody>
              </p:sp>
            </mc:Fallback>
          </mc:AlternateContent>
          <p:sp>
            <p:nvSpPr>
              <p:cNvPr id="522" name="Rectangle 521">
                <a:extLst>
                  <a:ext uri="{FF2B5EF4-FFF2-40B4-BE49-F238E27FC236}">
                    <a16:creationId xmlns:a16="http://schemas.microsoft.com/office/drawing/2014/main" id="{BFC91AF7-A25D-7749-B331-2A68F250E933}"/>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23" name="Rectangle 522">
                <a:extLst>
                  <a:ext uri="{FF2B5EF4-FFF2-40B4-BE49-F238E27FC236}">
                    <a16:creationId xmlns:a16="http://schemas.microsoft.com/office/drawing/2014/main" id="{6B4EAB3B-87C9-1B41-8275-CB0B1D17274F}"/>
                  </a:ext>
                </a:extLst>
              </p:cNvPr>
              <p:cNvSpPr/>
              <p:nvPr/>
            </p:nvSpPr>
            <p:spPr>
              <a:xfrm>
                <a:off x="9716371"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24" name="Rectangle 523">
                <a:extLst>
                  <a:ext uri="{FF2B5EF4-FFF2-40B4-BE49-F238E27FC236}">
                    <a16:creationId xmlns:a16="http://schemas.microsoft.com/office/drawing/2014/main" id="{8D8E2AEE-9536-7442-AD5A-E0690A69ABE3}"/>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sp>
        <p:nvSpPr>
          <p:cNvPr id="4" name="Date Placeholder 3">
            <a:extLst>
              <a:ext uri="{FF2B5EF4-FFF2-40B4-BE49-F238E27FC236}">
                <a16:creationId xmlns:a16="http://schemas.microsoft.com/office/drawing/2014/main" id="{454992B8-ED4C-058B-4976-7E924A3EAAB0}"/>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7A27C547-E623-9877-2BCD-DE3B02CCAFA3}"/>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AA3CA0E1-88B3-DACF-C201-8BC8EB775A28}"/>
              </a:ext>
            </a:extLst>
          </p:cNvPr>
          <p:cNvSpPr>
            <a:spLocks noGrp="1"/>
          </p:cNvSpPr>
          <p:nvPr>
            <p:ph type="sldNum" sz="quarter" idx="11"/>
          </p:nvPr>
        </p:nvSpPr>
        <p:spPr/>
        <p:txBody>
          <a:bodyPr/>
          <a:lstStyle/>
          <a:p>
            <a:fld id="{EB1502E6-D9AE-3544-B6D5-378AAA0B915F}" type="slidenum">
              <a:rPr lang="de-DE" altLang="de-DE" smtClean="0"/>
              <a:pPr/>
              <a:t>75</a:t>
            </a:fld>
            <a:endParaRPr lang="de-DE" altLang="de-DE" dirty="0"/>
          </a:p>
        </p:txBody>
      </p:sp>
    </p:spTree>
    <p:extLst>
      <p:ext uri="{BB962C8B-B14F-4D97-AF65-F5344CB8AC3E}">
        <p14:creationId xmlns:p14="http://schemas.microsoft.com/office/powerpoint/2010/main" val="17168466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2C62D-7B35-5F46-B833-D701981F9CE1}"/>
              </a:ext>
            </a:extLst>
          </p:cNvPr>
          <p:cNvSpPr>
            <a:spLocks noGrp="1"/>
          </p:cNvSpPr>
          <p:nvPr>
            <p:ph type="title"/>
          </p:nvPr>
        </p:nvSpPr>
        <p:spPr/>
        <p:txBody>
          <a:bodyPr/>
          <a:lstStyle/>
          <a:p>
            <a:r>
              <a:rPr lang="en-GB" dirty="0"/>
              <a:t>A First Version of a Sequential Decision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8EB990E-0E5D-AC4C-8FC4-E1F2436628ED}"/>
                  </a:ext>
                </a:extLst>
              </p:cNvPr>
              <p:cNvSpPr>
                <a:spLocks noGrp="1"/>
              </p:cNvSpPr>
              <p:nvPr>
                <p:ph type="body" sz="quarter" idx="13"/>
              </p:nvPr>
            </p:nvSpPr>
            <p:spPr/>
            <p:txBody>
              <a:bodyPr>
                <a:normAutofit fontScale="92500" lnSpcReduction="20000"/>
              </a:bodyPr>
              <a:lstStyle/>
              <a:p>
                <a14:m>
                  <m:oMath xmlns:m="http://schemas.openxmlformats.org/officeDocument/2006/math">
                    <m:r>
                      <a:rPr lang="en-GB" i="1" smtClean="0">
                        <a:latin typeface="Cambria Math" panose="02040503050406030204" pitchFamily="18" charset="0"/>
                      </a:rPr>
                      <m:t>𝐺</m:t>
                    </m:r>
                    <m:r>
                      <a:rPr lang="en-GB" b="0" i="1" smtClean="0">
                        <a:latin typeface="Cambria Math" panose="02040503050406030204" pitchFamily="18" charset="0"/>
                      </a:rPr>
                      <m:t>=</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rPr>
                              <m:t>0</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e>
                    </m:d>
                  </m:oMath>
                </a14:m>
                <a:r>
                  <a:rPr lang="en-GB" dirty="0"/>
                  <a:t> is a sequential model where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rPr>
                          <m:t>0</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oMath>
                </a14:m>
                <a:r>
                  <a:rPr lang="en-GB" dirty="0"/>
                  <a:t> are decision models, i.e.,</a:t>
                </a:r>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rPr>
                          <m:t>0</m:t>
                        </m:r>
                      </m:sup>
                    </m:sSup>
                  </m:oMath>
                </a14:m>
                <a:r>
                  <a:rPr lang="en-GB" dirty="0"/>
                  <a:t> is a decision model describing the intra-time slice behaviour for </a:t>
                </a:r>
                <a14:m>
                  <m:oMath xmlns:m="http://schemas.openxmlformats.org/officeDocument/2006/math">
                    <m:r>
                      <a:rPr lang="en-GB" i="1">
                        <a:latin typeface="Cambria Math" panose="02040503050406030204" pitchFamily="18" charset="0"/>
                      </a:rPr>
                      <m:t>𝑡</m:t>
                    </m:r>
                    <m:r>
                      <a:rPr lang="en-GB" i="1">
                        <a:latin typeface="Cambria Math" panose="02040503050406030204" pitchFamily="18" charset="0"/>
                      </a:rPr>
                      <m:t>=0</m:t>
                    </m:r>
                  </m:oMath>
                </a14:m>
                <a:endParaRPr lang="en-GB" dirty="0"/>
              </a:p>
              <a:p>
                <a:pPr marL="7938" lvl="1" indent="0">
                  <a:buNone/>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rPr>
                            <m:t>0</m:t>
                          </m:r>
                        </m:sup>
                      </m:sSup>
                      <m:r>
                        <a:rPr lang="en-GB" i="1">
                          <a:solidFill>
                            <a:schemeClr val="tx1"/>
                          </a:solidFill>
                          <a:latin typeface="Cambria Math" panose="02040503050406030204" pitchFamily="18" charset="0"/>
                          <a:ea typeface="Cambria Math" panose="02040503050406030204" pitchFamily="18" charset="0"/>
                        </a:rPr>
                        <m:t>=</m:t>
                      </m:r>
                      <m:sSubSup>
                        <m:sSubSupPr>
                          <m:ctrlPr>
                            <a:rPr lang="en-GB" i="1">
                              <a:solidFill>
                                <a:schemeClr val="tx1"/>
                              </a:solidFill>
                              <a:latin typeface="Cambria Math" panose="02040503050406030204" pitchFamily="18" charset="0"/>
                              <a:ea typeface="Cambria Math" panose="02040503050406030204" pitchFamily="18" charset="0"/>
                            </a:rPr>
                          </m:ctrlPr>
                        </m:sSubSupPr>
                        <m:e>
                          <m:d>
                            <m:dPr>
                              <m:begChr m:val="{"/>
                              <m:endChr m:val="}"/>
                              <m:ctrlPr>
                                <a:rPr lang="en-GB" i="1">
                                  <a:solidFill>
                                    <a:schemeClr val="tx1"/>
                                  </a:solidFill>
                                  <a:latin typeface="Cambria Math" panose="02040503050406030204" pitchFamily="18" charset="0"/>
                                  <a:ea typeface="Cambria Math" panose="02040503050406030204" pitchFamily="18" charset="0"/>
                                </a:rPr>
                              </m:ctrlPr>
                            </m:dPr>
                            <m:e>
                              <m:sSubSup>
                                <m:sSubSupPr>
                                  <m:ctrlPr>
                                    <a:rPr lang="en-GB" i="1">
                                      <a:solidFill>
                                        <a:schemeClr val="tx1"/>
                                      </a:solidFill>
                                      <a:latin typeface="Cambria Math" panose="02040503050406030204" pitchFamily="18" charset="0"/>
                                      <a:ea typeface="Cambria Math" panose="02040503050406030204" pitchFamily="18" charset="0"/>
                                    </a:rPr>
                                  </m:ctrlPr>
                                </m:sSubSupPr>
                                <m:e>
                                  <m:r>
                                    <a:rPr lang="en-GB" i="1">
                                      <a:solidFill>
                                        <a:schemeClr val="tx1"/>
                                      </a:solidFill>
                                      <a:latin typeface="Cambria Math" panose="02040503050406030204" pitchFamily="18" charset="0"/>
                                      <a:ea typeface="Cambria Math" panose="02040503050406030204" pitchFamily="18" charset="0"/>
                                    </a:rPr>
                                    <m:t>𝑔</m:t>
                                  </m:r>
                                </m:e>
                                <m:sub>
                                  <m:r>
                                    <a:rPr lang="en-GB" b="0" i="1" smtClean="0">
                                      <a:solidFill>
                                        <a:schemeClr val="tx1"/>
                                      </a:solidFill>
                                      <a:latin typeface="Cambria Math" panose="02040503050406030204" pitchFamily="18" charset="0"/>
                                      <a:ea typeface="Cambria Math" panose="02040503050406030204" pitchFamily="18" charset="0"/>
                                    </a:rPr>
                                    <m:t>𝑖</m:t>
                                  </m:r>
                                </m:sub>
                                <m:sup>
                                  <m:d>
                                    <m:dPr>
                                      <m:ctrlPr>
                                        <a:rPr lang="en-GB" b="0" i="1" smtClean="0">
                                          <a:solidFill>
                                            <a:schemeClr val="tx1"/>
                                          </a:solidFill>
                                          <a:latin typeface="Cambria Math" panose="02040503050406030204" pitchFamily="18" charset="0"/>
                                          <a:ea typeface="Cambria Math" panose="02040503050406030204" pitchFamily="18" charset="0"/>
                                        </a:rPr>
                                      </m:ctrlPr>
                                    </m:dPr>
                                    <m:e>
                                      <m:r>
                                        <a:rPr lang="en-GB" b="0" i="1" smtClean="0">
                                          <a:solidFill>
                                            <a:schemeClr val="tx1"/>
                                          </a:solidFill>
                                          <a:latin typeface="Cambria Math" panose="02040503050406030204" pitchFamily="18" charset="0"/>
                                          <a:ea typeface="Cambria Math" panose="02040503050406030204" pitchFamily="18" charset="0"/>
                                        </a:rPr>
                                        <m:t>0</m:t>
                                      </m:r>
                                    </m:e>
                                  </m:d>
                                </m:sup>
                              </m:sSubSup>
                            </m:e>
                          </m:d>
                        </m:e>
                        <m:sub>
                          <m:r>
                            <a:rPr lang="en-GB" i="1">
                              <a:solidFill>
                                <a:schemeClr val="tx1"/>
                              </a:solidFill>
                              <a:latin typeface="Cambria Math" panose="02040503050406030204" pitchFamily="18" charset="0"/>
                              <a:ea typeface="Cambria Math" panose="02040503050406030204" pitchFamily="18" charset="0"/>
                            </a:rPr>
                            <m:t>𝑖</m:t>
                          </m:r>
                          <m:r>
                            <a:rPr lang="en-GB" i="1">
                              <a:solidFill>
                                <a:schemeClr val="tx1"/>
                              </a:solidFill>
                              <a:latin typeface="Cambria Math" panose="02040503050406030204" pitchFamily="18" charset="0"/>
                              <a:ea typeface="Cambria Math" panose="02040503050406030204" pitchFamily="18" charset="0"/>
                            </a:rPr>
                            <m:t>=1</m:t>
                          </m:r>
                        </m:sub>
                        <m:sup>
                          <m:sSub>
                            <m:sSubPr>
                              <m:ctrlPr>
                                <a:rPr lang="en-GB" i="1">
                                  <a:solidFill>
                                    <a:schemeClr val="tx1"/>
                                  </a:solidFill>
                                  <a:latin typeface="Cambria Math" panose="02040503050406030204" pitchFamily="18" charset="0"/>
                                  <a:ea typeface="Cambria Math" panose="02040503050406030204" pitchFamily="18" charset="0"/>
                                </a:rPr>
                              </m:ctrlPr>
                            </m:sSubPr>
                            <m:e>
                              <m:r>
                                <a:rPr lang="en-GB" i="1">
                                  <a:solidFill>
                                    <a:schemeClr val="tx1"/>
                                  </a:solidFill>
                                  <a:latin typeface="Cambria Math" panose="02040503050406030204" pitchFamily="18" charset="0"/>
                                  <a:ea typeface="Cambria Math" panose="02040503050406030204" pitchFamily="18" charset="0"/>
                                </a:rPr>
                                <m:t>𝑛</m:t>
                              </m:r>
                            </m:e>
                            <m:sub>
                              <m:r>
                                <a:rPr lang="en-GB" i="1">
                                  <a:solidFill>
                                    <a:schemeClr val="tx1"/>
                                  </a:solidFill>
                                  <a:latin typeface="Cambria Math" panose="02040503050406030204" pitchFamily="18" charset="0"/>
                                  <a:ea typeface="Cambria Math" panose="02040503050406030204" pitchFamily="18" charset="0"/>
                                </a:rPr>
                                <m:t>0</m:t>
                              </m:r>
                            </m:sub>
                          </m:sSub>
                        </m:sup>
                      </m:sSubSup>
                      <m:r>
                        <a:rPr lang="en-GB" i="1" smtClean="0">
                          <a:solidFill>
                            <a:schemeClr val="tx1"/>
                          </a:solidFill>
                          <a:latin typeface="Cambria Math" panose="02040503050406030204" pitchFamily="18" charset="0"/>
                          <a:ea typeface="Cambria Math" panose="02040503050406030204" pitchFamily="18" charset="0"/>
                        </a:rPr>
                        <m:t>∪</m:t>
                      </m:r>
                      <m:sSubSup>
                        <m:sSubSupPr>
                          <m:ctrlPr>
                            <a:rPr lang="en-GB" b="0" i="1" smtClean="0">
                              <a:solidFill>
                                <a:schemeClr val="accent1"/>
                              </a:solidFill>
                              <a:latin typeface="Cambria Math" panose="02040503050406030204" pitchFamily="18" charset="0"/>
                              <a:ea typeface="Cambria Math" panose="02040503050406030204" pitchFamily="18" charset="0"/>
                            </a:rPr>
                          </m:ctrlPr>
                        </m:sSubSupPr>
                        <m:e>
                          <m:d>
                            <m:dPr>
                              <m:begChr m:val="{"/>
                              <m:endChr m:val="}"/>
                              <m:ctrlPr>
                                <a:rPr lang="en-GB" b="0" i="1" smtClean="0">
                                  <a:solidFill>
                                    <a:schemeClr val="accent1"/>
                                  </a:solidFill>
                                  <a:latin typeface="Cambria Math" panose="02040503050406030204" pitchFamily="18" charset="0"/>
                                  <a:ea typeface="Cambria Math" panose="02040503050406030204" pitchFamily="18" charset="0"/>
                                </a:rPr>
                              </m:ctrlPr>
                            </m:dPr>
                            <m:e>
                              <m:sSubSup>
                                <m:sSubSupPr>
                                  <m:ctrlPr>
                                    <a:rPr lang="en-GB" b="0" i="1" smtClean="0">
                                      <a:solidFill>
                                        <a:schemeClr val="accent1"/>
                                      </a:solidFill>
                                      <a:latin typeface="Cambria Math" panose="02040503050406030204" pitchFamily="18" charset="0"/>
                                      <a:ea typeface="Cambria Math" panose="02040503050406030204" pitchFamily="18" charset="0"/>
                                    </a:rPr>
                                  </m:ctrlPr>
                                </m:sSubSupPr>
                                <m:e>
                                  <m:r>
                                    <a:rPr lang="en-GB" b="0" i="1" smtClean="0">
                                      <a:solidFill>
                                        <a:schemeClr val="accent1"/>
                                      </a:solidFill>
                                      <a:latin typeface="Cambria Math" panose="02040503050406030204" pitchFamily="18" charset="0"/>
                                      <a:ea typeface="Cambria Math" panose="02040503050406030204" pitchFamily="18" charset="0"/>
                                    </a:rPr>
                                    <m:t>𝑔</m:t>
                                  </m:r>
                                </m:e>
                                <m:sub>
                                  <m:r>
                                    <a:rPr lang="en-GB" b="0" i="1" smtClean="0">
                                      <a:solidFill>
                                        <a:schemeClr val="accent1"/>
                                      </a:solidFill>
                                      <a:latin typeface="Cambria Math" panose="02040503050406030204" pitchFamily="18" charset="0"/>
                                      <a:ea typeface="Cambria Math" panose="02040503050406030204" pitchFamily="18" charset="0"/>
                                    </a:rPr>
                                    <m:t>𝑢</m:t>
                                  </m:r>
                                </m:sub>
                                <m:sup>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0" i="1" smtClean="0">
                                          <a:solidFill>
                                            <a:schemeClr val="accent1"/>
                                          </a:solidFill>
                                          <a:latin typeface="Cambria Math" panose="02040503050406030204" pitchFamily="18" charset="0"/>
                                          <a:ea typeface="Cambria Math" panose="02040503050406030204" pitchFamily="18" charset="0"/>
                                        </a:rPr>
                                        <m:t>0</m:t>
                                      </m:r>
                                    </m:e>
                                  </m:d>
                                </m:sup>
                              </m:sSubSup>
                            </m:e>
                          </m:d>
                        </m:e>
                        <m:sub>
                          <m:r>
                            <a:rPr lang="en-GB" b="0" i="1" smtClean="0">
                              <a:solidFill>
                                <a:schemeClr val="accent1"/>
                              </a:solidFill>
                              <a:latin typeface="Cambria Math" panose="02040503050406030204" pitchFamily="18" charset="0"/>
                              <a:ea typeface="Cambria Math" panose="02040503050406030204" pitchFamily="18" charset="0"/>
                            </a:rPr>
                            <m:t>𝑢</m:t>
                          </m:r>
                          <m:r>
                            <a:rPr lang="en-GB" b="0" i="1" smtClean="0">
                              <a:solidFill>
                                <a:schemeClr val="accent1"/>
                              </a:solidFill>
                              <a:latin typeface="Cambria Math" panose="02040503050406030204" pitchFamily="18" charset="0"/>
                              <a:ea typeface="Cambria Math" panose="02040503050406030204" pitchFamily="18" charset="0"/>
                            </a:rPr>
                            <m:t>=1</m:t>
                          </m:r>
                        </m:sub>
                        <m:sup>
                          <m:sSub>
                            <m:sSubPr>
                              <m:ctrlPr>
                                <a:rPr lang="en-GB" b="0" i="1" smtClean="0">
                                  <a:solidFill>
                                    <a:schemeClr val="accent1"/>
                                  </a:solidFill>
                                  <a:latin typeface="Cambria Math" panose="02040503050406030204" pitchFamily="18" charset="0"/>
                                  <a:ea typeface="Cambria Math" panose="02040503050406030204" pitchFamily="18" charset="0"/>
                                </a:rPr>
                              </m:ctrlPr>
                            </m:sSubPr>
                            <m:e>
                              <m:r>
                                <a:rPr lang="en-GB" b="0" i="1" smtClean="0">
                                  <a:solidFill>
                                    <a:schemeClr val="accent1"/>
                                  </a:solidFill>
                                  <a:latin typeface="Cambria Math" panose="02040503050406030204" pitchFamily="18" charset="0"/>
                                  <a:ea typeface="Cambria Math" panose="02040503050406030204" pitchFamily="18" charset="0"/>
                                </a:rPr>
                                <m:t>𝑚</m:t>
                              </m:r>
                            </m:e>
                            <m:sub>
                              <m:r>
                                <a:rPr lang="en-GB" b="0" i="1" smtClean="0">
                                  <a:solidFill>
                                    <a:schemeClr val="accent1"/>
                                  </a:solidFill>
                                  <a:latin typeface="Cambria Math" panose="02040503050406030204" pitchFamily="18" charset="0"/>
                                  <a:ea typeface="Cambria Math" panose="02040503050406030204" pitchFamily="18" charset="0"/>
                                </a:rPr>
                                <m:t>0</m:t>
                              </m:r>
                            </m:sub>
                          </m:sSub>
                        </m:sup>
                      </m:sSubSup>
                      <m:r>
                        <a:rPr lang="en-GB" i="1" smtClean="0">
                          <a:solidFill>
                            <a:schemeClr val="accent1"/>
                          </a:solidFill>
                          <a:latin typeface="Cambria Math" panose="02040503050406030204" pitchFamily="18" charset="0"/>
                          <a:ea typeface="Cambria Math" panose="02040503050406030204" pitchFamily="18" charset="0"/>
                        </a:rPr>
                        <m:t>∪</m:t>
                      </m:r>
                      <m:d>
                        <m:dPr>
                          <m:begChr m:val="{"/>
                          <m:endChr m:val="}"/>
                          <m:ctrlPr>
                            <a:rPr lang="en-GB" i="1">
                              <a:solidFill>
                                <a:schemeClr val="accent1"/>
                              </a:solidFill>
                              <a:latin typeface="Cambria Math" panose="02040503050406030204" pitchFamily="18" charset="0"/>
                              <a:ea typeface="Cambria Math" panose="02040503050406030204" pitchFamily="18" charset="0"/>
                            </a:rPr>
                          </m:ctrlPr>
                        </m:dPr>
                        <m:e>
                          <m:sSup>
                            <m:sSupPr>
                              <m:ctrlPr>
                                <a:rPr lang="en-GB" i="1" smtClean="0">
                                  <a:solidFill>
                                    <a:schemeClr val="accent1"/>
                                  </a:solidFill>
                                  <a:latin typeface="Cambria Math" panose="02040503050406030204" pitchFamily="18" charset="0"/>
                                  <a:ea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𝛯</m:t>
                              </m:r>
                            </m:e>
                            <m:sup>
                              <m:d>
                                <m:dPr>
                                  <m:ctrlPr>
                                    <a:rPr lang="en-GB" b="0" i="1" smtClean="0">
                                      <a:solidFill>
                                        <a:schemeClr val="accent1"/>
                                      </a:solidFill>
                                      <a:latin typeface="Cambria Math" panose="02040503050406030204" pitchFamily="18" charset="0"/>
                                      <a:ea typeface="Cambria Math" panose="02040503050406030204" pitchFamily="18" charset="0"/>
                                    </a:rPr>
                                  </m:ctrlPr>
                                </m:dPr>
                                <m:e>
                                  <m:r>
                                    <a:rPr lang="en-GB" b="0" i="1" smtClean="0">
                                      <a:solidFill>
                                        <a:schemeClr val="accent1"/>
                                      </a:solidFill>
                                      <a:latin typeface="Cambria Math" panose="02040503050406030204" pitchFamily="18" charset="0"/>
                                      <a:ea typeface="Cambria Math" panose="02040503050406030204" pitchFamily="18" charset="0"/>
                                    </a:rPr>
                                    <m:t>0</m:t>
                                  </m:r>
                                </m:e>
                              </m:d>
                            </m:sup>
                          </m:sSup>
                        </m:e>
                      </m:d>
                    </m:oMath>
                  </m:oMathPara>
                </a14:m>
                <a:endParaRPr lang="en-GB" dirty="0"/>
              </a:p>
              <a:p>
                <a:pPr lvl="1"/>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oMath>
                </a14:m>
                <a:r>
                  <a:rPr lang="en-GB" dirty="0">
                    <a:ea typeface="Cambria Math" panose="02040503050406030204" pitchFamily="18" charset="0"/>
                  </a:rPr>
                  <a:t> is a decision model describing the intra- and inter-slice behaviour for </a:t>
                </a:r>
                <a14:m>
                  <m:oMath xmlns:m="http://schemas.openxmlformats.org/officeDocument/2006/math">
                    <m:r>
                      <a:rPr lang="en-GB" i="1">
                        <a:latin typeface="Cambria Math" panose="02040503050406030204" pitchFamily="18" charset="0"/>
                      </a:rPr>
                      <m:t>𝑡</m:t>
                    </m:r>
                    <m:r>
                      <a:rPr lang="en-GB" i="1">
                        <a:latin typeface="Cambria Math" panose="02040503050406030204" pitchFamily="18" charset="0"/>
                      </a:rPr>
                      <m:t>&gt;0</m:t>
                    </m:r>
                  </m:oMath>
                </a14:m>
                <a:endParaRPr lang="en-GB" i="1" dirty="0">
                  <a:latin typeface="Cambria Math" panose="02040503050406030204" pitchFamily="18" charset="0"/>
                </a:endParaRPr>
              </a:p>
              <a:p>
                <a:pPr marL="7938" lvl="1" indent="0">
                  <a:buNone/>
                </a:pPr>
                <a14:m>
                  <m:oMathPara xmlns:m="http://schemas.openxmlformats.org/officeDocument/2006/math">
                    <m:oMathParaPr>
                      <m:jc m:val="centerGroup"/>
                    </m:oMathParaPr>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r>
                        <a:rPr lang="en-GB" i="1">
                          <a:solidFill>
                            <a:schemeClr val="tx1"/>
                          </a:solidFill>
                          <a:latin typeface="Cambria Math" panose="02040503050406030204" pitchFamily="18" charset="0"/>
                          <a:ea typeface="Cambria Math" panose="02040503050406030204" pitchFamily="18" charset="0"/>
                        </a:rPr>
                        <m:t>=</m:t>
                      </m:r>
                      <m:sSubSup>
                        <m:sSubSupPr>
                          <m:ctrlPr>
                            <a:rPr lang="en-GB" i="1" smtClean="0">
                              <a:solidFill>
                                <a:schemeClr val="tx1"/>
                              </a:solidFill>
                              <a:latin typeface="Cambria Math" panose="02040503050406030204" pitchFamily="18" charset="0"/>
                            </a:rPr>
                          </m:ctrlPr>
                        </m:sSubSupPr>
                        <m:e>
                          <m:d>
                            <m:dPr>
                              <m:begChr m:val="{"/>
                              <m:endChr m:val="}"/>
                              <m:ctrlPr>
                                <a:rPr lang="en-GB" i="1">
                                  <a:solidFill>
                                    <a:schemeClr val="tx1"/>
                                  </a:solidFill>
                                  <a:latin typeface="Cambria Math" panose="02040503050406030204" pitchFamily="18" charset="0"/>
                                </a:rPr>
                              </m:ctrlPr>
                            </m:dPr>
                            <m:e>
                              <m:sSubSup>
                                <m:sSubSupPr>
                                  <m:ctrlPr>
                                    <a:rPr lang="en-GB" i="1">
                                      <a:solidFill>
                                        <a:schemeClr val="tx1"/>
                                      </a:solidFill>
                                      <a:latin typeface="Cambria Math" panose="02040503050406030204" pitchFamily="18" charset="0"/>
                                    </a:rPr>
                                  </m:ctrlPr>
                                </m:sSubSupPr>
                                <m:e>
                                  <m:r>
                                    <a:rPr lang="en-GB" i="1">
                                      <a:solidFill>
                                        <a:schemeClr val="tx1"/>
                                      </a:solidFill>
                                      <a:latin typeface="Cambria Math" panose="02040503050406030204" pitchFamily="18" charset="0"/>
                                    </a:rPr>
                                    <m:t>𝑔</m:t>
                                  </m:r>
                                </m:e>
                                <m:sub>
                                  <m:r>
                                    <a:rPr lang="en-GB" i="1">
                                      <a:solidFill>
                                        <a:schemeClr val="tx1"/>
                                      </a:solidFill>
                                      <a:latin typeface="Cambria Math" panose="02040503050406030204" pitchFamily="18" charset="0"/>
                                    </a:rPr>
                                    <m:t>𝑖</m:t>
                                  </m:r>
                                </m:sub>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𝜏</m:t>
                                      </m:r>
                                    </m:e>
                                  </m:d>
                                </m:sup>
                              </m:sSubSup>
                            </m:e>
                          </m:d>
                        </m:e>
                        <m:sub>
                          <m:r>
                            <a:rPr lang="en-GB" i="1">
                              <a:solidFill>
                                <a:schemeClr val="tx1"/>
                              </a:solidFill>
                              <a:latin typeface="Cambria Math" panose="02040503050406030204" pitchFamily="18" charset="0"/>
                            </a:rPr>
                            <m:t>𝑖</m:t>
                          </m:r>
                          <m:r>
                            <a:rPr lang="en-GB" i="1">
                              <a:solidFill>
                                <a:schemeClr val="tx1"/>
                              </a:solidFill>
                              <a:latin typeface="Cambria Math" panose="02040503050406030204" pitchFamily="18" charset="0"/>
                            </a:rPr>
                            <m:t>=1</m:t>
                          </m:r>
                        </m:sub>
                        <m:sup>
                          <m:r>
                            <a:rPr lang="en-GB" i="1">
                              <a:solidFill>
                                <a:schemeClr val="tx1"/>
                              </a:solidFill>
                              <a:latin typeface="Cambria Math" panose="02040503050406030204" pitchFamily="18" charset="0"/>
                            </a:rPr>
                            <m:t>𝑛</m:t>
                          </m:r>
                        </m:sup>
                      </m:sSubSup>
                      <m:r>
                        <a:rPr lang="en-GB" i="1">
                          <a:latin typeface="Cambria Math" panose="02040503050406030204" pitchFamily="18" charset="0"/>
                          <a:ea typeface="Cambria Math" panose="02040503050406030204" pitchFamily="18" charset="0"/>
                        </a:rPr>
                        <m:t>∪</m:t>
                      </m:r>
                      <m:sSubSup>
                        <m:sSubSupPr>
                          <m:ctrlPr>
                            <a:rPr lang="en-GB" i="1">
                              <a:solidFill>
                                <a:schemeClr val="accent1"/>
                              </a:solidFill>
                              <a:latin typeface="Cambria Math" panose="02040503050406030204" pitchFamily="18" charset="0"/>
                              <a:ea typeface="Cambria Math" panose="02040503050406030204" pitchFamily="18" charset="0"/>
                            </a:rPr>
                          </m:ctrlPr>
                        </m:sSubSupPr>
                        <m:e>
                          <m:d>
                            <m:dPr>
                              <m:begChr m:val="{"/>
                              <m:endChr m:val="}"/>
                              <m:ctrlPr>
                                <a:rPr lang="en-GB" i="1">
                                  <a:solidFill>
                                    <a:schemeClr val="accent1"/>
                                  </a:solidFill>
                                  <a:latin typeface="Cambria Math" panose="02040503050406030204" pitchFamily="18" charset="0"/>
                                  <a:ea typeface="Cambria Math" panose="02040503050406030204" pitchFamily="18" charset="0"/>
                                </a:rPr>
                              </m:ctrlPr>
                            </m:dPr>
                            <m:e>
                              <m:sSubSup>
                                <m:sSubSupPr>
                                  <m:ctrlPr>
                                    <a:rPr lang="en-GB" i="1">
                                      <a:solidFill>
                                        <a:schemeClr val="accent1"/>
                                      </a:solidFill>
                                      <a:latin typeface="Cambria Math" panose="02040503050406030204" pitchFamily="18" charset="0"/>
                                      <a:ea typeface="Cambria Math" panose="02040503050406030204" pitchFamily="18" charset="0"/>
                                    </a:rPr>
                                  </m:ctrlPr>
                                </m:sSubSupPr>
                                <m:e>
                                  <m:r>
                                    <a:rPr lang="en-GB" i="1">
                                      <a:solidFill>
                                        <a:schemeClr val="accent1"/>
                                      </a:solidFill>
                                      <a:latin typeface="Cambria Math" panose="02040503050406030204" pitchFamily="18" charset="0"/>
                                      <a:ea typeface="Cambria Math" panose="02040503050406030204" pitchFamily="18" charset="0"/>
                                    </a:rPr>
                                    <m:t>𝑔</m:t>
                                  </m:r>
                                </m:e>
                                <m:sub>
                                  <m:r>
                                    <a:rPr lang="en-GB" i="1">
                                      <a:solidFill>
                                        <a:schemeClr val="accent1"/>
                                      </a:solidFill>
                                      <a:latin typeface="Cambria Math" panose="02040503050406030204" pitchFamily="18" charset="0"/>
                                      <a:ea typeface="Cambria Math" panose="02040503050406030204" pitchFamily="18" charset="0"/>
                                    </a:rPr>
                                    <m:t>𝑢</m:t>
                                  </m:r>
                                </m:sub>
                                <m:sup>
                                  <m:d>
                                    <m:dPr>
                                      <m:ctrlPr>
                                        <a:rPr lang="en-GB" i="1">
                                          <a:solidFill>
                                            <a:schemeClr val="accent1"/>
                                          </a:solidFill>
                                          <a:latin typeface="Cambria Math" panose="02040503050406030204" pitchFamily="18" charset="0"/>
                                          <a:ea typeface="Cambria Math" panose="02040503050406030204" pitchFamily="18" charset="0"/>
                                        </a:rPr>
                                      </m:ctrlPr>
                                    </m:dPr>
                                    <m:e>
                                      <m:r>
                                        <a:rPr lang="en-GB" i="1" smtClean="0">
                                          <a:solidFill>
                                            <a:schemeClr val="accent1"/>
                                          </a:solidFill>
                                          <a:latin typeface="Cambria Math" panose="02040503050406030204" pitchFamily="18" charset="0"/>
                                          <a:ea typeface="Cambria Math" panose="02040503050406030204" pitchFamily="18" charset="0"/>
                                        </a:rPr>
                                        <m:t>𝜏</m:t>
                                      </m:r>
                                    </m:e>
                                  </m:d>
                                </m:sup>
                              </m:sSubSup>
                            </m:e>
                          </m:d>
                        </m:e>
                        <m:sub>
                          <m: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b="0" i="1" smtClean="0">
                              <a:solidFill>
                                <a:schemeClr val="accent1"/>
                              </a:solidFill>
                              <a:latin typeface="Cambria Math" panose="02040503050406030204" pitchFamily="18" charset="0"/>
                              <a:ea typeface="Cambria Math" panose="02040503050406030204" pitchFamily="18" charset="0"/>
                            </a:rPr>
                            <m:t>𝑚</m:t>
                          </m:r>
                        </m:sup>
                      </m:sSubSup>
                      <m:r>
                        <a:rPr lang="en-GB" i="1">
                          <a:solidFill>
                            <a:schemeClr val="tx1"/>
                          </a:solidFill>
                          <a:latin typeface="Cambria Math" panose="02040503050406030204" pitchFamily="18" charset="0"/>
                          <a:ea typeface="Cambria Math" panose="02040503050406030204" pitchFamily="18" charset="0"/>
                        </a:rPr>
                        <m:t>∪</m:t>
                      </m:r>
                      <m:sSubSup>
                        <m:sSubSupPr>
                          <m:ctrlPr>
                            <a:rPr lang="en-GB" i="1">
                              <a:solidFill>
                                <a:schemeClr val="tx1"/>
                              </a:solidFill>
                              <a:latin typeface="Cambria Math" panose="02040503050406030204" pitchFamily="18" charset="0"/>
                              <a:ea typeface="Cambria Math" panose="02040503050406030204" pitchFamily="18" charset="0"/>
                            </a:rPr>
                          </m:ctrlPr>
                        </m:sSubSupPr>
                        <m:e>
                          <m:d>
                            <m:dPr>
                              <m:begChr m:val="{"/>
                              <m:endChr m:val="}"/>
                              <m:ctrlPr>
                                <a:rPr lang="en-GB" i="1">
                                  <a:solidFill>
                                    <a:schemeClr val="tx1"/>
                                  </a:solidFill>
                                  <a:latin typeface="Cambria Math" panose="02040503050406030204" pitchFamily="18" charset="0"/>
                                  <a:ea typeface="Cambria Math" panose="02040503050406030204" pitchFamily="18" charset="0"/>
                                </a:rPr>
                              </m:ctrlPr>
                            </m:dPr>
                            <m:e>
                              <m:sSubSup>
                                <m:sSubSupPr>
                                  <m:ctrlPr>
                                    <a:rPr lang="en-GB" i="1">
                                      <a:solidFill>
                                        <a:schemeClr val="tx1"/>
                                      </a:solidFill>
                                      <a:latin typeface="Cambria Math" panose="02040503050406030204" pitchFamily="18" charset="0"/>
                                      <a:ea typeface="Cambria Math" panose="02040503050406030204" pitchFamily="18" charset="0"/>
                                    </a:rPr>
                                  </m:ctrlPr>
                                </m:sSubSupPr>
                                <m:e>
                                  <m:r>
                                    <a:rPr lang="en-GB" i="1">
                                      <a:solidFill>
                                        <a:schemeClr val="tx1"/>
                                      </a:solidFill>
                                      <a:latin typeface="Cambria Math" panose="02040503050406030204" pitchFamily="18" charset="0"/>
                                      <a:ea typeface="Cambria Math" panose="02040503050406030204" pitchFamily="18" charset="0"/>
                                    </a:rPr>
                                    <m:t>𝑔</m:t>
                                  </m:r>
                                </m:e>
                                <m:sub>
                                  <m:r>
                                    <a:rPr lang="en-GB" i="1">
                                      <a:solidFill>
                                        <a:schemeClr val="tx1"/>
                                      </a:solidFill>
                                      <a:latin typeface="Cambria Math" panose="02040503050406030204" pitchFamily="18" charset="0"/>
                                      <a:ea typeface="Cambria Math" panose="02040503050406030204" pitchFamily="18" charset="0"/>
                                    </a:rPr>
                                    <m:t>𝑗</m:t>
                                  </m:r>
                                </m:sub>
                                <m:sup>
                                  <m:d>
                                    <m:dPr>
                                      <m:ctrlPr>
                                        <a:rPr lang="en-GB" i="1">
                                          <a:solidFill>
                                            <a:schemeClr val="tx1"/>
                                          </a:solidFill>
                                          <a:latin typeface="Cambria Math" panose="02040503050406030204" pitchFamily="18" charset="0"/>
                                          <a:ea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𝜏</m:t>
                                      </m:r>
                                      <m:r>
                                        <a:rPr lang="en-GB" i="1">
                                          <a:solidFill>
                                            <a:schemeClr val="tx1"/>
                                          </a:solidFill>
                                          <a:latin typeface="Cambria Math" panose="02040503050406030204" pitchFamily="18" charset="0"/>
                                          <a:ea typeface="Cambria Math" panose="02040503050406030204" pitchFamily="18" charset="0"/>
                                        </a:rPr>
                                        <m:t>−1,</m:t>
                                      </m:r>
                                      <m:r>
                                        <a:rPr lang="en-GB" i="1">
                                          <a:solidFill>
                                            <a:schemeClr val="tx1"/>
                                          </a:solidFill>
                                          <a:latin typeface="Cambria Math" panose="02040503050406030204" pitchFamily="18" charset="0"/>
                                          <a:ea typeface="Cambria Math" panose="02040503050406030204" pitchFamily="18" charset="0"/>
                                        </a:rPr>
                                        <m:t>𝜏</m:t>
                                      </m:r>
                                    </m:e>
                                  </m:d>
                                </m:sup>
                              </m:sSubSup>
                            </m:e>
                          </m:d>
                        </m:e>
                        <m:sub>
                          <m:r>
                            <a:rPr lang="en-GB" i="1">
                              <a:solidFill>
                                <a:schemeClr val="tx1"/>
                              </a:solidFill>
                              <a:latin typeface="Cambria Math" panose="02040503050406030204" pitchFamily="18" charset="0"/>
                              <a:ea typeface="Cambria Math" panose="02040503050406030204" pitchFamily="18" charset="0"/>
                            </a:rPr>
                            <m:t>𝑗</m:t>
                          </m:r>
                          <m:r>
                            <a:rPr lang="en-GB" i="1">
                              <a:solidFill>
                                <a:schemeClr val="tx1"/>
                              </a:solidFill>
                              <a:latin typeface="Cambria Math" panose="02040503050406030204" pitchFamily="18" charset="0"/>
                              <a:ea typeface="Cambria Math" panose="02040503050406030204" pitchFamily="18" charset="0"/>
                            </a:rPr>
                            <m:t>=1</m:t>
                          </m:r>
                        </m:sub>
                        <m:sup>
                          <m:r>
                            <a:rPr lang="en-GB" b="0" i="1" smtClean="0">
                              <a:solidFill>
                                <a:schemeClr val="tx1"/>
                              </a:solidFill>
                              <a:latin typeface="Cambria Math" panose="02040503050406030204" pitchFamily="18" charset="0"/>
                              <a:ea typeface="Cambria Math" panose="02040503050406030204" pitchFamily="18" charset="0"/>
                            </a:rPr>
                            <m:t>𝑘</m:t>
                          </m:r>
                        </m:sup>
                      </m:sSubSup>
                      <m:r>
                        <a:rPr lang="en-GB" i="1" smtClean="0">
                          <a:solidFill>
                            <a:schemeClr val="accent1"/>
                          </a:solidFill>
                          <a:latin typeface="Cambria Math" panose="02040503050406030204" pitchFamily="18" charset="0"/>
                          <a:ea typeface="Cambria Math" panose="02040503050406030204" pitchFamily="18" charset="0"/>
                        </a:rPr>
                        <m:t>∪</m:t>
                      </m:r>
                      <m:d>
                        <m:dPr>
                          <m:begChr m:val="{"/>
                          <m:endChr m:val="}"/>
                          <m:ctrlPr>
                            <a:rPr lang="en-GB" i="1">
                              <a:solidFill>
                                <a:schemeClr val="accent1"/>
                              </a:solidFill>
                              <a:latin typeface="Cambria Math" panose="02040503050406030204" pitchFamily="18" charset="0"/>
                              <a:ea typeface="Cambria Math" panose="02040503050406030204" pitchFamily="18" charset="0"/>
                            </a:rPr>
                          </m:ctrlPr>
                        </m:dPr>
                        <m:e>
                          <m:sSup>
                            <m:sSupPr>
                              <m:ctrlPr>
                                <a:rPr lang="en-GB" i="1">
                                  <a:solidFill>
                                    <a:schemeClr val="accent1"/>
                                  </a:solidFill>
                                  <a:latin typeface="Cambria Math" panose="02040503050406030204" pitchFamily="18" charset="0"/>
                                  <a:ea typeface="Cambria Math" panose="02040503050406030204" pitchFamily="18" charset="0"/>
                                </a:rPr>
                              </m:ctrlPr>
                            </m:sSupPr>
                            <m:e>
                              <m:r>
                                <a:rPr lang="en-GB" i="1">
                                  <a:solidFill>
                                    <a:schemeClr val="accent1"/>
                                  </a:solidFill>
                                  <a:latin typeface="Cambria Math" panose="02040503050406030204" pitchFamily="18" charset="0"/>
                                  <a:ea typeface="Cambria Math" panose="02040503050406030204" pitchFamily="18" charset="0"/>
                                </a:rPr>
                                <m:t>𝛯</m:t>
                              </m:r>
                            </m:e>
                            <m:sup>
                              <m:d>
                                <m:dPr>
                                  <m:ctrlPr>
                                    <a:rPr lang="en-GB" i="1">
                                      <a:solidFill>
                                        <a:schemeClr val="accent1"/>
                                      </a:solidFill>
                                      <a:latin typeface="Cambria Math" panose="02040503050406030204" pitchFamily="18" charset="0"/>
                                      <a:ea typeface="Cambria Math" panose="02040503050406030204" pitchFamily="18" charset="0"/>
                                    </a:rPr>
                                  </m:ctrlPr>
                                </m:dPr>
                                <m:e>
                                  <m:r>
                                    <a:rPr lang="en-GB" i="1">
                                      <a:solidFill>
                                        <a:schemeClr val="accent1"/>
                                      </a:solidFill>
                                      <a:latin typeface="Cambria Math" panose="02040503050406030204" pitchFamily="18" charset="0"/>
                                      <a:ea typeface="Cambria Math" panose="02040503050406030204" pitchFamily="18" charset="0"/>
                                    </a:rPr>
                                    <m:t>𝜏</m:t>
                                  </m:r>
                                </m:e>
                              </m:d>
                            </m:sup>
                          </m:sSup>
                        </m:e>
                      </m:d>
                    </m:oMath>
                  </m:oMathPara>
                </a14:m>
                <a:endParaRPr lang="en-GB" dirty="0">
                  <a:ea typeface="Cambria Math" panose="02040503050406030204" pitchFamily="18" charset="0"/>
                </a:endParaRPr>
              </a:p>
              <a:p>
                <a:pPr lvl="1"/>
                <a:r>
                  <a:rPr lang="en-GB" dirty="0">
                    <a:latin typeface="+mn-lt"/>
                  </a:rPr>
                  <a:t>with</a:t>
                </a:r>
              </a:p>
              <a:p>
                <a:pPr lvl="2"/>
                <a14:m>
                  <m:oMath xmlns:m="http://schemas.openxmlformats.org/officeDocument/2006/math">
                    <m:sSubSup>
                      <m:sSubSupPr>
                        <m:ctrlPr>
                          <a:rPr lang="en-GB" i="1">
                            <a:latin typeface="Cambria Math" panose="02040503050406030204" pitchFamily="18" charset="0"/>
                          </a:rPr>
                        </m:ctrlPr>
                      </m:sSubSupPr>
                      <m:e>
                        <m:r>
                          <a:rPr lang="en-GB" i="1">
                            <a:latin typeface="Cambria Math" panose="02040503050406030204" pitchFamily="18" charset="0"/>
                          </a:rPr>
                          <m:t>𝑔</m:t>
                        </m:r>
                      </m:e>
                      <m:sub>
                        <m:r>
                          <a:rPr lang="en-GB" i="1">
                            <a:latin typeface="Cambria Math" panose="02040503050406030204" pitchFamily="18" charset="0"/>
                          </a:rPr>
                          <m:t>𝑖</m:t>
                        </m:r>
                      </m:sub>
                      <m:sup>
                        <m:d>
                          <m:dPr>
                            <m:ctrlPr>
                              <a:rPr lang="en-GB" i="1">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sup>
                    </m:sSubSup>
                    <m:r>
                      <a:rPr lang="de-DE" b="0" i="1" smtClean="0">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𝑔</m:t>
                        </m:r>
                      </m:e>
                      <m:sub>
                        <m:r>
                          <a:rPr lang="en-GB" i="1">
                            <a:latin typeface="Cambria Math" panose="02040503050406030204" pitchFamily="18" charset="0"/>
                            <a:ea typeface="Cambria Math" panose="02040503050406030204" pitchFamily="18" charset="0"/>
                          </a:rPr>
                          <m:t>𝑗</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𝜏</m:t>
                            </m:r>
                            <m:r>
                              <a:rPr lang="en-GB"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𝜏</m:t>
                            </m:r>
                          </m:e>
                        </m:d>
                      </m:sup>
                    </m:sSubSup>
                  </m:oMath>
                </a14:m>
                <a:r>
                  <a:rPr lang="en-GB" dirty="0">
                    <a:latin typeface="+mn-lt"/>
                    <a:ea typeface="Cambria Math" panose="02040503050406030204" pitchFamily="18" charset="0"/>
                  </a:rPr>
                  <a:t> (potential) </a:t>
                </a:r>
                <a:br>
                  <a:rPr lang="en-GB" dirty="0">
                    <a:latin typeface="+mn-lt"/>
                    <a:ea typeface="Cambria Math" panose="02040503050406030204" pitchFamily="18" charset="0"/>
                  </a:rPr>
                </a:br>
                <a:r>
                  <a:rPr lang="en-GB" dirty="0" err="1">
                    <a:latin typeface="+mn-lt"/>
                    <a:ea typeface="Cambria Math" panose="02040503050406030204" pitchFamily="18" charset="0"/>
                  </a:rPr>
                  <a:t>parfactors</a:t>
                </a:r>
                <a:r>
                  <a:rPr lang="en-GB" dirty="0">
                    <a:latin typeface="+mn-lt"/>
                    <a:ea typeface="Cambria Math" panose="02040503050406030204" pitchFamily="18" charset="0"/>
                  </a:rPr>
                  <a:t> </a:t>
                </a:r>
              </a:p>
              <a:p>
                <a:pPr lvl="2"/>
                <a14:m>
                  <m:oMath xmlns:m="http://schemas.openxmlformats.org/officeDocument/2006/math">
                    <m:sSubSup>
                      <m:sSubSupPr>
                        <m:ctrlPr>
                          <a:rPr lang="en-GB" i="1">
                            <a:solidFill>
                              <a:schemeClr val="accent1"/>
                            </a:solidFill>
                            <a:latin typeface="Cambria Math" panose="02040503050406030204" pitchFamily="18" charset="0"/>
                            <a:ea typeface="Cambria Math" panose="02040503050406030204" pitchFamily="18" charset="0"/>
                          </a:rPr>
                        </m:ctrlPr>
                      </m:sSubSupPr>
                      <m:e>
                        <m:r>
                          <a:rPr lang="en-GB" i="1">
                            <a:solidFill>
                              <a:schemeClr val="accent1"/>
                            </a:solidFill>
                            <a:latin typeface="Cambria Math" panose="02040503050406030204" pitchFamily="18" charset="0"/>
                            <a:ea typeface="Cambria Math" panose="02040503050406030204" pitchFamily="18" charset="0"/>
                          </a:rPr>
                          <m:t>𝑔</m:t>
                        </m:r>
                      </m:e>
                      <m:sub>
                        <m:r>
                          <a:rPr lang="en-GB" i="1">
                            <a:solidFill>
                              <a:schemeClr val="accent1"/>
                            </a:solidFill>
                            <a:latin typeface="Cambria Math" panose="02040503050406030204" pitchFamily="18" charset="0"/>
                            <a:ea typeface="Cambria Math" panose="02040503050406030204" pitchFamily="18" charset="0"/>
                          </a:rPr>
                          <m:t>𝑢</m:t>
                        </m:r>
                      </m:sub>
                      <m:sup>
                        <m:d>
                          <m:dPr>
                            <m:ctrlPr>
                              <a:rPr lang="en-GB" i="1">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𝑡</m:t>
                            </m:r>
                          </m:e>
                        </m:d>
                      </m:sup>
                    </m:sSubSup>
                  </m:oMath>
                </a14:m>
                <a:r>
                  <a:rPr lang="en-GB" dirty="0">
                    <a:latin typeface="+mn-lt"/>
                    <a:ea typeface="Cambria Math" panose="02040503050406030204" pitchFamily="18" charset="0"/>
                  </a:rPr>
                  <a:t> utility parfactors </a:t>
                </a:r>
              </a:p>
              <a:p>
                <a:pPr lvl="2"/>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𝛯</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sup>
                    </m:sSup>
                  </m:oMath>
                </a14:m>
                <a:r>
                  <a:rPr lang="en-GB" dirty="0"/>
                  <a:t> a combination function</a:t>
                </a:r>
              </a:p>
              <a:p>
                <a:pPr lvl="2"/>
                <a14:m>
                  <m:oMath xmlns:m="http://schemas.openxmlformats.org/officeDocument/2006/math">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0,</m:t>
                        </m:r>
                        <m:r>
                          <a:rPr lang="en-GB" i="1">
                            <a:latin typeface="Cambria Math" panose="02040503050406030204" pitchFamily="18" charset="0"/>
                            <a:ea typeface="Cambria Math" panose="02040503050406030204" pitchFamily="18" charset="0"/>
                          </a:rPr>
                          <m:t>𝜏</m:t>
                        </m:r>
                      </m:e>
                    </m:d>
                  </m:oMath>
                </a14:m>
                <a:endParaRPr lang="en-GB" dirty="0"/>
              </a:p>
            </p:txBody>
          </p:sp>
        </mc:Choice>
        <mc:Fallback xmlns="">
          <p:sp>
            <p:nvSpPr>
              <p:cNvPr id="3" name="Content Placeholder 2">
                <a:extLst>
                  <a:ext uri="{FF2B5EF4-FFF2-40B4-BE49-F238E27FC236}">
                    <a16:creationId xmlns:a16="http://schemas.microsoft.com/office/drawing/2014/main" id="{38EB990E-0E5D-AC4C-8FC4-E1F2436628ED}"/>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257" t="-2486"/>
                </a:stretch>
              </a:blipFill>
            </p:spPr>
            <p:txBody>
              <a:bodyPr/>
              <a:lstStyle/>
              <a:p>
                <a:r>
                  <a:rPr lang="en-DE">
                    <a:noFill/>
                  </a:rPr>
                  <a:t> </a:t>
                </a:r>
              </a:p>
            </p:txBody>
          </p:sp>
        </mc:Fallback>
      </mc:AlternateContent>
      <p:grpSp>
        <p:nvGrpSpPr>
          <p:cNvPr id="7" name="Group 6">
            <a:extLst>
              <a:ext uri="{FF2B5EF4-FFF2-40B4-BE49-F238E27FC236}">
                <a16:creationId xmlns:a16="http://schemas.microsoft.com/office/drawing/2014/main" id="{84475F11-14AF-9F47-81E5-26D1F7D05469}"/>
              </a:ext>
            </a:extLst>
          </p:cNvPr>
          <p:cNvGrpSpPr/>
          <p:nvPr/>
        </p:nvGrpSpPr>
        <p:grpSpPr>
          <a:xfrm>
            <a:off x="5318736" y="3885957"/>
            <a:ext cx="6512939" cy="2016927"/>
            <a:chOff x="5318736" y="3885957"/>
            <a:chExt cx="6512939" cy="2016927"/>
          </a:xfrm>
        </p:grpSpPr>
        <p:sp>
          <p:nvSpPr>
            <p:cNvPr id="8" name="Rectangle 7">
              <a:extLst>
                <a:ext uri="{FF2B5EF4-FFF2-40B4-BE49-F238E27FC236}">
                  <a16:creationId xmlns:a16="http://schemas.microsoft.com/office/drawing/2014/main" id="{9A76D9D5-F6CE-A448-A2F4-59D968A75932}"/>
                </a:ext>
              </a:extLst>
            </p:cNvPr>
            <p:cNvSpPr/>
            <p:nvPr/>
          </p:nvSpPr>
          <p:spPr>
            <a:xfrm>
              <a:off x="5318736" y="3885957"/>
              <a:ext cx="1520504" cy="20169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 name="Rectangle 8">
              <a:extLst>
                <a:ext uri="{FF2B5EF4-FFF2-40B4-BE49-F238E27FC236}">
                  <a16:creationId xmlns:a16="http://schemas.microsoft.com/office/drawing/2014/main" id="{D3F0FA67-1CA4-EC40-B3E2-5CA20696D4DD}"/>
                </a:ext>
              </a:extLst>
            </p:cNvPr>
            <p:cNvSpPr/>
            <p:nvPr/>
          </p:nvSpPr>
          <p:spPr>
            <a:xfrm>
              <a:off x="6838866" y="3885957"/>
              <a:ext cx="4992809" cy="201692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10" name="Group 9">
              <a:extLst>
                <a:ext uri="{FF2B5EF4-FFF2-40B4-BE49-F238E27FC236}">
                  <a16:creationId xmlns:a16="http://schemas.microsoft.com/office/drawing/2014/main" id="{E628BE32-06A7-9C41-A9A1-E210A83E7A94}"/>
                </a:ext>
              </a:extLst>
            </p:cNvPr>
            <p:cNvGrpSpPr/>
            <p:nvPr/>
          </p:nvGrpSpPr>
          <p:grpSpPr>
            <a:xfrm>
              <a:off x="5324622" y="3885957"/>
              <a:ext cx="6507053" cy="2016382"/>
              <a:chOff x="5324622" y="3885957"/>
              <a:chExt cx="6507053" cy="2016382"/>
            </a:xfrm>
          </p:grpSpPr>
          <p:cxnSp>
            <p:nvCxnSpPr>
              <p:cNvPr id="11" name="Straight Connector 10">
                <a:extLst>
                  <a:ext uri="{FF2B5EF4-FFF2-40B4-BE49-F238E27FC236}">
                    <a16:creationId xmlns:a16="http://schemas.microsoft.com/office/drawing/2014/main" id="{30F8115F-6963-C74C-BD3F-7EB586AF57D1}"/>
                  </a:ext>
                </a:extLst>
              </p:cNvPr>
              <p:cNvCxnSpPr>
                <a:cxnSpLocks/>
                <a:stCxn id="34" idx="1"/>
                <a:endCxn id="52" idx="3"/>
              </p:cNvCxnSpPr>
              <p:nvPr/>
            </p:nvCxnSpPr>
            <p:spPr>
              <a:xfrm flipH="1" flipV="1">
                <a:off x="9389323" y="4555736"/>
                <a:ext cx="356510"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D5E72BE-B874-BD4E-A234-CE17643B3D30}"/>
                  </a:ext>
                </a:extLst>
              </p:cNvPr>
              <p:cNvCxnSpPr>
                <a:cxnSpLocks/>
                <a:stCxn id="17" idx="0"/>
                <a:endCxn id="52" idx="2"/>
              </p:cNvCxnSpPr>
              <p:nvPr/>
            </p:nvCxnSpPr>
            <p:spPr>
              <a:xfrm flipV="1">
                <a:off x="9329749" y="4615285"/>
                <a:ext cx="26"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9BD5948C-41BE-874D-9F5D-B9B51B0D207B}"/>
                      </a:ext>
                    </a:extLst>
                  </p:cNvPr>
                  <p:cNvSpPr/>
                  <p:nvPr/>
                </p:nvSpPr>
                <p:spPr>
                  <a:xfrm>
                    <a:off x="7185348" y="4400757"/>
                    <a:ext cx="1330534" cy="324449"/>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3" name="Rectangle 12">
                    <a:extLst>
                      <a:ext uri="{FF2B5EF4-FFF2-40B4-BE49-F238E27FC236}">
                        <a16:creationId xmlns:a16="http://schemas.microsoft.com/office/drawing/2014/main" id="{9BD5948C-41BE-874D-9F5D-B9B51B0D207B}"/>
                      </a:ext>
                    </a:extLst>
                  </p:cNvPr>
                  <p:cNvSpPr>
                    <a:spLocks noRot="1" noChangeAspect="1" noMove="1" noResize="1" noEditPoints="1" noAdjustHandles="1" noChangeArrowheads="1" noChangeShapeType="1" noTextEdit="1"/>
                  </p:cNvSpPr>
                  <p:nvPr/>
                </p:nvSpPr>
                <p:spPr>
                  <a:xfrm>
                    <a:off x="7185348" y="4400757"/>
                    <a:ext cx="1330534" cy="324449"/>
                  </a:xfrm>
                  <a:prstGeom prst="rect">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Diamond 13">
                    <a:extLst>
                      <a:ext uri="{FF2B5EF4-FFF2-40B4-BE49-F238E27FC236}">
                        <a16:creationId xmlns:a16="http://schemas.microsoft.com/office/drawing/2014/main" id="{DD660D40-ABCE-1A40-8015-A6A235F43221}"/>
                      </a:ext>
                    </a:extLst>
                  </p:cNvPr>
                  <p:cNvSpPr/>
                  <p:nvPr/>
                </p:nvSpPr>
                <p:spPr>
                  <a:xfrm>
                    <a:off x="10646247" y="3885957"/>
                    <a:ext cx="1066104"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r>
                                <a:rPr lang="en-GB" sz="1400" i="1">
                                  <a:latin typeface="Cambria Math" panose="02040503050406030204" pitchFamily="18" charset="0"/>
                                </a:rPr>
                                <m:t>𝑈𝑡𝑖</m:t>
                              </m:r>
                              <m:r>
                                <a:rPr lang="en-GB" sz="1400" b="0" i="1" smtClean="0">
                                  <a:latin typeface="Cambria Math" panose="02040503050406030204" pitchFamily="18" charset="0"/>
                                </a:rPr>
                                <m:t>𝑙</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4" name="Diamond 13">
                    <a:extLst>
                      <a:ext uri="{FF2B5EF4-FFF2-40B4-BE49-F238E27FC236}">
                        <a16:creationId xmlns:a16="http://schemas.microsoft.com/office/drawing/2014/main" id="{DD660D40-ABCE-1A40-8015-A6A235F43221}"/>
                      </a:ext>
                    </a:extLst>
                  </p:cNvPr>
                  <p:cNvSpPr>
                    <a:spLocks noRot="1" noChangeAspect="1" noMove="1" noResize="1" noEditPoints="1" noAdjustHandles="1" noChangeArrowheads="1" noChangeShapeType="1" noTextEdit="1"/>
                  </p:cNvSpPr>
                  <p:nvPr/>
                </p:nvSpPr>
                <p:spPr>
                  <a:xfrm>
                    <a:off x="10646247" y="3885957"/>
                    <a:ext cx="1066104" cy="456756"/>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2F9A42D9-C14F-F942-9685-30B74BCD4823}"/>
                      </a:ext>
                    </a:extLst>
                  </p:cNvPr>
                  <p:cNvSpPr/>
                  <p:nvPr/>
                </p:nvSpPr>
                <p:spPr>
                  <a:xfrm>
                    <a:off x="8745704" y="5579007"/>
                    <a:ext cx="116808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5" name="Oval 14">
                    <a:extLst>
                      <a:ext uri="{FF2B5EF4-FFF2-40B4-BE49-F238E27FC236}">
                        <a16:creationId xmlns:a16="http://schemas.microsoft.com/office/drawing/2014/main" id="{2F9A42D9-C14F-F942-9685-30B74BCD4823}"/>
                      </a:ext>
                    </a:extLst>
                  </p:cNvPr>
                  <p:cNvSpPr>
                    <a:spLocks noRot="1" noChangeAspect="1" noMove="1" noResize="1" noEditPoints="1" noAdjustHandles="1" noChangeArrowheads="1" noChangeShapeType="1" noTextEdit="1"/>
                  </p:cNvSpPr>
                  <p:nvPr/>
                </p:nvSpPr>
                <p:spPr>
                  <a:xfrm>
                    <a:off x="8745704" y="5579007"/>
                    <a:ext cx="1168089" cy="323332"/>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11CD308B-EDCD-134C-A5E0-7FDCF6BCECB0}"/>
                      </a:ext>
                    </a:extLst>
                  </p:cNvPr>
                  <p:cNvSpPr/>
                  <p:nvPr/>
                </p:nvSpPr>
                <p:spPr>
                  <a:xfrm>
                    <a:off x="7123118" y="5170375"/>
                    <a:ext cx="1454994"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6" name="Oval 15">
                    <a:extLst>
                      <a:ext uri="{FF2B5EF4-FFF2-40B4-BE49-F238E27FC236}">
                        <a16:creationId xmlns:a16="http://schemas.microsoft.com/office/drawing/2014/main" id="{11CD308B-EDCD-134C-A5E0-7FDCF6BCECB0}"/>
                      </a:ext>
                    </a:extLst>
                  </p:cNvPr>
                  <p:cNvSpPr>
                    <a:spLocks noRot="1" noChangeAspect="1" noMove="1" noResize="1" noEditPoints="1" noAdjustHandles="1" noChangeArrowheads="1" noChangeShapeType="1" noTextEdit="1"/>
                  </p:cNvSpPr>
                  <p:nvPr/>
                </p:nvSpPr>
                <p:spPr>
                  <a:xfrm>
                    <a:off x="7123118" y="5170375"/>
                    <a:ext cx="1454994" cy="323332"/>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D7BC6E70-C00B-7C4A-8F63-2FF2B367AF8F}"/>
                      </a:ext>
                    </a:extLst>
                  </p:cNvPr>
                  <p:cNvSpPr/>
                  <p:nvPr/>
                </p:nvSpPr>
                <p:spPr>
                  <a:xfrm>
                    <a:off x="8906198" y="4791011"/>
                    <a:ext cx="847101"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7" name="Oval 16">
                    <a:extLst>
                      <a:ext uri="{FF2B5EF4-FFF2-40B4-BE49-F238E27FC236}">
                        <a16:creationId xmlns:a16="http://schemas.microsoft.com/office/drawing/2014/main" id="{D7BC6E70-C00B-7C4A-8F63-2FF2B367AF8F}"/>
                      </a:ext>
                    </a:extLst>
                  </p:cNvPr>
                  <p:cNvSpPr>
                    <a:spLocks noRot="1" noChangeAspect="1" noMove="1" noResize="1" noEditPoints="1" noAdjustHandles="1" noChangeArrowheads="1" noChangeShapeType="1" noTextEdit="1"/>
                  </p:cNvSpPr>
                  <p:nvPr/>
                </p:nvSpPr>
                <p:spPr>
                  <a:xfrm>
                    <a:off x="8906198" y="4791011"/>
                    <a:ext cx="847101" cy="323332"/>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Oval 17">
                    <a:extLst>
                      <a:ext uri="{FF2B5EF4-FFF2-40B4-BE49-F238E27FC236}">
                        <a16:creationId xmlns:a16="http://schemas.microsoft.com/office/drawing/2014/main" id="{445F1F91-35FE-A242-BDD0-8BA7AC8A7F95}"/>
                      </a:ext>
                    </a:extLst>
                  </p:cNvPr>
                  <p:cNvSpPr/>
                  <p:nvPr/>
                </p:nvSpPr>
                <p:spPr>
                  <a:xfrm>
                    <a:off x="10108891" y="5166911"/>
                    <a:ext cx="1722784" cy="32883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8" name="Oval 17">
                    <a:extLst>
                      <a:ext uri="{FF2B5EF4-FFF2-40B4-BE49-F238E27FC236}">
                        <a16:creationId xmlns:a16="http://schemas.microsoft.com/office/drawing/2014/main" id="{445F1F91-35FE-A242-BDD0-8BA7AC8A7F95}"/>
                      </a:ext>
                    </a:extLst>
                  </p:cNvPr>
                  <p:cNvSpPr>
                    <a:spLocks noRot="1" noChangeAspect="1" noMove="1" noResize="1" noEditPoints="1" noAdjustHandles="1" noChangeArrowheads="1" noChangeShapeType="1" noTextEdit="1"/>
                  </p:cNvSpPr>
                  <p:nvPr/>
                </p:nvSpPr>
                <p:spPr>
                  <a:xfrm>
                    <a:off x="10108891" y="5166911"/>
                    <a:ext cx="1722784" cy="328833"/>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19" name="Straight Connector 18">
                <a:extLst>
                  <a:ext uri="{FF2B5EF4-FFF2-40B4-BE49-F238E27FC236}">
                    <a16:creationId xmlns:a16="http://schemas.microsoft.com/office/drawing/2014/main" id="{77ABF6BD-3DAF-2349-A47E-900E04FD0893}"/>
                  </a:ext>
                </a:extLst>
              </p:cNvPr>
              <p:cNvCxnSpPr>
                <a:cxnSpLocks/>
                <a:stCxn id="16" idx="6"/>
                <a:endCxn id="74" idx="1"/>
              </p:cNvCxnSpPr>
              <p:nvPr/>
            </p:nvCxnSpPr>
            <p:spPr>
              <a:xfrm flipV="1">
                <a:off x="8578112" y="5331092"/>
                <a:ext cx="362879" cy="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5CFC0CF-F598-3048-948B-5FD356B83927}"/>
                  </a:ext>
                </a:extLst>
              </p:cNvPr>
              <p:cNvCxnSpPr>
                <a:cxnSpLocks/>
                <a:stCxn id="17" idx="4"/>
                <a:endCxn id="74" idx="0"/>
              </p:cNvCxnSpPr>
              <p:nvPr/>
            </p:nvCxnSpPr>
            <p:spPr>
              <a:xfrm flipH="1">
                <a:off x="9000592" y="5114343"/>
                <a:ext cx="329157"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9FE069A-E9DD-A042-B4B9-360CBC0334B5}"/>
                  </a:ext>
                </a:extLst>
              </p:cNvPr>
              <p:cNvCxnSpPr>
                <a:cxnSpLocks/>
                <a:stCxn id="15" idx="0"/>
                <a:endCxn id="74" idx="2"/>
              </p:cNvCxnSpPr>
              <p:nvPr/>
            </p:nvCxnSpPr>
            <p:spPr>
              <a:xfrm flipH="1" flipV="1">
                <a:off x="9000592" y="5390638"/>
                <a:ext cx="329157"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F4BAEABC-7873-D34F-84B4-65E861F4279B}"/>
                  </a:ext>
                </a:extLst>
              </p:cNvPr>
              <p:cNvGrpSpPr/>
              <p:nvPr/>
            </p:nvGrpSpPr>
            <p:grpSpPr>
              <a:xfrm>
                <a:off x="8624982" y="5243183"/>
                <a:ext cx="458362" cy="372378"/>
                <a:chOff x="9195596" y="2889291"/>
                <a:chExt cx="554207" cy="450238"/>
              </a:xfrm>
            </p:grpSpPr>
            <p:sp>
              <p:nvSpPr>
                <p:cNvPr id="73" name="Rectangle 72">
                  <a:extLst>
                    <a:ext uri="{FF2B5EF4-FFF2-40B4-BE49-F238E27FC236}">
                      <a16:creationId xmlns:a16="http://schemas.microsoft.com/office/drawing/2014/main" id="{4B95BEB5-307F-E745-B8A3-65C0257E800F}"/>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4" name="Rectangle 73">
                  <a:extLst>
                    <a:ext uri="{FF2B5EF4-FFF2-40B4-BE49-F238E27FC236}">
                      <a16:creationId xmlns:a16="http://schemas.microsoft.com/office/drawing/2014/main" id="{16A044C4-4AC9-7A43-97B4-833C399BF0B0}"/>
                    </a:ext>
                  </a:extLst>
                </p:cNvPr>
                <p:cNvSpPr/>
                <p:nvPr/>
              </p:nvSpPr>
              <p:spPr>
                <a:xfrm>
                  <a:off x="9577683" y="2923580"/>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5" name="Rectangle 74">
                  <a:extLst>
                    <a:ext uri="{FF2B5EF4-FFF2-40B4-BE49-F238E27FC236}">
                      <a16:creationId xmlns:a16="http://schemas.microsoft.com/office/drawing/2014/main" id="{898966D4-9D38-674C-8AD3-984462FFC060}"/>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5E04FEF2-018B-CE44-9D62-86FF104B8CD2}"/>
                        </a:ext>
                      </a:extLst>
                    </p:cNvPr>
                    <p:cNvSpPr txBox="1"/>
                    <p:nvPr/>
                  </p:nvSpPr>
                  <p:spPr>
                    <a:xfrm>
                      <a:off x="9195596" y="3017402"/>
                      <a:ext cx="409268" cy="322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2</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76" name="TextBox 75">
                      <a:extLst>
                        <a:ext uri="{FF2B5EF4-FFF2-40B4-BE49-F238E27FC236}">
                          <a16:creationId xmlns:a16="http://schemas.microsoft.com/office/drawing/2014/main" id="{5E04FEF2-018B-CE44-9D62-86FF104B8CD2}"/>
                        </a:ext>
                      </a:extLst>
                    </p:cNvPr>
                    <p:cNvSpPr txBox="1">
                      <a:spLocks noRot="1" noChangeAspect="1" noMove="1" noResize="1" noEditPoints="1" noAdjustHandles="1" noChangeArrowheads="1" noChangeShapeType="1" noTextEdit="1"/>
                    </p:cNvSpPr>
                    <p:nvPr/>
                  </p:nvSpPr>
                  <p:spPr>
                    <a:xfrm>
                      <a:off x="9195596" y="3017402"/>
                      <a:ext cx="409268" cy="322127"/>
                    </a:xfrm>
                    <a:prstGeom prst="rect">
                      <a:avLst/>
                    </a:prstGeom>
                    <a:blipFill>
                      <a:blip r:embed="rId9"/>
                      <a:stretch>
                        <a:fillRect l="-10714" b="-18182"/>
                      </a:stretch>
                    </a:blipFill>
                  </p:spPr>
                  <p:txBody>
                    <a:bodyPr/>
                    <a:lstStyle/>
                    <a:p>
                      <a:r>
                        <a:rPr lang="en-GB">
                          <a:noFill/>
                        </a:rPr>
                        <a:t> </a:t>
                      </a:r>
                    </a:p>
                  </p:txBody>
                </p:sp>
              </mc:Fallback>
            </mc:AlternateContent>
          </p:grpSp>
          <p:cxnSp>
            <p:nvCxnSpPr>
              <p:cNvPr id="23" name="Straight Connector 22">
                <a:extLst>
                  <a:ext uri="{FF2B5EF4-FFF2-40B4-BE49-F238E27FC236}">
                    <a16:creationId xmlns:a16="http://schemas.microsoft.com/office/drawing/2014/main" id="{06F60F7E-9B77-F945-8007-04A71A4FBB6E}"/>
                  </a:ext>
                </a:extLst>
              </p:cNvPr>
              <p:cNvCxnSpPr>
                <a:cxnSpLocks/>
                <a:stCxn id="17" idx="4"/>
                <a:endCxn id="70" idx="0"/>
              </p:cNvCxnSpPr>
              <p:nvPr/>
            </p:nvCxnSpPr>
            <p:spPr>
              <a:xfrm>
                <a:off x="9329749" y="5114343"/>
                <a:ext cx="338502"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3272A53-83E7-1447-9B45-34E5D8288CBD}"/>
                  </a:ext>
                </a:extLst>
              </p:cNvPr>
              <p:cNvCxnSpPr>
                <a:cxnSpLocks/>
                <a:stCxn id="18" idx="2"/>
                <a:endCxn id="70" idx="3"/>
              </p:cNvCxnSpPr>
              <p:nvPr/>
            </p:nvCxnSpPr>
            <p:spPr>
              <a:xfrm flipH="1" flipV="1">
                <a:off x="9727799" y="5331089"/>
                <a:ext cx="381092" cy="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348A242-EE4C-F443-9005-0F21DEFE5367}"/>
                  </a:ext>
                </a:extLst>
              </p:cNvPr>
              <p:cNvCxnSpPr>
                <a:cxnSpLocks/>
                <a:stCxn id="15" idx="0"/>
                <a:endCxn id="70" idx="2"/>
              </p:cNvCxnSpPr>
              <p:nvPr/>
            </p:nvCxnSpPr>
            <p:spPr>
              <a:xfrm flipV="1">
                <a:off x="9329749" y="5390638"/>
                <a:ext cx="338502"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ECDAD3D-9E18-344C-93CB-1601F5A60524}"/>
                  </a:ext>
                </a:extLst>
              </p:cNvPr>
              <p:cNvGrpSpPr/>
              <p:nvPr/>
            </p:nvGrpSpPr>
            <p:grpSpPr>
              <a:xfrm>
                <a:off x="9583561" y="5243181"/>
                <a:ext cx="525005" cy="373878"/>
                <a:chOff x="9547296" y="2889291"/>
                <a:chExt cx="634781" cy="452052"/>
              </a:xfrm>
            </p:grpSpPr>
            <p:sp>
              <p:nvSpPr>
                <p:cNvPr id="69" name="Rectangle 68">
                  <a:extLst>
                    <a:ext uri="{FF2B5EF4-FFF2-40B4-BE49-F238E27FC236}">
                      <a16:creationId xmlns:a16="http://schemas.microsoft.com/office/drawing/2014/main" id="{7DB719DC-1A8B-9C41-9049-40D8A437DDA4}"/>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0" name="Rectangle 69">
                  <a:extLst>
                    <a:ext uri="{FF2B5EF4-FFF2-40B4-BE49-F238E27FC236}">
                      <a16:creationId xmlns:a16="http://schemas.microsoft.com/office/drawing/2014/main" id="{48554016-B260-F14E-9DFC-FAEF2915AD85}"/>
                    </a:ext>
                  </a:extLst>
                </p:cNvPr>
                <p:cNvSpPr/>
                <p:nvPr/>
              </p:nvSpPr>
              <p:spPr>
                <a:xfrm>
                  <a:off x="9577684" y="2923580"/>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1" name="Rectangle 70">
                  <a:extLst>
                    <a:ext uri="{FF2B5EF4-FFF2-40B4-BE49-F238E27FC236}">
                      <a16:creationId xmlns:a16="http://schemas.microsoft.com/office/drawing/2014/main" id="{E0D6EF93-CFFC-E946-83C8-4433A612CF73}"/>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24597934-DE69-5D4B-81CF-DB0A81608C0B}"/>
                        </a:ext>
                      </a:extLst>
                    </p:cNvPr>
                    <p:cNvSpPr txBox="1"/>
                    <p:nvPr/>
                  </p:nvSpPr>
                  <p:spPr>
                    <a:xfrm>
                      <a:off x="9772809" y="3017900"/>
                      <a:ext cx="409268" cy="323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3</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72" name="TextBox 71">
                      <a:extLst>
                        <a:ext uri="{FF2B5EF4-FFF2-40B4-BE49-F238E27FC236}">
                          <a16:creationId xmlns:a16="http://schemas.microsoft.com/office/drawing/2014/main" id="{24597934-DE69-5D4B-81CF-DB0A81608C0B}"/>
                        </a:ext>
                      </a:extLst>
                    </p:cNvPr>
                    <p:cNvSpPr txBox="1">
                      <a:spLocks noRot="1" noChangeAspect="1" noMove="1" noResize="1" noEditPoints="1" noAdjustHandles="1" noChangeArrowheads="1" noChangeShapeType="1" noTextEdit="1"/>
                    </p:cNvSpPr>
                    <p:nvPr/>
                  </p:nvSpPr>
                  <p:spPr>
                    <a:xfrm>
                      <a:off x="9772809" y="3017900"/>
                      <a:ext cx="409268" cy="323443"/>
                    </a:xfrm>
                    <a:prstGeom prst="rect">
                      <a:avLst/>
                    </a:prstGeom>
                    <a:blipFill>
                      <a:blip r:embed="rId10"/>
                      <a:stretch>
                        <a:fillRect l="-10714" b="-18182"/>
                      </a:stretch>
                    </a:blipFill>
                  </p:spPr>
                  <p:txBody>
                    <a:bodyPr/>
                    <a:lstStyle/>
                    <a:p>
                      <a:r>
                        <a:rPr lang="en-GB">
                          <a:noFill/>
                        </a:rPr>
                        <a:t> </a:t>
                      </a:r>
                    </a:p>
                  </p:txBody>
                </p:sp>
              </mc:Fallback>
            </mc:AlternateContent>
          </p:grpSp>
          <p:grpSp>
            <p:nvGrpSpPr>
              <p:cNvPr id="28" name="Group 27">
                <a:extLst>
                  <a:ext uri="{FF2B5EF4-FFF2-40B4-BE49-F238E27FC236}">
                    <a16:creationId xmlns:a16="http://schemas.microsoft.com/office/drawing/2014/main" id="{F38E752C-CA22-F94B-8238-7F2EF3C927F4}"/>
                  </a:ext>
                </a:extLst>
              </p:cNvPr>
              <p:cNvGrpSpPr/>
              <p:nvPr/>
            </p:nvGrpSpPr>
            <p:grpSpPr>
              <a:xfrm>
                <a:off x="7758315" y="4725208"/>
                <a:ext cx="534947" cy="445167"/>
                <a:chOff x="9535279" y="2830064"/>
                <a:chExt cx="646802" cy="538259"/>
              </a:xfrm>
            </p:grpSpPr>
            <p:cxnSp>
              <p:nvCxnSpPr>
                <p:cNvPr id="58" name="Straight Connector 57">
                  <a:extLst>
                    <a:ext uri="{FF2B5EF4-FFF2-40B4-BE49-F238E27FC236}">
                      <a16:creationId xmlns:a16="http://schemas.microsoft.com/office/drawing/2014/main" id="{013FFB76-631A-FC46-826A-407340610F71}"/>
                    </a:ext>
                  </a:extLst>
                </p:cNvPr>
                <p:cNvCxnSpPr>
                  <a:cxnSpLocks/>
                  <a:stCxn id="13" idx="2"/>
                  <a:endCxn id="62" idx="0"/>
                </p:cNvCxnSpPr>
                <p:nvPr/>
              </p:nvCxnSpPr>
              <p:spPr>
                <a:xfrm>
                  <a:off x="9646879" y="2830064"/>
                  <a:ext cx="1" cy="180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D1B607D-699C-CF45-86C0-FAB2078C9552}"/>
                    </a:ext>
                  </a:extLst>
                </p:cNvPr>
                <p:cNvCxnSpPr>
                  <a:cxnSpLocks/>
                  <a:stCxn id="16" idx="0"/>
                  <a:endCxn id="62" idx="2"/>
                </p:cNvCxnSpPr>
                <p:nvPr/>
              </p:nvCxnSpPr>
              <p:spPr>
                <a:xfrm flipV="1">
                  <a:off x="9646879" y="3154477"/>
                  <a:ext cx="1" cy="213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AD5F19D1-2192-DC4A-8131-93E943EC554D}"/>
                    </a:ext>
                  </a:extLst>
                </p:cNvPr>
                <p:cNvGrpSpPr/>
                <p:nvPr/>
              </p:nvGrpSpPr>
              <p:grpSpPr>
                <a:xfrm>
                  <a:off x="9535279" y="2971566"/>
                  <a:ext cx="646802" cy="378912"/>
                  <a:chOff x="9535279" y="2971566"/>
                  <a:chExt cx="646802" cy="378912"/>
                </a:xfrm>
              </p:grpSpPr>
              <p:sp>
                <p:nvSpPr>
                  <p:cNvPr id="61" name="Rectangle 60">
                    <a:extLst>
                      <a:ext uri="{FF2B5EF4-FFF2-40B4-BE49-F238E27FC236}">
                        <a16:creationId xmlns:a16="http://schemas.microsoft.com/office/drawing/2014/main" id="{00E9DD65-CB16-0F41-9A79-4C5DBDABC6BA}"/>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2" name="Rectangle 61">
                    <a:extLst>
                      <a:ext uri="{FF2B5EF4-FFF2-40B4-BE49-F238E27FC236}">
                        <a16:creationId xmlns:a16="http://schemas.microsoft.com/office/drawing/2014/main" id="{47FCDFC1-D5BB-0D40-BCFE-85E36B4FA362}"/>
                      </a:ext>
                    </a:extLst>
                  </p:cNvPr>
                  <p:cNvSpPr/>
                  <p:nvPr/>
                </p:nvSpPr>
                <p:spPr>
                  <a:xfrm>
                    <a:off x="9574879"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3" name="Rectangle 62">
                    <a:extLst>
                      <a:ext uri="{FF2B5EF4-FFF2-40B4-BE49-F238E27FC236}">
                        <a16:creationId xmlns:a16="http://schemas.microsoft.com/office/drawing/2014/main" id="{3FD218A3-2502-2B49-8CCC-C4ECAACE21F9}"/>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E257C59B-4AF1-F841-AA78-F95179E88CEF}"/>
                          </a:ext>
                        </a:extLst>
                      </p:cNvPr>
                      <p:cNvSpPr txBox="1"/>
                      <p:nvPr/>
                    </p:nvSpPr>
                    <p:spPr>
                      <a:xfrm>
                        <a:off x="9772814" y="3028576"/>
                        <a:ext cx="409267" cy="3219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64" name="TextBox 63">
                        <a:extLst>
                          <a:ext uri="{FF2B5EF4-FFF2-40B4-BE49-F238E27FC236}">
                            <a16:creationId xmlns:a16="http://schemas.microsoft.com/office/drawing/2014/main" id="{E257C59B-4AF1-F841-AA78-F95179E88CEF}"/>
                          </a:ext>
                        </a:extLst>
                      </p:cNvPr>
                      <p:cNvSpPr txBox="1">
                        <a:spLocks noRot="1" noChangeAspect="1" noMove="1" noResize="1" noEditPoints="1" noAdjustHandles="1" noChangeArrowheads="1" noChangeShapeType="1" noTextEdit="1"/>
                      </p:cNvSpPr>
                      <p:nvPr/>
                    </p:nvSpPr>
                    <p:spPr>
                      <a:xfrm>
                        <a:off x="9772814" y="3028576"/>
                        <a:ext cx="409267" cy="321902"/>
                      </a:xfrm>
                      <a:prstGeom prst="rect">
                        <a:avLst/>
                      </a:prstGeom>
                      <a:blipFill>
                        <a:blip r:embed="rId11"/>
                        <a:stretch>
                          <a:fillRect l="-10714" b="-1818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29" name="Oval 28">
                    <a:extLst>
                      <a:ext uri="{FF2B5EF4-FFF2-40B4-BE49-F238E27FC236}">
                        <a16:creationId xmlns:a16="http://schemas.microsoft.com/office/drawing/2014/main" id="{AA1FC74D-E225-5E45-95B6-E82831A6BED6}"/>
                      </a:ext>
                    </a:extLst>
                  </p:cNvPr>
                  <p:cNvSpPr/>
                  <p:nvPr/>
                </p:nvSpPr>
                <p:spPr>
                  <a:xfrm>
                    <a:off x="8238422" y="3951226"/>
                    <a:ext cx="2180642"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rPr>
                                <m:t>𝐼𝑛𝑡𝑒𝑟𝑓𝑒𝑟𝑒𝑛𝑐𝑒</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29" name="Oval 28">
                    <a:extLst>
                      <a:ext uri="{FF2B5EF4-FFF2-40B4-BE49-F238E27FC236}">
                        <a16:creationId xmlns:a16="http://schemas.microsoft.com/office/drawing/2014/main" id="{AA1FC74D-E225-5E45-95B6-E82831A6BED6}"/>
                      </a:ext>
                    </a:extLst>
                  </p:cNvPr>
                  <p:cNvSpPr>
                    <a:spLocks noRot="1" noChangeAspect="1" noMove="1" noResize="1" noEditPoints="1" noAdjustHandles="1" noChangeArrowheads="1" noChangeShapeType="1" noTextEdit="1"/>
                  </p:cNvSpPr>
                  <p:nvPr/>
                </p:nvSpPr>
                <p:spPr>
                  <a:xfrm>
                    <a:off x="8238422" y="3951226"/>
                    <a:ext cx="2180642" cy="323332"/>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30" name="Straight Connector 29">
                <a:extLst>
                  <a:ext uri="{FF2B5EF4-FFF2-40B4-BE49-F238E27FC236}">
                    <a16:creationId xmlns:a16="http://schemas.microsoft.com/office/drawing/2014/main" id="{418255F8-72CA-0C43-8AEE-1EC853A68D7C}"/>
                  </a:ext>
                </a:extLst>
              </p:cNvPr>
              <p:cNvCxnSpPr>
                <a:cxnSpLocks/>
                <a:stCxn id="52" idx="0"/>
                <a:endCxn id="29" idx="4"/>
              </p:cNvCxnSpPr>
              <p:nvPr/>
            </p:nvCxnSpPr>
            <p:spPr>
              <a:xfrm flipH="1" flipV="1">
                <a:off x="9328743" y="4274558"/>
                <a:ext cx="1032" cy="221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83968B3-717A-D84A-BA7F-28F00937C620}"/>
                  </a:ext>
                </a:extLst>
              </p:cNvPr>
              <p:cNvCxnSpPr>
                <a:cxnSpLocks/>
                <a:stCxn id="29" idx="2"/>
                <a:endCxn id="55" idx="3"/>
              </p:cNvCxnSpPr>
              <p:nvPr/>
            </p:nvCxnSpPr>
            <p:spPr>
              <a:xfrm flipH="1">
                <a:off x="7910164" y="4112892"/>
                <a:ext cx="328258" cy="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9F682FF-04BB-0C41-B0EC-D5945ED159AA}"/>
                  </a:ext>
                </a:extLst>
              </p:cNvPr>
              <p:cNvCxnSpPr>
                <a:cxnSpLocks/>
                <a:stCxn id="13" idx="0"/>
                <a:endCxn id="55" idx="2"/>
              </p:cNvCxnSpPr>
              <p:nvPr/>
            </p:nvCxnSpPr>
            <p:spPr>
              <a:xfrm flipV="1">
                <a:off x="7850615" y="4172626"/>
                <a:ext cx="1" cy="228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626B56D5-3EEA-9C4A-A2D4-74B4FA3E6A18}"/>
                  </a:ext>
                </a:extLst>
              </p:cNvPr>
              <p:cNvGrpSpPr/>
              <p:nvPr/>
            </p:nvGrpSpPr>
            <p:grpSpPr>
              <a:xfrm>
                <a:off x="7758906" y="4021351"/>
                <a:ext cx="534944" cy="361247"/>
                <a:chOff x="9535279" y="3009909"/>
                <a:chExt cx="646797" cy="436781"/>
              </a:xfrm>
            </p:grpSpPr>
            <p:sp>
              <p:nvSpPr>
                <p:cNvPr id="54" name="Rectangle 53">
                  <a:extLst>
                    <a:ext uri="{FF2B5EF4-FFF2-40B4-BE49-F238E27FC236}">
                      <a16:creationId xmlns:a16="http://schemas.microsoft.com/office/drawing/2014/main" id="{53F984C1-8A29-2E40-88C9-9A382FDDE113}"/>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5" name="Rectangle 54">
                  <a:extLst>
                    <a:ext uri="{FF2B5EF4-FFF2-40B4-BE49-F238E27FC236}">
                      <a16:creationId xmlns:a16="http://schemas.microsoft.com/office/drawing/2014/main" id="{609AEE07-952A-FA4A-9481-7413875C4F9A}"/>
                    </a:ext>
                  </a:extLst>
                </p:cNvPr>
                <p:cNvSpPr/>
                <p:nvPr/>
              </p:nvSpPr>
              <p:spPr>
                <a:xfrm>
                  <a:off x="9574165" y="3048814"/>
                  <a:ext cx="143999"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6" name="Rectangle 55">
                  <a:extLst>
                    <a:ext uri="{FF2B5EF4-FFF2-40B4-BE49-F238E27FC236}">
                      <a16:creationId xmlns:a16="http://schemas.microsoft.com/office/drawing/2014/main" id="{D5F64735-2149-2841-97CF-A7F26109C835}"/>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CD2B2C6D-0094-284A-B04B-F29546E56082}"/>
                        </a:ext>
                      </a:extLst>
                    </p:cNvPr>
                    <p:cNvSpPr txBox="1"/>
                    <p:nvPr/>
                  </p:nvSpPr>
                  <p:spPr>
                    <a:xfrm>
                      <a:off x="9772809" y="3125108"/>
                      <a:ext cx="409267" cy="3215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4</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57" name="TextBox 56">
                      <a:extLst>
                        <a:ext uri="{FF2B5EF4-FFF2-40B4-BE49-F238E27FC236}">
                          <a16:creationId xmlns:a16="http://schemas.microsoft.com/office/drawing/2014/main" id="{CD2B2C6D-0094-284A-B04B-F29546E56082}"/>
                        </a:ext>
                      </a:extLst>
                    </p:cNvPr>
                    <p:cNvSpPr txBox="1">
                      <a:spLocks noRot="1" noChangeAspect="1" noMove="1" noResize="1" noEditPoints="1" noAdjustHandles="1" noChangeArrowheads="1" noChangeShapeType="1" noTextEdit="1"/>
                    </p:cNvSpPr>
                    <p:nvPr/>
                  </p:nvSpPr>
                  <p:spPr>
                    <a:xfrm>
                      <a:off x="9772809" y="3125108"/>
                      <a:ext cx="409267" cy="321582"/>
                    </a:xfrm>
                    <a:prstGeom prst="rect">
                      <a:avLst/>
                    </a:prstGeom>
                    <a:blipFill>
                      <a:blip r:embed="rId13"/>
                      <a:stretch>
                        <a:fillRect l="-7143" b="-1904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4" name="Diamond 33">
                    <a:extLst>
                      <a:ext uri="{FF2B5EF4-FFF2-40B4-BE49-F238E27FC236}">
                        <a16:creationId xmlns:a16="http://schemas.microsoft.com/office/drawing/2014/main" id="{52F94710-7B4C-6245-A4A9-4A7901166B00}"/>
                      </a:ext>
                    </a:extLst>
                  </p:cNvPr>
                  <p:cNvSpPr/>
                  <p:nvPr/>
                </p:nvSpPr>
                <p:spPr>
                  <a:xfrm>
                    <a:off x="9745833" y="4328303"/>
                    <a:ext cx="1232707"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34" name="Diamond 33">
                    <a:extLst>
                      <a:ext uri="{FF2B5EF4-FFF2-40B4-BE49-F238E27FC236}">
                        <a16:creationId xmlns:a16="http://schemas.microsoft.com/office/drawing/2014/main" id="{52F94710-7B4C-6245-A4A9-4A7901166B00}"/>
                      </a:ext>
                    </a:extLst>
                  </p:cNvPr>
                  <p:cNvSpPr>
                    <a:spLocks noRot="1" noChangeAspect="1" noMove="1" noResize="1" noEditPoints="1" noAdjustHandles="1" noChangeArrowheads="1" noChangeShapeType="1" noTextEdit="1"/>
                  </p:cNvSpPr>
                  <p:nvPr/>
                </p:nvSpPr>
                <p:spPr>
                  <a:xfrm>
                    <a:off x="9745833" y="4328303"/>
                    <a:ext cx="1232707" cy="456756"/>
                  </a:xfrm>
                  <a:prstGeom prst="diamond">
                    <a:avLst/>
                  </a:prstGeom>
                  <a:blipFill>
                    <a:blip r:embed="rId14"/>
                    <a:stretch>
                      <a:fillRect/>
                    </a:stretch>
                  </a:blipFill>
                  <a:ln>
                    <a:solidFill>
                      <a:schemeClr val="tx1"/>
                    </a:solidFill>
                  </a:ln>
                </p:spPr>
                <p:txBody>
                  <a:bodyPr/>
                  <a:lstStyle/>
                  <a:p>
                    <a:r>
                      <a:rPr lang="en-GB">
                        <a:noFill/>
                      </a:rPr>
                      <a:t> </a:t>
                    </a:r>
                  </a:p>
                </p:txBody>
              </p:sp>
            </mc:Fallback>
          </mc:AlternateContent>
          <p:cxnSp>
            <p:nvCxnSpPr>
              <p:cNvPr id="35" name="Straight Connector 34">
                <a:extLst>
                  <a:ext uri="{FF2B5EF4-FFF2-40B4-BE49-F238E27FC236}">
                    <a16:creationId xmlns:a16="http://schemas.microsoft.com/office/drawing/2014/main" id="{B73AF392-B1CE-EB44-BEBC-CA08780196D4}"/>
                  </a:ext>
                </a:extLst>
              </p:cNvPr>
              <p:cNvCxnSpPr>
                <a:cxnSpLocks/>
                <a:stCxn id="14" idx="2"/>
                <a:endCxn id="37" idx="0"/>
              </p:cNvCxnSpPr>
              <p:nvPr/>
            </p:nvCxnSpPr>
            <p:spPr>
              <a:xfrm>
                <a:off x="11179299" y="4342713"/>
                <a:ext cx="0" cy="153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9CD8BBB-1BFC-8247-B003-AEBE0F40C0C9}"/>
                  </a:ext>
                </a:extLst>
              </p:cNvPr>
              <p:cNvCxnSpPr>
                <a:cxnSpLocks/>
                <a:stCxn id="34" idx="3"/>
                <a:endCxn id="37" idx="1"/>
              </p:cNvCxnSpPr>
              <p:nvPr/>
            </p:nvCxnSpPr>
            <p:spPr>
              <a:xfrm flipV="1">
                <a:off x="10978540" y="4555736"/>
                <a:ext cx="141211"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D05391D0-1AF3-5440-8636-CD68F0C4C715}"/>
                  </a:ext>
                </a:extLst>
              </p:cNvPr>
              <p:cNvSpPr/>
              <p:nvPr/>
            </p:nvSpPr>
            <p:spPr>
              <a:xfrm>
                <a:off x="11119751" y="44961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FBC356A-E2E7-3644-BD7F-EAA569C42C15}"/>
                      </a:ext>
                    </a:extLst>
                  </p:cNvPr>
                  <p:cNvSpPr txBox="1"/>
                  <p:nvPr/>
                </p:nvSpPr>
                <p:spPr>
                  <a:xfrm>
                    <a:off x="11238847" y="4618495"/>
                    <a:ext cx="337465"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38" name="TextBox 37">
                    <a:extLst>
                      <a:ext uri="{FF2B5EF4-FFF2-40B4-BE49-F238E27FC236}">
                        <a16:creationId xmlns:a16="http://schemas.microsoft.com/office/drawing/2014/main" id="{5FBC356A-E2E7-3644-BD7F-EAA569C42C15}"/>
                      </a:ext>
                    </a:extLst>
                  </p:cNvPr>
                  <p:cNvSpPr txBox="1">
                    <a:spLocks noRot="1" noChangeAspect="1" noMove="1" noResize="1" noEditPoints="1" noAdjustHandles="1" noChangeArrowheads="1" noChangeShapeType="1" noTextEdit="1"/>
                  </p:cNvSpPr>
                  <p:nvPr/>
                </p:nvSpPr>
                <p:spPr>
                  <a:xfrm>
                    <a:off x="11238847" y="4618495"/>
                    <a:ext cx="337465" cy="229935"/>
                  </a:xfrm>
                  <a:prstGeom prst="rect">
                    <a:avLst/>
                  </a:prstGeom>
                  <a:blipFill>
                    <a:blip r:embed="rId15"/>
                    <a:stretch>
                      <a:fillRect l="-10714"/>
                    </a:stretch>
                  </a:blipFill>
                </p:spPr>
                <p:txBody>
                  <a:bodyPr/>
                  <a:lstStyle/>
                  <a:p>
                    <a:r>
                      <a:rPr lang="en-GB">
                        <a:noFill/>
                      </a:rPr>
                      <a:t> </a:t>
                    </a:r>
                  </a:p>
                </p:txBody>
              </p:sp>
            </mc:Fallback>
          </mc:AlternateContent>
          <p:grpSp>
            <p:nvGrpSpPr>
              <p:cNvPr id="39" name="Group 38">
                <a:extLst>
                  <a:ext uri="{FF2B5EF4-FFF2-40B4-BE49-F238E27FC236}">
                    <a16:creationId xmlns:a16="http://schemas.microsoft.com/office/drawing/2014/main" id="{B8BA8365-BA60-054B-88E9-34D59F478559}"/>
                  </a:ext>
                </a:extLst>
              </p:cNvPr>
              <p:cNvGrpSpPr/>
              <p:nvPr/>
            </p:nvGrpSpPr>
            <p:grpSpPr>
              <a:xfrm>
                <a:off x="8796495" y="4411660"/>
                <a:ext cx="622892" cy="293157"/>
                <a:chOff x="9243375" y="4435612"/>
                <a:chExt cx="622892" cy="293157"/>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DBE97C23-5ABA-104C-8A4F-4949B41C0D3F}"/>
                        </a:ext>
                      </a:extLst>
                    </p:cNvPr>
                    <p:cNvSpPr txBox="1"/>
                    <p:nvPr/>
                  </p:nvSpPr>
                  <p:spPr>
                    <a:xfrm>
                      <a:off x="9243375" y="4435612"/>
                      <a:ext cx="373820" cy="29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50" name="TextBox 49">
                      <a:extLst>
                        <a:ext uri="{FF2B5EF4-FFF2-40B4-BE49-F238E27FC236}">
                          <a16:creationId xmlns:a16="http://schemas.microsoft.com/office/drawing/2014/main" id="{DBE97C23-5ABA-104C-8A4F-4949B41C0D3F}"/>
                        </a:ext>
                      </a:extLst>
                    </p:cNvPr>
                    <p:cNvSpPr txBox="1">
                      <a:spLocks noRot="1" noChangeAspect="1" noMove="1" noResize="1" noEditPoints="1" noAdjustHandles="1" noChangeArrowheads="1" noChangeShapeType="1" noTextEdit="1"/>
                    </p:cNvSpPr>
                    <p:nvPr/>
                  </p:nvSpPr>
                  <p:spPr>
                    <a:xfrm>
                      <a:off x="9243375" y="4435612"/>
                      <a:ext cx="373820" cy="293157"/>
                    </a:xfrm>
                    <a:prstGeom prst="rect">
                      <a:avLst/>
                    </a:prstGeom>
                    <a:blipFill>
                      <a:blip r:embed="rId16"/>
                      <a:stretch>
                        <a:fillRect l="-10000" b="-12500"/>
                      </a:stretch>
                    </a:blipFill>
                  </p:spPr>
                  <p:txBody>
                    <a:bodyPr/>
                    <a:lstStyle/>
                    <a:p>
                      <a:r>
                        <a:rPr lang="en-GB">
                          <a:noFill/>
                        </a:rPr>
                        <a:t> </a:t>
                      </a:r>
                    </a:p>
                  </p:txBody>
                </p:sp>
              </mc:Fallback>
            </mc:AlternateContent>
            <p:sp>
              <p:nvSpPr>
                <p:cNvPr id="51" name="Rectangle 50">
                  <a:extLst>
                    <a:ext uri="{FF2B5EF4-FFF2-40B4-BE49-F238E27FC236}">
                      <a16:creationId xmlns:a16="http://schemas.microsoft.com/office/drawing/2014/main" id="{01CE2E72-92AC-C04E-9C3A-4702D38A473C}"/>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2" name="Rectangle 51">
                  <a:extLst>
                    <a:ext uri="{FF2B5EF4-FFF2-40B4-BE49-F238E27FC236}">
                      <a16:creationId xmlns:a16="http://schemas.microsoft.com/office/drawing/2014/main" id="{21F68166-C58B-C547-89B1-2D98949D3F5B}"/>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 name="Rectangle 52">
                  <a:extLst>
                    <a:ext uri="{FF2B5EF4-FFF2-40B4-BE49-F238E27FC236}">
                      <a16:creationId xmlns:a16="http://schemas.microsoft.com/office/drawing/2014/main" id="{A557CF57-0005-8846-8CB8-97C0DEAA7FC3}"/>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40" name="Straight Connector 290">
                <a:extLst>
                  <a:ext uri="{FF2B5EF4-FFF2-40B4-BE49-F238E27FC236}">
                    <a16:creationId xmlns:a16="http://schemas.microsoft.com/office/drawing/2014/main" id="{72EF38B4-EBB7-584C-A405-AE688D2AF4D6}"/>
                  </a:ext>
                </a:extLst>
              </p:cNvPr>
              <p:cNvCxnSpPr>
                <a:cxnSpLocks/>
                <a:stCxn id="17" idx="1"/>
                <a:endCxn id="48" idx="0"/>
              </p:cNvCxnSpPr>
              <p:nvPr/>
            </p:nvCxnSpPr>
            <p:spPr>
              <a:xfrm rot="16200000" flipH="1" flipV="1">
                <a:off x="7906226" y="3771002"/>
                <a:ext cx="56668" cy="2191387"/>
              </a:xfrm>
              <a:prstGeom prst="curvedConnector3">
                <a:avLst>
                  <a:gd name="adj1" fmla="val -10276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CC758C2-9183-7D4B-A86B-E5E75098EA75}"/>
                  </a:ext>
                </a:extLst>
              </p:cNvPr>
              <p:cNvCxnSpPr>
                <a:cxnSpLocks/>
                <a:stCxn id="43" idx="6"/>
                <a:endCxn id="48" idx="1"/>
              </p:cNvCxnSpPr>
              <p:nvPr/>
            </p:nvCxnSpPr>
            <p:spPr>
              <a:xfrm>
                <a:off x="6571155" y="4952677"/>
                <a:ext cx="208163" cy="19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832D5386-729F-2F47-A4B0-5E1A0FB2F60E}"/>
                      </a:ext>
                    </a:extLst>
                  </p:cNvPr>
                  <p:cNvSpPr/>
                  <p:nvPr/>
                </p:nvSpPr>
                <p:spPr>
                  <a:xfrm>
                    <a:off x="5324622" y="5579007"/>
                    <a:ext cx="1407026"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2" name="Oval 41">
                    <a:extLst>
                      <a:ext uri="{FF2B5EF4-FFF2-40B4-BE49-F238E27FC236}">
                        <a16:creationId xmlns:a16="http://schemas.microsoft.com/office/drawing/2014/main" id="{832D5386-729F-2F47-A4B0-5E1A0FB2F60E}"/>
                      </a:ext>
                    </a:extLst>
                  </p:cNvPr>
                  <p:cNvSpPr>
                    <a:spLocks noRot="1" noChangeAspect="1" noMove="1" noResize="1" noEditPoints="1" noAdjustHandles="1" noChangeArrowheads="1" noChangeShapeType="1" noTextEdit="1"/>
                  </p:cNvSpPr>
                  <p:nvPr/>
                </p:nvSpPr>
                <p:spPr>
                  <a:xfrm>
                    <a:off x="5324622" y="5579007"/>
                    <a:ext cx="1407026" cy="323332"/>
                  </a:xfrm>
                  <a:prstGeom prst="ellipse">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B9D46126-4F10-6946-8970-7488F6920BE3}"/>
                      </a:ext>
                    </a:extLst>
                  </p:cNvPr>
                  <p:cNvSpPr/>
                  <p:nvPr/>
                </p:nvSpPr>
                <p:spPr>
                  <a:xfrm>
                    <a:off x="5485116" y="4791011"/>
                    <a:ext cx="108603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3" name="Oval 42">
                    <a:extLst>
                      <a:ext uri="{FF2B5EF4-FFF2-40B4-BE49-F238E27FC236}">
                        <a16:creationId xmlns:a16="http://schemas.microsoft.com/office/drawing/2014/main" id="{B9D46126-4F10-6946-8970-7488F6920BE3}"/>
                      </a:ext>
                    </a:extLst>
                  </p:cNvPr>
                  <p:cNvSpPr>
                    <a:spLocks noRot="1" noChangeAspect="1" noMove="1" noResize="1" noEditPoints="1" noAdjustHandles="1" noChangeArrowheads="1" noChangeShapeType="1" noTextEdit="1"/>
                  </p:cNvSpPr>
                  <p:nvPr/>
                </p:nvSpPr>
                <p:spPr>
                  <a:xfrm>
                    <a:off x="5485116" y="4791011"/>
                    <a:ext cx="1086039" cy="323332"/>
                  </a:xfrm>
                  <a:prstGeom prst="ellipse">
                    <a:avLst/>
                  </a:prstGeom>
                  <a:blipFill>
                    <a:blip r:embed="rId18"/>
                    <a:stretch>
                      <a:fillRect/>
                    </a:stretch>
                  </a:blipFill>
                  <a:ln>
                    <a:solidFill>
                      <a:schemeClr val="tx1"/>
                    </a:solidFill>
                  </a:ln>
                </p:spPr>
                <p:txBody>
                  <a:bodyPr/>
                  <a:lstStyle/>
                  <a:p>
                    <a:r>
                      <a:rPr lang="en-GB">
                        <a:noFill/>
                      </a:rPr>
                      <a:t> </a:t>
                    </a:r>
                  </a:p>
                </p:txBody>
              </p:sp>
            </mc:Fallback>
          </mc:AlternateContent>
          <p:cxnSp>
            <p:nvCxnSpPr>
              <p:cNvPr id="44" name="Straight Connector 309">
                <a:extLst>
                  <a:ext uri="{FF2B5EF4-FFF2-40B4-BE49-F238E27FC236}">
                    <a16:creationId xmlns:a16="http://schemas.microsoft.com/office/drawing/2014/main" id="{DEECE1F9-BACB-C34D-8D6E-4A5C41006BEA}"/>
                  </a:ext>
                </a:extLst>
              </p:cNvPr>
              <p:cNvCxnSpPr>
                <a:cxnSpLocks/>
                <a:stCxn id="42" idx="6"/>
                <a:endCxn id="48" idx="2"/>
              </p:cNvCxnSpPr>
              <p:nvPr/>
            </p:nvCxnSpPr>
            <p:spPr>
              <a:xfrm flipV="1">
                <a:off x="6731648" y="5014128"/>
                <a:ext cx="107218" cy="72654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F87DD62B-5DD0-2B40-8920-AD23DAC4BB11}"/>
                  </a:ext>
                </a:extLst>
              </p:cNvPr>
              <p:cNvGrpSpPr/>
              <p:nvPr/>
            </p:nvGrpSpPr>
            <p:grpSpPr>
              <a:xfrm>
                <a:off x="6751782" y="4863862"/>
                <a:ext cx="793494" cy="373487"/>
                <a:chOff x="9689571" y="4488971"/>
                <a:chExt cx="793494" cy="373487"/>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FDF7314-2843-2F4F-875A-81B4D9FE12F5}"/>
                        </a:ext>
                      </a:extLst>
                    </p:cNvPr>
                    <p:cNvSpPr txBox="1"/>
                    <p:nvPr/>
                  </p:nvSpPr>
                  <p:spPr>
                    <a:xfrm>
                      <a:off x="9878861" y="4595975"/>
                      <a:ext cx="604204" cy="2664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de-DE" sz="1400" b="0" i="1" smtClean="0">
                                    <a:latin typeface="Cambria Math" panose="02040503050406030204" pitchFamily="18" charset="0"/>
                                  </a:rPr>
                                  <m:t>𝐸</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6" name="TextBox 45">
                      <a:extLst>
                        <a:ext uri="{FF2B5EF4-FFF2-40B4-BE49-F238E27FC236}">
                          <a16:creationId xmlns:a16="http://schemas.microsoft.com/office/drawing/2014/main" id="{DFDF7314-2843-2F4F-875A-81B4D9FE12F5}"/>
                        </a:ext>
                      </a:extLst>
                    </p:cNvPr>
                    <p:cNvSpPr txBox="1">
                      <a:spLocks noRot="1" noChangeAspect="1" noMove="1" noResize="1" noEditPoints="1" noAdjustHandles="1" noChangeArrowheads="1" noChangeShapeType="1" noTextEdit="1"/>
                    </p:cNvSpPr>
                    <p:nvPr/>
                  </p:nvSpPr>
                  <p:spPr>
                    <a:xfrm>
                      <a:off x="9878861" y="4595975"/>
                      <a:ext cx="604204" cy="266483"/>
                    </a:xfrm>
                    <a:prstGeom prst="rect">
                      <a:avLst/>
                    </a:prstGeom>
                    <a:blipFill>
                      <a:blip r:embed="rId19"/>
                      <a:stretch>
                        <a:fillRect l="-8333" b="-18182"/>
                      </a:stretch>
                    </a:blipFill>
                  </p:spPr>
                  <p:txBody>
                    <a:bodyPr/>
                    <a:lstStyle/>
                    <a:p>
                      <a:r>
                        <a:rPr lang="en-GB">
                          <a:noFill/>
                        </a:rPr>
                        <a:t> </a:t>
                      </a:r>
                    </a:p>
                  </p:txBody>
                </p:sp>
              </mc:Fallback>
            </mc:AlternateContent>
            <p:sp>
              <p:nvSpPr>
                <p:cNvPr id="47" name="Rectangle 46">
                  <a:extLst>
                    <a:ext uri="{FF2B5EF4-FFF2-40B4-BE49-F238E27FC236}">
                      <a16:creationId xmlns:a16="http://schemas.microsoft.com/office/drawing/2014/main" id="{0AA63A8C-9A50-AD41-B397-22C06CE634BF}"/>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8" name="Rectangle 47">
                  <a:extLst>
                    <a:ext uri="{FF2B5EF4-FFF2-40B4-BE49-F238E27FC236}">
                      <a16:creationId xmlns:a16="http://schemas.microsoft.com/office/drawing/2014/main" id="{4009DE83-5DE5-1446-984C-5101B29ADCA1}"/>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9" name="Rectangle 48">
                  <a:extLst>
                    <a:ext uri="{FF2B5EF4-FFF2-40B4-BE49-F238E27FC236}">
                      <a16:creationId xmlns:a16="http://schemas.microsoft.com/office/drawing/2014/main" id="{4907AF42-5A36-1B43-B4D1-4C8D20E37C14}"/>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grpSp>
      <p:sp>
        <p:nvSpPr>
          <p:cNvPr id="4" name="Date Placeholder 3">
            <a:extLst>
              <a:ext uri="{FF2B5EF4-FFF2-40B4-BE49-F238E27FC236}">
                <a16:creationId xmlns:a16="http://schemas.microsoft.com/office/drawing/2014/main" id="{28914CD3-6FC7-BD64-F7A7-478854B4F57D}"/>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125C6BED-9910-5BED-F6DE-FA0C17023EB8}"/>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5687E617-4E4F-1E41-382D-7825E9D95D87}"/>
              </a:ext>
            </a:extLst>
          </p:cNvPr>
          <p:cNvSpPr>
            <a:spLocks noGrp="1"/>
          </p:cNvSpPr>
          <p:nvPr>
            <p:ph type="sldNum" sz="quarter" idx="11"/>
          </p:nvPr>
        </p:nvSpPr>
        <p:spPr/>
        <p:txBody>
          <a:bodyPr/>
          <a:lstStyle/>
          <a:p>
            <a:fld id="{EB1502E6-D9AE-3544-B6D5-378AAA0B915F}" type="slidenum">
              <a:rPr lang="de-DE" altLang="de-DE" smtClean="0"/>
              <a:pPr/>
              <a:t>76</a:t>
            </a:fld>
            <a:endParaRPr lang="de-DE" altLang="de-DE" dirty="0"/>
          </a:p>
        </p:txBody>
      </p:sp>
    </p:spTree>
    <p:extLst>
      <p:ext uri="{BB962C8B-B14F-4D97-AF65-F5344CB8AC3E}">
        <p14:creationId xmlns:p14="http://schemas.microsoft.com/office/powerpoint/2010/main" val="17334123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B91F5-06AE-1644-8235-57F01D5BE20C}"/>
              </a:ext>
            </a:extLst>
          </p:cNvPr>
          <p:cNvSpPr>
            <a:spLocks noGrp="1"/>
          </p:cNvSpPr>
          <p:nvPr>
            <p:ph type="title"/>
          </p:nvPr>
        </p:nvSpPr>
        <p:spPr/>
        <p:txBody>
          <a:bodyPr/>
          <a:lstStyle/>
          <a:p>
            <a:r>
              <a:rPr lang="en-GB"/>
              <a:t>Assumptions about Actions</a:t>
            </a:r>
          </a:p>
        </p:txBody>
      </p:sp>
      <p:sp>
        <p:nvSpPr>
          <p:cNvPr id="3" name="Content Placeholder 2">
            <a:extLst>
              <a:ext uri="{FF2B5EF4-FFF2-40B4-BE49-F238E27FC236}">
                <a16:creationId xmlns:a16="http://schemas.microsoft.com/office/drawing/2014/main" id="{33A7E0E6-4542-A949-8BCF-A2D5DCBF34D2}"/>
              </a:ext>
            </a:extLst>
          </p:cNvPr>
          <p:cNvSpPr>
            <a:spLocks noGrp="1"/>
          </p:cNvSpPr>
          <p:nvPr>
            <p:ph type="body" sz="quarter" idx="13"/>
          </p:nvPr>
        </p:nvSpPr>
        <p:spPr/>
        <p:txBody>
          <a:bodyPr/>
          <a:lstStyle/>
          <a:p>
            <a:r>
              <a:rPr lang="en-GB" dirty="0"/>
              <a:t>Assumptions in terms of time / sequential behaviour…</a:t>
            </a:r>
          </a:p>
          <a:p>
            <a:pPr lvl="1"/>
            <a:r>
              <a:rPr lang="en-GB" dirty="0"/>
              <a:t>Discrete steps</a:t>
            </a:r>
          </a:p>
          <a:p>
            <a:pPr lvl="1"/>
            <a:r>
              <a:rPr lang="en-GB" dirty="0"/>
              <a:t>Markov-1</a:t>
            </a:r>
          </a:p>
          <a:p>
            <a:pPr lvl="1"/>
            <a:r>
              <a:rPr lang="en-GB" dirty="0"/>
              <a:t>Stationary process</a:t>
            </a:r>
          </a:p>
          <a:p>
            <a:r>
              <a:rPr lang="en-GB" dirty="0"/>
              <a:t>… lead to assumptions/ constraints on decisions</a:t>
            </a:r>
          </a:p>
          <a:p>
            <a:pPr lvl="1"/>
            <a:r>
              <a:rPr lang="en-GB" dirty="0"/>
              <a:t>Actions can be carried out from one step to the next (no duration)</a:t>
            </a:r>
          </a:p>
          <a:p>
            <a:pPr lvl="1"/>
            <a:r>
              <a:rPr lang="en-GB" dirty="0"/>
              <a:t>Effect/outcome of actions immediately captured in the next step</a:t>
            </a:r>
          </a:p>
          <a:p>
            <a:pPr lvl="1"/>
            <a:r>
              <a:rPr lang="en-GB" dirty="0"/>
              <a:t>Actions do not affect the stationary process</a:t>
            </a:r>
          </a:p>
          <a:p>
            <a:endParaRPr lang="en-GB" dirty="0"/>
          </a:p>
          <a:p>
            <a:endParaRPr lang="en-GB" dirty="0"/>
          </a:p>
        </p:txBody>
      </p:sp>
      <p:sp>
        <p:nvSpPr>
          <p:cNvPr id="4" name="Date Placeholder 3">
            <a:extLst>
              <a:ext uri="{FF2B5EF4-FFF2-40B4-BE49-F238E27FC236}">
                <a16:creationId xmlns:a16="http://schemas.microsoft.com/office/drawing/2014/main" id="{6E242965-5391-962B-A276-98E2407F25EA}"/>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8064AE4C-6163-88AB-5B2B-2611E436E6A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99EFE406-3C59-DF98-6437-4178810BFB43}"/>
              </a:ext>
            </a:extLst>
          </p:cNvPr>
          <p:cNvSpPr>
            <a:spLocks noGrp="1"/>
          </p:cNvSpPr>
          <p:nvPr>
            <p:ph type="sldNum" sz="quarter" idx="11"/>
          </p:nvPr>
        </p:nvSpPr>
        <p:spPr/>
        <p:txBody>
          <a:bodyPr/>
          <a:lstStyle/>
          <a:p>
            <a:fld id="{EB1502E6-D9AE-3544-B6D5-378AAA0B915F}" type="slidenum">
              <a:rPr lang="de-DE" altLang="de-DE" smtClean="0"/>
              <a:pPr/>
              <a:t>77</a:t>
            </a:fld>
            <a:endParaRPr lang="de-DE" altLang="de-DE" dirty="0"/>
          </a:p>
        </p:txBody>
      </p:sp>
    </p:spTree>
    <p:extLst>
      <p:ext uri="{BB962C8B-B14F-4D97-AF65-F5344CB8AC3E}">
        <p14:creationId xmlns:p14="http://schemas.microsoft.com/office/powerpoint/2010/main" val="20074403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2B3F0-ED5F-4445-8899-39A8E7468F19}"/>
              </a:ext>
            </a:extLst>
          </p:cNvPr>
          <p:cNvSpPr>
            <a:spLocks noGrp="1"/>
          </p:cNvSpPr>
          <p:nvPr>
            <p:ph type="title"/>
          </p:nvPr>
        </p:nvSpPr>
        <p:spPr/>
        <p:txBody>
          <a:bodyPr/>
          <a:lstStyle/>
          <a:p>
            <a:r>
              <a:rPr lang="en-GB"/>
              <a:t>Actions over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F56638-A2FB-E54F-8B76-E466199794EC}"/>
                  </a:ext>
                </a:extLst>
              </p:cNvPr>
              <p:cNvSpPr>
                <a:spLocks noGrp="1"/>
              </p:cNvSpPr>
              <p:nvPr>
                <p:ph type="body" sz="quarter" idx="13"/>
              </p:nvPr>
            </p:nvSpPr>
            <p:spPr/>
            <p:txBody>
              <a:bodyPr>
                <a:normAutofit lnSpcReduction="10000"/>
              </a:bodyPr>
              <a:lstStyle/>
              <a:p>
                <a:r>
                  <a:rPr lang="en-GB" dirty="0"/>
                  <a:t>Given a set of decision PRVs</a:t>
                </a:r>
              </a:p>
              <a:p>
                <a:pPr lvl="1"/>
                <a14:m>
                  <m:oMath xmlns:m="http://schemas.openxmlformats.org/officeDocument/2006/math">
                    <m:sSup>
                      <m:sSupPr>
                        <m:ctrlPr>
                          <a:rPr lang="en-GB" b="0" i="1" smtClean="0">
                            <a:latin typeface="Cambria Math" panose="02040503050406030204" pitchFamily="18" charset="0"/>
                          </a:rPr>
                        </m:ctrlPr>
                      </m:sSupPr>
                      <m:e>
                        <m:r>
                          <a:rPr lang="en-GB" b="1" i="1" smtClean="0">
                            <a:latin typeface="Cambria Math" panose="02040503050406030204" pitchFamily="18" charset="0"/>
                          </a:rPr>
                          <m:t>𝑫</m:t>
                        </m:r>
                      </m:e>
                      <m:sup>
                        <m:d>
                          <m:dPr>
                            <m:ctrlPr>
                              <a:rPr lang="en-GB" b="0" i="1" smtClean="0">
                                <a:latin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𝜏</m:t>
                            </m:r>
                          </m:e>
                        </m:d>
                      </m:sup>
                    </m:sSup>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𝐷</m:t>
                            </m:r>
                          </m:e>
                          <m:sub>
                            <m:r>
                              <a:rPr lang="en-GB" b="0" i="1" smtClean="0">
                                <a:latin typeface="Cambria Math" panose="02040503050406030204" pitchFamily="18" charset="0"/>
                              </a:rPr>
                              <m:t>1</m:t>
                            </m:r>
                          </m:sub>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bSup>
                        <m:r>
                          <a:rPr lang="en-GB" b="0" i="1" smtClean="0">
                            <a:latin typeface="Cambria Math" panose="02040503050406030204" pitchFamily="18" charset="0"/>
                          </a:rPr>
                          <m:t>,…,</m:t>
                        </m:r>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𝐷</m:t>
                            </m:r>
                          </m:e>
                          <m:sub>
                            <m:r>
                              <a:rPr lang="en-GB" b="0" i="1" smtClean="0">
                                <a:latin typeface="Cambria Math" panose="02040503050406030204" pitchFamily="18" charset="0"/>
                              </a:rPr>
                              <m:t>𝑛</m:t>
                            </m:r>
                          </m:sub>
                          <m:sup>
                            <m:d>
                              <m:dPr>
                                <m:ctrlPr>
                                  <a:rPr lang="en-GB" i="1" smtClean="0">
                                    <a:latin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𝜏</m:t>
                                </m:r>
                              </m:e>
                            </m:d>
                          </m:sup>
                        </m:sSubSup>
                      </m:e>
                    </m:d>
                  </m:oMath>
                </a14:m>
                <a:endParaRPr lang="en-GB" dirty="0"/>
              </a:p>
              <a:p>
                <a:r>
                  <a:rPr lang="en-GB" dirty="0"/>
                  <a:t>Temporal sequence of decisions = </a:t>
                </a:r>
                <a:r>
                  <a:rPr lang="en-GB" dirty="0">
                    <a:solidFill>
                      <a:schemeClr val="accent1"/>
                    </a:solidFill>
                  </a:rPr>
                  <a:t>temporal action assignment</a:t>
                </a:r>
              </a:p>
              <a:p>
                <a:pPr lvl="1"/>
                <a:r>
                  <a:rPr lang="en-GB" dirty="0"/>
                  <a:t>Compound event for a sequence of steps from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i="1" smtClean="0">
                            <a:latin typeface="Cambria Math" panose="02040503050406030204" pitchFamily="18" charset="0"/>
                          </a:rPr>
                          <m:t>1</m:t>
                        </m:r>
                      </m:sub>
                    </m:sSub>
                  </m:oMath>
                </a14:m>
                <a:r>
                  <a:rPr lang="en-GB" dirty="0"/>
                  <a:t> to </a:t>
                </a:r>
                <a14:m>
                  <m:oMath xmlns:m="http://schemas.openxmlformats.org/officeDocument/2006/math">
                    <m:sSub>
                      <m:sSubPr>
                        <m:ctrlPr>
                          <a:rPr lang="en-GB" i="1" smtClean="0">
                            <a:latin typeface="Cambria Math" panose="02040503050406030204" pitchFamily="18" charset="0"/>
                          </a:rPr>
                        </m:ctrlPr>
                      </m:sSubPr>
                      <m:e>
                        <m:r>
                          <a:rPr lang="en-GB" i="1" smtClean="0">
                            <a:latin typeface="Cambria Math" panose="02040503050406030204" pitchFamily="18" charset="0"/>
                          </a:rPr>
                          <m:t>𝑡</m:t>
                        </m:r>
                      </m:e>
                      <m:sub>
                        <m:r>
                          <a:rPr lang="en-GB" b="0" i="1" smtClean="0">
                            <a:latin typeface="Cambria Math" panose="02040503050406030204" pitchFamily="18" charset="0"/>
                          </a:rPr>
                          <m:t>2</m:t>
                        </m:r>
                      </m:sub>
                    </m:sSub>
                  </m:oMath>
                </a14:m>
                <a:r>
                  <a:rPr lang="en-GB" dirty="0"/>
                  <a:t>, written as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rPr>
                          <m:t>𝒅</m:t>
                        </m:r>
                      </m:e>
                      <m:sup>
                        <m:d>
                          <m:dPr>
                            <m:ctrlPr>
                              <a:rPr lang="en-GB" b="1"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𝑡</m:t>
                                </m:r>
                              </m:e>
                              <m:sub>
                                <m:r>
                                  <a:rPr lang="en-GB" i="1">
                                    <a:latin typeface="Cambria Math" panose="02040503050406030204" pitchFamily="18" charset="0"/>
                                  </a:rPr>
                                  <m:t>1</m:t>
                                </m:r>
                              </m:sub>
                            </m:sSub>
                            <m:r>
                              <a:rPr lang="en-GB" i="1">
                                <a:latin typeface="Cambria Math" panose="02040503050406030204" pitchFamily="18" charset="0"/>
                              </a:rPr>
                              <m:t> :</m:t>
                            </m:r>
                            <m:sSub>
                              <m:sSubPr>
                                <m:ctrlPr>
                                  <a:rPr lang="en-GB" i="1">
                                    <a:latin typeface="Cambria Math" panose="02040503050406030204" pitchFamily="18" charset="0"/>
                                  </a:rPr>
                                </m:ctrlPr>
                              </m:sSubPr>
                              <m:e>
                                <m:r>
                                  <a:rPr lang="en-GB" i="1">
                                    <a:latin typeface="Cambria Math" panose="02040503050406030204" pitchFamily="18" charset="0"/>
                                    <a:ea typeface="Cambria Math" panose="02040503050406030204" pitchFamily="18" charset="0"/>
                                  </a:rPr>
                                  <m:t>𝑡</m:t>
                                </m:r>
                              </m:e>
                              <m:sub>
                                <m:r>
                                  <a:rPr lang="en-GB" i="1">
                                    <a:latin typeface="Cambria Math" panose="02040503050406030204" pitchFamily="18" charset="0"/>
                                  </a:rPr>
                                  <m:t>2</m:t>
                                </m:r>
                              </m:sub>
                            </m:sSub>
                          </m:e>
                        </m:d>
                      </m:sup>
                    </m:sSup>
                  </m:oMath>
                </a14:m>
                <a:r>
                  <a:rPr lang="en-GB" dirty="0"/>
                  <a:t>, i.e., </a:t>
                </a:r>
              </a:p>
              <a:p>
                <a:pPr marL="457200" lvl="1" indent="0">
                  <a:buNone/>
                </a:pPr>
                <a14:m>
                  <m:oMathPara xmlns:m="http://schemas.openxmlformats.org/officeDocument/2006/math">
                    <m:oMathParaPr>
                      <m:jc m:val="centerGroup"/>
                    </m:oMathParaPr>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b="1"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i="1" smtClean="0">
                                      <a:latin typeface="Cambria Math" panose="02040503050406030204" pitchFamily="18" charset="0"/>
                                    </a:rPr>
                                    <m:t>1</m:t>
                                  </m:r>
                                </m:sub>
                              </m:sSub>
                              <m:r>
                                <a:rPr lang="en-GB" b="0" i="1" smtClean="0">
                                  <a:latin typeface="Cambria Math" panose="02040503050406030204" pitchFamily="18" charset="0"/>
                                </a:rPr>
                                <m:t> </m:t>
                              </m:r>
                              <m:r>
                                <a:rPr lang="en-GB" i="1" smtClean="0">
                                  <a:latin typeface="Cambria Math" panose="02040503050406030204" pitchFamily="18" charset="0"/>
                                </a:rPr>
                                <m:t>:</m:t>
                              </m:r>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i="1" smtClean="0">
                                      <a:latin typeface="Cambria Math" panose="02040503050406030204" pitchFamily="18" charset="0"/>
                                    </a:rPr>
                                    <m:t>2</m:t>
                                  </m:r>
                                </m:sub>
                              </m:sSub>
                            </m:e>
                          </m:d>
                        </m:sup>
                      </m:sSup>
                      <m:r>
                        <a:rPr lang="en-GB" b="0" i="1" smtClean="0">
                          <a:latin typeface="Cambria Math" panose="02040503050406030204" pitchFamily="18" charset="0"/>
                        </a:rPr>
                        <m:t>=</m:t>
                      </m:r>
                      <m:d>
                        <m:dPr>
                          <m:ctrlPr>
                            <a:rPr lang="en-GB" b="0" i="1" smtClean="0">
                              <a:latin typeface="Cambria Math" panose="02040503050406030204" pitchFamily="18" charset="0"/>
                            </a:rPr>
                          </m:ctrlPr>
                        </m:dPr>
                        <m:e>
                          <m:sSup>
                            <m:sSupPr>
                              <m:ctrlPr>
                                <a:rPr lang="en-GB"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b="0"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i="1" smtClean="0">
                                          <a:latin typeface="Cambria Math" panose="02040503050406030204" pitchFamily="18" charset="0"/>
                                        </a:rPr>
                                        <m:t>1</m:t>
                                      </m:r>
                                    </m:sub>
                                  </m:sSub>
                                </m:e>
                              </m:d>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i="1" smtClean="0">
                                          <a:latin typeface="Cambria Math" panose="02040503050406030204" pitchFamily="18" charset="0"/>
                                        </a:rPr>
                                        <m:t>1</m:t>
                                      </m:r>
                                    </m:sub>
                                  </m:sSub>
                                  <m:r>
                                    <a:rPr lang="en-GB" b="0" i="1" smtClean="0">
                                      <a:latin typeface="Cambria Math" panose="02040503050406030204" pitchFamily="18" charset="0"/>
                                    </a:rPr>
                                    <m:t>+1</m:t>
                                  </m:r>
                                </m:e>
                              </m:d>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b="0" i="1" smtClean="0">
                                          <a:latin typeface="Cambria Math" panose="02040503050406030204" pitchFamily="18" charset="0"/>
                                        </a:rPr>
                                        <m:t>2</m:t>
                                      </m:r>
                                    </m:sub>
                                  </m:sSub>
                                  <m:r>
                                    <a:rPr lang="en-GB" b="0" i="1" smtClean="0">
                                      <a:latin typeface="Cambria Math" panose="02040503050406030204" pitchFamily="18" charset="0"/>
                                    </a:rPr>
                                    <m:t>−1</m:t>
                                  </m:r>
                                </m:e>
                              </m:d>
                            </m:sup>
                          </m:sSup>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b="0" i="1" smtClean="0">
                                          <a:latin typeface="Cambria Math" panose="02040503050406030204" pitchFamily="18" charset="0"/>
                                        </a:rPr>
                                        <m:t>2</m:t>
                                      </m:r>
                                    </m:sub>
                                  </m:sSub>
                                </m:e>
                              </m:d>
                            </m:sup>
                          </m:sSup>
                        </m:e>
                      </m:d>
                    </m:oMath>
                  </m:oMathPara>
                </a14:m>
                <a:endParaRPr lang="en-GB" dirty="0"/>
              </a:p>
              <a:p>
                <a:pPr lvl="2"/>
                <a14:m>
                  <m:oMath xmlns:m="http://schemas.openxmlformats.org/officeDocument/2006/math">
                    <m:sSup>
                      <m:sSupPr>
                        <m:ctrlPr>
                          <a:rPr lang="en-GB"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i="1" smtClean="0">
                                <a:latin typeface="Cambria Math" panose="02040503050406030204" pitchFamily="18" charset="0"/>
                              </a:rPr>
                            </m:ctrlPr>
                          </m:dPr>
                          <m:e>
                            <m:sSub>
                              <m:sSubPr>
                                <m:ctrlPr>
                                  <a:rPr lang="en-GB" i="1" smtClean="0">
                                    <a:latin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b="0" i="1" smtClean="0">
                                    <a:latin typeface="Cambria Math" panose="02040503050406030204" pitchFamily="18" charset="0"/>
                                  </a:rPr>
                                  <m:t>𝑖</m:t>
                                </m:r>
                              </m:sub>
                            </m:sSub>
                          </m:e>
                        </m:d>
                      </m:sup>
                    </m:sSup>
                    <m:r>
                      <a:rPr lang="en-GB" b="0" i="1" smtClean="0">
                        <a:latin typeface="Cambria Math" panose="02040503050406030204" pitchFamily="18" charset="0"/>
                      </a:rPr>
                      <m:t>=</m:t>
                    </m:r>
                    <m:d>
                      <m:dPr>
                        <m:begChr m:val="{"/>
                        <m:endChr m:val="}"/>
                        <m:ctrlPr>
                          <a:rPr lang="en-GB" b="0" i="1" smtClean="0">
                            <a:latin typeface="Cambria Math" panose="02040503050406030204" pitchFamily="18" charset="0"/>
                          </a:rPr>
                        </m:ctrlPr>
                      </m:dPr>
                      <m:e>
                        <m:sSubSup>
                          <m:sSubSupPr>
                            <m:ctrlPr>
                              <a:rPr lang="en-GB" i="1" smtClean="0">
                                <a:latin typeface="Cambria Math" panose="02040503050406030204" pitchFamily="18" charset="0"/>
                              </a:rPr>
                            </m:ctrlPr>
                          </m:sSubSupPr>
                          <m:e>
                            <m:r>
                              <a:rPr lang="en-GB" i="1" smtClean="0">
                                <a:latin typeface="Cambria Math" panose="02040503050406030204" pitchFamily="18" charset="0"/>
                              </a:rPr>
                              <m:t>𝐷</m:t>
                            </m:r>
                          </m:e>
                          <m:sub>
                            <m:r>
                              <a:rPr lang="en-GB" i="1" smtClean="0">
                                <a:latin typeface="Cambria Math" panose="02040503050406030204" pitchFamily="18" charset="0"/>
                              </a:rPr>
                              <m:t>1</m:t>
                            </m:r>
                          </m:sub>
                          <m:sup>
                            <m:d>
                              <m:dPr>
                                <m:ctrlPr>
                                  <a:rPr lang="en-GB" i="1" smtClean="0">
                                    <a:latin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b="0" i="1" smtClean="0">
                                        <a:latin typeface="Cambria Math" panose="02040503050406030204" pitchFamily="18" charset="0"/>
                                        <a:ea typeface="Cambria Math" panose="02040503050406030204" pitchFamily="18" charset="0"/>
                                      </a:rPr>
                                      <m:t>𝑖</m:t>
                                    </m:r>
                                  </m:sub>
                                </m:sSub>
                              </m:e>
                            </m:d>
                          </m:sup>
                        </m:sSubSup>
                        <m:r>
                          <a:rPr lang="en-GB" b="0" i="1" smtClean="0">
                            <a:latin typeface="Cambria Math" panose="02040503050406030204" pitchFamily="18" charset="0"/>
                            <a:ea typeface="Cambria Math" panose="02040503050406030204" pitchFamily="18" charset="0"/>
                          </a:rPr>
                          <m:t>=</m:t>
                        </m:r>
                        <m:sSubSup>
                          <m:sSubSupPr>
                            <m:ctrlPr>
                              <a:rPr lang="en-GB" b="0" i="1" smtClean="0">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𝑑</m:t>
                            </m:r>
                          </m:e>
                          <m:sub>
                            <m:r>
                              <a:rPr lang="en-GB" b="0" i="1" smtClean="0">
                                <a:latin typeface="Cambria Math" panose="02040503050406030204" pitchFamily="18" charset="0"/>
                                <a:ea typeface="Cambria Math" panose="02040503050406030204" pitchFamily="18" charset="0"/>
                              </a:rPr>
                              <m:t>1</m:t>
                            </m:r>
                          </m:sub>
                          <m:sup>
                            <m:d>
                              <m:dPr>
                                <m:ctrlPr>
                                  <a:rPr lang="en-GB" i="1" smtClean="0">
                                    <a:latin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i="1" smtClean="0">
                                        <a:latin typeface="Cambria Math" panose="02040503050406030204" pitchFamily="18" charset="0"/>
                                        <a:ea typeface="Cambria Math" panose="02040503050406030204" pitchFamily="18" charset="0"/>
                                      </a:rPr>
                                      <m:t>𝑖</m:t>
                                    </m:r>
                                  </m:sub>
                                </m:sSub>
                              </m:e>
                            </m:d>
                          </m:sup>
                        </m:sSubSup>
                        <m:r>
                          <a:rPr lang="en-GB" i="1" smtClean="0">
                            <a:latin typeface="Cambria Math" panose="02040503050406030204" pitchFamily="18" charset="0"/>
                          </a:rPr>
                          <m:t>,…,</m:t>
                        </m:r>
                        <m:sSubSup>
                          <m:sSubSupPr>
                            <m:ctrlPr>
                              <a:rPr lang="en-GB" i="1" smtClean="0">
                                <a:latin typeface="Cambria Math" panose="02040503050406030204" pitchFamily="18" charset="0"/>
                              </a:rPr>
                            </m:ctrlPr>
                          </m:sSubSupPr>
                          <m:e>
                            <m:r>
                              <a:rPr lang="en-GB" i="1" smtClean="0">
                                <a:latin typeface="Cambria Math" panose="02040503050406030204" pitchFamily="18" charset="0"/>
                              </a:rPr>
                              <m:t>𝐷</m:t>
                            </m:r>
                          </m:e>
                          <m:sub>
                            <m:r>
                              <a:rPr lang="en-GB" i="1" smtClean="0">
                                <a:latin typeface="Cambria Math" panose="02040503050406030204" pitchFamily="18" charset="0"/>
                              </a:rPr>
                              <m:t>𝑛</m:t>
                            </m:r>
                          </m:sub>
                          <m:sup>
                            <m:d>
                              <m:dPr>
                                <m:ctrlPr>
                                  <a:rPr lang="en-GB" i="1" smtClean="0">
                                    <a:latin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b="0" i="1" smtClean="0">
                                        <a:latin typeface="Cambria Math" panose="02040503050406030204" pitchFamily="18" charset="0"/>
                                        <a:ea typeface="Cambria Math" panose="02040503050406030204" pitchFamily="18" charset="0"/>
                                      </a:rPr>
                                      <m:t>𝑖</m:t>
                                    </m:r>
                                  </m:sub>
                                </m:sSub>
                              </m:e>
                            </m:d>
                          </m:sup>
                        </m:sSubSup>
                        <m:r>
                          <a:rPr lang="en-GB" i="1" smtClean="0">
                            <a:latin typeface="Cambria Math" panose="02040503050406030204" pitchFamily="18" charset="0"/>
                            <a:ea typeface="Cambria Math" panose="02040503050406030204" pitchFamily="18" charset="0"/>
                          </a:rPr>
                          <m:t>=</m:t>
                        </m:r>
                        <m:sSubSup>
                          <m:sSubSupPr>
                            <m:ctrlPr>
                              <a:rPr lang="en-GB" b="0" i="1" smtClean="0">
                                <a:latin typeface="Cambria Math" panose="02040503050406030204" pitchFamily="18" charset="0"/>
                                <a:ea typeface="Cambria Math" panose="02040503050406030204" pitchFamily="18" charset="0"/>
                              </a:rPr>
                            </m:ctrlPr>
                          </m:sSubSupPr>
                          <m:e>
                            <m:r>
                              <a:rPr lang="en-GB" i="1" smtClean="0">
                                <a:latin typeface="Cambria Math" panose="02040503050406030204" pitchFamily="18" charset="0"/>
                                <a:ea typeface="Cambria Math" panose="02040503050406030204" pitchFamily="18" charset="0"/>
                              </a:rPr>
                              <m:t>𝑑</m:t>
                            </m:r>
                          </m:e>
                          <m:sub>
                            <m:r>
                              <a:rPr lang="en-GB" b="0" i="1" smtClean="0">
                                <a:latin typeface="Cambria Math" panose="02040503050406030204" pitchFamily="18" charset="0"/>
                                <a:ea typeface="Cambria Math" panose="02040503050406030204" pitchFamily="18" charset="0"/>
                              </a:rPr>
                              <m:t>𝑛</m:t>
                            </m:r>
                          </m:sub>
                          <m:sup>
                            <m:d>
                              <m:dPr>
                                <m:ctrlPr>
                                  <a:rPr lang="en-GB" i="1" smtClean="0">
                                    <a:latin typeface="Cambria Math" panose="02040503050406030204" pitchFamily="18" charset="0"/>
                                  </a:rPr>
                                </m:ctrlPr>
                              </m:dPr>
                              <m:e>
                                <m:sSub>
                                  <m:sSubPr>
                                    <m:ctrlPr>
                                      <a:rPr lang="en-GB"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i="1" smtClean="0">
                                        <a:latin typeface="Cambria Math" panose="02040503050406030204" pitchFamily="18" charset="0"/>
                                        <a:ea typeface="Cambria Math" panose="02040503050406030204" pitchFamily="18" charset="0"/>
                                      </a:rPr>
                                      <m:t>𝑖</m:t>
                                    </m:r>
                                  </m:sub>
                                </m:sSub>
                              </m:e>
                            </m:d>
                          </m:sup>
                        </m:sSubSup>
                      </m:e>
                    </m:d>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b="0" i="1" smtClean="0">
                            <a:latin typeface="Cambria Math" panose="02040503050406030204" pitchFamily="18" charset="0"/>
                            <a:ea typeface="Cambria Math" panose="02040503050406030204" pitchFamily="18" charset="0"/>
                          </a:rPr>
                          <m:t>𝑖</m:t>
                        </m:r>
                      </m:sub>
                    </m:sSub>
                    <m:r>
                      <a:rPr lang="en-GB" b="0" i="1" smtClean="0">
                        <a:latin typeface="Cambria Math" panose="02040503050406030204" pitchFamily="18" charset="0"/>
                        <a:ea typeface="Cambria Math" panose="02040503050406030204" pitchFamily="18" charset="0"/>
                      </a:rPr>
                      <m:t>∈</m:t>
                    </m:r>
                    <m:d>
                      <m:dPr>
                        <m:begChr m:val="{"/>
                        <m:endChr m:val="}"/>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b="0" i="1" smtClean="0">
                                <a:latin typeface="Cambria Math" panose="02040503050406030204" pitchFamily="18" charset="0"/>
                                <a:ea typeface="Cambria Math" panose="02040503050406030204" pitchFamily="18" charset="0"/>
                              </a:rPr>
                              <m:t>1</m:t>
                            </m:r>
                          </m:sub>
                        </m:sSub>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𝑡</m:t>
                            </m:r>
                          </m:e>
                          <m:sub>
                            <m:r>
                              <a:rPr lang="en-GB" b="0" i="1" smtClean="0">
                                <a:latin typeface="Cambria Math" panose="02040503050406030204" pitchFamily="18" charset="0"/>
                                <a:ea typeface="Cambria Math" panose="02040503050406030204" pitchFamily="18" charset="0"/>
                              </a:rPr>
                              <m:t>2</m:t>
                            </m:r>
                          </m:sub>
                        </m:sSub>
                      </m:e>
                    </m:d>
                  </m:oMath>
                </a14:m>
                <a:endParaRPr lang="en-GB" dirty="0"/>
              </a:p>
              <a:p>
                <a:r>
                  <a:rPr lang="en-GB" dirty="0"/>
                  <a:t>Decision making over time usually involves calculating the best sequence starting at current step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oMath>
                </a14:m>
                <a:r>
                  <a:rPr lang="en-GB" dirty="0"/>
                  <a:t>, making decisions for </a:t>
                </a:r>
                <a14:m>
                  <m:oMath xmlns:m="http://schemas.openxmlformats.org/officeDocument/2006/math">
                    <m:r>
                      <a:rPr lang="en-GB" b="0" i="1" smtClean="0">
                        <a:latin typeface="Cambria Math" panose="02040503050406030204" pitchFamily="18" charset="0"/>
                        <a:ea typeface="Cambria Math" panose="02040503050406030204" pitchFamily="18" charset="0"/>
                      </a:rPr>
                      <m:t>𝜅</m:t>
                    </m:r>
                  </m:oMath>
                </a14:m>
                <a:r>
                  <a:rPr lang="en-GB" dirty="0"/>
                  <a:t> steps, given evidence up until </a:t>
                </a:r>
                <a14:m>
                  <m:oMath xmlns:m="http://schemas.openxmlformats.org/officeDocument/2006/math">
                    <m:r>
                      <a:rPr lang="en-GB" i="1">
                        <a:latin typeface="Cambria Math" panose="02040503050406030204" pitchFamily="18" charset="0"/>
                        <a:ea typeface="Cambria Math" panose="02040503050406030204" pitchFamily="18" charset="0"/>
                      </a:rPr>
                      <m:t>𝑡</m:t>
                    </m:r>
                  </m:oMath>
                </a14:m>
                <a:r>
                  <a:rPr lang="en-GB" dirty="0"/>
                  <a:t> and previous decisions</a:t>
                </a:r>
              </a:p>
              <a:p>
                <a:pPr lvl="1"/>
                <a:r>
                  <a:rPr lang="en-GB" dirty="0"/>
                  <a:t>I.e., finding the best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b="1" i="1" smtClean="0">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 </m:t>
                            </m:r>
                            <m:r>
                              <a:rPr lang="en-GB"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𝑡</m:t>
                            </m:r>
                            <m:r>
                              <a:rPr lang="en-GB" b="1"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ea typeface="Cambria Math" panose="02040503050406030204" pitchFamily="18" charset="0"/>
                              </a:rPr>
                              <m:t>𝜅</m:t>
                            </m:r>
                          </m:e>
                        </m:d>
                      </m:sup>
                    </m:sSup>
                  </m:oMath>
                </a14:m>
                <a:r>
                  <a:rPr lang="en-GB" dirty="0"/>
                  <a:t> given </a:t>
                </a:r>
                <a14:m>
                  <m:oMath xmlns:m="http://schemas.openxmlformats.org/officeDocument/2006/math">
                    <m:sSup>
                      <m:sSupPr>
                        <m:ctrlPr>
                          <a:rPr lang="en-GB" b="1" i="1">
                            <a:latin typeface="Cambria Math" panose="02040503050406030204" pitchFamily="18" charset="0"/>
                          </a:rPr>
                        </m:ctrlPr>
                      </m:sSupPr>
                      <m:e>
                        <m:r>
                          <a:rPr lang="de-DE" b="1" i="1" smtClean="0">
                            <a:latin typeface="Cambria Math" panose="02040503050406030204" pitchFamily="18" charset="0"/>
                          </a:rPr>
                          <m:t>𝒆</m:t>
                        </m:r>
                      </m:e>
                      <m:sup>
                        <m:d>
                          <m:dPr>
                            <m:ctrlPr>
                              <a:rPr lang="en-GB"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rPr>
                              <m:t>:</m:t>
                            </m:r>
                            <m:r>
                              <a:rPr lang="de-DE" i="1">
                                <a:latin typeface="Cambria Math" panose="02040503050406030204" pitchFamily="18" charset="0"/>
                                <a:ea typeface="Cambria Math" panose="02040503050406030204" pitchFamily="18" charset="0"/>
                              </a:rPr>
                              <m:t>𝑡</m:t>
                            </m:r>
                          </m:e>
                        </m:d>
                      </m:sup>
                    </m:sSup>
                  </m:oMath>
                </a14:m>
                <a:r>
                  <a:rPr lang="en-GB" dirty="0"/>
                  <a:t> and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de-DE"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rPr>
                              <m:t>:</m:t>
                            </m:r>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−1</m:t>
                            </m:r>
                          </m:e>
                        </m:d>
                      </m:sup>
                    </m:sSup>
                  </m:oMath>
                </a14:m>
                <a:endParaRPr lang="en-GB" dirty="0"/>
              </a:p>
              <a:p>
                <a:pPr lvl="1"/>
                <a:endParaRPr lang="en-GB" dirty="0"/>
              </a:p>
              <a:p>
                <a:endParaRPr lang="en-GB" dirty="0"/>
              </a:p>
            </p:txBody>
          </p:sp>
        </mc:Choice>
        <mc:Fallback xmlns="">
          <p:sp>
            <p:nvSpPr>
              <p:cNvPr id="3" name="Content Placeholder 2">
                <a:extLst>
                  <a:ext uri="{FF2B5EF4-FFF2-40B4-BE49-F238E27FC236}">
                    <a16:creationId xmlns:a16="http://schemas.microsoft.com/office/drawing/2014/main" id="{20F56638-A2FB-E54F-8B76-E466199794EC}"/>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3039" r="-2286" b="-829"/>
                </a:stretch>
              </a:blipFill>
            </p:spPr>
            <p:txBody>
              <a:bodyPr/>
              <a:lstStyle/>
              <a:p>
                <a:r>
                  <a:rPr lang="en-DE">
                    <a:noFill/>
                  </a:rPr>
                  <a:t> </a:t>
                </a:r>
              </a:p>
            </p:txBody>
          </p:sp>
        </mc:Fallback>
      </mc:AlternateContent>
      <p:sp>
        <p:nvSpPr>
          <p:cNvPr id="7" name="TextBox 6">
            <a:extLst>
              <a:ext uri="{FF2B5EF4-FFF2-40B4-BE49-F238E27FC236}">
                <a16:creationId xmlns:a16="http://schemas.microsoft.com/office/drawing/2014/main" id="{9C0E45E0-45AE-CB45-9383-93D871F3F13F}"/>
              </a:ext>
            </a:extLst>
          </p:cNvPr>
          <p:cNvSpPr txBox="1"/>
          <p:nvPr/>
        </p:nvSpPr>
        <p:spPr>
          <a:xfrm>
            <a:off x="8976320" y="1332545"/>
            <a:ext cx="3025469" cy="923330"/>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So far, we used utilities to determine “the best”. How can we use them with time?</a:t>
            </a:r>
          </a:p>
        </p:txBody>
      </p:sp>
      <p:sp>
        <p:nvSpPr>
          <p:cNvPr id="4" name="Date Placeholder 3">
            <a:extLst>
              <a:ext uri="{FF2B5EF4-FFF2-40B4-BE49-F238E27FC236}">
                <a16:creationId xmlns:a16="http://schemas.microsoft.com/office/drawing/2014/main" id="{2DC400FB-5E64-0A83-4120-2AC377A20329}"/>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4C22C803-9CB3-2327-EA71-022B37DC40A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E769C5E1-9A26-51D9-AA8D-118C15E44B64}"/>
              </a:ext>
            </a:extLst>
          </p:cNvPr>
          <p:cNvSpPr>
            <a:spLocks noGrp="1"/>
          </p:cNvSpPr>
          <p:nvPr>
            <p:ph type="sldNum" sz="quarter" idx="11"/>
          </p:nvPr>
        </p:nvSpPr>
        <p:spPr/>
        <p:txBody>
          <a:bodyPr/>
          <a:lstStyle/>
          <a:p>
            <a:fld id="{EB1502E6-D9AE-3544-B6D5-378AAA0B915F}" type="slidenum">
              <a:rPr lang="de-DE" altLang="de-DE" smtClean="0"/>
              <a:pPr/>
              <a:t>78</a:t>
            </a:fld>
            <a:endParaRPr lang="de-DE" altLang="de-DE" dirty="0"/>
          </a:p>
        </p:txBody>
      </p:sp>
    </p:spTree>
    <p:extLst>
      <p:ext uri="{BB962C8B-B14F-4D97-AF65-F5344CB8AC3E}">
        <p14:creationId xmlns:p14="http://schemas.microsoft.com/office/powerpoint/2010/main" val="7449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210A-70AD-3046-B4D7-6B7F2860532C}"/>
              </a:ext>
            </a:extLst>
          </p:cNvPr>
          <p:cNvSpPr>
            <a:spLocks noGrp="1"/>
          </p:cNvSpPr>
          <p:nvPr>
            <p:ph type="title"/>
          </p:nvPr>
        </p:nvSpPr>
        <p:spPr/>
        <p:txBody>
          <a:bodyPr/>
          <a:lstStyle/>
          <a:p>
            <a:r>
              <a:rPr lang="en-GB"/>
              <a:t>Utilities over Time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755ACF5-3BBC-1D45-9438-27EE3DD96EE4}"/>
                  </a:ext>
                </a:extLst>
              </p:cNvPr>
              <p:cNvSpPr>
                <a:spLocks noGrp="1"/>
              </p:cNvSpPr>
              <p:nvPr>
                <p:ph type="body" sz="quarter" idx="13"/>
              </p:nvPr>
            </p:nvSpPr>
            <p:spPr/>
            <p:txBody>
              <a:bodyPr>
                <a:normAutofit fontScale="92500" lnSpcReduction="20000"/>
              </a:bodyPr>
              <a:lstStyle/>
              <a:p>
                <a:r>
                  <a:rPr lang="en-GB" dirty="0"/>
                  <a:t>One has to iterate over temporal action assignments and pick the one that yields the maximum expected utility</a:t>
                </a:r>
              </a:p>
              <a:p>
                <a:pPr lvl="1"/>
                <a:r>
                  <a:rPr lang="en-GB" dirty="0"/>
                  <a:t>Each individual slice has a utility (or reward) ➝ Multi-attribute utility theory</a:t>
                </a:r>
              </a:p>
              <a:p>
                <a:pPr lvl="1"/>
                <a:r>
                  <a:rPr lang="en-GB" dirty="0"/>
                  <a:t>All individual utilities need to be combined into one utility of the complete sequence using a </a:t>
                </a:r>
                <a:r>
                  <a:rPr lang="en-GB" dirty="0">
                    <a:solidFill>
                      <a:schemeClr val="accent1"/>
                    </a:solidFill>
                  </a:rPr>
                  <a:t>sequential combination function </a:t>
                </a:r>
                <a14:m>
                  <m:oMath xmlns:m="http://schemas.openxmlformats.org/officeDocument/2006/math">
                    <m:r>
                      <a:rPr lang="el-GR" i="1" smtClean="0">
                        <a:solidFill>
                          <a:schemeClr val="accent1"/>
                        </a:solidFill>
                        <a:latin typeface="Cambria Math" panose="02040503050406030204" pitchFamily="18" charset="0"/>
                        <a:ea typeface="Cambria Math" panose="02040503050406030204" pitchFamily="18" charset="0"/>
                      </a:rPr>
                      <m:t>𝛶</m:t>
                    </m:r>
                  </m:oMath>
                </a14:m>
                <a:endParaRPr lang="en-GB" i="1" dirty="0"/>
              </a:p>
              <a:p>
                <a:pPr marL="258503"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r>
                        <a:rPr lang="de-DE" i="1">
                          <a:latin typeface="Cambria Math" panose="02040503050406030204" pitchFamily="18" charset="0"/>
                        </a:rPr>
                        <m:t>=</m:t>
                      </m:r>
                      <m:r>
                        <a:rPr lang="el-GR" i="1">
                          <a:latin typeface="Cambria Math" panose="02040503050406030204" pitchFamily="18" charset="0"/>
                          <a:ea typeface="Cambria Math" panose="02040503050406030204" pitchFamily="18" charset="0"/>
                        </a:rPr>
                        <m:t>𝛶</m:t>
                      </m:r>
                      <m:d>
                        <m:dPr>
                          <m:begChr m:val="["/>
                          <m:endChr m:val="]"/>
                          <m:ctrlPr>
                            <a:rPr lang="de-DE" b="0" i="1" smtClean="0">
                              <a:latin typeface="Cambria Math" panose="02040503050406030204" pitchFamily="18" charset="0"/>
                              <a:ea typeface="Cambria Math" panose="02040503050406030204" pitchFamily="18" charset="0"/>
                            </a:rPr>
                          </m:ctrlPr>
                        </m:dPr>
                        <m:e>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e>
                          </m:d>
                          <m:r>
                            <a:rPr lang="de-DE" b="0" i="1" smtClean="0">
                              <a:latin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e>
                          </m:d>
                          <m:r>
                            <a:rPr lang="de-DE" b="0" i="1" smtClean="0">
                              <a:latin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e>
                          </m:d>
                          <m:r>
                            <a:rPr lang="de-DE" b="0" i="1" smtClean="0">
                              <a:latin typeface="Cambria Math" panose="02040503050406030204" pitchFamily="18" charset="0"/>
                            </a:rPr>
                            <m:t>,</m:t>
                          </m:r>
                          <m:r>
                            <a:rPr lang="de-DE" i="1">
                              <a:latin typeface="Cambria Math" panose="02040503050406030204" pitchFamily="18" charset="0"/>
                            </a:rPr>
                            <m:t>…</m:t>
                          </m:r>
                        </m:e>
                      </m:d>
                    </m:oMath>
                  </m:oMathPara>
                </a14:m>
                <a:endParaRPr lang="en-GB" dirty="0"/>
              </a:p>
              <a:p>
                <a:pPr lvl="1"/>
                <a:r>
                  <a:rPr lang="en-GB" dirty="0"/>
                  <a:t>Assumption: Preference of one sequence over the other does not depend on time </a:t>
                </a:r>
                <a:br>
                  <a:rPr lang="en-GB" dirty="0"/>
                </a:br>
                <a:r>
                  <a:rPr lang="en-GB" dirty="0"/>
                  <a:t>➝ </a:t>
                </a:r>
                <a:r>
                  <a:rPr lang="en-GB" dirty="0">
                    <a:solidFill>
                      <a:schemeClr val="accent1"/>
                    </a:solidFill>
                  </a:rPr>
                  <a:t>Preferences are stationary</a:t>
                </a:r>
              </a:p>
              <a:p>
                <a:pPr lvl="2"/>
                <a:r>
                  <a:rPr lang="en-GB" dirty="0"/>
                  <a:t>Formally, if two state sequences </a:t>
                </a:r>
                <a14:m>
                  <m:oMath xmlns:m="http://schemas.openxmlformats.org/officeDocument/2006/math">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oMath>
                </a14:m>
                <a:r>
                  <a:rPr lang="en-GB" dirty="0"/>
                  <a:t> and </a:t>
                </a:r>
                <a14:m>
                  <m:oMath xmlns:m="http://schemas.openxmlformats.org/officeDocument/2006/math">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oMath>
                </a14:m>
                <a:r>
                  <a:rPr lang="en-GB" dirty="0"/>
                  <a:t> have the same starting state (</a:t>
                </a:r>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0</m:t>
                            </m:r>
                          </m:e>
                        </m:d>
                      </m:sup>
                    </m:sSup>
                  </m:oMath>
                </a14:m>
                <a:r>
                  <a:rPr lang="en-GB" dirty="0"/>
                  <a:t>), then the two sequences </a:t>
                </a:r>
                <a14:m>
                  <m:oMath xmlns:m="http://schemas.openxmlformats.org/officeDocument/2006/math">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oMath>
                </a14:m>
                <a:r>
                  <a:rPr lang="en-GB" dirty="0"/>
                  <a:t> and </a:t>
                </a:r>
                <a14:m>
                  <m:oMath xmlns:m="http://schemas.openxmlformats.org/officeDocument/2006/math">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oMath>
                </a14:m>
                <a:r>
                  <a:rPr lang="en-GB" dirty="0"/>
                  <a:t> should be preference-ordered in the same way as </a:t>
                </a:r>
                <a14:m>
                  <m:oMath xmlns:m="http://schemas.openxmlformats.org/officeDocument/2006/math">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oMath>
                </a14:m>
                <a:r>
                  <a:rPr lang="en-GB" dirty="0"/>
                  <a:t> and </a:t>
                </a:r>
                <a14:m>
                  <m:oMath xmlns:m="http://schemas.openxmlformats.org/officeDocument/2006/math">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𝒔</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oMath>
                </a14:m>
                <a:r>
                  <a:rPr lang="en-GB" dirty="0"/>
                  <a:t> </a:t>
                </a:r>
                <a:br>
                  <a:rPr lang="en-GB" dirty="0"/>
                </a:br>
                <a:r>
                  <a:rPr lang="en-GB" dirty="0"/>
                  <a:t>➝ Preference independence between the different slices</a:t>
                </a:r>
                <a:br>
                  <a:rPr lang="en-GB" dirty="0"/>
                </a:br>
                <a:r>
                  <a:rPr lang="en-GB" dirty="0"/>
                  <a:t>➝ Use additive combination function (</a:t>
                </a:r>
                <a14:m>
                  <m:oMath xmlns:m="http://schemas.openxmlformats.org/officeDocument/2006/math">
                    <m:r>
                      <m:rPr>
                        <m:sty m:val="p"/>
                      </m:rPr>
                      <a:rPr lang="el-GR" i="1">
                        <a:latin typeface="Cambria Math" panose="02040503050406030204" pitchFamily="18" charset="0"/>
                        <a:ea typeface="Cambria Math" panose="02040503050406030204" pitchFamily="18" charset="0"/>
                      </a:rPr>
                      <m:t>Υ</m:t>
                    </m:r>
                  </m:oMath>
                </a14:m>
                <a:r>
                  <a:rPr lang="en-GB" dirty="0"/>
                  <a:t>)</a:t>
                </a:r>
              </a:p>
              <a:p>
                <a:pPr lvl="1"/>
                <a:endParaRPr lang="en-GB" dirty="0"/>
              </a:p>
            </p:txBody>
          </p:sp>
        </mc:Choice>
        <mc:Fallback xmlns="">
          <p:sp>
            <p:nvSpPr>
              <p:cNvPr id="3" name="Content Placeholder 2">
                <a:extLst>
                  <a:ext uri="{FF2B5EF4-FFF2-40B4-BE49-F238E27FC236}">
                    <a16:creationId xmlns:a16="http://schemas.microsoft.com/office/drawing/2014/main" id="{6755ACF5-3BBC-1D45-9438-27EE3DD96EE4}"/>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331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C1B390CC-1333-A4F7-44B0-999B9D516792}"/>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3EFCFD49-BAD4-BE33-4444-96DEFD24058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2F66F124-5479-D970-AA71-573D1C120944}"/>
              </a:ext>
            </a:extLst>
          </p:cNvPr>
          <p:cNvSpPr>
            <a:spLocks noGrp="1"/>
          </p:cNvSpPr>
          <p:nvPr>
            <p:ph type="sldNum" sz="quarter" idx="11"/>
          </p:nvPr>
        </p:nvSpPr>
        <p:spPr/>
        <p:txBody>
          <a:bodyPr/>
          <a:lstStyle/>
          <a:p>
            <a:fld id="{EB1502E6-D9AE-3544-B6D5-378AAA0B915F}" type="slidenum">
              <a:rPr lang="de-DE" altLang="de-DE" smtClean="0"/>
              <a:pPr/>
              <a:t>79</a:t>
            </a:fld>
            <a:endParaRPr lang="de-DE" altLang="de-DE" dirty="0"/>
          </a:p>
        </p:txBody>
      </p:sp>
    </p:spTree>
    <p:extLst>
      <p:ext uri="{BB962C8B-B14F-4D97-AF65-F5344CB8AC3E}">
        <p14:creationId xmlns:p14="http://schemas.microsoft.com/office/powerpoint/2010/main" val="381444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en-GB"/>
              <a:t>Axioms of Utility Theory</a:t>
            </a:r>
          </a:p>
        </p:txBody>
      </p:sp>
      <mc:AlternateContent xmlns:mc="http://schemas.openxmlformats.org/markup-compatibility/2006" xmlns:a14="http://schemas.microsoft.com/office/drawing/2010/main">
        <mc:Choice Requires="a14">
          <p:sp>
            <p:nvSpPr>
              <p:cNvPr id="43010" name="Rectangle 3"/>
              <p:cNvSpPr>
                <a:spLocks noGrp="1" noChangeArrowheads="1"/>
              </p:cNvSpPr>
              <p:nvPr>
                <p:ph type="body" sz="quarter" idx="13"/>
              </p:nvPr>
            </p:nvSpPr>
            <p:spPr/>
            <p:txBody>
              <a:bodyPr numCol="1">
                <a:normAutofit fontScale="77500" lnSpcReduction="20000"/>
              </a:bodyPr>
              <a:lstStyle/>
              <a:p>
                <a:pPr marL="514350" indent="-514350">
                  <a:buFont typeface="+mj-lt"/>
                  <a:buAutoNum type="arabicPeriod"/>
                </a:pPr>
                <a:r>
                  <a:rPr lang="en-GB" dirty="0">
                    <a:solidFill>
                      <a:schemeClr val="accent1"/>
                    </a:solidFill>
                  </a:rPr>
                  <a:t>Orderability</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ea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smtClean="0">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ea typeface="Cambria Math" panose="02040503050406030204" pitchFamily="18" charset="0"/>
                        <a:sym typeface="Symbol" charset="0"/>
                      </a:rPr>
                      <m:t>∨</m:t>
                    </m:r>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rPr>
                          <m:t>𝐵</m:t>
                        </m:r>
                      </m:e>
                    </m:d>
                  </m:oMath>
                </a14:m>
                <a:endParaRPr lang="en-GB" dirty="0"/>
              </a:p>
              <a:p>
                <a:pPr lvl="2"/>
                <a14:m>
                  <m:oMath xmlns:m="http://schemas.openxmlformats.org/officeDocument/2006/math">
                    <m:d>
                      <m:dPr>
                        <m:begChr m:val="{"/>
                        <m:endChr m:val="}"/>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 ~</m:t>
                        </m:r>
                      </m:e>
                    </m:d>
                  </m:oMath>
                </a14:m>
                <a:r>
                  <a:rPr lang="en-GB" dirty="0"/>
                  <a:t> jointly exhaustive, pairwise disjoint</a:t>
                </a:r>
              </a:p>
              <a:p>
                <a:pPr marL="514350" indent="-514350">
                  <a:buFont typeface="+mj-lt"/>
                  <a:buAutoNum type="arabicPeriod"/>
                </a:pPr>
                <a:r>
                  <a:rPr lang="en-GB" dirty="0">
                    <a:solidFill>
                      <a:schemeClr val="accent1"/>
                    </a:solidFill>
                  </a:rPr>
                  <a:t>Transitivity</a:t>
                </a:r>
                <a:r>
                  <a:rPr lang="en-GB" dirty="0"/>
                  <a:t> </a:t>
                </a:r>
              </a:p>
              <a:p>
                <a:pPr lvl="1"/>
                <a14:m>
                  <m:oMath xmlns:m="http://schemas.openxmlformats.org/officeDocument/2006/math">
                    <m:d>
                      <m:dPr>
                        <m:ctrlPr>
                          <a:rPr lang="en-GB" i="1" smtClean="0">
                            <a:latin typeface="Cambria Math" panose="02040503050406030204" pitchFamily="18" charset="0"/>
                          </a:rPr>
                        </m:ctrlPr>
                      </m:dPr>
                      <m:e>
                        <m:r>
                          <a:rPr lang="en-GB" i="1" smtClean="0">
                            <a:latin typeface="Cambria Math" panose="02040503050406030204" pitchFamily="18"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rPr>
                          <m:t>𝐵</m:t>
                        </m:r>
                      </m:e>
                    </m:d>
                    <m:r>
                      <a:rPr lang="en-GB" i="1" smtClean="0">
                        <a:latin typeface="Cambria Math" panose="02040503050406030204" pitchFamily="18" charset="0"/>
                        <a:ea typeface="Cambria Math" panose="02040503050406030204" pitchFamily="18" charset="0"/>
                        <a:sym typeface="Symbol" charset="0"/>
                      </a:rPr>
                      <m:t>∧</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r>
                      <a:rPr lang="en-GB" b="0" i="1" smtClean="0">
                        <a:latin typeface="Cambria Math" panose="02040503050406030204" pitchFamily="18" charset="0"/>
                        <a:sym typeface="Symbol" charset="0"/>
                      </a:rPr>
                      <m:t> </m:t>
                    </m:r>
                    <m:r>
                      <a:rPr lang="en-GB" i="1" smtClean="0">
                        <a:latin typeface="Cambria Math" panose="02040503050406030204" pitchFamily="18" charset="0"/>
                        <a:sym typeface="Symbol" charset="0"/>
                      </a:rPr>
                      <m:t></m:t>
                    </m:r>
                    <m:r>
                      <a:rPr lang="en-GB" b="0" i="1" smtClean="0">
                        <a:latin typeface="Cambria Math" panose="02040503050406030204" pitchFamily="18" charset="0"/>
                        <a:sym typeface="Symbol" charset="0"/>
                      </a:rPr>
                      <m:t> </m:t>
                    </m:r>
                    <m:d>
                      <m:dPr>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e>
                    </m:d>
                  </m:oMath>
                </a14:m>
                <a:endParaRPr lang="en-GB" dirty="0">
                  <a:sym typeface="Symbol" charset="0"/>
                </a:endParaRPr>
              </a:p>
              <a:p>
                <a:pPr marL="514350" indent="-514350">
                  <a:buFont typeface="+mj-lt"/>
                  <a:buAutoNum type="arabicPeriod"/>
                </a:pPr>
                <a:r>
                  <a:rPr lang="en-GB" dirty="0">
                    <a:solidFill>
                      <a:schemeClr val="accent1"/>
                    </a:solidFill>
                    <a:sym typeface="Symbol" charset="0"/>
                  </a:rPr>
                  <a:t>Continuity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𝐶</m:t>
                    </m:r>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 </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 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𝐵</m:t>
                    </m:r>
                  </m:oMath>
                </a14:m>
                <a:endParaRPr lang="en-GB" dirty="0">
                  <a:sym typeface="Symbol" charset="0"/>
                </a:endParaRPr>
              </a:p>
              <a:p>
                <a:pPr marL="514350" indent="-514350">
                  <a:buFont typeface="+mj-lt"/>
                  <a:buAutoNum type="arabicPeriod"/>
                </a:pPr>
                <a:r>
                  <a:rPr lang="en-GB" dirty="0">
                    <a:solidFill>
                      <a:schemeClr val="accent1"/>
                    </a:solidFill>
                    <a:sym typeface="Symbol" charset="0"/>
                  </a:rPr>
                  <a:t>Substitutability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i="1">
                        <a:latin typeface="Cambria Math" panose="02040503050406030204" pitchFamily="18" charset="0"/>
                        <a:ea typeface="Cambria Math" panose="02040503050406030204" pitchFamily="18" charset="0"/>
                        <a:sym typeface="Symbol" charset="0"/>
                      </a:rPr>
                      <m:t>⇒</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𝐴</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r>
                      <a:rPr lang="en-GB" i="1" smtClean="0">
                        <a:latin typeface="Cambria Math" panose="02040503050406030204" pitchFamily="18" charset="0"/>
                        <a:ea typeface="Cambria Math" panose="02040503050406030204" pitchFamily="18" charset="0"/>
                        <a:sym typeface="Symbol" charset="0"/>
                      </a:rPr>
                      <m:t>∼</m:t>
                    </m:r>
                    <m:d>
                      <m:dPr>
                        <m:begChr m:val="["/>
                        <m:endChr m:val="]"/>
                        <m:ctrlPr>
                          <a:rPr lang="en-GB" i="1" smtClean="0">
                            <a:latin typeface="Cambria Math" panose="02040503050406030204" pitchFamily="18" charset="0"/>
                            <a:sym typeface="Symbol" charset="0"/>
                          </a:rPr>
                        </m:ctrlPr>
                      </m:dPr>
                      <m:e>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sym typeface="Symbol" charset="0"/>
                          </a:rPr>
                          <m:t>;1−</m:t>
                        </m:r>
                        <m:r>
                          <a:rPr lang="en-GB" i="1" smtClean="0">
                            <a:latin typeface="Cambria Math" panose="02040503050406030204" pitchFamily="18" charset="0"/>
                            <a:sym typeface="Symbol" charset="0"/>
                          </a:rPr>
                          <m:t>𝑝</m:t>
                        </m:r>
                        <m:r>
                          <a:rPr lang="en-GB" i="1" smtClean="0">
                            <a:latin typeface="Cambria Math" panose="02040503050406030204" pitchFamily="18" charset="0"/>
                            <a:sym typeface="Symbol" charset="0"/>
                          </a:rPr>
                          <m:t>,</m:t>
                        </m:r>
                        <m:r>
                          <a:rPr lang="en-GB" i="1" smtClean="0">
                            <a:latin typeface="Cambria Math" panose="02040503050406030204" pitchFamily="18" charset="0"/>
                            <a:sym typeface="Symbol" charset="0"/>
                          </a:rPr>
                          <m:t>𝐶</m:t>
                        </m:r>
                      </m:e>
                    </m:d>
                  </m:oMath>
                </a14:m>
                <a:endParaRPr lang="en-GB" dirty="0">
                  <a:sym typeface="Symbol" charset="0"/>
                </a:endParaRPr>
              </a:p>
              <a:p>
                <a:pPr lvl="2"/>
                <a:r>
                  <a:rPr lang="en-GB" dirty="0">
                    <a:sym typeface="Symbol" charset="0"/>
                  </a:rPr>
                  <a:t>Also holds if replacing </a:t>
                </a:r>
                <a14:m>
                  <m:oMath xmlns:m="http://schemas.openxmlformats.org/officeDocument/2006/math">
                    <m:r>
                      <a:rPr lang="en-GB" i="1">
                        <a:latin typeface="Cambria Math" panose="02040503050406030204" pitchFamily="18" charset="0"/>
                        <a:ea typeface="Cambria Math" panose="02040503050406030204" pitchFamily="18" charset="0"/>
                        <a:sym typeface="Symbol" charset="0"/>
                      </a:rPr>
                      <m:t>∼</m:t>
                    </m:r>
                  </m:oMath>
                </a14:m>
                <a:r>
                  <a:rPr lang="en-GB" dirty="0">
                    <a:sym typeface="Symbol" charset="0"/>
                  </a:rPr>
                  <a:t> with </a:t>
                </a:r>
                <a14:m>
                  <m:oMath xmlns:m="http://schemas.openxmlformats.org/officeDocument/2006/math">
                    <m:r>
                      <a:rPr lang="en-GB" i="1">
                        <a:latin typeface="Cambria Math" panose="02040503050406030204" pitchFamily="18" charset="0"/>
                        <a:ea typeface="Cambria Math" panose="02040503050406030204" pitchFamily="18" charset="0"/>
                      </a:rPr>
                      <m:t>≻</m:t>
                    </m:r>
                  </m:oMath>
                </a14:m>
                <a:endParaRPr lang="en-GB" dirty="0">
                  <a:sym typeface="Symbol" charset="0"/>
                </a:endParaRPr>
              </a:p>
              <a:p>
                <a:pPr marL="514350" indent="-514350">
                  <a:buFont typeface="+mj-lt"/>
                  <a:buAutoNum type="arabicPeriod"/>
                </a:pPr>
                <a:r>
                  <a:rPr lang="en-GB" dirty="0">
                    <a:solidFill>
                      <a:schemeClr val="accent1"/>
                    </a:solidFill>
                    <a:sym typeface="Symbol" charset="0"/>
                  </a:rPr>
                  <a:t>Monotonicity</a:t>
                </a:r>
              </a:p>
              <a:p>
                <a:pPr lvl="1"/>
                <a14:m>
                  <m:oMath xmlns:m="http://schemas.openxmlformats.org/officeDocument/2006/math">
                    <m:r>
                      <a:rPr lang="en-GB" i="1" smtClean="0">
                        <a:latin typeface="Cambria Math" panose="02040503050406030204" pitchFamily="18" charset="0"/>
                        <a:sym typeface="Symbol" charset="0"/>
                      </a:rPr>
                      <m:t>𝐴</m:t>
                    </m:r>
                    <m:r>
                      <a:rPr lang="en-GB" i="1">
                        <a:latin typeface="Cambria Math" panose="02040503050406030204" pitchFamily="18" charset="0"/>
                        <a:ea typeface="Cambria Math" panose="02040503050406030204" pitchFamily="18" charset="0"/>
                      </a:rPr>
                      <m:t>≻</m:t>
                    </m:r>
                    <m:r>
                      <a:rPr lang="en-GB" i="1" smtClean="0">
                        <a:latin typeface="Cambria Math" panose="02040503050406030204" pitchFamily="18" charset="0"/>
                        <a:sym typeface="Symbol" charset="0"/>
                      </a:rPr>
                      <m:t>𝐵</m:t>
                    </m:r>
                    <m:r>
                      <a:rPr lang="en-GB" i="1" smtClean="0">
                        <a:latin typeface="Cambria Math" panose="02040503050406030204" pitchFamily="18" charset="0"/>
                        <a:ea typeface="Cambria Math" panose="02040503050406030204" pitchFamily="18" charset="0"/>
                        <a:sym typeface="Symbol" charset="0"/>
                      </a:rPr>
                      <m:t>⇒</m:t>
                    </m:r>
                    <m:r>
                      <a:rPr lang="en-GB" i="1" smtClean="0">
                        <a:latin typeface="Cambria Math" panose="02040503050406030204" pitchFamily="18" charset="0"/>
                        <a:sym typeface="Symbol" charset="0"/>
                      </a:rPr>
                      <m:t>(</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𝑞</m:t>
                    </m:r>
                    <m:r>
                      <a:rPr lang="en-GB" i="1" smtClean="0">
                        <a:latin typeface="Cambria Math" panose="02040503050406030204" pitchFamily="18" charset="0"/>
                        <a:ea typeface="Cambria Math" panose="02040503050406030204" pitchFamily="18" charset="0"/>
                        <a:sym typeface="Symbol"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en-GB" i="1">
                        <a:latin typeface="Cambria Math" panose="02040503050406030204" pitchFamily="18" charset="0"/>
                        <a:ea typeface="Cambria Math" panose="02040503050406030204" pitchFamily="18"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e>
                    </m:d>
                    <m:r>
                      <a:rPr lang="en-GB" b="0" i="1" smtClean="0">
                        <a:latin typeface="Cambria Math" panose="02040503050406030204" pitchFamily="18" charset="0"/>
                        <a:sym typeface="Symbol" charset="0"/>
                      </a:rPr>
                      <m:t>)</m:t>
                    </m:r>
                  </m:oMath>
                </a14:m>
                <a:endParaRPr lang="en-GB" dirty="0">
                  <a:sym typeface="Symbol" charset="0"/>
                </a:endParaRPr>
              </a:p>
              <a:p>
                <a:pPr marL="514350" indent="-514350">
                  <a:buFont typeface="+mj-lt"/>
                  <a:buAutoNum type="arabicPeriod" startAt="6"/>
                </a:pPr>
                <a:r>
                  <a:rPr lang="en-GB" dirty="0">
                    <a:solidFill>
                      <a:schemeClr val="accent1"/>
                    </a:solidFill>
                    <a:sym typeface="Symbol" charset="0"/>
                  </a:rPr>
                  <a:t>Decomposability</a:t>
                </a:r>
              </a:p>
              <a:p>
                <a:pPr lvl="1"/>
                <a14:m>
                  <m:oMath xmlns:m="http://schemas.openxmlformats.org/officeDocument/2006/math">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𝑝</m:t>
                        </m:r>
                        <m:r>
                          <a:rPr lang="en-GB" i="1">
                            <a:latin typeface="Cambria Math" panose="02040503050406030204" pitchFamily="18" charset="0"/>
                            <a:sym typeface="Symbol" charset="0"/>
                          </a:rPr>
                          <m:t>, </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𝑞</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 1−</m:t>
                            </m:r>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e>
                    </m:d>
                    <m:r>
                      <a:rPr lang="en-GB" i="1">
                        <a:latin typeface="Cambria Math" panose="02040503050406030204" pitchFamily="18" charset="0"/>
                        <a:ea typeface="Cambria Math" panose="02040503050406030204" pitchFamily="18" charset="0"/>
                        <a:sym typeface="Symbol" charset="0"/>
                      </a:rPr>
                      <m:t>∼</m:t>
                    </m:r>
                    <m:d>
                      <m:dPr>
                        <m:begChr m:val="["/>
                        <m:endChr m:val="]"/>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𝑝</m:t>
                        </m:r>
                        <m:r>
                          <a:rPr lang="en-GB" i="1">
                            <a:latin typeface="Cambria Math" panose="02040503050406030204" pitchFamily="18" charset="0"/>
                            <a:sym typeface="Symbol" charset="0"/>
                          </a:rPr>
                          <m:t>,</m:t>
                        </m:r>
                        <m:r>
                          <a:rPr lang="en-GB" i="1">
                            <a:latin typeface="Cambria Math" panose="02040503050406030204" pitchFamily="18" charset="0"/>
                            <a:sym typeface="Symbol" charset="0"/>
                          </a:rPr>
                          <m:t>𝐴</m:t>
                        </m:r>
                        <m:r>
                          <a:rPr lang="en-GB" i="1">
                            <a:latin typeface="Cambria Math" panose="02040503050406030204" pitchFamily="18" charset="0"/>
                            <a:sym typeface="Symbol" charset="0"/>
                          </a:rPr>
                          <m:t>; </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r>
                          <a:rPr lang="en-GB" i="1">
                            <a:latin typeface="Cambria Math" panose="02040503050406030204" pitchFamily="18" charset="0"/>
                            <a:sym typeface="Symbol" charset="0"/>
                          </a:rPr>
                          <m:t>𝑞</m:t>
                        </m:r>
                        <m:r>
                          <a:rPr lang="en-GB" i="1">
                            <a:latin typeface="Cambria Math" panose="02040503050406030204" pitchFamily="18" charset="0"/>
                            <a:sym typeface="Symbol" charset="0"/>
                          </a:rPr>
                          <m:t>, </m:t>
                        </m:r>
                        <m:r>
                          <a:rPr lang="en-GB" i="1">
                            <a:latin typeface="Cambria Math" panose="02040503050406030204" pitchFamily="18" charset="0"/>
                            <a:sym typeface="Symbol" charset="0"/>
                          </a:rPr>
                          <m:t>𝐵</m:t>
                        </m:r>
                        <m:r>
                          <a:rPr lang="en-GB" i="1">
                            <a:latin typeface="Cambria Math" panose="02040503050406030204" pitchFamily="18" charset="0"/>
                            <a:sym typeface="Symbol" charset="0"/>
                          </a:rPr>
                          <m:t>;</m:t>
                        </m:r>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𝑝</m:t>
                            </m:r>
                          </m:e>
                        </m:d>
                        <m:d>
                          <m:dPr>
                            <m:ctrlPr>
                              <a:rPr lang="en-GB" i="1">
                                <a:latin typeface="Cambria Math" panose="02040503050406030204" pitchFamily="18" charset="0"/>
                                <a:sym typeface="Symbol" charset="0"/>
                              </a:rPr>
                            </m:ctrlPr>
                          </m:dPr>
                          <m:e>
                            <m:r>
                              <a:rPr lang="en-GB" i="1">
                                <a:latin typeface="Cambria Math" panose="02040503050406030204" pitchFamily="18" charset="0"/>
                                <a:sym typeface="Symbol" charset="0"/>
                              </a:rPr>
                              <m:t>1−</m:t>
                            </m:r>
                            <m:r>
                              <a:rPr lang="en-GB" i="1">
                                <a:latin typeface="Cambria Math" panose="02040503050406030204" pitchFamily="18" charset="0"/>
                                <a:sym typeface="Symbol" charset="0"/>
                              </a:rPr>
                              <m:t>𝑞</m:t>
                            </m:r>
                          </m:e>
                        </m:d>
                        <m:r>
                          <a:rPr lang="en-GB" i="1">
                            <a:latin typeface="Cambria Math" panose="02040503050406030204" pitchFamily="18" charset="0"/>
                            <a:sym typeface="Symbol" charset="0"/>
                          </a:rPr>
                          <m:t>, </m:t>
                        </m:r>
                        <m:r>
                          <a:rPr lang="en-GB" i="1">
                            <a:latin typeface="Cambria Math" panose="02040503050406030204" pitchFamily="18" charset="0"/>
                            <a:sym typeface="Symbol" charset="0"/>
                          </a:rPr>
                          <m:t>𝐶</m:t>
                        </m:r>
                      </m:e>
                    </m:d>
                  </m:oMath>
                </a14:m>
                <a:endParaRPr lang="en-GB" dirty="0">
                  <a:sym typeface="Symbol" charset="0"/>
                </a:endParaRPr>
              </a:p>
              <a:p>
                <a:endParaRPr lang="en-GB" dirty="0">
                  <a:sym typeface="Symbol" charset="0"/>
                </a:endParaRPr>
              </a:p>
            </p:txBody>
          </p:sp>
        </mc:Choice>
        <mc:Fallback xmlns="">
          <p:sp>
            <p:nvSpPr>
              <p:cNvPr id="43010" name="Rectangle 3"/>
              <p:cNvSpPr>
                <a:spLocks noGrp="1" noRot="1" noChangeAspect="1" noMove="1" noResize="1" noEditPoints="1" noAdjustHandles="1" noChangeArrowheads="1" noChangeShapeType="1" noTextEdit="1"/>
              </p:cNvSpPr>
              <p:nvPr>
                <p:ph type="body" sz="quarter" idx="13"/>
              </p:nvPr>
            </p:nvSpPr>
            <p:spPr>
              <a:blipFill>
                <a:blip r:embed="rId3"/>
                <a:stretch>
                  <a:fillRect l="-1371" t="-2762"/>
                </a:stretch>
              </a:blipFill>
            </p:spPr>
            <p:txBody>
              <a:bodyPr/>
              <a:lstStyle/>
              <a:p>
                <a:r>
                  <a:rPr lang="en-DE">
                    <a:noFill/>
                  </a:rPr>
                  <a:t> </a:t>
                </a:r>
              </a:p>
            </p:txBody>
          </p:sp>
        </mc:Fallback>
      </mc:AlternateContent>
      <p:grpSp>
        <p:nvGrpSpPr>
          <p:cNvPr id="37" name="Group 36">
            <a:extLst>
              <a:ext uri="{FF2B5EF4-FFF2-40B4-BE49-F238E27FC236}">
                <a16:creationId xmlns:a16="http://schemas.microsoft.com/office/drawing/2014/main" id="{430EB168-25A2-404D-BEF5-3AB27777FDF9}"/>
              </a:ext>
            </a:extLst>
          </p:cNvPr>
          <p:cNvGrpSpPr/>
          <p:nvPr/>
        </p:nvGrpSpPr>
        <p:grpSpPr>
          <a:xfrm>
            <a:off x="8816177" y="1665066"/>
            <a:ext cx="3015498" cy="4240848"/>
            <a:chOff x="5768502" y="1575962"/>
            <a:chExt cx="3015498" cy="4240848"/>
          </a:xfrm>
        </p:grpSpPr>
        <p:sp>
          <p:nvSpPr>
            <p:cNvPr id="39" name="Text Box 4">
              <a:extLst>
                <a:ext uri="{FF2B5EF4-FFF2-40B4-BE49-F238E27FC236}">
                  <a16:creationId xmlns:a16="http://schemas.microsoft.com/office/drawing/2014/main" id="{08D277F7-53DE-8A47-A453-089E3BF38234}"/>
                </a:ext>
              </a:extLst>
            </p:cNvPr>
            <p:cNvSpPr txBox="1">
              <a:spLocks noChangeArrowheads="1"/>
            </p:cNvSpPr>
            <p:nvPr/>
          </p:nvSpPr>
          <p:spPr bwMode="auto">
            <a:xfrm>
              <a:off x="5768502" y="1575962"/>
              <a:ext cx="3015498" cy="4240848"/>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a:no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a:r>
                <a:rPr lang="en-GB" sz="1800" dirty="0">
                  <a:solidFill>
                    <a:schemeClr val="bg1"/>
                  </a:solidFill>
                  <a:latin typeface="+mn-lt"/>
                </a:rPr>
                <a:t>Decomposability: </a:t>
              </a:r>
            </a:p>
            <a:p>
              <a:pPr algn="ctr"/>
              <a:r>
                <a:rPr lang="en-GB" sz="1800" i="0" dirty="0">
                  <a:solidFill>
                    <a:schemeClr val="bg1"/>
                  </a:solidFill>
                  <a:latin typeface="+mn-lt"/>
                </a:rPr>
                <a:t>There is no fun in gambling.</a:t>
              </a:r>
              <a:br>
                <a:rPr lang="en-GB" sz="1800" i="0" dirty="0">
                  <a:solidFill>
                    <a:schemeClr val="bg1"/>
                  </a:solidFill>
                  <a:latin typeface="+mn-lt"/>
                </a:rPr>
              </a:br>
              <a:endParaRPr lang="en-GB" sz="1800" i="0" dirty="0">
                <a:solidFill>
                  <a:schemeClr val="bg1"/>
                </a:solidFill>
                <a:latin typeface="+mn-lt"/>
              </a:endParaRPr>
            </a:p>
            <a:p>
              <a:pPr algn="ctr"/>
              <a:r>
                <a:rPr lang="en-GB" sz="1400" i="0" dirty="0">
                  <a:solidFill>
                    <a:schemeClr val="bg1"/>
                  </a:solidFill>
                  <a:latin typeface="+mn-lt"/>
                </a:rPr>
                <a:t>Equivalent lotteries:</a:t>
              </a:r>
            </a:p>
          </p:txBody>
        </p:sp>
        <p:grpSp>
          <p:nvGrpSpPr>
            <p:cNvPr id="40" name="Group 39">
              <a:extLst>
                <a:ext uri="{FF2B5EF4-FFF2-40B4-BE49-F238E27FC236}">
                  <a16:creationId xmlns:a16="http://schemas.microsoft.com/office/drawing/2014/main" id="{2A07B4C4-D129-3B45-B0A3-2EB8F8278CDB}"/>
                </a:ext>
              </a:extLst>
            </p:cNvPr>
            <p:cNvGrpSpPr/>
            <p:nvPr/>
          </p:nvGrpSpPr>
          <p:grpSpPr>
            <a:xfrm>
              <a:off x="5845696" y="2838959"/>
              <a:ext cx="2938304" cy="1405011"/>
              <a:chOff x="5724415" y="2832582"/>
              <a:chExt cx="2938304" cy="1405011"/>
            </a:xfrm>
          </p:grpSpPr>
          <p:cxnSp>
            <p:nvCxnSpPr>
              <p:cNvPr id="51" name="Straight Connector 50">
                <a:extLst>
                  <a:ext uri="{FF2B5EF4-FFF2-40B4-BE49-F238E27FC236}">
                    <a16:creationId xmlns:a16="http://schemas.microsoft.com/office/drawing/2014/main" id="{58B8ED68-6E16-C841-84F6-244946DDF5DE}"/>
                  </a:ext>
                </a:extLst>
              </p:cNvPr>
              <p:cNvCxnSpPr>
                <a:cxnSpLocks/>
              </p:cNvCxnSpPr>
              <p:nvPr/>
            </p:nvCxnSpPr>
            <p:spPr>
              <a:xfrm>
                <a:off x="5724415" y="3350591"/>
                <a:ext cx="2609688" cy="72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1BFE7E-4C25-214C-95D8-E37AE218A5FB}"/>
                  </a:ext>
                </a:extLst>
              </p:cNvPr>
              <p:cNvCxnSpPr>
                <a:cxnSpLocks/>
              </p:cNvCxnSpPr>
              <p:nvPr/>
            </p:nvCxnSpPr>
            <p:spPr>
              <a:xfrm flipV="1">
                <a:off x="5724415" y="2993481"/>
                <a:ext cx="13032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E5E4E8B-B797-F144-A28F-ED8FD8016291}"/>
                  </a:ext>
                </a:extLst>
              </p:cNvPr>
              <p:cNvCxnSpPr>
                <a:cxnSpLocks/>
              </p:cNvCxnSpPr>
              <p:nvPr/>
            </p:nvCxnSpPr>
            <p:spPr>
              <a:xfrm flipV="1">
                <a:off x="7027615" y="3347110"/>
                <a:ext cx="13032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4398CC65-D369-4046-94D7-ABCCEEC73A30}"/>
                      </a:ext>
                    </a:extLst>
                  </p:cNvPr>
                  <p:cNvSpPr txBox="1"/>
                  <p:nvPr/>
                </p:nvSpPr>
                <p:spPr>
                  <a:xfrm>
                    <a:off x="6983056" y="2832582"/>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𝐴</m:t>
                          </m:r>
                        </m:oMath>
                      </m:oMathPara>
                    </a14:m>
                    <a:endParaRPr lang="en-GB" sz="1600">
                      <a:solidFill>
                        <a:schemeClr val="bg1"/>
                      </a:solidFill>
                    </a:endParaRPr>
                  </a:p>
                </p:txBody>
              </p:sp>
            </mc:Choice>
            <mc:Fallback xmlns="">
              <p:sp>
                <p:nvSpPr>
                  <p:cNvPr id="14" name="TextBox 13">
                    <a:extLst>
                      <a:ext uri="{FF2B5EF4-FFF2-40B4-BE49-F238E27FC236}">
                        <a16:creationId xmlns:a16="http://schemas.microsoft.com/office/drawing/2014/main" id="{002F10CE-CD4C-6749-95A6-1D4B667FE41B}"/>
                      </a:ext>
                    </a:extLst>
                  </p:cNvPr>
                  <p:cNvSpPr txBox="1">
                    <a:spLocks noRot="1" noChangeAspect="1" noMove="1" noResize="1" noEditPoints="1" noAdjustHandles="1" noChangeArrowheads="1" noChangeShapeType="1" noTextEdit="1"/>
                  </p:cNvSpPr>
                  <p:nvPr/>
                </p:nvSpPr>
                <p:spPr>
                  <a:xfrm>
                    <a:off x="6983056" y="2832582"/>
                    <a:ext cx="362983" cy="338554"/>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8240209E-4F14-E04F-9E70-A8D2F8A7EBAE}"/>
                      </a:ext>
                    </a:extLst>
                  </p:cNvPr>
                  <p:cNvSpPr txBox="1"/>
                  <p:nvPr/>
                </p:nvSpPr>
                <p:spPr>
                  <a:xfrm>
                    <a:off x="8291400" y="3185058"/>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𝐵</m:t>
                          </m:r>
                        </m:oMath>
                      </m:oMathPara>
                    </a14:m>
                    <a:endParaRPr lang="en-GB" sz="1600">
                      <a:solidFill>
                        <a:schemeClr val="bg1"/>
                      </a:solidFill>
                    </a:endParaRPr>
                  </a:p>
                </p:txBody>
              </p:sp>
            </mc:Choice>
            <mc:Fallback xmlns="">
              <p:sp>
                <p:nvSpPr>
                  <p:cNvPr id="20" name="TextBox 19">
                    <a:extLst>
                      <a:ext uri="{FF2B5EF4-FFF2-40B4-BE49-F238E27FC236}">
                        <a16:creationId xmlns:a16="http://schemas.microsoft.com/office/drawing/2014/main" id="{2A569853-4633-4C4C-A544-A58994A4D07E}"/>
                      </a:ext>
                    </a:extLst>
                  </p:cNvPr>
                  <p:cNvSpPr txBox="1">
                    <a:spLocks noRot="1" noChangeAspect="1" noMove="1" noResize="1" noEditPoints="1" noAdjustHandles="1" noChangeArrowheads="1" noChangeShapeType="1" noTextEdit="1"/>
                  </p:cNvSpPr>
                  <p:nvPr/>
                </p:nvSpPr>
                <p:spPr>
                  <a:xfrm>
                    <a:off x="8291400" y="3185058"/>
                    <a:ext cx="371319" cy="338554"/>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4FF11B6C-B766-4F45-8AC5-B3AA8D08C38A}"/>
                      </a:ext>
                    </a:extLst>
                  </p:cNvPr>
                  <p:cNvSpPr txBox="1"/>
                  <p:nvPr/>
                </p:nvSpPr>
                <p:spPr>
                  <a:xfrm>
                    <a:off x="8291400" y="3899039"/>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𝐶</m:t>
                          </m:r>
                        </m:oMath>
                      </m:oMathPara>
                    </a14:m>
                    <a:endParaRPr lang="en-GB" sz="1600">
                      <a:solidFill>
                        <a:schemeClr val="bg1"/>
                      </a:solidFill>
                    </a:endParaRPr>
                  </a:p>
                </p:txBody>
              </p:sp>
            </mc:Choice>
            <mc:Fallback xmlns="">
              <p:sp>
                <p:nvSpPr>
                  <p:cNvPr id="21" name="TextBox 20">
                    <a:extLst>
                      <a:ext uri="{FF2B5EF4-FFF2-40B4-BE49-F238E27FC236}">
                        <a16:creationId xmlns:a16="http://schemas.microsoft.com/office/drawing/2014/main" id="{66456077-438E-CC44-8466-A47CE28F644E}"/>
                      </a:ext>
                    </a:extLst>
                  </p:cNvPr>
                  <p:cNvSpPr txBox="1">
                    <a:spLocks noRot="1" noChangeAspect="1" noMove="1" noResize="1" noEditPoints="1" noAdjustHandles="1" noChangeArrowheads="1" noChangeShapeType="1" noTextEdit="1"/>
                  </p:cNvSpPr>
                  <p:nvPr/>
                </p:nvSpPr>
                <p:spPr>
                  <a:xfrm>
                    <a:off x="8291400" y="3899039"/>
                    <a:ext cx="362022" cy="338554"/>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531BD324-5226-1343-A447-2E3C3842BA7B}"/>
                      </a:ext>
                    </a:extLst>
                  </p:cNvPr>
                  <p:cNvSpPr txBox="1"/>
                  <p:nvPr/>
                </p:nvSpPr>
                <p:spPr>
                  <a:xfrm>
                    <a:off x="6067893" y="2882153"/>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𝑝</m:t>
                          </m:r>
                        </m:oMath>
                      </m:oMathPara>
                    </a14:m>
                    <a:endParaRPr lang="en-GB" sz="1600">
                      <a:solidFill>
                        <a:schemeClr val="bg1"/>
                      </a:solidFill>
                    </a:endParaRPr>
                  </a:p>
                </p:txBody>
              </p:sp>
            </mc:Choice>
            <mc:Fallback xmlns="">
              <p:sp>
                <p:nvSpPr>
                  <p:cNvPr id="22" name="TextBox 21">
                    <a:extLst>
                      <a:ext uri="{FF2B5EF4-FFF2-40B4-BE49-F238E27FC236}">
                        <a16:creationId xmlns:a16="http://schemas.microsoft.com/office/drawing/2014/main" id="{68C5781F-2304-B842-9BD9-68BF4DF1DCE4}"/>
                      </a:ext>
                    </a:extLst>
                  </p:cNvPr>
                  <p:cNvSpPr txBox="1">
                    <a:spLocks noRot="1" noChangeAspect="1" noMove="1" noResize="1" noEditPoints="1" noAdjustHandles="1" noChangeArrowheads="1" noChangeShapeType="1" noTextEdit="1"/>
                  </p:cNvSpPr>
                  <p:nvPr/>
                </p:nvSpPr>
                <p:spPr>
                  <a:xfrm>
                    <a:off x="6067893" y="2882153"/>
                    <a:ext cx="347466" cy="338554"/>
                  </a:xfrm>
                  <a:prstGeom prst="rect">
                    <a:avLst/>
                  </a:prstGeom>
                  <a:blipFill>
                    <a:blip r:embed="rId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2822648D-3368-9242-847E-B819EBD0904F}"/>
                      </a:ext>
                    </a:extLst>
                  </p:cNvPr>
                  <p:cNvSpPr txBox="1"/>
                  <p:nvPr/>
                </p:nvSpPr>
                <p:spPr>
                  <a:xfrm>
                    <a:off x="5860564" y="3475637"/>
                    <a:ext cx="70634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𝑝</m:t>
                          </m:r>
                        </m:oMath>
                      </m:oMathPara>
                    </a14:m>
                    <a:endParaRPr lang="en-GB" sz="1600">
                      <a:solidFill>
                        <a:schemeClr val="bg1"/>
                      </a:solidFill>
                    </a:endParaRPr>
                  </a:p>
                </p:txBody>
              </p:sp>
            </mc:Choice>
            <mc:Fallback xmlns="">
              <p:sp>
                <p:nvSpPr>
                  <p:cNvPr id="24" name="TextBox 23">
                    <a:extLst>
                      <a:ext uri="{FF2B5EF4-FFF2-40B4-BE49-F238E27FC236}">
                        <a16:creationId xmlns:a16="http://schemas.microsoft.com/office/drawing/2014/main" id="{AF3CA69D-6230-4849-9CB4-E6D57DA9734A}"/>
                      </a:ext>
                    </a:extLst>
                  </p:cNvPr>
                  <p:cNvSpPr txBox="1">
                    <a:spLocks noRot="1" noChangeAspect="1" noMove="1" noResize="1" noEditPoints="1" noAdjustHandles="1" noChangeArrowheads="1" noChangeShapeType="1" noTextEdit="1"/>
                  </p:cNvSpPr>
                  <p:nvPr/>
                </p:nvSpPr>
                <p:spPr>
                  <a:xfrm>
                    <a:off x="5860564" y="3475637"/>
                    <a:ext cx="706347" cy="338554"/>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EBDCE37A-8FF1-B348-97DA-F8B39AC7974C}"/>
                      </a:ext>
                    </a:extLst>
                  </p:cNvPr>
                  <p:cNvSpPr txBox="1"/>
                  <p:nvPr/>
                </p:nvSpPr>
                <p:spPr>
                  <a:xfrm>
                    <a:off x="7390244" y="3225254"/>
                    <a:ext cx="34797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𝑞</m:t>
                          </m:r>
                        </m:oMath>
                      </m:oMathPara>
                    </a14:m>
                    <a:endParaRPr lang="en-GB" sz="1600">
                      <a:solidFill>
                        <a:schemeClr val="bg1"/>
                      </a:solidFill>
                    </a:endParaRPr>
                  </a:p>
                </p:txBody>
              </p:sp>
            </mc:Choice>
            <mc:Fallback xmlns="">
              <p:sp>
                <p:nvSpPr>
                  <p:cNvPr id="25" name="TextBox 24">
                    <a:extLst>
                      <a:ext uri="{FF2B5EF4-FFF2-40B4-BE49-F238E27FC236}">
                        <a16:creationId xmlns:a16="http://schemas.microsoft.com/office/drawing/2014/main" id="{633EA81F-2766-134C-BE3B-96BC79A3B7CF}"/>
                      </a:ext>
                    </a:extLst>
                  </p:cNvPr>
                  <p:cNvSpPr txBox="1">
                    <a:spLocks noRot="1" noChangeAspect="1" noMove="1" noResize="1" noEditPoints="1" noAdjustHandles="1" noChangeArrowheads="1" noChangeShapeType="1" noTextEdit="1"/>
                  </p:cNvSpPr>
                  <p:nvPr/>
                </p:nvSpPr>
                <p:spPr>
                  <a:xfrm>
                    <a:off x="7390244" y="3225254"/>
                    <a:ext cx="347979" cy="338554"/>
                  </a:xfrm>
                  <a:prstGeom prst="rect">
                    <a:avLst/>
                  </a:prstGeom>
                  <a:blipFill>
                    <a:blip r:embed="rId9"/>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525D968D-9F05-1D4A-9230-561C8281A129}"/>
                      </a:ext>
                    </a:extLst>
                  </p:cNvPr>
                  <p:cNvSpPr txBox="1"/>
                  <p:nvPr/>
                </p:nvSpPr>
                <p:spPr>
                  <a:xfrm>
                    <a:off x="7182915" y="3838193"/>
                    <a:ext cx="70686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𝑞</m:t>
                          </m:r>
                        </m:oMath>
                      </m:oMathPara>
                    </a14:m>
                    <a:endParaRPr lang="en-GB" sz="1600">
                      <a:solidFill>
                        <a:schemeClr val="bg1"/>
                      </a:solidFill>
                    </a:endParaRPr>
                  </a:p>
                </p:txBody>
              </p:sp>
            </mc:Choice>
            <mc:Fallback xmlns="">
              <p:sp>
                <p:nvSpPr>
                  <p:cNvPr id="26" name="TextBox 25">
                    <a:extLst>
                      <a:ext uri="{FF2B5EF4-FFF2-40B4-BE49-F238E27FC236}">
                        <a16:creationId xmlns:a16="http://schemas.microsoft.com/office/drawing/2014/main" id="{C5474DD8-C5F2-FA4C-AEF5-580418673DBB}"/>
                      </a:ext>
                    </a:extLst>
                  </p:cNvPr>
                  <p:cNvSpPr txBox="1">
                    <a:spLocks noRot="1" noChangeAspect="1" noMove="1" noResize="1" noEditPoints="1" noAdjustHandles="1" noChangeArrowheads="1" noChangeShapeType="1" noTextEdit="1"/>
                  </p:cNvSpPr>
                  <p:nvPr/>
                </p:nvSpPr>
                <p:spPr>
                  <a:xfrm>
                    <a:off x="7182915" y="3838193"/>
                    <a:ext cx="706860" cy="338554"/>
                  </a:xfrm>
                  <a:prstGeom prst="rect">
                    <a:avLst/>
                  </a:prstGeom>
                  <a:blipFill>
                    <a:blip r:embed="rId10"/>
                    <a:stretch>
                      <a:fillRect/>
                    </a:stretch>
                  </a:blipFill>
                </p:spPr>
                <p:txBody>
                  <a:bodyPr/>
                  <a:lstStyle/>
                  <a:p>
                    <a:r>
                      <a:rPr lang="de-DE">
                        <a:noFill/>
                      </a:rPr>
                      <a:t> </a:t>
                    </a:r>
                  </a:p>
                </p:txBody>
              </p:sp>
            </mc:Fallback>
          </mc:AlternateContent>
        </p:grpSp>
        <p:grpSp>
          <p:nvGrpSpPr>
            <p:cNvPr id="41" name="Group 40">
              <a:extLst>
                <a:ext uri="{FF2B5EF4-FFF2-40B4-BE49-F238E27FC236}">
                  <a16:creationId xmlns:a16="http://schemas.microsoft.com/office/drawing/2014/main" id="{8904EDE5-700C-B846-ADAE-8DD86BA91CCF}"/>
                </a:ext>
              </a:extLst>
            </p:cNvPr>
            <p:cNvGrpSpPr/>
            <p:nvPr/>
          </p:nvGrpSpPr>
          <p:grpSpPr>
            <a:xfrm>
              <a:off x="6219749" y="4474703"/>
              <a:ext cx="2132158" cy="1174654"/>
              <a:chOff x="5724415" y="2938800"/>
              <a:chExt cx="2132158" cy="1174654"/>
            </a:xfrm>
          </p:grpSpPr>
          <p:cxnSp>
            <p:nvCxnSpPr>
              <p:cNvPr id="42" name="Straight Connector 41">
                <a:extLst>
                  <a:ext uri="{FF2B5EF4-FFF2-40B4-BE49-F238E27FC236}">
                    <a16:creationId xmlns:a16="http://schemas.microsoft.com/office/drawing/2014/main" id="{E11395DB-A256-4644-B6CF-F6081678E997}"/>
                  </a:ext>
                </a:extLst>
              </p:cNvPr>
              <p:cNvCxnSpPr>
                <a:cxnSpLocks/>
              </p:cNvCxnSpPr>
              <p:nvPr/>
            </p:nvCxnSpPr>
            <p:spPr>
              <a:xfrm>
                <a:off x="5724415" y="3500804"/>
                <a:ext cx="18000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10029A0-0CF7-3845-BE56-2018046470DD}"/>
                  </a:ext>
                </a:extLst>
              </p:cNvPr>
              <p:cNvCxnSpPr>
                <a:cxnSpLocks/>
              </p:cNvCxnSpPr>
              <p:nvPr/>
            </p:nvCxnSpPr>
            <p:spPr>
              <a:xfrm flipV="1">
                <a:off x="5724415" y="3142384"/>
                <a:ext cx="1800000" cy="360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EA33036-9330-1D44-8E2A-0ADD71BA603D}"/>
                  </a:ext>
                </a:extLst>
              </p:cNvPr>
              <p:cNvCxnSpPr>
                <a:cxnSpLocks/>
              </p:cNvCxnSpPr>
              <p:nvPr/>
            </p:nvCxnSpPr>
            <p:spPr>
              <a:xfrm flipV="1">
                <a:off x="5734050" y="3496288"/>
                <a:ext cx="1800000" cy="159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4AEBE56A-EF5E-B84F-B9A5-46D99AE8F51C}"/>
                      </a:ext>
                    </a:extLst>
                  </p:cNvPr>
                  <p:cNvSpPr txBox="1"/>
                  <p:nvPr/>
                </p:nvSpPr>
                <p:spPr>
                  <a:xfrm>
                    <a:off x="7477371" y="2975286"/>
                    <a:ext cx="36298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𝐴</m:t>
                          </m:r>
                        </m:oMath>
                      </m:oMathPara>
                    </a14:m>
                    <a:endParaRPr lang="en-GB" sz="1600">
                      <a:solidFill>
                        <a:schemeClr val="bg1"/>
                      </a:solidFill>
                    </a:endParaRPr>
                  </a:p>
                </p:txBody>
              </p:sp>
            </mc:Choice>
            <mc:Fallback xmlns="">
              <p:sp>
                <p:nvSpPr>
                  <p:cNvPr id="32" name="TextBox 31">
                    <a:extLst>
                      <a:ext uri="{FF2B5EF4-FFF2-40B4-BE49-F238E27FC236}">
                        <a16:creationId xmlns:a16="http://schemas.microsoft.com/office/drawing/2014/main" id="{06830732-CFF7-324E-AD30-4AD1F652FA75}"/>
                      </a:ext>
                    </a:extLst>
                  </p:cNvPr>
                  <p:cNvSpPr txBox="1">
                    <a:spLocks noRot="1" noChangeAspect="1" noMove="1" noResize="1" noEditPoints="1" noAdjustHandles="1" noChangeArrowheads="1" noChangeShapeType="1" noTextEdit="1"/>
                  </p:cNvSpPr>
                  <p:nvPr/>
                </p:nvSpPr>
                <p:spPr>
                  <a:xfrm>
                    <a:off x="7477371" y="2975286"/>
                    <a:ext cx="362983" cy="338554"/>
                  </a:xfrm>
                  <a:prstGeom prst="rect">
                    <a:avLst/>
                  </a:prstGeom>
                  <a:blipFill>
                    <a:blip r:embed="rId11"/>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CD253B9-6C3A-3140-939E-CB04138A345C}"/>
                      </a:ext>
                    </a:extLst>
                  </p:cNvPr>
                  <p:cNvSpPr txBox="1"/>
                  <p:nvPr/>
                </p:nvSpPr>
                <p:spPr>
                  <a:xfrm>
                    <a:off x="7485254" y="3327388"/>
                    <a:ext cx="37131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rPr>
                            <m:t>𝐵</m:t>
                          </m:r>
                        </m:oMath>
                      </m:oMathPara>
                    </a14:m>
                    <a:endParaRPr lang="en-GB" sz="1600">
                      <a:solidFill>
                        <a:schemeClr val="bg1"/>
                      </a:solidFill>
                    </a:endParaRPr>
                  </a:p>
                </p:txBody>
              </p:sp>
            </mc:Choice>
            <mc:Fallback xmlns="">
              <p:sp>
                <p:nvSpPr>
                  <p:cNvPr id="33" name="TextBox 32">
                    <a:extLst>
                      <a:ext uri="{FF2B5EF4-FFF2-40B4-BE49-F238E27FC236}">
                        <a16:creationId xmlns:a16="http://schemas.microsoft.com/office/drawing/2014/main" id="{164A734F-E7F8-DB4F-B52F-5AAB411B49F1}"/>
                      </a:ext>
                    </a:extLst>
                  </p:cNvPr>
                  <p:cNvSpPr txBox="1">
                    <a:spLocks noRot="1" noChangeAspect="1" noMove="1" noResize="1" noEditPoints="1" noAdjustHandles="1" noChangeArrowheads="1" noChangeShapeType="1" noTextEdit="1"/>
                  </p:cNvSpPr>
                  <p:nvPr/>
                </p:nvSpPr>
                <p:spPr>
                  <a:xfrm>
                    <a:off x="7485254" y="3327388"/>
                    <a:ext cx="371319" cy="338554"/>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8C6CE67B-374D-8E4B-BFD5-6A2924E0CC21}"/>
                      </a:ext>
                    </a:extLst>
                  </p:cNvPr>
                  <p:cNvSpPr txBox="1"/>
                  <p:nvPr/>
                </p:nvSpPr>
                <p:spPr>
                  <a:xfrm>
                    <a:off x="7477499" y="3689445"/>
                    <a:ext cx="362022"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𝐶</m:t>
                          </m:r>
                        </m:oMath>
                      </m:oMathPara>
                    </a14:m>
                    <a:endParaRPr lang="en-GB" sz="1600">
                      <a:solidFill>
                        <a:schemeClr val="bg1"/>
                      </a:solidFill>
                    </a:endParaRPr>
                  </a:p>
                </p:txBody>
              </p:sp>
            </mc:Choice>
            <mc:Fallback xmlns="">
              <p:sp>
                <p:nvSpPr>
                  <p:cNvPr id="34" name="TextBox 33">
                    <a:extLst>
                      <a:ext uri="{FF2B5EF4-FFF2-40B4-BE49-F238E27FC236}">
                        <a16:creationId xmlns:a16="http://schemas.microsoft.com/office/drawing/2014/main" id="{A4C8469B-E109-BF41-B324-EDAF4BACEFFF}"/>
                      </a:ext>
                    </a:extLst>
                  </p:cNvPr>
                  <p:cNvSpPr txBox="1">
                    <a:spLocks noRot="1" noChangeAspect="1" noMove="1" noResize="1" noEditPoints="1" noAdjustHandles="1" noChangeArrowheads="1" noChangeShapeType="1" noTextEdit="1"/>
                  </p:cNvSpPr>
                  <p:nvPr/>
                </p:nvSpPr>
                <p:spPr>
                  <a:xfrm>
                    <a:off x="7477499" y="3689445"/>
                    <a:ext cx="362022" cy="338554"/>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140BB076-89A5-A74C-8F65-96002754AA8A}"/>
                      </a:ext>
                    </a:extLst>
                  </p:cNvPr>
                  <p:cNvSpPr txBox="1"/>
                  <p:nvPr/>
                </p:nvSpPr>
                <p:spPr>
                  <a:xfrm>
                    <a:off x="6916742" y="2938800"/>
                    <a:ext cx="34746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600" i="1" smtClean="0">
                              <a:solidFill>
                                <a:schemeClr val="bg1"/>
                              </a:solidFill>
                              <a:latin typeface="Cambria Math" panose="02040503050406030204" pitchFamily="18" charset="0"/>
                              <a:sym typeface="Symbol" charset="0"/>
                            </a:rPr>
                            <m:t>𝑝</m:t>
                          </m:r>
                        </m:oMath>
                      </m:oMathPara>
                    </a14:m>
                    <a:endParaRPr lang="en-GB" sz="1600">
                      <a:solidFill>
                        <a:schemeClr val="bg1"/>
                      </a:solidFill>
                    </a:endParaRPr>
                  </a:p>
                </p:txBody>
              </p:sp>
            </mc:Choice>
            <mc:Fallback xmlns="">
              <p:sp>
                <p:nvSpPr>
                  <p:cNvPr id="35" name="TextBox 34">
                    <a:extLst>
                      <a:ext uri="{FF2B5EF4-FFF2-40B4-BE49-F238E27FC236}">
                        <a16:creationId xmlns:a16="http://schemas.microsoft.com/office/drawing/2014/main" id="{FF4B6913-47B3-CD4C-B565-57584E0282DE}"/>
                      </a:ext>
                    </a:extLst>
                  </p:cNvPr>
                  <p:cNvSpPr txBox="1">
                    <a:spLocks noRot="1" noChangeAspect="1" noMove="1" noResize="1" noEditPoints="1" noAdjustHandles="1" noChangeArrowheads="1" noChangeShapeType="1" noTextEdit="1"/>
                  </p:cNvSpPr>
                  <p:nvPr/>
                </p:nvSpPr>
                <p:spPr>
                  <a:xfrm>
                    <a:off x="6916742" y="2938800"/>
                    <a:ext cx="347466" cy="338554"/>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598A792B-3B3F-0A46-965E-714B1D275977}"/>
                      </a:ext>
                    </a:extLst>
                  </p:cNvPr>
                  <p:cNvSpPr txBox="1"/>
                  <p:nvPr/>
                </p:nvSpPr>
                <p:spPr>
                  <a:xfrm>
                    <a:off x="6680799" y="3446993"/>
                    <a:ext cx="99347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GB" sz="1600" i="1" smtClean="0">
                                  <a:solidFill>
                                    <a:schemeClr val="bg1"/>
                                  </a:solidFill>
                                  <a:latin typeface="Cambria Math" panose="02040503050406030204" pitchFamily="18" charset="0"/>
                                  <a:sym typeface="Symbol" charset="0"/>
                                </a:rPr>
                              </m:ctrlPr>
                            </m:dPr>
                            <m:e>
                              <m:r>
                                <a:rPr lang="en-GB" sz="1600" i="1">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𝑝</m:t>
                              </m:r>
                            </m:e>
                          </m:d>
                          <m:r>
                            <a:rPr lang="en-GB" sz="1600" i="1">
                              <a:solidFill>
                                <a:schemeClr val="bg1"/>
                              </a:solidFill>
                              <a:latin typeface="Cambria Math" panose="02040503050406030204" pitchFamily="18" charset="0"/>
                              <a:sym typeface="Symbol" charset="0"/>
                            </a:rPr>
                            <m:t>𝑞</m:t>
                          </m:r>
                        </m:oMath>
                      </m:oMathPara>
                    </a14:m>
                    <a:endParaRPr lang="en-GB" sz="1600">
                      <a:solidFill>
                        <a:schemeClr val="bg1"/>
                      </a:solidFill>
                    </a:endParaRPr>
                  </a:p>
                </p:txBody>
              </p:sp>
            </mc:Choice>
            <mc:Fallback xmlns="">
              <p:sp>
                <p:nvSpPr>
                  <p:cNvPr id="36" name="TextBox 35">
                    <a:extLst>
                      <a:ext uri="{FF2B5EF4-FFF2-40B4-BE49-F238E27FC236}">
                        <a16:creationId xmlns:a16="http://schemas.microsoft.com/office/drawing/2014/main" id="{044BFEBB-8EA6-1E40-A903-6E6F8FF79C79}"/>
                      </a:ext>
                    </a:extLst>
                  </p:cNvPr>
                  <p:cNvSpPr txBox="1">
                    <a:spLocks noRot="1" noChangeAspect="1" noMove="1" noResize="1" noEditPoints="1" noAdjustHandles="1" noChangeArrowheads="1" noChangeShapeType="1" noTextEdit="1"/>
                  </p:cNvSpPr>
                  <p:nvPr/>
                </p:nvSpPr>
                <p:spPr>
                  <a:xfrm>
                    <a:off x="6680799" y="3446993"/>
                    <a:ext cx="993477" cy="338554"/>
                  </a:xfrm>
                  <a:prstGeom prst="rect">
                    <a:avLst/>
                  </a:prstGeom>
                  <a:blipFill>
                    <a:blip r:embed="rId1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9C15017-6FF0-1349-8686-12A4CC75ADED}"/>
                      </a:ext>
                    </a:extLst>
                  </p:cNvPr>
                  <p:cNvSpPr txBox="1"/>
                  <p:nvPr/>
                </p:nvSpPr>
                <p:spPr>
                  <a:xfrm>
                    <a:off x="5941806" y="3774900"/>
                    <a:ext cx="152266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GB" sz="1600" i="1" smtClean="0">
                                  <a:solidFill>
                                    <a:schemeClr val="bg1"/>
                                  </a:solidFill>
                                  <a:latin typeface="Cambria Math" panose="02040503050406030204" pitchFamily="18" charset="0"/>
                                  <a:sym typeface="Symbol" charset="0"/>
                                </a:rPr>
                              </m:ctrlPr>
                            </m:dPr>
                            <m:e>
                              <m:r>
                                <a:rPr lang="en-GB" sz="1600" i="1">
                                  <a:solidFill>
                                    <a:schemeClr val="bg1"/>
                                  </a:solidFill>
                                  <a:latin typeface="Cambria Math" panose="02040503050406030204" pitchFamily="18" charset="0"/>
                                  <a:sym typeface="Symbol" charset="0"/>
                                </a:rPr>
                                <m:t>1−</m:t>
                              </m:r>
                              <m:r>
                                <a:rPr lang="en-GB" sz="1600" i="1" smtClean="0">
                                  <a:solidFill>
                                    <a:schemeClr val="bg1"/>
                                  </a:solidFill>
                                  <a:latin typeface="Cambria Math" panose="02040503050406030204" pitchFamily="18" charset="0"/>
                                  <a:sym typeface="Symbol" charset="0"/>
                                </a:rPr>
                                <m:t>𝑝</m:t>
                              </m:r>
                            </m:e>
                          </m:d>
                          <m:d>
                            <m:dPr>
                              <m:ctrlPr>
                                <a:rPr lang="en-GB" sz="1600" i="1">
                                  <a:solidFill>
                                    <a:schemeClr val="bg1"/>
                                  </a:solidFill>
                                  <a:latin typeface="Cambria Math" panose="02040503050406030204" pitchFamily="18" charset="0"/>
                                  <a:sym typeface="Symbol" charset="0"/>
                                </a:rPr>
                              </m:ctrlPr>
                            </m:dPr>
                            <m:e>
                              <m:r>
                                <a:rPr lang="en-GB" sz="1600" i="1">
                                  <a:solidFill>
                                    <a:schemeClr val="bg1"/>
                                  </a:solidFill>
                                  <a:latin typeface="Cambria Math" panose="02040503050406030204" pitchFamily="18" charset="0"/>
                                  <a:sym typeface="Symbol" charset="0"/>
                                </a:rPr>
                                <m:t>1−</m:t>
                              </m:r>
                              <m:r>
                                <a:rPr lang="en-GB" sz="1600" i="1">
                                  <a:solidFill>
                                    <a:schemeClr val="bg1"/>
                                  </a:solidFill>
                                  <a:latin typeface="Cambria Math" panose="02040503050406030204" pitchFamily="18" charset="0"/>
                                  <a:sym typeface="Symbol" charset="0"/>
                                </a:rPr>
                                <m:t>𝑞</m:t>
                              </m:r>
                            </m:e>
                          </m:d>
                        </m:oMath>
                      </m:oMathPara>
                    </a14:m>
                    <a:endParaRPr lang="en-GB" sz="1600">
                      <a:solidFill>
                        <a:schemeClr val="bg1"/>
                      </a:solidFill>
                    </a:endParaRPr>
                  </a:p>
                </p:txBody>
              </p:sp>
            </mc:Choice>
            <mc:Fallback xmlns="">
              <p:sp>
                <p:nvSpPr>
                  <p:cNvPr id="38" name="TextBox 37">
                    <a:extLst>
                      <a:ext uri="{FF2B5EF4-FFF2-40B4-BE49-F238E27FC236}">
                        <a16:creationId xmlns:a16="http://schemas.microsoft.com/office/drawing/2014/main" id="{F4636623-8DA0-CD48-AC8A-3BC19737156E}"/>
                      </a:ext>
                    </a:extLst>
                  </p:cNvPr>
                  <p:cNvSpPr txBox="1">
                    <a:spLocks noRot="1" noChangeAspect="1" noMove="1" noResize="1" noEditPoints="1" noAdjustHandles="1" noChangeArrowheads="1" noChangeShapeType="1" noTextEdit="1"/>
                  </p:cNvSpPr>
                  <p:nvPr/>
                </p:nvSpPr>
                <p:spPr>
                  <a:xfrm>
                    <a:off x="5941806" y="3774900"/>
                    <a:ext cx="1522661" cy="338554"/>
                  </a:xfrm>
                  <a:prstGeom prst="rect">
                    <a:avLst/>
                  </a:prstGeom>
                  <a:blipFill>
                    <a:blip r:embed="rId15"/>
                    <a:stretch>
                      <a:fillRect/>
                    </a:stretch>
                  </a:blipFill>
                </p:spPr>
                <p:txBody>
                  <a:bodyPr/>
                  <a:lstStyle/>
                  <a:p>
                    <a:r>
                      <a:rPr lang="de-DE">
                        <a:noFill/>
                      </a:rPr>
                      <a:t> </a:t>
                    </a:r>
                  </a:p>
                </p:txBody>
              </p:sp>
            </mc:Fallback>
          </mc:AlternateContent>
        </p:grpSp>
      </p:grpSp>
      <p:sp>
        <p:nvSpPr>
          <p:cNvPr id="2" name="Date Placeholder 1">
            <a:extLst>
              <a:ext uri="{FF2B5EF4-FFF2-40B4-BE49-F238E27FC236}">
                <a16:creationId xmlns:a16="http://schemas.microsoft.com/office/drawing/2014/main" id="{8399BA78-F136-D2A0-0F04-90A222C8D2AD}"/>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3" name="Footer Placeholder 2">
            <a:extLst>
              <a:ext uri="{FF2B5EF4-FFF2-40B4-BE49-F238E27FC236}">
                <a16:creationId xmlns:a16="http://schemas.microsoft.com/office/drawing/2014/main" id="{4F0B32C2-A344-9A8C-4383-94C30B77648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D29BA698-437B-FF0B-2D8D-887A521F26DC}"/>
              </a:ext>
            </a:extLst>
          </p:cNvPr>
          <p:cNvSpPr>
            <a:spLocks noGrp="1"/>
          </p:cNvSpPr>
          <p:nvPr>
            <p:ph type="sldNum" sz="quarter" idx="11"/>
          </p:nvPr>
        </p:nvSpPr>
        <p:spPr/>
        <p:txBody>
          <a:bodyPr/>
          <a:lstStyle/>
          <a:p>
            <a:fld id="{EB1502E6-D9AE-3544-B6D5-378AAA0B915F}" type="slidenum">
              <a:rPr lang="de-DE" altLang="de-DE" smtClean="0"/>
              <a:pPr/>
              <a:t>8</a:t>
            </a:fld>
            <a:endParaRPr lang="de-DE" altLang="de-DE" dirty="0"/>
          </a:p>
        </p:txBody>
      </p:sp>
    </p:spTree>
    <p:extLst>
      <p:ext uri="{BB962C8B-B14F-4D97-AF65-F5344CB8AC3E}">
        <p14:creationId xmlns:p14="http://schemas.microsoft.com/office/powerpoint/2010/main" val="40440588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D4191-D2AF-0549-922A-D06BD9898A4D}"/>
              </a:ext>
            </a:extLst>
          </p:cNvPr>
          <p:cNvSpPr>
            <a:spLocks noGrp="1"/>
          </p:cNvSpPr>
          <p:nvPr>
            <p:ph type="title"/>
          </p:nvPr>
        </p:nvSpPr>
        <p:spPr/>
        <p:txBody>
          <a:bodyPr>
            <a:normAutofit/>
          </a:bodyPr>
          <a:lstStyle/>
          <a:p>
            <a:r>
              <a:rPr lang="en-GB" dirty="0"/>
              <a:t>Sequential Combination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6F866D-ADDF-834B-BAB6-F4FE3CB96F1F}"/>
                  </a:ext>
                </a:extLst>
              </p:cNvPr>
              <p:cNvSpPr>
                <a:spLocks noGrp="1"/>
              </p:cNvSpPr>
              <p:nvPr>
                <p:ph type="body" sz="quarter" idx="13"/>
              </p:nvPr>
            </p:nvSpPr>
            <p:spPr/>
            <p:txBody>
              <a:bodyPr>
                <a:normAutofit fontScale="92500" lnSpcReduction="10000"/>
              </a:bodyPr>
              <a:lstStyle/>
              <a:p>
                <a:r>
                  <a:rPr lang="en-GB" dirty="0"/>
                  <a:t>General sequential combination function </a:t>
                </a:r>
                <a14:m>
                  <m:oMath xmlns:m="http://schemas.openxmlformats.org/officeDocument/2006/math">
                    <m:r>
                      <a:rPr lang="el-GR" i="1">
                        <a:latin typeface="Cambria Math" panose="02040503050406030204" pitchFamily="18" charset="0"/>
                        <a:ea typeface="Cambria Math" panose="02040503050406030204" pitchFamily="18" charset="0"/>
                      </a:rPr>
                      <m:t>𝛶</m:t>
                    </m:r>
                  </m:oMath>
                </a14:m>
                <a:endParaRPr lang="en-GB" i="1" dirty="0"/>
              </a:p>
              <a:p>
                <a:pPr marL="258503"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r>
                        <a:rPr lang="de-DE" i="1">
                          <a:latin typeface="Cambria Math" panose="02040503050406030204" pitchFamily="18" charset="0"/>
                        </a:rPr>
                        <m:t>=</m:t>
                      </m:r>
                      <m:r>
                        <a:rPr lang="el-GR" i="1">
                          <a:latin typeface="Cambria Math" panose="02040503050406030204" pitchFamily="18" charset="0"/>
                          <a:ea typeface="Cambria Math" panose="02040503050406030204" pitchFamily="18" charset="0"/>
                        </a:rPr>
                        <m:t>𝛶</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e>
                          </m:d>
                          <m:r>
                            <a:rPr lang="de-DE" i="1">
                              <a:latin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e>
                          </m:d>
                          <m:r>
                            <a:rPr lang="de-DE" i="1">
                              <a:latin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e>
                          </m:d>
                          <m:r>
                            <a:rPr lang="de-DE" i="1">
                              <a:latin typeface="Cambria Math" panose="02040503050406030204" pitchFamily="18" charset="0"/>
                            </a:rPr>
                            <m:t>,…</m:t>
                          </m:r>
                        </m:e>
                      </m:d>
                    </m:oMath>
                  </m:oMathPara>
                </a14:m>
                <a:endParaRPr lang="en-GB" dirty="0"/>
              </a:p>
              <a:p>
                <a:r>
                  <a:rPr lang="en-GB" dirty="0">
                    <a:solidFill>
                      <a:schemeClr val="accent1"/>
                    </a:solidFill>
                  </a:rPr>
                  <a:t>Additive</a:t>
                </a:r>
              </a:p>
              <a:p>
                <a:pPr lvl="1"/>
                <a:r>
                  <a:rPr lang="de-DE" dirty="0"/>
                  <a:t>S</a:t>
                </a:r>
                <a:r>
                  <a:rPr lang="en-GB" dirty="0"/>
                  <a:t>um over individual utilities</a:t>
                </a:r>
              </a:p>
              <a:p>
                <a:pPr marL="4572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r>
                        <a:rPr lang="de-DE" b="0" i="1" smtClean="0">
                          <a:latin typeface="Cambria Math" panose="02040503050406030204" pitchFamily="18" charset="0"/>
                        </a:rPr>
                        <m:t>=</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e>
                      </m:d>
                      <m:r>
                        <a:rPr lang="de-DE" b="0" i="1" smtClean="0">
                          <a:latin typeface="Cambria Math" panose="02040503050406030204" pitchFamily="18" charset="0"/>
                        </a:rPr>
                        <m:t>+</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e>
                      </m:d>
                      <m:r>
                        <a:rPr lang="de-DE" b="0" i="1" smtClean="0">
                          <a:latin typeface="Cambria Math" panose="02040503050406030204" pitchFamily="18" charset="0"/>
                        </a:rPr>
                        <m:t>+</m:t>
                      </m:r>
                      <m:r>
                        <a:rPr lang="de-DE" b="0" i="1" smtClean="0">
                          <a:latin typeface="Cambria Math" panose="02040503050406030204" pitchFamily="18" charset="0"/>
                        </a:rPr>
                        <m:t>𝑈</m:t>
                      </m:r>
                      <m:d>
                        <m:dPr>
                          <m:ctrlPr>
                            <a:rPr lang="de-DE" b="0" i="1" smtClean="0">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e>
                      </m:d>
                      <m:r>
                        <a:rPr lang="de-DE" b="0" i="1" smtClean="0">
                          <a:latin typeface="Cambria Math" panose="02040503050406030204" pitchFamily="18" charset="0"/>
                        </a:rPr>
                        <m:t>+</m:t>
                      </m:r>
                      <m:r>
                        <a:rPr lang="de-DE" i="1">
                          <a:latin typeface="Cambria Math" panose="02040503050406030204" pitchFamily="18" charset="0"/>
                        </a:rPr>
                        <m:t>…</m:t>
                      </m:r>
                    </m:oMath>
                  </m:oMathPara>
                </a14:m>
                <a:endParaRPr lang="en-GB" dirty="0"/>
              </a:p>
              <a:p>
                <a:r>
                  <a:rPr lang="en-GB" dirty="0">
                    <a:solidFill>
                      <a:schemeClr val="accent1"/>
                    </a:solidFill>
                  </a:rPr>
                  <a:t>Discounted</a:t>
                </a:r>
              </a:p>
              <a:p>
                <a:pPr lvl="1"/>
                <a:r>
                  <a:rPr lang="en-GB" dirty="0"/>
                  <a:t>Using a discount factor </a:t>
                </a:r>
                <a14:m>
                  <m:oMath xmlns:m="http://schemas.openxmlformats.org/officeDocument/2006/math">
                    <m:r>
                      <a:rPr lang="en-GB" i="1" smtClean="0">
                        <a:latin typeface="Cambria Math" panose="02040503050406030204" pitchFamily="18" charset="0"/>
                        <a:ea typeface="Cambria Math" panose="02040503050406030204" pitchFamily="18" charset="0"/>
                      </a:rPr>
                      <m:t>𝛾</m:t>
                    </m:r>
                    <m:r>
                      <a:rPr lang="en-GB"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0,1</m:t>
                        </m:r>
                      </m:e>
                    </m:d>
                  </m:oMath>
                </a14:m>
                <a:endParaRPr lang="en-GB" dirty="0"/>
              </a:p>
              <a:p>
                <a:pPr lvl="2"/>
                <a:r>
                  <a:rPr lang="en-GB" dirty="0"/>
                  <a:t>Reward now may be more important than one in </a:t>
                </a:r>
                <a14:m>
                  <m:oMath xmlns:m="http://schemas.openxmlformats.org/officeDocument/2006/math">
                    <m:r>
                      <a:rPr lang="en-GB" i="1">
                        <a:latin typeface="Cambria Math" panose="02040503050406030204" pitchFamily="18" charset="0"/>
                      </a:rPr>
                      <m:t>𝑡</m:t>
                    </m:r>
                  </m:oMath>
                </a14:m>
                <a:r>
                  <a:rPr lang="en-GB" dirty="0"/>
                  <a:t> steps</a:t>
                </a:r>
              </a:p>
              <a:p>
                <a:pPr lvl="2"/>
                <a:r>
                  <a:rPr lang="en-GB" dirty="0"/>
                  <a:t>If </a:t>
                </a:r>
                <a14:m>
                  <m:oMath xmlns:m="http://schemas.openxmlformats.org/officeDocument/2006/math">
                    <m:r>
                      <a:rPr lang="en-GB" i="1">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=1</m:t>
                    </m:r>
                  </m:oMath>
                </a14:m>
                <a:r>
                  <a:rPr lang="en-GB" dirty="0"/>
                  <a:t>: additive</a:t>
                </a:r>
              </a:p>
              <a:p>
                <a:pPr lvl="1"/>
                <a:r>
                  <a:rPr lang="en-GB" dirty="0"/>
                  <a:t>Utility of a sequence = sum over discounted individual utilities</a:t>
                </a:r>
              </a:p>
              <a:p>
                <a:pPr marL="7938"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r>
                            <a:rPr lang="de-DE" i="1">
                              <a:latin typeface="Cambria Math" panose="02040503050406030204" pitchFamily="18" charset="0"/>
                            </a:rPr>
                            <m:t>,…</m:t>
                          </m:r>
                        </m:e>
                      </m:d>
                      <m:r>
                        <a:rPr lang="de-DE" i="1">
                          <a:latin typeface="Cambria Math" panose="02040503050406030204" pitchFamily="18" charset="0"/>
                        </a:rPr>
                        <m:t>=</m:t>
                      </m:r>
                      <m:sSup>
                        <m:sSupPr>
                          <m:ctrlPr>
                            <a:rPr lang="de-DE"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0</m:t>
                          </m:r>
                        </m:sup>
                      </m:sSup>
                      <m:r>
                        <a:rPr lang="de-DE" i="1" smtClean="0">
                          <a:latin typeface="Cambria Math" panose="02040503050406030204" pitchFamily="18" charset="0"/>
                          <a:ea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0</m:t>
                                  </m:r>
                                </m:e>
                              </m:d>
                            </m:sup>
                          </m:sSup>
                        </m:e>
                      </m:d>
                      <m:r>
                        <a:rPr lang="de-DE" i="1">
                          <a:latin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1</m:t>
                          </m:r>
                        </m:sup>
                      </m:s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1</m:t>
                                  </m:r>
                                </m:e>
                              </m:d>
                            </m:sup>
                          </m:sSup>
                        </m:e>
                      </m:d>
                      <m:r>
                        <a:rPr lang="de-DE" i="1">
                          <a:latin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2</m:t>
                          </m:r>
                        </m:sup>
                      </m:sSup>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2</m:t>
                                  </m:r>
                                </m:e>
                              </m:d>
                            </m:sup>
                          </m:sSup>
                        </m:e>
                      </m:d>
                      <m:r>
                        <a:rPr lang="de-DE" i="1">
                          <a:latin typeface="Cambria Math" panose="02040503050406030204" pitchFamily="18" charset="0"/>
                        </a:rPr>
                        <m:t>+…=</m:t>
                      </m:r>
                      <m:nary>
                        <m:naryPr>
                          <m:chr m:val="∑"/>
                          <m:supHide m:val="on"/>
                          <m:ctrlPr>
                            <a:rPr lang="de-DE" i="1" smtClean="0">
                              <a:latin typeface="Cambria Math" panose="02040503050406030204" pitchFamily="18" charset="0"/>
                            </a:rPr>
                          </m:ctrlPr>
                        </m:naryPr>
                        <m:sub>
                          <m:r>
                            <m:rPr>
                              <m:brk m:alnAt="7"/>
                            </m:rPr>
                            <a:rPr lang="de-DE" b="0" i="1" smtClean="0">
                              <a:latin typeface="Cambria Math" panose="02040503050406030204" pitchFamily="18" charset="0"/>
                            </a:rPr>
                            <m:t>𝑡</m:t>
                          </m:r>
                          <m:r>
                            <a:rPr lang="de-DE" b="0" i="1" smtClean="0">
                              <a:latin typeface="Cambria Math" panose="02040503050406030204" pitchFamily="18" charset="0"/>
                            </a:rPr>
                            <m:t>=0</m:t>
                          </m:r>
                        </m:sub>
                        <m:sup/>
                        <m:e>
                          <m:sSup>
                            <m:sSupPr>
                              <m:ctrlPr>
                                <a:rPr lang="de-DE"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de-DE" b="0" i="1" smtClean="0">
                                  <a:latin typeface="Cambria Math" panose="02040503050406030204" pitchFamily="18" charset="0"/>
                                  <a:ea typeface="Cambria Math" panose="02040503050406030204" pitchFamily="18" charset="0"/>
                                </a:rPr>
                                <m:t>𝑡</m:t>
                              </m:r>
                            </m:sup>
                          </m:sSup>
                          <m:r>
                            <a:rPr lang="de-DE" i="1">
                              <a:latin typeface="Cambria Math" panose="02040503050406030204" pitchFamily="18" charset="0"/>
                            </a:rPr>
                            <m:t>𝑈</m:t>
                          </m:r>
                          <m:d>
                            <m:dPr>
                              <m:ctrlPr>
                                <a:rPr lang="de-DE" i="1">
                                  <a:latin typeface="Cambria Math" panose="02040503050406030204" pitchFamily="18" charset="0"/>
                                </a:rPr>
                              </m:ctrlPr>
                            </m:dPr>
                            <m:e>
                              <m:sSup>
                                <m:sSupPr>
                                  <m:ctrlPr>
                                    <a:rPr lang="de-DE" i="1">
                                      <a:latin typeface="Cambria Math" panose="02040503050406030204" pitchFamily="18" charset="0"/>
                                    </a:rPr>
                                  </m:ctrlPr>
                                </m:sSupPr>
                                <m:e>
                                  <m:r>
                                    <a:rPr lang="de-DE" b="1" i="1">
                                      <a:latin typeface="Cambria Math" panose="02040503050406030204" pitchFamily="18" charset="0"/>
                                    </a:rPr>
                                    <m:t>𝒓</m:t>
                                  </m:r>
                                </m:e>
                                <m:sup>
                                  <m:d>
                                    <m:dPr>
                                      <m:ctrlPr>
                                        <a:rPr lang="de-DE" i="1">
                                          <a:latin typeface="Cambria Math" panose="02040503050406030204" pitchFamily="18" charset="0"/>
                                        </a:rPr>
                                      </m:ctrlPr>
                                    </m:dPr>
                                    <m:e>
                                      <m:r>
                                        <a:rPr lang="de-DE" i="1">
                                          <a:latin typeface="Cambria Math" panose="02040503050406030204" pitchFamily="18" charset="0"/>
                                        </a:rPr>
                                        <m:t>𝑡</m:t>
                                      </m:r>
                                    </m:e>
                                  </m:d>
                                </m:sup>
                              </m:sSup>
                            </m:e>
                          </m:d>
                        </m:e>
                      </m:nary>
                    </m:oMath>
                  </m:oMathPara>
                </a14:m>
                <a:endParaRPr lang="en-GB" dirty="0"/>
              </a:p>
              <a:p>
                <a:pPr lvl="3"/>
                <a:endParaRPr lang="en-GB" dirty="0"/>
              </a:p>
            </p:txBody>
          </p:sp>
        </mc:Choice>
        <mc:Fallback xmlns="">
          <p:sp>
            <p:nvSpPr>
              <p:cNvPr id="3" name="Content Placeholder 2">
                <a:extLst>
                  <a:ext uri="{FF2B5EF4-FFF2-40B4-BE49-F238E27FC236}">
                    <a16:creationId xmlns:a16="http://schemas.microsoft.com/office/drawing/2014/main" id="{206F866D-ADDF-834B-BAB6-F4FE3CB96F1F}"/>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2486" b="-35359"/>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50FDD31D-5139-D87A-A797-A25D13CF6E0E}"/>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C8FBCEA0-6280-BF98-82A0-BAC4D55CECB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47467B9A-E06C-520E-6DD7-A891956A3AD5}"/>
              </a:ext>
            </a:extLst>
          </p:cNvPr>
          <p:cNvSpPr>
            <a:spLocks noGrp="1"/>
          </p:cNvSpPr>
          <p:nvPr>
            <p:ph type="sldNum" sz="quarter" idx="11"/>
          </p:nvPr>
        </p:nvSpPr>
        <p:spPr/>
        <p:txBody>
          <a:bodyPr/>
          <a:lstStyle/>
          <a:p>
            <a:fld id="{EB1502E6-D9AE-3544-B6D5-378AAA0B915F}" type="slidenum">
              <a:rPr lang="de-DE" altLang="de-DE" smtClean="0"/>
              <a:pPr/>
              <a:t>80</a:t>
            </a:fld>
            <a:endParaRPr lang="de-DE" altLang="de-DE" dirty="0"/>
          </a:p>
        </p:txBody>
      </p:sp>
    </p:spTree>
    <p:extLst>
      <p:ext uri="{BB962C8B-B14F-4D97-AF65-F5344CB8AC3E}">
        <p14:creationId xmlns:p14="http://schemas.microsoft.com/office/powerpoint/2010/main" val="293180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2C62D-7B35-5F46-B833-D701981F9CE1}"/>
              </a:ext>
            </a:extLst>
          </p:cNvPr>
          <p:cNvSpPr>
            <a:spLocks noGrp="1"/>
          </p:cNvSpPr>
          <p:nvPr>
            <p:ph type="title"/>
          </p:nvPr>
        </p:nvSpPr>
        <p:spPr/>
        <p:txBody>
          <a:bodyPr/>
          <a:lstStyle/>
          <a:p>
            <a:r>
              <a:rPr lang="en-GB" dirty="0"/>
              <a:t>Sequential Decision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8EB990E-0E5D-AC4C-8FC4-E1F2436628ED}"/>
                  </a:ext>
                </a:extLst>
              </p:cNvPr>
              <p:cNvSpPr>
                <a:spLocks noGrp="1"/>
              </p:cNvSpPr>
              <p:nvPr>
                <p:ph type="body" sz="quarter" idx="13"/>
              </p:nvPr>
            </p:nvSpPr>
            <p:spPr>
              <a:xfrm>
                <a:off x="191344" y="1332843"/>
                <a:ext cx="11809312" cy="4584266"/>
              </a:xfrm>
            </p:spPr>
            <p:txBody>
              <a:bodyPr>
                <a:normAutofit/>
              </a:bodyPr>
              <a:lstStyle/>
              <a:p>
                <a:r>
                  <a:rPr lang="en-GB" dirty="0"/>
                  <a:t>Sequential decision model </a:t>
                </a:r>
                <a14:m>
                  <m:oMath xmlns:m="http://schemas.openxmlformats.org/officeDocument/2006/math">
                    <m:r>
                      <a:rPr lang="en-GB" i="1" smtClean="0">
                        <a:latin typeface="Cambria Math" panose="02040503050406030204" pitchFamily="18" charset="0"/>
                      </a:rPr>
                      <m:t>𝐺</m:t>
                    </m:r>
                    <m:r>
                      <a:rPr lang="de-DE" b="0" i="1" smtClean="0">
                        <a:latin typeface="Cambria Math" panose="02040503050406030204" pitchFamily="18" charset="0"/>
                      </a:rPr>
                      <m:t>=</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rPr>
                              <m:t>0</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el-GR" b="0" i="1" smtClean="0">
                            <a:solidFill>
                              <a:schemeClr val="accent1"/>
                            </a:solidFill>
                            <a:latin typeface="Cambria Math" panose="02040503050406030204" pitchFamily="18" charset="0"/>
                            <a:ea typeface="Cambria Math" panose="02040503050406030204" pitchFamily="18" charset="0"/>
                          </a:rPr>
                          <m:t>𝛶</m:t>
                        </m:r>
                      </m:e>
                    </m:d>
                  </m:oMath>
                </a14:m>
                <a:r>
                  <a:rPr lang="en-GB" dirty="0"/>
                  <a:t> is given by</a:t>
                </a:r>
              </a:p>
              <a:p>
                <a:pPr lvl="1"/>
                <a:r>
                  <a:rPr lang="en-GB" dirty="0"/>
                  <a:t>Decision model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rPr>
                          <m:t>0</m:t>
                        </m:r>
                      </m:sup>
                    </m:sSup>
                  </m:oMath>
                </a14:m>
                <a:r>
                  <a:rPr lang="en-GB" dirty="0"/>
                  <a:t> describing the intra-time slice behaviour for </a:t>
                </a:r>
                <a14:m>
                  <m:oMath xmlns:m="http://schemas.openxmlformats.org/officeDocument/2006/math">
                    <m:r>
                      <a:rPr lang="en-GB" i="1">
                        <a:latin typeface="Cambria Math" panose="02040503050406030204" pitchFamily="18" charset="0"/>
                      </a:rPr>
                      <m:t>𝑡</m:t>
                    </m:r>
                    <m:r>
                      <a:rPr lang="en-GB" i="1">
                        <a:latin typeface="Cambria Math" panose="02040503050406030204" pitchFamily="18" charset="0"/>
                      </a:rPr>
                      <m:t>=0</m:t>
                    </m:r>
                  </m:oMath>
                </a14:m>
                <a:r>
                  <a:rPr lang="en-GB" dirty="0"/>
                  <a:t> (as before)</a:t>
                </a:r>
              </a:p>
              <a:p>
                <a:pPr lvl="1"/>
                <a:r>
                  <a:rPr lang="en-GB" dirty="0">
                    <a:ea typeface="Cambria Math" panose="02040503050406030204" pitchFamily="18" charset="0"/>
                  </a:rPr>
                  <a:t>Decision model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𝐺</m:t>
                        </m:r>
                      </m:e>
                      <m:sup>
                        <m:r>
                          <a:rPr lang="en-GB" i="1">
                            <a:latin typeface="Cambria Math" panose="02040503050406030204" pitchFamily="18" charset="0"/>
                            <a:ea typeface="Cambria Math" panose="02040503050406030204" pitchFamily="18" charset="0"/>
                          </a:rPr>
                          <m:t>→</m:t>
                        </m:r>
                      </m:sup>
                    </m:sSup>
                  </m:oMath>
                </a14:m>
                <a:r>
                  <a:rPr lang="en-GB" dirty="0">
                    <a:ea typeface="Cambria Math" panose="02040503050406030204" pitchFamily="18" charset="0"/>
                  </a:rPr>
                  <a:t> describing the intra- and inter-slice behaviour for </a:t>
                </a:r>
                <a14:m>
                  <m:oMath xmlns:m="http://schemas.openxmlformats.org/officeDocument/2006/math">
                    <m:r>
                      <a:rPr lang="en-GB" i="1">
                        <a:latin typeface="Cambria Math" panose="02040503050406030204" pitchFamily="18" charset="0"/>
                      </a:rPr>
                      <m:t>𝑡</m:t>
                    </m:r>
                    <m:r>
                      <a:rPr lang="en-GB" i="1">
                        <a:latin typeface="Cambria Math" panose="02040503050406030204" pitchFamily="18" charset="0"/>
                      </a:rPr>
                      <m:t>&gt;0</m:t>
                    </m:r>
                  </m:oMath>
                </a14:m>
                <a:r>
                  <a:rPr lang="en-GB" dirty="0"/>
                  <a:t> (as before)</a:t>
                </a:r>
              </a:p>
              <a:p>
                <a:pPr lvl="1"/>
                <a:r>
                  <a:rPr lang="en-GB" dirty="0"/>
                  <a:t>Sequential combination function </a:t>
                </a:r>
                <a14:m>
                  <m:oMath xmlns:m="http://schemas.openxmlformats.org/officeDocument/2006/math">
                    <m:r>
                      <a:rPr lang="el-GR" i="1">
                        <a:solidFill>
                          <a:schemeClr val="accent1"/>
                        </a:solidFill>
                        <a:latin typeface="Cambria Math" panose="02040503050406030204" pitchFamily="18" charset="0"/>
                        <a:ea typeface="Cambria Math" panose="02040503050406030204" pitchFamily="18" charset="0"/>
                      </a:rPr>
                      <m:t>𝛶</m:t>
                    </m:r>
                  </m:oMath>
                </a14:m>
                <a:r>
                  <a:rPr lang="en-GB" dirty="0"/>
                  <a:t> such as (discounted) addition</a:t>
                </a:r>
              </a:p>
              <a:p>
                <a:r>
                  <a:rPr lang="en-GB" dirty="0"/>
                  <a:t>Semantics given by unrolling </a:t>
                </a:r>
                <a14:m>
                  <m:oMath xmlns:m="http://schemas.openxmlformats.org/officeDocument/2006/math">
                    <m:r>
                      <a:rPr lang="en-GB" i="1">
                        <a:latin typeface="Cambria Math" panose="02040503050406030204" pitchFamily="18" charset="0"/>
                      </a:rPr>
                      <m:t>𝐺</m:t>
                    </m:r>
                  </m:oMath>
                </a14:m>
                <a:r>
                  <a:rPr lang="en-GB" dirty="0"/>
                  <a:t> </a:t>
                </a:r>
                <a:br>
                  <a:rPr lang="en-GB" dirty="0"/>
                </a:br>
                <a:r>
                  <a:rPr lang="en-GB" dirty="0"/>
                  <a:t>for </a:t>
                </a:r>
                <a14:m>
                  <m:oMath xmlns:m="http://schemas.openxmlformats.org/officeDocument/2006/math">
                    <m:r>
                      <a:rPr lang="de-DE" b="0" i="1" smtClean="0">
                        <a:latin typeface="Cambria Math" panose="02040503050406030204" pitchFamily="18" charset="0"/>
                      </a:rPr>
                      <m:t>𝑇</m:t>
                    </m:r>
                  </m:oMath>
                </a14:m>
                <a:r>
                  <a:rPr lang="en-GB" dirty="0"/>
                  <a:t> steps to form an episodic </a:t>
                </a:r>
                <a:br>
                  <a:rPr lang="en-GB" dirty="0"/>
                </a:br>
                <a:r>
                  <a:rPr lang="en-GB" dirty="0"/>
                  <a:t>decision model as defined before</a:t>
                </a:r>
              </a:p>
              <a:p>
                <a:pPr lvl="1"/>
                <a:r>
                  <a:rPr lang="en-GB" dirty="0"/>
                  <a:t>Ground to get a propositional </a:t>
                </a:r>
                <a:br>
                  <a:rPr lang="en-GB" dirty="0"/>
                </a:br>
                <a:r>
                  <a:rPr lang="en-GB" dirty="0"/>
                  <a:t>model</a:t>
                </a:r>
              </a:p>
            </p:txBody>
          </p:sp>
        </mc:Choice>
        <mc:Fallback xmlns="">
          <p:sp>
            <p:nvSpPr>
              <p:cNvPr id="3" name="Content Placeholder 2">
                <a:extLst>
                  <a:ext uri="{FF2B5EF4-FFF2-40B4-BE49-F238E27FC236}">
                    <a16:creationId xmlns:a16="http://schemas.microsoft.com/office/drawing/2014/main" id="{38EB990E-0E5D-AC4C-8FC4-E1F2436628ED}"/>
                  </a:ext>
                </a:extLst>
              </p:cNvPr>
              <p:cNvSpPr>
                <a:spLocks noGrp="1" noRot="1" noChangeAspect="1" noMove="1" noResize="1" noEditPoints="1" noAdjustHandles="1" noChangeArrowheads="1" noChangeShapeType="1" noTextEdit="1"/>
              </p:cNvSpPr>
              <p:nvPr>
                <p:ph type="body" sz="quarter" idx="13"/>
              </p:nvPr>
            </p:nvSpPr>
            <p:spPr>
              <a:xfrm>
                <a:off x="191344" y="1332843"/>
                <a:ext cx="11809312" cy="4584266"/>
              </a:xfrm>
              <a:blipFill>
                <a:blip r:embed="rId2"/>
                <a:stretch>
                  <a:fillRect l="-1609" t="-2210"/>
                </a:stretch>
              </a:blipFill>
            </p:spPr>
            <p:txBody>
              <a:bodyPr/>
              <a:lstStyle/>
              <a:p>
                <a:r>
                  <a:rPr lang="en-DE">
                    <a:noFill/>
                  </a:rPr>
                  <a:t> </a:t>
                </a:r>
              </a:p>
            </p:txBody>
          </p:sp>
        </mc:Fallback>
      </mc:AlternateContent>
      <p:grpSp>
        <p:nvGrpSpPr>
          <p:cNvPr id="7" name="Group 6">
            <a:extLst>
              <a:ext uri="{FF2B5EF4-FFF2-40B4-BE49-F238E27FC236}">
                <a16:creationId xmlns:a16="http://schemas.microsoft.com/office/drawing/2014/main" id="{84475F11-14AF-9F47-81E5-26D1F7D05469}"/>
              </a:ext>
            </a:extLst>
          </p:cNvPr>
          <p:cNvGrpSpPr/>
          <p:nvPr/>
        </p:nvGrpSpPr>
        <p:grpSpPr>
          <a:xfrm>
            <a:off x="5318736" y="3878885"/>
            <a:ext cx="6512939" cy="2023999"/>
            <a:chOff x="5318736" y="3878885"/>
            <a:chExt cx="6512939" cy="2023999"/>
          </a:xfrm>
        </p:grpSpPr>
        <p:sp>
          <p:nvSpPr>
            <p:cNvPr id="8" name="Rectangle 7">
              <a:extLst>
                <a:ext uri="{FF2B5EF4-FFF2-40B4-BE49-F238E27FC236}">
                  <a16:creationId xmlns:a16="http://schemas.microsoft.com/office/drawing/2014/main" id="{9A76D9D5-F6CE-A448-A2F4-59D968A75932}"/>
                </a:ext>
              </a:extLst>
            </p:cNvPr>
            <p:cNvSpPr/>
            <p:nvPr/>
          </p:nvSpPr>
          <p:spPr>
            <a:xfrm>
              <a:off x="5318736" y="3878885"/>
              <a:ext cx="1520504" cy="202399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9" name="Rectangle 8">
              <a:extLst>
                <a:ext uri="{FF2B5EF4-FFF2-40B4-BE49-F238E27FC236}">
                  <a16:creationId xmlns:a16="http://schemas.microsoft.com/office/drawing/2014/main" id="{D3F0FA67-1CA4-EC40-B3E2-5CA20696D4DD}"/>
                </a:ext>
              </a:extLst>
            </p:cNvPr>
            <p:cNvSpPr/>
            <p:nvPr/>
          </p:nvSpPr>
          <p:spPr>
            <a:xfrm>
              <a:off x="6838866" y="3878885"/>
              <a:ext cx="4992809" cy="20239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10" name="Group 9">
              <a:extLst>
                <a:ext uri="{FF2B5EF4-FFF2-40B4-BE49-F238E27FC236}">
                  <a16:creationId xmlns:a16="http://schemas.microsoft.com/office/drawing/2014/main" id="{E628BE32-06A7-9C41-A9A1-E210A83E7A94}"/>
                </a:ext>
              </a:extLst>
            </p:cNvPr>
            <p:cNvGrpSpPr/>
            <p:nvPr/>
          </p:nvGrpSpPr>
          <p:grpSpPr>
            <a:xfrm>
              <a:off x="5324622" y="3885957"/>
              <a:ext cx="6507053" cy="2016382"/>
              <a:chOff x="5324622" y="3885957"/>
              <a:chExt cx="6507053" cy="2016382"/>
            </a:xfrm>
          </p:grpSpPr>
          <p:cxnSp>
            <p:nvCxnSpPr>
              <p:cNvPr id="11" name="Straight Connector 10">
                <a:extLst>
                  <a:ext uri="{FF2B5EF4-FFF2-40B4-BE49-F238E27FC236}">
                    <a16:creationId xmlns:a16="http://schemas.microsoft.com/office/drawing/2014/main" id="{30F8115F-6963-C74C-BD3F-7EB586AF57D1}"/>
                  </a:ext>
                </a:extLst>
              </p:cNvPr>
              <p:cNvCxnSpPr>
                <a:cxnSpLocks/>
                <a:stCxn id="34" idx="1"/>
                <a:endCxn id="52" idx="3"/>
              </p:cNvCxnSpPr>
              <p:nvPr/>
            </p:nvCxnSpPr>
            <p:spPr>
              <a:xfrm flipH="1" flipV="1">
                <a:off x="9389323" y="4555736"/>
                <a:ext cx="356510"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D5E72BE-B874-BD4E-A234-CE17643B3D30}"/>
                  </a:ext>
                </a:extLst>
              </p:cNvPr>
              <p:cNvCxnSpPr>
                <a:cxnSpLocks/>
                <a:stCxn id="17" idx="0"/>
                <a:endCxn id="52" idx="2"/>
              </p:cNvCxnSpPr>
              <p:nvPr/>
            </p:nvCxnSpPr>
            <p:spPr>
              <a:xfrm flipV="1">
                <a:off x="9329749" y="4615285"/>
                <a:ext cx="26"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9BD5948C-41BE-874D-9F5D-B9B51B0D207B}"/>
                      </a:ext>
                    </a:extLst>
                  </p:cNvPr>
                  <p:cNvSpPr/>
                  <p:nvPr/>
                </p:nvSpPr>
                <p:spPr>
                  <a:xfrm>
                    <a:off x="7185348" y="4400757"/>
                    <a:ext cx="1330534" cy="324449"/>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3" name="Rectangle 12">
                    <a:extLst>
                      <a:ext uri="{FF2B5EF4-FFF2-40B4-BE49-F238E27FC236}">
                        <a16:creationId xmlns:a16="http://schemas.microsoft.com/office/drawing/2014/main" id="{9BD5948C-41BE-874D-9F5D-B9B51B0D207B}"/>
                      </a:ext>
                    </a:extLst>
                  </p:cNvPr>
                  <p:cNvSpPr>
                    <a:spLocks noRot="1" noChangeAspect="1" noMove="1" noResize="1" noEditPoints="1" noAdjustHandles="1" noChangeArrowheads="1" noChangeShapeType="1" noTextEdit="1"/>
                  </p:cNvSpPr>
                  <p:nvPr/>
                </p:nvSpPr>
                <p:spPr>
                  <a:xfrm>
                    <a:off x="7185348" y="4400757"/>
                    <a:ext cx="1330534" cy="324449"/>
                  </a:xfrm>
                  <a:prstGeom prst="rect">
                    <a:avLst/>
                  </a:prstGeom>
                  <a:blipFill>
                    <a:blip r:embed="rId3"/>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Diamond 13">
                    <a:extLst>
                      <a:ext uri="{FF2B5EF4-FFF2-40B4-BE49-F238E27FC236}">
                        <a16:creationId xmlns:a16="http://schemas.microsoft.com/office/drawing/2014/main" id="{DD660D40-ABCE-1A40-8015-A6A235F43221}"/>
                      </a:ext>
                    </a:extLst>
                  </p:cNvPr>
                  <p:cNvSpPr/>
                  <p:nvPr/>
                </p:nvSpPr>
                <p:spPr>
                  <a:xfrm>
                    <a:off x="10646247" y="3885957"/>
                    <a:ext cx="1066104"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r>
                                <a:rPr lang="en-GB" sz="1400" i="1">
                                  <a:latin typeface="Cambria Math" panose="02040503050406030204" pitchFamily="18" charset="0"/>
                                </a:rPr>
                                <m:t>𝑈𝑡𝑖</m:t>
                              </m:r>
                              <m:r>
                                <a:rPr lang="en-GB" sz="1400" b="0" i="1" smtClean="0">
                                  <a:latin typeface="Cambria Math" panose="02040503050406030204" pitchFamily="18" charset="0"/>
                                </a:rPr>
                                <m:t>𝑙</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4" name="Diamond 13">
                    <a:extLst>
                      <a:ext uri="{FF2B5EF4-FFF2-40B4-BE49-F238E27FC236}">
                        <a16:creationId xmlns:a16="http://schemas.microsoft.com/office/drawing/2014/main" id="{DD660D40-ABCE-1A40-8015-A6A235F43221}"/>
                      </a:ext>
                    </a:extLst>
                  </p:cNvPr>
                  <p:cNvSpPr>
                    <a:spLocks noRot="1" noChangeAspect="1" noMove="1" noResize="1" noEditPoints="1" noAdjustHandles="1" noChangeArrowheads="1" noChangeShapeType="1" noTextEdit="1"/>
                  </p:cNvSpPr>
                  <p:nvPr/>
                </p:nvSpPr>
                <p:spPr>
                  <a:xfrm>
                    <a:off x="10646247" y="3885957"/>
                    <a:ext cx="1066104" cy="456756"/>
                  </a:xfrm>
                  <a:prstGeom prst="diamond">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2F9A42D9-C14F-F942-9685-30B74BCD4823}"/>
                      </a:ext>
                    </a:extLst>
                  </p:cNvPr>
                  <p:cNvSpPr/>
                  <p:nvPr/>
                </p:nvSpPr>
                <p:spPr>
                  <a:xfrm>
                    <a:off x="8745704" y="5579007"/>
                    <a:ext cx="116808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5" name="Oval 14">
                    <a:extLst>
                      <a:ext uri="{FF2B5EF4-FFF2-40B4-BE49-F238E27FC236}">
                        <a16:creationId xmlns:a16="http://schemas.microsoft.com/office/drawing/2014/main" id="{2F9A42D9-C14F-F942-9685-30B74BCD4823}"/>
                      </a:ext>
                    </a:extLst>
                  </p:cNvPr>
                  <p:cNvSpPr>
                    <a:spLocks noRot="1" noChangeAspect="1" noMove="1" noResize="1" noEditPoints="1" noAdjustHandles="1" noChangeArrowheads="1" noChangeShapeType="1" noTextEdit="1"/>
                  </p:cNvSpPr>
                  <p:nvPr/>
                </p:nvSpPr>
                <p:spPr>
                  <a:xfrm>
                    <a:off x="8745704" y="5579007"/>
                    <a:ext cx="1168089" cy="323332"/>
                  </a:xfrm>
                  <a:prstGeom prst="ellipse">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11CD308B-EDCD-134C-A5E0-7FDCF6BCECB0}"/>
                      </a:ext>
                    </a:extLst>
                  </p:cNvPr>
                  <p:cNvSpPr/>
                  <p:nvPr/>
                </p:nvSpPr>
                <p:spPr>
                  <a:xfrm>
                    <a:off x="7123118" y="5170375"/>
                    <a:ext cx="1454994"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6" name="Oval 15">
                    <a:extLst>
                      <a:ext uri="{FF2B5EF4-FFF2-40B4-BE49-F238E27FC236}">
                        <a16:creationId xmlns:a16="http://schemas.microsoft.com/office/drawing/2014/main" id="{11CD308B-EDCD-134C-A5E0-7FDCF6BCECB0}"/>
                      </a:ext>
                    </a:extLst>
                  </p:cNvPr>
                  <p:cNvSpPr>
                    <a:spLocks noRot="1" noChangeAspect="1" noMove="1" noResize="1" noEditPoints="1" noAdjustHandles="1" noChangeArrowheads="1" noChangeShapeType="1" noTextEdit="1"/>
                  </p:cNvSpPr>
                  <p:nvPr/>
                </p:nvSpPr>
                <p:spPr>
                  <a:xfrm>
                    <a:off x="7123118" y="5170375"/>
                    <a:ext cx="1454994" cy="323332"/>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D7BC6E70-C00B-7C4A-8F63-2FF2B367AF8F}"/>
                      </a:ext>
                    </a:extLst>
                  </p:cNvPr>
                  <p:cNvSpPr/>
                  <p:nvPr/>
                </p:nvSpPr>
                <p:spPr>
                  <a:xfrm>
                    <a:off x="8906198" y="4791011"/>
                    <a:ext cx="847101"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7" name="Oval 16">
                    <a:extLst>
                      <a:ext uri="{FF2B5EF4-FFF2-40B4-BE49-F238E27FC236}">
                        <a16:creationId xmlns:a16="http://schemas.microsoft.com/office/drawing/2014/main" id="{D7BC6E70-C00B-7C4A-8F63-2FF2B367AF8F}"/>
                      </a:ext>
                    </a:extLst>
                  </p:cNvPr>
                  <p:cNvSpPr>
                    <a:spLocks noRot="1" noChangeAspect="1" noMove="1" noResize="1" noEditPoints="1" noAdjustHandles="1" noChangeArrowheads="1" noChangeShapeType="1" noTextEdit="1"/>
                  </p:cNvSpPr>
                  <p:nvPr/>
                </p:nvSpPr>
                <p:spPr>
                  <a:xfrm>
                    <a:off x="8906198" y="4791011"/>
                    <a:ext cx="847101" cy="323332"/>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Oval 17">
                    <a:extLst>
                      <a:ext uri="{FF2B5EF4-FFF2-40B4-BE49-F238E27FC236}">
                        <a16:creationId xmlns:a16="http://schemas.microsoft.com/office/drawing/2014/main" id="{445F1F91-35FE-A242-BDD0-8BA7AC8A7F95}"/>
                      </a:ext>
                    </a:extLst>
                  </p:cNvPr>
                  <p:cNvSpPr/>
                  <p:nvPr/>
                </p:nvSpPr>
                <p:spPr>
                  <a:xfrm>
                    <a:off x="10108891" y="5166911"/>
                    <a:ext cx="1722784" cy="32883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8" name="Oval 17">
                    <a:extLst>
                      <a:ext uri="{FF2B5EF4-FFF2-40B4-BE49-F238E27FC236}">
                        <a16:creationId xmlns:a16="http://schemas.microsoft.com/office/drawing/2014/main" id="{445F1F91-35FE-A242-BDD0-8BA7AC8A7F95}"/>
                      </a:ext>
                    </a:extLst>
                  </p:cNvPr>
                  <p:cNvSpPr>
                    <a:spLocks noRot="1" noChangeAspect="1" noMove="1" noResize="1" noEditPoints="1" noAdjustHandles="1" noChangeArrowheads="1" noChangeShapeType="1" noTextEdit="1"/>
                  </p:cNvSpPr>
                  <p:nvPr/>
                </p:nvSpPr>
                <p:spPr>
                  <a:xfrm>
                    <a:off x="10108891" y="5166911"/>
                    <a:ext cx="1722784" cy="328833"/>
                  </a:xfrm>
                  <a:prstGeom prst="ellipse">
                    <a:avLst/>
                  </a:prstGeom>
                  <a:blipFill>
                    <a:blip r:embed="rId8"/>
                    <a:stretch>
                      <a:fillRect/>
                    </a:stretch>
                  </a:blipFill>
                  <a:ln>
                    <a:solidFill>
                      <a:schemeClr val="tx1"/>
                    </a:solidFill>
                  </a:ln>
                </p:spPr>
                <p:txBody>
                  <a:bodyPr/>
                  <a:lstStyle/>
                  <a:p>
                    <a:r>
                      <a:rPr lang="en-GB">
                        <a:noFill/>
                      </a:rPr>
                      <a:t> </a:t>
                    </a:r>
                  </a:p>
                </p:txBody>
              </p:sp>
            </mc:Fallback>
          </mc:AlternateContent>
          <p:cxnSp>
            <p:nvCxnSpPr>
              <p:cNvPr id="19" name="Straight Connector 18">
                <a:extLst>
                  <a:ext uri="{FF2B5EF4-FFF2-40B4-BE49-F238E27FC236}">
                    <a16:creationId xmlns:a16="http://schemas.microsoft.com/office/drawing/2014/main" id="{77ABF6BD-3DAF-2349-A47E-900E04FD0893}"/>
                  </a:ext>
                </a:extLst>
              </p:cNvPr>
              <p:cNvCxnSpPr>
                <a:cxnSpLocks/>
                <a:stCxn id="16" idx="6"/>
                <a:endCxn id="74" idx="1"/>
              </p:cNvCxnSpPr>
              <p:nvPr/>
            </p:nvCxnSpPr>
            <p:spPr>
              <a:xfrm flipV="1">
                <a:off x="8578112" y="5331092"/>
                <a:ext cx="362879" cy="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5CFC0CF-F598-3048-948B-5FD356B83927}"/>
                  </a:ext>
                </a:extLst>
              </p:cNvPr>
              <p:cNvCxnSpPr>
                <a:cxnSpLocks/>
                <a:stCxn id="17" idx="4"/>
                <a:endCxn id="74" idx="0"/>
              </p:cNvCxnSpPr>
              <p:nvPr/>
            </p:nvCxnSpPr>
            <p:spPr>
              <a:xfrm flipH="1">
                <a:off x="9000592" y="5114343"/>
                <a:ext cx="329157"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9FE069A-E9DD-A042-B4B9-360CBC0334B5}"/>
                  </a:ext>
                </a:extLst>
              </p:cNvPr>
              <p:cNvCxnSpPr>
                <a:cxnSpLocks/>
                <a:stCxn id="15" idx="0"/>
                <a:endCxn id="74" idx="2"/>
              </p:cNvCxnSpPr>
              <p:nvPr/>
            </p:nvCxnSpPr>
            <p:spPr>
              <a:xfrm flipH="1" flipV="1">
                <a:off x="9000592" y="5390638"/>
                <a:ext cx="329157"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F4BAEABC-7873-D34F-84B4-65E861F4279B}"/>
                  </a:ext>
                </a:extLst>
              </p:cNvPr>
              <p:cNvGrpSpPr/>
              <p:nvPr/>
            </p:nvGrpSpPr>
            <p:grpSpPr>
              <a:xfrm>
                <a:off x="8624982" y="5243183"/>
                <a:ext cx="458362" cy="372378"/>
                <a:chOff x="9195596" y="2889291"/>
                <a:chExt cx="554207" cy="450238"/>
              </a:xfrm>
            </p:grpSpPr>
            <p:sp>
              <p:nvSpPr>
                <p:cNvPr id="73" name="Rectangle 72">
                  <a:extLst>
                    <a:ext uri="{FF2B5EF4-FFF2-40B4-BE49-F238E27FC236}">
                      <a16:creationId xmlns:a16="http://schemas.microsoft.com/office/drawing/2014/main" id="{4B95BEB5-307F-E745-B8A3-65C0257E800F}"/>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4" name="Rectangle 73">
                  <a:extLst>
                    <a:ext uri="{FF2B5EF4-FFF2-40B4-BE49-F238E27FC236}">
                      <a16:creationId xmlns:a16="http://schemas.microsoft.com/office/drawing/2014/main" id="{16A044C4-4AC9-7A43-97B4-833C399BF0B0}"/>
                    </a:ext>
                  </a:extLst>
                </p:cNvPr>
                <p:cNvSpPr/>
                <p:nvPr/>
              </p:nvSpPr>
              <p:spPr>
                <a:xfrm>
                  <a:off x="9577683" y="2923580"/>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5" name="Rectangle 74">
                  <a:extLst>
                    <a:ext uri="{FF2B5EF4-FFF2-40B4-BE49-F238E27FC236}">
                      <a16:creationId xmlns:a16="http://schemas.microsoft.com/office/drawing/2014/main" id="{898966D4-9D38-674C-8AD3-984462FFC060}"/>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5E04FEF2-018B-CE44-9D62-86FF104B8CD2}"/>
                        </a:ext>
                      </a:extLst>
                    </p:cNvPr>
                    <p:cNvSpPr txBox="1"/>
                    <p:nvPr/>
                  </p:nvSpPr>
                  <p:spPr>
                    <a:xfrm>
                      <a:off x="9195596" y="3017402"/>
                      <a:ext cx="409268" cy="322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2</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76" name="TextBox 75">
                      <a:extLst>
                        <a:ext uri="{FF2B5EF4-FFF2-40B4-BE49-F238E27FC236}">
                          <a16:creationId xmlns:a16="http://schemas.microsoft.com/office/drawing/2014/main" id="{5E04FEF2-018B-CE44-9D62-86FF104B8CD2}"/>
                        </a:ext>
                      </a:extLst>
                    </p:cNvPr>
                    <p:cNvSpPr txBox="1">
                      <a:spLocks noRot="1" noChangeAspect="1" noMove="1" noResize="1" noEditPoints="1" noAdjustHandles="1" noChangeArrowheads="1" noChangeShapeType="1" noTextEdit="1"/>
                    </p:cNvSpPr>
                    <p:nvPr/>
                  </p:nvSpPr>
                  <p:spPr>
                    <a:xfrm>
                      <a:off x="9195596" y="3017402"/>
                      <a:ext cx="409268" cy="322127"/>
                    </a:xfrm>
                    <a:prstGeom prst="rect">
                      <a:avLst/>
                    </a:prstGeom>
                    <a:blipFill>
                      <a:blip r:embed="rId9"/>
                      <a:stretch>
                        <a:fillRect l="-10714" b="-18182"/>
                      </a:stretch>
                    </a:blipFill>
                  </p:spPr>
                  <p:txBody>
                    <a:bodyPr/>
                    <a:lstStyle/>
                    <a:p>
                      <a:r>
                        <a:rPr lang="en-GB">
                          <a:noFill/>
                        </a:rPr>
                        <a:t> </a:t>
                      </a:r>
                    </a:p>
                  </p:txBody>
                </p:sp>
              </mc:Fallback>
            </mc:AlternateContent>
          </p:grpSp>
          <p:cxnSp>
            <p:nvCxnSpPr>
              <p:cNvPr id="23" name="Straight Connector 22">
                <a:extLst>
                  <a:ext uri="{FF2B5EF4-FFF2-40B4-BE49-F238E27FC236}">
                    <a16:creationId xmlns:a16="http://schemas.microsoft.com/office/drawing/2014/main" id="{06F60F7E-9B77-F945-8007-04A71A4FBB6E}"/>
                  </a:ext>
                </a:extLst>
              </p:cNvPr>
              <p:cNvCxnSpPr>
                <a:cxnSpLocks/>
                <a:stCxn id="17" idx="4"/>
                <a:endCxn id="70" idx="0"/>
              </p:cNvCxnSpPr>
              <p:nvPr/>
            </p:nvCxnSpPr>
            <p:spPr>
              <a:xfrm>
                <a:off x="9329749" y="5114343"/>
                <a:ext cx="338502"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3272A53-83E7-1447-9B45-34E5D8288CBD}"/>
                  </a:ext>
                </a:extLst>
              </p:cNvPr>
              <p:cNvCxnSpPr>
                <a:cxnSpLocks/>
                <a:stCxn id="18" idx="2"/>
                <a:endCxn id="70" idx="3"/>
              </p:cNvCxnSpPr>
              <p:nvPr/>
            </p:nvCxnSpPr>
            <p:spPr>
              <a:xfrm flipH="1" flipV="1">
                <a:off x="9727799" y="5331089"/>
                <a:ext cx="381092" cy="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348A242-EE4C-F443-9005-0F21DEFE5367}"/>
                  </a:ext>
                </a:extLst>
              </p:cNvPr>
              <p:cNvCxnSpPr>
                <a:cxnSpLocks/>
                <a:stCxn id="15" idx="0"/>
                <a:endCxn id="70" idx="2"/>
              </p:cNvCxnSpPr>
              <p:nvPr/>
            </p:nvCxnSpPr>
            <p:spPr>
              <a:xfrm flipV="1">
                <a:off x="9329749" y="5390638"/>
                <a:ext cx="338502"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DECDAD3D-9E18-344C-93CB-1601F5A60524}"/>
                  </a:ext>
                </a:extLst>
              </p:cNvPr>
              <p:cNvGrpSpPr/>
              <p:nvPr/>
            </p:nvGrpSpPr>
            <p:grpSpPr>
              <a:xfrm>
                <a:off x="9583561" y="5243181"/>
                <a:ext cx="525005" cy="373878"/>
                <a:chOff x="9547296" y="2889291"/>
                <a:chExt cx="634781" cy="452052"/>
              </a:xfrm>
            </p:grpSpPr>
            <p:sp>
              <p:nvSpPr>
                <p:cNvPr id="69" name="Rectangle 68">
                  <a:extLst>
                    <a:ext uri="{FF2B5EF4-FFF2-40B4-BE49-F238E27FC236}">
                      <a16:creationId xmlns:a16="http://schemas.microsoft.com/office/drawing/2014/main" id="{7DB719DC-1A8B-9C41-9049-40D8A437DDA4}"/>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0" name="Rectangle 69">
                  <a:extLst>
                    <a:ext uri="{FF2B5EF4-FFF2-40B4-BE49-F238E27FC236}">
                      <a16:creationId xmlns:a16="http://schemas.microsoft.com/office/drawing/2014/main" id="{48554016-B260-F14E-9DFC-FAEF2915AD85}"/>
                    </a:ext>
                  </a:extLst>
                </p:cNvPr>
                <p:cNvSpPr/>
                <p:nvPr/>
              </p:nvSpPr>
              <p:spPr>
                <a:xfrm>
                  <a:off x="9577684" y="2923580"/>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71" name="Rectangle 70">
                  <a:extLst>
                    <a:ext uri="{FF2B5EF4-FFF2-40B4-BE49-F238E27FC236}">
                      <a16:creationId xmlns:a16="http://schemas.microsoft.com/office/drawing/2014/main" id="{E0D6EF93-CFFC-E946-83C8-4433A612CF73}"/>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24597934-DE69-5D4B-81CF-DB0A81608C0B}"/>
                        </a:ext>
                      </a:extLst>
                    </p:cNvPr>
                    <p:cNvSpPr txBox="1"/>
                    <p:nvPr/>
                  </p:nvSpPr>
                  <p:spPr>
                    <a:xfrm>
                      <a:off x="9772809" y="3017900"/>
                      <a:ext cx="409268" cy="323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3</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72" name="TextBox 71">
                      <a:extLst>
                        <a:ext uri="{FF2B5EF4-FFF2-40B4-BE49-F238E27FC236}">
                          <a16:creationId xmlns:a16="http://schemas.microsoft.com/office/drawing/2014/main" id="{24597934-DE69-5D4B-81CF-DB0A81608C0B}"/>
                        </a:ext>
                      </a:extLst>
                    </p:cNvPr>
                    <p:cNvSpPr txBox="1">
                      <a:spLocks noRot="1" noChangeAspect="1" noMove="1" noResize="1" noEditPoints="1" noAdjustHandles="1" noChangeArrowheads="1" noChangeShapeType="1" noTextEdit="1"/>
                    </p:cNvSpPr>
                    <p:nvPr/>
                  </p:nvSpPr>
                  <p:spPr>
                    <a:xfrm>
                      <a:off x="9772809" y="3017900"/>
                      <a:ext cx="409268" cy="323443"/>
                    </a:xfrm>
                    <a:prstGeom prst="rect">
                      <a:avLst/>
                    </a:prstGeom>
                    <a:blipFill>
                      <a:blip r:embed="rId10"/>
                      <a:stretch>
                        <a:fillRect l="-10714" b="-18182"/>
                      </a:stretch>
                    </a:blipFill>
                  </p:spPr>
                  <p:txBody>
                    <a:bodyPr/>
                    <a:lstStyle/>
                    <a:p>
                      <a:r>
                        <a:rPr lang="en-GB">
                          <a:noFill/>
                        </a:rPr>
                        <a:t> </a:t>
                      </a:r>
                    </a:p>
                  </p:txBody>
                </p:sp>
              </mc:Fallback>
            </mc:AlternateContent>
          </p:grpSp>
          <p:grpSp>
            <p:nvGrpSpPr>
              <p:cNvPr id="28" name="Group 27">
                <a:extLst>
                  <a:ext uri="{FF2B5EF4-FFF2-40B4-BE49-F238E27FC236}">
                    <a16:creationId xmlns:a16="http://schemas.microsoft.com/office/drawing/2014/main" id="{F38E752C-CA22-F94B-8238-7F2EF3C927F4}"/>
                  </a:ext>
                </a:extLst>
              </p:cNvPr>
              <p:cNvGrpSpPr/>
              <p:nvPr/>
            </p:nvGrpSpPr>
            <p:grpSpPr>
              <a:xfrm>
                <a:off x="7758315" y="4725208"/>
                <a:ext cx="534947" cy="445167"/>
                <a:chOff x="9535279" y="2830064"/>
                <a:chExt cx="646802" cy="538259"/>
              </a:xfrm>
            </p:grpSpPr>
            <p:cxnSp>
              <p:nvCxnSpPr>
                <p:cNvPr id="58" name="Straight Connector 57">
                  <a:extLst>
                    <a:ext uri="{FF2B5EF4-FFF2-40B4-BE49-F238E27FC236}">
                      <a16:creationId xmlns:a16="http://schemas.microsoft.com/office/drawing/2014/main" id="{013FFB76-631A-FC46-826A-407340610F71}"/>
                    </a:ext>
                  </a:extLst>
                </p:cNvPr>
                <p:cNvCxnSpPr>
                  <a:cxnSpLocks/>
                  <a:stCxn id="13" idx="2"/>
                  <a:endCxn id="62" idx="0"/>
                </p:cNvCxnSpPr>
                <p:nvPr/>
              </p:nvCxnSpPr>
              <p:spPr>
                <a:xfrm>
                  <a:off x="9646879" y="2830064"/>
                  <a:ext cx="1" cy="180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D1B607D-699C-CF45-86C0-FAB2078C9552}"/>
                    </a:ext>
                  </a:extLst>
                </p:cNvPr>
                <p:cNvCxnSpPr>
                  <a:cxnSpLocks/>
                  <a:stCxn id="16" idx="0"/>
                  <a:endCxn id="62" idx="2"/>
                </p:cNvCxnSpPr>
                <p:nvPr/>
              </p:nvCxnSpPr>
              <p:spPr>
                <a:xfrm flipV="1">
                  <a:off x="9646879" y="3154477"/>
                  <a:ext cx="1" cy="213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AD5F19D1-2192-DC4A-8131-93E943EC554D}"/>
                    </a:ext>
                  </a:extLst>
                </p:cNvPr>
                <p:cNvGrpSpPr/>
                <p:nvPr/>
              </p:nvGrpSpPr>
              <p:grpSpPr>
                <a:xfrm>
                  <a:off x="9535279" y="2971566"/>
                  <a:ext cx="646802" cy="378912"/>
                  <a:chOff x="9535279" y="2971566"/>
                  <a:chExt cx="646802" cy="378912"/>
                </a:xfrm>
              </p:grpSpPr>
              <p:sp>
                <p:nvSpPr>
                  <p:cNvPr id="61" name="Rectangle 60">
                    <a:extLst>
                      <a:ext uri="{FF2B5EF4-FFF2-40B4-BE49-F238E27FC236}">
                        <a16:creationId xmlns:a16="http://schemas.microsoft.com/office/drawing/2014/main" id="{00E9DD65-CB16-0F41-9A79-4C5DBDABC6BA}"/>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2" name="Rectangle 61">
                    <a:extLst>
                      <a:ext uri="{FF2B5EF4-FFF2-40B4-BE49-F238E27FC236}">
                        <a16:creationId xmlns:a16="http://schemas.microsoft.com/office/drawing/2014/main" id="{47FCDFC1-D5BB-0D40-BCFE-85E36B4FA362}"/>
                      </a:ext>
                    </a:extLst>
                  </p:cNvPr>
                  <p:cNvSpPr/>
                  <p:nvPr/>
                </p:nvSpPr>
                <p:spPr>
                  <a:xfrm>
                    <a:off x="9574879"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63" name="Rectangle 62">
                    <a:extLst>
                      <a:ext uri="{FF2B5EF4-FFF2-40B4-BE49-F238E27FC236}">
                        <a16:creationId xmlns:a16="http://schemas.microsoft.com/office/drawing/2014/main" id="{3FD218A3-2502-2B49-8CCC-C4ECAACE21F9}"/>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E257C59B-4AF1-F841-AA78-F95179E88CEF}"/>
                          </a:ext>
                        </a:extLst>
                      </p:cNvPr>
                      <p:cNvSpPr txBox="1"/>
                      <p:nvPr/>
                    </p:nvSpPr>
                    <p:spPr>
                      <a:xfrm>
                        <a:off x="9772814" y="3028576"/>
                        <a:ext cx="409267" cy="3219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64" name="TextBox 63">
                        <a:extLst>
                          <a:ext uri="{FF2B5EF4-FFF2-40B4-BE49-F238E27FC236}">
                            <a16:creationId xmlns:a16="http://schemas.microsoft.com/office/drawing/2014/main" id="{E257C59B-4AF1-F841-AA78-F95179E88CEF}"/>
                          </a:ext>
                        </a:extLst>
                      </p:cNvPr>
                      <p:cNvSpPr txBox="1">
                        <a:spLocks noRot="1" noChangeAspect="1" noMove="1" noResize="1" noEditPoints="1" noAdjustHandles="1" noChangeArrowheads="1" noChangeShapeType="1" noTextEdit="1"/>
                      </p:cNvSpPr>
                      <p:nvPr/>
                    </p:nvSpPr>
                    <p:spPr>
                      <a:xfrm>
                        <a:off x="9772814" y="3028576"/>
                        <a:ext cx="409267" cy="321902"/>
                      </a:xfrm>
                      <a:prstGeom prst="rect">
                        <a:avLst/>
                      </a:prstGeom>
                      <a:blipFill>
                        <a:blip r:embed="rId11"/>
                        <a:stretch>
                          <a:fillRect l="-10714" b="-1818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29" name="Oval 28">
                    <a:extLst>
                      <a:ext uri="{FF2B5EF4-FFF2-40B4-BE49-F238E27FC236}">
                        <a16:creationId xmlns:a16="http://schemas.microsoft.com/office/drawing/2014/main" id="{AA1FC74D-E225-5E45-95B6-E82831A6BED6}"/>
                      </a:ext>
                    </a:extLst>
                  </p:cNvPr>
                  <p:cNvSpPr/>
                  <p:nvPr/>
                </p:nvSpPr>
                <p:spPr>
                  <a:xfrm>
                    <a:off x="8238422" y="3951226"/>
                    <a:ext cx="2180642"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rPr>
                                <m:t>𝐼𝑛𝑡𝑒𝑟𝑓𝑒𝑟𝑒𝑛𝑐𝑒</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29" name="Oval 28">
                    <a:extLst>
                      <a:ext uri="{FF2B5EF4-FFF2-40B4-BE49-F238E27FC236}">
                        <a16:creationId xmlns:a16="http://schemas.microsoft.com/office/drawing/2014/main" id="{AA1FC74D-E225-5E45-95B6-E82831A6BED6}"/>
                      </a:ext>
                    </a:extLst>
                  </p:cNvPr>
                  <p:cNvSpPr>
                    <a:spLocks noRot="1" noChangeAspect="1" noMove="1" noResize="1" noEditPoints="1" noAdjustHandles="1" noChangeArrowheads="1" noChangeShapeType="1" noTextEdit="1"/>
                  </p:cNvSpPr>
                  <p:nvPr/>
                </p:nvSpPr>
                <p:spPr>
                  <a:xfrm>
                    <a:off x="8238422" y="3951226"/>
                    <a:ext cx="2180642" cy="323332"/>
                  </a:xfrm>
                  <a:prstGeom prst="ellipse">
                    <a:avLst/>
                  </a:prstGeom>
                  <a:blipFill>
                    <a:blip r:embed="rId12"/>
                    <a:stretch>
                      <a:fillRect/>
                    </a:stretch>
                  </a:blipFill>
                  <a:ln>
                    <a:solidFill>
                      <a:schemeClr val="tx1"/>
                    </a:solidFill>
                  </a:ln>
                </p:spPr>
                <p:txBody>
                  <a:bodyPr/>
                  <a:lstStyle/>
                  <a:p>
                    <a:r>
                      <a:rPr lang="en-GB">
                        <a:noFill/>
                      </a:rPr>
                      <a:t> </a:t>
                    </a:r>
                  </a:p>
                </p:txBody>
              </p:sp>
            </mc:Fallback>
          </mc:AlternateContent>
          <p:cxnSp>
            <p:nvCxnSpPr>
              <p:cNvPr id="30" name="Straight Connector 29">
                <a:extLst>
                  <a:ext uri="{FF2B5EF4-FFF2-40B4-BE49-F238E27FC236}">
                    <a16:creationId xmlns:a16="http://schemas.microsoft.com/office/drawing/2014/main" id="{418255F8-72CA-0C43-8AEE-1EC853A68D7C}"/>
                  </a:ext>
                </a:extLst>
              </p:cNvPr>
              <p:cNvCxnSpPr>
                <a:cxnSpLocks/>
                <a:stCxn id="52" idx="0"/>
                <a:endCxn id="29" idx="4"/>
              </p:cNvCxnSpPr>
              <p:nvPr/>
            </p:nvCxnSpPr>
            <p:spPr>
              <a:xfrm flipH="1" flipV="1">
                <a:off x="9328743" y="4274558"/>
                <a:ext cx="1032" cy="221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83968B3-717A-D84A-BA7F-28F00937C620}"/>
                  </a:ext>
                </a:extLst>
              </p:cNvPr>
              <p:cNvCxnSpPr>
                <a:cxnSpLocks/>
                <a:stCxn id="29" idx="2"/>
                <a:endCxn id="55" idx="3"/>
              </p:cNvCxnSpPr>
              <p:nvPr/>
            </p:nvCxnSpPr>
            <p:spPr>
              <a:xfrm flipH="1">
                <a:off x="7910164" y="4112892"/>
                <a:ext cx="328258" cy="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9F682FF-04BB-0C41-B0EC-D5945ED159AA}"/>
                  </a:ext>
                </a:extLst>
              </p:cNvPr>
              <p:cNvCxnSpPr>
                <a:cxnSpLocks/>
                <a:stCxn id="13" idx="0"/>
                <a:endCxn id="55" idx="2"/>
              </p:cNvCxnSpPr>
              <p:nvPr/>
            </p:nvCxnSpPr>
            <p:spPr>
              <a:xfrm flipV="1">
                <a:off x="7850615" y="4172626"/>
                <a:ext cx="1" cy="228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626B56D5-3EEA-9C4A-A2D4-74B4FA3E6A18}"/>
                  </a:ext>
                </a:extLst>
              </p:cNvPr>
              <p:cNvGrpSpPr/>
              <p:nvPr/>
            </p:nvGrpSpPr>
            <p:grpSpPr>
              <a:xfrm>
                <a:off x="7758906" y="4021351"/>
                <a:ext cx="534944" cy="361247"/>
                <a:chOff x="9535279" y="3009909"/>
                <a:chExt cx="646797" cy="436781"/>
              </a:xfrm>
            </p:grpSpPr>
            <p:sp>
              <p:nvSpPr>
                <p:cNvPr id="54" name="Rectangle 53">
                  <a:extLst>
                    <a:ext uri="{FF2B5EF4-FFF2-40B4-BE49-F238E27FC236}">
                      <a16:creationId xmlns:a16="http://schemas.microsoft.com/office/drawing/2014/main" id="{53F984C1-8A29-2E40-88C9-9A382FDDE113}"/>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5" name="Rectangle 54">
                  <a:extLst>
                    <a:ext uri="{FF2B5EF4-FFF2-40B4-BE49-F238E27FC236}">
                      <a16:creationId xmlns:a16="http://schemas.microsoft.com/office/drawing/2014/main" id="{609AEE07-952A-FA4A-9481-7413875C4F9A}"/>
                    </a:ext>
                  </a:extLst>
                </p:cNvPr>
                <p:cNvSpPr/>
                <p:nvPr/>
              </p:nvSpPr>
              <p:spPr>
                <a:xfrm>
                  <a:off x="9574165" y="3048814"/>
                  <a:ext cx="143999"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6" name="Rectangle 55">
                  <a:extLst>
                    <a:ext uri="{FF2B5EF4-FFF2-40B4-BE49-F238E27FC236}">
                      <a16:creationId xmlns:a16="http://schemas.microsoft.com/office/drawing/2014/main" id="{D5F64735-2149-2841-97CF-A7F26109C835}"/>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CD2B2C6D-0094-284A-B04B-F29546E56082}"/>
                        </a:ext>
                      </a:extLst>
                    </p:cNvPr>
                    <p:cNvSpPr txBox="1"/>
                    <p:nvPr/>
                  </p:nvSpPr>
                  <p:spPr>
                    <a:xfrm>
                      <a:off x="9772809" y="3125108"/>
                      <a:ext cx="409267" cy="3215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4</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57" name="TextBox 56">
                      <a:extLst>
                        <a:ext uri="{FF2B5EF4-FFF2-40B4-BE49-F238E27FC236}">
                          <a16:creationId xmlns:a16="http://schemas.microsoft.com/office/drawing/2014/main" id="{CD2B2C6D-0094-284A-B04B-F29546E56082}"/>
                        </a:ext>
                      </a:extLst>
                    </p:cNvPr>
                    <p:cNvSpPr txBox="1">
                      <a:spLocks noRot="1" noChangeAspect="1" noMove="1" noResize="1" noEditPoints="1" noAdjustHandles="1" noChangeArrowheads="1" noChangeShapeType="1" noTextEdit="1"/>
                    </p:cNvSpPr>
                    <p:nvPr/>
                  </p:nvSpPr>
                  <p:spPr>
                    <a:xfrm>
                      <a:off x="9772809" y="3125108"/>
                      <a:ext cx="409267" cy="321582"/>
                    </a:xfrm>
                    <a:prstGeom prst="rect">
                      <a:avLst/>
                    </a:prstGeom>
                    <a:blipFill>
                      <a:blip r:embed="rId13"/>
                      <a:stretch>
                        <a:fillRect l="-7143" b="-1904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34" name="Diamond 33">
                    <a:extLst>
                      <a:ext uri="{FF2B5EF4-FFF2-40B4-BE49-F238E27FC236}">
                        <a16:creationId xmlns:a16="http://schemas.microsoft.com/office/drawing/2014/main" id="{52F94710-7B4C-6245-A4A9-4A7901166B00}"/>
                      </a:ext>
                    </a:extLst>
                  </p:cNvPr>
                  <p:cNvSpPr/>
                  <p:nvPr/>
                </p:nvSpPr>
                <p:spPr>
                  <a:xfrm>
                    <a:off x="9745833" y="4328303"/>
                    <a:ext cx="1232707"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34" name="Diamond 33">
                    <a:extLst>
                      <a:ext uri="{FF2B5EF4-FFF2-40B4-BE49-F238E27FC236}">
                        <a16:creationId xmlns:a16="http://schemas.microsoft.com/office/drawing/2014/main" id="{52F94710-7B4C-6245-A4A9-4A7901166B00}"/>
                      </a:ext>
                    </a:extLst>
                  </p:cNvPr>
                  <p:cNvSpPr>
                    <a:spLocks noRot="1" noChangeAspect="1" noMove="1" noResize="1" noEditPoints="1" noAdjustHandles="1" noChangeArrowheads="1" noChangeShapeType="1" noTextEdit="1"/>
                  </p:cNvSpPr>
                  <p:nvPr/>
                </p:nvSpPr>
                <p:spPr>
                  <a:xfrm>
                    <a:off x="9745833" y="4328303"/>
                    <a:ext cx="1232707" cy="456756"/>
                  </a:xfrm>
                  <a:prstGeom prst="diamond">
                    <a:avLst/>
                  </a:prstGeom>
                  <a:blipFill>
                    <a:blip r:embed="rId14"/>
                    <a:stretch>
                      <a:fillRect/>
                    </a:stretch>
                  </a:blipFill>
                  <a:ln>
                    <a:solidFill>
                      <a:schemeClr val="tx1"/>
                    </a:solidFill>
                  </a:ln>
                </p:spPr>
                <p:txBody>
                  <a:bodyPr/>
                  <a:lstStyle/>
                  <a:p>
                    <a:r>
                      <a:rPr lang="en-GB">
                        <a:noFill/>
                      </a:rPr>
                      <a:t> </a:t>
                    </a:r>
                  </a:p>
                </p:txBody>
              </p:sp>
            </mc:Fallback>
          </mc:AlternateContent>
          <p:cxnSp>
            <p:nvCxnSpPr>
              <p:cNvPr id="35" name="Straight Connector 34">
                <a:extLst>
                  <a:ext uri="{FF2B5EF4-FFF2-40B4-BE49-F238E27FC236}">
                    <a16:creationId xmlns:a16="http://schemas.microsoft.com/office/drawing/2014/main" id="{B73AF392-B1CE-EB44-BEBC-CA08780196D4}"/>
                  </a:ext>
                </a:extLst>
              </p:cNvPr>
              <p:cNvCxnSpPr>
                <a:cxnSpLocks/>
                <a:stCxn id="14" idx="2"/>
                <a:endCxn id="37" idx="0"/>
              </p:cNvCxnSpPr>
              <p:nvPr/>
            </p:nvCxnSpPr>
            <p:spPr>
              <a:xfrm>
                <a:off x="11179299" y="4342713"/>
                <a:ext cx="0" cy="153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9CD8BBB-1BFC-8247-B003-AEBE0F40C0C9}"/>
                  </a:ext>
                </a:extLst>
              </p:cNvPr>
              <p:cNvCxnSpPr>
                <a:cxnSpLocks/>
                <a:stCxn id="34" idx="3"/>
                <a:endCxn id="37" idx="1"/>
              </p:cNvCxnSpPr>
              <p:nvPr/>
            </p:nvCxnSpPr>
            <p:spPr>
              <a:xfrm flipV="1">
                <a:off x="10978540" y="4555736"/>
                <a:ext cx="141211"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D05391D0-1AF3-5440-8636-CD68F0C4C715}"/>
                  </a:ext>
                </a:extLst>
              </p:cNvPr>
              <p:cNvSpPr/>
              <p:nvPr/>
            </p:nvSpPr>
            <p:spPr>
              <a:xfrm>
                <a:off x="11119751" y="44961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FBC356A-E2E7-3644-BD7F-EAA569C42C15}"/>
                      </a:ext>
                    </a:extLst>
                  </p:cNvPr>
                  <p:cNvSpPr txBox="1"/>
                  <p:nvPr/>
                </p:nvSpPr>
                <p:spPr>
                  <a:xfrm>
                    <a:off x="11238847" y="4618495"/>
                    <a:ext cx="337465"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38" name="TextBox 37">
                    <a:extLst>
                      <a:ext uri="{FF2B5EF4-FFF2-40B4-BE49-F238E27FC236}">
                        <a16:creationId xmlns:a16="http://schemas.microsoft.com/office/drawing/2014/main" id="{5FBC356A-E2E7-3644-BD7F-EAA569C42C15}"/>
                      </a:ext>
                    </a:extLst>
                  </p:cNvPr>
                  <p:cNvSpPr txBox="1">
                    <a:spLocks noRot="1" noChangeAspect="1" noMove="1" noResize="1" noEditPoints="1" noAdjustHandles="1" noChangeArrowheads="1" noChangeShapeType="1" noTextEdit="1"/>
                  </p:cNvSpPr>
                  <p:nvPr/>
                </p:nvSpPr>
                <p:spPr>
                  <a:xfrm>
                    <a:off x="11238847" y="4618495"/>
                    <a:ext cx="337465" cy="229935"/>
                  </a:xfrm>
                  <a:prstGeom prst="rect">
                    <a:avLst/>
                  </a:prstGeom>
                  <a:blipFill>
                    <a:blip r:embed="rId15"/>
                    <a:stretch>
                      <a:fillRect l="-10714"/>
                    </a:stretch>
                  </a:blipFill>
                </p:spPr>
                <p:txBody>
                  <a:bodyPr/>
                  <a:lstStyle/>
                  <a:p>
                    <a:r>
                      <a:rPr lang="en-GB">
                        <a:noFill/>
                      </a:rPr>
                      <a:t> </a:t>
                    </a:r>
                  </a:p>
                </p:txBody>
              </p:sp>
            </mc:Fallback>
          </mc:AlternateContent>
          <p:grpSp>
            <p:nvGrpSpPr>
              <p:cNvPr id="39" name="Group 38">
                <a:extLst>
                  <a:ext uri="{FF2B5EF4-FFF2-40B4-BE49-F238E27FC236}">
                    <a16:creationId xmlns:a16="http://schemas.microsoft.com/office/drawing/2014/main" id="{B8BA8365-BA60-054B-88E9-34D59F478559}"/>
                  </a:ext>
                </a:extLst>
              </p:cNvPr>
              <p:cNvGrpSpPr/>
              <p:nvPr/>
            </p:nvGrpSpPr>
            <p:grpSpPr>
              <a:xfrm>
                <a:off x="8796495" y="4411660"/>
                <a:ext cx="622892" cy="293157"/>
                <a:chOff x="9243375" y="4435612"/>
                <a:chExt cx="622892" cy="293157"/>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DBE97C23-5ABA-104C-8A4F-4949B41C0D3F}"/>
                        </a:ext>
                      </a:extLst>
                    </p:cNvPr>
                    <p:cNvSpPr txBox="1"/>
                    <p:nvPr/>
                  </p:nvSpPr>
                  <p:spPr>
                    <a:xfrm>
                      <a:off x="9243375" y="4435612"/>
                      <a:ext cx="373820" cy="29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50" name="TextBox 49">
                      <a:extLst>
                        <a:ext uri="{FF2B5EF4-FFF2-40B4-BE49-F238E27FC236}">
                          <a16:creationId xmlns:a16="http://schemas.microsoft.com/office/drawing/2014/main" id="{DBE97C23-5ABA-104C-8A4F-4949B41C0D3F}"/>
                        </a:ext>
                      </a:extLst>
                    </p:cNvPr>
                    <p:cNvSpPr txBox="1">
                      <a:spLocks noRot="1" noChangeAspect="1" noMove="1" noResize="1" noEditPoints="1" noAdjustHandles="1" noChangeArrowheads="1" noChangeShapeType="1" noTextEdit="1"/>
                    </p:cNvSpPr>
                    <p:nvPr/>
                  </p:nvSpPr>
                  <p:spPr>
                    <a:xfrm>
                      <a:off x="9243375" y="4435612"/>
                      <a:ext cx="373820" cy="293157"/>
                    </a:xfrm>
                    <a:prstGeom prst="rect">
                      <a:avLst/>
                    </a:prstGeom>
                    <a:blipFill>
                      <a:blip r:embed="rId16"/>
                      <a:stretch>
                        <a:fillRect l="-10000" b="-12500"/>
                      </a:stretch>
                    </a:blipFill>
                  </p:spPr>
                  <p:txBody>
                    <a:bodyPr/>
                    <a:lstStyle/>
                    <a:p>
                      <a:r>
                        <a:rPr lang="en-GB">
                          <a:noFill/>
                        </a:rPr>
                        <a:t> </a:t>
                      </a:r>
                    </a:p>
                  </p:txBody>
                </p:sp>
              </mc:Fallback>
            </mc:AlternateContent>
            <p:sp>
              <p:nvSpPr>
                <p:cNvPr id="51" name="Rectangle 50">
                  <a:extLst>
                    <a:ext uri="{FF2B5EF4-FFF2-40B4-BE49-F238E27FC236}">
                      <a16:creationId xmlns:a16="http://schemas.microsoft.com/office/drawing/2014/main" id="{01CE2E72-92AC-C04E-9C3A-4702D38A473C}"/>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2" name="Rectangle 51">
                  <a:extLst>
                    <a:ext uri="{FF2B5EF4-FFF2-40B4-BE49-F238E27FC236}">
                      <a16:creationId xmlns:a16="http://schemas.microsoft.com/office/drawing/2014/main" id="{21F68166-C58B-C547-89B1-2D98949D3F5B}"/>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 name="Rectangle 52">
                  <a:extLst>
                    <a:ext uri="{FF2B5EF4-FFF2-40B4-BE49-F238E27FC236}">
                      <a16:creationId xmlns:a16="http://schemas.microsoft.com/office/drawing/2014/main" id="{A557CF57-0005-8846-8CB8-97C0DEAA7FC3}"/>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40" name="Straight Connector 290">
                <a:extLst>
                  <a:ext uri="{FF2B5EF4-FFF2-40B4-BE49-F238E27FC236}">
                    <a16:creationId xmlns:a16="http://schemas.microsoft.com/office/drawing/2014/main" id="{72EF38B4-EBB7-584C-A405-AE688D2AF4D6}"/>
                  </a:ext>
                </a:extLst>
              </p:cNvPr>
              <p:cNvCxnSpPr>
                <a:cxnSpLocks/>
                <a:stCxn id="17" idx="1"/>
                <a:endCxn id="48" idx="0"/>
              </p:cNvCxnSpPr>
              <p:nvPr/>
            </p:nvCxnSpPr>
            <p:spPr>
              <a:xfrm rot="16200000" flipH="1" flipV="1">
                <a:off x="7906226" y="3771002"/>
                <a:ext cx="56668" cy="2191387"/>
              </a:xfrm>
              <a:prstGeom prst="curvedConnector3">
                <a:avLst>
                  <a:gd name="adj1" fmla="val -10276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CC758C2-9183-7D4B-A86B-E5E75098EA75}"/>
                  </a:ext>
                </a:extLst>
              </p:cNvPr>
              <p:cNvCxnSpPr>
                <a:cxnSpLocks/>
                <a:stCxn id="43" idx="6"/>
                <a:endCxn id="48" idx="1"/>
              </p:cNvCxnSpPr>
              <p:nvPr/>
            </p:nvCxnSpPr>
            <p:spPr>
              <a:xfrm>
                <a:off x="6571155" y="4952677"/>
                <a:ext cx="208163" cy="19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Oval 41">
                    <a:extLst>
                      <a:ext uri="{FF2B5EF4-FFF2-40B4-BE49-F238E27FC236}">
                        <a16:creationId xmlns:a16="http://schemas.microsoft.com/office/drawing/2014/main" id="{832D5386-729F-2F47-A4B0-5E1A0FB2F60E}"/>
                      </a:ext>
                    </a:extLst>
                  </p:cNvPr>
                  <p:cNvSpPr/>
                  <p:nvPr/>
                </p:nvSpPr>
                <p:spPr>
                  <a:xfrm>
                    <a:off x="5324622" y="5579007"/>
                    <a:ext cx="1407026"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2" name="Oval 41">
                    <a:extLst>
                      <a:ext uri="{FF2B5EF4-FFF2-40B4-BE49-F238E27FC236}">
                        <a16:creationId xmlns:a16="http://schemas.microsoft.com/office/drawing/2014/main" id="{832D5386-729F-2F47-A4B0-5E1A0FB2F60E}"/>
                      </a:ext>
                    </a:extLst>
                  </p:cNvPr>
                  <p:cNvSpPr>
                    <a:spLocks noRot="1" noChangeAspect="1" noMove="1" noResize="1" noEditPoints="1" noAdjustHandles="1" noChangeArrowheads="1" noChangeShapeType="1" noTextEdit="1"/>
                  </p:cNvSpPr>
                  <p:nvPr/>
                </p:nvSpPr>
                <p:spPr>
                  <a:xfrm>
                    <a:off x="5324622" y="5579007"/>
                    <a:ext cx="1407026" cy="323332"/>
                  </a:xfrm>
                  <a:prstGeom prst="ellipse">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Oval 42">
                    <a:extLst>
                      <a:ext uri="{FF2B5EF4-FFF2-40B4-BE49-F238E27FC236}">
                        <a16:creationId xmlns:a16="http://schemas.microsoft.com/office/drawing/2014/main" id="{B9D46126-4F10-6946-8970-7488F6920BE3}"/>
                      </a:ext>
                    </a:extLst>
                  </p:cNvPr>
                  <p:cNvSpPr/>
                  <p:nvPr/>
                </p:nvSpPr>
                <p:spPr>
                  <a:xfrm>
                    <a:off x="5485116" y="4791011"/>
                    <a:ext cx="108603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3" name="Oval 42">
                    <a:extLst>
                      <a:ext uri="{FF2B5EF4-FFF2-40B4-BE49-F238E27FC236}">
                        <a16:creationId xmlns:a16="http://schemas.microsoft.com/office/drawing/2014/main" id="{B9D46126-4F10-6946-8970-7488F6920BE3}"/>
                      </a:ext>
                    </a:extLst>
                  </p:cNvPr>
                  <p:cNvSpPr>
                    <a:spLocks noRot="1" noChangeAspect="1" noMove="1" noResize="1" noEditPoints="1" noAdjustHandles="1" noChangeArrowheads="1" noChangeShapeType="1" noTextEdit="1"/>
                  </p:cNvSpPr>
                  <p:nvPr/>
                </p:nvSpPr>
                <p:spPr>
                  <a:xfrm>
                    <a:off x="5485116" y="4791011"/>
                    <a:ext cx="1086039" cy="323332"/>
                  </a:xfrm>
                  <a:prstGeom prst="ellipse">
                    <a:avLst/>
                  </a:prstGeom>
                  <a:blipFill>
                    <a:blip r:embed="rId18"/>
                    <a:stretch>
                      <a:fillRect/>
                    </a:stretch>
                  </a:blipFill>
                  <a:ln>
                    <a:solidFill>
                      <a:schemeClr val="tx1"/>
                    </a:solidFill>
                  </a:ln>
                </p:spPr>
                <p:txBody>
                  <a:bodyPr/>
                  <a:lstStyle/>
                  <a:p>
                    <a:r>
                      <a:rPr lang="en-GB">
                        <a:noFill/>
                      </a:rPr>
                      <a:t> </a:t>
                    </a:r>
                  </a:p>
                </p:txBody>
              </p:sp>
            </mc:Fallback>
          </mc:AlternateContent>
          <p:cxnSp>
            <p:nvCxnSpPr>
              <p:cNvPr id="44" name="Straight Connector 309">
                <a:extLst>
                  <a:ext uri="{FF2B5EF4-FFF2-40B4-BE49-F238E27FC236}">
                    <a16:creationId xmlns:a16="http://schemas.microsoft.com/office/drawing/2014/main" id="{DEECE1F9-BACB-C34D-8D6E-4A5C41006BEA}"/>
                  </a:ext>
                </a:extLst>
              </p:cNvPr>
              <p:cNvCxnSpPr>
                <a:cxnSpLocks/>
                <a:stCxn id="42" idx="6"/>
                <a:endCxn id="48" idx="2"/>
              </p:cNvCxnSpPr>
              <p:nvPr/>
            </p:nvCxnSpPr>
            <p:spPr>
              <a:xfrm flipV="1">
                <a:off x="6731648" y="5014128"/>
                <a:ext cx="107218" cy="72654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F87DD62B-5DD0-2B40-8920-AD23DAC4BB11}"/>
                  </a:ext>
                </a:extLst>
              </p:cNvPr>
              <p:cNvGrpSpPr/>
              <p:nvPr/>
            </p:nvGrpSpPr>
            <p:grpSpPr>
              <a:xfrm>
                <a:off x="6751782" y="4863862"/>
                <a:ext cx="793494" cy="373487"/>
                <a:chOff x="9689571" y="4488971"/>
                <a:chExt cx="793494" cy="373487"/>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DFDF7314-2843-2F4F-875A-81B4D9FE12F5}"/>
                        </a:ext>
                      </a:extLst>
                    </p:cNvPr>
                    <p:cNvSpPr txBox="1"/>
                    <p:nvPr/>
                  </p:nvSpPr>
                  <p:spPr>
                    <a:xfrm>
                      <a:off x="9878861" y="4595975"/>
                      <a:ext cx="604204" cy="2664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de-DE" sz="1400" b="0" i="1" smtClean="0">
                                    <a:latin typeface="Cambria Math" panose="02040503050406030204" pitchFamily="18" charset="0"/>
                                  </a:rPr>
                                  <m:t>𝐸</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6" name="TextBox 45">
                      <a:extLst>
                        <a:ext uri="{FF2B5EF4-FFF2-40B4-BE49-F238E27FC236}">
                          <a16:creationId xmlns:a16="http://schemas.microsoft.com/office/drawing/2014/main" id="{DFDF7314-2843-2F4F-875A-81B4D9FE12F5}"/>
                        </a:ext>
                      </a:extLst>
                    </p:cNvPr>
                    <p:cNvSpPr txBox="1">
                      <a:spLocks noRot="1" noChangeAspect="1" noMove="1" noResize="1" noEditPoints="1" noAdjustHandles="1" noChangeArrowheads="1" noChangeShapeType="1" noTextEdit="1"/>
                    </p:cNvSpPr>
                    <p:nvPr/>
                  </p:nvSpPr>
                  <p:spPr>
                    <a:xfrm>
                      <a:off x="9878861" y="4595975"/>
                      <a:ext cx="604204" cy="266483"/>
                    </a:xfrm>
                    <a:prstGeom prst="rect">
                      <a:avLst/>
                    </a:prstGeom>
                    <a:blipFill>
                      <a:blip r:embed="rId19"/>
                      <a:stretch>
                        <a:fillRect l="-8333" b="-18182"/>
                      </a:stretch>
                    </a:blipFill>
                  </p:spPr>
                  <p:txBody>
                    <a:bodyPr/>
                    <a:lstStyle/>
                    <a:p>
                      <a:r>
                        <a:rPr lang="en-GB">
                          <a:noFill/>
                        </a:rPr>
                        <a:t> </a:t>
                      </a:r>
                    </a:p>
                  </p:txBody>
                </p:sp>
              </mc:Fallback>
            </mc:AlternateContent>
            <p:sp>
              <p:nvSpPr>
                <p:cNvPr id="47" name="Rectangle 46">
                  <a:extLst>
                    <a:ext uri="{FF2B5EF4-FFF2-40B4-BE49-F238E27FC236}">
                      <a16:creationId xmlns:a16="http://schemas.microsoft.com/office/drawing/2014/main" id="{0AA63A8C-9A50-AD41-B397-22C06CE634BF}"/>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8" name="Rectangle 47">
                  <a:extLst>
                    <a:ext uri="{FF2B5EF4-FFF2-40B4-BE49-F238E27FC236}">
                      <a16:creationId xmlns:a16="http://schemas.microsoft.com/office/drawing/2014/main" id="{4009DE83-5DE5-1446-984C-5101B29ADCA1}"/>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49" name="Rectangle 48">
                  <a:extLst>
                    <a:ext uri="{FF2B5EF4-FFF2-40B4-BE49-F238E27FC236}">
                      <a16:creationId xmlns:a16="http://schemas.microsoft.com/office/drawing/2014/main" id="{4907AF42-5A36-1B43-B4D1-4C8D20E37C14}"/>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grpSp>
      <p:sp>
        <p:nvSpPr>
          <p:cNvPr id="91" name="Rectangle 90">
            <a:extLst>
              <a:ext uri="{FF2B5EF4-FFF2-40B4-BE49-F238E27FC236}">
                <a16:creationId xmlns:a16="http://schemas.microsoft.com/office/drawing/2014/main" id="{0F4DE8F8-6357-9646-936A-D07094B257ED}"/>
              </a:ext>
            </a:extLst>
          </p:cNvPr>
          <p:cNvSpPr/>
          <p:nvPr/>
        </p:nvSpPr>
        <p:spPr>
          <a:xfrm>
            <a:off x="5318736" y="3445642"/>
            <a:ext cx="6512939" cy="434363"/>
          </a:xfrm>
          <a:prstGeom prst="rect">
            <a:avLst/>
          </a:prstGeom>
          <a:solidFill>
            <a:schemeClr val="tx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92" name="Group 91">
            <a:extLst>
              <a:ext uri="{FF2B5EF4-FFF2-40B4-BE49-F238E27FC236}">
                <a16:creationId xmlns:a16="http://schemas.microsoft.com/office/drawing/2014/main" id="{801A1005-3883-5A4E-B78E-069D476C6DAA}"/>
              </a:ext>
            </a:extLst>
          </p:cNvPr>
          <p:cNvGrpSpPr/>
          <p:nvPr/>
        </p:nvGrpSpPr>
        <p:grpSpPr>
          <a:xfrm>
            <a:off x="10950783" y="3450915"/>
            <a:ext cx="880892" cy="435042"/>
            <a:chOff x="10950783" y="3450915"/>
            <a:chExt cx="880892" cy="435042"/>
          </a:xfrm>
        </p:grpSpPr>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898C27FE-1AA0-D440-97CA-60C9F529FD5C}"/>
                    </a:ext>
                  </a:extLst>
                </p:cNvPr>
                <p:cNvSpPr txBox="1"/>
                <p:nvPr/>
              </p:nvSpPr>
              <p:spPr>
                <a:xfrm>
                  <a:off x="11499872" y="3450915"/>
                  <a:ext cx="331803" cy="427970"/>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m:t>
                        </m:r>
                      </m:oMath>
                    </m:oMathPara>
                  </a14:m>
                  <a:endParaRPr lang="de-DE" sz="1400" dirty="0"/>
                </a:p>
              </p:txBody>
            </p:sp>
          </mc:Choice>
          <mc:Fallback xmlns="">
            <p:sp>
              <p:nvSpPr>
                <p:cNvPr id="93" name="TextBox 92">
                  <a:extLst>
                    <a:ext uri="{FF2B5EF4-FFF2-40B4-BE49-F238E27FC236}">
                      <a16:creationId xmlns:a16="http://schemas.microsoft.com/office/drawing/2014/main" id="{898C27FE-1AA0-D440-97CA-60C9F529FD5C}"/>
                    </a:ext>
                  </a:extLst>
                </p:cNvPr>
                <p:cNvSpPr txBox="1">
                  <a:spLocks noRot="1" noChangeAspect="1" noMove="1" noResize="1" noEditPoints="1" noAdjustHandles="1" noChangeArrowheads="1" noChangeShapeType="1" noTextEdit="1"/>
                </p:cNvSpPr>
                <p:nvPr/>
              </p:nvSpPr>
              <p:spPr>
                <a:xfrm>
                  <a:off x="11499872" y="3450915"/>
                  <a:ext cx="331803" cy="427970"/>
                </a:xfrm>
                <a:prstGeom prst="diamond">
                  <a:avLst/>
                </a:prstGeom>
                <a:blipFill>
                  <a:blip r:embed="rId20"/>
                  <a:stretch>
                    <a:fillRect/>
                  </a:stretch>
                </a:blipFill>
                <a:ln>
                  <a:solidFill>
                    <a:schemeClr val="tx1"/>
                  </a:solidFill>
                </a:ln>
              </p:spPr>
              <p:txBody>
                <a:bodyPr/>
                <a:lstStyle/>
                <a:p>
                  <a:r>
                    <a:rPr lang="en-GB">
                      <a:noFill/>
                    </a:rPr>
                    <a:t> </a:t>
                  </a:r>
                </a:p>
              </p:txBody>
            </p:sp>
          </mc:Fallback>
        </mc:AlternateContent>
        <p:cxnSp>
          <p:nvCxnSpPr>
            <p:cNvPr id="94" name="Straight Connector 93">
              <a:extLst>
                <a:ext uri="{FF2B5EF4-FFF2-40B4-BE49-F238E27FC236}">
                  <a16:creationId xmlns:a16="http://schemas.microsoft.com/office/drawing/2014/main" id="{3A54A364-F2CC-E34E-9276-2CA7351D9F81}"/>
                </a:ext>
              </a:extLst>
            </p:cNvPr>
            <p:cNvCxnSpPr>
              <a:cxnSpLocks/>
              <a:stCxn id="14" idx="0"/>
              <a:endCxn id="96" idx="2"/>
            </p:cNvCxnSpPr>
            <p:nvPr/>
          </p:nvCxnSpPr>
          <p:spPr>
            <a:xfrm flipH="1" flipV="1">
              <a:off x="11178971" y="3724300"/>
              <a:ext cx="328" cy="161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2FD395B-096A-E64E-92B0-16C84AAE2D5E}"/>
                </a:ext>
              </a:extLst>
            </p:cNvPr>
            <p:cNvCxnSpPr>
              <a:cxnSpLocks/>
              <a:stCxn id="96" idx="3"/>
              <a:endCxn id="93" idx="1"/>
            </p:cNvCxnSpPr>
            <p:nvPr/>
          </p:nvCxnSpPr>
          <p:spPr>
            <a:xfrm>
              <a:off x="11238371" y="3664900"/>
              <a:ext cx="261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CE103E16-BF9E-A34C-92E1-53D84075E029}"/>
                </a:ext>
              </a:extLst>
            </p:cNvPr>
            <p:cNvSpPr/>
            <p:nvPr/>
          </p:nvSpPr>
          <p:spPr>
            <a:xfrm>
              <a:off x="11119571" y="3605500"/>
              <a:ext cx="118800" cy="1188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1F23499A-AE0C-4E40-95A2-38FA64E2C6C9}"/>
                    </a:ext>
                  </a:extLst>
                </p:cNvPr>
                <p:cNvSpPr txBox="1"/>
                <p:nvPr/>
              </p:nvSpPr>
              <p:spPr>
                <a:xfrm>
                  <a:off x="10950783" y="3557178"/>
                  <a:ext cx="15683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1400" i="1" smtClean="0">
                            <a:solidFill>
                              <a:schemeClr val="accent1"/>
                            </a:solidFill>
                            <a:latin typeface="Cambria Math" panose="02040503050406030204" pitchFamily="18" charset="0"/>
                            <a:ea typeface="Cambria Math" panose="02040503050406030204" pitchFamily="18" charset="0"/>
                          </a:rPr>
                          <m:t>𝛶</m:t>
                        </m:r>
                      </m:oMath>
                    </m:oMathPara>
                  </a14:m>
                  <a:endParaRPr lang="de-DE" sz="1400" i="1" dirty="0">
                    <a:solidFill>
                      <a:schemeClr val="accent1"/>
                    </a:solidFill>
                  </a:endParaRPr>
                </a:p>
              </p:txBody>
            </p:sp>
          </mc:Choice>
          <mc:Fallback xmlns="">
            <p:sp>
              <p:nvSpPr>
                <p:cNvPr id="97" name="TextBox 96">
                  <a:extLst>
                    <a:ext uri="{FF2B5EF4-FFF2-40B4-BE49-F238E27FC236}">
                      <a16:creationId xmlns:a16="http://schemas.microsoft.com/office/drawing/2014/main" id="{1F23499A-AE0C-4E40-95A2-38FA64E2C6C9}"/>
                    </a:ext>
                  </a:extLst>
                </p:cNvPr>
                <p:cNvSpPr txBox="1">
                  <a:spLocks noRot="1" noChangeAspect="1" noMove="1" noResize="1" noEditPoints="1" noAdjustHandles="1" noChangeArrowheads="1" noChangeShapeType="1" noTextEdit="1"/>
                </p:cNvSpPr>
                <p:nvPr/>
              </p:nvSpPr>
              <p:spPr>
                <a:xfrm>
                  <a:off x="10950783" y="3557178"/>
                  <a:ext cx="156838" cy="215444"/>
                </a:xfrm>
                <a:prstGeom prst="rect">
                  <a:avLst/>
                </a:prstGeom>
                <a:blipFill>
                  <a:blip r:embed="rId21"/>
                  <a:stretch>
                    <a:fillRect l="-14286" r="-14286"/>
                  </a:stretch>
                </a:blipFill>
              </p:spPr>
              <p:txBody>
                <a:bodyPr/>
                <a:lstStyle/>
                <a:p>
                  <a:r>
                    <a:rPr lang="en-GB">
                      <a:noFill/>
                    </a:rPr>
                    <a:t> </a:t>
                  </a:r>
                </a:p>
              </p:txBody>
            </p:sp>
          </mc:Fallback>
        </mc:AlternateContent>
      </p:grpSp>
      <p:sp>
        <p:nvSpPr>
          <p:cNvPr id="4" name="Date Placeholder 3">
            <a:extLst>
              <a:ext uri="{FF2B5EF4-FFF2-40B4-BE49-F238E27FC236}">
                <a16:creationId xmlns:a16="http://schemas.microsoft.com/office/drawing/2014/main" id="{9B95C649-B0F8-C2E4-12A1-C3F2FE655783}"/>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D9351535-D75A-2345-6272-B2815008FEA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07B7E376-7F49-6F38-7D03-279EAE6661D2}"/>
              </a:ext>
            </a:extLst>
          </p:cNvPr>
          <p:cNvSpPr>
            <a:spLocks noGrp="1"/>
          </p:cNvSpPr>
          <p:nvPr>
            <p:ph type="sldNum" sz="quarter" idx="11"/>
          </p:nvPr>
        </p:nvSpPr>
        <p:spPr/>
        <p:txBody>
          <a:bodyPr/>
          <a:lstStyle/>
          <a:p>
            <a:fld id="{EB1502E6-D9AE-3544-B6D5-378AAA0B915F}" type="slidenum">
              <a:rPr lang="de-DE" altLang="de-DE" smtClean="0"/>
              <a:pPr/>
              <a:t>81</a:t>
            </a:fld>
            <a:endParaRPr lang="de-DE" altLang="de-DE" dirty="0"/>
          </a:p>
        </p:txBody>
      </p:sp>
    </p:spTree>
    <p:extLst>
      <p:ext uri="{BB962C8B-B14F-4D97-AF65-F5344CB8AC3E}">
        <p14:creationId xmlns:p14="http://schemas.microsoft.com/office/powerpoint/2010/main" val="24083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2699-14CF-0345-BA79-DD5D2912839A}"/>
              </a:ext>
            </a:extLst>
          </p:cNvPr>
          <p:cNvSpPr>
            <a:spLocks noGrp="1"/>
          </p:cNvSpPr>
          <p:nvPr>
            <p:ph type="title"/>
          </p:nvPr>
        </p:nvSpPr>
        <p:spPr/>
        <p:txBody>
          <a:bodyPr>
            <a:normAutofit/>
          </a:bodyPr>
          <a:lstStyle/>
          <a:p>
            <a:r>
              <a:rPr lang="en-GB" dirty="0"/>
              <a:t>Sequential EU Query</a:t>
            </a:r>
            <a:endParaRPr lang="en-GB" dirty="0">
              <a:solidFill>
                <a:schemeClr val="accent1"/>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565BB8-118E-DB47-9001-B40CC73A4BDF}"/>
                  </a:ext>
                </a:extLst>
              </p:cNvPr>
              <p:cNvSpPr>
                <a:spLocks noGrp="1"/>
              </p:cNvSpPr>
              <p:nvPr>
                <p:ph type="body" sz="quarter" idx="13"/>
              </p:nvPr>
            </p:nvSpPr>
            <p:spPr/>
            <p:txBody>
              <a:bodyPr>
                <a:normAutofit lnSpcReduction="10000"/>
              </a:bodyPr>
              <a:lstStyle/>
              <a:p>
                <a:r>
                  <a:rPr lang="en-GB" sz="2000" dirty="0"/>
                  <a:t>Sequential EU query at a current step </a:t>
                </a:r>
                <a14:m>
                  <m:oMath xmlns:m="http://schemas.openxmlformats.org/officeDocument/2006/math">
                    <m:r>
                      <a:rPr lang="en-GB" sz="2000" b="0" i="1" smtClean="0">
                        <a:latin typeface="Cambria Math" panose="02040503050406030204" pitchFamily="18" charset="0"/>
                        <a:ea typeface="Cambria Math" panose="02040503050406030204" pitchFamily="18" charset="0"/>
                      </a:rPr>
                      <m:t>𝑡</m:t>
                    </m:r>
                  </m:oMath>
                </a14:m>
                <a:r>
                  <a:rPr lang="en-GB" sz="2000" dirty="0"/>
                  <a:t> with a horizon </a:t>
                </a:r>
                <a14:m>
                  <m:oMath xmlns:m="http://schemas.openxmlformats.org/officeDocument/2006/math">
                    <m:r>
                      <a:rPr lang="en-GB" sz="2000" i="1">
                        <a:latin typeface="Cambria Math" panose="02040503050406030204" pitchFamily="18" charset="0"/>
                        <a:ea typeface="Cambria Math" panose="02040503050406030204" pitchFamily="18" charset="0"/>
                      </a:rPr>
                      <m:t>𝜅</m:t>
                    </m:r>
                  </m:oMath>
                </a14:m>
                <a:r>
                  <a:rPr lang="en-GB" sz="2000" dirty="0"/>
                  <a:t> in a sequential decision model </a:t>
                </a:r>
                <a14:m>
                  <m:oMath xmlns:m="http://schemas.openxmlformats.org/officeDocument/2006/math">
                    <m:r>
                      <a:rPr lang="en-GB" sz="2000" i="1" smtClean="0">
                        <a:latin typeface="Cambria Math" panose="02040503050406030204" pitchFamily="18" charset="0"/>
                      </a:rPr>
                      <m:t>𝐺</m:t>
                    </m:r>
                  </m:oMath>
                </a14:m>
                <a:endParaRPr lang="de-DE" sz="2000" i="1" dirty="0">
                  <a:latin typeface="Cambria Math" panose="02040503050406030204" pitchFamily="18" charset="0"/>
                </a:endParaRPr>
              </a:p>
              <a:p>
                <a:pPr marL="9525" lvl="1" indent="0">
                  <a:buNone/>
                </a:pPr>
                <a14:m>
                  <m:oMathPara xmlns:m="http://schemas.openxmlformats.org/officeDocument/2006/math">
                    <m:oMathParaPr>
                      <m:jc m:val="centerGroup"/>
                    </m:oMathParaPr>
                    <m:oMath xmlns:m="http://schemas.openxmlformats.org/officeDocument/2006/math">
                      <m:r>
                        <a:rPr lang="en-GB" sz="1800" i="1">
                          <a:latin typeface="Cambria Math" panose="02040503050406030204" pitchFamily="18" charset="0"/>
                        </a:rPr>
                        <m:t>𝑒𝑢</m:t>
                      </m:r>
                      <m:d>
                        <m:dPr>
                          <m:ctrlPr>
                            <a:rPr lang="en-GB" sz="1800" i="1">
                              <a:latin typeface="Cambria Math" panose="02040503050406030204" pitchFamily="18" charset="0"/>
                            </a:rPr>
                          </m:ctrlPr>
                        </m:dPr>
                        <m:e>
                          <m:sSup>
                            <m:sSupPr>
                              <m:ctrlPr>
                                <a:rPr lang="en-GB" sz="1800" i="1" smtClean="0">
                                  <a:latin typeface="Cambria Math" panose="02040503050406030204" pitchFamily="18" charset="0"/>
                                </a:rPr>
                              </m:ctrlPr>
                            </m:sSupPr>
                            <m:e>
                              <m:r>
                                <a:rPr lang="en-GB" sz="1800" b="1" i="1" smtClean="0">
                                  <a:latin typeface="Cambria Math" panose="02040503050406030204" pitchFamily="18" charset="0"/>
                                </a:rPr>
                                <m:t>𝒆</m:t>
                              </m:r>
                            </m:e>
                            <m:sup>
                              <m:d>
                                <m:dPr>
                                  <m:ctrlPr>
                                    <a:rPr lang="en-GB" sz="1800" b="0" i="1" smtClean="0">
                                      <a:latin typeface="Cambria Math" panose="02040503050406030204" pitchFamily="18" charset="0"/>
                                    </a:rPr>
                                  </m:ctrlPr>
                                </m:dPr>
                                <m:e>
                                  <m:r>
                                    <a:rPr lang="en-GB" sz="1800" i="1">
                                      <a:latin typeface="Cambria Math" panose="02040503050406030204" pitchFamily="18" charset="0"/>
                                    </a:rPr>
                                    <m:t>1</m:t>
                                  </m:r>
                                  <m:r>
                                    <a:rPr lang="en-GB" sz="1800" b="0" i="1" smtClean="0">
                                      <a:latin typeface="Cambria Math" panose="02040503050406030204" pitchFamily="18" charset="0"/>
                                    </a:rPr>
                                    <m:t> </m:t>
                                  </m:r>
                                  <m:r>
                                    <a:rPr lang="en-GB" sz="1800" i="1">
                                      <a:latin typeface="Cambria Math" panose="02040503050406030204" pitchFamily="18" charset="0"/>
                                    </a:rPr>
                                    <m:t>:</m:t>
                                  </m:r>
                                  <m:r>
                                    <a:rPr lang="en-GB" sz="1800" i="1">
                                      <a:latin typeface="Cambria Math" panose="02040503050406030204" pitchFamily="18" charset="0"/>
                                      <a:ea typeface="Cambria Math" panose="02040503050406030204" pitchFamily="18" charset="0"/>
                                    </a:rPr>
                                    <m:t>𝑡</m:t>
                                  </m:r>
                                </m:e>
                              </m:d>
                            </m:sup>
                          </m:sSup>
                          <m:r>
                            <a:rPr lang="en-GB" sz="1800" i="1">
                              <a:latin typeface="Cambria Math" panose="02040503050406030204" pitchFamily="18" charset="0"/>
                            </a:rPr>
                            <m:t>,</m:t>
                          </m:r>
                          <m:sSup>
                            <m:sSupPr>
                              <m:ctrlPr>
                                <a:rPr lang="en-GB" sz="1800" b="1" i="1">
                                  <a:latin typeface="Cambria Math" panose="02040503050406030204" pitchFamily="18" charset="0"/>
                                  <a:ea typeface="Cambria Math" panose="02040503050406030204" pitchFamily="18" charset="0"/>
                                </a:rPr>
                              </m:ctrlPr>
                            </m:sSupPr>
                            <m:e>
                              <m:r>
                                <a:rPr lang="en-GB" sz="1800" b="1" i="1">
                                  <a:latin typeface="Cambria Math" panose="02040503050406030204" pitchFamily="18" charset="0"/>
                                </a:rPr>
                                <m:t>𝒅</m:t>
                              </m:r>
                            </m:e>
                            <m:sup>
                              <m:d>
                                <m:dPr>
                                  <m:ctrlPr>
                                    <a:rPr lang="en-GB" sz="1800" i="1">
                                      <a:latin typeface="Cambria Math" panose="02040503050406030204" pitchFamily="18" charset="0"/>
                                    </a:rPr>
                                  </m:ctrlPr>
                                </m:dPr>
                                <m:e>
                                  <m:r>
                                    <a:rPr lang="en-GB" sz="1800" b="0" i="1" smtClean="0">
                                      <a:latin typeface="Cambria Math" panose="02040503050406030204" pitchFamily="18" charset="0"/>
                                      <a:ea typeface="Cambria Math" panose="02040503050406030204" pitchFamily="18" charset="0"/>
                                    </a:rPr>
                                    <m:t>1 </m:t>
                                  </m:r>
                                  <m:r>
                                    <a:rPr lang="en-GB" sz="1800" b="0" i="1">
                                      <a:latin typeface="Cambria Math" panose="02040503050406030204" pitchFamily="18" charset="0"/>
                                      <a:ea typeface="Cambria Math" panose="02040503050406030204" pitchFamily="18" charset="0"/>
                                    </a:rPr>
                                    <m:t>:</m:t>
                                  </m:r>
                                  <m:r>
                                    <a:rPr lang="en-GB" sz="1800" b="0" i="1">
                                      <a:latin typeface="Cambria Math" panose="02040503050406030204" pitchFamily="18" charset="0"/>
                                      <a:ea typeface="Cambria Math" panose="02040503050406030204" pitchFamily="18" charset="0"/>
                                    </a:rPr>
                                    <m:t>𝑡</m:t>
                                  </m:r>
                                  <m:r>
                                    <a:rPr lang="en-GB" sz="1800" b="0" i="1" smtClean="0">
                                      <a:latin typeface="Cambria Math" panose="02040503050406030204" pitchFamily="18" charset="0"/>
                                      <a:ea typeface="Cambria Math" panose="02040503050406030204" pitchFamily="18" charset="0"/>
                                    </a:rPr>
                                    <m:t>−1</m:t>
                                  </m:r>
                                </m:e>
                              </m:d>
                            </m:sup>
                          </m:sSup>
                          <m:r>
                            <a:rPr lang="en-GB" sz="1800" b="1" i="1" smtClean="0">
                              <a:latin typeface="Cambria Math" panose="02040503050406030204" pitchFamily="18" charset="0"/>
                              <a:ea typeface="Cambria Math" panose="02040503050406030204" pitchFamily="18" charset="0"/>
                            </a:rPr>
                            <m:t>,</m:t>
                          </m:r>
                          <m:sSup>
                            <m:sSupPr>
                              <m:ctrlPr>
                                <a:rPr lang="en-GB" sz="1800" b="1" i="1">
                                  <a:latin typeface="Cambria Math" panose="02040503050406030204" pitchFamily="18" charset="0"/>
                                  <a:ea typeface="Cambria Math" panose="02040503050406030204" pitchFamily="18" charset="0"/>
                                </a:rPr>
                              </m:ctrlPr>
                            </m:sSupPr>
                            <m:e>
                              <m:r>
                                <a:rPr lang="en-GB" sz="1800" b="1" i="1" smtClean="0">
                                  <a:latin typeface="Cambria Math" panose="02040503050406030204" pitchFamily="18" charset="0"/>
                                </a:rPr>
                                <m:t>𝒅</m:t>
                              </m:r>
                            </m:e>
                            <m:sup>
                              <m:d>
                                <m:dPr>
                                  <m:ctrlPr>
                                    <a:rPr lang="en-GB" sz="1800" b="1" i="1" smtClean="0">
                                      <a:latin typeface="Cambria Math" panose="02040503050406030204" pitchFamily="18" charset="0"/>
                                    </a:rPr>
                                  </m:ctrlPr>
                                </m:dPr>
                                <m:e>
                                  <m:r>
                                    <a:rPr lang="en-GB" sz="1800" i="1">
                                      <a:latin typeface="Cambria Math" panose="02040503050406030204" pitchFamily="18" charset="0"/>
                                      <a:ea typeface="Cambria Math" panose="02040503050406030204" pitchFamily="18" charset="0"/>
                                    </a:rPr>
                                    <m:t>𝑡</m:t>
                                  </m:r>
                                  <m:r>
                                    <a:rPr lang="en-GB" sz="1800" b="0" i="1" smtClean="0">
                                      <a:latin typeface="Cambria Math" panose="02040503050406030204" pitchFamily="18" charset="0"/>
                                      <a:ea typeface="Cambria Math" panose="02040503050406030204" pitchFamily="18" charset="0"/>
                                    </a:rPr>
                                    <m:t> </m:t>
                                  </m:r>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𝑡</m:t>
                                  </m:r>
                                  <m:r>
                                    <a:rPr lang="en-GB" sz="1800" i="1">
                                      <a:latin typeface="Cambria Math" panose="02040503050406030204" pitchFamily="18" charset="0"/>
                                      <a:ea typeface="Cambria Math" panose="02040503050406030204" pitchFamily="18" charset="0"/>
                                    </a:rPr>
                                    <m:t>+</m:t>
                                  </m:r>
                                  <m:r>
                                    <a:rPr lang="en-GB" sz="1800" i="1" smtClean="0">
                                      <a:latin typeface="Cambria Math" panose="02040503050406030204" pitchFamily="18" charset="0"/>
                                      <a:ea typeface="Cambria Math" panose="02040503050406030204" pitchFamily="18" charset="0"/>
                                    </a:rPr>
                                    <m:t>𝜅</m:t>
                                  </m:r>
                                </m:e>
                              </m:d>
                            </m:sup>
                          </m:sSup>
                        </m:e>
                      </m:d>
                    </m:oMath>
                    <m:oMath xmlns:m="http://schemas.openxmlformats.org/officeDocument/2006/math">
                      <m:r>
                        <m:rPr>
                          <m:aln/>
                        </m:rPr>
                        <a:rPr lang="en-GB" sz="1800" i="1">
                          <a:latin typeface="Cambria Math" panose="02040503050406030204" pitchFamily="18" charset="0"/>
                        </a:rPr>
                        <m:t>=</m:t>
                      </m:r>
                      <m:nary>
                        <m:naryPr>
                          <m:chr m:val="∑"/>
                          <m:supHide m:val="on"/>
                          <m:ctrlPr>
                            <a:rPr lang="en-GB" sz="1800" i="1">
                              <a:latin typeface="Cambria Math" panose="02040503050406030204" pitchFamily="18" charset="0"/>
                            </a:rPr>
                          </m:ctrlPr>
                        </m:naryPr>
                        <m:sub>
                          <m:sSup>
                            <m:sSupPr>
                              <m:ctrlPr>
                                <a:rPr lang="de-DE" sz="2000" b="1" i="1">
                                  <a:latin typeface="Cambria Math" panose="02040503050406030204" pitchFamily="18" charset="0"/>
                                </a:rPr>
                              </m:ctrlPr>
                            </m:sSupPr>
                            <m:e>
                              <m:r>
                                <m:rPr>
                                  <m:brk m:alnAt="7"/>
                                </m:rPr>
                                <a:rPr lang="de-DE" sz="2000" b="1" i="1">
                                  <a:latin typeface="Cambria Math" panose="02040503050406030204" pitchFamily="18" charset="0"/>
                                </a:rPr>
                                <m:t>𝒗</m:t>
                              </m:r>
                            </m:e>
                            <m:sup>
                              <m:d>
                                <m:dPr>
                                  <m:ctrlPr>
                                    <a:rPr lang="de-DE" sz="2000" i="1">
                                      <a:latin typeface="Cambria Math" panose="02040503050406030204" pitchFamily="18" charset="0"/>
                                    </a:rPr>
                                  </m:ctrlPr>
                                </m:dPr>
                                <m:e>
                                  <m:r>
                                    <a:rPr lang="de-DE" sz="2000" i="1">
                                      <a:latin typeface="Cambria Math" panose="02040503050406030204" pitchFamily="18" charset="0"/>
                                    </a:rPr>
                                    <m:t>𝑡</m:t>
                                  </m:r>
                                  <m:r>
                                    <a:rPr lang="de-DE" sz="2000" i="1">
                                      <a:latin typeface="Cambria Math" panose="02040503050406030204" pitchFamily="18" charset="0"/>
                                    </a:rPr>
                                    <m:t> :</m:t>
                                  </m:r>
                                  <m:r>
                                    <a:rPr lang="de-DE" sz="2000" i="1">
                                      <a:latin typeface="Cambria Math" panose="02040503050406030204" pitchFamily="18" charset="0"/>
                                    </a:rPr>
                                    <m:t>𝑡</m:t>
                                  </m:r>
                                  <m:r>
                                    <a:rPr lang="de-DE" sz="2000" i="1">
                                      <a:latin typeface="Cambria Math" panose="02040503050406030204" pitchFamily="18" charset="0"/>
                                    </a:rPr>
                                    <m:t>+</m:t>
                                  </m:r>
                                  <m:r>
                                    <a:rPr lang="en-GB" sz="2000" i="1">
                                      <a:latin typeface="Cambria Math" panose="02040503050406030204" pitchFamily="18" charset="0"/>
                                      <a:ea typeface="Cambria Math" panose="02040503050406030204" pitchFamily="18" charset="0"/>
                                    </a:rPr>
                                    <m:t>𝜅</m:t>
                                  </m:r>
                                </m:e>
                              </m:d>
                            </m:sup>
                          </m:sSup>
                          <m:r>
                            <m:rPr>
                              <m:brk m:alnAt="7"/>
                            </m:rPr>
                            <a:rPr lang="en-GB" sz="1800" i="1">
                              <a:latin typeface="Cambria Math" panose="02040503050406030204" pitchFamily="18" charset="0"/>
                              <a:ea typeface="Cambria Math" panose="02040503050406030204" pitchFamily="18" charset="0"/>
                            </a:rPr>
                            <m:t>∈</m:t>
                          </m:r>
                          <m:r>
                            <m:rPr>
                              <m:sty m:val="p"/>
                            </m:rPr>
                            <a:rPr lang="en-GB" sz="1800" b="0" i="0" smtClean="0">
                              <a:latin typeface="Cambria Math" panose="02040503050406030204" pitchFamily="18" charset="0"/>
                              <a:ea typeface="Cambria Math" panose="02040503050406030204" pitchFamily="18" charset="0"/>
                            </a:rPr>
                            <m:t>ran</m:t>
                          </m:r>
                          <m:d>
                            <m:dPr>
                              <m:ctrlPr>
                                <a:rPr lang="en-GB" sz="1800" i="1">
                                  <a:latin typeface="Cambria Math" panose="02040503050406030204" pitchFamily="18" charset="0"/>
                                  <a:ea typeface="Cambria Math" panose="02040503050406030204" pitchFamily="18" charset="0"/>
                                </a:rPr>
                              </m:ctrlPr>
                            </m:dPr>
                            <m:e>
                              <m:r>
                                <a:rPr lang="en-GB" sz="1800" i="1">
                                  <a:latin typeface="Cambria Math" panose="02040503050406030204" pitchFamily="18" charset="0"/>
                                  <a:ea typeface="Cambria Math" panose="02040503050406030204" pitchFamily="18" charset="0"/>
                                </a:rPr>
                                <m:t>𝑟𝑣</m:t>
                              </m:r>
                              <m:d>
                                <m:dPr>
                                  <m:ctrlPr>
                                    <a:rPr lang="en-GB" sz="1800" i="1">
                                      <a:latin typeface="Cambria Math" panose="02040503050406030204" pitchFamily="18" charset="0"/>
                                      <a:ea typeface="Cambria Math" panose="02040503050406030204" pitchFamily="18" charset="0"/>
                                    </a:rPr>
                                  </m:ctrlPr>
                                </m:dPr>
                                <m:e>
                                  <m:sSubSup>
                                    <m:sSubSupPr>
                                      <m:ctrlPr>
                                        <a:rPr lang="en-GB" sz="1800" b="0" i="1" smtClean="0">
                                          <a:latin typeface="Cambria Math" panose="02040503050406030204" pitchFamily="18" charset="0"/>
                                          <a:ea typeface="Cambria Math" panose="02040503050406030204" pitchFamily="18" charset="0"/>
                                        </a:rPr>
                                      </m:ctrlPr>
                                    </m:sSubSupPr>
                                    <m:e>
                                      <m:r>
                                        <a:rPr lang="en-GB" sz="1800" b="0" i="1" smtClean="0">
                                          <a:latin typeface="Cambria Math" panose="02040503050406030204" pitchFamily="18" charset="0"/>
                                          <a:ea typeface="Cambria Math" panose="02040503050406030204" pitchFamily="18" charset="0"/>
                                        </a:rPr>
                                        <m:t>𝐺</m:t>
                                      </m:r>
                                    </m:e>
                                    <m:sub>
                                      <m:r>
                                        <a:rPr lang="en-GB" sz="1800" b="0" i="1" smtClean="0">
                                          <a:latin typeface="Cambria Math" panose="02040503050406030204" pitchFamily="18" charset="0"/>
                                          <a:ea typeface="Cambria Math" panose="02040503050406030204" pitchFamily="18" charset="0"/>
                                        </a:rPr>
                                        <m:t>𝑈</m:t>
                                      </m:r>
                                    </m:sub>
                                    <m:sup>
                                      <m:d>
                                        <m:dPr>
                                          <m:ctrlPr>
                                            <a:rPr lang="en-GB" sz="1800" b="0" i="1" smtClean="0">
                                              <a:latin typeface="Cambria Math" panose="02040503050406030204" pitchFamily="18" charset="0"/>
                                              <a:ea typeface="Cambria Math" panose="02040503050406030204" pitchFamily="18" charset="0"/>
                                            </a:rPr>
                                          </m:ctrlPr>
                                        </m:dPr>
                                        <m:e>
                                          <m:r>
                                            <a:rPr lang="en-GB" sz="1800" i="1">
                                              <a:latin typeface="Cambria Math" panose="02040503050406030204" pitchFamily="18" charset="0"/>
                                              <a:ea typeface="Cambria Math" panose="02040503050406030204" pitchFamily="18" charset="0"/>
                                            </a:rPr>
                                            <m:t>𝑡</m:t>
                                          </m:r>
                                          <m:r>
                                            <a:rPr lang="en-GB" sz="1800" i="1">
                                              <a:latin typeface="Cambria Math" panose="02040503050406030204" pitchFamily="18" charset="0"/>
                                              <a:ea typeface="Cambria Math" panose="02040503050406030204" pitchFamily="18" charset="0"/>
                                            </a:rPr>
                                            <m:t> :</m:t>
                                          </m:r>
                                          <m:r>
                                            <a:rPr lang="en-GB" sz="1800" i="1">
                                              <a:latin typeface="Cambria Math" panose="02040503050406030204" pitchFamily="18" charset="0"/>
                                              <a:ea typeface="Cambria Math" panose="02040503050406030204" pitchFamily="18" charset="0"/>
                                            </a:rPr>
                                            <m:t>𝑡</m:t>
                                          </m:r>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𝜅</m:t>
                                          </m:r>
                                        </m:e>
                                      </m:d>
                                    </m:sup>
                                  </m:sSubSup>
                                </m:e>
                              </m:d>
                            </m:e>
                          </m:d>
                        </m:sub>
                        <m:sup/>
                        <m:e>
                          <m:r>
                            <a:rPr lang="en-GB" sz="1800" i="1">
                              <a:latin typeface="Cambria Math" panose="02040503050406030204" pitchFamily="18" charset="0"/>
                            </a:rPr>
                            <m:t>𝑃</m:t>
                          </m:r>
                          <m:d>
                            <m:dPr>
                              <m:ctrlPr>
                                <a:rPr lang="en-GB" sz="1800" i="1" smtClean="0">
                                  <a:latin typeface="Cambria Math" panose="02040503050406030204" pitchFamily="18" charset="0"/>
                                </a:rPr>
                              </m:ctrlPr>
                            </m:dPr>
                            <m:e>
                              <m:sSup>
                                <m:sSupPr>
                                  <m:ctrlPr>
                                    <a:rPr lang="de-DE" sz="2000" b="1" i="1">
                                      <a:latin typeface="Cambria Math" panose="02040503050406030204" pitchFamily="18" charset="0"/>
                                    </a:rPr>
                                  </m:ctrlPr>
                                </m:sSupPr>
                                <m:e>
                                  <m:r>
                                    <m:rPr>
                                      <m:brk m:alnAt="7"/>
                                    </m:rPr>
                                    <a:rPr lang="de-DE" sz="2000" b="1" i="1">
                                      <a:latin typeface="Cambria Math" panose="02040503050406030204" pitchFamily="18" charset="0"/>
                                    </a:rPr>
                                    <m:t>𝒗</m:t>
                                  </m:r>
                                </m:e>
                                <m:sup>
                                  <m:d>
                                    <m:dPr>
                                      <m:ctrlPr>
                                        <a:rPr lang="de-DE" sz="2000" i="1">
                                          <a:latin typeface="Cambria Math" panose="02040503050406030204" pitchFamily="18" charset="0"/>
                                        </a:rPr>
                                      </m:ctrlPr>
                                    </m:dPr>
                                    <m:e>
                                      <m:r>
                                        <a:rPr lang="de-DE" sz="2000" i="1">
                                          <a:latin typeface="Cambria Math" panose="02040503050406030204" pitchFamily="18" charset="0"/>
                                        </a:rPr>
                                        <m:t>𝑡</m:t>
                                      </m:r>
                                      <m:r>
                                        <a:rPr lang="de-DE" sz="2000" i="1">
                                          <a:latin typeface="Cambria Math" panose="02040503050406030204" pitchFamily="18" charset="0"/>
                                        </a:rPr>
                                        <m:t> :</m:t>
                                      </m:r>
                                      <m:r>
                                        <a:rPr lang="de-DE" sz="2000" i="1">
                                          <a:latin typeface="Cambria Math" panose="02040503050406030204" pitchFamily="18" charset="0"/>
                                        </a:rPr>
                                        <m:t>𝑡</m:t>
                                      </m:r>
                                      <m:r>
                                        <a:rPr lang="de-DE" sz="2000" i="1">
                                          <a:latin typeface="Cambria Math" panose="02040503050406030204" pitchFamily="18" charset="0"/>
                                        </a:rPr>
                                        <m:t>+</m:t>
                                      </m:r>
                                      <m:r>
                                        <a:rPr lang="en-GB" sz="2000" i="1">
                                          <a:latin typeface="Cambria Math" panose="02040503050406030204" pitchFamily="18" charset="0"/>
                                          <a:ea typeface="Cambria Math" panose="02040503050406030204" pitchFamily="18" charset="0"/>
                                        </a:rPr>
                                        <m:t>𝜅</m:t>
                                      </m:r>
                                    </m:e>
                                  </m:d>
                                </m:sup>
                              </m:sSup>
                            </m:e>
                            <m:e>
                              <m:sSup>
                                <m:sSupPr>
                                  <m:ctrlPr>
                                    <a:rPr lang="en-GB" sz="1800" i="1">
                                      <a:latin typeface="Cambria Math" panose="02040503050406030204" pitchFamily="18" charset="0"/>
                                    </a:rPr>
                                  </m:ctrlPr>
                                </m:sSupPr>
                                <m:e>
                                  <m:r>
                                    <a:rPr lang="en-GB" sz="1800" b="1" i="1">
                                      <a:latin typeface="Cambria Math" panose="02040503050406030204" pitchFamily="18" charset="0"/>
                                    </a:rPr>
                                    <m:t>𝒆</m:t>
                                  </m:r>
                                </m:e>
                                <m:sup>
                                  <m:d>
                                    <m:dPr>
                                      <m:ctrlPr>
                                        <a:rPr lang="en-GB" sz="1800" i="1">
                                          <a:latin typeface="Cambria Math" panose="02040503050406030204" pitchFamily="18" charset="0"/>
                                        </a:rPr>
                                      </m:ctrlPr>
                                    </m:dPr>
                                    <m:e>
                                      <m:r>
                                        <a:rPr lang="en-GB" sz="1800" i="1">
                                          <a:latin typeface="Cambria Math" panose="02040503050406030204" pitchFamily="18" charset="0"/>
                                        </a:rPr>
                                        <m:t>1 :</m:t>
                                      </m:r>
                                      <m:r>
                                        <a:rPr lang="en-GB" sz="1800" i="1">
                                          <a:latin typeface="Cambria Math" panose="02040503050406030204" pitchFamily="18" charset="0"/>
                                          <a:ea typeface="Cambria Math" panose="02040503050406030204" pitchFamily="18" charset="0"/>
                                        </a:rPr>
                                        <m:t>𝑡</m:t>
                                      </m:r>
                                    </m:e>
                                  </m:d>
                                </m:sup>
                              </m:sSup>
                              <m:r>
                                <a:rPr lang="en-GB" sz="1800" i="1">
                                  <a:latin typeface="Cambria Math" panose="02040503050406030204" pitchFamily="18" charset="0"/>
                                </a:rPr>
                                <m:t>,</m:t>
                              </m:r>
                              <m:sSup>
                                <m:sSupPr>
                                  <m:ctrlPr>
                                    <a:rPr lang="en-GB" sz="1800" b="1" i="1">
                                      <a:latin typeface="Cambria Math" panose="02040503050406030204" pitchFamily="18" charset="0"/>
                                      <a:ea typeface="Cambria Math" panose="02040503050406030204" pitchFamily="18" charset="0"/>
                                    </a:rPr>
                                  </m:ctrlPr>
                                </m:sSupPr>
                                <m:e>
                                  <m:r>
                                    <a:rPr lang="en-GB" sz="1800" b="1" i="1">
                                      <a:latin typeface="Cambria Math" panose="02040503050406030204" pitchFamily="18" charset="0"/>
                                    </a:rPr>
                                    <m:t>𝒅</m:t>
                                  </m:r>
                                </m:e>
                                <m:sup>
                                  <m:d>
                                    <m:dPr>
                                      <m:ctrlPr>
                                        <a:rPr lang="en-GB" sz="1800" i="1">
                                          <a:latin typeface="Cambria Math" panose="02040503050406030204" pitchFamily="18" charset="0"/>
                                        </a:rPr>
                                      </m:ctrlPr>
                                    </m:dPr>
                                    <m:e>
                                      <m:r>
                                        <a:rPr lang="en-GB" sz="1800" i="1">
                                          <a:latin typeface="Cambria Math" panose="02040503050406030204" pitchFamily="18" charset="0"/>
                                          <a:ea typeface="Cambria Math" panose="02040503050406030204" pitchFamily="18" charset="0"/>
                                        </a:rPr>
                                        <m:t>1 :</m:t>
                                      </m:r>
                                      <m:r>
                                        <a:rPr lang="en-GB" sz="1800" i="1">
                                          <a:latin typeface="Cambria Math" panose="02040503050406030204" pitchFamily="18" charset="0"/>
                                          <a:ea typeface="Cambria Math" panose="02040503050406030204" pitchFamily="18" charset="0"/>
                                        </a:rPr>
                                        <m:t>𝑡</m:t>
                                      </m:r>
                                      <m:r>
                                        <a:rPr lang="en-GB" sz="1800" i="1">
                                          <a:latin typeface="Cambria Math" panose="02040503050406030204" pitchFamily="18" charset="0"/>
                                          <a:ea typeface="Cambria Math" panose="02040503050406030204" pitchFamily="18" charset="0"/>
                                        </a:rPr>
                                        <m:t>−1</m:t>
                                      </m:r>
                                    </m:e>
                                  </m:d>
                                </m:sup>
                              </m:sSup>
                              <m:r>
                                <a:rPr lang="en-GB" sz="1800" i="1">
                                  <a:latin typeface="Cambria Math" panose="02040503050406030204" pitchFamily="18" charset="0"/>
                                </a:rPr>
                                <m:t>,</m:t>
                              </m:r>
                              <m:sSup>
                                <m:sSupPr>
                                  <m:ctrlPr>
                                    <a:rPr lang="en-GB" sz="1800" b="1" i="1">
                                      <a:latin typeface="Cambria Math" panose="02040503050406030204" pitchFamily="18" charset="0"/>
                                      <a:ea typeface="Cambria Math" panose="02040503050406030204" pitchFamily="18" charset="0"/>
                                    </a:rPr>
                                  </m:ctrlPr>
                                </m:sSupPr>
                                <m:e>
                                  <m:r>
                                    <a:rPr lang="en-GB" sz="1800" b="1" i="1">
                                      <a:latin typeface="Cambria Math" panose="02040503050406030204" pitchFamily="18" charset="0"/>
                                    </a:rPr>
                                    <m:t>𝒅</m:t>
                                  </m:r>
                                </m:e>
                                <m:sup>
                                  <m:d>
                                    <m:dPr>
                                      <m:ctrlPr>
                                        <a:rPr lang="en-GB" sz="1800" b="1" i="1">
                                          <a:latin typeface="Cambria Math" panose="02040503050406030204" pitchFamily="18" charset="0"/>
                                        </a:rPr>
                                      </m:ctrlPr>
                                    </m:dPr>
                                    <m:e>
                                      <m:r>
                                        <a:rPr lang="en-GB" sz="1800" i="1">
                                          <a:latin typeface="Cambria Math" panose="02040503050406030204" pitchFamily="18" charset="0"/>
                                          <a:ea typeface="Cambria Math" panose="02040503050406030204" pitchFamily="18" charset="0"/>
                                        </a:rPr>
                                        <m:t>𝑡</m:t>
                                      </m:r>
                                      <m:r>
                                        <a:rPr lang="en-GB" sz="1800" i="1">
                                          <a:latin typeface="Cambria Math" panose="02040503050406030204" pitchFamily="18" charset="0"/>
                                          <a:ea typeface="Cambria Math" panose="02040503050406030204" pitchFamily="18" charset="0"/>
                                        </a:rPr>
                                        <m:t> :</m:t>
                                      </m:r>
                                      <m:r>
                                        <a:rPr lang="en-GB" sz="1800" i="1">
                                          <a:latin typeface="Cambria Math" panose="02040503050406030204" pitchFamily="18" charset="0"/>
                                          <a:ea typeface="Cambria Math" panose="02040503050406030204" pitchFamily="18" charset="0"/>
                                        </a:rPr>
                                        <m:t>𝑡</m:t>
                                      </m:r>
                                      <m:r>
                                        <a:rPr lang="en-GB"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𝜅</m:t>
                                      </m:r>
                                    </m:e>
                                  </m:d>
                                </m:sup>
                              </m:sSup>
                            </m:e>
                          </m:d>
                          <m:nary>
                            <m:naryPr>
                              <m:chr m:val="∑"/>
                              <m:ctrlPr>
                                <a:rPr lang="en-GB" sz="1800" i="1">
                                  <a:solidFill>
                                    <a:schemeClr val="accent1"/>
                                  </a:solidFill>
                                  <a:latin typeface="Cambria Math" panose="02040503050406030204" pitchFamily="18" charset="0"/>
                                </a:rPr>
                              </m:ctrlPr>
                            </m:naryPr>
                            <m:sub>
                              <m:r>
                                <a:rPr lang="en-GB" sz="1800" b="0" i="1" smtClean="0">
                                  <a:solidFill>
                                    <a:schemeClr val="accent1"/>
                                  </a:solidFill>
                                  <a:latin typeface="Cambria Math" panose="02040503050406030204" pitchFamily="18" charset="0"/>
                                  <a:ea typeface="Cambria Math" panose="02040503050406030204" pitchFamily="18" charset="0"/>
                                </a:rPr>
                                <m:t>𝑘</m:t>
                              </m:r>
                              <m:r>
                                <a:rPr lang="en-GB" sz="1800" i="1">
                                  <a:solidFill>
                                    <a:schemeClr val="accent1"/>
                                  </a:solidFill>
                                  <a:latin typeface="Cambria Math" panose="02040503050406030204" pitchFamily="18" charset="0"/>
                                </a:rPr>
                                <m:t>=</m:t>
                              </m:r>
                              <m:r>
                                <a:rPr lang="en-GB" sz="1800" i="1">
                                  <a:solidFill>
                                    <a:schemeClr val="accent1"/>
                                  </a:solidFill>
                                  <a:latin typeface="Cambria Math" panose="02040503050406030204" pitchFamily="18" charset="0"/>
                                  <a:ea typeface="Cambria Math" panose="02040503050406030204" pitchFamily="18" charset="0"/>
                                </a:rPr>
                                <m:t>0</m:t>
                              </m:r>
                            </m:sub>
                            <m:sup>
                              <m:r>
                                <a:rPr lang="en-GB" sz="1800" i="1">
                                  <a:solidFill>
                                    <a:schemeClr val="accent1"/>
                                  </a:solidFill>
                                  <a:latin typeface="Cambria Math" panose="02040503050406030204" pitchFamily="18" charset="0"/>
                                  <a:ea typeface="Cambria Math" panose="02040503050406030204" pitchFamily="18" charset="0"/>
                                </a:rPr>
                                <m:t>𝜅</m:t>
                              </m:r>
                            </m:sup>
                            <m:e>
                              <m:sSup>
                                <m:sSupPr>
                                  <m:ctrlPr>
                                    <a:rPr lang="en-GB" sz="1800" i="1">
                                      <a:solidFill>
                                        <a:schemeClr val="accent1"/>
                                      </a:solidFill>
                                      <a:latin typeface="Cambria Math" panose="02040503050406030204" pitchFamily="18" charset="0"/>
                                      <a:ea typeface="Cambria Math" panose="02040503050406030204" pitchFamily="18" charset="0"/>
                                    </a:rPr>
                                  </m:ctrlPr>
                                </m:sSupPr>
                                <m:e>
                                  <m:r>
                                    <a:rPr lang="en-GB" sz="1800" i="1">
                                      <a:solidFill>
                                        <a:schemeClr val="accent1"/>
                                      </a:solidFill>
                                      <a:latin typeface="Cambria Math" panose="02040503050406030204" pitchFamily="18" charset="0"/>
                                      <a:ea typeface="Cambria Math" panose="02040503050406030204" pitchFamily="18" charset="0"/>
                                    </a:rPr>
                                    <m:t>𝛾</m:t>
                                  </m:r>
                                </m:e>
                                <m:sup>
                                  <m:r>
                                    <a:rPr lang="en-GB" sz="1800" b="0" i="1" smtClean="0">
                                      <a:solidFill>
                                        <a:schemeClr val="accent1"/>
                                      </a:solidFill>
                                      <a:latin typeface="Cambria Math" panose="02040503050406030204" pitchFamily="18" charset="0"/>
                                      <a:ea typeface="Cambria Math" panose="02040503050406030204" pitchFamily="18" charset="0"/>
                                    </a:rPr>
                                    <m:t>𝑘</m:t>
                                  </m:r>
                                </m:sup>
                              </m:sSup>
                              <m:sSup>
                                <m:sSupPr>
                                  <m:ctrlPr>
                                    <a:rPr lang="en-GB" sz="2000" i="1">
                                      <a:latin typeface="Cambria Math" panose="02040503050406030204" pitchFamily="18" charset="0"/>
                                      <a:ea typeface="Cambria Math" panose="02040503050406030204" pitchFamily="18" charset="0"/>
                                    </a:rPr>
                                  </m:ctrlPr>
                                </m:sSupPr>
                                <m:e>
                                  <m:r>
                                    <a:rPr lang="en-GB" sz="2000" i="1">
                                      <a:latin typeface="Cambria Math" panose="02040503050406030204" pitchFamily="18" charset="0"/>
                                      <a:ea typeface="Cambria Math" panose="02040503050406030204" pitchFamily="18" charset="0"/>
                                    </a:rPr>
                                    <m:t>𝛯</m:t>
                                  </m:r>
                                </m:e>
                                <m:sup>
                                  <m:d>
                                    <m:dPr>
                                      <m:ctrlPr>
                                        <a:rPr lang="en-GB" sz="2000" i="1">
                                          <a:latin typeface="Cambria Math" panose="02040503050406030204" pitchFamily="18" charset="0"/>
                                          <a:ea typeface="Cambria Math" panose="02040503050406030204" pitchFamily="18" charset="0"/>
                                        </a:rPr>
                                      </m:ctrlPr>
                                    </m:dPr>
                                    <m:e>
                                      <m:r>
                                        <a:rPr lang="en-GB" sz="2000" b="0" i="1" smtClean="0">
                                          <a:latin typeface="Cambria Math" panose="02040503050406030204" pitchFamily="18" charset="0"/>
                                          <a:ea typeface="Cambria Math" panose="02040503050406030204" pitchFamily="18" charset="0"/>
                                        </a:rPr>
                                        <m:t>𝑡</m:t>
                                      </m:r>
                                      <m:r>
                                        <a:rPr lang="en-GB" sz="2000" b="0" i="1" smtClean="0">
                                          <a:latin typeface="Cambria Math" panose="02040503050406030204" pitchFamily="18" charset="0"/>
                                          <a:ea typeface="Cambria Math" panose="02040503050406030204" pitchFamily="18" charset="0"/>
                                        </a:rPr>
                                        <m:t>+</m:t>
                                      </m:r>
                                      <m:r>
                                        <a:rPr lang="en-GB" sz="2000" b="0" i="1" smtClean="0">
                                          <a:latin typeface="Cambria Math" panose="02040503050406030204" pitchFamily="18" charset="0"/>
                                          <a:ea typeface="Cambria Math" panose="02040503050406030204" pitchFamily="18" charset="0"/>
                                        </a:rPr>
                                        <m:t>𝑘</m:t>
                                      </m:r>
                                    </m:e>
                                  </m:d>
                                </m:sup>
                              </m:sSup>
                              <m:d>
                                <m:dPr>
                                  <m:ctrlPr>
                                    <a:rPr lang="en-GB" sz="1800" i="1">
                                      <a:latin typeface="Cambria Math" panose="02040503050406030204" pitchFamily="18" charset="0"/>
                                      <a:ea typeface="Cambria Math" panose="02040503050406030204" pitchFamily="18" charset="0"/>
                                    </a:rPr>
                                  </m:ctrlPr>
                                </m:dPr>
                                <m:e>
                                  <m:sSubSup>
                                    <m:sSubSupPr>
                                      <m:ctrlPr>
                                        <a:rPr lang="de-DE" sz="1800" b="0" i="1" smtClean="0">
                                          <a:latin typeface="Cambria Math" panose="02040503050406030204" pitchFamily="18" charset="0"/>
                                          <a:ea typeface="Cambria Math" panose="02040503050406030204" pitchFamily="18" charset="0"/>
                                        </a:rPr>
                                      </m:ctrlPr>
                                    </m:sSubSupPr>
                                    <m:e>
                                      <m:r>
                                        <a:rPr lang="de-DE" sz="1800" b="0" i="1" smtClean="0">
                                          <a:latin typeface="Cambria Math" panose="02040503050406030204" pitchFamily="18" charset="0"/>
                                          <a:ea typeface="Cambria Math" panose="02040503050406030204" pitchFamily="18" charset="0"/>
                                        </a:rPr>
                                        <m:t>𝐺</m:t>
                                      </m:r>
                                    </m:e>
                                    <m:sub>
                                      <m:r>
                                        <a:rPr lang="de-DE" sz="1800" b="0" i="1" smtClean="0">
                                          <a:latin typeface="Cambria Math" panose="02040503050406030204" pitchFamily="18" charset="0"/>
                                          <a:ea typeface="Cambria Math" panose="02040503050406030204" pitchFamily="18" charset="0"/>
                                        </a:rPr>
                                        <m:t>𝑈</m:t>
                                      </m:r>
                                    </m:sub>
                                    <m:sup>
                                      <m:d>
                                        <m:dPr>
                                          <m:ctrlPr>
                                            <a:rPr lang="de-DE" sz="1800" b="0" i="1" smtClean="0">
                                              <a:latin typeface="Cambria Math" panose="02040503050406030204" pitchFamily="18" charset="0"/>
                                              <a:ea typeface="Cambria Math" panose="02040503050406030204" pitchFamily="18" charset="0"/>
                                            </a:rPr>
                                          </m:ctrlPr>
                                        </m:dPr>
                                        <m:e>
                                          <m:r>
                                            <a:rPr lang="de-DE" sz="1800" b="0" i="1" smtClean="0">
                                              <a:latin typeface="Cambria Math" panose="02040503050406030204" pitchFamily="18" charset="0"/>
                                              <a:ea typeface="Cambria Math" panose="02040503050406030204" pitchFamily="18" charset="0"/>
                                            </a:rPr>
                                            <m:t>𝑡</m:t>
                                          </m:r>
                                          <m:r>
                                            <a:rPr lang="de-DE" sz="1800" b="0" i="1" smtClean="0">
                                              <a:latin typeface="Cambria Math" panose="02040503050406030204" pitchFamily="18" charset="0"/>
                                              <a:ea typeface="Cambria Math" panose="02040503050406030204" pitchFamily="18" charset="0"/>
                                            </a:rPr>
                                            <m:t>+</m:t>
                                          </m:r>
                                          <m:r>
                                            <a:rPr lang="de-DE" sz="1800" b="0" i="1" smtClean="0">
                                              <a:latin typeface="Cambria Math" panose="02040503050406030204" pitchFamily="18" charset="0"/>
                                              <a:ea typeface="Cambria Math" panose="02040503050406030204" pitchFamily="18" charset="0"/>
                                            </a:rPr>
                                            <m:t>𝑘</m:t>
                                          </m:r>
                                        </m:e>
                                      </m:d>
                                    </m:sup>
                                  </m:sSubSup>
                                </m:e>
                              </m:d>
                            </m:e>
                          </m:nary>
                        </m:e>
                      </m:nary>
                    </m:oMath>
                  </m:oMathPara>
                </a14:m>
                <a:endParaRPr lang="en-GB" sz="2000" b="1" dirty="0">
                  <a:solidFill>
                    <a:schemeClr val="accent1"/>
                  </a:solidFill>
                </a:endParaRPr>
              </a:p>
              <a:p>
                <a:pPr lvl="1"/>
                <a:r>
                  <a:rPr lang="en-GB" sz="2000" dirty="0">
                    <a:solidFill>
                      <a:schemeClr val="accent1"/>
                    </a:solidFill>
                  </a:rPr>
                  <a:t>Additive/discounted combination (</a:t>
                </a:r>
                <a14:m>
                  <m:oMath xmlns:m="http://schemas.openxmlformats.org/officeDocument/2006/math">
                    <m:r>
                      <a:rPr lang="en-GB" sz="2000" i="1" smtClean="0">
                        <a:solidFill>
                          <a:schemeClr val="accent1"/>
                        </a:solidFill>
                        <a:latin typeface="Cambria Math" panose="02040503050406030204" pitchFamily="18" charset="0"/>
                        <a:ea typeface="Cambria Math" panose="02040503050406030204" pitchFamily="18" charset="0"/>
                      </a:rPr>
                      <m:t>𝛶</m:t>
                    </m:r>
                  </m:oMath>
                </a14:m>
                <a:r>
                  <a:rPr lang="en-GB" sz="2000" dirty="0">
                    <a:solidFill>
                      <a:schemeClr val="accent1"/>
                    </a:solidFill>
                  </a:rPr>
                  <a:t>)</a:t>
                </a:r>
              </a:p>
              <a:p>
                <a:pPr lvl="1"/>
                <a:r>
                  <a:rPr lang="en-GB" sz="2000" dirty="0"/>
                  <a:t>In terms of semantics, unroll </a:t>
                </a:r>
                <a14:m>
                  <m:oMath xmlns:m="http://schemas.openxmlformats.org/officeDocument/2006/math">
                    <m:r>
                      <a:rPr lang="en-GB" sz="2000" i="1">
                        <a:latin typeface="Cambria Math" panose="02040503050406030204" pitchFamily="18" charset="0"/>
                      </a:rPr>
                      <m:t>𝐺</m:t>
                    </m:r>
                  </m:oMath>
                </a14:m>
                <a:r>
                  <a:rPr lang="en-GB" sz="2000" dirty="0"/>
                  <a:t> for </a:t>
                </a:r>
                <a:br>
                  <a:rPr lang="en-GB" sz="2000" dirty="0"/>
                </a:br>
                <a14:m>
                  <m:oMath xmlns:m="http://schemas.openxmlformats.org/officeDocument/2006/math">
                    <m:r>
                      <a:rPr lang="de-DE" sz="1800" i="1">
                        <a:latin typeface="Cambria Math" panose="02040503050406030204" pitchFamily="18" charset="0"/>
                        <a:ea typeface="Cambria Math" panose="02040503050406030204" pitchFamily="18" charset="0"/>
                      </a:rPr>
                      <m:t>𝑡</m:t>
                    </m:r>
                    <m:r>
                      <a:rPr lang="de-DE" sz="1800" i="1">
                        <a:latin typeface="Cambria Math" panose="02040503050406030204" pitchFamily="18" charset="0"/>
                        <a:ea typeface="Cambria Math" panose="02040503050406030204" pitchFamily="18" charset="0"/>
                      </a:rPr>
                      <m:t>+</m:t>
                    </m:r>
                    <m:r>
                      <a:rPr lang="en-GB" sz="1800" i="1">
                        <a:latin typeface="Cambria Math" panose="02040503050406030204" pitchFamily="18" charset="0"/>
                        <a:ea typeface="Cambria Math" panose="02040503050406030204" pitchFamily="18" charset="0"/>
                      </a:rPr>
                      <m:t>𝜅</m:t>
                    </m:r>
                  </m:oMath>
                </a14:m>
                <a:r>
                  <a:rPr lang="en-GB" sz="2000" dirty="0"/>
                  <a:t> steps and answer an </a:t>
                </a:r>
                <a:br>
                  <a:rPr lang="en-GB" sz="2000" dirty="0"/>
                </a:br>
                <a:r>
                  <a:rPr lang="en-GB" sz="2000" dirty="0"/>
                  <a:t>“episodic” EU query over “future” </a:t>
                </a:r>
                <a:br>
                  <a:rPr lang="en-GB" sz="2000" dirty="0"/>
                </a:br>
                <a:r>
                  <a:rPr lang="en-GB" sz="2000" dirty="0"/>
                  <a:t>decisions </a:t>
                </a:r>
                <a14:m>
                  <m:oMath xmlns:m="http://schemas.openxmlformats.org/officeDocument/2006/math">
                    <m:sSup>
                      <m:sSupPr>
                        <m:ctrlPr>
                          <a:rPr lang="de-DE" sz="2000" i="1">
                            <a:latin typeface="Cambria Math" panose="02040503050406030204" pitchFamily="18" charset="0"/>
                          </a:rPr>
                        </m:ctrlPr>
                      </m:sSupPr>
                      <m:e>
                        <m:r>
                          <a:rPr lang="de-DE" sz="2000" b="1" i="1">
                            <a:latin typeface="Cambria Math" panose="02040503050406030204" pitchFamily="18" charset="0"/>
                          </a:rPr>
                          <m:t>𝒅</m:t>
                        </m:r>
                      </m:e>
                      <m:sup>
                        <m:d>
                          <m:dPr>
                            <m:ctrlPr>
                              <a:rPr lang="de-DE" sz="2000" i="1">
                                <a:latin typeface="Cambria Math" panose="02040503050406030204" pitchFamily="18" charset="0"/>
                              </a:rPr>
                            </m:ctrlPr>
                          </m:dPr>
                          <m:e>
                            <m:r>
                              <a:rPr lang="de-DE" sz="2000" i="1">
                                <a:latin typeface="Cambria Math" panose="02040503050406030204" pitchFamily="18" charset="0"/>
                              </a:rPr>
                              <m:t>𝑡</m:t>
                            </m:r>
                            <m:r>
                              <a:rPr lang="de-DE" sz="2000" i="1">
                                <a:latin typeface="Cambria Math" panose="02040503050406030204" pitchFamily="18" charset="0"/>
                              </a:rPr>
                              <m:t> :</m:t>
                            </m:r>
                            <m:r>
                              <a:rPr lang="de-DE" sz="2000" i="1">
                                <a:latin typeface="Cambria Math" panose="02040503050406030204" pitchFamily="18" charset="0"/>
                              </a:rPr>
                              <m:t>𝑡</m:t>
                            </m:r>
                            <m:r>
                              <a:rPr lang="de-DE" sz="2000" i="1">
                                <a:latin typeface="Cambria Math" panose="02040503050406030204" pitchFamily="18" charset="0"/>
                              </a:rPr>
                              <m:t>+</m:t>
                            </m:r>
                            <m:r>
                              <a:rPr lang="en-GB" sz="1800" i="1">
                                <a:latin typeface="Cambria Math" panose="02040503050406030204" pitchFamily="18" charset="0"/>
                                <a:ea typeface="Cambria Math" panose="02040503050406030204" pitchFamily="18" charset="0"/>
                              </a:rPr>
                              <m:t>𝜅</m:t>
                            </m:r>
                          </m:e>
                        </m:d>
                      </m:sup>
                    </m:sSup>
                  </m:oMath>
                </a14:m>
                <a:r>
                  <a:rPr lang="en-GB" sz="2000" dirty="0"/>
                  <a:t> given </a:t>
                </a:r>
                <a:br>
                  <a:rPr lang="en-GB" sz="2000" dirty="0"/>
                </a:br>
                <a:r>
                  <a:rPr lang="en-GB" sz="2000" dirty="0"/>
                  <a:t>observations </a:t>
                </a:r>
                <a14:m>
                  <m:oMath xmlns:m="http://schemas.openxmlformats.org/officeDocument/2006/math">
                    <m:sSup>
                      <m:sSupPr>
                        <m:ctrlPr>
                          <a:rPr lang="de-DE" sz="2000" i="1">
                            <a:latin typeface="Cambria Math" panose="02040503050406030204" pitchFamily="18" charset="0"/>
                          </a:rPr>
                        </m:ctrlPr>
                      </m:sSupPr>
                      <m:e>
                        <m:r>
                          <a:rPr lang="de-DE" sz="2000" b="1" i="1">
                            <a:latin typeface="Cambria Math" panose="02040503050406030204" pitchFamily="18" charset="0"/>
                          </a:rPr>
                          <m:t>𝒆</m:t>
                        </m:r>
                      </m:e>
                      <m:sup>
                        <m:d>
                          <m:dPr>
                            <m:ctrlPr>
                              <a:rPr lang="de-DE" sz="2000" i="1">
                                <a:latin typeface="Cambria Math" panose="02040503050406030204" pitchFamily="18" charset="0"/>
                              </a:rPr>
                            </m:ctrlPr>
                          </m:dPr>
                          <m:e>
                            <m:r>
                              <a:rPr lang="de-DE" sz="2000" i="1">
                                <a:latin typeface="Cambria Math" panose="02040503050406030204" pitchFamily="18" charset="0"/>
                              </a:rPr>
                              <m:t>1 :</m:t>
                            </m:r>
                            <m:r>
                              <a:rPr lang="de-DE" sz="2000" i="1">
                                <a:latin typeface="Cambria Math" panose="02040503050406030204" pitchFamily="18" charset="0"/>
                              </a:rPr>
                              <m:t>𝑡</m:t>
                            </m:r>
                          </m:e>
                        </m:d>
                      </m:sup>
                    </m:sSup>
                  </m:oMath>
                </a14:m>
                <a:r>
                  <a:rPr lang="en-GB" sz="2000" dirty="0"/>
                  <a:t> and “past” </a:t>
                </a:r>
                <a:br>
                  <a:rPr lang="en-GB" sz="2000" dirty="0"/>
                </a:br>
                <a:r>
                  <a:rPr lang="en-GB" sz="2000" dirty="0"/>
                  <a:t>decisions </a:t>
                </a:r>
                <a14:m>
                  <m:oMath xmlns:m="http://schemas.openxmlformats.org/officeDocument/2006/math">
                    <m:sSup>
                      <m:sSupPr>
                        <m:ctrlPr>
                          <a:rPr lang="de-DE" sz="2000" i="1">
                            <a:latin typeface="Cambria Math" panose="02040503050406030204" pitchFamily="18" charset="0"/>
                          </a:rPr>
                        </m:ctrlPr>
                      </m:sSupPr>
                      <m:e>
                        <m:r>
                          <a:rPr lang="de-DE" sz="2000" b="1" i="1">
                            <a:latin typeface="Cambria Math" panose="02040503050406030204" pitchFamily="18" charset="0"/>
                          </a:rPr>
                          <m:t>𝒅</m:t>
                        </m:r>
                      </m:e>
                      <m:sup>
                        <m:d>
                          <m:dPr>
                            <m:ctrlPr>
                              <a:rPr lang="de-DE" sz="2000" i="1">
                                <a:latin typeface="Cambria Math" panose="02040503050406030204" pitchFamily="18" charset="0"/>
                              </a:rPr>
                            </m:ctrlPr>
                          </m:dPr>
                          <m:e>
                            <m:r>
                              <a:rPr lang="de-DE" sz="2000" i="1">
                                <a:latin typeface="Cambria Math" panose="02040503050406030204" pitchFamily="18" charset="0"/>
                              </a:rPr>
                              <m:t>1 :</m:t>
                            </m:r>
                            <m:r>
                              <a:rPr lang="de-DE" sz="2000" i="1">
                                <a:latin typeface="Cambria Math" panose="02040503050406030204" pitchFamily="18" charset="0"/>
                              </a:rPr>
                              <m:t>𝑡</m:t>
                            </m:r>
                            <m:r>
                              <a:rPr lang="de-DE" sz="2000" i="1">
                                <a:latin typeface="Cambria Math" panose="02040503050406030204" pitchFamily="18" charset="0"/>
                              </a:rPr>
                              <m:t>−1</m:t>
                            </m:r>
                          </m:e>
                        </m:d>
                      </m:sup>
                    </m:sSup>
                  </m:oMath>
                </a14:m>
                <a:r>
                  <a:rPr lang="en-GB" sz="2000" dirty="0"/>
                  <a:t> as evidence</a:t>
                </a:r>
              </a:p>
              <a:p>
                <a:pPr lvl="2"/>
                <a:r>
                  <a:rPr lang="en-GB" sz="1800" dirty="0">
                    <a:ea typeface="Cambria Math" panose="02040503050406030204" pitchFamily="18" charset="0"/>
                  </a:rPr>
                  <a:t>Observation: </a:t>
                </a:r>
                <a14:m>
                  <m:oMath xmlns:m="http://schemas.openxmlformats.org/officeDocument/2006/math">
                    <m:sSubSup>
                      <m:sSubSupPr>
                        <m:ctrlPr>
                          <a:rPr lang="en-GB" sz="1800" i="1">
                            <a:latin typeface="Cambria Math" panose="02040503050406030204" pitchFamily="18" charset="0"/>
                            <a:ea typeface="Cambria Math" panose="02040503050406030204" pitchFamily="18" charset="0"/>
                          </a:rPr>
                        </m:ctrlPr>
                      </m:sSubSupPr>
                      <m:e>
                        <m:r>
                          <a:rPr lang="en-GB" sz="1800" i="1">
                            <a:latin typeface="Cambria Math" panose="02040503050406030204" pitchFamily="18" charset="0"/>
                            <a:ea typeface="Cambria Math" panose="02040503050406030204" pitchFamily="18" charset="0"/>
                          </a:rPr>
                          <m:t>𝐺</m:t>
                        </m:r>
                      </m:e>
                      <m:sub>
                        <m:r>
                          <a:rPr lang="en-GB" sz="1800" i="1">
                            <a:latin typeface="Cambria Math" panose="02040503050406030204" pitchFamily="18" charset="0"/>
                            <a:ea typeface="Cambria Math" panose="02040503050406030204" pitchFamily="18" charset="0"/>
                          </a:rPr>
                          <m:t>𝑈</m:t>
                        </m:r>
                      </m:sub>
                      <m:sup>
                        <m:d>
                          <m:dPr>
                            <m:ctrlPr>
                              <a:rPr lang="en-GB" sz="1800" i="1">
                                <a:latin typeface="Cambria Math" panose="02040503050406030204" pitchFamily="18" charset="0"/>
                                <a:ea typeface="Cambria Math" panose="02040503050406030204" pitchFamily="18" charset="0"/>
                              </a:rPr>
                            </m:ctrlPr>
                          </m:dPr>
                          <m:e>
                            <m:r>
                              <a:rPr lang="de-DE" sz="1800" i="1">
                                <a:latin typeface="Cambria Math" panose="02040503050406030204" pitchFamily="18" charset="0"/>
                                <a:ea typeface="Cambria Math" panose="02040503050406030204" pitchFamily="18" charset="0"/>
                              </a:rPr>
                              <m:t>1</m:t>
                            </m:r>
                            <m:r>
                              <a:rPr lang="en-GB" sz="1800" i="1">
                                <a:latin typeface="Cambria Math" panose="02040503050406030204" pitchFamily="18" charset="0"/>
                                <a:ea typeface="Cambria Math" panose="02040503050406030204" pitchFamily="18" charset="0"/>
                              </a:rPr>
                              <m:t> :</m:t>
                            </m:r>
                            <m:r>
                              <a:rPr lang="en-GB" sz="1800" i="1">
                                <a:latin typeface="Cambria Math" panose="02040503050406030204" pitchFamily="18" charset="0"/>
                                <a:ea typeface="Cambria Math" panose="02040503050406030204" pitchFamily="18" charset="0"/>
                              </a:rPr>
                              <m:t>𝑡</m:t>
                            </m:r>
                            <m:r>
                              <a:rPr lang="de-DE" sz="1800" i="1">
                                <a:latin typeface="Cambria Math" panose="02040503050406030204" pitchFamily="18" charset="0"/>
                                <a:ea typeface="Cambria Math" panose="02040503050406030204" pitchFamily="18" charset="0"/>
                              </a:rPr>
                              <m:t>−1</m:t>
                            </m:r>
                          </m:e>
                        </m:d>
                      </m:sup>
                    </m:sSubSup>
                  </m:oMath>
                </a14:m>
                <a:r>
                  <a:rPr lang="en-GB" sz="2000" dirty="0"/>
                  <a:t> irrelevant </a:t>
                </a:r>
                <a:br>
                  <a:rPr lang="en-GB" sz="2000" dirty="0"/>
                </a:br>
                <a:r>
                  <a:rPr lang="en-GB" sz="2000" dirty="0"/>
                  <a:t>at </a:t>
                </a:r>
                <a14:m>
                  <m:oMath xmlns:m="http://schemas.openxmlformats.org/officeDocument/2006/math">
                    <m:r>
                      <a:rPr lang="en-GB" sz="2000" i="1">
                        <a:latin typeface="Cambria Math" panose="02040503050406030204" pitchFamily="18" charset="0"/>
                        <a:ea typeface="Cambria Math" panose="02040503050406030204" pitchFamily="18" charset="0"/>
                      </a:rPr>
                      <m:t>𝑡</m:t>
                    </m:r>
                  </m:oMath>
                </a14:m>
                <a:endParaRPr lang="en-GB" sz="2000" dirty="0"/>
              </a:p>
            </p:txBody>
          </p:sp>
        </mc:Choice>
        <mc:Fallback xmlns="">
          <p:sp>
            <p:nvSpPr>
              <p:cNvPr id="3" name="Content Placeholder 2">
                <a:extLst>
                  <a:ext uri="{FF2B5EF4-FFF2-40B4-BE49-F238E27FC236}">
                    <a16:creationId xmlns:a16="http://schemas.microsoft.com/office/drawing/2014/main" id="{4F565BB8-118E-DB47-9001-B40CC73A4BDF}"/>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486" t="-6077"/>
                </a:stretch>
              </a:blipFill>
            </p:spPr>
            <p:txBody>
              <a:bodyPr/>
              <a:lstStyle/>
              <a:p>
                <a:r>
                  <a:rPr lang="en-DE">
                    <a:noFill/>
                  </a:rPr>
                  <a:t> </a:t>
                </a:r>
              </a:p>
            </p:txBody>
          </p:sp>
        </mc:Fallback>
      </mc:AlternateContent>
      <p:grpSp>
        <p:nvGrpSpPr>
          <p:cNvPr id="496" name="Group 495">
            <a:extLst>
              <a:ext uri="{FF2B5EF4-FFF2-40B4-BE49-F238E27FC236}">
                <a16:creationId xmlns:a16="http://schemas.microsoft.com/office/drawing/2014/main" id="{409E2522-CFC0-1843-A989-F9C97A7937AF}"/>
              </a:ext>
            </a:extLst>
          </p:cNvPr>
          <p:cNvGrpSpPr/>
          <p:nvPr/>
        </p:nvGrpSpPr>
        <p:grpSpPr>
          <a:xfrm>
            <a:off x="5318736" y="3878885"/>
            <a:ext cx="6512939" cy="2023999"/>
            <a:chOff x="5318736" y="3878885"/>
            <a:chExt cx="6512939" cy="2023999"/>
          </a:xfrm>
        </p:grpSpPr>
        <p:sp>
          <p:nvSpPr>
            <p:cNvPr id="497" name="Rectangle 496">
              <a:extLst>
                <a:ext uri="{FF2B5EF4-FFF2-40B4-BE49-F238E27FC236}">
                  <a16:creationId xmlns:a16="http://schemas.microsoft.com/office/drawing/2014/main" id="{77DE53B2-4318-7742-AF6B-1B2BF7F413B8}"/>
                </a:ext>
              </a:extLst>
            </p:cNvPr>
            <p:cNvSpPr/>
            <p:nvPr/>
          </p:nvSpPr>
          <p:spPr>
            <a:xfrm>
              <a:off x="5318736" y="3878885"/>
              <a:ext cx="1520504" cy="202399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498" name="Rectangle 497">
              <a:extLst>
                <a:ext uri="{FF2B5EF4-FFF2-40B4-BE49-F238E27FC236}">
                  <a16:creationId xmlns:a16="http://schemas.microsoft.com/office/drawing/2014/main" id="{725A37A3-14F1-364D-8366-45CFB4BF50FF}"/>
                </a:ext>
              </a:extLst>
            </p:cNvPr>
            <p:cNvSpPr/>
            <p:nvPr/>
          </p:nvSpPr>
          <p:spPr>
            <a:xfrm>
              <a:off x="6838866" y="3878885"/>
              <a:ext cx="4992809" cy="20239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499" name="Group 498">
              <a:extLst>
                <a:ext uri="{FF2B5EF4-FFF2-40B4-BE49-F238E27FC236}">
                  <a16:creationId xmlns:a16="http://schemas.microsoft.com/office/drawing/2014/main" id="{002448AB-3A6E-CC46-8587-9811FDD43C4A}"/>
                </a:ext>
              </a:extLst>
            </p:cNvPr>
            <p:cNvGrpSpPr/>
            <p:nvPr/>
          </p:nvGrpSpPr>
          <p:grpSpPr>
            <a:xfrm>
              <a:off x="5324622" y="3885957"/>
              <a:ext cx="6507053" cy="2016382"/>
              <a:chOff x="5324622" y="3885957"/>
              <a:chExt cx="6507053" cy="2016382"/>
            </a:xfrm>
          </p:grpSpPr>
          <p:cxnSp>
            <p:nvCxnSpPr>
              <p:cNvPr id="500" name="Straight Connector 499">
                <a:extLst>
                  <a:ext uri="{FF2B5EF4-FFF2-40B4-BE49-F238E27FC236}">
                    <a16:creationId xmlns:a16="http://schemas.microsoft.com/office/drawing/2014/main" id="{D304A117-3F0F-9946-B1F0-9F88A23B782B}"/>
                  </a:ext>
                </a:extLst>
              </p:cNvPr>
              <p:cNvCxnSpPr>
                <a:cxnSpLocks/>
                <a:stCxn id="522" idx="1"/>
                <a:endCxn id="540" idx="3"/>
              </p:cNvCxnSpPr>
              <p:nvPr/>
            </p:nvCxnSpPr>
            <p:spPr>
              <a:xfrm flipH="1" flipV="1">
                <a:off x="9389323" y="4555736"/>
                <a:ext cx="356510"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B7926E1C-0BE3-4C4E-AB1E-8C83F70307F2}"/>
                  </a:ext>
                </a:extLst>
              </p:cNvPr>
              <p:cNvCxnSpPr>
                <a:cxnSpLocks/>
                <a:stCxn id="506" idx="0"/>
                <a:endCxn id="540" idx="2"/>
              </p:cNvCxnSpPr>
              <p:nvPr/>
            </p:nvCxnSpPr>
            <p:spPr>
              <a:xfrm flipV="1">
                <a:off x="9329749" y="4615285"/>
                <a:ext cx="26"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2" name="Rectangle 501">
                    <a:extLst>
                      <a:ext uri="{FF2B5EF4-FFF2-40B4-BE49-F238E27FC236}">
                        <a16:creationId xmlns:a16="http://schemas.microsoft.com/office/drawing/2014/main" id="{A277CE71-E1B7-AD4F-A00D-87A25A676A4B}"/>
                      </a:ext>
                    </a:extLst>
                  </p:cNvPr>
                  <p:cNvSpPr/>
                  <p:nvPr/>
                </p:nvSpPr>
                <p:spPr>
                  <a:xfrm>
                    <a:off x="7185348" y="4400757"/>
                    <a:ext cx="1330534" cy="324449"/>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502" name="Rectangle 501">
                    <a:extLst>
                      <a:ext uri="{FF2B5EF4-FFF2-40B4-BE49-F238E27FC236}">
                        <a16:creationId xmlns:a16="http://schemas.microsoft.com/office/drawing/2014/main" id="{A277CE71-E1B7-AD4F-A00D-87A25A676A4B}"/>
                      </a:ext>
                    </a:extLst>
                  </p:cNvPr>
                  <p:cNvSpPr>
                    <a:spLocks noRot="1" noChangeAspect="1" noMove="1" noResize="1" noEditPoints="1" noAdjustHandles="1" noChangeArrowheads="1" noChangeShapeType="1" noTextEdit="1"/>
                  </p:cNvSpPr>
                  <p:nvPr/>
                </p:nvSpPr>
                <p:spPr>
                  <a:xfrm>
                    <a:off x="7185348" y="4400757"/>
                    <a:ext cx="1330534" cy="324449"/>
                  </a:xfrm>
                  <a:prstGeom prst="rect">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3" name="Diamond 502">
                    <a:extLst>
                      <a:ext uri="{FF2B5EF4-FFF2-40B4-BE49-F238E27FC236}">
                        <a16:creationId xmlns:a16="http://schemas.microsoft.com/office/drawing/2014/main" id="{8706A9B6-DD19-A74C-83E6-7903086CF925}"/>
                      </a:ext>
                    </a:extLst>
                  </p:cNvPr>
                  <p:cNvSpPr/>
                  <p:nvPr/>
                </p:nvSpPr>
                <p:spPr>
                  <a:xfrm>
                    <a:off x="10646247" y="3885957"/>
                    <a:ext cx="1066104"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r>
                                <a:rPr lang="en-GB" sz="1400" i="1">
                                  <a:latin typeface="Cambria Math" panose="02040503050406030204" pitchFamily="18" charset="0"/>
                                </a:rPr>
                                <m:t>𝑈𝑡𝑖</m:t>
                              </m:r>
                              <m:r>
                                <a:rPr lang="en-GB" sz="1400" b="0" i="1" smtClean="0">
                                  <a:latin typeface="Cambria Math" panose="02040503050406030204" pitchFamily="18" charset="0"/>
                                </a:rPr>
                                <m:t>𝑙</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4" name="Diamond 13">
                    <a:extLst>
                      <a:ext uri="{FF2B5EF4-FFF2-40B4-BE49-F238E27FC236}">
                        <a16:creationId xmlns:a16="http://schemas.microsoft.com/office/drawing/2014/main" id="{DD660D40-ABCE-1A40-8015-A6A235F43221}"/>
                      </a:ext>
                    </a:extLst>
                  </p:cNvPr>
                  <p:cNvSpPr>
                    <a:spLocks noRot="1" noChangeAspect="1" noMove="1" noResize="1" noEditPoints="1" noAdjustHandles="1" noChangeArrowheads="1" noChangeShapeType="1" noTextEdit="1"/>
                  </p:cNvSpPr>
                  <p:nvPr/>
                </p:nvSpPr>
                <p:spPr>
                  <a:xfrm>
                    <a:off x="10646247" y="3885957"/>
                    <a:ext cx="1066104" cy="456756"/>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4" name="Oval 503">
                    <a:extLst>
                      <a:ext uri="{FF2B5EF4-FFF2-40B4-BE49-F238E27FC236}">
                        <a16:creationId xmlns:a16="http://schemas.microsoft.com/office/drawing/2014/main" id="{30501370-EF4B-5E4F-91E0-7C9959B7F517}"/>
                      </a:ext>
                    </a:extLst>
                  </p:cNvPr>
                  <p:cNvSpPr/>
                  <p:nvPr/>
                </p:nvSpPr>
                <p:spPr>
                  <a:xfrm>
                    <a:off x="8745704" y="5579007"/>
                    <a:ext cx="116808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5" name="Oval 14">
                    <a:extLst>
                      <a:ext uri="{FF2B5EF4-FFF2-40B4-BE49-F238E27FC236}">
                        <a16:creationId xmlns:a16="http://schemas.microsoft.com/office/drawing/2014/main" id="{2F9A42D9-C14F-F942-9685-30B74BCD4823}"/>
                      </a:ext>
                    </a:extLst>
                  </p:cNvPr>
                  <p:cNvSpPr>
                    <a:spLocks noRot="1" noChangeAspect="1" noMove="1" noResize="1" noEditPoints="1" noAdjustHandles="1" noChangeArrowheads="1" noChangeShapeType="1" noTextEdit="1"/>
                  </p:cNvSpPr>
                  <p:nvPr/>
                </p:nvSpPr>
                <p:spPr>
                  <a:xfrm>
                    <a:off x="8745704" y="5579007"/>
                    <a:ext cx="1168089" cy="323332"/>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5" name="Oval 504">
                    <a:extLst>
                      <a:ext uri="{FF2B5EF4-FFF2-40B4-BE49-F238E27FC236}">
                        <a16:creationId xmlns:a16="http://schemas.microsoft.com/office/drawing/2014/main" id="{80C8A4A3-295C-844E-BD76-07776A35541D}"/>
                      </a:ext>
                    </a:extLst>
                  </p:cNvPr>
                  <p:cNvSpPr/>
                  <p:nvPr/>
                </p:nvSpPr>
                <p:spPr>
                  <a:xfrm>
                    <a:off x="7123118" y="5170375"/>
                    <a:ext cx="1454994"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505" name="Oval 504">
                    <a:extLst>
                      <a:ext uri="{FF2B5EF4-FFF2-40B4-BE49-F238E27FC236}">
                        <a16:creationId xmlns:a16="http://schemas.microsoft.com/office/drawing/2014/main" id="{80C8A4A3-295C-844E-BD76-07776A35541D}"/>
                      </a:ext>
                    </a:extLst>
                  </p:cNvPr>
                  <p:cNvSpPr>
                    <a:spLocks noRot="1" noChangeAspect="1" noMove="1" noResize="1" noEditPoints="1" noAdjustHandles="1" noChangeArrowheads="1" noChangeShapeType="1" noTextEdit="1"/>
                  </p:cNvSpPr>
                  <p:nvPr/>
                </p:nvSpPr>
                <p:spPr>
                  <a:xfrm>
                    <a:off x="7123118" y="5170375"/>
                    <a:ext cx="1454994" cy="323332"/>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6" name="Oval 505">
                    <a:extLst>
                      <a:ext uri="{FF2B5EF4-FFF2-40B4-BE49-F238E27FC236}">
                        <a16:creationId xmlns:a16="http://schemas.microsoft.com/office/drawing/2014/main" id="{BEB82381-BEA6-2F40-80ED-60819F6283BA}"/>
                      </a:ext>
                    </a:extLst>
                  </p:cNvPr>
                  <p:cNvSpPr/>
                  <p:nvPr/>
                </p:nvSpPr>
                <p:spPr>
                  <a:xfrm>
                    <a:off x="8906198" y="4791011"/>
                    <a:ext cx="847101"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506" name="Oval 505">
                    <a:extLst>
                      <a:ext uri="{FF2B5EF4-FFF2-40B4-BE49-F238E27FC236}">
                        <a16:creationId xmlns:a16="http://schemas.microsoft.com/office/drawing/2014/main" id="{BEB82381-BEA6-2F40-80ED-60819F6283BA}"/>
                      </a:ext>
                    </a:extLst>
                  </p:cNvPr>
                  <p:cNvSpPr>
                    <a:spLocks noRot="1" noChangeAspect="1" noMove="1" noResize="1" noEditPoints="1" noAdjustHandles="1" noChangeArrowheads="1" noChangeShapeType="1" noTextEdit="1"/>
                  </p:cNvSpPr>
                  <p:nvPr/>
                </p:nvSpPr>
                <p:spPr>
                  <a:xfrm>
                    <a:off x="8906198" y="4791011"/>
                    <a:ext cx="847101" cy="323332"/>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7" name="Oval 506">
                    <a:extLst>
                      <a:ext uri="{FF2B5EF4-FFF2-40B4-BE49-F238E27FC236}">
                        <a16:creationId xmlns:a16="http://schemas.microsoft.com/office/drawing/2014/main" id="{65CBE23D-BE07-4F4D-A62E-6780696462D2}"/>
                      </a:ext>
                    </a:extLst>
                  </p:cNvPr>
                  <p:cNvSpPr/>
                  <p:nvPr/>
                </p:nvSpPr>
                <p:spPr>
                  <a:xfrm>
                    <a:off x="10108891" y="5166911"/>
                    <a:ext cx="1722784" cy="32883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8" name="Oval 17">
                    <a:extLst>
                      <a:ext uri="{FF2B5EF4-FFF2-40B4-BE49-F238E27FC236}">
                        <a16:creationId xmlns:a16="http://schemas.microsoft.com/office/drawing/2014/main" id="{445F1F91-35FE-A242-BDD0-8BA7AC8A7F95}"/>
                      </a:ext>
                    </a:extLst>
                  </p:cNvPr>
                  <p:cNvSpPr>
                    <a:spLocks noRot="1" noChangeAspect="1" noMove="1" noResize="1" noEditPoints="1" noAdjustHandles="1" noChangeArrowheads="1" noChangeShapeType="1" noTextEdit="1"/>
                  </p:cNvSpPr>
                  <p:nvPr/>
                </p:nvSpPr>
                <p:spPr>
                  <a:xfrm>
                    <a:off x="10108891" y="5166911"/>
                    <a:ext cx="1722784" cy="328833"/>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508" name="Straight Connector 507">
                <a:extLst>
                  <a:ext uri="{FF2B5EF4-FFF2-40B4-BE49-F238E27FC236}">
                    <a16:creationId xmlns:a16="http://schemas.microsoft.com/office/drawing/2014/main" id="{65E887CC-C92B-D944-92FF-E1CA02551AE0}"/>
                  </a:ext>
                </a:extLst>
              </p:cNvPr>
              <p:cNvCxnSpPr>
                <a:cxnSpLocks/>
                <a:stCxn id="505" idx="6"/>
                <a:endCxn id="558" idx="1"/>
              </p:cNvCxnSpPr>
              <p:nvPr/>
            </p:nvCxnSpPr>
            <p:spPr>
              <a:xfrm flipV="1">
                <a:off x="8578112" y="5331092"/>
                <a:ext cx="362879" cy="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a:extLst>
                  <a:ext uri="{FF2B5EF4-FFF2-40B4-BE49-F238E27FC236}">
                    <a16:creationId xmlns:a16="http://schemas.microsoft.com/office/drawing/2014/main" id="{8A5C09A6-61D3-4946-B8EE-56868936DEE5}"/>
                  </a:ext>
                </a:extLst>
              </p:cNvPr>
              <p:cNvCxnSpPr>
                <a:cxnSpLocks/>
                <a:stCxn id="506" idx="4"/>
                <a:endCxn id="558" idx="0"/>
              </p:cNvCxnSpPr>
              <p:nvPr/>
            </p:nvCxnSpPr>
            <p:spPr>
              <a:xfrm flipH="1">
                <a:off x="9000592" y="5114343"/>
                <a:ext cx="329157"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a:extLst>
                  <a:ext uri="{FF2B5EF4-FFF2-40B4-BE49-F238E27FC236}">
                    <a16:creationId xmlns:a16="http://schemas.microsoft.com/office/drawing/2014/main" id="{0C59C594-CA72-274C-9773-7FD3683EB5E3}"/>
                  </a:ext>
                </a:extLst>
              </p:cNvPr>
              <p:cNvCxnSpPr>
                <a:cxnSpLocks/>
                <a:stCxn id="504" idx="0"/>
                <a:endCxn id="558" idx="2"/>
              </p:cNvCxnSpPr>
              <p:nvPr/>
            </p:nvCxnSpPr>
            <p:spPr>
              <a:xfrm flipH="1" flipV="1">
                <a:off x="9000592" y="5390638"/>
                <a:ext cx="329157"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1" name="Group 510">
                <a:extLst>
                  <a:ext uri="{FF2B5EF4-FFF2-40B4-BE49-F238E27FC236}">
                    <a16:creationId xmlns:a16="http://schemas.microsoft.com/office/drawing/2014/main" id="{2032A475-1552-1B49-BC96-6767EF179C14}"/>
                  </a:ext>
                </a:extLst>
              </p:cNvPr>
              <p:cNvGrpSpPr/>
              <p:nvPr/>
            </p:nvGrpSpPr>
            <p:grpSpPr>
              <a:xfrm>
                <a:off x="8624982" y="5243183"/>
                <a:ext cx="458362" cy="372378"/>
                <a:chOff x="9195596" y="2889291"/>
                <a:chExt cx="554207" cy="450238"/>
              </a:xfrm>
            </p:grpSpPr>
            <p:sp>
              <p:nvSpPr>
                <p:cNvPr id="557" name="Rectangle 556">
                  <a:extLst>
                    <a:ext uri="{FF2B5EF4-FFF2-40B4-BE49-F238E27FC236}">
                      <a16:creationId xmlns:a16="http://schemas.microsoft.com/office/drawing/2014/main" id="{68F756DC-5C06-9047-9568-FA3A325632AE}"/>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58" name="Rectangle 557">
                  <a:extLst>
                    <a:ext uri="{FF2B5EF4-FFF2-40B4-BE49-F238E27FC236}">
                      <a16:creationId xmlns:a16="http://schemas.microsoft.com/office/drawing/2014/main" id="{5E99F3AC-4F04-FD4D-904B-AC62E2876348}"/>
                    </a:ext>
                  </a:extLst>
                </p:cNvPr>
                <p:cNvSpPr/>
                <p:nvPr/>
              </p:nvSpPr>
              <p:spPr>
                <a:xfrm>
                  <a:off x="9577683" y="2923580"/>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59" name="Rectangle 558">
                  <a:extLst>
                    <a:ext uri="{FF2B5EF4-FFF2-40B4-BE49-F238E27FC236}">
                      <a16:creationId xmlns:a16="http://schemas.microsoft.com/office/drawing/2014/main" id="{0AD1250E-B806-0444-BDEF-EAFEBCD253B5}"/>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60" name="TextBox 559">
                      <a:extLst>
                        <a:ext uri="{FF2B5EF4-FFF2-40B4-BE49-F238E27FC236}">
                          <a16:creationId xmlns:a16="http://schemas.microsoft.com/office/drawing/2014/main" id="{1B3CFABF-C06C-1E44-AAC2-BC34E1BD06E9}"/>
                        </a:ext>
                      </a:extLst>
                    </p:cNvPr>
                    <p:cNvSpPr txBox="1"/>
                    <p:nvPr/>
                  </p:nvSpPr>
                  <p:spPr>
                    <a:xfrm>
                      <a:off x="9195596" y="3017402"/>
                      <a:ext cx="409268" cy="322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2</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76" name="TextBox 75">
                      <a:extLst>
                        <a:ext uri="{FF2B5EF4-FFF2-40B4-BE49-F238E27FC236}">
                          <a16:creationId xmlns:a16="http://schemas.microsoft.com/office/drawing/2014/main" id="{5E04FEF2-018B-CE44-9D62-86FF104B8CD2}"/>
                        </a:ext>
                      </a:extLst>
                    </p:cNvPr>
                    <p:cNvSpPr txBox="1">
                      <a:spLocks noRot="1" noChangeAspect="1" noMove="1" noResize="1" noEditPoints="1" noAdjustHandles="1" noChangeArrowheads="1" noChangeShapeType="1" noTextEdit="1"/>
                    </p:cNvSpPr>
                    <p:nvPr/>
                  </p:nvSpPr>
                  <p:spPr>
                    <a:xfrm>
                      <a:off x="9195596" y="3017402"/>
                      <a:ext cx="409268" cy="322127"/>
                    </a:xfrm>
                    <a:prstGeom prst="rect">
                      <a:avLst/>
                    </a:prstGeom>
                    <a:blipFill>
                      <a:blip r:embed="rId10"/>
                      <a:stretch>
                        <a:fillRect l="-10714" b="-18182"/>
                      </a:stretch>
                    </a:blipFill>
                  </p:spPr>
                  <p:txBody>
                    <a:bodyPr/>
                    <a:lstStyle/>
                    <a:p>
                      <a:r>
                        <a:rPr lang="en-GB">
                          <a:noFill/>
                        </a:rPr>
                        <a:t> </a:t>
                      </a:r>
                    </a:p>
                  </p:txBody>
                </p:sp>
              </mc:Fallback>
            </mc:AlternateContent>
          </p:grpSp>
          <p:cxnSp>
            <p:nvCxnSpPr>
              <p:cNvPr id="512" name="Straight Connector 511">
                <a:extLst>
                  <a:ext uri="{FF2B5EF4-FFF2-40B4-BE49-F238E27FC236}">
                    <a16:creationId xmlns:a16="http://schemas.microsoft.com/office/drawing/2014/main" id="{BE84A07A-B44A-5341-B9FA-42A430D5003A}"/>
                  </a:ext>
                </a:extLst>
              </p:cNvPr>
              <p:cNvCxnSpPr>
                <a:cxnSpLocks/>
                <a:stCxn id="506" idx="4"/>
                <a:endCxn id="554" idx="0"/>
              </p:cNvCxnSpPr>
              <p:nvPr/>
            </p:nvCxnSpPr>
            <p:spPr>
              <a:xfrm>
                <a:off x="9329749" y="5114343"/>
                <a:ext cx="338502"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A5ECFD75-C993-FC47-BBEF-A413B3F8F927}"/>
                  </a:ext>
                </a:extLst>
              </p:cNvPr>
              <p:cNvCxnSpPr>
                <a:cxnSpLocks/>
                <a:stCxn id="507" idx="2"/>
                <a:endCxn id="554" idx="3"/>
              </p:cNvCxnSpPr>
              <p:nvPr/>
            </p:nvCxnSpPr>
            <p:spPr>
              <a:xfrm flipH="1" flipV="1">
                <a:off x="9727799" y="5331089"/>
                <a:ext cx="381092" cy="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A1E46037-73E4-4244-A10B-A6503382627F}"/>
                  </a:ext>
                </a:extLst>
              </p:cNvPr>
              <p:cNvCxnSpPr>
                <a:cxnSpLocks/>
                <a:stCxn id="504" idx="0"/>
                <a:endCxn id="554" idx="2"/>
              </p:cNvCxnSpPr>
              <p:nvPr/>
            </p:nvCxnSpPr>
            <p:spPr>
              <a:xfrm flipV="1">
                <a:off x="9329749" y="5390638"/>
                <a:ext cx="338502"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5" name="Group 514">
                <a:extLst>
                  <a:ext uri="{FF2B5EF4-FFF2-40B4-BE49-F238E27FC236}">
                    <a16:creationId xmlns:a16="http://schemas.microsoft.com/office/drawing/2014/main" id="{DB5F9202-6710-C74A-8BDD-665F44BDDCF5}"/>
                  </a:ext>
                </a:extLst>
              </p:cNvPr>
              <p:cNvGrpSpPr/>
              <p:nvPr/>
            </p:nvGrpSpPr>
            <p:grpSpPr>
              <a:xfrm>
                <a:off x="9583561" y="5243181"/>
                <a:ext cx="525005" cy="373878"/>
                <a:chOff x="9547296" y="2889291"/>
                <a:chExt cx="634781" cy="452052"/>
              </a:xfrm>
            </p:grpSpPr>
            <p:sp>
              <p:nvSpPr>
                <p:cNvPr id="553" name="Rectangle 552">
                  <a:extLst>
                    <a:ext uri="{FF2B5EF4-FFF2-40B4-BE49-F238E27FC236}">
                      <a16:creationId xmlns:a16="http://schemas.microsoft.com/office/drawing/2014/main" id="{6BEB28FC-3327-1746-B290-EF2A47851F6B}"/>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54" name="Rectangle 553">
                  <a:extLst>
                    <a:ext uri="{FF2B5EF4-FFF2-40B4-BE49-F238E27FC236}">
                      <a16:creationId xmlns:a16="http://schemas.microsoft.com/office/drawing/2014/main" id="{6253A79E-329A-3C41-A672-03C5B912AC7D}"/>
                    </a:ext>
                  </a:extLst>
                </p:cNvPr>
                <p:cNvSpPr/>
                <p:nvPr/>
              </p:nvSpPr>
              <p:spPr>
                <a:xfrm>
                  <a:off x="9577684" y="2923580"/>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55" name="Rectangle 554">
                  <a:extLst>
                    <a:ext uri="{FF2B5EF4-FFF2-40B4-BE49-F238E27FC236}">
                      <a16:creationId xmlns:a16="http://schemas.microsoft.com/office/drawing/2014/main" id="{809A0AE8-C21B-AE4B-8888-0628281F55BB}"/>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56" name="TextBox 555">
                      <a:extLst>
                        <a:ext uri="{FF2B5EF4-FFF2-40B4-BE49-F238E27FC236}">
                          <a16:creationId xmlns:a16="http://schemas.microsoft.com/office/drawing/2014/main" id="{63208523-31BA-7C40-ACD0-05A739E2F255}"/>
                        </a:ext>
                      </a:extLst>
                    </p:cNvPr>
                    <p:cNvSpPr txBox="1"/>
                    <p:nvPr/>
                  </p:nvSpPr>
                  <p:spPr>
                    <a:xfrm>
                      <a:off x="9772809" y="3017900"/>
                      <a:ext cx="409268" cy="323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3</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72" name="TextBox 71">
                      <a:extLst>
                        <a:ext uri="{FF2B5EF4-FFF2-40B4-BE49-F238E27FC236}">
                          <a16:creationId xmlns:a16="http://schemas.microsoft.com/office/drawing/2014/main" id="{24597934-DE69-5D4B-81CF-DB0A81608C0B}"/>
                        </a:ext>
                      </a:extLst>
                    </p:cNvPr>
                    <p:cNvSpPr txBox="1">
                      <a:spLocks noRot="1" noChangeAspect="1" noMove="1" noResize="1" noEditPoints="1" noAdjustHandles="1" noChangeArrowheads="1" noChangeShapeType="1" noTextEdit="1"/>
                    </p:cNvSpPr>
                    <p:nvPr/>
                  </p:nvSpPr>
                  <p:spPr>
                    <a:xfrm>
                      <a:off x="9772809" y="3017900"/>
                      <a:ext cx="409268" cy="323443"/>
                    </a:xfrm>
                    <a:prstGeom prst="rect">
                      <a:avLst/>
                    </a:prstGeom>
                    <a:blipFill>
                      <a:blip r:embed="rId11"/>
                      <a:stretch>
                        <a:fillRect l="-10714" b="-18182"/>
                      </a:stretch>
                    </a:blipFill>
                  </p:spPr>
                  <p:txBody>
                    <a:bodyPr/>
                    <a:lstStyle/>
                    <a:p>
                      <a:r>
                        <a:rPr lang="en-GB">
                          <a:noFill/>
                        </a:rPr>
                        <a:t> </a:t>
                      </a:r>
                    </a:p>
                  </p:txBody>
                </p:sp>
              </mc:Fallback>
            </mc:AlternateContent>
          </p:grpSp>
          <p:grpSp>
            <p:nvGrpSpPr>
              <p:cNvPr id="516" name="Group 515">
                <a:extLst>
                  <a:ext uri="{FF2B5EF4-FFF2-40B4-BE49-F238E27FC236}">
                    <a16:creationId xmlns:a16="http://schemas.microsoft.com/office/drawing/2014/main" id="{11FB2F49-2110-904C-B28D-30AEE1663300}"/>
                  </a:ext>
                </a:extLst>
              </p:cNvPr>
              <p:cNvGrpSpPr/>
              <p:nvPr/>
            </p:nvGrpSpPr>
            <p:grpSpPr>
              <a:xfrm>
                <a:off x="7758315" y="4725208"/>
                <a:ext cx="534947" cy="445167"/>
                <a:chOff x="9535279" y="2830064"/>
                <a:chExt cx="646802" cy="538259"/>
              </a:xfrm>
            </p:grpSpPr>
            <p:cxnSp>
              <p:nvCxnSpPr>
                <p:cNvPr id="546" name="Straight Connector 545">
                  <a:extLst>
                    <a:ext uri="{FF2B5EF4-FFF2-40B4-BE49-F238E27FC236}">
                      <a16:creationId xmlns:a16="http://schemas.microsoft.com/office/drawing/2014/main" id="{A80CE467-7FED-774E-A08A-FA01C655833D}"/>
                    </a:ext>
                  </a:extLst>
                </p:cNvPr>
                <p:cNvCxnSpPr>
                  <a:cxnSpLocks/>
                  <a:stCxn id="502" idx="2"/>
                  <a:endCxn id="550" idx="0"/>
                </p:cNvCxnSpPr>
                <p:nvPr/>
              </p:nvCxnSpPr>
              <p:spPr>
                <a:xfrm>
                  <a:off x="9646879" y="2830064"/>
                  <a:ext cx="1" cy="180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7" name="Straight Connector 546">
                  <a:extLst>
                    <a:ext uri="{FF2B5EF4-FFF2-40B4-BE49-F238E27FC236}">
                      <a16:creationId xmlns:a16="http://schemas.microsoft.com/office/drawing/2014/main" id="{EEFF9D24-9158-6748-88F1-DA2286C03166}"/>
                    </a:ext>
                  </a:extLst>
                </p:cNvPr>
                <p:cNvCxnSpPr>
                  <a:cxnSpLocks/>
                  <a:stCxn id="505" idx="0"/>
                  <a:endCxn id="550" idx="2"/>
                </p:cNvCxnSpPr>
                <p:nvPr/>
              </p:nvCxnSpPr>
              <p:spPr>
                <a:xfrm flipV="1">
                  <a:off x="9646879" y="3154477"/>
                  <a:ext cx="1" cy="213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48" name="Group 547">
                  <a:extLst>
                    <a:ext uri="{FF2B5EF4-FFF2-40B4-BE49-F238E27FC236}">
                      <a16:creationId xmlns:a16="http://schemas.microsoft.com/office/drawing/2014/main" id="{08853D6E-20DC-8B49-9011-536DB9FD16EE}"/>
                    </a:ext>
                  </a:extLst>
                </p:cNvPr>
                <p:cNvGrpSpPr/>
                <p:nvPr/>
              </p:nvGrpSpPr>
              <p:grpSpPr>
                <a:xfrm>
                  <a:off x="9535279" y="2971566"/>
                  <a:ext cx="646802" cy="378912"/>
                  <a:chOff x="9535279" y="2971566"/>
                  <a:chExt cx="646802" cy="378912"/>
                </a:xfrm>
              </p:grpSpPr>
              <p:sp>
                <p:nvSpPr>
                  <p:cNvPr id="549" name="Rectangle 548">
                    <a:extLst>
                      <a:ext uri="{FF2B5EF4-FFF2-40B4-BE49-F238E27FC236}">
                        <a16:creationId xmlns:a16="http://schemas.microsoft.com/office/drawing/2014/main" id="{F0739031-C650-D340-BF57-B7E2FC7C09D1}"/>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50" name="Rectangle 549">
                    <a:extLst>
                      <a:ext uri="{FF2B5EF4-FFF2-40B4-BE49-F238E27FC236}">
                        <a16:creationId xmlns:a16="http://schemas.microsoft.com/office/drawing/2014/main" id="{09677DC8-A78A-5841-A461-9DB8CBC468D7}"/>
                      </a:ext>
                    </a:extLst>
                  </p:cNvPr>
                  <p:cNvSpPr/>
                  <p:nvPr/>
                </p:nvSpPr>
                <p:spPr>
                  <a:xfrm>
                    <a:off x="9574879"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51" name="Rectangle 550">
                    <a:extLst>
                      <a:ext uri="{FF2B5EF4-FFF2-40B4-BE49-F238E27FC236}">
                        <a16:creationId xmlns:a16="http://schemas.microsoft.com/office/drawing/2014/main" id="{8F4B91E2-DA49-F749-A0CF-8966370B5B47}"/>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52" name="TextBox 551">
                        <a:extLst>
                          <a:ext uri="{FF2B5EF4-FFF2-40B4-BE49-F238E27FC236}">
                            <a16:creationId xmlns:a16="http://schemas.microsoft.com/office/drawing/2014/main" id="{1882D05C-83C0-6C4B-B0A1-928855370A9C}"/>
                          </a:ext>
                        </a:extLst>
                      </p:cNvPr>
                      <p:cNvSpPr txBox="1"/>
                      <p:nvPr/>
                    </p:nvSpPr>
                    <p:spPr>
                      <a:xfrm>
                        <a:off x="9772814" y="3028576"/>
                        <a:ext cx="409267" cy="3219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64" name="TextBox 63">
                        <a:extLst>
                          <a:ext uri="{FF2B5EF4-FFF2-40B4-BE49-F238E27FC236}">
                            <a16:creationId xmlns:a16="http://schemas.microsoft.com/office/drawing/2014/main" id="{E257C59B-4AF1-F841-AA78-F95179E88CEF}"/>
                          </a:ext>
                        </a:extLst>
                      </p:cNvPr>
                      <p:cNvSpPr txBox="1">
                        <a:spLocks noRot="1" noChangeAspect="1" noMove="1" noResize="1" noEditPoints="1" noAdjustHandles="1" noChangeArrowheads="1" noChangeShapeType="1" noTextEdit="1"/>
                      </p:cNvSpPr>
                      <p:nvPr/>
                    </p:nvSpPr>
                    <p:spPr>
                      <a:xfrm>
                        <a:off x="9772814" y="3028576"/>
                        <a:ext cx="409267" cy="321902"/>
                      </a:xfrm>
                      <a:prstGeom prst="rect">
                        <a:avLst/>
                      </a:prstGeom>
                      <a:blipFill>
                        <a:blip r:embed="rId12"/>
                        <a:stretch>
                          <a:fillRect l="-10714" b="-1818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517" name="Oval 516">
                    <a:extLst>
                      <a:ext uri="{FF2B5EF4-FFF2-40B4-BE49-F238E27FC236}">
                        <a16:creationId xmlns:a16="http://schemas.microsoft.com/office/drawing/2014/main" id="{4BDE8C61-DD5F-9E43-A7D3-BCF94CC07767}"/>
                      </a:ext>
                    </a:extLst>
                  </p:cNvPr>
                  <p:cNvSpPr/>
                  <p:nvPr/>
                </p:nvSpPr>
                <p:spPr>
                  <a:xfrm>
                    <a:off x="8238422" y="3951226"/>
                    <a:ext cx="2180642"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rPr>
                                <m:t>𝐼𝑛𝑡𝑒𝑟𝑓𝑒𝑟𝑒𝑛𝑐𝑒</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29" name="Oval 28">
                    <a:extLst>
                      <a:ext uri="{FF2B5EF4-FFF2-40B4-BE49-F238E27FC236}">
                        <a16:creationId xmlns:a16="http://schemas.microsoft.com/office/drawing/2014/main" id="{AA1FC74D-E225-5E45-95B6-E82831A6BED6}"/>
                      </a:ext>
                    </a:extLst>
                  </p:cNvPr>
                  <p:cNvSpPr>
                    <a:spLocks noRot="1" noChangeAspect="1" noMove="1" noResize="1" noEditPoints="1" noAdjustHandles="1" noChangeArrowheads="1" noChangeShapeType="1" noTextEdit="1"/>
                  </p:cNvSpPr>
                  <p:nvPr/>
                </p:nvSpPr>
                <p:spPr>
                  <a:xfrm>
                    <a:off x="8238422" y="3951226"/>
                    <a:ext cx="2180642" cy="323332"/>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518" name="Straight Connector 517">
                <a:extLst>
                  <a:ext uri="{FF2B5EF4-FFF2-40B4-BE49-F238E27FC236}">
                    <a16:creationId xmlns:a16="http://schemas.microsoft.com/office/drawing/2014/main" id="{F3742D2D-6FBE-1C45-A483-5907F70CF2E5}"/>
                  </a:ext>
                </a:extLst>
              </p:cNvPr>
              <p:cNvCxnSpPr>
                <a:cxnSpLocks/>
                <a:stCxn id="540" idx="0"/>
                <a:endCxn id="517" idx="4"/>
              </p:cNvCxnSpPr>
              <p:nvPr/>
            </p:nvCxnSpPr>
            <p:spPr>
              <a:xfrm flipH="1" flipV="1">
                <a:off x="9328743" y="4274558"/>
                <a:ext cx="1032" cy="221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869B1D4C-0A23-BF4A-B286-276D46209981}"/>
                  </a:ext>
                </a:extLst>
              </p:cNvPr>
              <p:cNvCxnSpPr>
                <a:cxnSpLocks/>
                <a:stCxn id="517" idx="2"/>
                <a:endCxn id="543" idx="3"/>
              </p:cNvCxnSpPr>
              <p:nvPr/>
            </p:nvCxnSpPr>
            <p:spPr>
              <a:xfrm flipH="1">
                <a:off x="7910164" y="4112892"/>
                <a:ext cx="328258" cy="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D6CE2A49-1578-C348-9D32-FB1FD55CA10A}"/>
                  </a:ext>
                </a:extLst>
              </p:cNvPr>
              <p:cNvCxnSpPr>
                <a:cxnSpLocks/>
                <a:stCxn id="502" idx="0"/>
                <a:endCxn id="543" idx="2"/>
              </p:cNvCxnSpPr>
              <p:nvPr/>
            </p:nvCxnSpPr>
            <p:spPr>
              <a:xfrm flipV="1">
                <a:off x="7850615" y="4172626"/>
                <a:ext cx="1" cy="228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1" name="Group 520">
                <a:extLst>
                  <a:ext uri="{FF2B5EF4-FFF2-40B4-BE49-F238E27FC236}">
                    <a16:creationId xmlns:a16="http://schemas.microsoft.com/office/drawing/2014/main" id="{E081AF36-C528-8B4A-9393-D638589D2022}"/>
                  </a:ext>
                </a:extLst>
              </p:cNvPr>
              <p:cNvGrpSpPr/>
              <p:nvPr/>
            </p:nvGrpSpPr>
            <p:grpSpPr>
              <a:xfrm>
                <a:off x="7758906" y="4021351"/>
                <a:ext cx="534944" cy="361247"/>
                <a:chOff x="9535279" y="3009909"/>
                <a:chExt cx="646797" cy="436781"/>
              </a:xfrm>
            </p:grpSpPr>
            <p:sp>
              <p:nvSpPr>
                <p:cNvPr id="542" name="Rectangle 541">
                  <a:extLst>
                    <a:ext uri="{FF2B5EF4-FFF2-40B4-BE49-F238E27FC236}">
                      <a16:creationId xmlns:a16="http://schemas.microsoft.com/office/drawing/2014/main" id="{C9C6FA00-5287-364A-B512-0A628382909E}"/>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43" name="Rectangle 542">
                  <a:extLst>
                    <a:ext uri="{FF2B5EF4-FFF2-40B4-BE49-F238E27FC236}">
                      <a16:creationId xmlns:a16="http://schemas.microsoft.com/office/drawing/2014/main" id="{A2965ED2-E99B-1140-B9B6-20B4C992EE86}"/>
                    </a:ext>
                  </a:extLst>
                </p:cNvPr>
                <p:cNvSpPr/>
                <p:nvPr/>
              </p:nvSpPr>
              <p:spPr>
                <a:xfrm>
                  <a:off x="9574165" y="3048814"/>
                  <a:ext cx="143999"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44" name="Rectangle 543">
                  <a:extLst>
                    <a:ext uri="{FF2B5EF4-FFF2-40B4-BE49-F238E27FC236}">
                      <a16:creationId xmlns:a16="http://schemas.microsoft.com/office/drawing/2014/main" id="{6DB9F1C3-6536-BB4E-9481-4F6F671ECD53}"/>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45" name="TextBox 544">
                      <a:extLst>
                        <a:ext uri="{FF2B5EF4-FFF2-40B4-BE49-F238E27FC236}">
                          <a16:creationId xmlns:a16="http://schemas.microsoft.com/office/drawing/2014/main" id="{9CC3F199-B95F-2342-BED9-6409E097BDD5}"/>
                        </a:ext>
                      </a:extLst>
                    </p:cNvPr>
                    <p:cNvSpPr txBox="1"/>
                    <p:nvPr/>
                  </p:nvSpPr>
                  <p:spPr>
                    <a:xfrm>
                      <a:off x="9772809" y="3125108"/>
                      <a:ext cx="409267" cy="3215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4</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57" name="TextBox 56">
                      <a:extLst>
                        <a:ext uri="{FF2B5EF4-FFF2-40B4-BE49-F238E27FC236}">
                          <a16:creationId xmlns:a16="http://schemas.microsoft.com/office/drawing/2014/main" id="{CD2B2C6D-0094-284A-B04B-F29546E56082}"/>
                        </a:ext>
                      </a:extLst>
                    </p:cNvPr>
                    <p:cNvSpPr txBox="1">
                      <a:spLocks noRot="1" noChangeAspect="1" noMove="1" noResize="1" noEditPoints="1" noAdjustHandles="1" noChangeArrowheads="1" noChangeShapeType="1" noTextEdit="1"/>
                    </p:cNvSpPr>
                    <p:nvPr/>
                  </p:nvSpPr>
                  <p:spPr>
                    <a:xfrm>
                      <a:off x="9772809" y="3125108"/>
                      <a:ext cx="409267" cy="321582"/>
                    </a:xfrm>
                    <a:prstGeom prst="rect">
                      <a:avLst/>
                    </a:prstGeom>
                    <a:blipFill>
                      <a:blip r:embed="rId14"/>
                      <a:stretch>
                        <a:fillRect l="-7143" b="-1904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522" name="Diamond 521">
                    <a:extLst>
                      <a:ext uri="{FF2B5EF4-FFF2-40B4-BE49-F238E27FC236}">
                        <a16:creationId xmlns:a16="http://schemas.microsoft.com/office/drawing/2014/main" id="{78D3B2BF-94C3-D04F-A4CC-C10ADD760756}"/>
                      </a:ext>
                    </a:extLst>
                  </p:cNvPr>
                  <p:cNvSpPr/>
                  <p:nvPr/>
                </p:nvSpPr>
                <p:spPr>
                  <a:xfrm>
                    <a:off x="9745833" y="4328303"/>
                    <a:ext cx="1232707"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34" name="Diamond 33">
                    <a:extLst>
                      <a:ext uri="{FF2B5EF4-FFF2-40B4-BE49-F238E27FC236}">
                        <a16:creationId xmlns:a16="http://schemas.microsoft.com/office/drawing/2014/main" id="{52F94710-7B4C-6245-A4A9-4A7901166B00}"/>
                      </a:ext>
                    </a:extLst>
                  </p:cNvPr>
                  <p:cNvSpPr>
                    <a:spLocks noRot="1" noChangeAspect="1" noMove="1" noResize="1" noEditPoints="1" noAdjustHandles="1" noChangeArrowheads="1" noChangeShapeType="1" noTextEdit="1"/>
                  </p:cNvSpPr>
                  <p:nvPr/>
                </p:nvSpPr>
                <p:spPr>
                  <a:xfrm>
                    <a:off x="9745833" y="4328303"/>
                    <a:ext cx="1232707" cy="456756"/>
                  </a:xfrm>
                  <a:prstGeom prst="diamond">
                    <a:avLst/>
                  </a:prstGeom>
                  <a:blipFill>
                    <a:blip r:embed="rId15"/>
                    <a:stretch>
                      <a:fillRect/>
                    </a:stretch>
                  </a:blipFill>
                  <a:ln>
                    <a:solidFill>
                      <a:schemeClr val="tx1"/>
                    </a:solidFill>
                  </a:ln>
                </p:spPr>
                <p:txBody>
                  <a:bodyPr/>
                  <a:lstStyle/>
                  <a:p>
                    <a:r>
                      <a:rPr lang="en-GB">
                        <a:noFill/>
                      </a:rPr>
                      <a:t> </a:t>
                    </a:r>
                  </a:p>
                </p:txBody>
              </p:sp>
            </mc:Fallback>
          </mc:AlternateContent>
          <p:cxnSp>
            <p:nvCxnSpPr>
              <p:cNvPr id="523" name="Straight Connector 522">
                <a:extLst>
                  <a:ext uri="{FF2B5EF4-FFF2-40B4-BE49-F238E27FC236}">
                    <a16:creationId xmlns:a16="http://schemas.microsoft.com/office/drawing/2014/main" id="{1C4998D1-CEE9-124D-A97E-AB9BE53B5FDA}"/>
                  </a:ext>
                </a:extLst>
              </p:cNvPr>
              <p:cNvCxnSpPr>
                <a:cxnSpLocks/>
                <a:stCxn id="503" idx="2"/>
                <a:endCxn id="525" idx="0"/>
              </p:cNvCxnSpPr>
              <p:nvPr/>
            </p:nvCxnSpPr>
            <p:spPr>
              <a:xfrm>
                <a:off x="11179299" y="4342713"/>
                <a:ext cx="0" cy="153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a:extLst>
                  <a:ext uri="{FF2B5EF4-FFF2-40B4-BE49-F238E27FC236}">
                    <a16:creationId xmlns:a16="http://schemas.microsoft.com/office/drawing/2014/main" id="{98E64292-2BEE-F044-9A8A-009E09A90101}"/>
                  </a:ext>
                </a:extLst>
              </p:cNvPr>
              <p:cNvCxnSpPr>
                <a:cxnSpLocks/>
                <a:stCxn id="522" idx="3"/>
                <a:endCxn id="525" idx="1"/>
              </p:cNvCxnSpPr>
              <p:nvPr/>
            </p:nvCxnSpPr>
            <p:spPr>
              <a:xfrm flipV="1">
                <a:off x="10978540" y="4555736"/>
                <a:ext cx="141211"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5" name="Rectangle 524">
                <a:extLst>
                  <a:ext uri="{FF2B5EF4-FFF2-40B4-BE49-F238E27FC236}">
                    <a16:creationId xmlns:a16="http://schemas.microsoft.com/office/drawing/2014/main" id="{773745D0-B06B-364B-B3F2-D8D84F63CF9A}"/>
                  </a:ext>
                </a:extLst>
              </p:cNvPr>
              <p:cNvSpPr/>
              <p:nvPr/>
            </p:nvSpPr>
            <p:spPr>
              <a:xfrm>
                <a:off x="11119751" y="44961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526" name="TextBox 525">
                    <a:extLst>
                      <a:ext uri="{FF2B5EF4-FFF2-40B4-BE49-F238E27FC236}">
                        <a16:creationId xmlns:a16="http://schemas.microsoft.com/office/drawing/2014/main" id="{9ABFC42A-6A69-0542-98CF-2A0BBD3BAC73}"/>
                      </a:ext>
                    </a:extLst>
                  </p:cNvPr>
                  <p:cNvSpPr txBox="1"/>
                  <p:nvPr/>
                </p:nvSpPr>
                <p:spPr>
                  <a:xfrm>
                    <a:off x="11238847" y="4618495"/>
                    <a:ext cx="337465"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38" name="TextBox 37">
                    <a:extLst>
                      <a:ext uri="{FF2B5EF4-FFF2-40B4-BE49-F238E27FC236}">
                        <a16:creationId xmlns:a16="http://schemas.microsoft.com/office/drawing/2014/main" id="{5FBC356A-E2E7-3644-BD7F-EAA569C42C15}"/>
                      </a:ext>
                    </a:extLst>
                  </p:cNvPr>
                  <p:cNvSpPr txBox="1">
                    <a:spLocks noRot="1" noChangeAspect="1" noMove="1" noResize="1" noEditPoints="1" noAdjustHandles="1" noChangeArrowheads="1" noChangeShapeType="1" noTextEdit="1"/>
                  </p:cNvSpPr>
                  <p:nvPr/>
                </p:nvSpPr>
                <p:spPr>
                  <a:xfrm>
                    <a:off x="11238847" y="4618495"/>
                    <a:ext cx="337465" cy="229935"/>
                  </a:xfrm>
                  <a:prstGeom prst="rect">
                    <a:avLst/>
                  </a:prstGeom>
                  <a:blipFill>
                    <a:blip r:embed="rId16"/>
                    <a:stretch>
                      <a:fillRect l="-10714"/>
                    </a:stretch>
                  </a:blipFill>
                </p:spPr>
                <p:txBody>
                  <a:bodyPr/>
                  <a:lstStyle/>
                  <a:p>
                    <a:r>
                      <a:rPr lang="en-GB">
                        <a:noFill/>
                      </a:rPr>
                      <a:t> </a:t>
                    </a:r>
                  </a:p>
                </p:txBody>
              </p:sp>
            </mc:Fallback>
          </mc:AlternateContent>
          <p:grpSp>
            <p:nvGrpSpPr>
              <p:cNvPr id="527" name="Group 526">
                <a:extLst>
                  <a:ext uri="{FF2B5EF4-FFF2-40B4-BE49-F238E27FC236}">
                    <a16:creationId xmlns:a16="http://schemas.microsoft.com/office/drawing/2014/main" id="{386ED5A3-FFE7-954B-8D49-DBC891E0D190}"/>
                  </a:ext>
                </a:extLst>
              </p:cNvPr>
              <p:cNvGrpSpPr/>
              <p:nvPr/>
            </p:nvGrpSpPr>
            <p:grpSpPr>
              <a:xfrm>
                <a:off x="8796495" y="4411660"/>
                <a:ext cx="622892" cy="293157"/>
                <a:chOff x="9243375" y="4435612"/>
                <a:chExt cx="622892" cy="293157"/>
              </a:xfrm>
            </p:grpSpPr>
            <mc:AlternateContent xmlns:mc="http://schemas.openxmlformats.org/markup-compatibility/2006" xmlns:a14="http://schemas.microsoft.com/office/drawing/2010/main">
              <mc:Choice Requires="a14">
                <p:sp>
                  <p:nvSpPr>
                    <p:cNvPr id="538" name="TextBox 537">
                      <a:extLst>
                        <a:ext uri="{FF2B5EF4-FFF2-40B4-BE49-F238E27FC236}">
                          <a16:creationId xmlns:a16="http://schemas.microsoft.com/office/drawing/2014/main" id="{95983888-BBE5-024A-9D97-844C66F32E94}"/>
                        </a:ext>
                      </a:extLst>
                    </p:cNvPr>
                    <p:cNvSpPr txBox="1"/>
                    <p:nvPr/>
                  </p:nvSpPr>
                  <p:spPr>
                    <a:xfrm>
                      <a:off x="9243375" y="4435612"/>
                      <a:ext cx="373820" cy="29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538" name="TextBox 537">
                      <a:extLst>
                        <a:ext uri="{FF2B5EF4-FFF2-40B4-BE49-F238E27FC236}">
                          <a16:creationId xmlns:a16="http://schemas.microsoft.com/office/drawing/2014/main" id="{95983888-BBE5-024A-9D97-844C66F32E94}"/>
                        </a:ext>
                      </a:extLst>
                    </p:cNvPr>
                    <p:cNvSpPr txBox="1">
                      <a:spLocks noRot="1" noChangeAspect="1" noMove="1" noResize="1" noEditPoints="1" noAdjustHandles="1" noChangeArrowheads="1" noChangeShapeType="1" noTextEdit="1"/>
                    </p:cNvSpPr>
                    <p:nvPr/>
                  </p:nvSpPr>
                  <p:spPr>
                    <a:xfrm>
                      <a:off x="9243375" y="4435612"/>
                      <a:ext cx="373820" cy="293157"/>
                    </a:xfrm>
                    <a:prstGeom prst="rect">
                      <a:avLst/>
                    </a:prstGeom>
                    <a:blipFill>
                      <a:blip r:embed="rId17"/>
                      <a:stretch>
                        <a:fillRect l="-10000" b="-12500"/>
                      </a:stretch>
                    </a:blipFill>
                  </p:spPr>
                  <p:txBody>
                    <a:bodyPr/>
                    <a:lstStyle/>
                    <a:p>
                      <a:r>
                        <a:rPr lang="en-GB">
                          <a:noFill/>
                        </a:rPr>
                        <a:t> </a:t>
                      </a:r>
                    </a:p>
                  </p:txBody>
                </p:sp>
              </mc:Fallback>
            </mc:AlternateContent>
            <p:sp>
              <p:nvSpPr>
                <p:cNvPr id="539" name="Rectangle 538">
                  <a:extLst>
                    <a:ext uri="{FF2B5EF4-FFF2-40B4-BE49-F238E27FC236}">
                      <a16:creationId xmlns:a16="http://schemas.microsoft.com/office/drawing/2014/main" id="{C11EE1B3-36EE-6D48-9E0E-F5A33DC23EAB}"/>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40" name="Rectangle 539">
                  <a:extLst>
                    <a:ext uri="{FF2B5EF4-FFF2-40B4-BE49-F238E27FC236}">
                      <a16:creationId xmlns:a16="http://schemas.microsoft.com/office/drawing/2014/main" id="{76E1E100-E5B2-1A43-B98F-DEA75D2ECDB9}"/>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41" name="Rectangle 540">
                  <a:extLst>
                    <a:ext uri="{FF2B5EF4-FFF2-40B4-BE49-F238E27FC236}">
                      <a16:creationId xmlns:a16="http://schemas.microsoft.com/office/drawing/2014/main" id="{29F3A46F-1C98-034B-AEF1-C3EF619B400D}"/>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528" name="Straight Connector 290">
                <a:extLst>
                  <a:ext uri="{FF2B5EF4-FFF2-40B4-BE49-F238E27FC236}">
                    <a16:creationId xmlns:a16="http://schemas.microsoft.com/office/drawing/2014/main" id="{B864ED2D-F63D-FD4F-826C-B38F71ACC036}"/>
                  </a:ext>
                </a:extLst>
              </p:cNvPr>
              <p:cNvCxnSpPr>
                <a:cxnSpLocks/>
                <a:stCxn id="506" idx="1"/>
                <a:endCxn id="536" idx="0"/>
              </p:cNvCxnSpPr>
              <p:nvPr/>
            </p:nvCxnSpPr>
            <p:spPr>
              <a:xfrm rot="16200000" flipH="1" flipV="1">
                <a:off x="7906226" y="3771002"/>
                <a:ext cx="56668" cy="2191387"/>
              </a:xfrm>
              <a:prstGeom prst="curvedConnector3">
                <a:avLst>
                  <a:gd name="adj1" fmla="val -10276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52861D74-5EC0-C245-A37C-7A99E4E01F9B}"/>
                  </a:ext>
                </a:extLst>
              </p:cNvPr>
              <p:cNvCxnSpPr>
                <a:cxnSpLocks/>
                <a:stCxn id="531" idx="6"/>
                <a:endCxn id="536" idx="1"/>
              </p:cNvCxnSpPr>
              <p:nvPr/>
            </p:nvCxnSpPr>
            <p:spPr>
              <a:xfrm>
                <a:off x="6571155" y="4952677"/>
                <a:ext cx="208163" cy="19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0" name="Oval 529">
                    <a:extLst>
                      <a:ext uri="{FF2B5EF4-FFF2-40B4-BE49-F238E27FC236}">
                        <a16:creationId xmlns:a16="http://schemas.microsoft.com/office/drawing/2014/main" id="{2A9D5518-5317-6948-B79A-DF86C3684CAF}"/>
                      </a:ext>
                    </a:extLst>
                  </p:cNvPr>
                  <p:cNvSpPr/>
                  <p:nvPr/>
                </p:nvSpPr>
                <p:spPr>
                  <a:xfrm>
                    <a:off x="5324622" y="5579007"/>
                    <a:ext cx="1407026"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2" name="Oval 41">
                    <a:extLst>
                      <a:ext uri="{FF2B5EF4-FFF2-40B4-BE49-F238E27FC236}">
                        <a16:creationId xmlns:a16="http://schemas.microsoft.com/office/drawing/2014/main" id="{832D5386-729F-2F47-A4B0-5E1A0FB2F60E}"/>
                      </a:ext>
                    </a:extLst>
                  </p:cNvPr>
                  <p:cNvSpPr>
                    <a:spLocks noRot="1" noChangeAspect="1" noMove="1" noResize="1" noEditPoints="1" noAdjustHandles="1" noChangeArrowheads="1" noChangeShapeType="1" noTextEdit="1"/>
                  </p:cNvSpPr>
                  <p:nvPr/>
                </p:nvSpPr>
                <p:spPr>
                  <a:xfrm>
                    <a:off x="5324622" y="5579007"/>
                    <a:ext cx="1407026" cy="323332"/>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31" name="Oval 530">
                    <a:extLst>
                      <a:ext uri="{FF2B5EF4-FFF2-40B4-BE49-F238E27FC236}">
                        <a16:creationId xmlns:a16="http://schemas.microsoft.com/office/drawing/2014/main" id="{631E66BB-AB94-EA4B-BE94-A33A7C9E868F}"/>
                      </a:ext>
                    </a:extLst>
                  </p:cNvPr>
                  <p:cNvSpPr/>
                  <p:nvPr/>
                </p:nvSpPr>
                <p:spPr>
                  <a:xfrm>
                    <a:off x="5485116" y="4791011"/>
                    <a:ext cx="108603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3" name="Oval 42">
                    <a:extLst>
                      <a:ext uri="{FF2B5EF4-FFF2-40B4-BE49-F238E27FC236}">
                        <a16:creationId xmlns:a16="http://schemas.microsoft.com/office/drawing/2014/main" id="{B9D46126-4F10-6946-8970-7488F6920BE3}"/>
                      </a:ext>
                    </a:extLst>
                  </p:cNvPr>
                  <p:cNvSpPr>
                    <a:spLocks noRot="1" noChangeAspect="1" noMove="1" noResize="1" noEditPoints="1" noAdjustHandles="1" noChangeArrowheads="1" noChangeShapeType="1" noTextEdit="1"/>
                  </p:cNvSpPr>
                  <p:nvPr/>
                </p:nvSpPr>
                <p:spPr>
                  <a:xfrm>
                    <a:off x="5485116" y="4791011"/>
                    <a:ext cx="1086039" cy="323332"/>
                  </a:xfrm>
                  <a:prstGeom prst="ellipse">
                    <a:avLst/>
                  </a:prstGeom>
                  <a:blipFill>
                    <a:blip r:embed="rId19"/>
                    <a:stretch>
                      <a:fillRect/>
                    </a:stretch>
                  </a:blipFill>
                  <a:ln>
                    <a:solidFill>
                      <a:schemeClr val="tx1"/>
                    </a:solidFill>
                  </a:ln>
                </p:spPr>
                <p:txBody>
                  <a:bodyPr/>
                  <a:lstStyle/>
                  <a:p>
                    <a:r>
                      <a:rPr lang="en-GB">
                        <a:noFill/>
                      </a:rPr>
                      <a:t> </a:t>
                    </a:r>
                  </a:p>
                </p:txBody>
              </p:sp>
            </mc:Fallback>
          </mc:AlternateContent>
          <p:cxnSp>
            <p:nvCxnSpPr>
              <p:cNvPr id="532" name="Straight Connector 309">
                <a:extLst>
                  <a:ext uri="{FF2B5EF4-FFF2-40B4-BE49-F238E27FC236}">
                    <a16:creationId xmlns:a16="http://schemas.microsoft.com/office/drawing/2014/main" id="{F4EDCB24-F9E2-D847-B6FC-47BF7F77E97E}"/>
                  </a:ext>
                </a:extLst>
              </p:cNvPr>
              <p:cNvCxnSpPr>
                <a:cxnSpLocks/>
                <a:stCxn id="530" idx="6"/>
                <a:endCxn id="536" idx="2"/>
              </p:cNvCxnSpPr>
              <p:nvPr/>
            </p:nvCxnSpPr>
            <p:spPr>
              <a:xfrm flipV="1">
                <a:off x="6731648" y="5014128"/>
                <a:ext cx="107218" cy="72654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3" name="Group 532">
                <a:extLst>
                  <a:ext uri="{FF2B5EF4-FFF2-40B4-BE49-F238E27FC236}">
                    <a16:creationId xmlns:a16="http://schemas.microsoft.com/office/drawing/2014/main" id="{9E179585-D4D3-744A-9502-BE5BDBC237FA}"/>
                  </a:ext>
                </a:extLst>
              </p:cNvPr>
              <p:cNvGrpSpPr/>
              <p:nvPr/>
            </p:nvGrpSpPr>
            <p:grpSpPr>
              <a:xfrm>
                <a:off x="6751782" y="4863862"/>
                <a:ext cx="793494" cy="373487"/>
                <a:chOff x="9689571" y="4488971"/>
                <a:chExt cx="793494" cy="373487"/>
              </a:xfrm>
            </p:grpSpPr>
            <mc:AlternateContent xmlns:mc="http://schemas.openxmlformats.org/markup-compatibility/2006" xmlns:a14="http://schemas.microsoft.com/office/drawing/2010/main">
              <mc:Choice Requires="a14">
                <p:sp>
                  <p:nvSpPr>
                    <p:cNvPr id="534" name="TextBox 533">
                      <a:extLst>
                        <a:ext uri="{FF2B5EF4-FFF2-40B4-BE49-F238E27FC236}">
                          <a16:creationId xmlns:a16="http://schemas.microsoft.com/office/drawing/2014/main" id="{3E06C140-F5D5-484F-9800-98961EFA8FAB}"/>
                        </a:ext>
                      </a:extLst>
                    </p:cNvPr>
                    <p:cNvSpPr txBox="1"/>
                    <p:nvPr/>
                  </p:nvSpPr>
                  <p:spPr>
                    <a:xfrm>
                      <a:off x="9878861" y="4595975"/>
                      <a:ext cx="604204" cy="2664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de-DE" sz="1400" b="0" i="1" smtClean="0">
                                    <a:latin typeface="Cambria Math" panose="02040503050406030204" pitchFamily="18" charset="0"/>
                                  </a:rPr>
                                  <m:t>𝐸</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6" name="TextBox 45">
                      <a:extLst>
                        <a:ext uri="{FF2B5EF4-FFF2-40B4-BE49-F238E27FC236}">
                          <a16:creationId xmlns:a16="http://schemas.microsoft.com/office/drawing/2014/main" id="{DFDF7314-2843-2F4F-875A-81B4D9FE12F5}"/>
                        </a:ext>
                      </a:extLst>
                    </p:cNvPr>
                    <p:cNvSpPr txBox="1">
                      <a:spLocks noRot="1" noChangeAspect="1" noMove="1" noResize="1" noEditPoints="1" noAdjustHandles="1" noChangeArrowheads="1" noChangeShapeType="1" noTextEdit="1"/>
                    </p:cNvSpPr>
                    <p:nvPr/>
                  </p:nvSpPr>
                  <p:spPr>
                    <a:xfrm>
                      <a:off x="9878861" y="4595975"/>
                      <a:ext cx="604204" cy="266483"/>
                    </a:xfrm>
                    <a:prstGeom prst="rect">
                      <a:avLst/>
                    </a:prstGeom>
                    <a:blipFill>
                      <a:blip r:embed="rId20"/>
                      <a:stretch>
                        <a:fillRect l="-8333" b="-18182"/>
                      </a:stretch>
                    </a:blipFill>
                  </p:spPr>
                  <p:txBody>
                    <a:bodyPr/>
                    <a:lstStyle/>
                    <a:p>
                      <a:r>
                        <a:rPr lang="en-GB">
                          <a:noFill/>
                        </a:rPr>
                        <a:t> </a:t>
                      </a:r>
                    </a:p>
                  </p:txBody>
                </p:sp>
              </mc:Fallback>
            </mc:AlternateContent>
            <p:sp>
              <p:nvSpPr>
                <p:cNvPr id="535" name="Rectangle 534">
                  <a:extLst>
                    <a:ext uri="{FF2B5EF4-FFF2-40B4-BE49-F238E27FC236}">
                      <a16:creationId xmlns:a16="http://schemas.microsoft.com/office/drawing/2014/main" id="{D8DDF2F4-AF3F-B94A-858C-2586870D485C}"/>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6" name="Rectangle 535">
                  <a:extLst>
                    <a:ext uri="{FF2B5EF4-FFF2-40B4-BE49-F238E27FC236}">
                      <a16:creationId xmlns:a16="http://schemas.microsoft.com/office/drawing/2014/main" id="{8A220FF6-9168-934E-925A-9B06438D47D8}"/>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537" name="Rectangle 536">
                  <a:extLst>
                    <a:ext uri="{FF2B5EF4-FFF2-40B4-BE49-F238E27FC236}">
                      <a16:creationId xmlns:a16="http://schemas.microsoft.com/office/drawing/2014/main" id="{6D2775C7-D515-D94B-862A-46C907B3D692}"/>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grpSp>
      <p:sp>
        <p:nvSpPr>
          <p:cNvPr id="561" name="Rectangle 560">
            <a:extLst>
              <a:ext uri="{FF2B5EF4-FFF2-40B4-BE49-F238E27FC236}">
                <a16:creationId xmlns:a16="http://schemas.microsoft.com/office/drawing/2014/main" id="{A919E700-3F7B-4B41-A062-2714ED3205A3}"/>
              </a:ext>
            </a:extLst>
          </p:cNvPr>
          <p:cNvSpPr/>
          <p:nvPr/>
        </p:nvSpPr>
        <p:spPr>
          <a:xfrm>
            <a:off x="5318736" y="3445642"/>
            <a:ext cx="6512939" cy="434363"/>
          </a:xfrm>
          <a:prstGeom prst="rect">
            <a:avLst/>
          </a:prstGeom>
          <a:solidFill>
            <a:schemeClr val="tx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562" name="Group 561">
            <a:extLst>
              <a:ext uri="{FF2B5EF4-FFF2-40B4-BE49-F238E27FC236}">
                <a16:creationId xmlns:a16="http://schemas.microsoft.com/office/drawing/2014/main" id="{888D6EA3-D1AC-9E4F-ABE9-2AF9C193EF15}"/>
              </a:ext>
            </a:extLst>
          </p:cNvPr>
          <p:cNvGrpSpPr/>
          <p:nvPr/>
        </p:nvGrpSpPr>
        <p:grpSpPr>
          <a:xfrm>
            <a:off x="10950783" y="3450915"/>
            <a:ext cx="880892" cy="435042"/>
            <a:chOff x="10950783" y="3450915"/>
            <a:chExt cx="880892" cy="435042"/>
          </a:xfrm>
        </p:grpSpPr>
        <mc:AlternateContent xmlns:mc="http://schemas.openxmlformats.org/markup-compatibility/2006" xmlns:a14="http://schemas.microsoft.com/office/drawing/2010/main">
          <mc:Choice Requires="a14">
            <p:sp>
              <p:nvSpPr>
                <p:cNvPr id="563" name="TextBox 562">
                  <a:extLst>
                    <a:ext uri="{FF2B5EF4-FFF2-40B4-BE49-F238E27FC236}">
                      <a16:creationId xmlns:a16="http://schemas.microsoft.com/office/drawing/2014/main" id="{84D8F84B-A5A8-AD42-9AA1-9D09E9AF215C}"/>
                    </a:ext>
                  </a:extLst>
                </p:cNvPr>
                <p:cNvSpPr txBox="1"/>
                <p:nvPr/>
              </p:nvSpPr>
              <p:spPr>
                <a:xfrm>
                  <a:off x="11499872" y="3450915"/>
                  <a:ext cx="331803" cy="427970"/>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m:t>
                        </m:r>
                      </m:oMath>
                    </m:oMathPara>
                  </a14:m>
                  <a:endParaRPr lang="de-DE" sz="1400" dirty="0"/>
                </a:p>
              </p:txBody>
            </p:sp>
          </mc:Choice>
          <mc:Fallback xmlns="">
            <p:sp>
              <p:nvSpPr>
                <p:cNvPr id="563" name="TextBox 562">
                  <a:extLst>
                    <a:ext uri="{FF2B5EF4-FFF2-40B4-BE49-F238E27FC236}">
                      <a16:creationId xmlns:a16="http://schemas.microsoft.com/office/drawing/2014/main" id="{84D8F84B-A5A8-AD42-9AA1-9D09E9AF215C}"/>
                    </a:ext>
                  </a:extLst>
                </p:cNvPr>
                <p:cNvSpPr txBox="1">
                  <a:spLocks noRot="1" noChangeAspect="1" noMove="1" noResize="1" noEditPoints="1" noAdjustHandles="1" noChangeArrowheads="1" noChangeShapeType="1" noTextEdit="1"/>
                </p:cNvSpPr>
                <p:nvPr/>
              </p:nvSpPr>
              <p:spPr>
                <a:xfrm>
                  <a:off x="11499872" y="3450915"/>
                  <a:ext cx="331803" cy="427970"/>
                </a:xfrm>
                <a:prstGeom prst="diamond">
                  <a:avLst/>
                </a:prstGeom>
                <a:blipFill>
                  <a:blip r:embed="rId21"/>
                  <a:stretch>
                    <a:fillRect/>
                  </a:stretch>
                </a:blipFill>
                <a:ln>
                  <a:solidFill>
                    <a:schemeClr val="tx1"/>
                  </a:solidFill>
                </a:ln>
              </p:spPr>
              <p:txBody>
                <a:bodyPr/>
                <a:lstStyle/>
                <a:p>
                  <a:r>
                    <a:rPr lang="en-GB">
                      <a:noFill/>
                    </a:rPr>
                    <a:t> </a:t>
                  </a:r>
                </a:p>
              </p:txBody>
            </p:sp>
          </mc:Fallback>
        </mc:AlternateContent>
        <p:cxnSp>
          <p:nvCxnSpPr>
            <p:cNvPr id="564" name="Straight Connector 563">
              <a:extLst>
                <a:ext uri="{FF2B5EF4-FFF2-40B4-BE49-F238E27FC236}">
                  <a16:creationId xmlns:a16="http://schemas.microsoft.com/office/drawing/2014/main" id="{E1F0AB87-2FDF-9A4C-B33F-FD2986AC62EB}"/>
                </a:ext>
              </a:extLst>
            </p:cNvPr>
            <p:cNvCxnSpPr>
              <a:cxnSpLocks/>
              <a:stCxn id="503" idx="0"/>
              <a:endCxn id="566" idx="2"/>
            </p:cNvCxnSpPr>
            <p:nvPr/>
          </p:nvCxnSpPr>
          <p:spPr>
            <a:xfrm flipH="1" flipV="1">
              <a:off x="11178971" y="3724300"/>
              <a:ext cx="328" cy="161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1F5BA772-91B5-5E40-9AA7-472FAC89B92E}"/>
                </a:ext>
              </a:extLst>
            </p:cNvPr>
            <p:cNvCxnSpPr>
              <a:cxnSpLocks/>
              <a:stCxn id="566" idx="3"/>
              <a:endCxn id="563" idx="1"/>
            </p:cNvCxnSpPr>
            <p:nvPr/>
          </p:nvCxnSpPr>
          <p:spPr>
            <a:xfrm>
              <a:off x="11238371" y="3664900"/>
              <a:ext cx="261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6" name="Rectangle 565">
              <a:extLst>
                <a:ext uri="{FF2B5EF4-FFF2-40B4-BE49-F238E27FC236}">
                  <a16:creationId xmlns:a16="http://schemas.microsoft.com/office/drawing/2014/main" id="{E77CF842-7D1E-0A4D-B8E1-36A24C56038C}"/>
                </a:ext>
              </a:extLst>
            </p:cNvPr>
            <p:cNvSpPr/>
            <p:nvPr/>
          </p:nvSpPr>
          <p:spPr>
            <a:xfrm>
              <a:off x="11119571" y="3605500"/>
              <a:ext cx="118800" cy="1188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567" name="TextBox 566">
                  <a:extLst>
                    <a:ext uri="{FF2B5EF4-FFF2-40B4-BE49-F238E27FC236}">
                      <a16:creationId xmlns:a16="http://schemas.microsoft.com/office/drawing/2014/main" id="{41C7E2E1-74BF-3040-9488-3DFD3521C707}"/>
                    </a:ext>
                  </a:extLst>
                </p:cNvPr>
                <p:cNvSpPr txBox="1"/>
                <p:nvPr/>
              </p:nvSpPr>
              <p:spPr>
                <a:xfrm>
                  <a:off x="10950783" y="3557178"/>
                  <a:ext cx="15683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1400" i="1" smtClean="0">
                            <a:solidFill>
                              <a:schemeClr val="accent1"/>
                            </a:solidFill>
                            <a:latin typeface="Cambria Math" panose="02040503050406030204" pitchFamily="18" charset="0"/>
                            <a:ea typeface="Cambria Math" panose="02040503050406030204" pitchFamily="18" charset="0"/>
                          </a:rPr>
                          <m:t>𝛶</m:t>
                        </m:r>
                      </m:oMath>
                    </m:oMathPara>
                  </a14:m>
                  <a:endParaRPr lang="de-DE" sz="1400" i="1" dirty="0">
                    <a:solidFill>
                      <a:schemeClr val="accent1"/>
                    </a:solidFill>
                  </a:endParaRPr>
                </a:p>
              </p:txBody>
            </p:sp>
          </mc:Choice>
          <mc:Fallback xmlns="">
            <p:sp>
              <p:nvSpPr>
                <p:cNvPr id="567" name="TextBox 566">
                  <a:extLst>
                    <a:ext uri="{FF2B5EF4-FFF2-40B4-BE49-F238E27FC236}">
                      <a16:creationId xmlns:a16="http://schemas.microsoft.com/office/drawing/2014/main" id="{41C7E2E1-74BF-3040-9488-3DFD3521C707}"/>
                    </a:ext>
                  </a:extLst>
                </p:cNvPr>
                <p:cNvSpPr txBox="1">
                  <a:spLocks noRot="1" noChangeAspect="1" noMove="1" noResize="1" noEditPoints="1" noAdjustHandles="1" noChangeArrowheads="1" noChangeShapeType="1" noTextEdit="1"/>
                </p:cNvSpPr>
                <p:nvPr/>
              </p:nvSpPr>
              <p:spPr>
                <a:xfrm>
                  <a:off x="10950783" y="3557178"/>
                  <a:ext cx="156838" cy="215444"/>
                </a:xfrm>
                <a:prstGeom prst="rect">
                  <a:avLst/>
                </a:prstGeom>
                <a:blipFill>
                  <a:blip r:embed="rId22"/>
                  <a:stretch>
                    <a:fillRect l="-14286" r="-14286"/>
                  </a:stretch>
                </a:blipFill>
              </p:spPr>
              <p:txBody>
                <a:bodyPr/>
                <a:lstStyle/>
                <a:p>
                  <a:r>
                    <a:rPr lang="en-GB">
                      <a:noFill/>
                    </a:rPr>
                    <a:t> </a:t>
                  </a:r>
                </a:p>
              </p:txBody>
            </p:sp>
          </mc:Fallback>
        </mc:AlternateContent>
      </p:grpSp>
      <p:sp>
        <p:nvSpPr>
          <p:cNvPr id="4" name="Date Placeholder 3">
            <a:extLst>
              <a:ext uri="{FF2B5EF4-FFF2-40B4-BE49-F238E27FC236}">
                <a16:creationId xmlns:a16="http://schemas.microsoft.com/office/drawing/2014/main" id="{41475B34-EC33-69F3-EEEE-B5FA6BDC58EF}"/>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B010DBFD-8CA8-0023-262C-3E74231A14FA}"/>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1CC199DC-7B14-CD41-8401-5FF8122ED666}"/>
              </a:ext>
            </a:extLst>
          </p:cNvPr>
          <p:cNvSpPr>
            <a:spLocks noGrp="1"/>
          </p:cNvSpPr>
          <p:nvPr>
            <p:ph type="sldNum" sz="quarter" idx="11"/>
          </p:nvPr>
        </p:nvSpPr>
        <p:spPr/>
        <p:txBody>
          <a:bodyPr/>
          <a:lstStyle/>
          <a:p>
            <a:fld id="{EB1502E6-D9AE-3544-B6D5-378AAA0B915F}" type="slidenum">
              <a:rPr lang="de-DE" altLang="de-DE" smtClean="0"/>
              <a:pPr/>
              <a:t>82</a:t>
            </a:fld>
            <a:endParaRPr lang="de-DE" altLang="de-DE" dirty="0"/>
          </a:p>
        </p:txBody>
      </p:sp>
    </p:spTree>
    <p:extLst>
      <p:ext uri="{BB962C8B-B14F-4D97-AF65-F5344CB8AC3E}">
        <p14:creationId xmlns:p14="http://schemas.microsoft.com/office/powerpoint/2010/main" val="35775967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2699-14CF-0345-BA79-DD5D2912839A}"/>
              </a:ext>
            </a:extLst>
          </p:cNvPr>
          <p:cNvSpPr>
            <a:spLocks noGrp="1"/>
          </p:cNvSpPr>
          <p:nvPr>
            <p:ph type="title"/>
          </p:nvPr>
        </p:nvSpPr>
        <p:spPr/>
        <p:txBody>
          <a:bodyPr>
            <a:normAutofit/>
          </a:bodyPr>
          <a:lstStyle/>
          <a:p>
            <a:r>
              <a:rPr lang="en-GB"/>
              <a:t>EU Query over Time: </a:t>
            </a:r>
            <a:r>
              <a:rPr lang="en-GB">
                <a:solidFill>
                  <a:schemeClr val="accent1"/>
                </a:solidFill>
              </a:rPr>
              <a:t>Exact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565BB8-118E-DB47-9001-B40CC73A4BDF}"/>
                  </a:ext>
                </a:extLst>
              </p:cNvPr>
              <p:cNvSpPr>
                <a:spLocks noGrp="1"/>
              </p:cNvSpPr>
              <p:nvPr>
                <p:ph type="body" sz="quarter" idx="13"/>
              </p:nvPr>
            </p:nvSpPr>
            <p:spPr>
              <a:xfrm>
                <a:off x="623393" y="2465899"/>
                <a:ext cx="4088536" cy="3451210"/>
              </a:xfrm>
            </p:spPr>
            <p:txBody>
              <a:bodyPr>
                <a:normAutofit fontScale="85000" lnSpcReduction="10000"/>
              </a:bodyPr>
              <a:lstStyle/>
              <a:p>
                <a:r>
                  <a:rPr lang="en-GB" dirty="0"/>
                  <a:t>Problem with answering an EU query exactly: Query terms from all slices </a:t>
                </a:r>
                <a14:m>
                  <m:oMath xmlns:m="http://schemas.openxmlformats.org/officeDocument/2006/math">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𝜅</m:t>
                    </m:r>
                  </m:oMath>
                </a14:m>
                <a:r>
                  <a:rPr lang="en-GB" dirty="0"/>
                  <a:t> involved</a:t>
                </a:r>
              </a:p>
              <a:p>
                <a:pPr lvl="1"/>
                <a:r>
                  <a:rPr lang="en-GB" dirty="0">
                    <a:solidFill>
                      <a:srgbClr val="FFC000"/>
                    </a:solidFill>
                  </a:rPr>
                  <a:t>Unlikely that query terms are independent</a:t>
                </a:r>
              </a:p>
              <a:p>
                <a:pPr lvl="1"/>
                <a:r>
                  <a:rPr lang="en-GB" dirty="0"/>
                  <a:t>Even assuming current model </a:t>
                </a:r>
                <a14:m>
                  <m:oMath xmlns:m="http://schemas.openxmlformats.org/officeDocument/2006/math">
                    <m:sSup>
                      <m:sSupPr>
                        <m:ctrlPr>
                          <a:rPr lang="en-GB" i="1" dirty="0" smtClean="0">
                            <a:latin typeface="Cambria Math" panose="02040503050406030204" pitchFamily="18" charset="0"/>
                          </a:rPr>
                        </m:ctrlPr>
                      </m:sSupPr>
                      <m:e>
                        <m:r>
                          <a:rPr lang="en-GB" i="1" dirty="0" smtClean="0">
                            <a:latin typeface="Cambria Math" panose="02040503050406030204" pitchFamily="18" charset="0"/>
                          </a:rPr>
                          <m:t>𝐺</m:t>
                        </m:r>
                      </m:e>
                      <m:sup>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𝑡</m:t>
                            </m:r>
                          </m:e>
                        </m:d>
                      </m:sup>
                    </m:sSup>
                  </m:oMath>
                </a14:m>
                <a:r>
                  <a:rPr lang="en-GB" dirty="0"/>
                  <a:t> independent from the past with </a:t>
                </a:r>
                <a14:m>
                  <m:oMath xmlns:m="http://schemas.openxmlformats.org/officeDocument/2006/math">
                    <m:sSup>
                      <m:sSupPr>
                        <m:ctrlPr>
                          <a:rPr lang="en-GB" b="1" i="1" dirty="0" smtClean="0">
                            <a:latin typeface="Cambria Math" panose="02040503050406030204" pitchFamily="18" charset="0"/>
                          </a:rPr>
                        </m:ctrlPr>
                      </m:sSupPr>
                      <m:e>
                        <m:r>
                          <a:rPr lang="en-GB" b="1" i="1" dirty="0" smtClean="0">
                            <a:latin typeface="Cambria Math" panose="02040503050406030204" pitchFamily="18" charset="0"/>
                          </a:rPr>
                          <m:t>𝒆</m:t>
                        </m:r>
                      </m:e>
                      <m:sup>
                        <m:d>
                          <m:dPr>
                            <m:ctrlPr>
                              <a:rPr lang="de-DE" i="1" dirty="0" smtClean="0">
                                <a:latin typeface="Cambria Math" panose="02040503050406030204" pitchFamily="18" charset="0"/>
                              </a:rPr>
                            </m:ctrlPr>
                          </m:dPr>
                          <m:e>
                            <m:r>
                              <a:rPr lang="de-DE" b="0" i="1" dirty="0" smtClean="0">
                                <a:latin typeface="Cambria Math" panose="02040503050406030204" pitchFamily="18" charset="0"/>
                              </a:rPr>
                              <m:t>1 :</m:t>
                            </m:r>
                            <m:r>
                              <a:rPr lang="de-DE" b="0" i="1" dirty="0" smtClean="0">
                                <a:latin typeface="Cambria Math" panose="02040503050406030204" pitchFamily="18" charset="0"/>
                              </a:rPr>
                              <m:t>𝑡</m:t>
                            </m:r>
                            <m:r>
                              <a:rPr lang="de-DE" b="0" i="1" dirty="0" smtClean="0">
                                <a:latin typeface="Cambria Math" panose="02040503050406030204" pitchFamily="18" charset="0"/>
                              </a:rPr>
                              <m:t>−1</m:t>
                            </m:r>
                          </m:e>
                        </m:d>
                      </m:sup>
                    </m:sSup>
                    <m:r>
                      <a:rPr lang="de-DE" b="0" i="0" dirty="0" smtClean="0">
                        <a:latin typeface="Cambria Math" panose="02040503050406030204" pitchFamily="18" charset="0"/>
                      </a:rPr>
                      <m:t>,</m:t>
                    </m:r>
                    <m:sSup>
                      <m:sSupPr>
                        <m:ctrlPr>
                          <a:rPr lang="en-GB" i="1" dirty="0" smtClean="0">
                            <a:latin typeface="Cambria Math" panose="02040503050406030204" pitchFamily="18" charset="0"/>
                          </a:rPr>
                        </m:ctrlPr>
                      </m:sSupPr>
                      <m:e>
                        <m:r>
                          <a:rPr lang="en-GB" b="1" i="1" dirty="0" smtClean="0">
                            <a:latin typeface="Cambria Math" panose="02040503050406030204" pitchFamily="18" charset="0"/>
                          </a:rPr>
                          <m:t>𝒅</m:t>
                        </m:r>
                      </m:e>
                      <m:sup>
                        <m:d>
                          <m:dPr>
                            <m:ctrlPr>
                              <a:rPr lang="de-DE" b="0" i="1" dirty="0" smtClean="0">
                                <a:latin typeface="Cambria Math" panose="02040503050406030204" pitchFamily="18" charset="0"/>
                              </a:rPr>
                            </m:ctrlPr>
                          </m:dPr>
                          <m:e>
                            <m:r>
                              <a:rPr lang="de-DE" b="0" i="1" dirty="0" smtClean="0">
                                <a:latin typeface="Cambria Math" panose="02040503050406030204" pitchFamily="18" charset="0"/>
                              </a:rPr>
                              <m:t>1 :</m:t>
                            </m:r>
                            <m:r>
                              <a:rPr lang="de-DE" b="0" i="1" dirty="0" smtClean="0">
                                <a:latin typeface="Cambria Math" panose="02040503050406030204" pitchFamily="18" charset="0"/>
                              </a:rPr>
                              <m:t>𝑡</m:t>
                            </m:r>
                            <m:r>
                              <a:rPr lang="de-DE" b="0" i="1" dirty="0" smtClean="0">
                                <a:latin typeface="Cambria Math" panose="02040503050406030204" pitchFamily="18" charset="0"/>
                              </a:rPr>
                              <m:t>−1</m:t>
                            </m:r>
                          </m:e>
                        </m:d>
                      </m:sup>
                    </m:sSup>
                  </m:oMath>
                </a14:m>
                <a:r>
                  <a:rPr lang="en-GB" dirty="0"/>
                  <a:t> set, still need to unroll model for </a:t>
                </a:r>
                <a14:m>
                  <m:oMath xmlns:m="http://schemas.openxmlformats.org/officeDocument/2006/math">
                    <m:r>
                      <a:rPr lang="en-GB" i="1" smtClean="0">
                        <a:latin typeface="Cambria Math" panose="02040503050406030204" pitchFamily="18" charset="0"/>
                        <a:ea typeface="Cambria Math" panose="02040503050406030204" pitchFamily="18" charset="0"/>
                      </a:rPr>
                      <m:t>𝜅</m:t>
                    </m:r>
                  </m:oMath>
                </a14:m>
                <a:r>
                  <a:rPr lang="en-GB" dirty="0"/>
                  <a:t> steps</a:t>
                </a:r>
              </a:p>
            </p:txBody>
          </p:sp>
        </mc:Choice>
        <mc:Fallback xmlns="">
          <p:sp>
            <p:nvSpPr>
              <p:cNvPr id="3" name="Content Placeholder 2">
                <a:extLst>
                  <a:ext uri="{FF2B5EF4-FFF2-40B4-BE49-F238E27FC236}">
                    <a16:creationId xmlns:a16="http://schemas.microsoft.com/office/drawing/2014/main" id="{4F565BB8-118E-DB47-9001-B40CC73A4BDF}"/>
                  </a:ext>
                </a:extLst>
              </p:cNvPr>
              <p:cNvSpPr>
                <a:spLocks noGrp="1" noRot="1" noChangeAspect="1" noMove="1" noResize="1" noEditPoints="1" noAdjustHandles="1" noChangeArrowheads="1" noChangeShapeType="1" noTextEdit="1"/>
              </p:cNvSpPr>
              <p:nvPr>
                <p:ph type="body" sz="quarter" idx="13"/>
              </p:nvPr>
            </p:nvSpPr>
            <p:spPr>
              <a:xfrm>
                <a:off x="623393" y="2465899"/>
                <a:ext cx="4088536" cy="3451210"/>
              </a:xfrm>
              <a:blipFill>
                <a:blip r:embed="rId3"/>
                <a:stretch>
                  <a:fillRect l="-4012" t="-3297" r="-4630"/>
                </a:stretch>
              </a:blipFill>
            </p:spPr>
            <p:txBody>
              <a:bodyPr/>
              <a:lstStyle/>
              <a:p>
                <a:r>
                  <a:rPr lang="en-DE">
                    <a:noFill/>
                  </a:rPr>
                  <a:t> </a:t>
                </a:r>
              </a:p>
            </p:txBody>
          </p:sp>
        </mc:Fallback>
      </mc:AlternateContent>
      <p:sp>
        <p:nvSpPr>
          <p:cNvPr id="49" name="TextBox 48">
            <a:extLst>
              <a:ext uri="{FF2B5EF4-FFF2-40B4-BE49-F238E27FC236}">
                <a16:creationId xmlns:a16="http://schemas.microsoft.com/office/drawing/2014/main" id="{77836292-F265-9247-826A-20D9779F5028}"/>
              </a:ext>
            </a:extLst>
          </p:cNvPr>
          <p:cNvSpPr txBox="1"/>
          <p:nvPr/>
        </p:nvSpPr>
        <p:spPr>
          <a:xfrm>
            <a:off x="1000497" y="5484458"/>
            <a:ext cx="3162934"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GB" dirty="0"/>
              <a:t>Realistically </a:t>
            </a:r>
            <a:r>
              <a:rPr lang="en-GB" b="1" dirty="0"/>
              <a:t>not</a:t>
            </a:r>
            <a:r>
              <a:rPr lang="en-GB" dirty="0"/>
              <a:t> computable!</a:t>
            </a:r>
          </a:p>
        </p:txBody>
      </p:sp>
      <p:sp>
        <p:nvSpPr>
          <p:cNvPr id="51" name="Rectangle 50">
            <a:extLst>
              <a:ext uri="{FF2B5EF4-FFF2-40B4-BE49-F238E27FC236}">
                <a16:creationId xmlns:a16="http://schemas.microsoft.com/office/drawing/2014/main" id="{BC845C86-1864-AB4F-A692-256D4202AC80}"/>
              </a:ext>
            </a:extLst>
          </p:cNvPr>
          <p:cNvSpPr/>
          <p:nvPr/>
        </p:nvSpPr>
        <p:spPr>
          <a:xfrm>
            <a:off x="4780711" y="3283550"/>
            <a:ext cx="7050964" cy="2620914"/>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0" name="Rectangle 199">
            <a:extLst>
              <a:ext uri="{FF2B5EF4-FFF2-40B4-BE49-F238E27FC236}">
                <a16:creationId xmlns:a16="http://schemas.microsoft.com/office/drawing/2014/main" id="{8BEB86EA-57CD-F544-8D9E-DA0E5D8BC2E4}"/>
              </a:ext>
            </a:extLst>
          </p:cNvPr>
          <p:cNvSpPr/>
          <p:nvPr/>
        </p:nvSpPr>
        <p:spPr>
          <a:xfrm>
            <a:off x="4780710" y="2849271"/>
            <a:ext cx="7050965" cy="433469"/>
          </a:xfrm>
          <a:prstGeom prst="rect">
            <a:avLst/>
          </a:prstGeom>
          <a:solidFill>
            <a:schemeClr val="tx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105" name="Group 104">
            <a:extLst>
              <a:ext uri="{FF2B5EF4-FFF2-40B4-BE49-F238E27FC236}">
                <a16:creationId xmlns:a16="http://schemas.microsoft.com/office/drawing/2014/main" id="{D2ECBF1B-980E-6549-B345-1A616ED3450F}"/>
              </a:ext>
            </a:extLst>
          </p:cNvPr>
          <p:cNvGrpSpPr/>
          <p:nvPr/>
        </p:nvGrpSpPr>
        <p:grpSpPr>
          <a:xfrm>
            <a:off x="5777120" y="2853892"/>
            <a:ext cx="6049544" cy="478428"/>
            <a:chOff x="5777120" y="2853892"/>
            <a:chExt cx="6049544" cy="478428"/>
          </a:xfrm>
        </p:grpSpPr>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EBC4EA48-9C76-A640-96CC-2ADBEEF0C5B0}"/>
                    </a:ext>
                  </a:extLst>
                </p:cNvPr>
                <p:cNvSpPr txBox="1"/>
                <p:nvPr/>
              </p:nvSpPr>
              <p:spPr>
                <a:xfrm>
                  <a:off x="11494861" y="2853892"/>
                  <a:ext cx="331803" cy="427970"/>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m:t>
                        </m:r>
                      </m:oMath>
                    </m:oMathPara>
                  </a14:m>
                  <a:endParaRPr lang="en-GB" sz="1400" dirty="0"/>
                </a:p>
              </p:txBody>
            </p:sp>
          </mc:Choice>
          <mc:Fallback xmlns="">
            <p:sp>
              <p:nvSpPr>
                <p:cNvPr id="83" name="TextBox 82">
                  <a:extLst>
                    <a:ext uri="{FF2B5EF4-FFF2-40B4-BE49-F238E27FC236}">
                      <a16:creationId xmlns:a16="http://schemas.microsoft.com/office/drawing/2014/main" id="{EBC4EA48-9C76-A640-96CC-2ADBEEF0C5B0}"/>
                    </a:ext>
                  </a:extLst>
                </p:cNvPr>
                <p:cNvSpPr txBox="1">
                  <a:spLocks noRot="1" noChangeAspect="1" noMove="1" noResize="1" noEditPoints="1" noAdjustHandles="1" noChangeArrowheads="1" noChangeShapeType="1" noTextEdit="1"/>
                </p:cNvSpPr>
                <p:nvPr/>
              </p:nvSpPr>
              <p:spPr>
                <a:xfrm>
                  <a:off x="11494861" y="2853892"/>
                  <a:ext cx="331803" cy="427970"/>
                </a:xfrm>
                <a:prstGeom prst="diamond">
                  <a:avLst/>
                </a:prstGeom>
                <a:blipFill>
                  <a:blip r:embed="rId4"/>
                  <a:stretch>
                    <a:fillRect/>
                  </a:stretch>
                </a:blipFill>
                <a:ln>
                  <a:solidFill>
                    <a:schemeClr val="tx1"/>
                  </a:solidFill>
                </a:ln>
              </p:spPr>
              <p:txBody>
                <a:bodyPr/>
                <a:lstStyle/>
                <a:p>
                  <a:r>
                    <a:rPr lang="en-GB">
                      <a:noFill/>
                    </a:rPr>
                    <a:t> </a:t>
                  </a:r>
                </a:p>
              </p:txBody>
            </p:sp>
          </mc:Fallback>
        </mc:AlternateContent>
        <p:cxnSp>
          <p:nvCxnSpPr>
            <p:cNvPr id="84" name="Straight Connector 83">
              <a:extLst>
                <a:ext uri="{FF2B5EF4-FFF2-40B4-BE49-F238E27FC236}">
                  <a16:creationId xmlns:a16="http://schemas.microsoft.com/office/drawing/2014/main" id="{4A102DCB-765F-FE40-821C-72CDCA6D5F9B}"/>
                </a:ext>
              </a:extLst>
            </p:cNvPr>
            <p:cNvCxnSpPr>
              <a:cxnSpLocks/>
              <a:stCxn id="83" idx="1"/>
              <a:endCxn id="86" idx="3"/>
            </p:cNvCxnSpPr>
            <p:nvPr/>
          </p:nvCxnSpPr>
          <p:spPr>
            <a:xfrm flipH="1">
              <a:off x="11106526" y="3067877"/>
              <a:ext cx="388335" cy="24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019D06E-1904-5348-8D75-E9E807675564}"/>
                </a:ext>
              </a:extLst>
            </p:cNvPr>
            <p:cNvCxnSpPr>
              <a:cxnSpLocks/>
              <a:stCxn id="72" idx="0"/>
              <a:endCxn id="86" idx="2"/>
            </p:cNvCxnSpPr>
            <p:nvPr/>
          </p:nvCxnSpPr>
          <p:spPr>
            <a:xfrm flipH="1" flipV="1">
              <a:off x="11047126" y="3129731"/>
              <a:ext cx="1" cy="1571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a:extLst>
                <a:ext uri="{FF2B5EF4-FFF2-40B4-BE49-F238E27FC236}">
                  <a16:creationId xmlns:a16="http://schemas.microsoft.com/office/drawing/2014/main" id="{50C109E2-BB7E-2C4B-979C-E5C9ED7307E6}"/>
                </a:ext>
              </a:extLst>
            </p:cNvPr>
            <p:cNvSpPr>
              <a:spLocks noChangeAspect="1"/>
            </p:cNvSpPr>
            <p:nvPr/>
          </p:nvSpPr>
          <p:spPr>
            <a:xfrm>
              <a:off x="10987726" y="3010931"/>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7" name="Straight Connector 86">
              <a:extLst>
                <a:ext uri="{FF2B5EF4-FFF2-40B4-BE49-F238E27FC236}">
                  <a16:creationId xmlns:a16="http://schemas.microsoft.com/office/drawing/2014/main" id="{1CA02927-6499-354B-8361-A58286358C2B}"/>
                </a:ext>
              </a:extLst>
            </p:cNvPr>
            <p:cNvCxnSpPr>
              <a:cxnSpLocks/>
              <a:stCxn id="66" idx="0"/>
              <a:endCxn id="86" idx="1"/>
            </p:cNvCxnSpPr>
            <p:nvPr/>
          </p:nvCxnSpPr>
          <p:spPr>
            <a:xfrm flipV="1">
              <a:off x="9103957" y="3070331"/>
              <a:ext cx="1883769" cy="216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0C60D70-06B9-174E-B5B0-895FDB6D8940}"/>
                </a:ext>
              </a:extLst>
            </p:cNvPr>
            <p:cNvCxnSpPr>
              <a:cxnSpLocks/>
              <a:stCxn id="54" idx="0"/>
              <a:endCxn id="86" idx="1"/>
            </p:cNvCxnSpPr>
            <p:nvPr/>
          </p:nvCxnSpPr>
          <p:spPr>
            <a:xfrm flipV="1">
              <a:off x="7411542" y="3070331"/>
              <a:ext cx="3576184" cy="216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FC3C51EC-85C1-364C-A3A0-625BC5A4E259}"/>
                </a:ext>
              </a:extLst>
            </p:cNvPr>
            <p:cNvCxnSpPr>
              <a:cxnSpLocks/>
              <a:stCxn id="60" idx="0"/>
              <a:endCxn id="86" idx="1"/>
            </p:cNvCxnSpPr>
            <p:nvPr/>
          </p:nvCxnSpPr>
          <p:spPr>
            <a:xfrm flipV="1">
              <a:off x="5777120" y="3070331"/>
              <a:ext cx="5210606" cy="216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28D354FC-D7F7-F14F-9E9F-98A4557E87B4}"/>
                    </a:ext>
                  </a:extLst>
                </p:cNvPr>
                <p:cNvSpPr/>
                <p:nvPr/>
              </p:nvSpPr>
              <p:spPr>
                <a:xfrm>
                  <a:off x="11039104" y="3024543"/>
                  <a:ext cx="341504"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l-GR" sz="1400" i="1" smtClean="0">
                            <a:solidFill>
                              <a:schemeClr val="tx1"/>
                            </a:solidFill>
                            <a:latin typeface="Cambria Math" panose="02040503050406030204" pitchFamily="18" charset="0"/>
                            <a:ea typeface="Cambria Math" panose="02040503050406030204" pitchFamily="18" charset="0"/>
                          </a:rPr>
                          <m:t>𝛶</m:t>
                        </m:r>
                      </m:oMath>
                    </m:oMathPara>
                  </a14:m>
                  <a:endParaRPr lang="de-DE" sz="1400" i="1" dirty="0"/>
                </a:p>
              </p:txBody>
            </p:sp>
          </mc:Choice>
          <mc:Fallback xmlns="">
            <p:sp>
              <p:nvSpPr>
                <p:cNvPr id="90" name="Rectangle 89">
                  <a:extLst>
                    <a:ext uri="{FF2B5EF4-FFF2-40B4-BE49-F238E27FC236}">
                      <a16:creationId xmlns:a16="http://schemas.microsoft.com/office/drawing/2014/main" id="{28D354FC-D7F7-F14F-9E9F-98A4557E87B4}"/>
                    </a:ext>
                  </a:extLst>
                </p:cNvPr>
                <p:cNvSpPr>
                  <a:spLocks noRot="1" noChangeAspect="1" noMove="1" noResize="1" noEditPoints="1" noAdjustHandles="1" noChangeArrowheads="1" noChangeShapeType="1" noTextEdit="1"/>
                </p:cNvSpPr>
                <p:nvPr/>
              </p:nvSpPr>
              <p:spPr>
                <a:xfrm>
                  <a:off x="11039104" y="3024543"/>
                  <a:ext cx="341504" cy="307777"/>
                </a:xfrm>
                <a:prstGeom prst="rect">
                  <a:avLst/>
                </a:prstGeom>
                <a:blipFill>
                  <a:blip r:embed="rId5"/>
                  <a:stretch>
                    <a:fillRect/>
                  </a:stretch>
                </a:blipFill>
              </p:spPr>
              <p:txBody>
                <a:bodyPr/>
                <a:lstStyle/>
                <a:p>
                  <a:r>
                    <a:rPr lang="en-GB">
                      <a:noFill/>
                    </a:rPr>
                    <a:t> </a:t>
                  </a:r>
                </a:p>
              </p:txBody>
            </p:sp>
          </mc:Fallback>
        </mc:AlternateContent>
      </p:grpSp>
      <p:grpSp>
        <p:nvGrpSpPr>
          <p:cNvPr id="118" name="Group 117">
            <a:extLst>
              <a:ext uri="{FF2B5EF4-FFF2-40B4-BE49-F238E27FC236}">
                <a16:creationId xmlns:a16="http://schemas.microsoft.com/office/drawing/2014/main" id="{DC9026D2-91F6-6744-9857-E775451D80A4}"/>
              </a:ext>
            </a:extLst>
          </p:cNvPr>
          <p:cNvGrpSpPr/>
          <p:nvPr/>
        </p:nvGrpSpPr>
        <p:grpSpPr>
          <a:xfrm>
            <a:off x="4780711" y="3286926"/>
            <a:ext cx="7050964" cy="2670551"/>
            <a:chOff x="4780711" y="3286926"/>
            <a:chExt cx="7050964" cy="2670551"/>
          </a:xfrm>
        </p:grpSpPr>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D4F70142-6619-F344-BF23-1158D92315EF}"/>
                    </a:ext>
                  </a:extLst>
                </p:cNvPr>
                <p:cNvSpPr txBox="1"/>
                <p:nvPr/>
              </p:nvSpPr>
              <p:spPr>
                <a:xfrm>
                  <a:off x="6873663" y="5052062"/>
                  <a:ext cx="1075758" cy="323332"/>
                </a:xfrm>
                <a:prstGeom prst="ellipse">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sz="1400" i="1" smtClean="0">
                                <a:solidFill>
                                  <a:srgbClr val="FFC000"/>
                                </a:solidFill>
                                <a:latin typeface="Cambria Math" panose="02040503050406030204" pitchFamily="18" charset="0"/>
                              </a:rPr>
                            </m:ctrlPr>
                          </m:sSupPr>
                          <m:e>
                            <m:r>
                              <a:rPr lang="de-DE" sz="1400" i="1">
                                <a:solidFill>
                                  <a:srgbClr val="FFC000"/>
                                </a:solidFill>
                                <a:latin typeface="Cambria Math" panose="02040503050406030204" pitchFamily="18" charset="0"/>
                              </a:rPr>
                              <m:t>𝐸𝑝𝑖𝑑</m:t>
                            </m:r>
                          </m:e>
                          <m:sup>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𝑡</m:t>
                                </m:r>
                                <m:r>
                                  <a:rPr lang="de-DE" sz="1400" b="0" i="1" smtClean="0">
                                    <a:solidFill>
                                      <a:srgbClr val="FFC000"/>
                                    </a:solidFill>
                                    <a:latin typeface="Cambria Math" panose="02040503050406030204" pitchFamily="18" charset="0"/>
                                  </a:rPr>
                                  <m:t>+1</m:t>
                                </m:r>
                              </m:e>
                            </m:d>
                          </m:sup>
                        </m:sSup>
                      </m:oMath>
                    </m:oMathPara>
                  </a14:m>
                  <a:endParaRPr lang="en-GB" sz="1400">
                    <a:solidFill>
                      <a:srgbClr val="FFC000"/>
                    </a:solidFill>
                  </a:endParaRPr>
                </a:p>
              </p:txBody>
            </p:sp>
          </mc:Choice>
          <mc:Fallback xmlns="">
            <p:sp>
              <p:nvSpPr>
                <p:cNvPr id="53" name="TextBox 52">
                  <a:extLst>
                    <a:ext uri="{FF2B5EF4-FFF2-40B4-BE49-F238E27FC236}">
                      <a16:creationId xmlns:a16="http://schemas.microsoft.com/office/drawing/2014/main" id="{D4F70142-6619-F344-BF23-1158D92315EF}"/>
                    </a:ext>
                  </a:extLst>
                </p:cNvPr>
                <p:cNvSpPr txBox="1">
                  <a:spLocks noRot="1" noChangeAspect="1" noMove="1" noResize="1" noEditPoints="1" noAdjustHandles="1" noChangeArrowheads="1" noChangeShapeType="1" noTextEdit="1"/>
                </p:cNvSpPr>
                <p:nvPr/>
              </p:nvSpPr>
              <p:spPr>
                <a:xfrm>
                  <a:off x="6873663" y="5052062"/>
                  <a:ext cx="1075758" cy="323332"/>
                </a:xfrm>
                <a:prstGeom prst="ellipse">
                  <a:avLst/>
                </a:prstGeom>
                <a:blipFill>
                  <a:blip r:embed="rId6"/>
                  <a:stretch>
                    <a:fillRect b="-370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16DCE01-8161-B942-A78D-BA94AD480C30}"/>
                    </a:ext>
                  </a:extLst>
                </p:cNvPr>
                <p:cNvSpPr txBox="1"/>
                <p:nvPr/>
              </p:nvSpPr>
              <p:spPr>
                <a:xfrm>
                  <a:off x="6716982" y="3286926"/>
                  <a:ext cx="1389120" cy="456756"/>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a:latin typeface="Cambria Math" panose="02040503050406030204" pitchFamily="18" charset="0"/>
                              </a:rPr>
                            </m:ctrlPr>
                          </m:sSupPr>
                          <m:e>
                            <m:r>
                              <a:rPr lang="de-DE" sz="1400" i="1">
                                <a:latin typeface="Cambria Math" panose="02040503050406030204" pitchFamily="18" charset="0"/>
                              </a:rPr>
                              <m:t>𝑈𝑡𝑖𝑙</m:t>
                            </m:r>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+1</m:t>
                                </m:r>
                              </m:e>
                            </m:d>
                          </m:sup>
                        </m:sSup>
                      </m:oMath>
                    </m:oMathPara>
                  </a14:m>
                  <a:endParaRPr lang="en-GB" sz="1400" dirty="0"/>
                </a:p>
              </p:txBody>
            </p:sp>
          </mc:Choice>
          <mc:Fallback xmlns="">
            <p:sp>
              <p:nvSpPr>
                <p:cNvPr id="54" name="TextBox 53">
                  <a:extLst>
                    <a:ext uri="{FF2B5EF4-FFF2-40B4-BE49-F238E27FC236}">
                      <a16:creationId xmlns:a16="http://schemas.microsoft.com/office/drawing/2014/main" id="{C16DCE01-8161-B942-A78D-BA94AD480C30}"/>
                    </a:ext>
                  </a:extLst>
                </p:cNvPr>
                <p:cNvSpPr txBox="1">
                  <a:spLocks noRot="1" noChangeAspect="1" noMove="1" noResize="1" noEditPoints="1" noAdjustHandles="1" noChangeArrowheads="1" noChangeShapeType="1" noTextEdit="1"/>
                </p:cNvSpPr>
                <p:nvPr/>
              </p:nvSpPr>
              <p:spPr>
                <a:xfrm>
                  <a:off x="6716982" y="3286926"/>
                  <a:ext cx="1389120" cy="456756"/>
                </a:xfrm>
                <a:prstGeom prst="diamond">
                  <a:avLst/>
                </a:prstGeom>
                <a:blipFill>
                  <a:blip r:embed="rId7"/>
                  <a:stretch>
                    <a:fillRect/>
                  </a:stretch>
                </a:blipFill>
                <a:ln>
                  <a:solidFill>
                    <a:schemeClr val="tx1"/>
                  </a:solidFill>
                </a:ln>
              </p:spPr>
              <p:txBody>
                <a:bodyPr/>
                <a:lstStyle/>
                <a:p>
                  <a:r>
                    <a:rPr lang="en-GB">
                      <a:noFill/>
                    </a:rPr>
                    <a:t> </a:t>
                  </a:r>
                </a:p>
              </p:txBody>
            </p:sp>
          </mc:Fallback>
        </mc:AlternateContent>
        <p:cxnSp>
          <p:nvCxnSpPr>
            <p:cNvPr id="55" name="Straight Connector 54">
              <a:extLst>
                <a:ext uri="{FF2B5EF4-FFF2-40B4-BE49-F238E27FC236}">
                  <a16:creationId xmlns:a16="http://schemas.microsoft.com/office/drawing/2014/main" id="{36D65BAF-1A64-D04D-9282-C4799A1B1510}"/>
                </a:ext>
              </a:extLst>
            </p:cNvPr>
            <p:cNvCxnSpPr>
              <a:cxnSpLocks/>
              <a:stCxn id="128" idx="2"/>
              <a:endCxn id="57" idx="0"/>
            </p:cNvCxnSpPr>
            <p:nvPr/>
          </p:nvCxnSpPr>
          <p:spPr>
            <a:xfrm>
              <a:off x="7411542" y="4585771"/>
              <a:ext cx="0" cy="1722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501994F0-BBC1-244C-A901-F08E2FCBD74A}"/>
                </a:ext>
              </a:extLst>
            </p:cNvPr>
            <p:cNvCxnSpPr>
              <a:cxnSpLocks/>
              <a:stCxn id="53" idx="0"/>
              <a:endCxn id="57" idx="2"/>
            </p:cNvCxnSpPr>
            <p:nvPr/>
          </p:nvCxnSpPr>
          <p:spPr>
            <a:xfrm flipV="1">
              <a:off x="7411542" y="4876791"/>
              <a:ext cx="0" cy="1752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B32B5269-DFDE-6F41-81BC-B7197FF1F43A}"/>
                    </a:ext>
                  </a:extLst>
                </p:cNvPr>
                <p:cNvSpPr txBox="1"/>
                <p:nvPr/>
              </p:nvSpPr>
              <p:spPr>
                <a:xfrm>
                  <a:off x="5358710" y="5052062"/>
                  <a:ext cx="836821" cy="323332"/>
                </a:xfrm>
                <a:prstGeom prst="ellipse">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sz="1400" b="0" i="1" smtClean="0">
                                <a:solidFill>
                                  <a:srgbClr val="FFC000"/>
                                </a:solidFill>
                                <a:latin typeface="Cambria Math" panose="02040503050406030204" pitchFamily="18" charset="0"/>
                              </a:rPr>
                            </m:ctrlPr>
                          </m:sSupPr>
                          <m:e>
                            <m:r>
                              <a:rPr lang="de-DE" sz="1400" b="0" i="1" smtClean="0">
                                <a:solidFill>
                                  <a:srgbClr val="FFC000"/>
                                </a:solidFill>
                                <a:latin typeface="Cambria Math" panose="02040503050406030204" pitchFamily="18" charset="0"/>
                              </a:rPr>
                              <m:t>𝐸𝑝𝑖𝑑</m:t>
                            </m:r>
                          </m:e>
                          <m:sup>
                            <m:d>
                              <m:dPr>
                                <m:ctrlPr>
                                  <a:rPr lang="de-DE" sz="1400" b="0" i="1" smtClean="0">
                                    <a:solidFill>
                                      <a:srgbClr val="FFC000"/>
                                    </a:solidFill>
                                    <a:latin typeface="Cambria Math" panose="02040503050406030204" pitchFamily="18" charset="0"/>
                                  </a:rPr>
                                </m:ctrlPr>
                              </m:dPr>
                              <m:e>
                                <m:r>
                                  <a:rPr lang="de-DE" sz="1400" b="0" i="1" smtClean="0">
                                    <a:solidFill>
                                      <a:srgbClr val="FFC000"/>
                                    </a:solidFill>
                                    <a:latin typeface="Cambria Math" panose="02040503050406030204" pitchFamily="18" charset="0"/>
                                  </a:rPr>
                                  <m:t>𝑡</m:t>
                                </m:r>
                              </m:e>
                            </m:d>
                          </m:sup>
                        </m:sSup>
                      </m:oMath>
                    </m:oMathPara>
                  </a14:m>
                  <a:endParaRPr lang="en-GB" sz="1400" dirty="0">
                    <a:solidFill>
                      <a:srgbClr val="FFC000"/>
                    </a:solidFill>
                  </a:endParaRPr>
                </a:p>
              </p:txBody>
            </p:sp>
          </mc:Choice>
          <mc:Fallback xmlns="">
            <p:sp>
              <p:nvSpPr>
                <p:cNvPr id="59" name="TextBox 58">
                  <a:extLst>
                    <a:ext uri="{FF2B5EF4-FFF2-40B4-BE49-F238E27FC236}">
                      <a16:creationId xmlns:a16="http://schemas.microsoft.com/office/drawing/2014/main" id="{B32B5269-DFDE-6F41-81BC-B7197FF1F43A}"/>
                    </a:ext>
                  </a:extLst>
                </p:cNvPr>
                <p:cNvSpPr txBox="1">
                  <a:spLocks noRot="1" noChangeAspect="1" noMove="1" noResize="1" noEditPoints="1" noAdjustHandles="1" noChangeArrowheads="1" noChangeShapeType="1" noTextEdit="1"/>
                </p:cNvSpPr>
                <p:nvPr/>
              </p:nvSpPr>
              <p:spPr>
                <a:xfrm>
                  <a:off x="5358710" y="5052062"/>
                  <a:ext cx="836821" cy="323332"/>
                </a:xfrm>
                <a:prstGeom prst="ellipse">
                  <a:avLst/>
                </a:prstGeom>
                <a:blipFill>
                  <a:blip r:embed="rId8"/>
                  <a:stretch>
                    <a:fillRect b="-370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0C6378CB-B801-704D-9DD1-6DC7B886359F}"/>
                    </a:ext>
                  </a:extLst>
                </p:cNvPr>
                <p:cNvSpPr txBox="1"/>
                <p:nvPr/>
              </p:nvSpPr>
              <p:spPr>
                <a:xfrm>
                  <a:off x="5251328" y="3286926"/>
                  <a:ext cx="1051584" cy="456756"/>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i="1">
                                <a:latin typeface="Cambria Math" panose="02040503050406030204" pitchFamily="18" charset="0"/>
                              </a:rPr>
                              <m:t>𝑈𝑡𝑖</m:t>
                            </m:r>
                            <m:r>
                              <a:rPr lang="de-DE" sz="1400" b="0" i="1" smtClean="0">
                                <a:latin typeface="Cambria Math" panose="02040503050406030204" pitchFamily="18" charset="0"/>
                              </a:rPr>
                              <m:t>𝑙</m:t>
                            </m:r>
                          </m:e>
                          <m:sup>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𝑡</m:t>
                                </m:r>
                              </m:e>
                            </m:d>
                          </m:sup>
                        </m:sSup>
                      </m:oMath>
                    </m:oMathPara>
                  </a14:m>
                  <a:endParaRPr lang="en-GB" sz="1400" dirty="0"/>
                </a:p>
              </p:txBody>
            </p:sp>
          </mc:Choice>
          <mc:Fallback xmlns="">
            <p:sp>
              <p:nvSpPr>
                <p:cNvPr id="60" name="TextBox 59">
                  <a:extLst>
                    <a:ext uri="{FF2B5EF4-FFF2-40B4-BE49-F238E27FC236}">
                      <a16:creationId xmlns:a16="http://schemas.microsoft.com/office/drawing/2014/main" id="{0C6378CB-B801-704D-9DD1-6DC7B886359F}"/>
                    </a:ext>
                  </a:extLst>
                </p:cNvPr>
                <p:cNvSpPr txBox="1">
                  <a:spLocks noRot="1" noChangeAspect="1" noMove="1" noResize="1" noEditPoints="1" noAdjustHandles="1" noChangeArrowheads="1" noChangeShapeType="1" noTextEdit="1"/>
                </p:cNvSpPr>
                <p:nvPr/>
              </p:nvSpPr>
              <p:spPr>
                <a:xfrm>
                  <a:off x="5251328" y="3286926"/>
                  <a:ext cx="1051584" cy="456756"/>
                </a:xfrm>
                <a:prstGeom prst="diamond">
                  <a:avLst/>
                </a:prstGeom>
                <a:blipFill>
                  <a:blip r:embed="rId9"/>
                  <a:stretch>
                    <a:fillRect/>
                  </a:stretch>
                </a:blipFill>
                <a:ln>
                  <a:solidFill>
                    <a:schemeClr val="tx1"/>
                  </a:solidFill>
                </a:ln>
              </p:spPr>
              <p:txBody>
                <a:bodyPr/>
                <a:lstStyle/>
                <a:p>
                  <a:r>
                    <a:rPr lang="en-GB">
                      <a:noFill/>
                    </a:rPr>
                    <a:t> </a:t>
                  </a:r>
                </a:p>
              </p:txBody>
            </p:sp>
          </mc:Fallback>
        </mc:AlternateContent>
        <p:cxnSp>
          <p:nvCxnSpPr>
            <p:cNvPr id="61" name="Straight Connector 60">
              <a:extLst>
                <a:ext uri="{FF2B5EF4-FFF2-40B4-BE49-F238E27FC236}">
                  <a16:creationId xmlns:a16="http://schemas.microsoft.com/office/drawing/2014/main" id="{2EF8A93F-64EA-E74D-A658-A1A3037CE9AA}"/>
                </a:ext>
              </a:extLst>
            </p:cNvPr>
            <p:cNvCxnSpPr>
              <a:cxnSpLocks/>
              <a:stCxn id="129" idx="2"/>
              <a:endCxn id="63" idx="0"/>
            </p:cNvCxnSpPr>
            <p:nvPr/>
          </p:nvCxnSpPr>
          <p:spPr>
            <a:xfrm>
              <a:off x="5777120" y="4585771"/>
              <a:ext cx="0" cy="1722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9FEAB05-EA42-C24E-A47E-D4DF0B98C00D}"/>
                </a:ext>
              </a:extLst>
            </p:cNvPr>
            <p:cNvCxnSpPr>
              <a:cxnSpLocks/>
              <a:stCxn id="59" idx="0"/>
              <a:endCxn id="63" idx="2"/>
            </p:cNvCxnSpPr>
            <p:nvPr/>
          </p:nvCxnSpPr>
          <p:spPr>
            <a:xfrm flipH="1" flipV="1">
              <a:off x="5777120" y="4876791"/>
              <a:ext cx="1" cy="1752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80E5294C-C0EF-AA41-81C0-41FC0A24801C}"/>
                    </a:ext>
                  </a:extLst>
                </p:cNvPr>
                <p:cNvSpPr txBox="1"/>
                <p:nvPr/>
              </p:nvSpPr>
              <p:spPr>
                <a:xfrm>
                  <a:off x="8566078" y="5052062"/>
                  <a:ext cx="1075758" cy="323332"/>
                </a:xfrm>
                <a:prstGeom prst="ellipse">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sz="1400" i="1" smtClean="0">
                                <a:solidFill>
                                  <a:srgbClr val="FFC000"/>
                                </a:solidFill>
                                <a:latin typeface="Cambria Math" panose="02040503050406030204" pitchFamily="18" charset="0"/>
                              </a:rPr>
                            </m:ctrlPr>
                          </m:sSupPr>
                          <m:e>
                            <m:r>
                              <a:rPr lang="de-DE" sz="1400" i="1">
                                <a:solidFill>
                                  <a:srgbClr val="FFC000"/>
                                </a:solidFill>
                                <a:latin typeface="Cambria Math" panose="02040503050406030204" pitchFamily="18" charset="0"/>
                              </a:rPr>
                              <m:t>𝐸𝑝𝑖𝑑</m:t>
                            </m:r>
                          </m:e>
                          <m:sup>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𝑡</m:t>
                                </m:r>
                                <m:r>
                                  <a:rPr lang="de-DE" sz="1400" i="1">
                                    <a:solidFill>
                                      <a:srgbClr val="FFC000"/>
                                    </a:solidFill>
                                    <a:latin typeface="Cambria Math" panose="02040503050406030204" pitchFamily="18" charset="0"/>
                                  </a:rPr>
                                  <m:t>+2</m:t>
                                </m:r>
                              </m:e>
                            </m:d>
                          </m:sup>
                        </m:sSup>
                      </m:oMath>
                    </m:oMathPara>
                  </a14:m>
                  <a:endParaRPr lang="en-GB" sz="1400" dirty="0">
                    <a:solidFill>
                      <a:srgbClr val="FFC000"/>
                    </a:solidFill>
                  </a:endParaRPr>
                </a:p>
              </p:txBody>
            </p:sp>
          </mc:Choice>
          <mc:Fallback xmlns="">
            <p:sp>
              <p:nvSpPr>
                <p:cNvPr id="65" name="TextBox 64">
                  <a:extLst>
                    <a:ext uri="{FF2B5EF4-FFF2-40B4-BE49-F238E27FC236}">
                      <a16:creationId xmlns:a16="http://schemas.microsoft.com/office/drawing/2014/main" id="{80E5294C-C0EF-AA41-81C0-41FC0A24801C}"/>
                    </a:ext>
                  </a:extLst>
                </p:cNvPr>
                <p:cNvSpPr txBox="1">
                  <a:spLocks noRot="1" noChangeAspect="1" noMove="1" noResize="1" noEditPoints="1" noAdjustHandles="1" noChangeArrowheads="1" noChangeShapeType="1" noTextEdit="1"/>
                </p:cNvSpPr>
                <p:nvPr/>
              </p:nvSpPr>
              <p:spPr>
                <a:xfrm>
                  <a:off x="8566078" y="5052062"/>
                  <a:ext cx="1075758" cy="323332"/>
                </a:xfrm>
                <a:prstGeom prst="ellipse">
                  <a:avLst/>
                </a:prstGeom>
                <a:blipFill>
                  <a:blip r:embed="rId10"/>
                  <a:stretch>
                    <a:fillRect b="-370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41DA899E-A30B-B14C-B01C-7E9EFE51A2E6}"/>
                    </a:ext>
                  </a:extLst>
                </p:cNvPr>
                <p:cNvSpPr txBox="1"/>
                <p:nvPr/>
              </p:nvSpPr>
              <p:spPr>
                <a:xfrm>
                  <a:off x="8409397" y="3286926"/>
                  <a:ext cx="1389120" cy="456756"/>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a:latin typeface="Cambria Math" panose="02040503050406030204" pitchFamily="18" charset="0"/>
                              </a:rPr>
                            </m:ctrlPr>
                          </m:sSupPr>
                          <m:e>
                            <m:r>
                              <a:rPr lang="de-DE" sz="1400" i="1">
                                <a:latin typeface="Cambria Math" panose="02040503050406030204" pitchFamily="18" charset="0"/>
                              </a:rPr>
                              <m:t>𝑈𝑡𝑖𝑙</m:t>
                            </m:r>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i="1">
                                    <a:latin typeface="Cambria Math" panose="02040503050406030204" pitchFamily="18" charset="0"/>
                                  </a:rPr>
                                  <m:t>+2</m:t>
                                </m:r>
                              </m:e>
                            </m:d>
                          </m:sup>
                        </m:sSup>
                      </m:oMath>
                    </m:oMathPara>
                  </a14:m>
                  <a:endParaRPr lang="en-GB" sz="1400" dirty="0"/>
                </a:p>
              </p:txBody>
            </p:sp>
          </mc:Choice>
          <mc:Fallback xmlns="">
            <p:sp>
              <p:nvSpPr>
                <p:cNvPr id="66" name="TextBox 65">
                  <a:extLst>
                    <a:ext uri="{FF2B5EF4-FFF2-40B4-BE49-F238E27FC236}">
                      <a16:creationId xmlns:a16="http://schemas.microsoft.com/office/drawing/2014/main" id="{41DA899E-A30B-B14C-B01C-7E9EFE51A2E6}"/>
                    </a:ext>
                  </a:extLst>
                </p:cNvPr>
                <p:cNvSpPr txBox="1">
                  <a:spLocks noRot="1" noChangeAspect="1" noMove="1" noResize="1" noEditPoints="1" noAdjustHandles="1" noChangeArrowheads="1" noChangeShapeType="1" noTextEdit="1"/>
                </p:cNvSpPr>
                <p:nvPr/>
              </p:nvSpPr>
              <p:spPr>
                <a:xfrm>
                  <a:off x="8409397" y="3286926"/>
                  <a:ext cx="1389120" cy="456756"/>
                </a:xfrm>
                <a:prstGeom prst="diamond">
                  <a:avLst/>
                </a:prstGeom>
                <a:blipFill>
                  <a:blip r:embed="rId11"/>
                  <a:stretch>
                    <a:fillRect/>
                  </a:stretch>
                </a:blipFill>
                <a:ln>
                  <a:solidFill>
                    <a:schemeClr val="tx1"/>
                  </a:solidFill>
                </a:ln>
              </p:spPr>
              <p:txBody>
                <a:bodyPr/>
                <a:lstStyle/>
                <a:p>
                  <a:r>
                    <a:rPr lang="en-GB">
                      <a:noFill/>
                    </a:rPr>
                    <a:t> </a:t>
                  </a:r>
                </a:p>
              </p:txBody>
            </p:sp>
          </mc:Fallback>
        </mc:AlternateContent>
        <p:cxnSp>
          <p:nvCxnSpPr>
            <p:cNvPr id="67" name="Straight Connector 66">
              <a:extLst>
                <a:ext uri="{FF2B5EF4-FFF2-40B4-BE49-F238E27FC236}">
                  <a16:creationId xmlns:a16="http://schemas.microsoft.com/office/drawing/2014/main" id="{28855920-A550-3A43-9600-44B25CCC141A}"/>
                </a:ext>
              </a:extLst>
            </p:cNvPr>
            <p:cNvCxnSpPr>
              <a:cxnSpLocks/>
              <a:stCxn id="130" idx="2"/>
              <a:endCxn id="69" idx="0"/>
            </p:cNvCxnSpPr>
            <p:nvPr/>
          </p:nvCxnSpPr>
          <p:spPr>
            <a:xfrm>
              <a:off x="9103957" y="4585771"/>
              <a:ext cx="0" cy="1722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B8A9249-E8B1-A343-B7E9-E46E80A3BD70}"/>
                </a:ext>
              </a:extLst>
            </p:cNvPr>
            <p:cNvCxnSpPr>
              <a:cxnSpLocks/>
              <a:stCxn id="65" idx="0"/>
              <a:endCxn id="69" idx="2"/>
            </p:cNvCxnSpPr>
            <p:nvPr/>
          </p:nvCxnSpPr>
          <p:spPr>
            <a:xfrm flipV="1">
              <a:off x="9103957" y="4876791"/>
              <a:ext cx="0" cy="1752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8A940FCE-EFA9-D440-9D45-320318001958}"/>
                    </a:ext>
                  </a:extLst>
                </p:cNvPr>
                <p:cNvSpPr txBox="1"/>
                <p:nvPr/>
              </p:nvSpPr>
              <p:spPr>
                <a:xfrm>
                  <a:off x="10504288" y="5052062"/>
                  <a:ext cx="1085677" cy="323332"/>
                </a:xfrm>
                <a:prstGeom prst="ellipse">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sz="1400" i="1" smtClean="0">
                                <a:solidFill>
                                  <a:srgbClr val="FFC000"/>
                                </a:solidFill>
                                <a:latin typeface="Cambria Math" panose="02040503050406030204" pitchFamily="18" charset="0"/>
                              </a:rPr>
                            </m:ctrlPr>
                          </m:sSupPr>
                          <m:e>
                            <m:r>
                              <a:rPr lang="de-DE" sz="1400" i="1">
                                <a:solidFill>
                                  <a:srgbClr val="FFC000"/>
                                </a:solidFill>
                                <a:latin typeface="Cambria Math" panose="02040503050406030204" pitchFamily="18" charset="0"/>
                              </a:rPr>
                              <m:t>𝐸𝑝𝑖𝑑</m:t>
                            </m:r>
                          </m:e>
                          <m:sup>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𝑡</m:t>
                                </m:r>
                                <m:r>
                                  <a:rPr lang="de-DE" sz="1400" i="1">
                                    <a:solidFill>
                                      <a:srgbClr val="FFC000"/>
                                    </a:solidFill>
                                    <a:latin typeface="Cambria Math" panose="02040503050406030204" pitchFamily="18" charset="0"/>
                                  </a:rPr>
                                  <m:t>+</m:t>
                                </m:r>
                                <m:r>
                                  <a:rPr lang="de-DE" sz="1400" b="0" i="1" smtClean="0">
                                    <a:solidFill>
                                      <a:srgbClr val="FFC000"/>
                                    </a:solidFill>
                                    <a:latin typeface="Cambria Math" panose="02040503050406030204" pitchFamily="18" charset="0"/>
                                  </a:rPr>
                                  <m:t>𝑘</m:t>
                                </m:r>
                              </m:e>
                            </m:d>
                          </m:sup>
                        </m:sSup>
                      </m:oMath>
                    </m:oMathPara>
                  </a14:m>
                  <a:endParaRPr lang="en-GB" sz="1400">
                    <a:solidFill>
                      <a:srgbClr val="FFC000"/>
                    </a:solidFill>
                  </a:endParaRPr>
                </a:p>
              </p:txBody>
            </p:sp>
          </mc:Choice>
          <mc:Fallback xmlns="">
            <p:sp>
              <p:nvSpPr>
                <p:cNvPr id="71" name="TextBox 70">
                  <a:extLst>
                    <a:ext uri="{FF2B5EF4-FFF2-40B4-BE49-F238E27FC236}">
                      <a16:creationId xmlns:a16="http://schemas.microsoft.com/office/drawing/2014/main" id="{8A940FCE-EFA9-D440-9D45-320318001958}"/>
                    </a:ext>
                  </a:extLst>
                </p:cNvPr>
                <p:cNvSpPr txBox="1">
                  <a:spLocks noRot="1" noChangeAspect="1" noMove="1" noResize="1" noEditPoints="1" noAdjustHandles="1" noChangeArrowheads="1" noChangeShapeType="1" noTextEdit="1"/>
                </p:cNvSpPr>
                <p:nvPr/>
              </p:nvSpPr>
              <p:spPr>
                <a:xfrm>
                  <a:off x="10504288" y="5052062"/>
                  <a:ext cx="1085677" cy="323332"/>
                </a:xfrm>
                <a:prstGeom prst="ellipse">
                  <a:avLst/>
                </a:prstGeom>
                <a:blipFill>
                  <a:blip r:embed="rId12"/>
                  <a:stretch>
                    <a:fillRect b="-3704"/>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641257AE-2C29-004A-AFD5-9A22B1015FA5}"/>
                    </a:ext>
                  </a:extLst>
                </p:cNvPr>
                <p:cNvSpPr txBox="1"/>
                <p:nvPr/>
              </p:nvSpPr>
              <p:spPr>
                <a:xfrm>
                  <a:off x="10345879" y="3286926"/>
                  <a:ext cx="1402495" cy="456756"/>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a:latin typeface="Cambria Math" panose="02040503050406030204" pitchFamily="18" charset="0"/>
                              </a:rPr>
                            </m:ctrlPr>
                          </m:sSupPr>
                          <m:e>
                            <m:r>
                              <a:rPr lang="de-DE" sz="1400" i="1">
                                <a:latin typeface="Cambria Math" panose="02040503050406030204" pitchFamily="18" charset="0"/>
                              </a:rPr>
                              <m:t>𝑈𝑡𝑖𝑙</m:t>
                            </m:r>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i="1">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𝜅</m:t>
                                </m:r>
                              </m:e>
                            </m:d>
                          </m:sup>
                        </m:sSup>
                      </m:oMath>
                    </m:oMathPara>
                  </a14:m>
                  <a:endParaRPr lang="en-GB" sz="1400" dirty="0"/>
                </a:p>
              </p:txBody>
            </p:sp>
          </mc:Choice>
          <mc:Fallback xmlns="">
            <p:sp>
              <p:nvSpPr>
                <p:cNvPr id="72" name="TextBox 71">
                  <a:extLst>
                    <a:ext uri="{FF2B5EF4-FFF2-40B4-BE49-F238E27FC236}">
                      <a16:creationId xmlns:a16="http://schemas.microsoft.com/office/drawing/2014/main" id="{641257AE-2C29-004A-AFD5-9A22B1015FA5}"/>
                    </a:ext>
                  </a:extLst>
                </p:cNvPr>
                <p:cNvSpPr txBox="1">
                  <a:spLocks noRot="1" noChangeAspect="1" noMove="1" noResize="1" noEditPoints="1" noAdjustHandles="1" noChangeArrowheads="1" noChangeShapeType="1" noTextEdit="1"/>
                </p:cNvSpPr>
                <p:nvPr/>
              </p:nvSpPr>
              <p:spPr>
                <a:xfrm>
                  <a:off x="10345879" y="3286926"/>
                  <a:ext cx="1402495" cy="456756"/>
                </a:xfrm>
                <a:prstGeom prst="diamond">
                  <a:avLst/>
                </a:prstGeom>
                <a:blipFill>
                  <a:blip r:embed="rId13"/>
                  <a:stretch>
                    <a:fillRect/>
                  </a:stretch>
                </a:blipFill>
                <a:ln>
                  <a:solidFill>
                    <a:schemeClr val="tx1"/>
                  </a:solidFill>
                </a:ln>
              </p:spPr>
              <p:txBody>
                <a:bodyPr/>
                <a:lstStyle/>
                <a:p>
                  <a:r>
                    <a:rPr lang="en-GB">
                      <a:noFill/>
                    </a:rPr>
                    <a:t> </a:t>
                  </a:r>
                </a:p>
              </p:txBody>
            </p:sp>
          </mc:Fallback>
        </mc:AlternateContent>
        <p:cxnSp>
          <p:nvCxnSpPr>
            <p:cNvPr id="73" name="Straight Connector 72">
              <a:extLst>
                <a:ext uri="{FF2B5EF4-FFF2-40B4-BE49-F238E27FC236}">
                  <a16:creationId xmlns:a16="http://schemas.microsoft.com/office/drawing/2014/main" id="{8BAA90D2-D8EA-6945-BDB1-C5469B1C4604}"/>
                </a:ext>
              </a:extLst>
            </p:cNvPr>
            <p:cNvCxnSpPr>
              <a:cxnSpLocks/>
              <a:stCxn id="131" idx="2"/>
              <a:endCxn id="75" idx="0"/>
            </p:cNvCxnSpPr>
            <p:nvPr/>
          </p:nvCxnSpPr>
          <p:spPr>
            <a:xfrm>
              <a:off x="11047126" y="4585771"/>
              <a:ext cx="0" cy="1722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346D0FB-2A3B-C542-B004-829F64C95754}"/>
                </a:ext>
              </a:extLst>
            </p:cNvPr>
            <p:cNvCxnSpPr>
              <a:cxnSpLocks/>
              <a:stCxn id="71" idx="0"/>
              <a:endCxn id="75" idx="2"/>
            </p:cNvCxnSpPr>
            <p:nvPr/>
          </p:nvCxnSpPr>
          <p:spPr>
            <a:xfrm flipH="1" flipV="1">
              <a:off x="11047126" y="4876791"/>
              <a:ext cx="1" cy="1752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7" name="Oval 76">
                  <a:extLst>
                    <a:ext uri="{FF2B5EF4-FFF2-40B4-BE49-F238E27FC236}">
                      <a16:creationId xmlns:a16="http://schemas.microsoft.com/office/drawing/2014/main" id="{A6AFE4DA-2E9F-7E45-B2D0-3FBA7FD99D27}"/>
                    </a:ext>
                  </a:extLst>
                </p:cNvPr>
                <p:cNvSpPr/>
                <p:nvPr/>
              </p:nvSpPr>
              <p:spPr>
                <a:xfrm>
                  <a:off x="4780711" y="5515155"/>
                  <a:ext cx="7000868" cy="442322"/>
                </a:xfrm>
                <a:prstGeom prst="ellipse">
                  <a:avLst/>
                </a:prstGeom>
                <a:solidFill>
                  <a:schemeClr val="tx1"/>
                </a:solidFill>
                <a:ln>
                  <a:solidFill>
                    <a:schemeClr val="bg1"/>
                  </a:solid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Rest of </a:t>
                  </a:r>
                  <a14:m>
                    <m:oMath xmlns:m="http://schemas.openxmlformats.org/officeDocument/2006/math">
                      <m:r>
                        <a:rPr lang="en-GB" sz="1400" i="1" dirty="0" smtClean="0">
                          <a:latin typeface="Cambria Math" panose="02040503050406030204" pitchFamily="18" charset="0"/>
                        </a:rPr>
                        <m:t>𝐺</m:t>
                      </m:r>
                    </m:oMath>
                  </a14:m>
                  <a:endParaRPr lang="en-GB" sz="1400" dirty="0"/>
                </a:p>
              </p:txBody>
            </p:sp>
          </mc:Choice>
          <mc:Fallback xmlns="">
            <p:sp>
              <p:nvSpPr>
                <p:cNvPr id="77" name="Oval 76">
                  <a:extLst>
                    <a:ext uri="{FF2B5EF4-FFF2-40B4-BE49-F238E27FC236}">
                      <a16:creationId xmlns:a16="http://schemas.microsoft.com/office/drawing/2014/main" id="{A6AFE4DA-2E9F-7E45-B2D0-3FBA7FD99D27}"/>
                    </a:ext>
                  </a:extLst>
                </p:cNvPr>
                <p:cNvSpPr>
                  <a:spLocks noRot="1" noChangeAspect="1" noMove="1" noResize="1" noEditPoints="1" noAdjustHandles="1" noChangeArrowheads="1" noChangeShapeType="1" noTextEdit="1"/>
                </p:cNvSpPr>
                <p:nvPr/>
              </p:nvSpPr>
              <p:spPr>
                <a:xfrm>
                  <a:off x="4780711" y="5515155"/>
                  <a:ext cx="7000868" cy="442322"/>
                </a:xfrm>
                <a:prstGeom prst="ellipse">
                  <a:avLst/>
                </a:prstGeom>
                <a:blipFill>
                  <a:blip r:embed="rId14"/>
                  <a:stretch>
                    <a:fillRect/>
                  </a:stretch>
                </a:blipFill>
                <a:ln>
                  <a:solidFill>
                    <a:schemeClr val="bg1"/>
                  </a:solidFill>
                </a:ln>
                <a:effectLst>
                  <a:softEdge rad="76200"/>
                </a:effectLst>
              </p:spPr>
              <p:txBody>
                <a:bodyPr/>
                <a:lstStyle/>
                <a:p>
                  <a:r>
                    <a:rPr lang="en-GB">
                      <a:noFill/>
                    </a:rPr>
                    <a:t> </a:t>
                  </a:r>
                </a:p>
              </p:txBody>
            </p:sp>
          </mc:Fallback>
        </mc:AlternateContent>
        <p:cxnSp>
          <p:nvCxnSpPr>
            <p:cNvPr id="78" name="Straight Connector 77">
              <a:extLst>
                <a:ext uri="{FF2B5EF4-FFF2-40B4-BE49-F238E27FC236}">
                  <a16:creationId xmlns:a16="http://schemas.microsoft.com/office/drawing/2014/main" id="{892D9773-BE8C-E645-A8CD-91D1524F5109}"/>
                </a:ext>
              </a:extLst>
            </p:cNvPr>
            <p:cNvCxnSpPr>
              <a:cxnSpLocks/>
              <a:endCxn id="59" idx="4"/>
            </p:cNvCxnSpPr>
            <p:nvPr/>
          </p:nvCxnSpPr>
          <p:spPr>
            <a:xfrm flipH="1" flipV="1">
              <a:off x="5777121" y="5375394"/>
              <a:ext cx="578640" cy="417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D6184E0-B9CB-6A4A-9517-5C9CE5978E2B}"/>
                </a:ext>
              </a:extLst>
            </p:cNvPr>
            <p:cNvCxnSpPr>
              <a:cxnSpLocks/>
              <a:endCxn id="53" idx="4"/>
            </p:cNvCxnSpPr>
            <p:nvPr/>
          </p:nvCxnSpPr>
          <p:spPr>
            <a:xfrm flipV="1">
              <a:off x="7396962" y="5375394"/>
              <a:ext cx="14580" cy="3595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07BB19D7-1164-204D-923A-F206B498B671}"/>
                </a:ext>
              </a:extLst>
            </p:cNvPr>
            <p:cNvCxnSpPr>
              <a:cxnSpLocks/>
              <a:endCxn id="65" idx="4"/>
            </p:cNvCxnSpPr>
            <p:nvPr/>
          </p:nvCxnSpPr>
          <p:spPr>
            <a:xfrm flipV="1">
              <a:off x="8945375" y="5375394"/>
              <a:ext cx="158582" cy="3595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38F8F29-1C77-D14F-A405-301D0F699290}"/>
                </a:ext>
              </a:extLst>
            </p:cNvPr>
            <p:cNvCxnSpPr>
              <a:cxnSpLocks/>
              <a:endCxn id="71" idx="3"/>
            </p:cNvCxnSpPr>
            <p:nvPr/>
          </p:nvCxnSpPr>
          <p:spPr>
            <a:xfrm flipV="1">
              <a:off x="10220437" y="5328043"/>
              <a:ext cx="442845" cy="4069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08742B9E-D37B-8541-820A-5180A5ABB9ED}"/>
                </a:ext>
              </a:extLst>
            </p:cNvPr>
            <p:cNvSpPr txBox="1"/>
            <p:nvPr/>
          </p:nvSpPr>
          <p:spPr>
            <a:xfrm>
              <a:off x="9881817" y="4124379"/>
              <a:ext cx="343364" cy="369332"/>
            </a:xfrm>
            <a:prstGeom prst="rect">
              <a:avLst/>
            </a:prstGeom>
            <a:noFill/>
          </p:spPr>
          <p:txBody>
            <a:bodyPr wrap="none" rtlCol="0">
              <a:spAutoFit/>
            </a:bodyPr>
            <a:lstStyle/>
            <a:p>
              <a:r>
                <a:rPr lang="en-GB" dirty="0"/>
                <a:t>…</a:t>
              </a:r>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84F516CA-9CB2-C640-87C8-13C0B418A48B}"/>
                    </a:ext>
                  </a:extLst>
                </p:cNvPr>
                <p:cNvSpPr txBox="1"/>
                <p:nvPr/>
              </p:nvSpPr>
              <p:spPr>
                <a:xfrm>
                  <a:off x="6193791" y="4655725"/>
                  <a:ext cx="1025446" cy="323332"/>
                </a:xfrm>
                <a:prstGeom prst="ellipse">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sz="1400" i="1" smtClean="0">
                                <a:solidFill>
                                  <a:srgbClr val="FFC000"/>
                                </a:solidFill>
                                <a:latin typeface="Cambria Math" panose="02040503050406030204" pitchFamily="18" charset="0"/>
                              </a:rPr>
                            </m:ctrlPr>
                          </m:sSupPr>
                          <m:e>
                            <m:r>
                              <a:rPr lang="de-DE" sz="1400" i="1">
                                <a:solidFill>
                                  <a:srgbClr val="FFC000"/>
                                </a:solidFill>
                                <a:latin typeface="Cambria Math" panose="02040503050406030204" pitchFamily="18" charset="0"/>
                              </a:rPr>
                              <m:t>𝐼</m:t>
                            </m:r>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𝑋</m:t>
                                </m:r>
                              </m:e>
                            </m:d>
                          </m:e>
                          <m:sup>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𝑡</m:t>
                                </m:r>
                                <m:r>
                                  <a:rPr lang="de-DE" sz="1400" b="0" i="1" smtClean="0">
                                    <a:solidFill>
                                      <a:srgbClr val="FFC000"/>
                                    </a:solidFill>
                                    <a:latin typeface="Cambria Math" panose="02040503050406030204" pitchFamily="18" charset="0"/>
                                  </a:rPr>
                                  <m:t>+1</m:t>
                                </m:r>
                              </m:e>
                            </m:d>
                          </m:sup>
                        </m:sSup>
                      </m:oMath>
                    </m:oMathPara>
                  </a14:m>
                  <a:endParaRPr lang="en-GB" sz="1400" dirty="0">
                    <a:solidFill>
                      <a:srgbClr val="FFC000"/>
                    </a:solidFill>
                  </a:endParaRPr>
                </a:p>
              </p:txBody>
            </p:sp>
          </mc:Choice>
          <mc:Fallback xmlns="">
            <p:sp>
              <p:nvSpPr>
                <p:cNvPr id="91" name="TextBox 90">
                  <a:extLst>
                    <a:ext uri="{FF2B5EF4-FFF2-40B4-BE49-F238E27FC236}">
                      <a16:creationId xmlns:a16="http://schemas.microsoft.com/office/drawing/2014/main" id="{84F516CA-9CB2-C640-87C8-13C0B418A48B}"/>
                    </a:ext>
                  </a:extLst>
                </p:cNvPr>
                <p:cNvSpPr txBox="1">
                  <a:spLocks noRot="1" noChangeAspect="1" noMove="1" noResize="1" noEditPoints="1" noAdjustHandles="1" noChangeArrowheads="1" noChangeShapeType="1" noTextEdit="1"/>
                </p:cNvSpPr>
                <p:nvPr/>
              </p:nvSpPr>
              <p:spPr>
                <a:xfrm>
                  <a:off x="6193791" y="4655725"/>
                  <a:ext cx="1025446" cy="323332"/>
                </a:xfrm>
                <a:prstGeom prst="ellipse">
                  <a:avLst/>
                </a:prstGeom>
                <a:blipFill>
                  <a:blip r:embed="rId1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D990AE73-1DF9-0C4A-A003-20B294B29911}"/>
                    </a:ext>
                  </a:extLst>
                </p:cNvPr>
                <p:cNvSpPr txBox="1"/>
                <p:nvPr/>
              </p:nvSpPr>
              <p:spPr>
                <a:xfrm>
                  <a:off x="4782825" y="4655725"/>
                  <a:ext cx="786510" cy="323332"/>
                </a:xfrm>
                <a:prstGeom prst="ellipse">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sz="1400" b="0" i="1" smtClean="0">
                                <a:solidFill>
                                  <a:srgbClr val="FFC000"/>
                                </a:solidFill>
                                <a:latin typeface="Cambria Math" panose="02040503050406030204" pitchFamily="18" charset="0"/>
                              </a:rPr>
                            </m:ctrlPr>
                          </m:sSupPr>
                          <m:e>
                            <m:r>
                              <a:rPr lang="de-DE" sz="1400" b="0" i="1" smtClean="0">
                                <a:solidFill>
                                  <a:srgbClr val="FFC000"/>
                                </a:solidFill>
                                <a:latin typeface="Cambria Math" panose="02040503050406030204" pitchFamily="18" charset="0"/>
                              </a:rPr>
                              <m:t>𝐼</m:t>
                            </m:r>
                            <m:d>
                              <m:dPr>
                                <m:ctrlPr>
                                  <a:rPr lang="de-DE" sz="1400" b="0" i="1" smtClean="0">
                                    <a:solidFill>
                                      <a:srgbClr val="FFC000"/>
                                    </a:solidFill>
                                    <a:latin typeface="Cambria Math" panose="02040503050406030204" pitchFamily="18" charset="0"/>
                                  </a:rPr>
                                </m:ctrlPr>
                              </m:dPr>
                              <m:e>
                                <m:r>
                                  <a:rPr lang="de-DE" sz="1400" b="0" i="1" smtClean="0">
                                    <a:solidFill>
                                      <a:srgbClr val="FFC000"/>
                                    </a:solidFill>
                                    <a:latin typeface="Cambria Math" panose="02040503050406030204" pitchFamily="18" charset="0"/>
                                  </a:rPr>
                                  <m:t>𝑋</m:t>
                                </m:r>
                              </m:e>
                            </m:d>
                          </m:e>
                          <m:sup>
                            <m:d>
                              <m:dPr>
                                <m:ctrlPr>
                                  <a:rPr lang="de-DE" sz="1400" b="0" i="1" smtClean="0">
                                    <a:solidFill>
                                      <a:srgbClr val="FFC000"/>
                                    </a:solidFill>
                                    <a:latin typeface="Cambria Math" panose="02040503050406030204" pitchFamily="18" charset="0"/>
                                  </a:rPr>
                                </m:ctrlPr>
                              </m:dPr>
                              <m:e>
                                <m:r>
                                  <a:rPr lang="de-DE" sz="1400" b="0" i="1" smtClean="0">
                                    <a:solidFill>
                                      <a:srgbClr val="FFC000"/>
                                    </a:solidFill>
                                    <a:latin typeface="Cambria Math" panose="02040503050406030204" pitchFamily="18" charset="0"/>
                                  </a:rPr>
                                  <m:t>𝑡</m:t>
                                </m:r>
                              </m:e>
                            </m:d>
                          </m:sup>
                        </m:sSup>
                      </m:oMath>
                    </m:oMathPara>
                  </a14:m>
                  <a:endParaRPr lang="en-GB" sz="1400" dirty="0">
                    <a:solidFill>
                      <a:srgbClr val="FFC000"/>
                    </a:solidFill>
                  </a:endParaRPr>
                </a:p>
              </p:txBody>
            </p:sp>
          </mc:Choice>
          <mc:Fallback xmlns="">
            <p:sp>
              <p:nvSpPr>
                <p:cNvPr id="92" name="TextBox 91">
                  <a:extLst>
                    <a:ext uri="{FF2B5EF4-FFF2-40B4-BE49-F238E27FC236}">
                      <a16:creationId xmlns:a16="http://schemas.microsoft.com/office/drawing/2014/main" id="{D990AE73-1DF9-0C4A-A003-20B294B29911}"/>
                    </a:ext>
                  </a:extLst>
                </p:cNvPr>
                <p:cNvSpPr txBox="1">
                  <a:spLocks noRot="1" noChangeAspect="1" noMove="1" noResize="1" noEditPoints="1" noAdjustHandles="1" noChangeArrowheads="1" noChangeShapeType="1" noTextEdit="1"/>
                </p:cNvSpPr>
                <p:nvPr/>
              </p:nvSpPr>
              <p:spPr>
                <a:xfrm>
                  <a:off x="4782825" y="4655725"/>
                  <a:ext cx="786510" cy="323332"/>
                </a:xfrm>
                <a:prstGeom prst="ellipse">
                  <a:avLst/>
                </a:prstGeom>
                <a:blipFill>
                  <a:blip r:embed="rId1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A450E149-EB0F-7A4A-B8FC-E11FD34FBDE2}"/>
                    </a:ext>
                  </a:extLst>
                </p:cNvPr>
                <p:cNvSpPr txBox="1"/>
                <p:nvPr/>
              </p:nvSpPr>
              <p:spPr>
                <a:xfrm>
                  <a:off x="7886206" y="4655725"/>
                  <a:ext cx="1025446" cy="323332"/>
                </a:xfrm>
                <a:prstGeom prst="ellipse">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sz="1400" i="1" smtClean="0">
                                <a:solidFill>
                                  <a:srgbClr val="FFC000"/>
                                </a:solidFill>
                                <a:latin typeface="Cambria Math" panose="02040503050406030204" pitchFamily="18" charset="0"/>
                              </a:rPr>
                            </m:ctrlPr>
                          </m:sSupPr>
                          <m:e>
                            <m:r>
                              <a:rPr lang="de-DE" sz="1400" i="1">
                                <a:solidFill>
                                  <a:srgbClr val="FFC000"/>
                                </a:solidFill>
                                <a:latin typeface="Cambria Math" panose="02040503050406030204" pitchFamily="18" charset="0"/>
                              </a:rPr>
                              <m:t>𝐼</m:t>
                            </m:r>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𝑋</m:t>
                                </m:r>
                              </m:e>
                            </m:d>
                          </m:e>
                          <m:sup>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𝑡</m:t>
                                </m:r>
                                <m:r>
                                  <a:rPr lang="de-DE" sz="1400" i="1">
                                    <a:solidFill>
                                      <a:srgbClr val="FFC000"/>
                                    </a:solidFill>
                                    <a:latin typeface="Cambria Math" panose="02040503050406030204" pitchFamily="18" charset="0"/>
                                  </a:rPr>
                                  <m:t>+2</m:t>
                                </m:r>
                              </m:e>
                            </m:d>
                          </m:sup>
                        </m:sSup>
                      </m:oMath>
                    </m:oMathPara>
                  </a14:m>
                  <a:endParaRPr lang="en-GB" sz="1400" dirty="0">
                    <a:solidFill>
                      <a:srgbClr val="FFC000"/>
                    </a:solidFill>
                  </a:endParaRPr>
                </a:p>
              </p:txBody>
            </p:sp>
          </mc:Choice>
          <mc:Fallback xmlns="">
            <p:sp>
              <p:nvSpPr>
                <p:cNvPr id="93" name="TextBox 92">
                  <a:extLst>
                    <a:ext uri="{FF2B5EF4-FFF2-40B4-BE49-F238E27FC236}">
                      <a16:creationId xmlns:a16="http://schemas.microsoft.com/office/drawing/2014/main" id="{A450E149-EB0F-7A4A-B8FC-E11FD34FBDE2}"/>
                    </a:ext>
                  </a:extLst>
                </p:cNvPr>
                <p:cNvSpPr txBox="1">
                  <a:spLocks noRot="1" noChangeAspect="1" noMove="1" noResize="1" noEditPoints="1" noAdjustHandles="1" noChangeArrowheads="1" noChangeShapeType="1" noTextEdit="1"/>
                </p:cNvSpPr>
                <p:nvPr/>
              </p:nvSpPr>
              <p:spPr>
                <a:xfrm>
                  <a:off x="7886206" y="4655725"/>
                  <a:ext cx="1025446" cy="323332"/>
                </a:xfrm>
                <a:prstGeom prst="ellipse">
                  <a:avLst/>
                </a:prstGeom>
                <a:blipFill>
                  <a:blip r:embed="rId1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C500C287-80A9-8240-BDCF-7FD461D65906}"/>
                    </a:ext>
                  </a:extLst>
                </p:cNvPr>
                <p:cNvSpPr txBox="1"/>
                <p:nvPr/>
              </p:nvSpPr>
              <p:spPr>
                <a:xfrm>
                  <a:off x="9824414" y="4655725"/>
                  <a:ext cx="1035366" cy="323332"/>
                </a:xfrm>
                <a:prstGeom prst="ellipse">
                  <a:avLst/>
                </a:prstGeom>
                <a:noFill/>
                <a:ln>
                  <a:solidFill>
                    <a:schemeClr val="tx1"/>
                  </a:solidFill>
                </a:ln>
              </p:spPr>
              <p:txBody>
                <a:bodyPr wrap="none" lIns="0" tIns="0" rIns="0" bIns="0" rtlCol="0">
                  <a:spAutoFit/>
                </a:bodyPr>
                <a:lstStyle/>
                <a:p>
                  <a:pPr algn="ctr"/>
                  <a14:m>
                    <m:oMathPara xmlns:m="http://schemas.openxmlformats.org/officeDocument/2006/math">
                      <m:oMathParaPr>
                        <m:jc m:val="center"/>
                      </m:oMathParaPr>
                      <m:oMath xmlns:m="http://schemas.openxmlformats.org/officeDocument/2006/math">
                        <m:sSup>
                          <m:sSupPr>
                            <m:ctrlPr>
                              <a:rPr lang="de-DE" sz="1400" i="1" smtClean="0">
                                <a:solidFill>
                                  <a:srgbClr val="FFC000"/>
                                </a:solidFill>
                                <a:latin typeface="Cambria Math" panose="02040503050406030204" pitchFamily="18" charset="0"/>
                              </a:rPr>
                            </m:ctrlPr>
                          </m:sSupPr>
                          <m:e>
                            <m:r>
                              <a:rPr lang="de-DE" sz="1400" i="1">
                                <a:solidFill>
                                  <a:srgbClr val="FFC000"/>
                                </a:solidFill>
                                <a:latin typeface="Cambria Math" panose="02040503050406030204" pitchFamily="18" charset="0"/>
                              </a:rPr>
                              <m:t>𝐼</m:t>
                            </m:r>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𝑋</m:t>
                                </m:r>
                              </m:e>
                            </m:d>
                          </m:e>
                          <m:sup>
                            <m:d>
                              <m:dPr>
                                <m:ctrlPr>
                                  <a:rPr lang="de-DE" sz="1400" i="1">
                                    <a:solidFill>
                                      <a:srgbClr val="FFC000"/>
                                    </a:solidFill>
                                    <a:latin typeface="Cambria Math" panose="02040503050406030204" pitchFamily="18" charset="0"/>
                                  </a:rPr>
                                </m:ctrlPr>
                              </m:dPr>
                              <m:e>
                                <m:r>
                                  <a:rPr lang="de-DE" sz="1400" i="1">
                                    <a:solidFill>
                                      <a:srgbClr val="FFC000"/>
                                    </a:solidFill>
                                    <a:latin typeface="Cambria Math" panose="02040503050406030204" pitchFamily="18" charset="0"/>
                                  </a:rPr>
                                  <m:t>𝑡</m:t>
                                </m:r>
                                <m:r>
                                  <a:rPr lang="de-DE" sz="1400" i="1">
                                    <a:solidFill>
                                      <a:srgbClr val="FFC000"/>
                                    </a:solidFill>
                                    <a:latin typeface="Cambria Math" panose="02040503050406030204" pitchFamily="18" charset="0"/>
                                  </a:rPr>
                                  <m:t>+</m:t>
                                </m:r>
                                <m:r>
                                  <a:rPr lang="de-DE" sz="1400" b="0" i="1" smtClean="0">
                                    <a:solidFill>
                                      <a:srgbClr val="FFC000"/>
                                    </a:solidFill>
                                    <a:latin typeface="Cambria Math" panose="02040503050406030204" pitchFamily="18" charset="0"/>
                                  </a:rPr>
                                  <m:t>𝑘</m:t>
                                </m:r>
                              </m:e>
                            </m:d>
                          </m:sup>
                        </m:sSup>
                      </m:oMath>
                    </m:oMathPara>
                  </a14:m>
                  <a:endParaRPr lang="en-GB" sz="1400" dirty="0">
                    <a:solidFill>
                      <a:srgbClr val="FFC000"/>
                    </a:solidFill>
                  </a:endParaRPr>
                </a:p>
              </p:txBody>
            </p:sp>
          </mc:Choice>
          <mc:Fallback xmlns="">
            <p:sp>
              <p:nvSpPr>
                <p:cNvPr id="94" name="TextBox 93">
                  <a:extLst>
                    <a:ext uri="{FF2B5EF4-FFF2-40B4-BE49-F238E27FC236}">
                      <a16:creationId xmlns:a16="http://schemas.microsoft.com/office/drawing/2014/main" id="{C500C287-80A9-8240-BDCF-7FD461D65906}"/>
                    </a:ext>
                  </a:extLst>
                </p:cNvPr>
                <p:cNvSpPr txBox="1">
                  <a:spLocks noRot="1" noChangeAspect="1" noMove="1" noResize="1" noEditPoints="1" noAdjustHandles="1" noChangeArrowheads="1" noChangeShapeType="1" noTextEdit="1"/>
                </p:cNvSpPr>
                <p:nvPr/>
              </p:nvSpPr>
              <p:spPr>
                <a:xfrm>
                  <a:off x="9824414" y="4655725"/>
                  <a:ext cx="1035366" cy="323332"/>
                </a:xfrm>
                <a:prstGeom prst="ellipse">
                  <a:avLst/>
                </a:prstGeom>
                <a:blipFill>
                  <a:blip r:embed="rId18"/>
                  <a:stretch>
                    <a:fillRect/>
                  </a:stretch>
                </a:blipFill>
                <a:ln>
                  <a:solidFill>
                    <a:schemeClr val="tx1"/>
                  </a:solidFill>
                </a:ln>
              </p:spPr>
              <p:txBody>
                <a:bodyPr/>
                <a:lstStyle/>
                <a:p>
                  <a:r>
                    <a:rPr lang="en-GB">
                      <a:noFill/>
                    </a:rPr>
                    <a:t> </a:t>
                  </a:r>
                </a:p>
              </p:txBody>
            </p:sp>
          </mc:Fallback>
        </mc:AlternateContent>
        <p:cxnSp>
          <p:nvCxnSpPr>
            <p:cNvPr id="95" name="Straight Connector 94">
              <a:extLst>
                <a:ext uri="{FF2B5EF4-FFF2-40B4-BE49-F238E27FC236}">
                  <a16:creationId xmlns:a16="http://schemas.microsoft.com/office/drawing/2014/main" id="{58D5BA1C-683C-7A42-B412-C34D583DA93C}"/>
                </a:ext>
              </a:extLst>
            </p:cNvPr>
            <p:cNvCxnSpPr>
              <a:cxnSpLocks/>
              <a:stCxn id="63" idx="1"/>
              <a:endCxn id="92" idx="6"/>
            </p:cNvCxnSpPr>
            <p:nvPr/>
          </p:nvCxnSpPr>
          <p:spPr>
            <a:xfrm flipH="1">
              <a:off x="5569335" y="4817391"/>
              <a:ext cx="14838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663D302-078A-8140-B017-0D562D7A5FAB}"/>
                </a:ext>
              </a:extLst>
            </p:cNvPr>
            <p:cNvCxnSpPr>
              <a:cxnSpLocks/>
              <a:stCxn id="91" idx="6"/>
              <a:endCxn id="57" idx="1"/>
            </p:cNvCxnSpPr>
            <p:nvPr/>
          </p:nvCxnSpPr>
          <p:spPr>
            <a:xfrm>
              <a:off x="7219237" y="4817391"/>
              <a:ext cx="1329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0CCB046-CAD1-6A4B-9880-637A624FD5E8}"/>
                </a:ext>
              </a:extLst>
            </p:cNvPr>
            <p:cNvCxnSpPr>
              <a:cxnSpLocks/>
              <a:stCxn id="93" idx="6"/>
              <a:endCxn id="69" idx="1"/>
            </p:cNvCxnSpPr>
            <p:nvPr/>
          </p:nvCxnSpPr>
          <p:spPr>
            <a:xfrm>
              <a:off x="8911652" y="4817391"/>
              <a:ext cx="1329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08AA0BC-F463-3541-AFFF-418007B361E2}"/>
                </a:ext>
              </a:extLst>
            </p:cNvPr>
            <p:cNvCxnSpPr>
              <a:cxnSpLocks/>
              <a:stCxn id="94" idx="6"/>
              <a:endCxn id="75" idx="1"/>
            </p:cNvCxnSpPr>
            <p:nvPr/>
          </p:nvCxnSpPr>
          <p:spPr>
            <a:xfrm>
              <a:off x="10859780" y="4817391"/>
              <a:ext cx="1279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DCE07B4-CF53-4445-83DB-0B8E669C2051}"/>
                </a:ext>
              </a:extLst>
            </p:cNvPr>
            <p:cNvCxnSpPr>
              <a:cxnSpLocks/>
              <a:endCxn id="92" idx="4"/>
            </p:cNvCxnSpPr>
            <p:nvPr/>
          </p:nvCxnSpPr>
          <p:spPr>
            <a:xfrm flipH="1" flipV="1">
              <a:off x="5176080" y="4979057"/>
              <a:ext cx="402171" cy="7633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5D32352-F633-D34F-8176-17B7411D41A5}"/>
                </a:ext>
              </a:extLst>
            </p:cNvPr>
            <p:cNvCxnSpPr>
              <a:cxnSpLocks/>
              <a:endCxn id="91" idx="4"/>
            </p:cNvCxnSpPr>
            <p:nvPr/>
          </p:nvCxnSpPr>
          <p:spPr>
            <a:xfrm flipH="1" flipV="1">
              <a:off x="6706514" y="4979057"/>
              <a:ext cx="409525" cy="7758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AB09416-5EA0-B74A-AE03-3E870FA68538}"/>
                </a:ext>
              </a:extLst>
            </p:cNvPr>
            <p:cNvCxnSpPr>
              <a:cxnSpLocks/>
              <a:endCxn id="93" idx="4"/>
            </p:cNvCxnSpPr>
            <p:nvPr/>
          </p:nvCxnSpPr>
          <p:spPr>
            <a:xfrm flipH="1" flipV="1">
              <a:off x="8398929" y="4979057"/>
              <a:ext cx="315615" cy="7116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62B3AE6-AB7A-254C-8DD1-E87A2DA45358}"/>
                </a:ext>
              </a:extLst>
            </p:cNvPr>
            <p:cNvCxnSpPr>
              <a:cxnSpLocks/>
              <a:endCxn id="94" idx="4"/>
            </p:cNvCxnSpPr>
            <p:nvPr/>
          </p:nvCxnSpPr>
          <p:spPr>
            <a:xfrm flipV="1">
              <a:off x="10161038" y="4979057"/>
              <a:ext cx="181059" cy="76339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8" name="TextBox 127">
                  <a:extLst>
                    <a:ext uri="{FF2B5EF4-FFF2-40B4-BE49-F238E27FC236}">
                      <a16:creationId xmlns:a16="http://schemas.microsoft.com/office/drawing/2014/main" id="{B6CA32D9-09D4-1846-A5DF-5D3605396E97}"/>
                    </a:ext>
                  </a:extLst>
                </p:cNvPr>
                <p:cNvSpPr txBox="1"/>
                <p:nvPr/>
              </p:nvSpPr>
              <p:spPr>
                <a:xfrm>
                  <a:off x="6633681" y="4129015"/>
                  <a:ext cx="1555722" cy="456756"/>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a:latin typeface="Cambria Math" panose="02040503050406030204" pitchFamily="18" charset="0"/>
                              </a:rPr>
                            </m:ctrlPr>
                          </m:sSupPr>
                          <m:e>
                            <m:r>
                              <a:rPr lang="de-DE" sz="1400" i="1">
                                <a:latin typeface="Cambria Math" panose="02040503050406030204" pitchFamily="18" charset="0"/>
                              </a:rPr>
                              <m:t>𝑈</m:t>
                            </m:r>
                            <m:d>
                              <m:dPr>
                                <m:ctrlPr>
                                  <a:rPr lang="de-DE" sz="1400" i="1">
                                    <a:latin typeface="Cambria Math" panose="02040503050406030204" pitchFamily="18" charset="0"/>
                                  </a:rPr>
                                </m:ctrlPr>
                              </m:dPr>
                              <m:e>
                                <m:r>
                                  <a:rPr lang="de-DE" sz="1400" i="1">
                                    <a:latin typeface="Cambria Math" panose="02040503050406030204" pitchFamily="18" charset="0"/>
                                  </a:rPr>
                                  <m:t>𝑋</m:t>
                                </m:r>
                              </m:e>
                            </m:d>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+1</m:t>
                                </m:r>
                              </m:e>
                            </m:d>
                          </m:sup>
                        </m:sSup>
                      </m:oMath>
                    </m:oMathPara>
                  </a14:m>
                  <a:endParaRPr lang="en-GB" sz="1400" dirty="0"/>
                </a:p>
              </p:txBody>
            </p:sp>
          </mc:Choice>
          <mc:Fallback xmlns="">
            <p:sp>
              <p:nvSpPr>
                <p:cNvPr id="128" name="TextBox 127">
                  <a:extLst>
                    <a:ext uri="{FF2B5EF4-FFF2-40B4-BE49-F238E27FC236}">
                      <a16:creationId xmlns:a16="http://schemas.microsoft.com/office/drawing/2014/main" id="{B6CA32D9-09D4-1846-A5DF-5D3605396E97}"/>
                    </a:ext>
                  </a:extLst>
                </p:cNvPr>
                <p:cNvSpPr txBox="1">
                  <a:spLocks noRot="1" noChangeAspect="1" noMove="1" noResize="1" noEditPoints="1" noAdjustHandles="1" noChangeArrowheads="1" noChangeShapeType="1" noTextEdit="1"/>
                </p:cNvSpPr>
                <p:nvPr/>
              </p:nvSpPr>
              <p:spPr>
                <a:xfrm>
                  <a:off x="6633681" y="4129015"/>
                  <a:ext cx="1555722" cy="456756"/>
                </a:xfrm>
                <a:prstGeom prst="diamond">
                  <a:avLst/>
                </a:prstGeom>
                <a:blipFill>
                  <a:blip r:embed="rId19"/>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F8059F6E-6CF1-6E4A-B53B-2451C7FC0E10}"/>
                    </a:ext>
                  </a:extLst>
                </p:cNvPr>
                <p:cNvSpPr txBox="1"/>
                <p:nvPr/>
              </p:nvSpPr>
              <p:spPr>
                <a:xfrm>
                  <a:off x="5168027" y="4129015"/>
                  <a:ext cx="1218186" cy="456756"/>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𝑡</m:t>
                                </m:r>
                              </m:e>
                            </m:d>
                          </m:sup>
                        </m:sSup>
                      </m:oMath>
                    </m:oMathPara>
                  </a14:m>
                  <a:endParaRPr lang="en-GB" sz="1400" dirty="0"/>
                </a:p>
              </p:txBody>
            </p:sp>
          </mc:Choice>
          <mc:Fallback xmlns="">
            <p:sp>
              <p:nvSpPr>
                <p:cNvPr id="129" name="TextBox 128">
                  <a:extLst>
                    <a:ext uri="{FF2B5EF4-FFF2-40B4-BE49-F238E27FC236}">
                      <a16:creationId xmlns:a16="http://schemas.microsoft.com/office/drawing/2014/main" id="{F8059F6E-6CF1-6E4A-B53B-2451C7FC0E10}"/>
                    </a:ext>
                  </a:extLst>
                </p:cNvPr>
                <p:cNvSpPr txBox="1">
                  <a:spLocks noRot="1" noChangeAspect="1" noMove="1" noResize="1" noEditPoints="1" noAdjustHandles="1" noChangeArrowheads="1" noChangeShapeType="1" noTextEdit="1"/>
                </p:cNvSpPr>
                <p:nvPr/>
              </p:nvSpPr>
              <p:spPr>
                <a:xfrm>
                  <a:off x="5168027" y="4129015"/>
                  <a:ext cx="1218186" cy="456756"/>
                </a:xfrm>
                <a:prstGeom prst="diamond">
                  <a:avLst/>
                </a:prstGeom>
                <a:blipFill>
                  <a:blip r:embed="rId20"/>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0" name="TextBox 129">
                  <a:extLst>
                    <a:ext uri="{FF2B5EF4-FFF2-40B4-BE49-F238E27FC236}">
                      <a16:creationId xmlns:a16="http://schemas.microsoft.com/office/drawing/2014/main" id="{DD9ADDB8-EC28-3A41-8ED8-7C2D7A2F12B6}"/>
                    </a:ext>
                  </a:extLst>
                </p:cNvPr>
                <p:cNvSpPr txBox="1"/>
                <p:nvPr/>
              </p:nvSpPr>
              <p:spPr>
                <a:xfrm>
                  <a:off x="8326096" y="4129015"/>
                  <a:ext cx="1555722" cy="456756"/>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a:latin typeface="Cambria Math" panose="02040503050406030204" pitchFamily="18" charset="0"/>
                              </a:rPr>
                            </m:ctrlPr>
                          </m:sSupPr>
                          <m:e>
                            <m:r>
                              <a:rPr lang="de-DE" sz="1400" i="1">
                                <a:latin typeface="Cambria Math" panose="02040503050406030204" pitchFamily="18" charset="0"/>
                              </a:rPr>
                              <m:t>𝑈</m:t>
                            </m:r>
                            <m:d>
                              <m:dPr>
                                <m:ctrlPr>
                                  <a:rPr lang="de-DE" sz="1400" i="1">
                                    <a:latin typeface="Cambria Math" panose="02040503050406030204" pitchFamily="18" charset="0"/>
                                  </a:rPr>
                                </m:ctrlPr>
                              </m:dPr>
                              <m:e>
                                <m:r>
                                  <a:rPr lang="de-DE" sz="1400" i="1">
                                    <a:latin typeface="Cambria Math" panose="02040503050406030204" pitchFamily="18" charset="0"/>
                                  </a:rPr>
                                  <m:t>𝑋</m:t>
                                </m:r>
                              </m:e>
                            </m:d>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i="1">
                                    <a:latin typeface="Cambria Math" panose="02040503050406030204" pitchFamily="18" charset="0"/>
                                  </a:rPr>
                                  <m:t>+2</m:t>
                                </m:r>
                              </m:e>
                            </m:d>
                          </m:sup>
                        </m:sSup>
                      </m:oMath>
                    </m:oMathPara>
                  </a14:m>
                  <a:endParaRPr lang="en-GB" sz="1400" dirty="0"/>
                </a:p>
              </p:txBody>
            </p:sp>
          </mc:Choice>
          <mc:Fallback xmlns="">
            <p:sp>
              <p:nvSpPr>
                <p:cNvPr id="130" name="TextBox 129">
                  <a:extLst>
                    <a:ext uri="{FF2B5EF4-FFF2-40B4-BE49-F238E27FC236}">
                      <a16:creationId xmlns:a16="http://schemas.microsoft.com/office/drawing/2014/main" id="{DD9ADDB8-EC28-3A41-8ED8-7C2D7A2F12B6}"/>
                    </a:ext>
                  </a:extLst>
                </p:cNvPr>
                <p:cNvSpPr txBox="1">
                  <a:spLocks noRot="1" noChangeAspect="1" noMove="1" noResize="1" noEditPoints="1" noAdjustHandles="1" noChangeArrowheads="1" noChangeShapeType="1" noTextEdit="1"/>
                </p:cNvSpPr>
                <p:nvPr/>
              </p:nvSpPr>
              <p:spPr>
                <a:xfrm>
                  <a:off x="8326096" y="4129015"/>
                  <a:ext cx="1555722" cy="456756"/>
                </a:xfrm>
                <a:prstGeom prst="diamond">
                  <a:avLst/>
                </a:prstGeom>
                <a:blipFill>
                  <a:blip r:embed="rId21"/>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A5B1E977-1C34-8C40-94F1-5B0B5BAA8D30}"/>
                    </a:ext>
                  </a:extLst>
                </p:cNvPr>
                <p:cNvSpPr txBox="1"/>
                <p:nvPr/>
              </p:nvSpPr>
              <p:spPr>
                <a:xfrm>
                  <a:off x="10262577" y="4129015"/>
                  <a:ext cx="1569098" cy="456756"/>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a:latin typeface="Cambria Math" panose="02040503050406030204" pitchFamily="18" charset="0"/>
                              </a:rPr>
                            </m:ctrlPr>
                          </m:sSupPr>
                          <m:e>
                            <m:r>
                              <a:rPr lang="de-DE" sz="1400" i="1">
                                <a:latin typeface="Cambria Math" panose="02040503050406030204" pitchFamily="18" charset="0"/>
                              </a:rPr>
                              <m:t>𝑈</m:t>
                            </m:r>
                            <m:d>
                              <m:dPr>
                                <m:ctrlPr>
                                  <a:rPr lang="de-DE" sz="1400" i="1">
                                    <a:latin typeface="Cambria Math" panose="02040503050406030204" pitchFamily="18" charset="0"/>
                                  </a:rPr>
                                </m:ctrlPr>
                              </m:dPr>
                              <m:e>
                                <m:r>
                                  <a:rPr lang="de-DE" sz="1400" i="1">
                                    <a:latin typeface="Cambria Math" panose="02040503050406030204" pitchFamily="18" charset="0"/>
                                  </a:rPr>
                                  <m:t>𝑋</m:t>
                                </m:r>
                              </m:e>
                            </m:d>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i="1">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𝜅</m:t>
                                </m:r>
                              </m:e>
                            </m:d>
                          </m:sup>
                        </m:sSup>
                      </m:oMath>
                    </m:oMathPara>
                  </a14:m>
                  <a:endParaRPr lang="en-GB" sz="1400" dirty="0"/>
                </a:p>
              </p:txBody>
            </p:sp>
          </mc:Choice>
          <mc:Fallback xmlns="">
            <p:sp>
              <p:nvSpPr>
                <p:cNvPr id="131" name="TextBox 130">
                  <a:extLst>
                    <a:ext uri="{FF2B5EF4-FFF2-40B4-BE49-F238E27FC236}">
                      <a16:creationId xmlns:a16="http://schemas.microsoft.com/office/drawing/2014/main" id="{A5B1E977-1C34-8C40-94F1-5B0B5BAA8D30}"/>
                    </a:ext>
                  </a:extLst>
                </p:cNvPr>
                <p:cNvSpPr txBox="1">
                  <a:spLocks noRot="1" noChangeAspect="1" noMove="1" noResize="1" noEditPoints="1" noAdjustHandles="1" noChangeArrowheads="1" noChangeShapeType="1" noTextEdit="1"/>
                </p:cNvSpPr>
                <p:nvPr/>
              </p:nvSpPr>
              <p:spPr>
                <a:xfrm>
                  <a:off x="10262577" y="4129015"/>
                  <a:ext cx="1569098" cy="456756"/>
                </a:xfrm>
                <a:prstGeom prst="diamond">
                  <a:avLst/>
                </a:prstGeom>
                <a:blipFill>
                  <a:blip r:embed="rId22"/>
                  <a:stretch>
                    <a:fillRect/>
                  </a:stretch>
                </a:blipFill>
                <a:ln>
                  <a:solidFill>
                    <a:schemeClr val="tx1"/>
                  </a:solidFill>
                </a:ln>
              </p:spPr>
              <p:txBody>
                <a:bodyPr/>
                <a:lstStyle/>
                <a:p>
                  <a:r>
                    <a:rPr lang="en-GB">
                      <a:noFill/>
                    </a:rPr>
                    <a:t> </a:t>
                  </a:r>
                </a:p>
              </p:txBody>
            </p:sp>
          </mc:Fallback>
        </mc:AlternateContent>
        <p:cxnSp>
          <p:nvCxnSpPr>
            <p:cNvPr id="141" name="Straight Connector 140">
              <a:extLst>
                <a:ext uri="{FF2B5EF4-FFF2-40B4-BE49-F238E27FC236}">
                  <a16:creationId xmlns:a16="http://schemas.microsoft.com/office/drawing/2014/main" id="{0461352A-25B3-274E-A6D6-9A979F575008}"/>
                </a:ext>
              </a:extLst>
            </p:cNvPr>
            <p:cNvCxnSpPr>
              <a:cxnSpLocks/>
              <a:stCxn id="54" idx="2"/>
              <a:endCxn id="159" idx="0"/>
            </p:cNvCxnSpPr>
            <p:nvPr/>
          </p:nvCxnSpPr>
          <p:spPr>
            <a:xfrm>
              <a:off x="7411542" y="3743682"/>
              <a:ext cx="0" cy="130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21663BA-4E6F-9D42-A665-1448EAA30B75}"/>
                </a:ext>
              </a:extLst>
            </p:cNvPr>
            <p:cNvCxnSpPr>
              <a:cxnSpLocks/>
              <a:stCxn id="60" idx="2"/>
              <a:endCxn id="162" idx="0"/>
            </p:cNvCxnSpPr>
            <p:nvPr/>
          </p:nvCxnSpPr>
          <p:spPr>
            <a:xfrm>
              <a:off x="5777120" y="3743682"/>
              <a:ext cx="0" cy="130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EAE70DE-C3CB-EE43-95FC-DD35412F4852}"/>
                </a:ext>
              </a:extLst>
            </p:cNvPr>
            <p:cNvCxnSpPr>
              <a:cxnSpLocks/>
              <a:stCxn id="66" idx="2"/>
              <a:endCxn id="187" idx="0"/>
            </p:cNvCxnSpPr>
            <p:nvPr/>
          </p:nvCxnSpPr>
          <p:spPr>
            <a:xfrm>
              <a:off x="9103957" y="3743682"/>
              <a:ext cx="0" cy="130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5C2636B-AB2F-6F4D-9002-785E15F29778}"/>
                </a:ext>
              </a:extLst>
            </p:cNvPr>
            <p:cNvCxnSpPr>
              <a:cxnSpLocks/>
              <a:stCxn id="72" idx="2"/>
              <a:endCxn id="190" idx="0"/>
            </p:cNvCxnSpPr>
            <p:nvPr/>
          </p:nvCxnSpPr>
          <p:spPr>
            <a:xfrm flipH="1">
              <a:off x="11047126" y="3743682"/>
              <a:ext cx="1" cy="1307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AEF52AC-23E8-4644-84C8-01F419377929}"/>
                </a:ext>
              </a:extLst>
            </p:cNvPr>
            <p:cNvCxnSpPr>
              <a:cxnSpLocks/>
              <a:stCxn id="128" idx="0"/>
              <a:endCxn id="159" idx="2"/>
            </p:cNvCxnSpPr>
            <p:nvPr/>
          </p:nvCxnSpPr>
          <p:spPr>
            <a:xfrm flipV="1">
              <a:off x="7411542" y="3993230"/>
              <a:ext cx="0" cy="135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472A7F68-3CCD-1D4A-8221-6AC2D615F53B}"/>
                </a:ext>
              </a:extLst>
            </p:cNvPr>
            <p:cNvGrpSpPr/>
            <p:nvPr/>
          </p:nvGrpSpPr>
          <p:grpSpPr>
            <a:xfrm>
              <a:off x="7352142" y="3818863"/>
              <a:ext cx="666040" cy="229935"/>
              <a:chOff x="7352142" y="3818863"/>
              <a:chExt cx="666040" cy="229935"/>
            </a:xfrm>
          </p:grpSpPr>
          <p:sp>
            <p:nvSpPr>
              <p:cNvPr id="159" name="Rectangle 158">
                <a:extLst>
                  <a:ext uri="{FF2B5EF4-FFF2-40B4-BE49-F238E27FC236}">
                    <a16:creationId xmlns:a16="http://schemas.microsoft.com/office/drawing/2014/main" id="{E33978CE-6E64-904E-BF3E-7F7F1668D791}"/>
                  </a:ext>
                </a:extLst>
              </p:cNvPr>
              <p:cNvSpPr>
                <a:spLocks noChangeAspect="1"/>
              </p:cNvSpPr>
              <p:nvPr/>
            </p:nvSpPr>
            <p:spPr>
              <a:xfrm>
                <a:off x="7352142" y="3874430"/>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160" name="TextBox 159">
                    <a:extLst>
                      <a:ext uri="{FF2B5EF4-FFF2-40B4-BE49-F238E27FC236}">
                        <a16:creationId xmlns:a16="http://schemas.microsoft.com/office/drawing/2014/main" id="{706AEDED-879E-FC40-A524-940C9529C7A8}"/>
                      </a:ext>
                    </a:extLst>
                  </p:cNvPr>
                  <p:cNvSpPr txBox="1"/>
                  <p:nvPr/>
                </p:nvSpPr>
                <p:spPr>
                  <a:xfrm>
                    <a:off x="7518109" y="3818863"/>
                    <a:ext cx="500073"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+1</m:t>
                                  </m:r>
                                </m:e>
                              </m:d>
                            </m:sup>
                          </m:sSup>
                        </m:oMath>
                      </m:oMathPara>
                    </a14:m>
                    <a:endParaRPr lang="en-GB" sz="1400" dirty="0"/>
                  </a:p>
                </p:txBody>
              </p:sp>
            </mc:Choice>
            <mc:Fallback xmlns="">
              <p:sp>
                <p:nvSpPr>
                  <p:cNvPr id="160" name="TextBox 159">
                    <a:extLst>
                      <a:ext uri="{FF2B5EF4-FFF2-40B4-BE49-F238E27FC236}">
                        <a16:creationId xmlns:a16="http://schemas.microsoft.com/office/drawing/2014/main" id="{706AEDED-879E-FC40-A524-940C9529C7A8}"/>
                      </a:ext>
                    </a:extLst>
                  </p:cNvPr>
                  <p:cNvSpPr txBox="1">
                    <a:spLocks noRot="1" noChangeAspect="1" noMove="1" noResize="1" noEditPoints="1" noAdjustHandles="1" noChangeArrowheads="1" noChangeShapeType="1" noTextEdit="1"/>
                  </p:cNvSpPr>
                  <p:nvPr/>
                </p:nvSpPr>
                <p:spPr>
                  <a:xfrm>
                    <a:off x="7518109" y="3818863"/>
                    <a:ext cx="500073" cy="229935"/>
                  </a:xfrm>
                  <a:prstGeom prst="rect">
                    <a:avLst/>
                  </a:prstGeom>
                  <a:blipFill>
                    <a:blip r:embed="rId23"/>
                    <a:stretch>
                      <a:fillRect l="-7500"/>
                    </a:stretch>
                  </a:blipFill>
                </p:spPr>
                <p:txBody>
                  <a:bodyPr/>
                  <a:lstStyle/>
                  <a:p>
                    <a:r>
                      <a:rPr lang="en-GB">
                        <a:noFill/>
                      </a:rPr>
                      <a:t> </a:t>
                    </a:r>
                  </a:p>
                </p:txBody>
              </p:sp>
            </mc:Fallback>
          </mc:AlternateContent>
        </p:grpSp>
        <p:cxnSp>
          <p:nvCxnSpPr>
            <p:cNvPr id="161" name="Straight Connector 160">
              <a:extLst>
                <a:ext uri="{FF2B5EF4-FFF2-40B4-BE49-F238E27FC236}">
                  <a16:creationId xmlns:a16="http://schemas.microsoft.com/office/drawing/2014/main" id="{70B99F24-F1C6-7A44-852C-4F06B76AE826}"/>
                </a:ext>
              </a:extLst>
            </p:cNvPr>
            <p:cNvCxnSpPr>
              <a:cxnSpLocks/>
              <a:stCxn id="129" idx="0"/>
              <a:endCxn id="162" idx="2"/>
            </p:cNvCxnSpPr>
            <p:nvPr/>
          </p:nvCxnSpPr>
          <p:spPr>
            <a:xfrm flipV="1">
              <a:off x="5777120" y="3993230"/>
              <a:ext cx="0" cy="135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6" name="Group 105">
              <a:extLst>
                <a:ext uri="{FF2B5EF4-FFF2-40B4-BE49-F238E27FC236}">
                  <a16:creationId xmlns:a16="http://schemas.microsoft.com/office/drawing/2014/main" id="{EB663C43-D10A-5B41-9F84-86272469C27A}"/>
                </a:ext>
              </a:extLst>
            </p:cNvPr>
            <p:cNvGrpSpPr/>
            <p:nvPr/>
          </p:nvGrpSpPr>
          <p:grpSpPr>
            <a:xfrm>
              <a:off x="5717720" y="3818863"/>
              <a:ext cx="504642" cy="229935"/>
              <a:chOff x="5717720" y="3818863"/>
              <a:chExt cx="504642" cy="229935"/>
            </a:xfrm>
          </p:grpSpPr>
          <p:sp>
            <p:nvSpPr>
              <p:cNvPr id="162" name="Rectangle 161">
                <a:extLst>
                  <a:ext uri="{FF2B5EF4-FFF2-40B4-BE49-F238E27FC236}">
                    <a16:creationId xmlns:a16="http://schemas.microsoft.com/office/drawing/2014/main" id="{30D6EEB2-EB19-E148-8C28-86545AEF46D7}"/>
                  </a:ext>
                </a:extLst>
              </p:cNvPr>
              <p:cNvSpPr>
                <a:spLocks noChangeAspect="1"/>
              </p:cNvSpPr>
              <p:nvPr/>
            </p:nvSpPr>
            <p:spPr>
              <a:xfrm>
                <a:off x="5717720" y="3874430"/>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F9FA4DD9-D218-CD45-BAEE-A60F83939C1B}"/>
                      </a:ext>
                    </a:extLst>
                  </p:cNvPr>
                  <p:cNvSpPr txBox="1"/>
                  <p:nvPr/>
                </p:nvSpPr>
                <p:spPr>
                  <a:xfrm>
                    <a:off x="5892207" y="3818863"/>
                    <a:ext cx="330155"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𝑡</m:t>
                                  </m:r>
                                </m:e>
                              </m:d>
                            </m:sup>
                          </m:sSup>
                        </m:oMath>
                      </m:oMathPara>
                    </a14:m>
                    <a:endParaRPr lang="en-GB" sz="1400" dirty="0"/>
                  </a:p>
                </p:txBody>
              </p:sp>
            </mc:Choice>
            <mc:Fallback xmlns="">
              <p:sp>
                <p:nvSpPr>
                  <p:cNvPr id="172" name="TextBox 171">
                    <a:extLst>
                      <a:ext uri="{FF2B5EF4-FFF2-40B4-BE49-F238E27FC236}">
                        <a16:creationId xmlns:a16="http://schemas.microsoft.com/office/drawing/2014/main" id="{F9FA4DD9-D218-CD45-BAEE-A60F83939C1B}"/>
                      </a:ext>
                    </a:extLst>
                  </p:cNvPr>
                  <p:cNvSpPr txBox="1">
                    <a:spLocks noRot="1" noChangeAspect="1" noMove="1" noResize="1" noEditPoints="1" noAdjustHandles="1" noChangeArrowheads="1" noChangeShapeType="1" noTextEdit="1"/>
                  </p:cNvSpPr>
                  <p:nvPr/>
                </p:nvSpPr>
                <p:spPr>
                  <a:xfrm>
                    <a:off x="5892207" y="3818863"/>
                    <a:ext cx="330155" cy="229935"/>
                  </a:xfrm>
                  <a:prstGeom prst="rect">
                    <a:avLst/>
                  </a:prstGeom>
                  <a:blipFill>
                    <a:blip r:embed="rId24"/>
                    <a:stretch>
                      <a:fillRect l="-11111"/>
                    </a:stretch>
                  </a:blipFill>
                </p:spPr>
                <p:txBody>
                  <a:bodyPr/>
                  <a:lstStyle/>
                  <a:p>
                    <a:r>
                      <a:rPr lang="en-GB">
                        <a:noFill/>
                      </a:rPr>
                      <a:t> </a:t>
                    </a:r>
                  </a:p>
                </p:txBody>
              </p:sp>
            </mc:Fallback>
          </mc:AlternateContent>
        </p:grpSp>
        <p:cxnSp>
          <p:nvCxnSpPr>
            <p:cNvPr id="186" name="Straight Connector 185">
              <a:extLst>
                <a:ext uri="{FF2B5EF4-FFF2-40B4-BE49-F238E27FC236}">
                  <a16:creationId xmlns:a16="http://schemas.microsoft.com/office/drawing/2014/main" id="{6CE160F8-77D5-3640-B19A-194E0A0014CC}"/>
                </a:ext>
              </a:extLst>
            </p:cNvPr>
            <p:cNvCxnSpPr>
              <a:cxnSpLocks/>
              <a:stCxn id="130" idx="0"/>
              <a:endCxn id="187" idx="2"/>
            </p:cNvCxnSpPr>
            <p:nvPr/>
          </p:nvCxnSpPr>
          <p:spPr>
            <a:xfrm flipV="1">
              <a:off x="9103957" y="3993230"/>
              <a:ext cx="0" cy="135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2" name="Group 111">
              <a:extLst>
                <a:ext uri="{FF2B5EF4-FFF2-40B4-BE49-F238E27FC236}">
                  <a16:creationId xmlns:a16="http://schemas.microsoft.com/office/drawing/2014/main" id="{674D0CF2-AB1B-024B-875E-2C5B94F3F5DD}"/>
                </a:ext>
              </a:extLst>
            </p:cNvPr>
            <p:cNvGrpSpPr/>
            <p:nvPr/>
          </p:nvGrpSpPr>
          <p:grpSpPr>
            <a:xfrm>
              <a:off x="9044557" y="3818863"/>
              <a:ext cx="666040" cy="229935"/>
              <a:chOff x="9044557" y="3818863"/>
              <a:chExt cx="666040" cy="229935"/>
            </a:xfrm>
          </p:grpSpPr>
          <p:sp>
            <p:nvSpPr>
              <p:cNvPr id="187" name="Rectangle 186">
                <a:extLst>
                  <a:ext uri="{FF2B5EF4-FFF2-40B4-BE49-F238E27FC236}">
                    <a16:creationId xmlns:a16="http://schemas.microsoft.com/office/drawing/2014/main" id="{9A9A8559-12DD-224B-9E60-598871A3F5B5}"/>
                  </a:ext>
                </a:extLst>
              </p:cNvPr>
              <p:cNvSpPr>
                <a:spLocks noChangeAspect="1"/>
              </p:cNvSpPr>
              <p:nvPr/>
            </p:nvSpPr>
            <p:spPr>
              <a:xfrm>
                <a:off x="9044557" y="3874430"/>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8" name="TextBox 187">
                    <a:extLst>
                      <a:ext uri="{FF2B5EF4-FFF2-40B4-BE49-F238E27FC236}">
                        <a16:creationId xmlns:a16="http://schemas.microsoft.com/office/drawing/2014/main" id="{8DD84E51-E3F8-5340-BD35-AF18A915B9A0}"/>
                      </a:ext>
                    </a:extLst>
                  </p:cNvPr>
                  <p:cNvSpPr txBox="1"/>
                  <p:nvPr/>
                </p:nvSpPr>
                <p:spPr>
                  <a:xfrm>
                    <a:off x="9210524" y="3818863"/>
                    <a:ext cx="500073"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+2</m:t>
                                  </m:r>
                                </m:e>
                              </m:d>
                            </m:sup>
                          </m:sSup>
                        </m:oMath>
                      </m:oMathPara>
                    </a14:m>
                    <a:endParaRPr lang="en-GB" sz="1400" dirty="0"/>
                  </a:p>
                </p:txBody>
              </p:sp>
            </mc:Choice>
            <mc:Fallback xmlns="">
              <p:sp>
                <p:nvSpPr>
                  <p:cNvPr id="188" name="TextBox 187">
                    <a:extLst>
                      <a:ext uri="{FF2B5EF4-FFF2-40B4-BE49-F238E27FC236}">
                        <a16:creationId xmlns:a16="http://schemas.microsoft.com/office/drawing/2014/main" id="{8DD84E51-E3F8-5340-BD35-AF18A915B9A0}"/>
                      </a:ext>
                    </a:extLst>
                  </p:cNvPr>
                  <p:cNvSpPr txBox="1">
                    <a:spLocks noRot="1" noChangeAspect="1" noMove="1" noResize="1" noEditPoints="1" noAdjustHandles="1" noChangeArrowheads="1" noChangeShapeType="1" noTextEdit="1"/>
                  </p:cNvSpPr>
                  <p:nvPr/>
                </p:nvSpPr>
                <p:spPr>
                  <a:xfrm>
                    <a:off x="9210524" y="3818863"/>
                    <a:ext cx="500073" cy="229935"/>
                  </a:xfrm>
                  <a:prstGeom prst="rect">
                    <a:avLst/>
                  </a:prstGeom>
                  <a:blipFill>
                    <a:blip r:embed="rId25"/>
                    <a:stretch>
                      <a:fillRect l="-4878"/>
                    </a:stretch>
                  </a:blipFill>
                </p:spPr>
                <p:txBody>
                  <a:bodyPr/>
                  <a:lstStyle/>
                  <a:p>
                    <a:r>
                      <a:rPr lang="en-GB">
                        <a:noFill/>
                      </a:rPr>
                      <a:t> </a:t>
                    </a:r>
                  </a:p>
                </p:txBody>
              </p:sp>
            </mc:Fallback>
          </mc:AlternateContent>
        </p:grpSp>
        <p:cxnSp>
          <p:nvCxnSpPr>
            <p:cNvPr id="189" name="Straight Connector 188">
              <a:extLst>
                <a:ext uri="{FF2B5EF4-FFF2-40B4-BE49-F238E27FC236}">
                  <a16:creationId xmlns:a16="http://schemas.microsoft.com/office/drawing/2014/main" id="{A48FA659-2EA6-764C-A874-E357B072707C}"/>
                </a:ext>
              </a:extLst>
            </p:cNvPr>
            <p:cNvCxnSpPr>
              <a:cxnSpLocks/>
              <a:stCxn id="131" idx="0"/>
              <a:endCxn id="190" idx="2"/>
            </p:cNvCxnSpPr>
            <p:nvPr/>
          </p:nvCxnSpPr>
          <p:spPr>
            <a:xfrm flipV="1">
              <a:off x="11047126" y="3993230"/>
              <a:ext cx="0" cy="1357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7E2BB1B0-5892-F141-B522-85BF2FD58BE7}"/>
                </a:ext>
              </a:extLst>
            </p:cNvPr>
            <p:cNvGrpSpPr/>
            <p:nvPr/>
          </p:nvGrpSpPr>
          <p:grpSpPr>
            <a:xfrm>
              <a:off x="10987726" y="3818863"/>
              <a:ext cx="666085" cy="229935"/>
              <a:chOff x="10987726" y="3818863"/>
              <a:chExt cx="666085" cy="229935"/>
            </a:xfrm>
          </p:grpSpPr>
          <p:sp>
            <p:nvSpPr>
              <p:cNvPr id="190" name="Rectangle 189">
                <a:extLst>
                  <a:ext uri="{FF2B5EF4-FFF2-40B4-BE49-F238E27FC236}">
                    <a16:creationId xmlns:a16="http://schemas.microsoft.com/office/drawing/2014/main" id="{4E132C78-B895-ED43-95AF-770C18219258}"/>
                  </a:ext>
                </a:extLst>
              </p:cNvPr>
              <p:cNvSpPr>
                <a:spLocks noChangeAspect="1"/>
              </p:cNvSpPr>
              <p:nvPr/>
            </p:nvSpPr>
            <p:spPr>
              <a:xfrm>
                <a:off x="10987726" y="3874430"/>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0DB49718-8064-5945-910F-4C406B5FCF34}"/>
                      </a:ext>
                    </a:extLst>
                  </p:cNvPr>
                  <p:cNvSpPr txBox="1"/>
                  <p:nvPr/>
                </p:nvSpPr>
                <p:spPr>
                  <a:xfrm>
                    <a:off x="11147006" y="3818863"/>
                    <a:ext cx="506805"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𝜅</m:t>
                                  </m:r>
                                </m:e>
                              </m:d>
                            </m:sup>
                          </m:sSup>
                        </m:oMath>
                      </m:oMathPara>
                    </a14:m>
                    <a:endParaRPr lang="en-GB" sz="1400" dirty="0"/>
                  </a:p>
                </p:txBody>
              </p:sp>
            </mc:Choice>
            <mc:Fallback xmlns="">
              <p:sp>
                <p:nvSpPr>
                  <p:cNvPr id="191" name="TextBox 190">
                    <a:extLst>
                      <a:ext uri="{FF2B5EF4-FFF2-40B4-BE49-F238E27FC236}">
                        <a16:creationId xmlns:a16="http://schemas.microsoft.com/office/drawing/2014/main" id="{0DB49718-8064-5945-910F-4C406B5FCF34}"/>
                      </a:ext>
                    </a:extLst>
                  </p:cNvPr>
                  <p:cNvSpPr txBox="1">
                    <a:spLocks noRot="1" noChangeAspect="1" noMove="1" noResize="1" noEditPoints="1" noAdjustHandles="1" noChangeArrowheads="1" noChangeShapeType="1" noTextEdit="1"/>
                  </p:cNvSpPr>
                  <p:nvPr/>
                </p:nvSpPr>
                <p:spPr>
                  <a:xfrm>
                    <a:off x="11147006" y="3818863"/>
                    <a:ext cx="506805" cy="229935"/>
                  </a:xfrm>
                  <a:prstGeom prst="rect">
                    <a:avLst/>
                  </a:prstGeom>
                  <a:blipFill>
                    <a:blip r:embed="rId26"/>
                    <a:stretch>
                      <a:fillRect l="-7317"/>
                    </a:stretch>
                  </a:blipFill>
                </p:spPr>
                <p:txBody>
                  <a:bodyPr/>
                  <a:lstStyle/>
                  <a:p>
                    <a:r>
                      <a:rPr lang="en-GB">
                        <a:noFill/>
                      </a:rPr>
                      <a:t> </a:t>
                    </a:r>
                  </a:p>
                </p:txBody>
              </p:sp>
            </mc:Fallback>
          </mc:AlternateContent>
        </p:grpSp>
        <p:grpSp>
          <p:nvGrpSpPr>
            <p:cNvPr id="115" name="Group 114">
              <a:extLst>
                <a:ext uri="{FF2B5EF4-FFF2-40B4-BE49-F238E27FC236}">
                  <a16:creationId xmlns:a16="http://schemas.microsoft.com/office/drawing/2014/main" id="{E638B32F-F1E5-2648-970C-68CDCED925AE}"/>
                </a:ext>
              </a:extLst>
            </p:cNvPr>
            <p:cNvGrpSpPr/>
            <p:nvPr/>
          </p:nvGrpSpPr>
          <p:grpSpPr>
            <a:xfrm>
              <a:off x="7321841" y="4499651"/>
              <a:ext cx="708921" cy="407509"/>
              <a:chOff x="7321841" y="4499651"/>
              <a:chExt cx="708921" cy="407509"/>
            </a:xfrm>
          </p:grpSpPr>
          <p:sp>
            <p:nvSpPr>
              <p:cNvPr id="196" name="Rectangle 195">
                <a:extLst>
                  <a:ext uri="{FF2B5EF4-FFF2-40B4-BE49-F238E27FC236}">
                    <a16:creationId xmlns:a16="http://schemas.microsoft.com/office/drawing/2014/main" id="{8BE162A9-49C9-BF4B-9236-218757112180}"/>
                  </a:ext>
                </a:extLst>
              </p:cNvPr>
              <p:cNvSpPr>
                <a:spLocks noChangeAspect="1"/>
              </p:cNvSpPr>
              <p:nvPr/>
            </p:nvSpPr>
            <p:spPr>
              <a:xfrm>
                <a:off x="7321841" y="4724213"/>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ectangle 56">
                <a:extLst>
                  <a:ext uri="{FF2B5EF4-FFF2-40B4-BE49-F238E27FC236}">
                    <a16:creationId xmlns:a16="http://schemas.microsoft.com/office/drawing/2014/main" id="{50AC0AAB-F3B1-5A41-9BE9-57FE276BC7C7}"/>
                  </a:ext>
                </a:extLst>
              </p:cNvPr>
              <p:cNvSpPr>
                <a:spLocks noChangeAspect="1"/>
              </p:cNvSpPr>
              <p:nvPr/>
            </p:nvSpPr>
            <p:spPr>
              <a:xfrm>
                <a:off x="7352142" y="4757991"/>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CCE7425E-4B90-844D-B64C-91FE08E9D729}"/>
                      </a:ext>
                    </a:extLst>
                  </p:cNvPr>
                  <p:cNvSpPr txBox="1"/>
                  <p:nvPr/>
                </p:nvSpPr>
                <p:spPr>
                  <a:xfrm>
                    <a:off x="7529663" y="4499651"/>
                    <a:ext cx="501099"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i="1">
                                  <a:latin typeface="Cambria Math" panose="02040503050406030204" pitchFamily="18" charset="0"/>
                                </a:rPr>
                                <m:t>𝑈</m:t>
                              </m:r>
                            </m:sub>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+1</m:t>
                                  </m:r>
                                </m:e>
                              </m:d>
                            </m:sup>
                          </m:sSubSup>
                        </m:oMath>
                      </m:oMathPara>
                    </a14:m>
                    <a:endParaRPr lang="en-GB" sz="1400" dirty="0"/>
                  </a:p>
                </p:txBody>
              </p:sp>
            </mc:Choice>
            <mc:Fallback xmlns="">
              <p:sp>
                <p:nvSpPr>
                  <p:cNvPr id="58" name="TextBox 57">
                    <a:extLst>
                      <a:ext uri="{FF2B5EF4-FFF2-40B4-BE49-F238E27FC236}">
                        <a16:creationId xmlns:a16="http://schemas.microsoft.com/office/drawing/2014/main" id="{CCE7425E-4B90-844D-B64C-91FE08E9D729}"/>
                      </a:ext>
                    </a:extLst>
                  </p:cNvPr>
                  <p:cNvSpPr txBox="1">
                    <a:spLocks noRot="1" noChangeAspect="1" noMove="1" noResize="1" noEditPoints="1" noAdjustHandles="1" noChangeArrowheads="1" noChangeShapeType="1" noTextEdit="1"/>
                  </p:cNvSpPr>
                  <p:nvPr/>
                </p:nvSpPr>
                <p:spPr>
                  <a:xfrm>
                    <a:off x="7529663" y="4499651"/>
                    <a:ext cx="501099" cy="267894"/>
                  </a:xfrm>
                  <a:prstGeom prst="rect">
                    <a:avLst/>
                  </a:prstGeom>
                  <a:blipFill>
                    <a:blip r:embed="rId27"/>
                    <a:stretch>
                      <a:fillRect l="-7500" b="-18182"/>
                    </a:stretch>
                  </a:blipFill>
                </p:spPr>
                <p:txBody>
                  <a:bodyPr/>
                  <a:lstStyle/>
                  <a:p>
                    <a:r>
                      <a:rPr lang="en-GB">
                        <a:noFill/>
                      </a:rPr>
                      <a:t> </a:t>
                    </a:r>
                  </a:p>
                </p:txBody>
              </p:sp>
            </mc:Fallback>
          </mc:AlternateContent>
          <p:sp>
            <p:nvSpPr>
              <p:cNvPr id="192" name="Rectangle 191">
                <a:extLst>
                  <a:ext uri="{FF2B5EF4-FFF2-40B4-BE49-F238E27FC236}">
                    <a16:creationId xmlns:a16="http://schemas.microsoft.com/office/drawing/2014/main" id="{C3D3A82C-69C3-6D43-9C50-DD28ECFF871C}"/>
                  </a:ext>
                </a:extLst>
              </p:cNvPr>
              <p:cNvSpPr>
                <a:spLocks noChangeAspect="1"/>
              </p:cNvSpPr>
              <p:nvPr/>
            </p:nvSpPr>
            <p:spPr>
              <a:xfrm>
                <a:off x="7381220" y="4788360"/>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14" name="Group 113">
              <a:extLst>
                <a:ext uri="{FF2B5EF4-FFF2-40B4-BE49-F238E27FC236}">
                  <a16:creationId xmlns:a16="http://schemas.microsoft.com/office/drawing/2014/main" id="{67809898-75B9-744E-AD75-C78208CB8258}"/>
                </a:ext>
              </a:extLst>
            </p:cNvPr>
            <p:cNvGrpSpPr/>
            <p:nvPr/>
          </p:nvGrpSpPr>
          <p:grpSpPr>
            <a:xfrm>
              <a:off x="5687419" y="4499651"/>
              <a:ext cx="547523" cy="407509"/>
              <a:chOff x="5687419" y="4499651"/>
              <a:chExt cx="547523" cy="407509"/>
            </a:xfrm>
          </p:grpSpPr>
          <p:sp>
            <p:nvSpPr>
              <p:cNvPr id="197" name="Rectangle 196">
                <a:extLst>
                  <a:ext uri="{FF2B5EF4-FFF2-40B4-BE49-F238E27FC236}">
                    <a16:creationId xmlns:a16="http://schemas.microsoft.com/office/drawing/2014/main" id="{DC29388D-5D74-5441-A373-5542AE69FBD7}"/>
                  </a:ext>
                </a:extLst>
              </p:cNvPr>
              <p:cNvSpPr>
                <a:spLocks noChangeAspect="1"/>
              </p:cNvSpPr>
              <p:nvPr/>
            </p:nvSpPr>
            <p:spPr>
              <a:xfrm>
                <a:off x="5687419" y="4724213"/>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F5249732-079C-5449-957F-53A497903FB3}"/>
                  </a:ext>
                </a:extLst>
              </p:cNvPr>
              <p:cNvSpPr>
                <a:spLocks noChangeAspect="1"/>
              </p:cNvSpPr>
              <p:nvPr/>
            </p:nvSpPr>
            <p:spPr>
              <a:xfrm>
                <a:off x="5717720" y="4757991"/>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D6246C1C-7C7A-6D4B-8E5A-B06905E60E01}"/>
                      </a:ext>
                    </a:extLst>
                  </p:cNvPr>
                  <p:cNvSpPr txBox="1"/>
                  <p:nvPr/>
                </p:nvSpPr>
                <p:spPr>
                  <a:xfrm>
                    <a:off x="5903761" y="4499651"/>
                    <a:ext cx="331181"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b="0" i="1" smtClean="0">
                                  <a:latin typeface="Cambria Math" panose="02040503050406030204" pitchFamily="18" charset="0"/>
                                </a:rPr>
                                <m:t>𝑈</m:t>
                              </m:r>
                            </m:sub>
                            <m:sup>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𝑡</m:t>
                                  </m:r>
                                </m:e>
                              </m:d>
                            </m:sup>
                          </m:sSubSup>
                        </m:oMath>
                      </m:oMathPara>
                    </a14:m>
                    <a:endParaRPr lang="en-GB" sz="1400" dirty="0"/>
                  </a:p>
                </p:txBody>
              </p:sp>
            </mc:Choice>
            <mc:Fallback xmlns="">
              <p:sp>
                <p:nvSpPr>
                  <p:cNvPr id="64" name="TextBox 63">
                    <a:extLst>
                      <a:ext uri="{FF2B5EF4-FFF2-40B4-BE49-F238E27FC236}">
                        <a16:creationId xmlns:a16="http://schemas.microsoft.com/office/drawing/2014/main" id="{D6246C1C-7C7A-6D4B-8E5A-B06905E60E01}"/>
                      </a:ext>
                    </a:extLst>
                  </p:cNvPr>
                  <p:cNvSpPr txBox="1">
                    <a:spLocks noRot="1" noChangeAspect="1" noMove="1" noResize="1" noEditPoints="1" noAdjustHandles="1" noChangeArrowheads="1" noChangeShapeType="1" noTextEdit="1"/>
                  </p:cNvSpPr>
                  <p:nvPr/>
                </p:nvSpPr>
                <p:spPr>
                  <a:xfrm>
                    <a:off x="5903761" y="4499651"/>
                    <a:ext cx="331181" cy="267894"/>
                  </a:xfrm>
                  <a:prstGeom prst="rect">
                    <a:avLst/>
                  </a:prstGeom>
                  <a:blipFill>
                    <a:blip r:embed="rId28"/>
                    <a:stretch>
                      <a:fillRect l="-11111" b="-18182"/>
                    </a:stretch>
                  </a:blipFill>
                </p:spPr>
                <p:txBody>
                  <a:bodyPr/>
                  <a:lstStyle/>
                  <a:p>
                    <a:r>
                      <a:rPr lang="en-GB">
                        <a:noFill/>
                      </a:rPr>
                      <a:t> </a:t>
                    </a:r>
                  </a:p>
                </p:txBody>
              </p:sp>
            </mc:Fallback>
          </mc:AlternateContent>
          <p:sp>
            <p:nvSpPr>
              <p:cNvPr id="193" name="Rectangle 192">
                <a:extLst>
                  <a:ext uri="{FF2B5EF4-FFF2-40B4-BE49-F238E27FC236}">
                    <a16:creationId xmlns:a16="http://schemas.microsoft.com/office/drawing/2014/main" id="{0FA7B310-F24E-A34A-99F0-BEC25D8C5E23}"/>
                  </a:ext>
                </a:extLst>
              </p:cNvPr>
              <p:cNvSpPr>
                <a:spLocks noChangeAspect="1"/>
              </p:cNvSpPr>
              <p:nvPr/>
            </p:nvSpPr>
            <p:spPr>
              <a:xfrm>
                <a:off x="5746798" y="4788360"/>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6" name="Group 115">
              <a:extLst>
                <a:ext uri="{FF2B5EF4-FFF2-40B4-BE49-F238E27FC236}">
                  <a16:creationId xmlns:a16="http://schemas.microsoft.com/office/drawing/2014/main" id="{0651C765-5F10-BA43-8492-C8BFA3B972A7}"/>
                </a:ext>
              </a:extLst>
            </p:cNvPr>
            <p:cNvGrpSpPr/>
            <p:nvPr/>
          </p:nvGrpSpPr>
          <p:grpSpPr>
            <a:xfrm>
              <a:off x="9014256" y="4499651"/>
              <a:ext cx="708921" cy="407509"/>
              <a:chOff x="9014256" y="4499651"/>
              <a:chExt cx="708921" cy="407509"/>
            </a:xfrm>
          </p:grpSpPr>
          <p:sp>
            <p:nvSpPr>
              <p:cNvPr id="198" name="Rectangle 197">
                <a:extLst>
                  <a:ext uri="{FF2B5EF4-FFF2-40B4-BE49-F238E27FC236}">
                    <a16:creationId xmlns:a16="http://schemas.microsoft.com/office/drawing/2014/main" id="{139ADFCE-0B09-2846-8D2E-5938C454B0D2}"/>
                  </a:ext>
                </a:extLst>
              </p:cNvPr>
              <p:cNvSpPr>
                <a:spLocks noChangeAspect="1"/>
              </p:cNvSpPr>
              <p:nvPr/>
            </p:nvSpPr>
            <p:spPr>
              <a:xfrm>
                <a:off x="9014256" y="4724213"/>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41E96057-A13A-9143-A189-2D97D8FBD3BC}"/>
                  </a:ext>
                </a:extLst>
              </p:cNvPr>
              <p:cNvSpPr>
                <a:spLocks noChangeAspect="1"/>
              </p:cNvSpPr>
              <p:nvPr/>
            </p:nvSpPr>
            <p:spPr>
              <a:xfrm>
                <a:off x="9044557" y="4757991"/>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5BF2E856-DADF-8A4F-8CA8-28F9C69D2FEC}"/>
                      </a:ext>
                    </a:extLst>
                  </p:cNvPr>
                  <p:cNvSpPr txBox="1"/>
                  <p:nvPr/>
                </p:nvSpPr>
                <p:spPr>
                  <a:xfrm>
                    <a:off x="9222078" y="4499651"/>
                    <a:ext cx="501099"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i="1">
                                  <a:latin typeface="Cambria Math" panose="02040503050406030204" pitchFamily="18" charset="0"/>
                                </a:rPr>
                                <m:t>𝑈</m:t>
                              </m:r>
                            </m:sub>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+2</m:t>
                                  </m:r>
                                </m:e>
                              </m:d>
                            </m:sup>
                          </m:sSubSup>
                        </m:oMath>
                      </m:oMathPara>
                    </a14:m>
                    <a:endParaRPr lang="en-GB" sz="1400" dirty="0"/>
                  </a:p>
                </p:txBody>
              </p:sp>
            </mc:Choice>
            <mc:Fallback xmlns="">
              <p:sp>
                <p:nvSpPr>
                  <p:cNvPr id="70" name="TextBox 69">
                    <a:extLst>
                      <a:ext uri="{FF2B5EF4-FFF2-40B4-BE49-F238E27FC236}">
                        <a16:creationId xmlns:a16="http://schemas.microsoft.com/office/drawing/2014/main" id="{5BF2E856-DADF-8A4F-8CA8-28F9C69D2FEC}"/>
                      </a:ext>
                    </a:extLst>
                  </p:cNvPr>
                  <p:cNvSpPr txBox="1">
                    <a:spLocks noRot="1" noChangeAspect="1" noMove="1" noResize="1" noEditPoints="1" noAdjustHandles="1" noChangeArrowheads="1" noChangeShapeType="1" noTextEdit="1"/>
                  </p:cNvSpPr>
                  <p:nvPr/>
                </p:nvSpPr>
                <p:spPr>
                  <a:xfrm>
                    <a:off x="9222078" y="4499651"/>
                    <a:ext cx="501099" cy="267894"/>
                  </a:xfrm>
                  <a:prstGeom prst="rect">
                    <a:avLst/>
                  </a:prstGeom>
                  <a:blipFill>
                    <a:blip r:embed="rId29"/>
                    <a:stretch>
                      <a:fillRect l="-7317" b="-18182"/>
                    </a:stretch>
                  </a:blipFill>
                </p:spPr>
                <p:txBody>
                  <a:bodyPr/>
                  <a:lstStyle/>
                  <a:p>
                    <a:r>
                      <a:rPr lang="en-GB">
                        <a:noFill/>
                      </a:rPr>
                      <a:t> </a:t>
                    </a:r>
                  </a:p>
                </p:txBody>
              </p:sp>
            </mc:Fallback>
          </mc:AlternateContent>
          <p:sp>
            <p:nvSpPr>
              <p:cNvPr id="194" name="Rectangle 193">
                <a:extLst>
                  <a:ext uri="{FF2B5EF4-FFF2-40B4-BE49-F238E27FC236}">
                    <a16:creationId xmlns:a16="http://schemas.microsoft.com/office/drawing/2014/main" id="{1FE4ACB9-5B72-B24D-91A4-C01082008EC1}"/>
                  </a:ext>
                </a:extLst>
              </p:cNvPr>
              <p:cNvSpPr>
                <a:spLocks noChangeAspect="1"/>
              </p:cNvSpPr>
              <p:nvPr/>
            </p:nvSpPr>
            <p:spPr>
              <a:xfrm>
                <a:off x="9073635" y="4788360"/>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7" name="Group 116">
              <a:extLst>
                <a:ext uri="{FF2B5EF4-FFF2-40B4-BE49-F238E27FC236}">
                  <a16:creationId xmlns:a16="http://schemas.microsoft.com/office/drawing/2014/main" id="{34056124-9970-D243-9606-98C67A65472F}"/>
                </a:ext>
              </a:extLst>
            </p:cNvPr>
            <p:cNvGrpSpPr/>
            <p:nvPr/>
          </p:nvGrpSpPr>
          <p:grpSpPr>
            <a:xfrm>
              <a:off x="10957425" y="4499651"/>
              <a:ext cx="708966" cy="407509"/>
              <a:chOff x="10957425" y="4499651"/>
              <a:chExt cx="708966" cy="407509"/>
            </a:xfrm>
          </p:grpSpPr>
          <p:sp>
            <p:nvSpPr>
              <p:cNvPr id="199" name="Rectangle 198">
                <a:extLst>
                  <a:ext uri="{FF2B5EF4-FFF2-40B4-BE49-F238E27FC236}">
                    <a16:creationId xmlns:a16="http://schemas.microsoft.com/office/drawing/2014/main" id="{9A4E5A09-A38E-554D-AD1F-ABA4EE3FE2A3}"/>
                  </a:ext>
                </a:extLst>
              </p:cNvPr>
              <p:cNvSpPr>
                <a:spLocks noChangeAspect="1"/>
              </p:cNvSpPr>
              <p:nvPr/>
            </p:nvSpPr>
            <p:spPr>
              <a:xfrm>
                <a:off x="10957425" y="4724213"/>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1A8EDF1A-11F0-0448-A363-948F4A57E2BE}"/>
                  </a:ext>
                </a:extLst>
              </p:cNvPr>
              <p:cNvSpPr>
                <a:spLocks noChangeAspect="1"/>
              </p:cNvSpPr>
              <p:nvPr/>
            </p:nvSpPr>
            <p:spPr>
              <a:xfrm>
                <a:off x="10987726" y="4757991"/>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23C12304-44AA-6941-83FA-CA605D94EF9F}"/>
                      </a:ext>
                    </a:extLst>
                  </p:cNvPr>
                  <p:cNvSpPr txBox="1"/>
                  <p:nvPr/>
                </p:nvSpPr>
                <p:spPr>
                  <a:xfrm>
                    <a:off x="11158560" y="4499651"/>
                    <a:ext cx="507831" cy="2678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i="1" smtClean="0">
                                  <a:latin typeface="Cambria Math" panose="02040503050406030204" pitchFamily="18" charset="0"/>
                                </a:rPr>
                              </m:ctrlPr>
                            </m:sSubSupPr>
                            <m:e>
                              <m:r>
                                <a:rPr lang="de-DE" sz="1400" b="0" i="1" smtClean="0">
                                  <a:latin typeface="Cambria Math" panose="02040503050406030204" pitchFamily="18" charset="0"/>
                                </a:rPr>
                                <m:t>𝑔</m:t>
                              </m:r>
                            </m:e>
                            <m:sub>
                              <m:r>
                                <a:rPr lang="de-DE" sz="1400" i="1">
                                  <a:latin typeface="Cambria Math" panose="02040503050406030204" pitchFamily="18" charset="0"/>
                                </a:rPr>
                                <m:t>𝑈</m:t>
                              </m:r>
                            </m:sub>
                            <m:sup>
                              <m:d>
                                <m:dPr>
                                  <m:ctrlPr>
                                    <a:rPr lang="de-DE" sz="1400" i="1">
                                      <a:latin typeface="Cambria Math" panose="02040503050406030204" pitchFamily="18" charset="0"/>
                                    </a:rPr>
                                  </m:ctrlPr>
                                </m:dPr>
                                <m:e>
                                  <m:r>
                                    <a:rPr lang="de-DE" sz="1400" i="1">
                                      <a:latin typeface="Cambria Math" panose="02040503050406030204" pitchFamily="18" charset="0"/>
                                    </a:rPr>
                                    <m:t>𝑡</m:t>
                                  </m:r>
                                  <m:r>
                                    <a:rPr lang="de-DE" sz="1400" b="0" i="1" smtClean="0">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𝜅</m:t>
                                  </m:r>
                                </m:e>
                              </m:d>
                            </m:sup>
                          </m:sSubSup>
                        </m:oMath>
                      </m:oMathPara>
                    </a14:m>
                    <a:endParaRPr lang="en-GB" sz="1400" dirty="0"/>
                  </a:p>
                </p:txBody>
              </p:sp>
            </mc:Choice>
            <mc:Fallback xmlns="">
              <p:sp>
                <p:nvSpPr>
                  <p:cNvPr id="76" name="TextBox 75">
                    <a:extLst>
                      <a:ext uri="{FF2B5EF4-FFF2-40B4-BE49-F238E27FC236}">
                        <a16:creationId xmlns:a16="http://schemas.microsoft.com/office/drawing/2014/main" id="{23C12304-44AA-6941-83FA-CA605D94EF9F}"/>
                      </a:ext>
                    </a:extLst>
                  </p:cNvPr>
                  <p:cNvSpPr txBox="1">
                    <a:spLocks noRot="1" noChangeAspect="1" noMove="1" noResize="1" noEditPoints="1" noAdjustHandles="1" noChangeArrowheads="1" noChangeShapeType="1" noTextEdit="1"/>
                  </p:cNvSpPr>
                  <p:nvPr/>
                </p:nvSpPr>
                <p:spPr>
                  <a:xfrm>
                    <a:off x="11158560" y="4499651"/>
                    <a:ext cx="507831" cy="267894"/>
                  </a:xfrm>
                  <a:prstGeom prst="rect">
                    <a:avLst/>
                  </a:prstGeom>
                  <a:blipFill>
                    <a:blip r:embed="rId30"/>
                    <a:stretch>
                      <a:fillRect l="-7317" b="-18182"/>
                    </a:stretch>
                  </a:blipFill>
                </p:spPr>
                <p:txBody>
                  <a:bodyPr/>
                  <a:lstStyle/>
                  <a:p>
                    <a:r>
                      <a:rPr lang="en-GB">
                        <a:noFill/>
                      </a:rPr>
                      <a:t> </a:t>
                    </a:r>
                  </a:p>
                </p:txBody>
              </p:sp>
            </mc:Fallback>
          </mc:AlternateContent>
          <p:sp>
            <p:nvSpPr>
              <p:cNvPr id="195" name="Rectangle 194">
                <a:extLst>
                  <a:ext uri="{FF2B5EF4-FFF2-40B4-BE49-F238E27FC236}">
                    <a16:creationId xmlns:a16="http://schemas.microsoft.com/office/drawing/2014/main" id="{7739D8D3-54EE-B942-BD3E-6BAB83A40115}"/>
                  </a:ext>
                </a:extLst>
              </p:cNvPr>
              <p:cNvSpPr>
                <a:spLocks noChangeAspect="1"/>
              </p:cNvSpPr>
              <p:nvPr/>
            </p:nvSpPr>
            <p:spPr>
              <a:xfrm>
                <a:off x="11016804" y="4788360"/>
                <a:ext cx="118800" cy="1188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mc:AlternateContent xmlns:mc="http://schemas.openxmlformats.org/markup-compatibility/2006" xmlns:a14="http://schemas.microsoft.com/office/drawing/2010/main">
        <mc:Choice Requires="a14">
          <p:sp>
            <p:nvSpPr>
              <p:cNvPr id="120" name="Rectangle 119">
                <a:extLst>
                  <a:ext uri="{FF2B5EF4-FFF2-40B4-BE49-F238E27FC236}">
                    <a16:creationId xmlns:a16="http://schemas.microsoft.com/office/drawing/2014/main" id="{ED9C88CF-8C9D-F040-94F4-875D5258F7E5}"/>
                  </a:ext>
                </a:extLst>
              </p:cNvPr>
              <p:cNvSpPr/>
              <p:nvPr/>
            </p:nvSpPr>
            <p:spPr>
              <a:xfrm>
                <a:off x="721550" y="1410738"/>
                <a:ext cx="10748199" cy="1055161"/>
              </a:xfrm>
              <a:prstGeom prst="rect">
                <a:avLst/>
              </a:prstGeom>
            </p:spPr>
            <p:txBody>
              <a:bodyPr wrap="none">
                <a:spAutoFit/>
              </a:bodyPr>
              <a:lstStyle/>
              <a:p>
                <a:pPr marL="9525" lvl="1"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𝑒𝑢</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i="1">
                                      <a:latin typeface="Cambria Math" panose="02040503050406030204" pitchFamily="18" charset="0"/>
                                      <a:ea typeface="Cambria Math" panose="02040503050406030204" pitchFamily="18" charset="0"/>
                                    </a:rPr>
                                    <m:t>𝑡</m:t>
                                  </m:r>
                                </m:e>
                              </m:d>
                            </m:sup>
                          </m:sSup>
                          <m:r>
                            <a:rPr lang="en-GB" i="1">
                              <a:latin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1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e>
                              </m:d>
                            </m:sup>
                          </m:sSup>
                          <m:r>
                            <a:rPr lang="en-GB" b="1" i="1">
                              <a:latin typeface="Cambria Math" panose="02040503050406030204" pitchFamily="18" charset="0"/>
                              <a:ea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b="1"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e>
                      </m:d>
                      <m:r>
                        <m:rPr>
                          <m:aln/>
                        </m:rP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sSup>
                            <m:sSupPr>
                              <m:ctrlPr>
                                <a:rPr lang="de-DE" b="1" i="1">
                                  <a:latin typeface="Cambria Math" panose="02040503050406030204" pitchFamily="18" charset="0"/>
                                </a:rPr>
                              </m:ctrlPr>
                            </m:sSupPr>
                            <m:e>
                              <m:r>
                                <m:rPr>
                                  <m:brk m:alnAt="7"/>
                                </m:rPr>
                                <a:rPr lang="de-DE" b="1" i="1">
                                  <a:latin typeface="Cambria Math" panose="02040503050406030204" pitchFamily="18" charset="0"/>
                                </a:rPr>
                                <m:t>𝒗</m:t>
                              </m:r>
                            </m:e>
                            <m:sup>
                              <m:d>
                                <m:dPr>
                                  <m:ctrlPr>
                                    <a:rPr lang="de-DE" i="1" smtClean="0">
                                      <a:latin typeface="Cambria Math" panose="02040503050406030204" pitchFamily="18" charset="0"/>
                                    </a:rPr>
                                  </m:ctrlPr>
                                </m:dPr>
                                <m:e>
                                  <m:r>
                                    <a:rPr lang="de-DE" b="0" i="1" smtClean="0">
                                      <a:latin typeface="Cambria Math" panose="02040503050406030204" pitchFamily="18" charset="0"/>
                                    </a:rPr>
                                    <m:t>𝑡</m:t>
                                  </m:r>
                                  <m:r>
                                    <a:rPr lang="de-DE" b="0" i="1" smtClean="0">
                                      <a:latin typeface="Cambria Math" panose="02040503050406030204" pitchFamily="18" charset="0"/>
                                    </a:rPr>
                                    <m:t> :</m:t>
                                  </m:r>
                                  <m:r>
                                    <a:rPr lang="de-DE" b="0" i="1" smtClean="0">
                                      <a:latin typeface="Cambria Math" panose="02040503050406030204" pitchFamily="18" charset="0"/>
                                    </a:rPr>
                                    <m:t>𝑡</m:t>
                                  </m:r>
                                  <m:r>
                                    <a:rPr lang="de-DE" b="0" i="1" smtClean="0">
                                      <a:latin typeface="Cambria Math" panose="02040503050406030204" pitchFamily="18" charset="0"/>
                                    </a:rPr>
                                    <m:t>+</m:t>
                                  </m:r>
                                  <m:r>
                                    <a:rPr lang="en-GB" b="0" i="1">
                                      <a:latin typeface="Cambria Math" panose="02040503050406030204" pitchFamily="18" charset="0"/>
                                      <a:ea typeface="Cambria Math" panose="02040503050406030204" pitchFamily="18" charset="0"/>
                                    </a:rPr>
                                    <m:t>𝜅</m:t>
                                  </m:r>
                                </m:e>
                              </m:d>
                            </m:sup>
                          </m:sSup>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𝑟𝑣</m:t>
                              </m:r>
                              <m:d>
                                <m:dPr>
                                  <m:ctrlPr>
                                    <a:rPr lang="en-GB" i="1">
                                      <a:solidFill>
                                        <a:srgbClr val="FFC000"/>
                                      </a:solidFill>
                                      <a:latin typeface="Cambria Math" panose="02040503050406030204" pitchFamily="18" charset="0"/>
                                      <a:ea typeface="Cambria Math" panose="02040503050406030204" pitchFamily="18" charset="0"/>
                                    </a:rPr>
                                  </m:ctrlPr>
                                </m:dPr>
                                <m:e>
                                  <m:sSubSup>
                                    <m:sSubSupPr>
                                      <m:ctrlPr>
                                        <a:rPr lang="en-GB" i="1">
                                          <a:solidFill>
                                            <a:srgbClr val="FFC000"/>
                                          </a:solidFill>
                                          <a:latin typeface="Cambria Math" panose="02040503050406030204" pitchFamily="18" charset="0"/>
                                          <a:ea typeface="Cambria Math" panose="02040503050406030204" pitchFamily="18" charset="0"/>
                                        </a:rPr>
                                      </m:ctrlPr>
                                    </m:sSubSupPr>
                                    <m:e>
                                      <m:r>
                                        <a:rPr lang="en-GB" i="1">
                                          <a:solidFill>
                                            <a:srgbClr val="FFC000"/>
                                          </a:solidFill>
                                          <a:latin typeface="Cambria Math" panose="02040503050406030204" pitchFamily="18" charset="0"/>
                                          <a:ea typeface="Cambria Math" panose="02040503050406030204" pitchFamily="18" charset="0"/>
                                        </a:rPr>
                                        <m:t>𝐺</m:t>
                                      </m:r>
                                    </m:e>
                                    <m:sub>
                                      <m:r>
                                        <a:rPr lang="en-GB" i="1">
                                          <a:solidFill>
                                            <a:srgbClr val="FFC000"/>
                                          </a:solidFill>
                                          <a:latin typeface="Cambria Math" panose="02040503050406030204" pitchFamily="18" charset="0"/>
                                          <a:ea typeface="Cambria Math" panose="02040503050406030204" pitchFamily="18" charset="0"/>
                                        </a:rPr>
                                        <m:t>𝑈</m:t>
                                      </m:r>
                                    </m:sub>
                                    <m:sup>
                                      <m:d>
                                        <m:dPr>
                                          <m:ctrlPr>
                                            <a:rPr lang="en-GB" i="1">
                                              <a:solidFill>
                                                <a:srgbClr val="FFC000"/>
                                              </a:solidFill>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𝜅</m:t>
                                          </m:r>
                                        </m:e>
                                      </m:d>
                                    </m:sup>
                                  </m:sSubSup>
                                </m:e>
                              </m:d>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p>
                                <m:sSupPr>
                                  <m:ctrlPr>
                                    <a:rPr lang="de-DE" b="1" i="1">
                                      <a:solidFill>
                                        <a:srgbClr val="FFC000"/>
                                      </a:solidFill>
                                      <a:latin typeface="Cambria Math" panose="02040503050406030204" pitchFamily="18" charset="0"/>
                                    </a:rPr>
                                  </m:ctrlPr>
                                </m:sSupPr>
                                <m:e>
                                  <m:r>
                                    <m:rPr>
                                      <m:brk m:alnAt="7"/>
                                    </m:rPr>
                                    <a:rPr lang="de-DE" b="1" i="1">
                                      <a:solidFill>
                                        <a:srgbClr val="FFC000"/>
                                      </a:solidFill>
                                      <a:latin typeface="Cambria Math" panose="02040503050406030204" pitchFamily="18" charset="0"/>
                                    </a:rPr>
                                    <m:t>𝒗</m:t>
                                  </m:r>
                                </m:e>
                                <m:sup>
                                  <m:d>
                                    <m:dPr>
                                      <m:ctrlPr>
                                        <a:rPr lang="de-DE" i="1" smtClean="0">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𝑡</m:t>
                                      </m:r>
                                      <m:r>
                                        <a:rPr lang="de-DE" i="1">
                                          <a:solidFill>
                                            <a:srgbClr val="FFC000"/>
                                          </a:solidFill>
                                          <a:latin typeface="Cambria Math" panose="02040503050406030204" pitchFamily="18" charset="0"/>
                                        </a:rPr>
                                        <m:t> :</m:t>
                                      </m:r>
                                      <m:r>
                                        <a:rPr lang="de-DE" i="1">
                                          <a:solidFill>
                                            <a:srgbClr val="FFC000"/>
                                          </a:solidFill>
                                          <a:latin typeface="Cambria Math" panose="02040503050406030204" pitchFamily="18" charset="0"/>
                                        </a:rPr>
                                        <m:t>𝑡</m:t>
                                      </m:r>
                                      <m:r>
                                        <a:rPr lang="de-DE" i="1">
                                          <a:solidFill>
                                            <a:srgbClr val="FFC000"/>
                                          </a:solidFill>
                                          <a:latin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𝜅</m:t>
                                      </m:r>
                                    </m:e>
                                  </m:d>
                                </m:sup>
                              </m:sSup>
                            </m:e>
                            <m:e>
                              <m:sSup>
                                <m:sSupPr>
                                  <m:ctrlPr>
                                    <a:rPr lang="en-GB" i="1">
                                      <a:solidFill>
                                        <a:srgbClr val="FFC000"/>
                                      </a:solidFill>
                                      <a:latin typeface="Cambria Math" panose="02040503050406030204" pitchFamily="18" charset="0"/>
                                    </a:rPr>
                                  </m:ctrlPr>
                                </m:sSupPr>
                                <m:e>
                                  <m:r>
                                    <a:rPr lang="en-GB" b="1" i="1">
                                      <a:solidFill>
                                        <a:srgbClr val="FFC000"/>
                                      </a:solidFill>
                                      <a:latin typeface="Cambria Math" panose="02040503050406030204" pitchFamily="18" charset="0"/>
                                    </a:rPr>
                                    <m:t>𝒆</m:t>
                                  </m:r>
                                </m:e>
                                <m:sup>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rPr>
                                        <m:t>1 :</m:t>
                                      </m:r>
                                      <m:r>
                                        <a:rPr lang="en-GB" i="1">
                                          <a:solidFill>
                                            <a:srgbClr val="FFC000"/>
                                          </a:solidFill>
                                          <a:latin typeface="Cambria Math" panose="02040503050406030204" pitchFamily="18" charset="0"/>
                                          <a:ea typeface="Cambria Math" panose="02040503050406030204" pitchFamily="18" charset="0"/>
                                        </a:rPr>
                                        <m:t>𝑡</m:t>
                                      </m:r>
                                    </m:e>
                                  </m:d>
                                </m:sup>
                              </m:sSup>
                              <m:r>
                                <a:rPr lang="en-GB" i="1">
                                  <a:solidFill>
                                    <a:srgbClr val="FFC000"/>
                                  </a:solidFill>
                                  <a:latin typeface="Cambria Math" panose="02040503050406030204" pitchFamily="18" charset="0"/>
                                </a:rPr>
                                <m:t>,</m:t>
                              </m:r>
                              <m:sSup>
                                <m:sSupPr>
                                  <m:ctrlPr>
                                    <a:rPr lang="en-GB" b="1" i="1">
                                      <a:solidFill>
                                        <a:srgbClr val="FFC000"/>
                                      </a:solidFill>
                                      <a:latin typeface="Cambria Math" panose="02040503050406030204" pitchFamily="18" charset="0"/>
                                      <a:ea typeface="Cambria Math" panose="02040503050406030204" pitchFamily="18" charset="0"/>
                                    </a:rPr>
                                  </m:ctrlPr>
                                </m:sSupPr>
                                <m:e>
                                  <m:r>
                                    <a:rPr lang="en-GB" b="1" i="1">
                                      <a:solidFill>
                                        <a:srgbClr val="FFC000"/>
                                      </a:solidFill>
                                      <a:latin typeface="Cambria Math" panose="02040503050406030204" pitchFamily="18" charset="0"/>
                                    </a:rPr>
                                    <m:t>𝒅</m:t>
                                  </m:r>
                                </m:e>
                                <m:sup>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1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−1</m:t>
                                      </m:r>
                                    </m:e>
                                  </m:d>
                                </m:sup>
                              </m:sSup>
                              <m:r>
                                <a:rPr lang="en-GB" i="1">
                                  <a:solidFill>
                                    <a:srgbClr val="FFC000"/>
                                  </a:solidFill>
                                  <a:latin typeface="Cambria Math" panose="02040503050406030204" pitchFamily="18" charset="0"/>
                                </a:rPr>
                                <m:t>,</m:t>
                              </m:r>
                              <m:sSup>
                                <m:sSupPr>
                                  <m:ctrlPr>
                                    <a:rPr lang="en-GB" b="1" i="1">
                                      <a:solidFill>
                                        <a:srgbClr val="FFC000"/>
                                      </a:solidFill>
                                      <a:latin typeface="Cambria Math" panose="02040503050406030204" pitchFamily="18" charset="0"/>
                                      <a:ea typeface="Cambria Math" panose="02040503050406030204" pitchFamily="18" charset="0"/>
                                    </a:rPr>
                                  </m:ctrlPr>
                                </m:sSupPr>
                                <m:e>
                                  <m:r>
                                    <a:rPr lang="en-GB" b="1" i="1">
                                      <a:solidFill>
                                        <a:srgbClr val="FFC000"/>
                                      </a:solidFill>
                                      <a:latin typeface="Cambria Math" panose="02040503050406030204" pitchFamily="18" charset="0"/>
                                    </a:rPr>
                                    <m:t>𝒅</m:t>
                                  </m:r>
                                </m:e>
                                <m:sup>
                                  <m:d>
                                    <m:dPr>
                                      <m:ctrlPr>
                                        <a:rPr lang="en-GB" b="1"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𝜅</m:t>
                                      </m:r>
                                    </m:e>
                                  </m:d>
                                </m:sup>
                              </m:sSup>
                            </m:e>
                          </m:d>
                          <m:nary>
                            <m:naryPr>
                              <m:chr m:val="∑"/>
                              <m:ctrlPr>
                                <a:rPr lang="en-GB" i="1">
                                  <a:latin typeface="Cambria Math" panose="02040503050406030204" pitchFamily="18" charset="0"/>
                                </a:rPr>
                              </m:ctrlPr>
                            </m:naryPr>
                            <m:sub>
                              <m:r>
                                <a:rPr lang="en-GB" i="1">
                                  <a:latin typeface="Cambria Math" panose="02040503050406030204" pitchFamily="18" charset="0"/>
                                  <a:ea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0</m:t>
                              </m:r>
                            </m:sub>
                            <m:sup>
                              <m:r>
                                <a:rPr lang="en-GB" i="1">
                                  <a:latin typeface="Cambria Math" panose="02040503050406030204" pitchFamily="18" charset="0"/>
                                  <a:ea typeface="Cambria Math" panose="02040503050406030204" pitchFamily="18" charset="0"/>
                                </a:rPr>
                                <m:t>𝜅</m:t>
                              </m:r>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en-GB" i="1">
                                      <a:latin typeface="Cambria Math" panose="02040503050406030204" pitchFamily="18" charset="0"/>
                                      <a:ea typeface="Cambria Math" panose="02040503050406030204" pitchFamily="18" charset="0"/>
                                    </a:rPr>
                                    <m:t>𝑘</m:t>
                                  </m:r>
                                </m:sup>
                              </m:sSup>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𝛯</m:t>
                                  </m:r>
                                </m:e>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m:t>
                                      </m:r>
                                    </m:e>
                                  </m:d>
                                </m:sup>
                              </m:sSup>
                              <m:d>
                                <m:dPr>
                                  <m:ctrlPr>
                                    <a:rPr lang="en-GB"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𝐺</m:t>
                                      </m:r>
                                    </m:e>
                                    <m:sub>
                                      <m:r>
                                        <a:rPr lang="de-DE" i="1">
                                          <a:latin typeface="Cambria Math" panose="02040503050406030204" pitchFamily="18" charset="0"/>
                                          <a:ea typeface="Cambria Math" panose="02040503050406030204" pitchFamily="18" charset="0"/>
                                        </a:rPr>
                                        <m:t>𝑈</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e>
                              </m:d>
                            </m:e>
                          </m:nary>
                        </m:e>
                      </m:nary>
                    </m:oMath>
                  </m:oMathPara>
                </a14:m>
                <a:endParaRPr lang="en-GB" b="1" dirty="0">
                  <a:solidFill>
                    <a:schemeClr val="accent1"/>
                  </a:solidFill>
                </a:endParaRPr>
              </a:p>
            </p:txBody>
          </p:sp>
        </mc:Choice>
        <mc:Fallback xmlns="">
          <p:sp>
            <p:nvSpPr>
              <p:cNvPr id="120" name="Rectangle 119">
                <a:extLst>
                  <a:ext uri="{FF2B5EF4-FFF2-40B4-BE49-F238E27FC236}">
                    <a16:creationId xmlns:a16="http://schemas.microsoft.com/office/drawing/2014/main" id="{ED9C88CF-8C9D-F040-94F4-875D5258F7E5}"/>
                  </a:ext>
                </a:extLst>
              </p:cNvPr>
              <p:cNvSpPr>
                <a:spLocks noRot="1" noChangeAspect="1" noMove="1" noResize="1" noEditPoints="1" noAdjustHandles="1" noChangeArrowheads="1" noChangeShapeType="1" noTextEdit="1"/>
              </p:cNvSpPr>
              <p:nvPr/>
            </p:nvSpPr>
            <p:spPr>
              <a:xfrm>
                <a:off x="721550" y="1410738"/>
                <a:ext cx="10748199" cy="1055161"/>
              </a:xfrm>
              <a:prstGeom prst="rect">
                <a:avLst/>
              </a:prstGeom>
              <a:blipFill>
                <a:blip r:embed="rId31"/>
                <a:stretch>
                  <a:fillRect t="-79762" b="-103571"/>
                </a:stretch>
              </a:blipFill>
            </p:spPr>
            <p:txBody>
              <a:bodyPr/>
              <a:lstStyle/>
              <a:p>
                <a:r>
                  <a:rPr lang="en-GB">
                    <a:noFill/>
                  </a:rPr>
                  <a:t> </a:t>
                </a:r>
              </a:p>
            </p:txBody>
          </p:sp>
        </mc:Fallback>
      </mc:AlternateContent>
      <p:sp>
        <p:nvSpPr>
          <p:cNvPr id="4" name="Date Placeholder 3">
            <a:extLst>
              <a:ext uri="{FF2B5EF4-FFF2-40B4-BE49-F238E27FC236}">
                <a16:creationId xmlns:a16="http://schemas.microsoft.com/office/drawing/2014/main" id="{7457DBCF-1AB1-8105-ADE4-08988CBC084E}"/>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EC2CCED7-EB2B-4BF1-A45F-F4A1B20A55B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BFD65786-3055-A95B-9FAE-D933EB7E4F64}"/>
              </a:ext>
            </a:extLst>
          </p:cNvPr>
          <p:cNvSpPr>
            <a:spLocks noGrp="1"/>
          </p:cNvSpPr>
          <p:nvPr>
            <p:ph type="sldNum" sz="quarter" idx="11"/>
          </p:nvPr>
        </p:nvSpPr>
        <p:spPr/>
        <p:txBody>
          <a:bodyPr/>
          <a:lstStyle/>
          <a:p>
            <a:fld id="{EB1502E6-D9AE-3544-B6D5-378AAA0B915F}" type="slidenum">
              <a:rPr lang="de-DE" altLang="de-DE" smtClean="0"/>
              <a:pPr/>
              <a:t>83</a:t>
            </a:fld>
            <a:endParaRPr lang="de-DE" altLang="de-DE" dirty="0"/>
          </a:p>
        </p:txBody>
      </p:sp>
    </p:spTree>
    <p:extLst>
      <p:ext uri="{BB962C8B-B14F-4D97-AF65-F5344CB8AC3E}">
        <p14:creationId xmlns:p14="http://schemas.microsoft.com/office/powerpoint/2010/main" val="221124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2699-14CF-0345-BA79-DD5D2912839A}"/>
              </a:ext>
            </a:extLst>
          </p:cNvPr>
          <p:cNvSpPr>
            <a:spLocks noGrp="1"/>
          </p:cNvSpPr>
          <p:nvPr>
            <p:ph type="title"/>
          </p:nvPr>
        </p:nvSpPr>
        <p:spPr/>
        <p:txBody>
          <a:bodyPr>
            <a:normAutofit/>
          </a:bodyPr>
          <a:lstStyle/>
          <a:p>
            <a:r>
              <a:rPr lang="en-GB" dirty="0"/>
              <a:t>EU Query over Time: </a:t>
            </a:r>
            <a:r>
              <a:rPr lang="en-GB" dirty="0">
                <a:solidFill>
                  <a:schemeClr val="accent1"/>
                </a:solidFill>
              </a:rPr>
              <a:t>Approximate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565BB8-118E-DB47-9001-B40CC73A4BDF}"/>
                  </a:ext>
                </a:extLst>
              </p:cNvPr>
              <p:cNvSpPr>
                <a:spLocks noGrp="1"/>
              </p:cNvSpPr>
              <p:nvPr>
                <p:ph type="body" sz="quarter" idx="13"/>
              </p:nvPr>
            </p:nvSpPr>
            <p:spPr/>
            <p:txBody>
              <a:bodyPr>
                <a:noAutofit/>
              </a:bodyPr>
              <a:lstStyle/>
              <a:p>
                <a:r>
                  <a:rPr lang="en-GB" dirty="0"/>
                  <a:t>In episodic model, assume independence between PRVs of utility parfactors given </a:t>
                </a:r>
                <a14:m>
                  <m:oMath xmlns:m="http://schemas.openxmlformats.org/officeDocument/2006/math">
                    <m:r>
                      <a:rPr lang="en-GB" b="1" i="1">
                        <a:latin typeface="Cambria Math" panose="02040503050406030204" pitchFamily="18" charset="0"/>
                      </a:rPr>
                      <m:t>𝒆</m:t>
                    </m:r>
                    <m:r>
                      <a:rPr lang="en-GB" i="1">
                        <a:latin typeface="Cambria Math" panose="02040503050406030204" pitchFamily="18" charset="0"/>
                      </a:rPr>
                      <m:t>,</m:t>
                    </m:r>
                    <m:r>
                      <a:rPr lang="en-GB" b="1" i="1">
                        <a:latin typeface="Cambria Math" panose="02040503050406030204" pitchFamily="18" charset="0"/>
                      </a:rPr>
                      <m:t>𝒅</m:t>
                    </m:r>
                  </m:oMath>
                </a14:m>
                <a:r>
                  <a:rPr lang="en-GB" dirty="0"/>
                  <a:t> to factorise query</a:t>
                </a:r>
              </a:p>
              <a:p>
                <a:pPr lvl="1"/>
                <a:r>
                  <a:rPr lang="en-GB" dirty="0"/>
                  <a:t>Set of smaller queries instead of one large</a:t>
                </a:r>
              </a:p>
              <a:p>
                <a:pPr lvl="1"/>
                <a:r>
                  <a:rPr lang="en-GB" dirty="0"/>
                  <a:t>Exact answer if independences hold</a:t>
                </a:r>
              </a:p>
              <a:p>
                <a:r>
                  <a:rPr lang="en-GB" dirty="0"/>
                  <a:t>Does that help with sequential models? </a:t>
                </a:r>
                <a:br>
                  <a:rPr lang="en-GB" dirty="0"/>
                </a:br>
                <a:r>
                  <a:rPr lang="en-GB" dirty="0"/>
                  <a:t>– Yes and no.</a:t>
                </a:r>
              </a:p>
              <a:p>
                <a:pPr lvl="1"/>
                <a:r>
                  <a:rPr lang="en-GB" dirty="0"/>
                  <a:t>Assuming independence allows for factorising query into queries for each slice</a:t>
                </a:r>
              </a:p>
              <a:p>
                <a:pPr lvl="1"/>
                <a:r>
                  <a:rPr lang="en-GB" dirty="0"/>
                  <a:t>BUT: Query answer will be approximate as independence between slices not reasonable in a sequential model just given </a:t>
                </a:r>
                <a14:m>
                  <m:oMath xmlns:m="http://schemas.openxmlformats.org/officeDocument/2006/math">
                    <m:sSup>
                      <m:sSupPr>
                        <m:ctrlPr>
                          <a:rPr lang="en-GB" b="1" i="1" smtClean="0">
                            <a:latin typeface="Cambria Math" panose="02040503050406030204" pitchFamily="18" charset="0"/>
                          </a:rPr>
                        </m:ctrlPr>
                      </m:sSupPr>
                      <m:e>
                        <m:r>
                          <a:rPr lang="en-GB" b="1" i="1">
                            <a:latin typeface="Cambria Math" panose="02040503050406030204" pitchFamily="18" charset="0"/>
                          </a:rPr>
                          <m:t>𝒆</m:t>
                        </m:r>
                      </m:e>
                      <m:sup>
                        <m:d>
                          <m:dPr>
                            <m:ctrlPr>
                              <a:rPr lang="de-DE" i="1" smtClean="0">
                                <a:latin typeface="Cambria Math" panose="02040503050406030204" pitchFamily="18" charset="0"/>
                              </a:rPr>
                            </m:ctrlPr>
                          </m:dPr>
                          <m:e>
                            <m:r>
                              <a:rPr lang="de-DE" b="0" i="1" smtClean="0">
                                <a:latin typeface="Cambria Math" panose="02040503050406030204" pitchFamily="18" charset="0"/>
                              </a:rPr>
                              <m:t>1 :</m:t>
                            </m:r>
                            <m:r>
                              <a:rPr lang="de-DE" b="0" i="1" smtClean="0">
                                <a:latin typeface="Cambria Math" panose="02040503050406030204" pitchFamily="18" charset="0"/>
                              </a:rPr>
                              <m:t>𝑡</m:t>
                            </m:r>
                          </m:e>
                        </m:d>
                      </m:sup>
                    </m:sSup>
                    <m:r>
                      <a:rPr lang="en-GB" b="0" i="1">
                        <a:latin typeface="Cambria Math" panose="02040503050406030204" pitchFamily="18" charset="0"/>
                      </a:rPr>
                      <m:t>,</m:t>
                    </m:r>
                    <m:sSup>
                      <m:sSupPr>
                        <m:ctrlPr>
                          <a:rPr lang="en-GB" b="1" i="1">
                            <a:latin typeface="Cambria Math" panose="02040503050406030204" pitchFamily="18" charset="0"/>
                          </a:rPr>
                        </m:ctrlPr>
                      </m:sSupPr>
                      <m:e>
                        <m:r>
                          <a:rPr lang="en-GB" b="1" i="1">
                            <a:latin typeface="Cambria Math" panose="02040503050406030204" pitchFamily="18" charset="0"/>
                          </a:rPr>
                          <m:t>𝒅</m:t>
                        </m:r>
                      </m:e>
                      <m:sup>
                        <m:d>
                          <m:dPr>
                            <m:ctrlPr>
                              <a:rPr lang="de-DE" i="1" smtClean="0">
                                <a:latin typeface="Cambria Math" panose="02040503050406030204" pitchFamily="18" charset="0"/>
                              </a:rPr>
                            </m:ctrlPr>
                          </m:dPr>
                          <m:e>
                            <m:r>
                              <a:rPr lang="de-DE" b="0" i="1" smtClean="0">
                                <a:latin typeface="Cambria Math" panose="02040503050406030204" pitchFamily="18" charset="0"/>
                              </a:rPr>
                              <m:t>1 :</m:t>
                            </m:r>
                            <m:r>
                              <a:rPr lang="de-DE" b="0" i="1" smtClean="0">
                                <a:latin typeface="Cambria Math" panose="02040503050406030204" pitchFamily="18" charset="0"/>
                              </a:rPr>
                              <m:t>𝑡</m:t>
                            </m:r>
                            <m:r>
                              <a:rPr lang="de-DE" b="0" i="1" smtClean="0">
                                <a:latin typeface="Cambria Math" panose="02040503050406030204" pitchFamily="18" charset="0"/>
                              </a:rPr>
                              <m:t>−1</m:t>
                            </m:r>
                          </m:e>
                        </m:d>
                      </m:sup>
                    </m:sSup>
                  </m:oMath>
                </a14:m>
                <a:r>
                  <a:rPr lang="en-GB" dirty="0"/>
                  <a:t> </a:t>
                </a:r>
              </a:p>
              <a:p>
                <a:pPr lvl="2"/>
                <a:r>
                  <a:rPr lang="en-GB" dirty="0"/>
                  <a:t>Otherwise, a set of episodic models suffice</a:t>
                </a:r>
              </a:p>
            </p:txBody>
          </p:sp>
        </mc:Choice>
        <mc:Fallback xmlns="">
          <p:sp>
            <p:nvSpPr>
              <p:cNvPr id="3" name="Content Placeholder 2">
                <a:extLst>
                  <a:ext uri="{FF2B5EF4-FFF2-40B4-BE49-F238E27FC236}">
                    <a16:creationId xmlns:a16="http://schemas.microsoft.com/office/drawing/2014/main" id="{4F565BB8-118E-DB47-9001-B40CC73A4BDF}"/>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829" t="-2210" r="-1029" b="-3315"/>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61150324-C519-8FBA-3890-CAE040DF4DA2}"/>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4D1837A4-7B25-E30F-15D2-58688AEB2EB1}"/>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EC2DE007-91FC-CB82-673F-C27ADD965631}"/>
              </a:ext>
            </a:extLst>
          </p:cNvPr>
          <p:cNvSpPr>
            <a:spLocks noGrp="1"/>
          </p:cNvSpPr>
          <p:nvPr>
            <p:ph type="sldNum" sz="quarter" idx="11"/>
          </p:nvPr>
        </p:nvSpPr>
        <p:spPr/>
        <p:txBody>
          <a:bodyPr/>
          <a:lstStyle/>
          <a:p>
            <a:fld id="{EB1502E6-D9AE-3544-B6D5-378AAA0B915F}" type="slidenum">
              <a:rPr lang="de-DE" altLang="de-DE" smtClean="0"/>
              <a:pPr/>
              <a:t>84</a:t>
            </a:fld>
            <a:endParaRPr lang="de-DE" altLang="de-DE" dirty="0"/>
          </a:p>
        </p:txBody>
      </p:sp>
    </p:spTree>
    <p:extLst>
      <p:ext uri="{BB962C8B-B14F-4D97-AF65-F5344CB8AC3E}">
        <p14:creationId xmlns:p14="http://schemas.microsoft.com/office/powerpoint/2010/main" val="94514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2699-14CF-0345-BA79-DD5D2912839A}"/>
              </a:ext>
            </a:extLst>
          </p:cNvPr>
          <p:cNvSpPr>
            <a:spLocks noGrp="1"/>
          </p:cNvSpPr>
          <p:nvPr>
            <p:ph type="title"/>
          </p:nvPr>
        </p:nvSpPr>
        <p:spPr/>
        <p:txBody>
          <a:bodyPr>
            <a:normAutofit/>
          </a:bodyPr>
          <a:lstStyle/>
          <a:p>
            <a:r>
              <a:rPr lang="en-GB" dirty="0"/>
              <a:t>EU Query over Time: </a:t>
            </a:r>
            <a:r>
              <a:rPr lang="en-GB" dirty="0">
                <a:solidFill>
                  <a:schemeClr val="accent1"/>
                </a:solidFill>
              </a:rPr>
              <a:t>Approximate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DFF1B07A-9067-124D-B817-DBA234C07A35}"/>
                  </a:ext>
                </a:extLst>
              </p:cNvPr>
              <p:cNvSpPr>
                <a:spLocks noGrp="1"/>
              </p:cNvSpPr>
              <p:nvPr>
                <p:ph type="body" sz="quarter" idx="13"/>
              </p:nvPr>
            </p:nvSpPr>
            <p:spPr/>
            <p:txBody>
              <a:bodyPr/>
              <a:lstStyle/>
              <a:p>
                <a14:m>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i="1">
                                    <a:latin typeface="Cambria Math" panose="02040503050406030204" pitchFamily="18" charset="0"/>
                                    <a:ea typeface="Cambria Math" panose="02040503050406030204" pitchFamily="18" charset="0"/>
                                  </a:rPr>
                                  <m:t>𝑡</m:t>
                                </m:r>
                              </m:e>
                            </m:d>
                          </m:sup>
                        </m:sSup>
                        <m:r>
                          <a:rPr lang="en-GB" i="1">
                            <a:latin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1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e>
                            </m:d>
                          </m:sup>
                        </m:sSup>
                        <m:r>
                          <a:rPr lang="en-GB" b="1" i="1">
                            <a:latin typeface="Cambria Math" panose="02040503050406030204" pitchFamily="18" charset="0"/>
                            <a:ea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b="1"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e>
                    </m:d>
                    <m:r>
                      <a:rPr lang="en-GB" b="1" i="1">
                        <a:latin typeface="Cambria Math" panose="02040503050406030204" pitchFamily="18" charset="0"/>
                        <a:ea typeface="Cambria Math" panose="02040503050406030204" pitchFamily="18" charset="0"/>
                      </a:rPr>
                      <m:t> </m:t>
                    </m:r>
                  </m:oMath>
                </a14:m>
                <a:r>
                  <a:rPr lang="en-GB" dirty="0"/>
                  <a:t>when assuming the inter-slice independence: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DFF1B07A-9067-124D-B817-DBA234C07A35}"/>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371" t="-552"/>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93D1C22-4136-E94D-BD3C-B873B00F7DCF}"/>
                  </a:ext>
                </a:extLst>
              </p:cNvPr>
              <p:cNvSpPr/>
              <p:nvPr/>
            </p:nvSpPr>
            <p:spPr>
              <a:xfrm>
                <a:off x="467131" y="2018933"/>
                <a:ext cx="11383694" cy="40550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𝑒𝑢</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i="1">
                                      <a:latin typeface="Cambria Math" panose="02040503050406030204" pitchFamily="18" charset="0"/>
                                      <a:ea typeface="Cambria Math" panose="02040503050406030204" pitchFamily="18" charset="0"/>
                                    </a:rPr>
                                    <m:t>𝑡</m:t>
                                  </m:r>
                                </m:e>
                              </m:d>
                            </m:sup>
                          </m:sSup>
                          <m:r>
                            <a:rPr lang="en-GB" i="1">
                              <a:latin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1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e>
                              </m:d>
                            </m:sup>
                          </m:sSup>
                          <m:r>
                            <a:rPr lang="en-GB" b="1" i="1">
                              <a:latin typeface="Cambria Math" panose="02040503050406030204" pitchFamily="18" charset="0"/>
                              <a:ea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b="1"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e>
                      </m:d>
                    </m:oMath>
                    <m:oMath xmlns:m="http://schemas.openxmlformats.org/officeDocument/2006/math">
                      <m:r>
                        <m:rPr>
                          <m:aln/>
                        </m:rPr>
                        <a:rPr lang="en-GB" i="1">
                          <a:latin typeface="Cambria Math" panose="02040503050406030204" pitchFamily="18" charset="0"/>
                        </a:rPr>
                        <m:t>=</m:t>
                      </m:r>
                      <m:nary>
                        <m:naryPr>
                          <m:chr m:val="∑"/>
                          <m:supHide m:val="on"/>
                          <m:ctrlPr>
                            <a:rPr lang="en-GB" i="1">
                              <a:latin typeface="Cambria Math" panose="02040503050406030204" pitchFamily="18" charset="0"/>
                            </a:rPr>
                          </m:ctrlPr>
                        </m:naryPr>
                        <m:sub>
                          <m:sSup>
                            <m:sSupPr>
                              <m:ctrlPr>
                                <a:rPr lang="de-DE" b="1" i="1">
                                  <a:latin typeface="Cambria Math" panose="02040503050406030204" pitchFamily="18" charset="0"/>
                                </a:rPr>
                              </m:ctrlPr>
                            </m:sSupPr>
                            <m:e>
                              <m:r>
                                <m:rPr>
                                  <m:brk m:alnAt="7"/>
                                </m:rPr>
                                <a:rPr lang="de-DE" b="1" i="1">
                                  <a:latin typeface="Cambria Math" panose="02040503050406030204" pitchFamily="18" charset="0"/>
                                </a:rPr>
                                <m:t>𝒗</m:t>
                              </m:r>
                            </m:e>
                            <m:sup>
                              <m:d>
                                <m:dPr>
                                  <m:ctrlPr>
                                    <a:rPr lang="de-DE" i="1">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 :</m:t>
                                  </m:r>
                                  <m:r>
                                    <a:rPr lang="de-DE" i="1">
                                      <a:latin typeface="Cambria Math" panose="02040503050406030204" pitchFamily="18" charset="0"/>
                                    </a:rPr>
                                    <m:t>𝑡</m:t>
                                  </m:r>
                                  <m:r>
                                    <a:rPr lang="de-DE" i="1">
                                      <a:latin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𝑟𝑣</m:t>
                              </m:r>
                              <m:d>
                                <m:dPr>
                                  <m:ctrlPr>
                                    <a:rPr lang="en-GB" i="1">
                                      <a:solidFill>
                                        <a:srgbClr val="FFC000"/>
                                      </a:solidFill>
                                      <a:latin typeface="Cambria Math" panose="02040503050406030204" pitchFamily="18" charset="0"/>
                                      <a:ea typeface="Cambria Math" panose="02040503050406030204" pitchFamily="18" charset="0"/>
                                    </a:rPr>
                                  </m:ctrlPr>
                                </m:dPr>
                                <m:e>
                                  <m:sSubSup>
                                    <m:sSubSupPr>
                                      <m:ctrlPr>
                                        <a:rPr lang="en-GB" i="1">
                                          <a:solidFill>
                                            <a:srgbClr val="FFC000"/>
                                          </a:solidFill>
                                          <a:latin typeface="Cambria Math" panose="02040503050406030204" pitchFamily="18" charset="0"/>
                                          <a:ea typeface="Cambria Math" panose="02040503050406030204" pitchFamily="18" charset="0"/>
                                        </a:rPr>
                                      </m:ctrlPr>
                                    </m:sSubSupPr>
                                    <m:e>
                                      <m:r>
                                        <a:rPr lang="en-GB" i="1">
                                          <a:solidFill>
                                            <a:srgbClr val="FFC000"/>
                                          </a:solidFill>
                                          <a:latin typeface="Cambria Math" panose="02040503050406030204" pitchFamily="18" charset="0"/>
                                          <a:ea typeface="Cambria Math" panose="02040503050406030204" pitchFamily="18" charset="0"/>
                                        </a:rPr>
                                        <m:t>𝐺</m:t>
                                      </m:r>
                                    </m:e>
                                    <m:sub>
                                      <m:r>
                                        <a:rPr lang="en-GB" i="1">
                                          <a:solidFill>
                                            <a:srgbClr val="FFC000"/>
                                          </a:solidFill>
                                          <a:latin typeface="Cambria Math" panose="02040503050406030204" pitchFamily="18" charset="0"/>
                                          <a:ea typeface="Cambria Math" panose="02040503050406030204" pitchFamily="18" charset="0"/>
                                        </a:rPr>
                                        <m:t>𝑈</m:t>
                                      </m:r>
                                    </m:sub>
                                    <m:sup>
                                      <m:d>
                                        <m:dPr>
                                          <m:ctrlPr>
                                            <a:rPr lang="en-GB" i="1">
                                              <a:solidFill>
                                                <a:srgbClr val="FFC000"/>
                                              </a:solidFill>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𝜅</m:t>
                                          </m:r>
                                        </m:e>
                                      </m:d>
                                    </m:sup>
                                  </m:sSubSup>
                                </m:e>
                              </m:d>
                            </m:e>
                          </m:d>
                        </m:sub>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p>
                                <m:sSupPr>
                                  <m:ctrlPr>
                                    <a:rPr lang="de-DE" b="1" i="1">
                                      <a:solidFill>
                                        <a:srgbClr val="FFC000"/>
                                      </a:solidFill>
                                      <a:latin typeface="Cambria Math" panose="02040503050406030204" pitchFamily="18" charset="0"/>
                                    </a:rPr>
                                  </m:ctrlPr>
                                </m:sSupPr>
                                <m:e>
                                  <m:r>
                                    <m:rPr>
                                      <m:brk m:alnAt="7"/>
                                    </m:rPr>
                                    <a:rPr lang="de-DE" b="1" i="1">
                                      <a:solidFill>
                                        <a:srgbClr val="FFC000"/>
                                      </a:solidFill>
                                      <a:latin typeface="Cambria Math" panose="02040503050406030204" pitchFamily="18" charset="0"/>
                                    </a:rPr>
                                    <m:t>𝒗</m:t>
                                  </m:r>
                                </m:e>
                                <m:sup>
                                  <m:d>
                                    <m:dPr>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𝑡</m:t>
                                      </m:r>
                                      <m:r>
                                        <a:rPr lang="de-DE" i="1">
                                          <a:solidFill>
                                            <a:srgbClr val="FFC000"/>
                                          </a:solidFill>
                                          <a:latin typeface="Cambria Math" panose="02040503050406030204" pitchFamily="18" charset="0"/>
                                        </a:rPr>
                                        <m:t> :</m:t>
                                      </m:r>
                                      <m:r>
                                        <a:rPr lang="de-DE" i="1">
                                          <a:solidFill>
                                            <a:srgbClr val="FFC000"/>
                                          </a:solidFill>
                                          <a:latin typeface="Cambria Math" panose="02040503050406030204" pitchFamily="18" charset="0"/>
                                        </a:rPr>
                                        <m:t>𝑡</m:t>
                                      </m:r>
                                      <m:r>
                                        <a:rPr lang="de-DE" i="1">
                                          <a:solidFill>
                                            <a:srgbClr val="FFC000"/>
                                          </a:solidFill>
                                          <a:latin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𝜅</m:t>
                                      </m:r>
                                    </m:e>
                                  </m:d>
                                </m:sup>
                              </m:sSup>
                            </m:e>
                            <m:e>
                              <m:sSup>
                                <m:sSupPr>
                                  <m:ctrlPr>
                                    <a:rPr lang="en-GB" i="1">
                                      <a:solidFill>
                                        <a:srgbClr val="FFC000"/>
                                      </a:solidFill>
                                      <a:latin typeface="Cambria Math" panose="02040503050406030204" pitchFamily="18" charset="0"/>
                                    </a:rPr>
                                  </m:ctrlPr>
                                </m:sSupPr>
                                <m:e>
                                  <m:r>
                                    <a:rPr lang="en-GB" b="1" i="1">
                                      <a:solidFill>
                                        <a:srgbClr val="FFC000"/>
                                      </a:solidFill>
                                      <a:latin typeface="Cambria Math" panose="02040503050406030204" pitchFamily="18" charset="0"/>
                                    </a:rPr>
                                    <m:t>𝒆</m:t>
                                  </m:r>
                                </m:e>
                                <m:sup>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rPr>
                                        <m:t>1 :</m:t>
                                      </m:r>
                                      <m:r>
                                        <a:rPr lang="en-GB" i="1">
                                          <a:solidFill>
                                            <a:srgbClr val="FFC000"/>
                                          </a:solidFill>
                                          <a:latin typeface="Cambria Math" panose="02040503050406030204" pitchFamily="18" charset="0"/>
                                          <a:ea typeface="Cambria Math" panose="02040503050406030204" pitchFamily="18" charset="0"/>
                                        </a:rPr>
                                        <m:t>𝑡</m:t>
                                      </m:r>
                                    </m:e>
                                  </m:d>
                                </m:sup>
                              </m:sSup>
                              <m:r>
                                <a:rPr lang="en-GB" i="1">
                                  <a:solidFill>
                                    <a:srgbClr val="FFC000"/>
                                  </a:solidFill>
                                  <a:latin typeface="Cambria Math" panose="02040503050406030204" pitchFamily="18" charset="0"/>
                                </a:rPr>
                                <m:t>,</m:t>
                              </m:r>
                              <m:sSup>
                                <m:sSupPr>
                                  <m:ctrlPr>
                                    <a:rPr lang="en-GB" b="1" i="1">
                                      <a:solidFill>
                                        <a:srgbClr val="FFC000"/>
                                      </a:solidFill>
                                      <a:latin typeface="Cambria Math" panose="02040503050406030204" pitchFamily="18" charset="0"/>
                                      <a:ea typeface="Cambria Math" panose="02040503050406030204" pitchFamily="18" charset="0"/>
                                    </a:rPr>
                                  </m:ctrlPr>
                                </m:sSupPr>
                                <m:e>
                                  <m:r>
                                    <a:rPr lang="en-GB" b="1" i="1">
                                      <a:solidFill>
                                        <a:srgbClr val="FFC000"/>
                                      </a:solidFill>
                                      <a:latin typeface="Cambria Math" panose="02040503050406030204" pitchFamily="18" charset="0"/>
                                    </a:rPr>
                                    <m:t>𝒅</m:t>
                                  </m:r>
                                </m:e>
                                <m:sup>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1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−1</m:t>
                                      </m:r>
                                    </m:e>
                                  </m:d>
                                </m:sup>
                              </m:sSup>
                              <m:r>
                                <a:rPr lang="en-GB" i="1">
                                  <a:solidFill>
                                    <a:srgbClr val="FFC000"/>
                                  </a:solidFill>
                                  <a:latin typeface="Cambria Math" panose="02040503050406030204" pitchFamily="18" charset="0"/>
                                </a:rPr>
                                <m:t>,</m:t>
                              </m:r>
                              <m:sSup>
                                <m:sSupPr>
                                  <m:ctrlPr>
                                    <a:rPr lang="en-GB" b="1" i="1">
                                      <a:solidFill>
                                        <a:srgbClr val="FFC000"/>
                                      </a:solidFill>
                                      <a:latin typeface="Cambria Math" panose="02040503050406030204" pitchFamily="18" charset="0"/>
                                      <a:ea typeface="Cambria Math" panose="02040503050406030204" pitchFamily="18" charset="0"/>
                                    </a:rPr>
                                  </m:ctrlPr>
                                </m:sSupPr>
                                <m:e>
                                  <m:r>
                                    <a:rPr lang="en-GB" b="1" i="1">
                                      <a:solidFill>
                                        <a:srgbClr val="FFC000"/>
                                      </a:solidFill>
                                      <a:latin typeface="Cambria Math" panose="02040503050406030204" pitchFamily="18" charset="0"/>
                                    </a:rPr>
                                    <m:t>𝒅</m:t>
                                  </m:r>
                                </m:e>
                                <m:sup>
                                  <m:d>
                                    <m:dPr>
                                      <m:ctrlPr>
                                        <a:rPr lang="en-GB" b="1"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𝜅</m:t>
                                      </m:r>
                                    </m:e>
                                  </m:d>
                                </m:sup>
                              </m:sSup>
                            </m:e>
                          </m:d>
                          <m:nary>
                            <m:naryPr>
                              <m:chr m:val="∑"/>
                              <m:ctrlPr>
                                <a:rPr lang="en-GB" i="1">
                                  <a:latin typeface="Cambria Math" panose="02040503050406030204" pitchFamily="18" charset="0"/>
                                </a:rPr>
                              </m:ctrlPr>
                            </m:naryPr>
                            <m:sub>
                              <m:r>
                                <a:rPr lang="en-GB" i="1">
                                  <a:latin typeface="Cambria Math" panose="02040503050406030204" pitchFamily="18" charset="0"/>
                                  <a:ea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0</m:t>
                              </m:r>
                            </m:sub>
                            <m:sup>
                              <m:r>
                                <a:rPr lang="en-GB" i="1">
                                  <a:latin typeface="Cambria Math" panose="02040503050406030204" pitchFamily="18" charset="0"/>
                                  <a:ea typeface="Cambria Math" panose="02040503050406030204" pitchFamily="18" charset="0"/>
                                </a:rPr>
                                <m:t>𝜅</m:t>
                              </m:r>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en-GB" i="1">
                                      <a:latin typeface="Cambria Math" panose="02040503050406030204" pitchFamily="18" charset="0"/>
                                      <a:ea typeface="Cambria Math" panose="02040503050406030204" pitchFamily="18" charset="0"/>
                                    </a:rPr>
                                    <m:t>𝑘</m:t>
                                  </m:r>
                                </m:sup>
                              </m:sSup>
                              <m:r>
                                <a:rPr lang="de-DE" i="1">
                                  <a:latin typeface="Cambria Math" panose="02040503050406030204" pitchFamily="18" charset="0"/>
                                  <a:ea typeface="Cambria Math" panose="02040503050406030204" pitchFamily="18" charset="0"/>
                                </a:rPr>
                                <m:t>∙</m:t>
                              </m:r>
                              <m:sSup>
                                <m:sSupPr>
                                  <m:ctrlPr>
                                    <a:rPr lang="el-GR" i="1" smtClean="0">
                                      <a:solidFill>
                                        <a:schemeClr val="accent1"/>
                                      </a:solidFill>
                                      <a:latin typeface="Cambria Math" panose="02040503050406030204" pitchFamily="18" charset="0"/>
                                      <a:ea typeface="Cambria Math" panose="02040503050406030204" pitchFamily="18" charset="0"/>
                                    </a:rPr>
                                  </m:ctrlPr>
                                </m:sSupPr>
                                <m:e>
                                  <m:r>
                                    <a:rPr lang="el-GR" i="1">
                                      <a:solidFill>
                                        <a:schemeClr val="accent1"/>
                                      </a:solidFill>
                                      <a:latin typeface="Cambria Math" panose="02040503050406030204" pitchFamily="18" charset="0"/>
                                      <a:ea typeface="Cambria Math" panose="02040503050406030204" pitchFamily="18" charset="0"/>
                                    </a:rPr>
                                    <m:t>𝛯</m:t>
                                  </m:r>
                                </m:e>
                                <m:sup>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𝑡</m:t>
                                      </m:r>
                                      <m:r>
                                        <a:rPr lang="de-DE" b="0" i="1" smtClean="0">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𝑘</m:t>
                                      </m:r>
                                    </m:e>
                                  </m:d>
                                </m:sup>
                              </m:sSup>
                              <m:d>
                                <m:dPr>
                                  <m:begChr m:val="["/>
                                  <m:endChr m:val="]"/>
                                  <m:ctrlPr>
                                    <a:rPr lang="de-DE"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1</m:t>
                                          </m:r>
                                        </m:sub>
                                      </m:sSub>
                                    </m:sub>
                                    <m: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𝑘</m:t>
                                          </m:r>
                                        </m:e>
                                      </m:d>
                                    </m:sup>
                                  </m:sSubSup>
                                  <m:d>
                                    <m:dPr>
                                      <m:ctrlPr>
                                        <a:rPr lang="de-DE" i="1">
                                          <a:latin typeface="Cambria Math" panose="02040503050406030204" pitchFamily="18" charset="0"/>
                                          <a:ea typeface="Cambria Math" panose="02040503050406030204" pitchFamily="18" charset="0"/>
                                        </a:rPr>
                                      </m:ctrlPr>
                                    </m:dPr>
                                    <m:e>
                                      <m:sSubSup>
                                        <m:sSubSupPr>
                                          <m:ctrlPr>
                                            <a:rPr lang="de-DE" b="1" i="1" smtClean="0">
                                              <a:latin typeface="Cambria Math" panose="02040503050406030204" pitchFamily="18" charset="0"/>
                                              <a:ea typeface="Cambria Math" panose="02040503050406030204" pitchFamily="18" charset="0"/>
                                            </a:rPr>
                                          </m:ctrlPr>
                                        </m:sSubSup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1</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e>
                                  </m:d>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𝑚</m:t>
                                          </m:r>
                                        </m:sub>
                                      </m:sSub>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d>
                                    <m:dPr>
                                      <m:ctrlPr>
                                        <a:rPr lang="de-DE" i="1">
                                          <a:latin typeface="Cambria Math" panose="02040503050406030204" pitchFamily="18" charset="0"/>
                                          <a:ea typeface="Cambria Math" panose="02040503050406030204" pitchFamily="18" charset="0"/>
                                        </a:rPr>
                                      </m:ctrlPr>
                                    </m:dPr>
                                    <m:e>
                                      <m:sSubSup>
                                        <m:sSubSupPr>
                                          <m:ctrlPr>
                                            <a:rPr lang="de-DE" b="1" i="1" smtClean="0">
                                              <a:latin typeface="Cambria Math" panose="02040503050406030204" pitchFamily="18" charset="0"/>
                                              <a:ea typeface="Cambria Math" panose="02040503050406030204" pitchFamily="18" charset="0"/>
                                            </a:rPr>
                                          </m:ctrlPr>
                                        </m:sSubSup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𝑚</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e>
                                  </m:d>
                                </m:e>
                              </m:d>
                            </m:e>
                          </m:nary>
                        </m:e>
                      </m:nary>
                    </m:oMath>
                    <m:oMath xmlns:m="http://schemas.openxmlformats.org/officeDocument/2006/math">
                      <m:r>
                        <m:rPr>
                          <m:aln/>
                        </m:rP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sSup>
                            <m:sSupPr>
                              <m:ctrlPr>
                                <a:rPr lang="de-DE" b="1" i="1">
                                  <a:latin typeface="Cambria Math" panose="02040503050406030204" pitchFamily="18" charset="0"/>
                                </a:rPr>
                              </m:ctrlPr>
                            </m:sSupPr>
                            <m:e>
                              <m:r>
                                <m:rPr>
                                  <m:brk m:alnAt="7"/>
                                </m:rPr>
                                <a:rPr lang="de-DE" b="1" i="1">
                                  <a:latin typeface="Cambria Math" panose="02040503050406030204" pitchFamily="18" charset="0"/>
                                </a:rPr>
                                <m:t>𝒗</m:t>
                              </m:r>
                            </m:e>
                            <m:sup>
                              <m:d>
                                <m:dPr>
                                  <m:ctrlPr>
                                    <a:rPr lang="de-DE" i="1">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 :</m:t>
                                  </m:r>
                                  <m:r>
                                    <a:rPr lang="de-DE" i="1">
                                      <a:latin typeface="Cambria Math" panose="02040503050406030204" pitchFamily="18" charset="0"/>
                                    </a:rPr>
                                    <m:t>𝑡</m:t>
                                  </m:r>
                                  <m:r>
                                    <a:rPr lang="de-DE" i="1">
                                      <a:latin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𝑟𝑣</m:t>
                              </m:r>
                              <m:d>
                                <m:dPr>
                                  <m:ctrlPr>
                                    <a:rPr lang="en-GB" i="1">
                                      <a:solidFill>
                                        <a:srgbClr val="FFC000"/>
                                      </a:solidFill>
                                      <a:latin typeface="Cambria Math" panose="02040503050406030204" pitchFamily="18" charset="0"/>
                                      <a:ea typeface="Cambria Math" panose="02040503050406030204" pitchFamily="18" charset="0"/>
                                    </a:rPr>
                                  </m:ctrlPr>
                                </m:dPr>
                                <m:e>
                                  <m:sSubSup>
                                    <m:sSubSupPr>
                                      <m:ctrlPr>
                                        <a:rPr lang="en-GB" i="1">
                                          <a:solidFill>
                                            <a:srgbClr val="FFC000"/>
                                          </a:solidFill>
                                          <a:latin typeface="Cambria Math" panose="02040503050406030204" pitchFamily="18" charset="0"/>
                                          <a:ea typeface="Cambria Math" panose="02040503050406030204" pitchFamily="18" charset="0"/>
                                        </a:rPr>
                                      </m:ctrlPr>
                                    </m:sSubSupPr>
                                    <m:e>
                                      <m:r>
                                        <a:rPr lang="en-GB" i="1">
                                          <a:solidFill>
                                            <a:srgbClr val="FFC000"/>
                                          </a:solidFill>
                                          <a:latin typeface="Cambria Math" panose="02040503050406030204" pitchFamily="18" charset="0"/>
                                          <a:ea typeface="Cambria Math" panose="02040503050406030204" pitchFamily="18" charset="0"/>
                                        </a:rPr>
                                        <m:t>𝐺</m:t>
                                      </m:r>
                                    </m:e>
                                    <m:sub>
                                      <m:r>
                                        <a:rPr lang="en-GB" i="1">
                                          <a:solidFill>
                                            <a:srgbClr val="FFC000"/>
                                          </a:solidFill>
                                          <a:latin typeface="Cambria Math" panose="02040503050406030204" pitchFamily="18" charset="0"/>
                                          <a:ea typeface="Cambria Math" panose="02040503050406030204" pitchFamily="18" charset="0"/>
                                        </a:rPr>
                                        <m:t>𝑈</m:t>
                                      </m:r>
                                    </m:sub>
                                    <m:sup>
                                      <m:d>
                                        <m:dPr>
                                          <m:ctrlPr>
                                            <a:rPr lang="en-GB" i="1">
                                              <a:solidFill>
                                                <a:srgbClr val="FFC000"/>
                                              </a:solidFill>
                                              <a:latin typeface="Cambria Math" panose="02040503050406030204" pitchFamily="18" charset="0"/>
                                              <a:ea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m:t>
                                          </m:r>
                                          <m:r>
                                            <a:rPr lang="en-GB" i="1">
                                              <a:solidFill>
                                                <a:srgbClr val="FFC000"/>
                                              </a:solidFill>
                                              <a:latin typeface="Cambria Math" panose="02040503050406030204" pitchFamily="18" charset="0"/>
                                              <a:ea typeface="Cambria Math" panose="02040503050406030204" pitchFamily="18" charset="0"/>
                                            </a:rPr>
                                            <m:t>𝜅</m:t>
                                          </m:r>
                                        </m:e>
                                      </m:d>
                                    </m:sup>
                                  </m:sSubSup>
                                </m:e>
                              </m:d>
                            </m:e>
                          </m:d>
                        </m:sub>
                        <m:sup/>
                        <m:e>
                          <m:nary>
                            <m:naryPr>
                              <m:chr m:val="∏"/>
                              <m:ctrlPr>
                                <a:rPr lang="en-GB" i="1" smtClean="0">
                                  <a:solidFill>
                                    <a:srgbClr val="FFC000"/>
                                  </a:solidFill>
                                  <a:latin typeface="Cambria Math" panose="02040503050406030204" pitchFamily="18" charset="0"/>
                                  <a:ea typeface="Cambria Math" panose="02040503050406030204" pitchFamily="18" charset="0"/>
                                </a:rPr>
                              </m:ctrlPr>
                            </m:naryPr>
                            <m:sub>
                              <m:sSup>
                                <m:sSupPr>
                                  <m:ctrlPr>
                                    <a:rPr lang="de-DE" b="0" i="1" smtClean="0">
                                      <a:solidFill>
                                        <a:srgbClr val="FFC000"/>
                                      </a:solidFill>
                                      <a:latin typeface="Cambria Math" panose="02040503050406030204" pitchFamily="18" charset="0"/>
                                      <a:ea typeface="Cambria Math" panose="02040503050406030204" pitchFamily="18" charset="0"/>
                                    </a:rPr>
                                  </m:ctrlPr>
                                </m:sSupPr>
                                <m:e>
                                  <m:r>
                                    <m:rPr>
                                      <m:brk m:alnAt="23"/>
                                    </m:rPr>
                                    <a:rPr lang="de-DE" b="0" i="1" smtClean="0">
                                      <a:solidFill>
                                        <a:srgbClr val="FFC000"/>
                                      </a:solidFill>
                                      <a:latin typeface="Cambria Math" panose="02040503050406030204" pitchFamily="18" charset="0"/>
                                      <a:ea typeface="Cambria Math" panose="02040503050406030204" pitchFamily="18" charset="0"/>
                                    </a:rPr>
                                    <m:t>𝑘</m:t>
                                  </m:r>
                                </m:e>
                                <m:sup>
                                  <m:r>
                                    <a:rPr lang="de-DE" b="0" i="1" smtClean="0">
                                      <a:solidFill>
                                        <a:srgbClr val="FFC000"/>
                                      </a:solidFill>
                                      <a:latin typeface="Cambria Math" panose="02040503050406030204" pitchFamily="18" charset="0"/>
                                      <a:ea typeface="Cambria Math" panose="02040503050406030204" pitchFamily="18" charset="0"/>
                                    </a:rPr>
                                    <m:t>′</m:t>
                                  </m:r>
                                </m:sup>
                              </m:sSup>
                              <m:r>
                                <m:rPr>
                                  <m:brk m:alnAt="23"/>
                                </m:rPr>
                                <a:rPr lang="de-DE" b="0" i="1" smtClean="0">
                                  <a:solidFill>
                                    <a:srgbClr val="FFC000"/>
                                  </a:solidFill>
                                  <a:latin typeface="Cambria Math" panose="02040503050406030204" pitchFamily="18" charset="0"/>
                                  <a:ea typeface="Cambria Math" panose="02040503050406030204" pitchFamily="18" charset="0"/>
                                </a:rPr>
                                <m:t>=</m:t>
                              </m:r>
                              <m:r>
                                <a:rPr lang="de-DE" b="0" i="1" smtClean="0">
                                  <a:solidFill>
                                    <a:srgbClr val="FFC000"/>
                                  </a:solidFill>
                                  <a:latin typeface="Cambria Math" panose="02040503050406030204" pitchFamily="18" charset="0"/>
                                  <a:ea typeface="Cambria Math" panose="02040503050406030204" pitchFamily="18" charset="0"/>
                                </a:rPr>
                                <m:t>0</m:t>
                              </m:r>
                            </m:sub>
                            <m:sup>
                              <m:r>
                                <a:rPr lang="en-GB" i="1">
                                  <a:solidFill>
                                    <a:srgbClr val="FFC000"/>
                                  </a:solidFill>
                                  <a:latin typeface="Cambria Math" panose="02040503050406030204" pitchFamily="18" charset="0"/>
                                  <a:ea typeface="Cambria Math" panose="02040503050406030204" pitchFamily="18" charset="0"/>
                                </a:rPr>
                                <m:t>𝜅</m:t>
                              </m:r>
                            </m:sup>
                            <m:e>
                              <m:r>
                                <a:rPr lang="en-GB" i="1">
                                  <a:solidFill>
                                    <a:srgbClr val="FFC000"/>
                                  </a:solidFill>
                                  <a:latin typeface="Cambria Math" panose="02040503050406030204" pitchFamily="18" charset="0"/>
                                </a:rPr>
                                <m:t>𝑃</m:t>
                              </m:r>
                              <m:d>
                                <m:dPr>
                                  <m:ctrlPr>
                                    <a:rPr lang="en-GB" i="1">
                                      <a:solidFill>
                                        <a:srgbClr val="FFC000"/>
                                      </a:solidFill>
                                      <a:latin typeface="Cambria Math" panose="02040503050406030204" pitchFamily="18" charset="0"/>
                                    </a:rPr>
                                  </m:ctrlPr>
                                </m:dPr>
                                <m:e>
                                  <m:sSup>
                                    <m:sSupPr>
                                      <m:ctrlPr>
                                        <a:rPr lang="de-DE" b="1" i="1">
                                          <a:solidFill>
                                            <a:srgbClr val="FFC000"/>
                                          </a:solidFill>
                                          <a:latin typeface="Cambria Math" panose="02040503050406030204" pitchFamily="18" charset="0"/>
                                        </a:rPr>
                                      </m:ctrlPr>
                                    </m:sSupPr>
                                    <m:e>
                                      <m:r>
                                        <m:rPr>
                                          <m:brk m:alnAt="7"/>
                                        </m:rPr>
                                        <a:rPr lang="de-DE" b="1" i="1">
                                          <a:solidFill>
                                            <a:srgbClr val="FFC000"/>
                                          </a:solidFill>
                                          <a:latin typeface="Cambria Math" panose="02040503050406030204" pitchFamily="18" charset="0"/>
                                        </a:rPr>
                                        <m:t>𝒗</m:t>
                                      </m:r>
                                    </m:e>
                                    <m:sup>
                                      <m:d>
                                        <m:dPr>
                                          <m:ctrlPr>
                                            <a:rPr lang="de-DE" i="1">
                                              <a:solidFill>
                                                <a:srgbClr val="FFC000"/>
                                              </a:solidFill>
                                              <a:latin typeface="Cambria Math" panose="02040503050406030204" pitchFamily="18" charset="0"/>
                                            </a:rPr>
                                          </m:ctrlPr>
                                        </m:dPr>
                                        <m:e>
                                          <m:r>
                                            <a:rPr lang="de-DE" i="1">
                                              <a:solidFill>
                                                <a:srgbClr val="FFC000"/>
                                              </a:solidFill>
                                              <a:latin typeface="Cambria Math" panose="02040503050406030204" pitchFamily="18" charset="0"/>
                                            </a:rPr>
                                            <m:t>𝑡</m:t>
                                          </m:r>
                                          <m:r>
                                            <a:rPr lang="de-DE" i="1">
                                              <a:solidFill>
                                                <a:srgbClr val="FFC000"/>
                                              </a:solidFill>
                                              <a:latin typeface="Cambria Math" panose="02040503050406030204" pitchFamily="18" charset="0"/>
                                            </a:rPr>
                                            <m:t>+</m:t>
                                          </m:r>
                                          <m:sSup>
                                            <m:sSupPr>
                                              <m:ctrlPr>
                                                <a:rPr lang="de-DE" b="0" i="1" smtClean="0">
                                                  <a:solidFill>
                                                    <a:srgbClr val="FFC000"/>
                                                  </a:solidFill>
                                                  <a:latin typeface="Cambria Math" panose="02040503050406030204" pitchFamily="18" charset="0"/>
                                                  <a:ea typeface="Cambria Math" panose="02040503050406030204" pitchFamily="18" charset="0"/>
                                                </a:rPr>
                                              </m:ctrlPr>
                                            </m:sSupPr>
                                            <m:e>
                                              <m:r>
                                                <a:rPr lang="de-DE" b="0" i="1" smtClean="0">
                                                  <a:solidFill>
                                                    <a:srgbClr val="FFC000"/>
                                                  </a:solidFill>
                                                  <a:latin typeface="Cambria Math" panose="02040503050406030204" pitchFamily="18" charset="0"/>
                                                  <a:ea typeface="Cambria Math" panose="02040503050406030204" pitchFamily="18" charset="0"/>
                                                </a:rPr>
                                                <m:t>𝑘</m:t>
                                              </m:r>
                                            </m:e>
                                            <m:sup>
                                              <m:r>
                                                <a:rPr lang="de-DE" b="0" i="1" smtClean="0">
                                                  <a:solidFill>
                                                    <a:srgbClr val="FFC000"/>
                                                  </a:solidFill>
                                                  <a:latin typeface="Cambria Math" panose="02040503050406030204" pitchFamily="18" charset="0"/>
                                                  <a:ea typeface="Cambria Math" panose="02040503050406030204" pitchFamily="18" charset="0"/>
                                                </a:rPr>
                                                <m:t>′</m:t>
                                              </m:r>
                                            </m:sup>
                                          </m:sSup>
                                        </m:e>
                                      </m:d>
                                    </m:sup>
                                  </m:sSup>
                                </m:e>
                                <m:e>
                                  <m:sSup>
                                    <m:sSupPr>
                                      <m:ctrlPr>
                                        <a:rPr lang="en-GB" i="1">
                                          <a:solidFill>
                                            <a:srgbClr val="FFC000"/>
                                          </a:solidFill>
                                          <a:latin typeface="Cambria Math" panose="02040503050406030204" pitchFamily="18" charset="0"/>
                                        </a:rPr>
                                      </m:ctrlPr>
                                    </m:sSupPr>
                                    <m:e>
                                      <m:r>
                                        <a:rPr lang="en-GB" b="1" i="1">
                                          <a:solidFill>
                                            <a:srgbClr val="FFC000"/>
                                          </a:solidFill>
                                          <a:latin typeface="Cambria Math" panose="02040503050406030204" pitchFamily="18" charset="0"/>
                                        </a:rPr>
                                        <m:t>𝒆</m:t>
                                      </m:r>
                                    </m:e>
                                    <m:sup>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rPr>
                                            <m:t>1 :</m:t>
                                          </m:r>
                                          <m:r>
                                            <a:rPr lang="en-GB" i="1">
                                              <a:solidFill>
                                                <a:srgbClr val="FFC000"/>
                                              </a:solidFill>
                                              <a:latin typeface="Cambria Math" panose="02040503050406030204" pitchFamily="18" charset="0"/>
                                              <a:ea typeface="Cambria Math" panose="02040503050406030204" pitchFamily="18" charset="0"/>
                                            </a:rPr>
                                            <m:t>𝑡</m:t>
                                          </m:r>
                                        </m:e>
                                      </m:d>
                                    </m:sup>
                                  </m:sSup>
                                  <m:r>
                                    <a:rPr lang="en-GB" i="1">
                                      <a:solidFill>
                                        <a:srgbClr val="FFC000"/>
                                      </a:solidFill>
                                      <a:latin typeface="Cambria Math" panose="02040503050406030204" pitchFamily="18" charset="0"/>
                                    </a:rPr>
                                    <m:t>,</m:t>
                                  </m:r>
                                  <m:sSup>
                                    <m:sSupPr>
                                      <m:ctrlPr>
                                        <a:rPr lang="en-GB" b="1" i="1">
                                          <a:solidFill>
                                            <a:srgbClr val="FFC000"/>
                                          </a:solidFill>
                                          <a:latin typeface="Cambria Math" panose="02040503050406030204" pitchFamily="18" charset="0"/>
                                          <a:ea typeface="Cambria Math" panose="02040503050406030204" pitchFamily="18" charset="0"/>
                                        </a:rPr>
                                      </m:ctrlPr>
                                    </m:sSupPr>
                                    <m:e>
                                      <m:r>
                                        <a:rPr lang="en-GB" b="1" i="1">
                                          <a:solidFill>
                                            <a:srgbClr val="FFC000"/>
                                          </a:solidFill>
                                          <a:latin typeface="Cambria Math" panose="02040503050406030204" pitchFamily="18" charset="0"/>
                                        </a:rPr>
                                        <m:t>𝒅</m:t>
                                      </m:r>
                                    </m:e>
                                    <m:sup>
                                      <m:d>
                                        <m:dPr>
                                          <m:ctrlPr>
                                            <a:rPr lang="en-GB"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1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−1</m:t>
                                          </m:r>
                                        </m:e>
                                      </m:d>
                                    </m:sup>
                                  </m:sSup>
                                  <m:r>
                                    <a:rPr lang="en-GB" i="1">
                                      <a:solidFill>
                                        <a:srgbClr val="FFC000"/>
                                      </a:solidFill>
                                      <a:latin typeface="Cambria Math" panose="02040503050406030204" pitchFamily="18" charset="0"/>
                                    </a:rPr>
                                    <m:t>,</m:t>
                                  </m:r>
                                  <m:sSup>
                                    <m:sSupPr>
                                      <m:ctrlPr>
                                        <a:rPr lang="en-GB" b="1" i="1">
                                          <a:solidFill>
                                            <a:srgbClr val="FFC000"/>
                                          </a:solidFill>
                                          <a:latin typeface="Cambria Math" panose="02040503050406030204" pitchFamily="18" charset="0"/>
                                          <a:ea typeface="Cambria Math" panose="02040503050406030204" pitchFamily="18" charset="0"/>
                                        </a:rPr>
                                      </m:ctrlPr>
                                    </m:sSupPr>
                                    <m:e>
                                      <m:r>
                                        <a:rPr lang="en-GB" b="1" i="1">
                                          <a:solidFill>
                                            <a:srgbClr val="FFC000"/>
                                          </a:solidFill>
                                          <a:latin typeface="Cambria Math" panose="02040503050406030204" pitchFamily="18" charset="0"/>
                                        </a:rPr>
                                        <m:t>𝒅</m:t>
                                      </m:r>
                                    </m:e>
                                    <m:sup>
                                      <m:d>
                                        <m:dPr>
                                          <m:ctrlPr>
                                            <a:rPr lang="en-GB" b="1" i="1">
                                              <a:solidFill>
                                                <a:srgbClr val="FFC000"/>
                                              </a:solidFill>
                                              <a:latin typeface="Cambria Math" panose="02040503050406030204" pitchFamily="18" charset="0"/>
                                            </a:rPr>
                                          </m:ctrlPr>
                                        </m:dPr>
                                        <m:e>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 :</m:t>
                                          </m:r>
                                          <m:r>
                                            <a:rPr lang="en-GB" i="1">
                                              <a:solidFill>
                                                <a:srgbClr val="FFC000"/>
                                              </a:solidFill>
                                              <a:latin typeface="Cambria Math" panose="02040503050406030204" pitchFamily="18" charset="0"/>
                                              <a:ea typeface="Cambria Math" panose="02040503050406030204" pitchFamily="18" charset="0"/>
                                            </a:rPr>
                                            <m:t>𝑡</m:t>
                                          </m:r>
                                          <m:r>
                                            <a:rPr lang="en-GB" i="1">
                                              <a:solidFill>
                                                <a:srgbClr val="FFC000"/>
                                              </a:solidFill>
                                              <a:latin typeface="Cambria Math" panose="02040503050406030204" pitchFamily="18" charset="0"/>
                                              <a:ea typeface="Cambria Math" panose="02040503050406030204" pitchFamily="18" charset="0"/>
                                            </a:rPr>
                                            <m:t>+</m:t>
                                          </m:r>
                                          <m:sSup>
                                            <m:sSupPr>
                                              <m:ctrlPr>
                                                <a:rPr lang="de-DE" b="0" i="1" smtClean="0">
                                                  <a:solidFill>
                                                    <a:srgbClr val="FFC000"/>
                                                  </a:solidFill>
                                                  <a:latin typeface="Cambria Math" panose="02040503050406030204" pitchFamily="18" charset="0"/>
                                                  <a:ea typeface="Cambria Math" panose="02040503050406030204" pitchFamily="18" charset="0"/>
                                                </a:rPr>
                                              </m:ctrlPr>
                                            </m:sSupPr>
                                            <m:e>
                                              <m:r>
                                                <a:rPr lang="de-DE" b="0" i="1" smtClean="0">
                                                  <a:solidFill>
                                                    <a:srgbClr val="FFC000"/>
                                                  </a:solidFill>
                                                  <a:latin typeface="Cambria Math" panose="02040503050406030204" pitchFamily="18" charset="0"/>
                                                  <a:ea typeface="Cambria Math" panose="02040503050406030204" pitchFamily="18" charset="0"/>
                                                </a:rPr>
                                                <m:t>𝑘</m:t>
                                              </m:r>
                                            </m:e>
                                            <m:sup>
                                              <m:r>
                                                <a:rPr lang="de-DE" b="0" i="1" smtClean="0">
                                                  <a:solidFill>
                                                    <a:srgbClr val="FFC000"/>
                                                  </a:solidFill>
                                                  <a:latin typeface="Cambria Math" panose="02040503050406030204" pitchFamily="18" charset="0"/>
                                                  <a:ea typeface="Cambria Math" panose="02040503050406030204" pitchFamily="18" charset="0"/>
                                                </a:rPr>
                                                <m:t>′</m:t>
                                              </m:r>
                                            </m:sup>
                                          </m:sSup>
                                        </m:e>
                                      </m:d>
                                    </m:sup>
                                  </m:sSup>
                                </m:e>
                              </m:d>
                            </m:e>
                          </m:nary>
                          <m:nary>
                            <m:naryPr>
                              <m:chr m:val="∑"/>
                              <m:ctrlPr>
                                <a:rPr lang="en-GB" i="1">
                                  <a:latin typeface="Cambria Math" panose="02040503050406030204" pitchFamily="18" charset="0"/>
                                </a:rPr>
                              </m:ctrlPr>
                            </m:naryPr>
                            <m:sub>
                              <m:r>
                                <a:rPr lang="en-GB" i="1">
                                  <a:latin typeface="Cambria Math" panose="02040503050406030204" pitchFamily="18" charset="0"/>
                                  <a:ea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0</m:t>
                              </m:r>
                            </m:sub>
                            <m:sup>
                              <m:r>
                                <a:rPr lang="en-GB" i="1">
                                  <a:latin typeface="Cambria Math" panose="02040503050406030204" pitchFamily="18" charset="0"/>
                                  <a:ea typeface="Cambria Math" panose="02040503050406030204" pitchFamily="18" charset="0"/>
                                </a:rPr>
                                <m:t>𝜅</m:t>
                              </m:r>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en-GB" i="1">
                                      <a:latin typeface="Cambria Math" panose="02040503050406030204" pitchFamily="18" charset="0"/>
                                      <a:ea typeface="Cambria Math" panose="02040503050406030204" pitchFamily="18" charset="0"/>
                                    </a:rPr>
                                    <m:t>𝑘</m:t>
                                  </m:r>
                                </m:sup>
                              </m:sSup>
                              <m:r>
                                <a:rPr lang="de-DE" i="1">
                                  <a:latin typeface="Cambria Math" panose="02040503050406030204" pitchFamily="18" charset="0"/>
                                  <a:ea typeface="Cambria Math" panose="02040503050406030204" pitchFamily="18" charset="0"/>
                                </a:rPr>
                                <m:t>∙</m:t>
                              </m:r>
                              <m:sSup>
                                <m:sSupPr>
                                  <m:ctrlPr>
                                    <a:rPr lang="el-GR" i="1">
                                      <a:solidFill>
                                        <a:schemeClr val="accent1"/>
                                      </a:solidFill>
                                      <a:latin typeface="Cambria Math" panose="02040503050406030204" pitchFamily="18" charset="0"/>
                                      <a:ea typeface="Cambria Math" panose="02040503050406030204" pitchFamily="18" charset="0"/>
                                    </a:rPr>
                                  </m:ctrlPr>
                                </m:sSupPr>
                                <m:e>
                                  <m:r>
                                    <a:rPr lang="el-GR" i="1">
                                      <a:solidFill>
                                        <a:schemeClr val="accent1"/>
                                      </a:solidFill>
                                      <a:latin typeface="Cambria Math" panose="02040503050406030204" pitchFamily="18" charset="0"/>
                                      <a:ea typeface="Cambria Math" panose="02040503050406030204" pitchFamily="18" charset="0"/>
                                    </a:rPr>
                                    <m:t>𝛯</m:t>
                                  </m:r>
                                </m:e>
                                <m:sup>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𝑡</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𝑘</m:t>
                                      </m:r>
                                    </m:e>
                                  </m:d>
                                </m:sup>
                              </m:sSup>
                              <m:d>
                                <m:dPr>
                                  <m:begChr m:val="["/>
                                  <m:endChr m:val="]"/>
                                  <m:ctrlPr>
                                    <a:rPr lang="de-DE"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1</m:t>
                                          </m:r>
                                        </m:sub>
                                      </m:sSub>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d>
                                    <m:dPr>
                                      <m:ctrlPr>
                                        <a:rPr lang="de-DE" i="1">
                                          <a:latin typeface="Cambria Math" panose="02040503050406030204" pitchFamily="18" charset="0"/>
                                          <a:ea typeface="Cambria Math" panose="02040503050406030204" pitchFamily="18" charset="0"/>
                                        </a:rPr>
                                      </m:ctrlPr>
                                    </m:dPr>
                                    <m:e>
                                      <m:sSubSup>
                                        <m:sSubSupPr>
                                          <m:ctrlPr>
                                            <a:rPr lang="de-DE" b="1" i="1">
                                              <a:latin typeface="Cambria Math" panose="02040503050406030204" pitchFamily="18" charset="0"/>
                                              <a:ea typeface="Cambria Math" panose="02040503050406030204" pitchFamily="18" charset="0"/>
                                            </a:rPr>
                                          </m:ctrlPr>
                                        </m:sSubSup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1</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e>
                                  </m:d>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𝑚</m:t>
                                          </m:r>
                                        </m:sub>
                                      </m:sSub>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d>
                                    <m:dPr>
                                      <m:ctrlPr>
                                        <a:rPr lang="de-DE" i="1">
                                          <a:latin typeface="Cambria Math" panose="02040503050406030204" pitchFamily="18" charset="0"/>
                                          <a:ea typeface="Cambria Math" panose="02040503050406030204" pitchFamily="18" charset="0"/>
                                        </a:rPr>
                                      </m:ctrlPr>
                                    </m:dPr>
                                    <m:e>
                                      <m:sSubSup>
                                        <m:sSubSupPr>
                                          <m:ctrlPr>
                                            <a:rPr lang="de-DE" b="1" i="1">
                                              <a:latin typeface="Cambria Math" panose="02040503050406030204" pitchFamily="18" charset="0"/>
                                              <a:ea typeface="Cambria Math" panose="02040503050406030204" pitchFamily="18" charset="0"/>
                                            </a:rPr>
                                          </m:ctrlPr>
                                        </m:sSubSup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𝑚</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e>
                                  </m:d>
                                </m:e>
                              </m:d>
                            </m:e>
                          </m:nary>
                        </m:e>
                      </m:nary>
                    </m:oMath>
                    <m:oMath xmlns:m="http://schemas.openxmlformats.org/officeDocument/2006/math">
                      <m:r>
                        <m:rPr>
                          <m:aln/>
                        </m:rPr>
                        <a:rPr lang="de-DE" i="1">
                          <a:latin typeface="Cambria Math" panose="02040503050406030204" pitchFamily="18" charset="0"/>
                        </a:rPr>
                        <m:t>=</m:t>
                      </m:r>
                      <m:nary>
                        <m:naryPr>
                          <m:chr m:val="∑"/>
                          <m:ctrlPr>
                            <a:rPr lang="en-GB" i="1">
                              <a:latin typeface="Cambria Math" panose="02040503050406030204" pitchFamily="18" charset="0"/>
                            </a:rPr>
                          </m:ctrlPr>
                        </m:naryPr>
                        <m:sub>
                          <m:r>
                            <a:rPr lang="de-DE" i="1">
                              <a:latin typeface="Cambria Math" panose="02040503050406030204" pitchFamily="18" charset="0"/>
                              <a:ea typeface="Cambria Math" panose="02040503050406030204" pitchFamily="18" charset="0"/>
                            </a:rPr>
                            <m:t>𝑘</m:t>
                          </m:r>
                          <m:r>
                            <a:rPr lang="en-GB" i="1">
                              <a:latin typeface="Cambria Math" panose="02040503050406030204" pitchFamily="18" charset="0"/>
                            </a:rPr>
                            <m:t>=</m:t>
                          </m:r>
                          <m:r>
                            <a:rPr lang="de-DE" i="1">
                              <a:latin typeface="Cambria Math" panose="02040503050406030204" pitchFamily="18" charset="0"/>
                              <a:ea typeface="Cambria Math" panose="02040503050406030204" pitchFamily="18" charset="0"/>
                            </a:rPr>
                            <m:t>0</m:t>
                          </m:r>
                        </m:sub>
                        <m:sup>
                          <m:r>
                            <a:rPr lang="de-DE" i="1">
                              <a:latin typeface="Cambria Math" panose="02040503050406030204" pitchFamily="18" charset="0"/>
                              <a:ea typeface="Cambria Math" panose="02040503050406030204" pitchFamily="18" charset="0"/>
                            </a:rPr>
                            <m:t>𝜅</m:t>
                          </m:r>
                        </m:sup>
                        <m:e>
                          <m:sSup>
                            <m:sSupPr>
                              <m:ctrlPr>
                                <a:rPr lang="de-DE"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de-DE" i="1">
                                  <a:latin typeface="Cambria Math" panose="02040503050406030204" pitchFamily="18" charset="0"/>
                                  <a:ea typeface="Cambria Math" panose="02040503050406030204" pitchFamily="18" charset="0"/>
                                </a:rPr>
                                <m:t>𝑘</m:t>
                              </m:r>
                            </m:sup>
                          </m:sSup>
                          <m:nary>
                            <m:naryPr>
                              <m:chr m:val="∑"/>
                              <m:supHide m:val="on"/>
                              <m:ctrlPr>
                                <a:rPr lang="de-DE" i="1">
                                  <a:latin typeface="Cambria Math" panose="02040503050406030204" pitchFamily="18" charset="0"/>
                                </a:rPr>
                              </m:ctrlPr>
                            </m:naryPr>
                            <m:sub>
                              <m:sSup>
                                <m:sSupPr>
                                  <m:ctrlPr>
                                    <a:rPr lang="de-DE" b="1" i="1">
                                      <a:latin typeface="Cambria Math" panose="02040503050406030204" pitchFamily="18" charset="0"/>
                                    </a:rPr>
                                  </m:ctrlPr>
                                </m:sSupPr>
                                <m:e>
                                  <m:r>
                                    <m:rPr>
                                      <m:brk m:alnAt="7"/>
                                    </m:rPr>
                                    <a:rPr lang="de-DE" b="1" i="1">
                                      <a:latin typeface="Cambria Math" panose="02040503050406030204" pitchFamily="18" charset="0"/>
                                    </a:rPr>
                                    <m:t>𝒗</m:t>
                                  </m:r>
                                </m:e>
                                <m:sup>
                                  <m:d>
                                    <m:dPr>
                                      <m:ctrlPr>
                                        <a:rPr lang="de-DE" i="1">
                                          <a:latin typeface="Cambria Math" panose="02040503050406030204" pitchFamily="18" charset="0"/>
                                        </a:rPr>
                                      </m:ctrlPr>
                                    </m:dPr>
                                    <m:e>
                                      <m:r>
                                        <a:rPr lang="de-DE" i="1">
                                          <a:latin typeface="Cambria Math" panose="02040503050406030204" pitchFamily="18" charset="0"/>
                                        </a:rPr>
                                        <m:t>𝑡</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p>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𝑟𝑣</m:t>
                                  </m:r>
                                  <m:d>
                                    <m:dPr>
                                      <m:ctrlPr>
                                        <a:rPr lang="en-GB" i="1">
                                          <a:solidFill>
                                            <a:srgbClr val="7030A0"/>
                                          </a:solidFill>
                                          <a:latin typeface="Cambria Math" panose="02040503050406030204" pitchFamily="18" charset="0"/>
                                          <a:ea typeface="Cambria Math" panose="02040503050406030204" pitchFamily="18" charset="0"/>
                                        </a:rPr>
                                      </m:ctrlPr>
                                    </m:dPr>
                                    <m:e>
                                      <m:sSubSup>
                                        <m:sSubSupPr>
                                          <m:ctrlPr>
                                            <a:rPr lang="en-GB" i="1">
                                              <a:solidFill>
                                                <a:srgbClr val="7030A0"/>
                                              </a:solidFill>
                                              <a:latin typeface="Cambria Math" panose="02040503050406030204" pitchFamily="18" charset="0"/>
                                              <a:ea typeface="Cambria Math" panose="02040503050406030204" pitchFamily="18" charset="0"/>
                                            </a:rPr>
                                          </m:ctrlPr>
                                        </m:sSubSupPr>
                                        <m:e>
                                          <m:r>
                                            <a:rPr lang="en-GB" i="1">
                                              <a:solidFill>
                                                <a:srgbClr val="7030A0"/>
                                              </a:solidFill>
                                              <a:latin typeface="Cambria Math" panose="02040503050406030204" pitchFamily="18" charset="0"/>
                                              <a:ea typeface="Cambria Math" panose="02040503050406030204" pitchFamily="18" charset="0"/>
                                            </a:rPr>
                                            <m:t>𝐺</m:t>
                                          </m:r>
                                        </m:e>
                                        <m:sub>
                                          <m:r>
                                            <a:rPr lang="en-GB" i="1">
                                              <a:solidFill>
                                                <a:srgbClr val="7030A0"/>
                                              </a:solidFill>
                                              <a:latin typeface="Cambria Math" panose="02040503050406030204" pitchFamily="18" charset="0"/>
                                              <a:ea typeface="Cambria Math" panose="02040503050406030204" pitchFamily="18" charset="0"/>
                                            </a:rPr>
                                            <m:t>𝑈</m:t>
                                          </m:r>
                                        </m:sub>
                                        <m:sup>
                                          <m:d>
                                            <m:dPr>
                                              <m:ctrlPr>
                                                <a:rPr lang="en-GB" i="1">
                                                  <a:solidFill>
                                                    <a:srgbClr val="7030A0"/>
                                                  </a:solidFill>
                                                  <a:latin typeface="Cambria Math" panose="02040503050406030204" pitchFamily="18" charset="0"/>
                                                  <a:ea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m:t>
                                              </m:r>
                                              <m:r>
                                                <a:rPr lang="de-DE" i="1">
                                                  <a:solidFill>
                                                    <a:srgbClr val="7030A0"/>
                                                  </a:solidFill>
                                                  <a:latin typeface="Cambria Math" panose="02040503050406030204" pitchFamily="18" charset="0"/>
                                                  <a:ea typeface="Cambria Math" panose="02040503050406030204" pitchFamily="18" charset="0"/>
                                                </a:rPr>
                                                <m:t>𝑘</m:t>
                                              </m:r>
                                            </m:e>
                                          </m:d>
                                        </m:sup>
                                      </m:sSubSup>
                                    </m:e>
                                  </m:d>
                                </m:e>
                              </m:d>
                            </m:sub>
                            <m:sup/>
                            <m:e>
                              <m:r>
                                <a:rPr lang="en-GB" i="1">
                                  <a:solidFill>
                                    <a:srgbClr val="7030A0"/>
                                  </a:solidFill>
                                  <a:latin typeface="Cambria Math" panose="02040503050406030204" pitchFamily="18" charset="0"/>
                                </a:rPr>
                                <m:t>𝑃</m:t>
                              </m:r>
                              <m:d>
                                <m:dPr>
                                  <m:ctrlPr>
                                    <a:rPr lang="en-GB" i="1">
                                      <a:solidFill>
                                        <a:srgbClr val="7030A0"/>
                                      </a:solidFill>
                                      <a:latin typeface="Cambria Math" panose="02040503050406030204" pitchFamily="18" charset="0"/>
                                    </a:rPr>
                                  </m:ctrlPr>
                                </m:dPr>
                                <m:e>
                                  <m:sSup>
                                    <m:sSupPr>
                                      <m:ctrlPr>
                                        <a:rPr lang="de-DE" b="1" i="1">
                                          <a:solidFill>
                                            <a:srgbClr val="7030A0"/>
                                          </a:solidFill>
                                          <a:latin typeface="Cambria Math" panose="02040503050406030204" pitchFamily="18" charset="0"/>
                                        </a:rPr>
                                      </m:ctrlPr>
                                    </m:sSupPr>
                                    <m:e>
                                      <m:r>
                                        <m:rPr>
                                          <m:brk m:alnAt="7"/>
                                        </m:rPr>
                                        <a:rPr lang="de-DE" b="1" i="1">
                                          <a:solidFill>
                                            <a:srgbClr val="7030A0"/>
                                          </a:solidFill>
                                          <a:latin typeface="Cambria Math" panose="02040503050406030204" pitchFamily="18" charset="0"/>
                                        </a:rPr>
                                        <m:t>𝒗</m:t>
                                      </m:r>
                                    </m:e>
                                    <m:sup>
                                      <m:d>
                                        <m:dPr>
                                          <m:ctrlPr>
                                            <a:rPr lang="de-DE" i="1">
                                              <a:solidFill>
                                                <a:srgbClr val="7030A0"/>
                                              </a:solidFill>
                                              <a:latin typeface="Cambria Math" panose="02040503050406030204" pitchFamily="18" charset="0"/>
                                            </a:rPr>
                                          </m:ctrlPr>
                                        </m:dPr>
                                        <m:e>
                                          <m:r>
                                            <a:rPr lang="de-DE" i="1">
                                              <a:solidFill>
                                                <a:srgbClr val="7030A0"/>
                                              </a:solidFill>
                                              <a:latin typeface="Cambria Math" panose="02040503050406030204" pitchFamily="18" charset="0"/>
                                            </a:rPr>
                                            <m:t>𝑡</m:t>
                                          </m:r>
                                          <m:r>
                                            <a:rPr lang="de-DE" i="1">
                                              <a:solidFill>
                                                <a:srgbClr val="7030A0"/>
                                              </a:solidFill>
                                              <a:latin typeface="Cambria Math" panose="02040503050406030204" pitchFamily="18" charset="0"/>
                                            </a:rPr>
                                            <m:t>+</m:t>
                                          </m:r>
                                          <m:r>
                                            <a:rPr lang="de-DE" i="1">
                                              <a:solidFill>
                                                <a:srgbClr val="7030A0"/>
                                              </a:solidFill>
                                              <a:latin typeface="Cambria Math" panose="02040503050406030204" pitchFamily="18" charset="0"/>
                                              <a:ea typeface="Cambria Math" panose="02040503050406030204" pitchFamily="18" charset="0"/>
                                            </a:rPr>
                                            <m:t>𝑘</m:t>
                                          </m:r>
                                        </m:e>
                                      </m:d>
                                    </m:sup>
                                  </m:sSup>
                                </m:e>
                                <m:e>
                                  <m:sSup>
                                    <m:sSupPr>
                                      <m:ctrlPr>
                                        <a:rPr lang="en-GB" i="1">
                                          <a:solidFill>
                                            <a:srgbClr val="7030A0"/>
                                          </a:solidFill>
                                          <a:latin typeface="Cambria Math" panose="02040503050406030204" pitchFamily="18" charset="0"/>
                                        </a:rPr>
                                      </m:ctrlPr>
                                    </m:sSupPr>
                                    <m:e>
                                      <m:r>
                                        <a:rPr lang="en-GB" b="1" i="1">
                                          <a:solidFill>
                                            <a:srgbClr val="7030A0"/>
                                          </a:solidFill>
                                          <a:latin typeface="Cambria Math" panose="02040503050406030204" pitchFamily="18" charset="0"/>
                                        </a:rPr>
                                        <m:t>𝒆</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rPr>
                                            <m:t>1 :</m:t>
                                          </m:r>
                                          <m:r>
                                            <a:rPr lang="en-GB" i="1">
                                              <a:solidFill>
                                                <a:srgbClr val="7030A0"/>
                                              </a:solidFill>
                                              <a:latin typeface="Cambria Math" panose="02040503050406030204" pitchFamily="18" charset="0"/>
                                              <a:ea typeface="Cambria Math" panose="02040503050406030204" pitchFamily="18" charset="0"/>
                                            </a:rPr>
                                            <m:t>𝑡</m:t>
                                          </m:r>
                                        </m:e>
                                      </m:d>
                                    </m:sup>
                                  </m:sSup>
                                  <m:r>
                                    <a:rPr lang="en-GB" i="1">
                                      <a:solidFill>
                                        <a:srgbClr val="7030A0"/>
                                      </a:solidFill>
                                      <a:latin typeface="Cambria Math" panose="02040503050406030204" pitchFamily="18" charset="0"/>
                                    </a:rPr>
                                    <m:t>,</m:t>
                                  </m:r>
                                  <m:sSup>
                                    <m:sSupPr>
                                      <m:ctrlPr>
                                        <a:rPr lang="en-GB" b="1" i="1">
                                          <a:solidFill>
                                            <a:srgbClr val="7030A0"/>
                                          </a:solidFill>
                                          <a:latin typeface="Cambria Math" panose="02040503050406030204" pitchFamily="18" charset="0"/>
                                          <a:ea typeface="Cambria Math" panose="02040503050406030204" pitchFamily="18" charset="0"/>
                                        </a:rPr>
                                      </m:ctrlPr>
                                    </m:sSupPr>
                                    <m:e>
                                      <m:r>
                                        <a:rPr lang="en-GB" b="1" i="1">
                                          <a:solidFill>
                                            <a:srgbClr val="7030A0"/>
                                          </a:solidFill>
                                          <a:latin typeface="Cambria Math" panose="02040503050406030204" pitchFamily="18" charset="0"/>
                                        </a:rPr>
                                        <m:t>𝒅</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1 :</m:t>
                                          </m:r>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−1</m:t>
                                          </m:r>
                                        </m:e>
                                      </m:d>
                                    </m:sup>
                                  </m:sSup>
                                  <m:r>
                                    <a:rPr lang="en-GB" i="1">
                                      <a:solidFill>
                                        <a:srgbClr val="7030A0"/>
                                      </a:solidFill>
                                      <a:latin typeface="Cambria Math" panose="02040503050406030204" pitchFamily="18" charset="0"/>
                                    </a:rPr>
                                    <m:t>,</m:t>
                                  </m:r>
                                  <m:sSup>
                                    <m:sSupPr>
                                      <m:ctrlPr>
                                        <a:rPr lang="en-GB" b="1" i="1">
                                          <a:solidFill>
                                            <a:srgbClr val="7030A0"/>
                                          </a:solidFill>
                                          <a:latin typeface="Cambria Math" panose="02040503050406030204" pitchFamily="18" charset="0"/>
                                          <a:ea typeface="Cambria Math" panose="02040503050406030204" pitchFamily="18" charset="0"/>
                                        </a:rPr>
                                      </m:ctrlPr>
                                    </m:sSupPr>
                                    <m:e>
                                      <m:r>
                                        <a:rPr lang="en-GB" b="1" i="1">
                                          <a:solidFill>
                                            <a:srgbClr val="7030A0"/>
                                          </a:solidFill>
                                          <a:latin typeface="Cambria Math" panose="02040503050406030204" pitchFamily="18" charset="0"/>
                                        </a:rPr>
                                        <m:t>𝒅</m:t>
                                      </m:r>
                                    </m:e>
                                    <m:sup>
                                      <m:d>
                                        <m:dPr>
                                          <m:ctrlPr>
                                            <a:rPr lang="en-GB" b="1"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 :</m:t>
                                          </m:r>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m:t>
                                          </m:r>
                                          <m:r>
                                            <a:rPr lang="de-DE" b="0" i="1" smtClean="0">
                                              <a:solidFill>
                                                <a:srgbClr val="7030A0"/>
                                              </a:solidFill>
                                              <a:latin typeface="Cambria Math" panose="02040503050406030204" pitchFamily="18" charset="0"/>
                                              <a:ea typeface="Cambria Math" panose="02040503050406030204" pitchFamily="18" charset="0"/>
                                            </a:rPr>
                                            <m:t>𝑘</m:t>
                                          </m:r>
                                        </m:e>
                                      </m:d>
                                    </m:sup>
                                  </m:sSup>
                                </m:e>
                              </m:d>
                              <m:r>
                                <a:rPr lang="de-DE" i="1">
                                  <a:latin typeface="Cambria Math" panose="02040503050406030204" pitchFamily="18" charset="0"/>
                                  <a:ea typeface="Cambria Math" panose="02040503050406030204" pitchFamily="18" charset="0"/>
                                </a:rPr>
                                <m:t>∙</m:t>
                              </m:r>
                              <m:r>
                                <a:rPr lang="el-GR" i="1">
                                  <a:solidFill>
                                    <a:schemeClr val="accent1"/>
                                  </a:solidFill>
                                  <a:latin typeface="Cambria Math" panose="02040503050406030204" pitchFamily="18" charset="0"/>
                                  <a:ea typeface="Cambria Math" panose="02040503050406030204" pitchFamily="18" charset="0"/>
                                </a:rPr>
                                <m:t>𝛯</m:t>
                              </m:r>
                              <m:d>
                                <m:dPr>
                                  <m:begChr m:val="["/>
                                  <m:endChr m:val="]"/>
                                  <m:ctrlPr>
                                    <a:rPr lang="de-DE" i="1">
                                      <a:latin typeface="Cambria Math" panose="02040503050406030204" pitchFamily="18" charset="0"/>
                                      <a:ea typeface="Cambria Math" panose="02040503050406030204" pitchFamily="18" charset="0"/>
                                    </a:rPr>
                                  </m:ctrlPr>
                                </m:dPr>
                                <m:e>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1</m:t>
                                          </m:r>
                                        </m:sub>
                                      </m:sSub>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d>
                                    <m:dPr>
                                      <m:ctrlPr>
                                        <a:rPr lang="de-DE" i="1">
                                          <a:latin typeface="Cambria Math" panose="02040503050406030204" pitchFamily="18" charset="0"/>
                                          <a:ea typeface="Cambria Math" panose="02040503050406030204" pitchFamily="18" charset="0"/>
                                        </a:rPr>
                                      </m:ctrlPr>
                                    </m:dPr>
                                    <m:e>
                                      <m:sSubSup>
                                        <m:sSubSupPr>
                                          <m:ctrlPr>
                                            <a:rPr lang="de-DE" b="1" i="1">
                                              <a:latin typeface="Cambria Math" panose="02040503050406030204" pitchFamily="18" charset="0"/>
                                              <a:ea typeface="Cambria Math" panose="02040503050406030204" pitchFamily="18" charset="0"/>
                                            </a:rPr>
                                          </m:ctrlPr>
                                        </m:sSubSup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1</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e>
                                  </m:d>
                                  <m:r>
                                    <a:rPr lang="de-DE" i="1">
                                      <a:latin typeface="Cambria Math" panose="02040503050406030204" pitchFamily="18" charset="0"/>
                                      <a:ea typeface="Cambria Math" panose="02040503050406030204" pitchFamily="18" charset="0"/>
                                    </a:rPr>
                                    <m:t>,…,</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𝜙</m:t>
                                      </m:r>
                                    </m:e>
                                    <m:sub>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𝑈</m:t>
                                          </m:r>
                                        </m:e>
                                        <m:sub>
                                          <m:r>
                                            <a:rPr lang="de-DE" i="1">
                                              <a:latin typeface="Cambria Math" panose="02040503050406030204" pitchFamily="18" charset="0"/>
                                              <a:ea typeface="Cambria Math" panose="02040503050406030204" pitchFamily="18" charset="0"/>
                                            </a:rPr>
                                            <m:t>𝑚</m:t>
                                          </m:r>
                                        </m:sub>
                                      </m:sSub>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d>
                                    <m:dPr>
                                      <m:ctrlPr>
                                        <a:rPr lang="de-DE" i="1">
                                          <a:latin typeface="Cambria Math" panose="02040503050406030204" pitchFamily="18" charset="0"/>
                                          <a:ea typeface="Cambria Math" panose="02040503050406030204" pitchFamily="18" charset="0"/>
                                        </a:rPr>
                                      </m:ctrlPr>
                                    </m:dPr>
                                    <m:e>
                                      <m:sSubSup>
                                        <m:sSubSupPr>
                                          <m:ctrlPr>
                                            <a:rPr lang="de-DE" b="1" i="1">
                                              <a:latin typeface="Cambria Math" panose="02040503050406030204" pitchFamily="18" charset="0"/>
                                              <a:ea typeface="Cambria Math" panose="02040503050406030204" pitchFamily="18" charset="0"/>
                                            </a:rPr>
                                          </m:ctrlPr>
                                        </m:sSubSupPr>
                                        <m:e>
                                          <m:r>
                                            <a:rPr lang="de-DE" b="1" i="1">
                                              <a:latin typeface="Cambria Math" panose="02040503050406030204" pitchFamily="18" charset="0"/>
                                              <a:ea typeface="Cambria Math" panose="02040503050406030204" pitchFamily="18" charset="0"/>
                                            </a:rPr>
                                            <m:t>𝒓</m:t>
                                          </m:r>
                                        </m:e>
                                        <m:sub>
                                          <m:r>
                                            <a:rPr lang="de-DE" i="1">
                                              <a:latin typeface="Cambria Math" panose="02040503050406030204" pitchFamily="18" charset="0"/>
                                              <a:ea typeface="Cambria Math" panose="02040503050406030204" pitchFamily="18" charset="0"/>
                                            </a:rPr>
                                            <m:t>𝑚</m:t>
                                          </m:r>
                                        </m:sub>
                                        <m: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𝑘</m:t>
                                              </m:r>
                                            </m:e>
                                          </m:d>
                                        </m:sup>
                                      </m:sSubSup>
                                    </m:e>
                                  </m:d>
                                </m:e>
                              </m:d>
                            </m:e>
                          </m:nary>
                        </m:e>
                      </m:nary>
                    </m:oMath>
                    <m:oMath xmlns:m="http://schemas.openxmlformats.org/officeDocument/2006/math">
                      <m:r>
                        <m:rPr>
                          <m:aln/>
                        </m:rPr>
                        <a:rPr lang="de-DE" i="1">
                          <a:latin typeface="Cambria Math" panose="02040503050406030204" pitchFamily="18" charset="0"/>
                        </a:rPr>
                        <m:t>=</m:t>
                      </m:r>
                      <m:nary>
                        <m:naryPr>
                          <m:chr m:val="∑"/>
                          <m:ctrlPr>
                            <a:rPr lang="en-GB" i="1">
                              <a:latin typeface="Cambria Math" panose="02040503050406030204" pitchFamily="18" charset="0"/>
                            </a:rPr>
                          </m:ctrlPr>
                        </m:naryPr>
                        <m:sub>
                          <m:r>
                            <a:rPr lang="de-DE" i="1">
                              <a:latin typeface="Cambria Math" panose="02040503050406030204" pitchFamily="18" charset="0"/>
                              <a:ea typeface="Cambria Math" panose="02040503050406030204" pitchFamily="18" charset="0"/>
                            </a:rPr>
                            <m:t>𝑘</m:t>
                          </m:r>
                          <m:r>
                            <a:rPr lang="en-GB" i="1">
                              <a:latin typeface="Cambria Math" panose="02040503050406030204" pitchFamily="18" charset="0"/>
                            </a:rPr>
                            <m:t>=</m:t>
                          </m:r>
                          <m:r>
                            <a:rPr lang="de-DE" i="1">
                              <a:latin typeface="Cambria Math" panose="02040503050406030204" pitchFamily="18" charset="0"/>
                              <a:ea typeface="Cambria Math" panose="02040503050406030204" pitchFamily="18" charset="0"/>
                            </a:rPr>
                            <m:t>0</m:t>
                          </m:r>
                        </m:sub>
                        <m:sup>
                          <m:r>
                            <a:rPr lang="de-DE" i="1">
                              <a:latin typeface="Cambria Math" panose="02040503050406030204" pitchFamily="18" charset="0"/>
                              <a:ea typeface="Cambria Math" panose="02040503050406030204" pitchFamily="18" charset="0"/>
                            </a:rPr>
                            <m:t>𝜅</m:t>
                          </m:r>
                        </m:sup>
                        <m:e>
                          <m:sSup>
                            <m:sSupPr>
                              <m:ctrlPr>
                                <a:rPr lang="de-DE"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de-DE" i="1">
                                  <a:latin typeface="Cambria Math" panose="02040503050406030204" pitchFamily="18" charset="0"/>
                                  <a:ea typeface="Cambria Math" panose="02040503050406030204" pitchFamily="18" charset="0"/>
                                </a:rPr>
                                <m:t>𝑘</m:t>
                              </m:r>
                            </m:sup>
                          </m:sSup>
                          <m:r>
                            <a:rPr lang="de-DE" i="1" smtClean="0">
                              <a:latin typeface="Cambria Math" panose="02040503050406030204" pitchFamily="18" charset="0"/>
                              <a:ea typeface="Cambria Math" panose="02040503050406030204" pitchFamily="18" charset="0"/>
                            </a:rPr>
                            <m:t>∙</m:t>
                          </m:r>
                          <m:r>
                            <a:rPr lang="en-GB" i="1" smtClean="0">
                              <a:solidFill>
                                <a:srgbClr val="7030A0"/>
                              </a:solidFill>
                              <a:latin typeface="Cambria Math" panose="02040503050406030204" pitchFamily="18" charset="0"/>
                            </a:rPr>
                            <m:t>𝑒𝑢</m:t>
                          </m:r>
                          <m:d>
                            <m:dPr>
                              <m:ctrlPr>
                                <a:rPr lang="en-GB" i="1">
                                  <a:solidFill>
                                    <a:srgbClr val="7030A0"/>
                                  </a:solidFill>
                                  <a:latin typeface="Cambria Math" panose="02040503050406030204" pitchFamily="18" charset="0"/>
                                </a:rPr>
                              </m:ctrlPr>
                            </m:dPr>
                            <m:e>
                              <m:sSup>
                                <m:sSupPr>
                                  <m:ctrlPr>
                                    <a:rPr lang="en-GB" i="1">
                                      <a:solidFill>
                                        <a:srgbClr val="7030A0"/>
                                      </a:solidFill>
                                      <a:latin typeface="Cambria Math" panose="02040503050406030204" pitchFamily="18" charset="0"/>
                                    </a:rPr>
                                  </m:ctrlPr>
                                </m:sSupPr>
                                <m:e>
                                  <m:r>
                                    <a:rPr lang="en-GB" b="1" i="1">
                                      <a:solidFill>
                                        <a:srgbClr val="7030A0"/>
                                      </a:solidFill>
                                      <a:latin typeface="Cambria Math" panose="02040503050406030204" pitchFamily="18" charset="0"/>
                                    </a:rPr>
                                    <m:t>𝒆</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rPr>
                                        <m:t>1 :</m:t>
                                      </m:r>
                                      <m:r>
                                        <a:rPr lang="en-GB" i="1">
                                          <a:solidFill>
                                            <a:srgbClr val="7030A0"/>
                                          </a:solidFill>
                                          <a:latin typeface="Cambria Math" panose="02040503050406030204" pitchFamily="18" charset="0"/>
                                          <a:ea typeface="Cambria Math" panose="02040503050406030204" pitchFamily="18" charset="0"/>
                                        </a:rPr>
                                        <m:t>𝑡</m:t>
                                      </m:r>
                                    </m:e>
                                  </m:d>
                                </m:sup>
                              </m:sSup>
                              <m:r>
                                <a:rPr lang="en-GB" i="1">
                                  <a:solidFill>
                                    <a:srgbClr val="7030A0"/>
                                  </a:solidFill>
                                  <a:latin typeface="Cambria Math" panose="02040503050406030204" pitchFamily="18" charset="0"/>
                                </a:rPr>
                                <m:t>,</m:t>
                              </m:r>
                              <m:sSup>
                                <m:sSupPr>
                                  <m:ctrlPr>
                                    <a:rPr lang="en-GB" b="1" i="1">
                                      <a:solidFill>
                                        <a:srgbClr val="7030A0"/>
                                      </a:solidFill>
                                      <a:latin typeface="Cambria Math" panose="02040503050406030204" pitchFamily="18" charset="0"/>
                                      <a:ea typeface="Cambria Math" panose="02040503050406030204" pitchFamily="18" charset="0"/>
                                    </a:rPr>
                                  </m:ctrlPr>
                                </m:sSupPr>
                                <m:e>
                                  <m:r>
                                    <a:rPr lang="en-GB" b="1" i="1">
                                      <a:solidFill>
                                        <a:srgbClr val="7030A0"/>
                                      </a:solidFill>
                                      <a:latin typeface="Cambria Math" panose="02040503050406030204" pitchFamily="18" charset="0"/>
                                    </a:rPr>
                                    <m:t>𝒅</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1 :</m:t>
                                      </m:r>
                                      <m:r>
                                        <a:rPr lang="en-GB" i="1">
                                          <a:solidFill>
                                            <a:srgbClr val="7030A0"/>
                                          </a:solidFill>
                                          <a:latin typeface="Cambria Math" panose="02040503050406030204" pitchFamily="18" charset="0"/>
                                          <a:ea typeface="Cambria Math" panose="02040503050406030204" pitchFamily="18" charset="0"/>
                                        </a:rPr>
                                        <m:t>𝑡</m:t>
                                      </m:r>
                                      <m:r>
                                        <a:rPr lang="de-DE" b="0" i="1" smtClean="0">
                                          <a:solidFill>
                                            <a:srgbClr val="7030A0"/>
                                          </a:solidFill>
                                          <a:latin typeface="Cambria Math" panose="02040503050406030204" pitchFamily="18" charset="0"/>
                                          <a:ea typeface="Cambria Math" panose="02040503050406030204" pitchFamily="18" charset="0"/>
                                        </a:rPr>
                                        <m:t>+</m:t>
                                      </m:r>
                                      <m:r>
                                        <a:rPr lang="de-DE" b="0" i="1" smtClean="0">
                                          <a:solidFill>
                                            <a:srgbClr val="7030A0"/>
                                          </a:solidFill>
                                          <a:latin typeface="Cambria Math" panose="02040503050406030204" pitchFamily="18" charset="0"/>
                                          <a:ea typeface="Cambria Math" panose="02040503050406030204" pitchFamily="18" charset="0"/>
                                        </a:rPr>
                                        <m:t>𝑘</m:t>
                                      </m:r>
                                      <m:r>
                                        <a:rPr lang="en-GB" i="1">
                                          <a:solidFill>
                                            <a:srgbClr val="7030A0"/>
                                          </a:solidFill>
                                          <a:latin typeface="Cambria Math" panose="02040503050406030204" pitchFamily="18" charset="0"/>
                                          <a:ea typeface="Cambria Math" panose="02040503050406030204" pitchFamily="18" charset="0"/>
                                        </a:rPr>
                                        <m:t>−1</m:t>
                                      </m:r>
                                    </m:e>
                                  </m:d>
                                </m:sup>
                              </m:sSup>
                              <m:r>
                                <a:rPr lang="en-GB" b="1" i="1">
                                  <a:solidFill>
                                    <a:srgbClr val="7030A0"/>
                                  </a:solidFill>
                                  <a:latin typeface="Cambria Math" panose="02040503050406030204" pitchFamily="18" charset="0"/>
                                  <a:ea typeface="Cambria Math" panose="02040503050406030204" pitchFamily="18" charset="0"/>
                                </a:rPr>
                                <m:t>,</m:t>
                              </m:r>
                              <m:sSup>
                                <m:sSupPr>
                                  <m:ctrlPr>
                                    <a:rPr lang="en-GB" b="1" i="1">
                                      <a:solidFill>
                                        <a:srgbClr val="7030A0"/>
                                      </a:solidFill>
                                      <a:latin typeface="Cambria Math" panose="02040503050406030204" pitchFamily="18" charset="0"/>
                                      <a:ea typeface="Cambria Math" panose="02040503050406030204" pitchFamily="18" charset="0"/>
                                    </a:rPr>
                                  </m:ctrlPr>
                                </m:sSupPr>
                                <m:e>
                                  <m:r>
                                    <a:rPr lang="en-GB" b="1" i="1">
                                      <a:solidFill>
                                        <a:srgbClr val="7030A0"/>
                                      </a:solidFill>
                                      <a:latin typeface="Cambria Math" panose="02040503050406030204" pitchFamily="18" charset="0"/>
                                    </a:rPr>
                                    <m:t>𝒅</m:t>
                                  </m:r>
                                </m:e>
                                <m:sup>
                                  <m:d>
                                    <m:dPr>
                                      <m:ctrlPr>
                                        <a:rPr lang="en-GB" b="1"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m:t>
                                      </m:r>
                                      <m:r>
                                        <a:rPr lang="de-DE" b="0" i="1" smtClean="0">
                                          <a:solidFill>
                                            <a:srgbClr val="7030A0"/>
                                          </a:solidFill>
                                          <a:latin typeface="Cambria Math" panose="02040503050406030204" pitchFamily="18" charset="0"/>
                                          <a:ea typeface="Cambria Math" panose="02040503050406030204" pitchFamily="18" charset="0"/>
                                        </a:rPr>
                                        <m:t>𝑘</m:t>
                                      </m:r>
                                    </m:e>
                                  </m:d>
                                </m:sup>
                              </m:sSup>
                            </m:e>
                          </m:d>
                        </m:e>
                      </m:nary>
                    </m:oMath>
                  </m:oMathPara>
                </a14:m>
                <a:endParaRPr lang="en-GB" dirty="0"/>
              </a:p>
            </p:txBody>
          </p:sp>
        </mc:Choice>
        <mc:Fallback xmlns="">
          <p:sp>
            <p:nvSpPr>
              <p:cNvPr id="8" name="Rectangle 7">
                <a:extLst>
                  <a:ext uri="{FF2B5EF4-FFF2-40B4-BE49-F238E27FC236}">
                    <a16:creationId xmlns:a16="http://schemas.microsoft.com/office/drawing/2014/main" id="{593D1C22-4136-E94D-BD3C-B873B00F7DCF}"/>
                  </a:ext>
                </a:extLst>
              </p:cNvPr>
              <p:cNvSpPr>
                <a:spLocks noRot="1" noChangeAspect="1" noMove="1" noResize="1" noEditPoints="1" noAdjustHandles="1" noChangeArrowheads="1" noChangeShapeType="1" noTextEdit="1"/>
              </p:cNvSpPr>
              <p:nvPr/>
            </p:nvSpPr>
            <p:spPr>
              <a:xfrm>
                <a:off x="467131" y="2018933"/>
                <a:ext cx="11383694" cy="4055084"/>
              </a:xfrm>
              <a:prstGeom prst="rect">
                <a:avLst/>
              </a:prstGeom>
              <a:blipFill>
                <a:blip r:embed="rId4"/>
                <a:stretch>
                  <a:fillRect l="-3902" t="-13125" b="-31563"/>
                </a:stretch>
              </a:blipFill>
            </p:spPr>
            <p:txBody>
              <a:bodyPr/>
              <a:lstStyle/>
              <a:p>
                <a:r>
                  <a:rPr lang="en-GB">
                    <a:noFill/>
                  </a:rPr>
                  <a:t> </a:t>
                </a:r>
              </a:p>
            </p:txBody>
          </p:sp>
        </mc:Fallback>
      </mc:AlternateContent>
      <p:sp>
        <p:nvSpPr>
          <p:cNvPr id="10" name="Right Brace 9">
            <a:extLst>
              <a:ext uri="{FF2B5EF4-FFF2-40B4-BE49-F238E27FC236}">
                <a16:creationId xmlns:a16="http://schemas.microsoft.com/office/drawing/2014/main" id="{B59E80D3-07FE-A545-99D0-2D299E211210}"/>
              </a:ext>
            </a:extLst>
          </p:cNvPr>
          <p:cNvSpPr/>
          <p:nvPr/>
        </p:nvSpPr>
        <p:spPr>
          <a:xfrm>
            <a:off x="4328160" y="5438075"/>
            <a:ext cx="117578" cy="387962"/>
          </a:xfrm>
          <a:prstGeom prst="rightBrace">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solidFill>
                <a:srgbClr val="7030A0"/>
              </a:solidFill>
            </a:endParaRPr>
          </a:p>
        </p:txBody>
      </p:sp>
      <p:sp>
        <p:nvSpPr>
          <p:cNvPr id="11" name="TextBox 10">
            <a:extLst>
              <a:ext uri="{FF2B5EF4-FFF2-40B4-BE49-F238E27FC236}">
                <a16:creationId xmlns:a16="http://schemas.microsoft.com/office/drawing/2014/main" id="{3155FFBF-9F25-AA40-A152-C277CB53F56C}"/>
              </a:ext>
            </a:extLst>
          </p:cNvPr>
          <p:cNvSpPr txBox="1"/>
          <p:nvPr/>
        </p:nvSpPr>
        <p:spPr>
          <a:xfrm>
            <a:off x="4640330" y="5447390"/>
            <a:ext cx="2306336" cy="369332"/>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GB" dirty="0"/>
              <a:t>One EU query per step</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6317189F-4703-734F-A38C-907D32DCBE26}"/>
                  </a:ext>
                </a:extLst>
              </p:cNvPr>
              <p:cNvSpPr txBox="1"/>
              <p:nvPr/>
            </p:nvSpPr>
            <p:spPr>
              <a:xfrm>
                <a:off x="8492618" y="2073025"/>
                <a:ext cx="1919243" cy="3714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accent1"/>
                              </a:solidFill>
                              <a:latin typeface="Cambria Math" panose="02040503050406030204" pitchFamily="18" charset="0"/>
                              <a:ea typeface="Cambria Math" panose="02040503050406030204" pitchFamily="18" charset="0"/>
                            </a:rPr>
                          </m:ctrlPr>
                        </m:sSubSupPr>
                        <m:e>
                          <m:r>
                            <a:rPr lang="de-DE" sz="1400" b="1" i="1">
                              <a:solidFill>
                                <a:schemeClr val="accent1"/>
                              </a:solidFill>
                              <a:latin typeface="Cambria Math" panose="02040503050406030204" pitchFamily="18" charset="0"/>
                              <a:ea typeface="Cambria Math" panose="02040503050406030204" pitchFamily="18" charset="0"/>
                            </a:rPr>
                            <m:t>𝒓</m:t>
                          </m:r>
                        </m:e>
                        <m:sub>
                          <m:r>
                            <a:rPr lang="de-DE" sz="1400" b="0" i="1" smtClean="0">
                              <a:solidFill>
                                <a:schemeClr val="accent1"/>
                              </a:solidFill>
                              <a:latin typeface="Cambria Math" panose="02040503050406030204" pitchFamily="18" charset="0"/>
                              <a:ea typeface="Cambria Math" panose="02040503050406030204" pitchFamily="18" charset="0"/>
                            </a:rPr>
                            <m:t>𝑢</m:t>
                          </m:r>
                        </m:sub>
                        <m:sup>
                          <m:d>
                            <m:dPr>
                              <m:ctrlPr>
                                <a:rPr lang="de-DE" sz="1400" i="1">
                                  <a:solidFill>
                                    <a:schemeClr val="accent1"/>
                                  </a:solidFill>
                                  <a:latin typeface="Cambria Math" panose="02040503050406030204" pitchFamily="18" charset="0"/>
                                  <a:ea typeface="Cambria Math" panose="02040503050406030204" pitchFamily="18" charset="0"/>
                                </a:rPr>
                              </m:ctrlPr>
                            </m:dPr>
                            <m:e>
                              <m:r>
                                <a:rPr lang="de-DE" sz="1400" i="1">
                                  <a:solidFill>
                                    <a:schemeClr val="accent1"/>
                                  </a:solidFill>
                                  <a:latin typeface="Cambria Math" panose="02040503050406030204" pitchFamily="18" charset="0"/>
                                  <a:ea typeface="Cambria Math" panose="02040503050406030204" pitchFamily="18" charset="0"/>
                                </a:rPr>
                                <m:t>𝑡</m:t>
                              </m:r>
                              <m:r>
                                <a:rPr lang="de-DE" sz="1400" i="1">
                                  <a:solidFill>
                                    <a:schemeClr val="accent1"/>
                                  </a:solidFill>
                                  <a:latin typeface="Cambria Math" panose="02040503050406030204" pitchFamily="18" charset="0"/>
                                  <a:ea typeface="Cambria Math" panose="02040503050406030204" pitchFamily="18" charset="0"/>
                                </a:rPr>
                                <m:t>+</m:t>
                              </m:r>
                              <m:r>
                                <a:rPr lang="de-DE" sz="1400" i="1">
                                  <a:solidFill>
                                    <a:schemeClr val="accent1"/>
                                  </a:solidFill>
                                  <a:latin typeface="Cambria Math" panose="02040503050406030204" pitchFamily="18" charset="0"/>
                                  <a:ea typeface="Cambria Math" panose="02040503050406030204" pitchFamily="18" charset="0"/>
                                </a:rPr>
                                <m:t>𝑘</m:t>
                              </m:r>
                            </m:e>
                          </m:d>
                        </m:sup>
                      </m:sSubSup>
                      <m:r>
                        <a:rPr lang="de-DE" sz="1400" b="0" i="1" smtClean="0">
                          <a:solidFill>
                            <a:schemeClr val="accent1"/>
                          </a:solidFill>
                          <a:latin typeface="Cambria Math" panose="02040503050406030204" pitchFamily="18" charset="0"/>
                          <a:ea typeface="Cambria Math" panose="02040503050406030204" pitchFamily="18" charset="0"/>
                        </a:rPr>
                        <m:t>=</m:t>
                      </m:r>
                      <m:sSub>
                        <m:sSubPr>
                          <m:ctrlPr>
                            <a:rPr lang="de-DE" sz="1400" i="1" smtClean="0">
                              <a:solidFill>
                                <a:schemeClr val="accent1"/>
                              </a:solidFill>
                              <a:latin typeface="Cambria Math" panose="02040503050406030204" pitchFamily="18" charset="0"/>
                              <a:ea typeface="Cambria Math" panose="02040503050406030204" pitchFamily="18" charset="0"/>
                            </a:rPr>
                          </m:ctrlPr>
                        </m:sSubPr>
                        <m:e>
                          <m:r>
                            <a:rPr lang="de-DE" sz="1400" b="0" i="1" smtClean="0">
                              <a:solidFill>
                                <a:schemeClr val="accent1"/>
                              </a:solidFill>
                              <a:latin typeface="Cambria Math" panose="02040503050406030204" pitchFamily="18" charset="0"/>
                              <a:ea typeface="Cambria Math" panose="02040503050406030204" pitchFamily="18" charset="0"/>
                            </a:rPr>
                            <m:t>𝜋</m:t>
                          </m:r>
                        </m:e>
                        <m:sub>
                          <m:sSub>
                            <m:sSubPr>
                              <m:ctrlPr>
                                <a:rPr lang="de-DE" sz="1400" b="0" i="1" smtClean="0">
                                  <a:solidFill>
                                    <a:schemeClr val="accent1"/>
                                  </a:solidFill>
                                  <a:latin typeface="Cambria Math" panose="02040503050406030204" pitchFamily="18" charset="0"/>
                                  <a:ea typeface="Cambria Math" panose="02040503050406030204" pitchFamily="18" charset="0"/>
                                </a:rPr>
                              </m:ctrlPr>
                            </m:sSubPr>
                            <m:e>
                              <m:r>
                                <a:rPr lang="de-DE" sz="1400" b="1" i="1" smtClean="0">
                                  <a:solidFill>
                                    <a:schemeClr val="accent1"/>
                                  </a:solidFill>
                                  <a:latin typeface="Cambria Math" panose="02040503050406030204" pitchFamily="18" charset="0"/>
                                  <a:ea typeface="Cambria Math" panose="02040503050406030204" pitchFamily="18" charset="0"/>
                                </a:rPr>
                                <m:t>𝑹</m:t>
                              </m:r>
                            </m:e>
                            <m:sub>
                              <m:r>
                                <a:rPr lang="de-DE" sz="1400" b="0" i="1" smtClean="0">
                                  <a:solidFill>
                                    <a:schemeClr val="accent1"/>
                                  </a:solidFill>
                                  <a:latin typeface="Cambria Math" panose="02040503050406030204" pitchFamily="18" charset="0"/>
                                  <a:ea typeface="Cambria Math" panose="02040503050406030204" pitchFamily="18" charset="0"/>
                                </a:rPr>
                                <m:t>𝑢</m:t>
                              </m:r>
                            </m:sub>
                          </m:sSub>
                        </m:sub>
                      </m:sSub>
                      <m:d>
                        <m:dPr>
                          <m:ctrlPr>
                            <a:rPr lang="de-DE" sz="1400" b="0" i="1" smtClean="0">
                              <a:solidFill>
                                <a:schemeClr val="accent1"/>
                              </a:solidFill>
                              <a:latin typeface="Cambria Math" panose="02040503050406030204" pitchFamily="18" charset="0"/>
                              <a:ea typeface="Cambria Math" panose="02040503050406030204" pitchFamily="18" charset="0"/>
                            </a:rPr>
                          </m:ctrlPr>
                        </m:dPr>
                        <m:e>
                          <m:sSup>
                            <m:sSupPr>
                              <m:ctrlPr>
                                <a:rPr lang="de-DE" sz="1400" b="1" i="1">
                                  <a:solidFill>
                                    <a:schemeClr val="accent1"/>
                                  </a:solidFill>
                                  <a:latin typeface="Cambria Math" panose="02040503050406030204" pitchFamily="18" charset="0"/>
                                </a:rPr>
                              </m:ctrlPr>
                            </m:sSupPr>
                            <m:e>
                              <m:r>
                                <m:rPr>
                                  <m:brk m:alnAt="7"/>
                                </m:rPr>
                                <a:rPr lang="de-DE" sz="1400" b="1" i="1">
                                  <a:solidFill>
                                    <a:schemeClr val="accent1"/>
                                  </a:solidFill>
                                  <a:latin typeface="Cambria Math" panose="02040503050406030204" pitchFamily="18" charset="0"/>
                                </a:rPr>
                                <m:t>𝒗</m:t>
                              </m:r>
                            </m:e>
                            <m:sup>
                              <m:d>
                                <m:dPr>
                                  <m:ctrlPr>
                                    <a:rPr lang="de-DE" sz="1400" i="1">
                                      <a:solidFill>
                                        <a:schemeClr val="accent1"/>
                                      </a:solidFill>
                                      <a:latin typeface="Cambria Math" panose="02040503050406030204" pitchFamily="18" charset="0"/>
                                    </a:rPr>
                                  </m:ctrlPr>
                                </m:dPr>
                                <m:e>
                                  <m:r>
                                    <a:rPr lang="de-DE" sz="1400" i="1">
                                      <a:solidFill>
                                        <a:schemeClr val="accent1"/>
                                      </a:solidFill>
                                      <a:latin typeface="Cambria Math" panose="02040503050406030204" pitchFamily="18" charset="0"/>
                                    </a:rPr>
                                    <m:t>𝑡</m:t>
                                  </m:r>
                                  <m:r>
                                    <a:rPr lang="de-DE" sz="1400" i="1">
                                      <a:solidFill>
                                        <a:schemeClr val="accent1"/>
                                      </a:solidFill>
                                      <a:latin typeface="Cambria Math" panose="02040503050406030204" pitchFamily="18" charset="0"/>
                                    </a:rPr>
                                    <m:t> :</m:t>
                                  </m:r>
                                  <m:r>
                                    <a:rPr lang="de-DE" sz="1400" i="1">
                                      <a:solidFill>
                                        <a:schemeClr val="accent1"/>
                                      </a:solidFill>
                                      <a:latin typeface="Cambria Math" panose="02040503050406030204" pitchFamily="18" charset="0"/>
                                    </a:rPr>
                                    <m:t>𝑡</m:t>
                                  </m:r>
                                  <m:r>
                                    <a:rPr lang="de-DE" sz="1400" i="1">
                                      <a:solidFill>
                                        <a:schemeClr val="accent1"/>
                                      </a:solidFill>
                                      <a:latin typeface="Cambria Math" panose="02040503050406030204" pitchFamily="18" charset="0"/>
                                    </a:rPr>
                                    <m:t>+</m:t>
                                  </m:r>
                                  <m:r>
                                    <a:rPr lang="en-GB" sz="1400" i="1">
                                      <a:solidFill>
                                        <a:schemeClr val="accent1"/>
                                      </a:solidFill>
                                      <a:latin typeface="Cambria Math" panose="02040503050406030204" pitchFamily="18" charset="0"/>
                                      <a:ea typeface="Cambria Math" panose="02040503050406030204" pitchFamily="18" charset="0"/>
                                    </a:rPr>
                                    <m:t>𝜅</m:t>
                                  </m:r>
                                </m:e>
                              </m:d>
                            </m:sup>
                          </m:sSup>
                        </m:e>
                      </m:d>
                    </m:oMath>
                  </m:oMathPara>
                </a14:m>
                <a:endParaRPr lang="en-GB" sz="1400" dirty="0">
                  <a:solidFill>
                    <a:schemeClr val="accent1"/>
                  </a:solidFill>
                </a:endParaRPr>
              </a:p>
            </p:txBody>
          </p:sp>
        </mc:Choice>
        <mc:Fallback xmlns="">
          <p:sp>
            <p:nvSpPr>
              <p:cNvPr id="3" name="TextBox 2">
                <a:extLst>
                  <a:ext uri="{FF2B5EF4-FFF2-40B4-BE49-F238E27FC236}">
                    <a16:creationId xmlns:a16="http://schemas.microsoft.com/office/drawing/2014/main" id="{6317189F-4703-734F-A38C-907D32DCBE26}"/>
                  </a:ext>
                </a:extLst>
              </p:cNvPr>
              <p:cNvSpPr txBox="1">
                <a:spLocks noRot="1" noChangeAspect="1" noMove="1" noResize="1" noEditPoints="1" noAdjustHandles="1" noChangeArrowheads="1" noChangeShapeType="1" noTextEdit="1"/>
              </p:cNvSpPr>
              <p:nvPr/>
            </p:nvSpPr>
            <p:spPr>
              <a:xfrm>
                <a:off x="8492618" y="2073025"/>
                <a:ext cx="1919243" cy="371448"/>
              </a:xfrm>
              <a:prstGeom prst="rect">
                <a:avLst/>
              </a:prstGeom>
              <a:blipFill>
                <a:blip r:embed="rId5"/>
                <a:stretch>
                  <a:fillRect/>
                </a:stretch>
              </a:blipFill>
            </p:spPr>
            <p:txBody>
              <a:bodyPr/>
              <a:lstStyle/>
              <a:p>
                <a:r>
                  <a:rPr lang="en-GB">
                    <a:noFill/>
                  </a:rPr>
                  <a:t> </a:t>
                </a:r>
              </a:p>
            </p:txBody>
          </p:sp>
        </mc:Fallback>
      </mc:AlternateContent>
      <p:sp>
        <p:nvSpPr>
          <p:cNvPr id="7" name="Right Brace 6">
            <a:extLst>
              <a:ext uri="{FF2B5EF4-FFF2-40B4-BE49-F238E27FC236}">
                <a16:creationId xmlns:a16="http://schemas.microsoft.com/office/drawing/2014/main" id="{973E0B9C-C9F1-F742-B273-403F2FED93D5}"/>
              </a:ext>
            </a:extLst>
          </p:cNvPr>
          <p:cNvSpPr/>
          <p:nvPr/>
        </p:nvSpPr>
        <p:spPr>
          <a:xfrm rot="16200000">
            <a:off x="9389298" y="769140"/>
            <a:ext cx="125885" cy="347655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 name="Date Placeholder 3">
            <a:extLst>
              <a:ext uri="{FF2B5EF4-FFF2-40B4-BE49-F238E27FC236}">
                <a16:creationId xmlns:a16="http://schemas.microsoft.com/office/drawing/2014/main" id="{6A3CF9B1-7414-597B-95C7-3DE00A82F2D4}"/>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AC912869-7FC0-C954-01EA-ADDEDEC71A7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9" name="Slide Number Placeholder 8">
            <a:extLst>
              <a:ext uri="{FF2B5EF4-FFF2-40B4-BE49-F238E27FC236}">
                <a16:creationId xmlns:a16="http://schemas.microsoft.com/office/drawing/2014/main" id="{83A74445-7A5E-E3BE-1429-62A9EA8A63C3}"/>
              </a:ext>
            </a:extLst>
          </p:cNvPr>
          <p:cNvSpPr>
            <a:spLocks noGrp="1"/>
          </p:cNvSpPr>
          <p:nvPr>
            <p:ph type="sldNum" sz="quarter" idx="11"/>
          </p:nvPr>
        </p:nvSpPr>
        <p:spPr/>
        <p:txBody>
          <a:bodyPr/>
          <a:lstStyle/>
          <a:p>
            <a:fld id="{EB1502E6-D9AE-3544-B6D5-378AAA0B915F}" type="slidenum">
              <a:rPr lang="de-DE" altLang="de-DE" smtClean="0"/>
              <a:pPr/>
              <a:t>85</a:t>
            </a:fld>
            <a:endParaRPr lang="de-DE" altLang="de-DE" dirty="0"/>
          </a:p>
        </p:txBody>
      </p:sp>
    </p:spTree>
    <p:extLst>
      <p:ext uri="{BB962C8B-B14F-4D97-AF65-F5344CB8AC3E}">
        <p14:creationId xmlns:p14="http://schemas.microsoft.com/office/powerpoint/2010/main" val="38421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3" grpId="0"/>
      <p:bldP spid="7"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2699-14CF-0345-BA79-DD5D2912839A}"/>
              </a:ext>
            </a:extLst>
          </p:cNvPr>
          <p:cNvSpPr>
            <a:spLocks noGrp="1"/>
          </p:cNvSpPr>
          <p:nvPr>
            <p:ph type="title"/>
          </p:nvPr>
        </p:nvSpPr>
        <p:spPr/>
        <p:txBody>
          <a:bodyPr>
            <a:normAutofit/>
          </a:bodyPr>
          <a:lstStyle/>
          <a:p>
            <a:r>
              <a:rPr lang="en-GB" dirty="0"/>
              <a:t>EU Query over Time: </a:t>
            </a:r>
            <a:r>
              <a:rPr lang="en-GB" dirty="0">
                <a:solidFill>
                  <a:schemeClr val="accent1"/>
                </a:solidFill>
              </a:rPr>
              <a:t>Approximate</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DFF1B07A-9067-124D-B817-DBA234C07A35}"/>
                  </a:ext>
                </a:extLst>
              </p:cNvPr>
              <p:cNvSpPr>
                <a:spLocks noGrp="1"/>
              </p:cNvSpPr>
              <p:nvPr>
                <p:ph type="body" sz="quarter" idx="13"/>
              </p:nvPr>
            </p:nvSpPr>
            <p:spPr/>
            <p:txBody>
              <a:bodyPr/>
              <a:lstStyle/>
              <a:p>
                <a:r>
                  <a:rPr lang="en-GB" dirty="0"/>
                  <a:t>Solving a sequential EU query reduces to solving individual EU queries per step</a:t>
                </a:r>
              </a:p>
              <a:p>
                <a:pPr marL="258503"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i="1">
                                      <a:latin typeface="Cambria Math" panose="02040503050406030204" pitchFamily="18" charset="0"/>
                                      <a:ea typeface="Cambria Math" panose="02040503050406030204" pitchFamily="18" charset="0"/>
                                    </a:rPr>
                                    <m:t>𝑡</m:t>
                                  </m:r>
                                </m:e>
                              </m:d>
                            </m:sup>
                          </m:sSup>
                          <m:r>
                            <a:rPr lang="en-GB" i="1">
                              <a:latin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1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e>
                              </m:d>
                            </m:sup>
                          </m:sSup>
                          <m:r>
                            <a:rPr lang="en-GB" b="1" i="1">
                              <a:latin typeface="Cambria Math" panose="02040503050406030204" pitchFamily="18" charset="0"/>
                              <a:ea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b="1"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e>
                      </m:d>
                      <m:r>
                        <m:rPr>
                          <m:aln/>
                        </m:rPr>
                        <a:rPr lang="en-GB" i="1">
                          <a:latin typeface="Cambria Math" panose="02040503050406030204" pitchFamily="18" charset="0"/>
                        </a:rPr>
                        <m:t>=</m:t>
                      </m:r>
                      <m:nary>
                        <m:naryPr>
                          <m:chr m:val="∑"/>
                          <m:ctrlPr>
                            <a:rPr lang="en-GB" i="1">
                              <a:latin typeface="Cambria Math" panose="02040503050406030204" pitchFamily="18" charset="0"/>
                            </a:rPr>
                          </m:ctrlPr>
                        </m:naryPr>
                        <m:sub>
                          <m:r>
                            <a:rPr lang="en-GB" i="1">
                              <a:latin typeface="Cambria Math" panose="02040503050406030204" pitchFamily="18" charset="0"/>
                              <a:ea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0</m:t>
                          </m:r>
                        </m:sub>
                        <m:sup>
                          <m:r>
                            <a:rPr lang="en-GB" i="1">
                              <a:latin typeface="Cambria Math" panose="02040503050406030204" pitchFamily="18" charset="0"/>
                              <a:ea typeface="Cambria Math" panose="02040503050406030204" pitchFamily="18" charset="0"/>
                            </a:rPr>
                            <m:t>𝜅</m:t>
                          </m:r>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en-GB" i="1">
                                  <a:latin typeface="Cambria Math" panose="02040503050406030204" pitchFamily="18" charset="0"/>
                                  <a:ea typeface="Cambria Math" panose="02040503050406030204" pitchFamily="18" charset="0"/>
                                </a:rPr>
                                <m:t>𝑘</m:t>
                              </m:r>
                            </m:sup>
                          </m:sSup>
                          <m:r>
                            <a:rPr lang="en-GB" i="1">
                              <a:latin typeface="Cambria Math" panose="02040503050406030204" pitchFamily="18" charset="0"/>
                              <a:ea typeface="Cambria Math" panose="02040503050406030204" pitchFamily="18" charset="0"/>
                            </a:rPr>
                            <m:t>∙</m:t>
                          </m:r>
                          <m:r>
                            <a:rPr lang="en-GB" i="1" smtClean="0">
                              <a:solidFill>
                                <a:schemeClr val="tx1"/>
                              </a:solidFill>
                              <a:latin typeface="Cambria Math" panose="02040503050406030204" pitchFamily="18" charset="0"/>
                            </a:rPr>
                            <m:t>𝑒𝑢</m:t>
                          </m:r>
                          <m:d>
                            <m:dPr>
                              <m:ctrlPr>
                                <a:rPr lang="en-GB" i="1">
                                  <a:solidFill>
                                    <a:schemeClr val="tx1"/>
                                  </a:solidFill>
                                  <a:latin typeface="Cambria Math" panose="02040503050406030204" pitchFamily="18" charset="0"/>
                                </a:rPr>
                              </m:ctrlPr>
                            </m:dPr>
                            <m:e>
                              <m:sSup>
                                <m:sSupPr>
                                  <m:ctrlPr>
                                    <a:rPr lang="en-GB" i="1">
                                      <a:solidFill>
                                        <a:schemeClr val="tx1"/>
                                      </a:solidFill>
                                      <a:latin typeface="Cambria Math" panose="02040503050406030204" pitchFamily="18" charset="0"/>
                                    </a:rPr>
                                  </m:ctrlPr>
                                </m:sSupPr>
                                <m:e>
                                  <m:r>
                                    <a:rPr lang="en-GB" b="1" i="1">
                                      <a:solidFill>
                                        <a:schemeClr val="tx1"/>
                                      </a:solidFill>
                                      <a:latin typeface="Cambria Math" panose="02040503050406030204" pitchFamily="18" charset="0"/>
                                    </a:rPr>
                                    <m:t>𝒆</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rPr>
                                        <m:t>1 :</m:t>
                                      </m:r>
                                      <m:r>
                                        <a:rPr lang="en-GB" i="1">
                                          <a:solidFill>
                                            <a:schemeClr val="tx1"/>
                                          </a:solidFill>
                                          <a:latin typeface="Cambria Math" panose="02040503050406030204" pitchFamily="18" charset="0"/>
                                          <a:ea typeface="Cambria Math" panose="02040503050406030204" pitchFamily="18" charset="0"/>
                                        </a:rPr>
                                        <m:t>𝑡</m:t>
                                      </m:r>
                                    </m:e>
                                  </m:d>
                                </m:sup>
                              </m:sSup>
                              <m:r>
                                <a:rPr lang="en-GB" i="1">
                                  <a:solidFill>
                                    <a:schemeClr val="tx1"/>
                                  </a:solidFill>
                                  <a:latin typeface="Cambria Math" panose="02040503050406030204" pitchFamily="18" charset="0"/>
                                </a:rPr>
                                <m:t>,</m:t>
                              </m:r>
                              <m:sSup>
                                <m:sSupPr>
                                  <m:ctrlPr>
                                    <a:rPr lang="en-GB" b="1" i="1">
                                      <a:solidFill>
                                        <a:schemeClr val="tx1"/>
                                      </a:solidFill>
                                      <a:latin typeface="Cambria Math" panose="02040503050406030204" pitchFamily="18" charset="0"/>
                                      <a:ea typeface="Cambria Math" panose="02040503050406030204" pitchFamily="18" charset="0"/>
                                    </a:rPr>
                                  </m:ctrlPr>
                                </m:sSupPr>
                                <m:e>
                                  <m:r>
                                    <a:rPr lang="en-GB" b="1" i="1">
                                      <a:solidFill>
                                        <a:schemeClr val="tx1"/>
                                      </a:solidFill>
                                      <a:latin typeface="Cambria Math" panose="02040503050406030204" pitchFamily="18" charset="0"/>
                                    </a:rPr>
                                    <m:t>𝒅</m:t>
                                  </m:r>
                                </m:e>
                                <m:sup>
                                  <m:d>
                                    <m:dPr>
                                      <m:ctrlPr>
                                        <a:rPr lang="en-GB"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1 :</m:t>
                                      </m:r>
                                      <m:r>
                                        <a:rPr lang="en-GB" i="1">
                                          <a:solidFill>
                                            <a:schemeClr val="tx1"/>
                                          </a:solidFill>
                                          <a:latin typeface="Cambria Math" panose="02040503050406030204" pitchFamily="18" charset="0"/>
                                          <a:ea typeface="Cambria Math" panose="02040503050406030204" pitchFamily="18" charset="0"/>
                                        </a:rPr>
                                        <m:t>𝑡</m:t>
                                      </m:r>
                                      <m:r>
                                        <a:rPr lang="en-GB" i="1">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𝑘</m:t>
                                      </m:r>
                                      <m:r>
                                        <a:rPr lang="en-GB" i="1">
                                          <a:solidFill>
                                            <a:schemeClr val="tx1"/>
                                          </a:solidFill>
                                          <a:latin typeface="Cambria Math" panose="02040503050406030204" pitchFamily="18" charset="0"/>
                                          <a:ea typeface="Cambria Math" panose="02040503050406030204" pitchFamily="18" charset="0"/>
                                        </a:rPr>
                                        <m:t>−1</m:t>
                                      </m:r>
                                    </m:e>
                                  </m:d>
                                </m:sup>
                              </m:sSup>
                              <m:r>
                                <a:rPr lang="en-GB" b="1" i="1">
                                  <a:solidFill>
                                    <a:schemeClr val="tx1"/>
                                  </a:solidFill>
                                  <a:latin typeface="Cambria Math" panose="02040503050406030204" pitchFamily="18" charset="0"/>
                                  <a:ea typeface="Cambria Math" panose="02040503050406030204" pitchFamily="18" charset="0"/>
                                </a:rPr>
                                <m:t>,</m:t>
                              </m:r>
                              <m:sSup>
                                <m:sSupPr>
                                  <m:ctrlPr>
                                    <a:rPr lang="en-GB" b="1" i="1">
                                      <a:solidFill>
                                        <a:schemeClr val="tx1"/>
                                      </a:solidFill>
                                      <a:latin typeface="Cambria Math" panose="02040503050406030204" pitchFamily="18" charset="0"/>
                                      <a:ea typeface="Cambria Math" panose="02040503050406030204" pitchFamily="18" charset="0"/>
                                    </a:rPr>
                                  </m:ctrlPr>
                                </m:sSupPr>
                                <m:e>
                                  <m:r>
                                    <a:rPr lang="en-GB" b="1" i="1">
                                      <a:solidFill>
                                        <a:schemeClr val="tx1"/>
                                      </a:solidFill>
                                      <a:latin typeface="Cambria Math" panose="02040503050406030204" pitchFamily="18" charset="0"/>
                                    </a:rPr>
                                    <m:t>𝒅</m:t>
                                  </m:r>
                                </m:e>
                                <m:sup>
                                  <m:d>
                                    <m:dPr>
                                      <m:ctrlPr>
                                        <a:rPr lang="en-GB" b="1" i="1">
                                          <a:solidFill>
                                            <a:schemeClr val="tx1"/>
                                          </a:solidFill>
                                          <a:latin typeface="Cambria Math" panose="02040503050406030204" pitchFamily="18" charset="0"/>
                                        </a:rPr>
                                      </m:ctrlPr>
                                    </m:dPr>
                                    <m:e>
                                      <m:r>
                                        <a:rPr lang="en-GB" i="1">
                                          <a:solidFill>
                                            <a:schemeClr val="tx1"/>
                                          </a:solidFill>
                                          <a:latin typeface="Cambria Math" panose="02040503050406030204" pitchFamily="18" charset="0"/>
                                          <a:ea typeface="Cambria Math" panose="02040503050406030204" pitchFamily="18" charset="0"/>
                                        </a:rPr>
                                        <m:t>𝑡</m:t>
                                      </m:r>
                                      <m:r>
                                        <a:rPr lang="en-GB" i="1">
                                          <a:solidFill>
                                            <a:schemeClr val="tx1"/>
                                          </a:solidFill>
                                          <a:latin typeface="Cambria Math" panose="02040503050406030204" pitchFamily="18" charset="0"/>
                                          <a:ea typeface="Cambria Math" panose="02040503050406030204" pitchFamily="18" charset="0"/>
                                        </a:rPr>
                                        <m:t>+</m:t>
                                      </m:r>
                                      <m:r>
                                        <a:rPr lang="en-GB" i="1">
                                          <a:solidFill>
                                            <a:schemeClr val="tx1"/>
                                          </a:solidFill>
                                          <a:latin typeface="Cambria Math" panose="02040503050406030204" pitchFamily="18" charset="0"/>
                                          <a:ea typeface="Cambria Math" panose="02040503050406030204" pitchFamily="18" charset="0"/>
                                        </a:rPr>
                                        <m:t>𝑘</m:t>
                                      </m:r>
                                    </m:e>
                                  </m:d>
                                </m:sup>
                              </m:sSup>
                            </m:e>
                          </m:d>
                        </m:e>
                      </m:nary>
                    </m:oMath>
                  </m:oMathPara>
                </a14:m>
                <a:endParaRPr lang="en-GB" dirty="0"/>
              </a:p>
              <a:p>
                <a:pPr lvl="1"/>
                <a:r>
                  <a:rPr lang="en-GB" dirty="0"/>
                  <a:t>Solve individual EU queries based on intra-slice assumptions</a:t>
                </a:r>
              </a:p>
              <a:p>
                <a:pPr lvl="2"/>
                <a:r>
                  <a:rPr lang="en-GB" sz="1800" dirty="0"/>
                  <a:t>E.g., assuming additive combination function or independence between intra-slice utility parfactors</a:t>
                </a:r>
              </a:p>
              <a:p>
                <a:endParaRPr lang="en-GB" dirty="0"/>
              </a:p>
            </p:txBody>
          </p:sp>
        </mc:Choice>
        <mc:Fallback xmlns="">
          <p:sp>
            <p:nvSpPr>
              <p:cNvPr id="6" name="Content Placeholder 5">
                <a:extLst>
                  <a:ext uri="{FF2B5EF4-FFF2-40B4-BE49-F238E27FC236}">
                    <a16:creationId xmlns:a16="http://schemas.microsoft.com/office/drawing/2014/main" id="{DFF1B07A-9067-124D-B817-DBA234C07A35}"/>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829" t="-17956" r="-114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277EB782-0ACF-4A46-9A09-7C4C3AD1578C}"/>
                  </a:ext>
                </a:extLst>
              </p:cNvPr>
              <p:cNvSpPr/>
              <p:nvPr/>
            </p:nvSpPr>
            <p:spPr>
              <a:xfrm>
                <a:off x="3132338" y="-1392338"/>
                <a:ext cx="5926622" cy="687239"/>
              </a:xfrm>
              <a:prstGeom prst="rect">
                <a:avLst/>
              </a:prstGeom>
              <a:solidFill>
                <a:schemeClr val="tx1">
                  <a:lumMod val="20000"/>
                  <a:lumOff val="80000"/>
                </a:schemeClr>
              </a:solidFill>
              <a:effectLst>
                <a:outerShdw blurRad="50800" dist="38100" dir="2700000" algn="tl" rotWithShape="0">
                  <a:prstClr val="black">
                    <a:alpha val="40000"/>
                  </a:prstClr>
                </a:outerShdw>
              </a:effectLst>
            </p:spPr>
            <p:txBody>
              <a:bodyPr wrap="none">
                <a:spAutoFit/>
              </a:bodyPr>
              <a:lstStyle/>
              <a:p>
                <a:r>
                  <a:rPr lang="en-GB" dirty="0"/>
                  <a:t>Assuming independence between intra-slice utility parfactors</a:t>
                </a:r>
              </a:p>
              <a:p>
                <a:pPr marL="11113" lvl="1">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𝑒𝑢</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i="1">
                                      <a:latin typeface="Cambria Math" panose="02040503050406030204" pitchFamily="18" charset="0"/>
                                      <a:ea typeface="Cambria Math" panose="02040503050406030204" pitchFamily="18" charset="0"/>
                                    </a:rPr>
                                    <m:t>𝑡</m:t>
                                  </m:r>
                                </m:e>
                              </m:d>
                            </m:sup>
                          </m:sSup>
                          <m:r>
                            <a:rPr lang="en-GB" i="1">
                              <a:latin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1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e>
                              </m:d>
                            </m:sup>
                          </m:sSup>
                          <m:r>
                            <a:rPr lang="en-GB" b="1" i="1">
                              <a:latin typeface="Cambria Math" panose="02040503050406030204" pitchFamily="18" charset="0"/>
                              <a:ea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b="1"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e>
                      </m:d>
                    </m:oMath>
                  </m:oMathPara>
                </a14:m>
                <a:br>
                  <a:rPr lang="en-GB" i="1" dirty="0">
                    <a:latin typeface="Cambria Math" panose="02040503050406030204" pitchFamily="18" charset="0"/>
                    <a:ea typeface="Cambria Math" panose="02040503050406030204" pitchFamily="18" charset="0"/>
                  </a:rPr>
                </a:br>
                <a:endParaRPr lang="en-GB" dirty="0"/>
              </a:p>
            </p:txBody>
          </p:sp>
        </mc:Choice>
        <mc:Fallback xmlns="">
          <p:sp>
            <p:nvSpPr>
              <p:cNvPr id="7" name="Rectangle 6">
                <a:extLst>
                  <a:ext uri="{FF2B5EF4-FFF2-40B4-BE49-F238E27FC236}">
                    <a16:creationId xmlns:a16="http://schemas.microsoft.com/office/drawing/2014/main" id="{277EB782-0ACF-4A46-9A09-7C4C3AD1578C}"/>
                  </a:ext>
                </a:extLst>
              </p:cNvPr>
              <p:cNvSpPr>
                <a:spLocks noRot="1" noChangeAspect="1" noMove="1" noResize="1" noEditPoints="1" noAdjustHandles="1" noChangeArrowheads="1" noChangeShapeType="1" noTextEdit="1"/>
              </p:cNvSpPr>
              <p:nvPr/>
            </p:nvSpPr>
            <p:spPr>
              <a:xfrm>
                <a:off x="3132338" y="-1392338"/>
                <a:ext cx="5926622" cy="687239"/>
              </a:xfrm>
              <a:prstGeom prst="rect">
                <a:avLst/>
              </a:prstGeom>
              <a:blipFill>
                <a:blip r:embed="rId4"/>
                <a:stretch>
                  <a:fillRect/>
                </a:stretch>
              </a:blipFill>
              <a:effectLst>
                <a:outerShdw blurRad="50800" dist="38100" dir="2700000" algn="tl" rotWithShape="0">
                  <a:prstClr val="black">
                    <a:alpha val="40000"/>
                  </a:prstClr>
                </a:outerShdw>
              </a:effec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03FC541-E46B-5642-81E9-D9B2E46D3E27}"/>
                  </a:ext>
                </a:extLst>
              </p:cNvPr>
              <p:cNvSpPr/>
              <p:nvPr/>
            </p:nvSpPr>
            <p:spPr>
              <a:xfrm>
                <a:off x="1847528" y="3657580"/>
                <a:ext cx="8124788" cy="23358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𝑒𝑢</m:t>
                      </m:r>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b="1" i="1">
                                  <a:latin typeface="Cambria Math" panose="02040503050406030204" pitchFamily="18" charset="0"/>
                                </a:rPr>
                                <m:t>𝒆</m:t>
                              </m:r>
                            </m:e>
                            <m:sup>
                              <m:d>
                                <m:dPr>
                                  <m:ctrlPr>
                                    <a:rPr lang="en-GB" i="1">
                                      <a:latin typeface="Cambria Math" panose="02040503050406030204" pitchFamily="18" charset="0"/>
                                    </a:rPr>
                                  </m:ctrlPr>
                                </m:dPr>
                                <m:e>
                                  <m:r>
                                    <a:rPr lang="en-GB" i="1">
                                      <a:latin typeface="Cambria Math" panose="02040503050406030204" pitchFamily="18" charset="0"/>
                                    </a:rPr>
                                    <m:t>1 :</m:t>
                                  </m:r>
                                  <m:r>
                                    <a:rPr lang="en-GB" i="1">
                                      <a:latin typeface="Cambria Math" panose="02040503050406030204" pitchFamily="18" charset="0"/>
                                      <a:ea typeface="Cambria Math" panose="02040503050406030204" pitchFamily="18" charset="0"/>
                                    </a:rPr>
                                    <m:t>𝑡</m:t>
                                  </m:r>
                                </m:e>
                              </m:d>
                            </m:sup>
                          </m:sSup>
                          <m:r>
                            <a:rPr lang="en-GB" i="1">
                              <a:latin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1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−1</m:t>
                                  </m:r>
                                </m:e>
                              </m:d>
                            </m:sup>
                          </m:sSup>
                          <m:r>
                            <a:rPr lang="en-GB" b="1" i="1">
                              <a:latin typeface="Cambria Math" panose="02040503050406030204" pitchFamily="18" charset="0"/>
                              <a:ea typeface="Cambria Math" panose="02040503050406030204" pitchFamily="18" charset="0"/>
                            </a:rPr>
                            <m:t>,</m:t>
                          </m:r>
                          <m:sSup>
                            <m:sSupPr>
                              <m:ctrlPr>
                                <a:rPr lang="en-GB" b="1"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rPr>
                                <m:t>𝒅</m:t>
                              </m:r>
                            </m:e>
                            <m:sup>
                              <m:d>
                                <m:dPr>
                                  <m:ctrlPr>
                                    <a:rPr lang="en-GB" b="1" i="1">
                                      <a:latin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 :</m:t>
                                  </m:r>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𝜅</m:t>
                                  </m:r>
                                </m:e>
                              </m:d>
                            </m:sup>
                          </m:sSup>
                        </m:e>
                      </m:d>
                    </m:oMath>
                    <m:oMath xmlns:m="http://schemas.openxmlformats.org/officeDocument/2006/math">
                      <m:r>
                        <m:rPr>
                          <m:aln/>
                        </m:rPr>
                        <a:rPr lang="en-GB" i="1">
                          <a:latin typeface="Cambria Math" panose="02040503050406030204" pitchFamily="18" charset="0"/>
                        </a:rPr>
                        <m:t>=</m:t>
                      </m:r>
                      <m:nary>
                        <m:naryPr>
                          <m:chr m:val="∑"/>
                          <m:ctrlPr>
                            <a:rPr lang="en-GB" i="1">
                              <a:latin typeface="Cambria Math" panose="02040503050406030204" pitchFamily="18" charset="0"/>
                            </a:rPr>
                          </m:ctrlPr>
                        </m:naryPr>
                        <m:sub>
                          <m:r>
                            <a:rPr lang="en-GB" i="1">
                              <a:latin typeface="Cambria Math" panose="02040503050406030204" pitchFamily="18" charset="0"/>
                              <a:ea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0</m:t>
                          </m:r>
                        </m:sub>
                        <m:sup>
                          <m:r>
                            <a:rPr lang="en-GB" i="1">
                              <a:latin typeface="Cambria Math" panose="02040503050406030204" pitchFamily="18" charset="0"/>
                              <a:ea typeface="Cambria Math" panose="02040503050406030204" pitchFamily="18" charset="0"/>
                            </a:rPr>
                            <m:t>𝜅</m:t>
                          </m:r>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en-GB" i="1">
                                  <a:latin typeface="Cambria Math" panose="02040503050406030204" pitchFamily="18" charset="0"/>
                                  <a:ea typeface="Cambria Math" panose="02040503050406030204" pitchFamily="18" charset="0"/>
                                </a:rPr>
                                <m:t>𝑘</m:t>
                              </m:r>
                            </m:sup>
                          </m:sSup>
                          <m:nary>
                            <m:naryPr>
                              <m:chr m:val="∑"/>
                              <m:supHide m:val="on"/>
                              <m:ctrlPr>
                                <a:rPr lang="en-GB" i="1">
                                  <a:latin typeface="Cambria Math" panose="02040503050406030204" pitchFamily="18" charset="0"/>
                                </a:rPr>
                              </m:ctrlPr>
                            </m:naryPr>
                            <m:sub>
                              <m:sSup>
                                <m:sSupPr>
                                  <m:ctrlPr>
                                    <a:rPr lang="en-GB" b="1" i="1">
                                      <a:latin typeface="Cambria Math" panose="02040503050406030204" pitchFamily="18" charset="0"/>
                                    </a:rPr>
                                  </m:ctrlPr>
                                </m:sSupPr>
                                <m:e>
                                  <m:r>
                                    <m:rPr>
                                      <m:brk m:alnAt="7"/>
                                    </m:rPr>
                                    <a:rPr lang="en-GB" b="1" i="1">
                                      <a:latin typeface="Cambria Math" panose="02040503050406030204" pitchFamily="18" charset="0"/>
                                    </a:rPr>
                                    <m:t>𝒗</m:t>
                                  </m:r>
                                </m:e>
                                <m:sup>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𝑘</m:t>
                                      </m:r>
                                    </m:e>
                                  </m:d>
                                </m:sup>
                              </m:sSup>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𝑟𝑣</m:t>
                                  </m:r>
                                  <m:d>
                                    <m:dPr>
                                      <m:ctrlPr>
                                        <a:rPr lang="en-GB" i="1">
                                          <a:solidFill>
                                            <a:srgbClr val="7030A0"/>
                                          </a:solidFill>
                                          <a:latin typeface="Cambria Math" panose="02040503050406030204" pitchFamily="18" charset="0"/>
                                          <a:ea typeface="Cambria Math" panose="02040503050406030204" pitchFamily="18" charset="0"/>
                                        </a:rPr>
                                      </m:ctrlPr>
                                    </m:dPr>
                                    <m:e>
                                      <m:sSubSup>
                                        <m:sSubSupPr>
                                          <m:ctrlPr>
                                            <a:rPr lang="en-GB" i="1">
                                              <a:solidFill>
                                                <a:srgbClr val="7030A0"/>
                                              </a:solidFill>
                                              <a:latin typeface="Cambria Math" panose="02040503050406030204" pitchFamily="18" charset="0"/>
                                              <a:ea typeface="Cambria Math" panose="02040503050406030204" pitchFamily="18" charset="0"/>
                                            </a:rPr>
                                          </m:ctrlPr>
                                        </m:sSubSupPr>
                                        <m:e>
                                          <m:r>
                                            <a:rPr lang="en-GB" i="1">
                                              <a:solidFill>
                                                <a:srgbClr val="7030A0"/>
                                              </a:solidFill>
                                              <a:latin typeface="Cambria Math" panose="02040503050406030204" pitchFamily="18" charset="0"/>
                                              <a:ea typeface="Cambria Math" panose="02040503050406030204" pitchFamily="18" charset="0"/>
                                            </a:rPr>
                                            <m:t>𝐺</m:t>
                                          </m:r>
                                        </m:e>
                                        <m:sub>
                                          <m:r>
                                            <a:rPr lang="en-GB" i="1">
                                              <a:solidFill>
                                                <a:srgbClr val="7030A0"/>
                                              </a:solidFill>
                                              <a:latin typeface="Cambria Math" panose="02040503050406030204" pitchFamily="18" charset="0"/>
                                              <a:ea typeface="Cambria Math" panose="02040503050406030204" pitchFamily="18" charset="0"/>
                                            </a:rPr>
                                            <m:t>𝑈</m:t>
                                          </m:r>
                                        </m:sub>
                                        <m:sup>
                                          <m:d>
                                            <m:dPr>
                                              <m:ctrlPr>
                                                <a:rPr lang="en-GB" i="1">
                                                  <a:solidFill>
                                                    <a:srgbClr val="7030A0"/>
                                                  </a:solidFill>
                                                  <a:latin typeface="Cambria Math" panose="02040503050406030204" pitchFamily="18" charset="0"/>
                                                  <a:ea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m:t>
                                              </m:r>
                                              <m:r>
                                                <a:rPr lang="en-GB" i="1">
                                                  <a:solidFill>
                                                    <a:srgbClr val="7030A0"/>
                                                  </a:solidFill>
                                                  <a:latin typeface="Cambria Math" panose="02040503050406030204" pitchFamily="18" charset="0"/>
                                                  <a:ea typeface="Cambria Math" panose="02040503050406030204" pitchFamily="18" charset="0"/>
                                                </a:rPr>
                                                <m:t>𝑘</m:t>
                                              </m:r>
                                            </m:e>
                                          </m:d>
                                        </m:sup>
                                      </m:sSubSup>
                                    </m:e>
                                  </m:d>
                                </m:e>
                              </m:d>
                            </m:sub>
                            <m:sup/>
                            <m:e>
                              <m:r>
                                <a:rPr lang="en-GB" i="1">
                                  <a:solidFill>
                                    <a:srgbClr val="7030A0"/>
                                  </a:solidFill>
                                  <a:latin typeface="Cambria Math" panose="02040503050406030204" pitchFamily="18" charset="0"/>
                                </a:rPr>
                                <m:t>𝑃</m:t>
                              </m:r>
                              <m:d>
                                <m:dPr>
                                  <m:ctrlPr>
                                    <a:rPr lang="en-GB" i="1">
                                      <a:solidFill>
                                        <a:srgbClr val="7030A0"/>
                                      </a:solidFill>
                                      <a:latin typeface="Cambria Math" panose="02040503050406030204" pitchFamily="18" charset="0"/>
                                    </a:rPr>
                                  </m:ctrlPr>
                                </m:dPr>
                                <m:e>
                                  <m:sSup>
                                    <m:sSupPr>
                                      <m:ctrlPr>
                                        <a:rPr lang="en-GB" b="1" i="1">
                                          <a:solidFill>
                                            <a:srgbClr val="7030A0"/>
                                          </a:solidFill>
                                          <a:latin typeface="Cambria Math" panose="02040503050406030204" pitchFamily="18" charset="0"/>
                                        </a:rPr>
                                      </m:ctrlPr>
                                    </m:sSupPr>
                                    <m:e>
                                      <m:r>
                                        <m:rPr>
                                          <m:brk m:alnAt="7"/>
                                        </m:rPr>
                                        <a:rPr lang="en-GB" b="1" i="1">
                                          <a:solidFill>
                                            <a:srgbClr val="7030A0"/>
                                          </a:solidFill>
                                          <a:latin typeface="Cambria Math" panose="02040503050406030204" pitchFamily="18" charset="0"/>
                                        </a:rPr>
                                        <m:t>𝒗</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rPr>
                                            <m:t>𝑡</m:t>
                                          </m:r>
                                          <m:r>
                                            <a:rPr lang="en-GB" i="1">
                                              <a:solidFill>
                                                <a:srgbClr val="7030A0"/>
                                              </a:solidFill>
                                              <a:latin typeface="Cambria Math" panose="02040503050406030204" pitchFamily="18" charset="0"/>
                                            </a:rPr>
                                            <m:t>+</m:t>
                                          </m:r>
                                          <m:r>
                                            <a:rPr lang="en-GB" i="1">
                                              <a:solidFill>
                                                <a:srgbClr val="7030A0"/>
                                              </a:solidFill>
                                              <a:latin typeface="Cambria Math" panose="02040503050406030204" pitchFamily="18" charset="0"/>
                                              <a:ea typeface="Cambria Math" panose="02040503050406030204" pitchFamily="18" charset="0"/>
                                            </a:rPr>
                                            <m:t>𝑘</m:t>
                                          </m:r>
                                        </m:e>
                                      </m:d>
                                    </m:sup>
                                  </m:sSup>
                                </m:e>
                                <m:e>
                                  <m:sSup>
                                    <m:sSupPr>
                                      <m:ctrlPr>
                                        <a:rPr lang="en-GB" i="1">
                                          <a:solidFill>
                                            <a:srgbClr val="7030A0"/>
                                          </a:solidFill>
                                          <a:latin typeface="Cambria Math" panose="02040503050406030204" pitchFamily="18" charset="0"/>
                                        </a:rPr>
                                      </m:ctrlPr>
                                    </m:sSupPr>
                                    <m:e>
                                      <m:r>
                                        <a:rPr lang="en-GB" b="1" i="1">
                                          <a:solidFill>
                                            <a:srgbClr val="7030A0"/>
                                          </a:solidFill>
                                          <a:latin typeface="Cambria Math" panose="02040503050406030204" pitchFamily="18" charset="0"/>
                                        </a:rPr>
                                        <m:t>𝒆</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rPr>
                                            <m:t>1 :</m:t>
                                          </m:r>
                                          <m:r>
                                            <a:rPr lang="en-GB" i="1">
                                              <a:solidFill>
                                                <a:srgbClr val="7030A0"/>
                                              </a:solidFill>
                                              <a:latin typeface="Cambria Math" panose="02040503050406030204" pitchFamily="18" charset="0"/>
                                              <a:ea typeface="Cambria Math" panose="02040503050406030204" pitchFamily="18" charset="0"/>
                                            </a:rPr>
                                            <m:t>𝑡</m:t>
                                          </m:r>
                                        </m:e>
                                      </m:d>
                                    </m:sup>
                                  </m:sSup>
                                  <m:r>
                                    <a:rPr lang="en-GB" i="1">
                                      <a:solidFill>
                                        <a:srgbClr val="7030A0"/>
                                      </a:solidFill>
                                      <a:latin typeface="Cambria Math" panose="02040503050406030204" pitchFamily="18" charset="0"/>
                                    </a:rPr>
                                    <m:t>,</m:t>
                                  </m:r>
                                  <m:sSup>
                                    <m:sSupPr>
                                      <m:ctrlPr>
                                        <a:rPr lang="en-GB" b="1" i="1">
                                          <a:solidFill>
                                            <a:srgbClr val="7030A0"/>
                                          </a:solidFill>
                                          <a:latin typeface="Cambria Math" panose="02040503050406030204" pitchFamily="18" charset="0"/>
                                          <a:ea typeface="Cambria Math" panose="02040503050406030204" pitchFamily="18" charset="0"/>
                                        </a:rPr>
                                      </m:ctrlPr>
                                    </m:sSupPr>
                                    <m:e>
                                      <m:r>
                                        <a:rPr lang="en-GB" b="1" i="1">
                                          <a:solidFill>
                                            <a:srgbClr val="7030A0"/>
                                          </a:solidFill>
                                          <a:latin typeface="Cambria Math" panose="02040503050406030204" pitchFamily="18" charset="0"/>
                                        </a:rPr>
                                        <m:t>𝒅</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1 :</m:t>
                                          </m:r>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−1</m:t>
                                          </m:r>
                                        </m:e>
                                      </m:d>
                                    </m:sup>
                                  </m:sSup>
                                  <m:r>
                                    <a:rPr lang="en-GB" i="1">
                                      <a:solidFill>
                                        <a:srgbClr val="7030A0"/>
                                      </a:solidFill>
                                      <a:latin typeface="Cambria Math" panose="02040503050406030204" pitchFamily="18" charset="0"/>
                                    </a:rPr>
                                    <m:t>,</m:t>
                                  </m:r>
                                  <m:sSup>
                                    <m:sSupPr>
                                      <m:ctrlPr>
                                        <a:rPr lang="en-GB" b="1" i="1">
                                          <a:solidFill>
                                            <a:srgbClr val="7030A0"/>
                                          </a:solidFill>
                                          <a:latin typeface="Cambria Math" panose="02040503050406030204" pitchFamily="18" charset="0"/>
                                          <a:ea typeface="Cambria Math" panose="02040503050406030204" pitchFamily="18" charset="0"/>
                                        </a:rPr>
                                      </m:ctrlPr>
                                    </m:sSupPr>
                                    <m:e>
                                      <m:r>
                                        <a:rPr lang="en-GB" b="1" i="1">
                                          <a:solidFill>
                                            <a:srgbClr val="7030A0"/>
                                          </a:solidFill>
                                          <a:latin typeface="Cambria Math" panose="02040503050406030204" pitchFamily="18" charset="0"/>
                                        </a:rPr>
                                        <m:t>𝒅</m:t>
                                      </m:r>
                                    </m:e>
                                    <m:sup>
                                      <m:d>
                                        <m:dPr>
                                          <m:ctrlPr>
                                            <a:rPr lang="en-GB" b="1"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 :</m:t>
                                          </m:r>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m:t>
                                          </m:r>
                                          <m:r>
                                            <a:rPr lang="en-GB" i="1">
                                              <a:solidFill>
                                                <a:srgbClr val="7030A0"/>
                                              </a:solidFill>
                                              <a:latin typeface="Cambria Math" panose="02040503050406030204" pitchFamily="18" charset="0"/>
                                              <a:ea typeface="Cambria Math" panose="02040503050406030204" pitchFamily="18" charset="0"/>
                                            </a:rPr>
                                            <m:t>𝜅</m:t>
                                          </m:r>
                                        </m:e>
                                      </m:d>
                                    </m:sup>
                                  </m:sSup>
                                </m:e>
                              </m:d>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m:t>
                                          </m:r>
                                        </m:e>
                                      </m:d>
                                    </m:sup>
                                  </m:sSubSup>
                                  <m:d>
                                    <m:dPr>
                                      <m:ctrlPr>
                                        <a:rPr lang="en-GB" i="1">
                                          <a:latin typeface="Cambria Math" panose="02040503050406030204" pitchFamily="18" charset="0"/>
                                          <a:ea typeface="Cambria Math" panose="02040503050406030204" pitchFamily="18" charset="0"/>
                                        </a:rPr>
                                      </m:ctrlPr>
                                    </m:dPr>
                                    <m:e>
                                      <m:sSubSup>
                                        <m:sSubSupPr>
                                          <m:ctrlPr>
                                            <a:rPr lang="en-GB" b="1" i="1">
                                              <a:latin typeface="Cambria Math" panose="02040503050406030204" pitchFamily="18" charset="0"/>
                                              <a:ea typeface="Cambria Math" panose="02040503050406030204" pitchFamily="18" charset="0"/>
                                            </a:rPr>
                                          </m:ctrlPr>
                                        </m:sSubSup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m:t>
                                              </m:r>
                                            </m:e>
                                          </m:d>
                                        </m:sup>
                                      </m:sSubSup>
                                    </m:e>
                                  </m:d>
                                </m:e>
                              </m:nary>
                            </m:e>
                          </m:nary>
                        </m:e>
                      </m:nary>
                    </m:oMath>
                    <m:oMath xmlns:m="http://schemas.openxmlformats.org/officeDocument/2006/math">
                      <m:r>
                        <m:rPr>
                          <m:aln/>
                        </m:rPr>
                        <a:rPr lang="en-GB" i="1">
                          <a:latin typeface="Cambria Math" panose="02040503050406030204" pitchFamily="18" charset="0"/>
                        </a:rPr>
                        <m:t>=</m:t>
                      </m:r>
                      <m:nary>
                        <m:naryPr>
                          <m:chr m:val="∑"/>
                          <m:ctrlPr>
                            <a:rPr lang="en-GB" i="1">
                              <a:latin typeface="Cambria Math" panose="02040503050406030204" pitchFamily="18" charset="0"/>
                            </a:rPr>
                          </m:ctrlPr>
                        </m:naryPr>
                        <m:sub>
                          <m:r>
                            <a:rPr lang="en-GB" i="1">
                              <a:latin typeface="Cambria Math" panose="02040503050406030204" pitchFamily="18" charset="0"/>
                              <a:ea typeface="Cambria Math" panose="02040503050406030204" pitchFamily="18" charset="0"/>
                            </a:rPr>
                            <m:t>𝑘</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0</m:t>
                          </m:r>
                        </m:sub>
                        <m:sup>
                          <m:r>
                            <a:rPr lang="en-GB" i="1">
                              <a:latin typeface="Cambria Math" panose="02040503050406030204" pitchFamily="18" charset="0"/>
                              <a:ea typeface="Cambria Math" panose="02040503050406030204" pitchFamily="18" charset="0"/>
                            </a:rPr>
                            <m:t>𝜅</m:t>
                          </m:r>
                        </m:sup>
                        <m:e>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𝛾</m:t>
                              </m:r>
                            </m:e>
                            <m:sup>
                              <m:r>
                                <a:rPr lang="en-GB" i="1">
                                  <a:latin typeface="Cambria Math" panose="02040503050406030204" pitchFamily="18" charset="0"/>
                                  <a:ea typeface="Cambria Math" panose="02040503050406030204" pitchFamily="18" charset="0"/>
                                </a:rPr>
                                <m:t>𝑘</m:t>
                              </m:r>
                            </m:sup>
                          </m:sSup>
                          <m:nary>
                            <m:naryPr>
                              <m:chr m:val="∑"/>
                              <m:ctrlPr>
                                <a:rPr lang="en-GB" i="1">
                                  <a:solidFill>
                                    <a:schemeClr val="accent1"/>
                                  </a:solidFill>
                                  <a:latin typeface="Cambria Math" panose="02040503050406030204" pitchFamily="18" charset="0"/>
                                  <a:ea typeface="Cambria Math" panose="02040503050406030204" pitchFamily="18" charset="0"/>
                                </a:rPr>
                              </m:ctrlPr>
                            </m:naryPr>
                            <m:sub>
                              <m:r>
                                <m:rPr>
                                  <m:brk m:alnAt="23"/>
                                </m:rPr>
                                <a:rPr lang="en-GB" i="1">
                                  <a:solidFill>
                                    <a:schemeClr val="accent1"/>
                                  </a:solidFill>
                                  <a:latin typeface="Cambria Math" panose="02040503050406030204" pitchFamily="18" charset="0"/>
                                  <a:ea typeface="Cambria Math" panose="02040503050406030204" pitchFamily="18" charset="0"/>
                                </a:rPr>
                                <m:t>𝑢</m:t>
                              </m:r>
                              <m:r>
                                <a:rPr lang="en-GB" i="1">
                                  <a:solidFill>
                                    <a:schemeClr val="accent1"/>
                                  </a:solidFill>
                                  <a:latin typeface="Cambria Math" panose="02040503050406030204" pitchFamily="18" charset="0"/>
                                  <a:ea typeface="Cambria Math" panose="02040503050406030204" pitchFamily="18" charset="0"/>
                                </a:rPr>
                                <m:t>=1</m:t>
                              </m:r>
                            </m:sub>
                            <m:sup>
                              <m:r>
                                <a:rPr lang="en-GB" i="1">
                                  <a:solidFill>
                                    <a:schemeClr val="accent1"/>
                                  </a:solidFill>
                                  <a:latin typeface="Cambria Math" panose="02040503050406030204" pitchFamily="18" charset="0"/>
                                  <a:ea typeface="Cambria Math" panose="02040503050406030204" pitchFamily="18" charset="0"/>
                                </a:rPr>
                                <m:t>𝑚</m:t>
                              </m:r>
                            </m:sup>
                            <m:e>
                              <m:nary>
                                <m:naryPr>
                                  <m:chr m:val="∑"/>
                                  <m:supHide m:val="on"/>
                                  <m:ctrlPr>
                                    <a:rPr lang="en-GB" i="1">
                                      <a:latin typeface="Cambria Math" panose="02040503050406030204" pitchFamily="18" charset="0"/>
                                    </a:rPr>
                                  </m:ctrlPr>
                                </m:naryPr>
                                <m:sub>
                                  <m:sSubSup>
                                    <m:sSubSupPr>
                                      <m:ctrlPr>
                                        <a:rPr lang="en-GB" b="1" i="1">
                                          <a:latin typeface="Cambria Math" panose="02040503050406030204" pitchFamily="18" charset="0"/>
                                        </a:rPr>
                                      </m:ctrlPr>
                                    </m:sSubSupPr>
                                    <m:e>
                                      <m:r>
                                        <a:rPr lang="en-GB" b="1" i="1">
                                          <a:latin typeface="Cambria Math" panose="02040503050406030204" pitchFamily="18" charset="0"/>
                                        </a:rPr>
                                        <m:t>𝒓</m:t>
                                      </m:r>
                                    </m:e>
                                    <m:sub>
                                      <m:r>
                                        <m:rPr>
                                          <m:brk m:alnAt="7"/>
                                        </m:rPr>
                                        <a:rPr lang="en-GB" i="1">
                                          <a:latin typeface="Cambria Math" panose="02040503050406030204" pitchFamily="18" charset="0"/>
                                        </a:rPr>
                                        <m:t>𝑢</m:t>
                                      </m:r>
                                    </m:sub>
                                    <m:sup>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𝑘</m:t>
                                          </m:r>
                                        </m:e>
                                      </m:d>
                                    </m:sup>
                                  </m:sSubSup>
                                  <m:r>
                                    <m:rPr>
                                      <m:brk m:alnAt="7"/>
                                    </m:rPr>
                                    <a:rPr lang="en-GB" i="1">
                                      <a:latin typeface="Cambria Math" panose="02040503050406030204" pitchFamily="18" charset="0"/>
                                      <a:ea typeface="Cambria Math" panose="02040503050406030204" pitchFamily="18" charset="0"/>
                                    </a:rPr>
                                    <m:t>∈</m:t>
                                  </m:r>
                                  <m:r>
                                    <m:rPr>
                                      <m:sty m:val="p"/>
                                    </m:rPr>
                                    <a:rPr lang="en-GB">
                                      <a:latin typeface="Cambria Math" panose="02040503050406030204" pitchFamily="18" charset="0"/>
                                      <a:ea typeface="Cambria Math" panose="02040503050406030204" pitchFamily="18" charset="0"/>
                                    </a:rPr>
                                    <m:t>ran</m:t>
                                  </m:r>
                                  <m:d>
                                    <m:dPr>
                                      <m:ctrlPr>
                                        <a:rPr lang="en-GB" i="1">
                                          <a:latin typeface="Cambria Math" panose="02040503050406030204" pitchFamily="18" charset="0"/>
                                          <a:ea typeface="Cambria Math" panose="02040503050406030204" pitchFamily="18" charset="0"/>
                                        </a:rPr>
                                      </m:ctrlPr>
                                    </m:dPr>
                                    <m:e>
                                      <m:r>
                                        <m:rPr>
                                          <m:sty m:val="p"/>
                                        </m:rPr>
                                        <a:rPr lang="en-GB">
                                          <a:latin typeface="Cambria Math" panose="02040503050406030204" pitchFamily="18" charset="0"/>
                                          <a:ea typeface="Cambria Math" panose="02040503050406030204" pitchFamily="18" charset="0"/>
                                        </a:rPr>
                                        <m:t>rv</m:t>
                                      </m:r>
                                      <m:d>
                                        <m:dPr>
                                          <m:ctrlPr>
                                            <a:rPr lang="en-GB" b="1" i="1">
                                              <a:latin typeface="Cambria Math" panose="02040503050406030204" pitchFamily="18" charset="0"/>
                                              <a:ea typeface="Cambria Math" panose="02040503050406030204" pitchFamily="18" charset="0"/>
                                            </a:rPr>
                                          </m:ctrlPr>
                                        </m:dPr>
                                        <m:e>
                                          <m:sSubSup>
                                            <m:sSubSupPr>
                                              <m:ctrlPr>
                                                <a:rPr lang="en-GB" b="1"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𝑔</m:t>
                                              </m:r>
                                            </m:e>
                                            <m:sub>
                                              <m:r>
                                                <a:rPr lang="en-GB" i="1">
                                                  <a:latin typeface="Cambria Math" panose="02040503050406030204" pitchFamily="18" charset="0"/>
                                                  <a:ea typeface="Cambria Math" panose="02040503050406030204" pitchFamily="18" charset="0"/>
                                                </a:rPr>
                                                <m:t>𝑢</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m:t>
                                                  </m:r>
                                                </m:e>
                                              </m:d>
                                            </m:sup>
                                          </m:sSubSup>
                                        </m:e>
                                      </m:d>
                                    </m:e>
                                  </m:d>
                                </m:sub>
                                <m:sup/>
                                <m:e>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𝜙</m:t>
                                      </m:r>
                                    </m:e>
                                    <m:sub>
                                      <m:r>
                                        <a:rPr lang="en-GB" i="1">
                                          <a:latin typeface="Cambria Math" panose="02040503050406030204" pitchFamily="18" charset="0"/>
                                          <a:ea typeface="Cambria Math" panose="02040503050406030204" pitchFamily="18" charset="0"/>
                                        </a:rPr>
                                        <m:t>𝑢</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m:t>
                                          </m:r>
                                        </m:e>
                                      </m:d>
                                    </m:sup>
                                  </m:sSubSup>
                                  <m:d>
                                    <m:dPr>
                                      <m:ctrlPr>
                                        <a:rPr lang="en-GB" i="1">
                                          <a:latin typeface="Cambria Math" panose="02040503050406030204" pitchFamily="18" charset="0"/>
                                          <a:ea typeface="Cambria Math" panose="02040503050406030204" pitchFamily="18" charset="0"/>
                                        </a:rPr>
                                      </m:ctrlPr>
                                    </m:dPr>
                                    <m:e>
                                      <m:sSubSup>
                                        <m:sSubSupPr>
                                          <m:ctrlPr>
                                            <a:rPr lang="en-GB" b="1" i="1">
                                              <a:latin typeface="Cambria Math" panose="02040503050406030204" pitchFamily="18" charset="0"/>
                                              <a:ea typeface="Cambria Math" panose="02040503050406030204" pitchFamily="18" charset="0"/>
                                            </a:rPr>
                                          </m:ctrlPr>
                                        </m:sSubSupPr>
                                        <m:e>
                                          <m:r>
                                            <a:rPr lang="en-GB" b="1" i="1">
                                              <a:latin typeface="Cambria Math" panose="02040503050406030204" pitchFamily="18" charset="0"/>
                                              <a:ea typeface="Cambria Math" panose="02040503050406030204" pitchFamily="18" charset="0"/>
                                            </a:rPr>
                                            <m:t>𝒓</m:t>
                                          </m:r>
                                        </m:e>
                                        <m:sub>
                                          <m:r>
                                            <a:rPr lang="en-GB" i="1">
                                              <a:latin typeface="Cambria Math" panose="02040503050406030204" pitchFamily="18" charset="0"/>
                                              <a:ea typeface="Cambria Math" panose="02040503050406030204" pitchFamily="18" charset="0"/>
                                            </a:rPr>
                                            <m:t>𝑢</m:t>
                                          </m:r>
                                        </m:sub>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𝑘</m:t>
                                              </m:r>
                                            </m:e>
                                          </m:d>
                                        </m:sup>
                                      </m:sSubSup>
                                    </m:e>
                                  </m:d>
                                  <m:r>
                                    <a:rPr lang="en-GB" i="1">
                                      <a:solidFill>
                                        <a:srgbClr val="7030A0"/>
                                      </a:solidFill>
                                      <a:latin typeface="Cambria Math" panose="02040503050406030204" pitchFamily="18" charset="0"/>
                                    </a:rPr>
                                    <m:t>𝑃</m:t>
                                  </m:r>
                                  <m:d>
                                    <m:dPr>
                                      <m:ctrlPr>
                                        <a:rPr lang="en-GB" i="1">
                                          <a:solidFill>
                                            <a:srgbClr val="7030A0"/>
                                          </a:solidFill>
                                          <a:latin typeface="Cambria Math" panose="02040503050406030204" pitchFamily="18" charset="0"/>
                                        </a:rPr>
                                      </m:ctrlPr>
                                    </m:dPr>
                                    <m:e>
                                      <m:sSubSup>
                                        <m:sSubSupPr>
                                          <m:ctrlPr>
                                            <a:rPr lang="en-GB" b="1" i="1">
                                              <a:solidFill>
                                                <a:srgbClr val="7030A0"/>
                                              </a:solidFill>
                                              <a:latin typeface="Cambria Math" panose="02040503050406030204" pitchFamily="18" charset="0"/>
                                              <a:ea typeface="Cambria Math" panose="02040503050406030204" pitchFamily="18" charset="0"/>
                                            </a:rPr>
                                          </m:ctrlPr>
                                        </m:sSubSupPr>
                                        <m:e>
                                          <m:r>
                                            <a:rPr lang="en-GB" b="1" i="1">
                                              <a:solidFill>
                                                <a:srgbClr val="7030A0"/>
                                              </a:solidFill>
                                              <a:latin typeface="Cambria Math" panose="02040503050406030204" pitchFamily="18" charset="0"/>
                                              <a:ea typeface="Cambria Math" panose="02040503050406030204" pitchFamily="18" charset="0"/>
                                            </a:rPr>
                                            <m:t>𝒓</m:t>
                                          </m:r>
                                        </m:e>
                                        <m:sub>
                                          <m:r>
                                            <a:rPr lang="en-GB" i="1">
                                              <a:solidFill>
                                                <a:srgbClr val="7030A0"/>
                                              </a:solidFill>
                                              <a:latin typeface="Cambria Math" panose="02040503050406030204" pitchFamily="18" charset="0"/>
                                              <a:ea typeface="Cambria Math" panose="02040503050406030204" pitchFamily="18" charset="0"/>
                                            </a:rPr>
                                            <m:t>𝑢</m:t>
                                          </m:r>
                                        </m:sub>
                                        <m:sup>
                                          <m:d>
                                            <m:dPr>
                                              <m:ctrlPr>
                                                <a:rPr lang="en-GB" i="1">
                                                  <a:solidFill>
                                                    <a:srgbClr val="7030A0"/>
                                                  </a:solidFill>
                                                  <a:latin typeface="Cambria Math" panose="02040503050406030204" pitchFamily="18" charset="0"/>
                                                  <a:ea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m:t>
                                              </m:r>
                                              <m:r>
                                                <a:rPr lang="en-GB" i="1">
                                                  <a:solidFill>
                                                    <a:srgbClr val="7030A0"/>
                                                  </a:solidFill>
                                                  <a:latin typeface="Cambria Math" panose="02040503050406030204" pitchFamily="18" charset="0"/>
                                                  <a:ea typeface="Cambria Math" panose="02040503050406030204" pitchFamily="18" charset="0"/>
                                                </a:rPr>
                                                <m:t>𝑘</m:t>
                                              </m:r>
                                            </m:e>
                                          </m:d>
                                        </m:sup>
                                      </m:sSubSup>
                                    </m:e>
                                    <m:e>
                                      <m:sSup>
                                        <m:sSupPr>
                                          <m:ctrlPr>
                                            <a:rPr lang="en-GB" i="1">
                                              <a:solidFill>
                                                <a:srgbClr val="7030A0"/>
                                              </a:solidFill>
                                              <a:latin typeface="Cambria Math" panose="02040503050406030204" pitchFamily="18" charset="0"/>
                                            </a:rPr>
                                          </m:ctrlPr>
                                        </m:sSupPr>
                                        <m:e>
                                          <m:r>
                                            <a:rPr lang="en-GB" b="1" i="1">
                                              <a:solidFill>
                                                <a:srgbClr val="7030A0"/>
                                              </a:solidFill>
                                              <a:latin typeface="Cambria Math" panose="02040503050406030204" pitchFamily="18" charset="0"/>
                                            </a:rPr>
                                            <m:t>𝒆</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rPr>
                                                <m:t>1 :</m:t>
                                              </m:r>
                                              <m:r>
                                                <a:rPr lang="en-GB" i="1">
                                                  <a:solidFill>
                                                    <a:srgbClr val="7030A0"/>
                                                  </a:solidFill>
                                                  <a:latin typeface="Cambria Math" panose="02040503050406030204" pitchFamily="18" charset="0"/>
                                                  <a:ea typeface="Cambria Math" panose="02040503050406030204" pitchFamily="18" charset="0"/>
                                                </a:rPr>
                                                <m:t>𝑡</m:t>
                                              </m:r>
                                            </m:e>
                                          </m:d>
                                        </m:sup>
                                      </m:sSup>
                                      <m:r>
                                        <a:rPr lang="en-GB" i="1">
                                          <a:solidFill>
                                            <a:srgbClr val="7030A0"/>
                                          </a:solidFill>
                                          <a:latin typeface="Cambria Math" panose="02040503050406030204" pitchFamily="18" charset="0"/>
                                        </a:rPr>
                                        <m:t>,</m:t>
                                      </m:r>
                                      <m:sSup>
                                        <m:sSupPr>
                                          <m:ctrlPr>
                                            <a:rPr lang="en-GB" b="1" i="1">
                                              <a:solidFill>
                                                <a:srgbClr val="7030A0"/>
                                              </a:solidFill>
                                              <a:latin typeface="Cambria Math" panose="02040503050406030204" pitchFamily="18" charset="0"/>
                                              <a:ea typeface="Cambria Math" panose="02040503050406030204" pitchFamily="18" charset="0"/>
                                            </a:rPr>
                                          </m:ctrlPr>
                                        </m:sSupPr>
                                        <m:e>
                                          <m:r>
                                            <a:rPr lang="en-GB" b="1" i="1">
                                              <a:solidFill>
                                                <a:srgbClr val="7030A0"/>
                                              </a:solidFill>
                                              <a:latin typeface="Cambria Math" panose="02040503050406030204" pitchFamily="18" charset="0"/>
                                            </a:rPr>
                                            <m:t>𝒅</m:t>
                                          </m:r>
                                        </m:e>
                                        <m:sup>
                                          <m:d>
                                            <m:dPr>
                                              <m:ctrlPr>
                                                <a:rPr lang="en-GB"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1 :</m:t>
                                              </m:r>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−1</m:t>
                                              </m:r>
                                            </m:e>
                                          </m:d>
                                        </m:sup>
                                      </m:sSup>
                                      <m:r>
                                        <a:rPr lang="en-GB" i="1">
                                          <a:solidFill>
                                            <a:srgbClr val="7030A0"/>
                                          </a:solidFill>
                                          <a:latin typeface="Cambria Math" panose="02040503050406030204" pitchFamily="18" charset="0"/>
                                        </a:rPr>
                                        <m:t>,</m:t>
                                      </m:r>
                                      <m:sSup>
                                        <m:sSupPr>
                                          <m:ctrlPr>
                                            <a:rPr lang="en-GB" b="1" i="1">
                                              <a:solidFill>
                                                <a:srgbClr val="7030A0"/>
                                              </a:solidFill>
                                              <a:latin typeface="Cambria Math" panose="02040503050406030204" pitchFamily="18" charset="0"/>
                                              <a:ea typeface="Cambria Math" panose="02040503050406030204" pitchFamily="18" charset="0"/>
                                            </a:rPr>
                                          </m:ctrlPr>
                                        </m:sSupPr>
                                        <m:e>
                                          <m:r>
                                            <a:rPr lang="en-GB" b="1" i="1">
                                              <a:solidFill>
                                                <a:srgbClr val="7030A0"/>
                                              </a:solidFill>
                                              <a:latin typeface="Cambria Math" panose="02040503050406030204" pitchFamily="18" charset="0"/>
                                            </a:rPr>
                                            <m:t>𝒅</m:t>
                                          </m:r>
                                        </m:e>
                                        <m:sup>
                                          <m:d>
                                            <m:dPr>
                                              <m:ctrlPr>
                                                <a:rPr lang="en-GB" b="1" i="1">
                                                  <a:solidFill>
                                                    <a:srgbClr val="7030A0"/>
                                                  </a:solidFill>
                                                  <a:latin typeface="Cambria Math" panose="02040503050406030204" pitchFamily="18" charset="0"/>
                                                </a:rPr>
                                              </m:ctrlPr>
                                            </m:dPr>
                                            <m:e>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 :</m:t>
                                              </m:r>
                                              <m:r>
                                                <a:rPr lang="en-GB" i="1">
                                                  <a:solidFill>
                                                    <a:srgbClr val="7030A0"/>
                                                  </a:solidFill>
                                                  <a:latin typeface="Cambria Math" panose="02040503050406030204" pitchFamily="18" charset="0"/>
                                                  <a:ea typeface="Cambria Math" panose="02040503050406030204" pitchFamily="18" charset="0"/>
                                                </a:rPr>
                                                <m:t>𝑡</m:t>
                                              </m:r>
                                              <m:r>
                                                <a:rPr lang="en-GB" i="1">
                                                  <a:solidFill>
                                                    <a:srgbClr val="7030A0"/>
                                                  </a:solidFill>
                                                  <a:latin typeface="Cambria Math" panose="02040503050406030204" pitchFamily="18" charset="0"/>
                                                  <a:ea typeface="Cambria Math" panose="02040503050406030204" pitchFamily="18" charset="0"/>
                                                </a:rPr>
                                                <m:t>+</m:t>
                                              </m:r>
                                              <m:r>
                                                <a:rPr lang="en-GB" i="1">
                                                  <a:solidFill>
                                                    <a:srgbClr val="7030A0"/>
                                                  </a:solidFill>
                                                  <a:latin typeface="Cambria Math" panose="02040503050406030204" pitchFamily="18" charset="0"/>
                                                  <a:ea typeface="Cambria Math" panose="02040503050406030204" pitchFamily="18" charset="0"/>
                                                </a:rPr>
                                                <m:t>𝜅</m:t>
                                              </m:r>
                                            </m:e>
                                          </m:d>
                                        </m:sup>
                                      </m:sSup>
                                    </m:e>
                                  </m:d>
                                </m:e>
                              </m:nary>
                            </m:e>
                          </m:nary>
                        </m:e>
                      </m:nary>
                    </m:oMath>
                  </m:oMathPara>
                </a14:m>
                <a:endParaRPr lang="en-GB" dirty="0"/>
              </a:p>
            </p:txBody>
          </p:sp>
        </mc:Choice>
        <mc:Fallback xmlns="">
          <p:sp>
            <p:nvSpPr>
              <p:cNvPr id="9" name="Rectangle 8">
                <a:extLst>
                  <a:ext uri="{FF2B5EF4-FFF2-40B4-BE49-F238E27FC236}">
                    <a16:creationId xmlns:a16="http://schemas.microsoft.com/office/drawing/2014/main" id="{E03FC541-E46B-5642-81E9-D9B2E46D3E27}"/>
                  </a:ext>
                </a:extLst>
              </p:cNvPr>
              <p:cNvSpPr>
                <a:spLocks noRot="1" noChangeAspect="1" noMove="1" noResize="1" noEditPoints="1" noAdjustHandles="1" noChangeArrowheads="1" noChangeShapeType="1" noTextEdit="1"/>
              </p:cNvSpPr>
              <p:nvPr/>
            </p:nvSpPr>
            <p:spPr>
              <a:xfrm>
                <a:off x="1847528" y="3657580"/>
                <a:ext cx="8124788" cy="2335832"/>
              </a:xfrm>
              <a:prstGeom prst="rect">
                <a:avLst/>
              </a:prstGeom>
              <a:blipFill>
                <a:blip r:embed="rId5"/>
                <a:stretch>
                  <a:fillRect l="-5772" t="-23370" b="-47283"/>
                </a:stretch>
              </a:blipFill>
            </p:spPr>
            <p:txBody>
              <a:bodyPr/>
              <a:lstStyle/>
              <a:p>
                <a:r>
                  <a:rPr lang="en-DE">
                    <a:noFill/>
                  </a:rPr>
                  <a:t> </a:t>
                </a:r>
              </a:p>
            </p:txBody>
          </p:sp>
        </mc:Fallback>
      </mc:AlternateContent>
      <p:sp>
        <p:nvSpPr>
          <p:cNvPr id="3" name="Date Placeholder 2">
            <a:extLst>
              <a:ext uri="{FF2B5EF4-FFF2-40B4-BE49-F238E27FC236}">
                <a16:creationId xmlns:a16="http://schemas.microsoft.com/office/drawing/2014/main" id="{1216BFB4-BD00-AE41-C21C-0F7C8524D5DF}"/>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4" name="Footer Placeholder 3">
            <a:extLst>
              <a:ext uri="{FF2B5EF4-FFF2-40B4-BE49-F238E27FC236}">
                <a16:creationId xmlns:a16="http://schemas.microsoft.com/office/drawing/2014/main" id="{7BEE0C6A-B8F3-4346-447B-78F646AEACA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5" name="Slide Number Placeholder 4">
            <a:extLst>
              <a:ext uri="{FF2B5EF4-FFF2-40B4-BE49-F238E27FC236}">
                <a16:creationId xmlns:a16="http://schemas.microsoft.com/office/drawing/2014/main" id="{09B21CD0-62F9-54B7-9517-B77B7C85CD00}"/>
              </a:ext>
            </a:extLst>
          </p:cNvPr>
          <p:cNvSpPr>
            <a:spLocks noGrp="1"/>
          </p:cNvSpPr>
          <p:nvPr>
            <p:ph type="sldNum" sz="quarter" idx="11"/>
          </p:nvPr>
        </p:nvSpPr>
        <p:spPr/>
        <p:txBody>
          <a:bodyPr/>
          <a:lstStyle/>
          <a:p>
            <a:fld id="{EB1502E6-D9AE-3544-B6D5-378AAA0B915F}" type="slidenum">
              <a:rPr lang="de-DE" altLang="de-DE" smtClean="0"/>
              <a:pPr/>
              <a:t>86</a:t>
            </a:fld>
            <a:endParaRPr lang="de-DE" altLang="de-DE" dirty="0"/>
          </a:p>
        </p:txBody>
      </p:sp>
    </p:spTree>
    <p:extLst>
      <p:ext uri="{BB962C8B-B14F-4D97-AF65-F5344CB8AC3E}">
        <p14:creationId xmlns:p14="http://schemas.microsoft.com/office/powerpoint/2010/main" val="212667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0CF4-A19D-BB47-846F-EFE541993561}"/>
              </a:ext>
            </a:extLst>
          </p:cNvPr>
          <p:cNvSpPr>
            <a:spLocks noGrp="1"/>
          </p:cNvSpPr>
          <p:nvPr>
            <p:ph type="title"/>
          </p:nvPr>
        </p:nvSpPr>
        <p:spPr/>
        <p:txBody>
          <a:bodyPr>
            <a:normAutofit/>
          </a:bodyPr>
          <a:lstStyle/>
          <a:p>
            <a:r>
              <a:rPr lang="en-GB"/>
              <a:t>Temporal MEU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4175B9-DF51-1946-A163-2EB8B4993714}"/>
                  </a:ext>
                </a:extLst>
              </p:cNvPr>
              <p:cNvSpPr>
                <a:spLocks noGrp="1"/>
              </p:cNvSpPr>
              <p:nvPr>
                <p:ph type="body" sz="quarter" idx="13"/>
              </p:nvPr>
            </p:nvSpPr>
            <p:spPr/>
            <p:txBody>
              <a:bodyPr>
                <a:normAutofit fontScale="92500"/>
              </a:bodyPr>
              <a:lstStyle/>
              <a:p>
                <a:r>
                  <a:rPr lang="en-GB" dirty="0"/>
                  <a:t>Given a sequential decision model </a:t>
                </a:r>
                <a14:m>
                  <m:oMath xmlns:m="http://schemas.openxmlformats.org/officeDocument/2006/math">
                    <m:r>
                      <a:rPr lang="en-GB" i="1">
                        <a:latin typeface="Cambria Math" panose="02040503050406030204" pitchFamily="18" charset="0"/>
                      </a:rPr>
                      <m:t>𝐺</m:t>
                    </m:r>
                  </m:oMath>
                </a14:m>
                <a:r>
                  <a:rPr lang="en-GB" dirty="0"/>
                  <a:t>, evidence </a:t>
                </a:r>
                <a14:m>
                  <m:oMath xmlns:m="http://schemas.openxmlformats.org/officeDocument/2006/math">
                    <m:sSup>
                      <m:sSupPr>
                        <m:ctrlPr>
                          <a:rPr lang="de-DE" b="1" i="1" smtClean="0">
                            <a:latin typeface="Cambria Math" panose="02040503050406030204" pitchFamily="18" charset="0"/>
                          </a:rPr>
                        </m:ctrlPr>
                      </m:sSupPr>
                      <m:e>
                        <m:r>
                          <a:rPr lang="de-DE" b="1" i="1" smtClean="0">
                            <a:latin typeface="Cambria Math" panose="02040503050406030204" pitchFamily="18" charset="0"/>
                          </a:rPr>
                          <m:t>𝒆</m:t>
                        </m:r>
                      </m:e>
                      <m:sup>
                        <m:d>
                          <m:dPr>
                            <m:ctrlPr>
                              <a:rPr lang="de-DE" i="1" smtClean="0">
                                <a:latin typeface="Cambria Math" panose="02040503050406030204" pitchFamily="18" charset="0"/>
                              </a:rPr>
                            </m:ctrlPr>
                          </m:dPr>
                          <m:e>
                            <m:r>
                              <a:rPr lang="de-DE" b="0" i="1" smtClean="0">
                                <a:latin typeface="Cambria Math" panose="02040503050406030204" pitchFamily="18" charset="0"/>
                              </a:rPr>
                              <m:t>0 :</m:t>
                            </m:r>
                            <m:r>
                              <a:rPr lang="de-DE" b="0" i="1" smtClean="0">
                                <a:latin typeface="Cambria Math" panose="02040503050406030204" pitchFamily="18" charset="0"/>
                              </a:rPr>
                              <m:t>𝑡</m:t>
                            </m:r>
                          </m:e>
                        </m:d>
                      </m:sup>
                    </m:sSup>
                  </m:oMath>
                </a14:m>
                <a:r>
                  <a:rPr lang="en-GB" dirty="0"/>
                  <a:t>, previous decisions </a:t>
                </a:r>
                <a14:m>
                  <m:oMath xmlns:m="http://schemas.openxmlformats.org/officeDocument/2006/math">
                    <m:sSup>
                      <m:sSupPr>
                        <m:ctrlPr>
                          <a:rPr lang="de-DE" b="1" i="1">
                            <a:latin typeface="Cambria Math" panose="02040503050406030204" pitchFamily="18" charset="0"/>
                          </a:rPr>
                        </m:ctrlPr>
                      </m:sSupPr>
                      <m:e>
                        <m:r>
                          <a:rPr lang="de-DE" b="1" i="1" smtClean="0">
                            <a:latin typeface="Cambria Math" panose="02040503050406030204" pitchFamily="18" charset="0"/>
                          </a:rPr>
                          <m:t>𝒅</m:t>
                        </m:r>
                      </m:e>
                      <m:sup>
                        <m:d>
                          <m:dPr>
                            <m:ctrlPr>
                              <a:rPr lang="de-DE" i="1">
                                <a:latin typeface="Cambria Math" panose="02040503050406030204" pitchFamily="18" charset="0"/>
                              </a:rPr>
                            </m:ctrlPr>
                          </m:dPr>
                          <m:e>
                            <m:r>
                              <a:rPr lang="de-DE" b="0" i="1" smtClean="0">
                                <a:latin typeface="Cambria Math" panose="02040503050406030204" pitchFamily="18" charset="0"/>
                              </a:rPr>
                              <m:t>0 </m:t>
                            </m:r>
                            <m:r>
                              <a:rPr lang="de-DE" i="1">
                                <a:latin typeface="Cambria Math" panose="02040503050406030204" pitchFamily="18" charset="0"/>
                              </a:rPr>
                              <m:t>:</m:t>
                            </m:r>
                            <m:r>
                              <a:rPr lang="de-DE" i="1">
                                <a:latin typeface="Cambria Math" panose="02040503050406030204" pitchFamily="18" charset="0"/>
                              </a:rPr>
                              <m:t>𝑡</m:t>
                            </m:r>
                            <m:r>
                              <a:rPr lang="de-DE" b="0" i="1" smtClean="0">
                                <a:latin typeface="Cambria Math" panose="02040503050406030204" pitchFamily="18" charset="0"/>
                              </a:rPr>
                              <m:t>−1</m:t>
                            </m:r>
                          </m:e>
                        </m:d>
                      </m:sup>
                    </m:sSup>
                  </m:oMath>
                </a14:m>
                <a:r>
                  <a:rPr lang="en-GB" dirty="0"/>
                  <a:t>, and a horizon (integer) </a:t>
                </a:r>
                <a14:m>
                  <m:oMath xmlns:m="http://schemas.openxmlformats.org/officeDocument/2006/math">
                    <m:r>
                      <a:rPr lang="de-DE" i="1">
                        <a:latin typeface="Cambria Math" panose="02040503050406030204" pitchFamily="18" charset="0"/>
                        <a:ea typeface="Cambria Math" panose="02040503050406030204" pitchFamily="18" charset="0"/>
                      </a:rPr>
                      <m:t>𝜅</m:t>
                    </m:r>
                  </m:oMath>
                </a14:m>
                <a:endParaRPr lang="en-GB" dirty="0"/>
              </a:p>
              <a:p>
                <a:r>
                  <a:rPr lang="en-GB" dirty="0"/>
                  <a:t>Temporal MEU problem</a:t>
                </a:r>
              </a:p>
              <a:p>
                <a:pPr lvl="1"/>
                <a:r>
                  <a:rPr lang="en-GB" dirty="0"/>
                  <a:t>Find the temporal action assignment that yields the highest expected utility in </a:t>
                </a:r>
                <a14:m>
                  <m:oMath xmlns:m="http://schemas.openxmlformats.org/officeDocument/2006/math">
                    <m:r>
                      <a:rPr lang="en-GB" i="1" smtClean="0">
                        <a:latin typeface="Cambria Math" panose="02040503050406030204" pitchFamily="18" charset="0"/>
                      </a:rPr>
                      <m:t>𝐺</m:t>
                    </m:r>
                  </m:oMath>
                </a14:m>
                <a:endParaRPr lang="de-DE" dirty="0"/>
              </a:p>
              <a:p>
                <a:pPr lvl="1"/>
                <a:r>
                  <a:rPr lang="en-GB" dirty="0"/>
                  <a:t>Formally,</a:t>
                </a:r>
              </a:p>
              <a:p>
                <a:pPr marL="258762" lvl="1" indent="0">
                  <a:buNone/>
                </a:pPr>
                <a14:m>
                  <m:oMathPara xmlns:m="http://schemas.openxmlformats.org/officeDocument/2006/math">
                    <m:oMathParaPr>
                      <m:jc m:val="centerGroup"/>
                    </m:oMathParaPr>
                    <m:oMath xmlns:m="http://schemas.openxmlformats.org/officeDocument/2006/math">
                      <m:r>
                        <a:rPr lang="de-DE" i="1">
                          <a:solidFill>
                            <a:schemeClr val="accent1"/>
                          </a:solidFill>
                          <a:latin typeface="Cambria Math" panose="02040503050406030204" pitchFamily="18" charset="0"/>
                        </a:rPr>
                        <m:t>𝑀𝐸𝑈</m:t>
                      </m:r>
                      <m:d>
                        <m:dPr>
                          <m:ctrlPr>
                            <a:rPr lang="de-DE" i="1">
                              <a:solidFill>
                                <a:schemeClr val="accent1"/>
                              </a:solidFill>
                              <a:latin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𝒆</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e>
                              </m:d>
                            </m:sup>
                          </m:sSup>
                          <m:r>
                            <a:rPr lang="de-DE" b="1" i="1">
                              <a:solidFill>
                                <a:schemeClr val="accent1"/>
                              </a:solidFill>
                              <a:latin typeface="Cambria Math" panose="02040503050406030204" pitchFamily="18" charset="0"/>
                            </a:rPr>
                            <m:t>,</m:t>
                          </m:r>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−1</m:t>
                                  </m:r>
                                </m:e>
                              </m:d>
                            </m:sup>
                          </m:sSup>
                          <m:r>
                            <a:rPr lang="de-DE" i="1">
                              <a:solidFill>
                                <a:schemeClr val="accent1"/>
                              </a:solidFill>
                              <a:latin typeface="Cambria Math" panose="02040503050406030204" pitchFamily="18" charset="0"/>
                            </a:rPr>
                            <m:t>,</m:t>
                          </m:r>
                          <m:r>
                            <a:rPr lang="de-DE" i="1" smtClean="0">
                              <a:solidFill>
                                <a:schemeClr val="accent1"/>
                              </a:solidFill>
                              <a:latin typeface="Cambria Math" panose="02040503050406030204" pitchFamily="18" charset="0"/>
                              <a:ea typeface="Cambria Math" panose="02040503050406030204" pitchFamily="18" charset="0"/>
                            </a:rPr>
                            <m:t>𝜅</m:t>
                          </m:r>
                        </m:e>
                      </m:d>
                      <m:r>
                        <a:rPr lang="de-DE" i="1">
                          <a:solidFill>
                            <a:schemeClr val="accent1"/>
                          </a:solidFill>
                          <a:latin typeface="Cambria Math" panose="02040503050406030204" pitchFamily="18" charset="0"/>
                        </a:rPr>
                        <m:t>=</m:t>
                      </m:r>
                      <m:d>
                        <m:dPr>
                          <m:ctrlPr>
                            <a:rPr lang="de-DE" i="1">
                              <a:solidFill>
                                <a:schemeClr val="accent1"/>
                              </a:solidFill>
                              <a:latin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𝒆</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e>
                                  </m:d>
                                </m:sup>
                              </m:sSup>
                              <m:r>
                                <a:rPr lang="de-DE" b="1" i="1">
                                  <a:solidFill>
                                    <a:schemeClr val="accent1"/>
                                  </a:solidFill>
                                  <a:latin typeface="Cambria Math" panose="02040503050406030204" pitchFamily="18" charset="0"/>
                                </a:rPr>
                                <m:t>,</m:t>
                              </m:r>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−1</m:t>
                                      </m:r>
                                    </m:e>
                                  </m:d>
                                </m:sup>
                              </m:sSup>
                              <m:r>
                                <a:rPr lang="de-DE" i="1">
                                  <a:solidFill>
                                    <a:schemeClr val="accent1"/>
                                  </a:solidFill>
                                  <a:latin typeface="Cambria Math" panose="02040503050406030204" pitchFamily="18" charset="0"/>
                                </a:rPr>
                                <m:t>,</m:t>
                              </m:r>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r>
                                    <a:rPr lang="de-DE" i="1">
                                      <a:solidFill>
                                        <a:schemeClr val="accent1"/>
                                      </a:solidFill>
                                      <a:latin typeface="Cambria Math" panose="02040503050406030204" pitchFamily="18" charset="0"/>
                                    </a:rPr>
                                    <m:t>∗</m:t>
                                  </m:r>
                                </m:sup>
                              </m:sSup>
                            </m:e>
                          </m:d>
                        </m:e>
                      </m:d>
                    </m:oMath>
                  </m:oMathPara>
                </a14:m>
                <a:endParaRPr lang="de-DE" dirty="0">
                  <a:solidFill>
                    <a:schemeClr val="accent1"/>
                  </a:solidFill>
                </a:endParaRPr>
              </a:p>
              <a:p>
                <a:pPr marL="258762" lvl="1" indent="0">
                  <a:buNone/>
                </a:pPr>
                <a:br>
                  <a:rPr lang="de-DE" dirty="0">
                    <a:solidFill>
                      <a:schemeClr val="accent1"/>
                    </a:solidFill>
                  </a:rPr>
                </a:br>
                <a14:m>
                  <m:oMathPara xmlns:m="http://schemas.openxmlformats.org/officeDocument/2006/math">
                    <m:oMathParaPr>
                      <m:jc m:val="centerGroup"/>
                    </m:oMathParaPr>
                    <m:oMath xmlns:m="http://schemas.openxmlformats.org/officeDocument/2006/math">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func>
                        <m:funcPr>
                          <m:ctrlPr>
                            <a:rPr lang="de-DE" i="1">
                              <a:solidFill>
                                <a:schemeClr val="accent1"/>
                              </a:solidFill>
                              <a:latin typeface="Cambria Math" panose="02040503050406030204" pitchFamily="18" charset="0"/>
                            </a:rPr>
                          </m:ctrlPr>
                        </m:funcPr>
                        <m:fName>
                          <m:limLow>
                            <m:limLowPr>
                              <m:ctrlPr>
                                <a:rPr lang="de-DE" i="1">
                                  <a:solidFill>
                                    <a:schemeClr val="accent1"/>
                                  </a:solidFill>
                                  <a:latin typeface="Cambria Math" panose="02040503050406030204" pitchFamily="18" charset="0"/>
                                </a:rPr>
                              </m:ctrlPr>
                            </m:limLowPr>
                            <m:e>
                              <m:r>
                                <m:rPr>
                                  <m:sty m:val="p"/>
                                </m:rPr>
                                <a:rPr lang="de-DE">
                                  <a:solidFill>
                                    <a:schemeClr val="accent1"/>
                                  </a:solidFill>
                                  <a:latin typeface="Cambria Math" panose="02040503050406030204" pitchFamily="18" charset="0"/>
                                </a:rPr>
                                <m:t>arg</m:t>
                              </m:r>
                              <m:r>
                                <a:rPr lang="de-DE">
                                  <a:solidFill>
                                    <a:schemeClr val="accent1"/>
                                  </a:solidFill>
                                  <a:latin typeface="Cambria Math" panose="02040503050406030204" pitchFamily="18" charset="0"/>
                                </a:rPr>
                                <m:t> </m:t>
                              </m:r>
                              <m:r>
                                <m:rPr>
                                  <m:sty m:val="p"/>
                                </m:rPr>
                                <a:rPr lang="de-DE">
                                  <a:solidFill>
                                    <a:schemeClr val="accent1"/>
                                  </a:solidFill>
                                  <a:latin typeface="Cambria Math" panose="02040503050406030204" pitchFamily="18" charset="0"/>
                                </a:rPr>
                                <m:t>max</m:t>
                              </m:r>
                            </m:e>
                            <m:lim>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𝜅</m:t>
                                      </m:r>
                                    </m:e>
                                  </m:d>
                                </m:sup>
                              </m:sSup>
                              <m:r>
                                <a:rPr lang="de-DE" b="1" i="1">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ran</m:t>
                              </m:r>
                              <m:d>
                                <m:dPr>
                                  <m:ctrlPr>
                                    <a:rPr lang="de-DE" i="1">
                                      <a:solidFill>
                                        <a:schemeClr val="accent1"/>
                                      </a:solidFill>
                                      <a:latin typeface="Cambria Math" panose="02040503050406030204" pitchFamily="18" charset="0"/>
                                      <a:ea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𝑫</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𝑘</m:t>
                                          </m:r>
                                        </m:e>
                                      </m:d>
                                    </m:sup>
                                  </m:sSup>
                                </m:e>
                              </m:d>
                            </m:lim>
                          </m:limLow>
                        </m:fName>
                        <m:e>
                          <m:r>
                            <a:rPr lang="de-DE" i="1">
                              <a:solidFill>
                                <a:schemeClr val="accent1"/>
                              </a:solidFill>
                              <a:latin typeface="Cambria Math" panose="02040503050406030204" pitchFamily="18" charset="0"/>
                            </a:rPr>
                            <m:t>𝑒𝑢</m:t>
                          </m:r>
                          <m:d>
                            <m:dPr>
                              <m:ctrlPr>
                                <a:rPr lang="de-DE" i="1">
                                  <a:solidFill>
                                    <a:schemeClr val="accent1"/>
                                  </a:solidFill>
                                  <a:latin typeface="Cambria Math" panose="02040503050406030204" pitchFamily="18" charset="0"/>
                                </a:rPr>
                              </m:ctrlPr>
                            </m:dPr>
                            <m:e>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𝒆</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e>
                                  </m:d>
                                </m:sup>
                              </m:sSup>
                              <m:r>
                                <a:rPr lang="de-DE" b="1" i="1">
                                  <a:solidFill>
                                    <a:schemeClr val="accent1"/>
                                  </a:solidFill>
                                  <a:latin typeface="Cambria Math" panose="02040503050406030204" pitchFamily="18" charset="0"/>
                                </a:rPr>
                                <m:t>,</m:t>
                              </m:r>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0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−1</m:t>
                                      </m:r>
                                    </m:e>
                                  </m:d>
                                </m:sup>
                              </m:sSup>
                              <m:r>
                                <a:rPr lang="de-DE" i="1">
                                  <a:solidFill>
                                    <a:schemeClr val="accent1"/>
                                  </a:solidFill>
                                  <a:latin typeface="Cambria Math" panose="02040503050406030204" pitchFamily="18" charset="0"/>
                                </a:rPr>
                                <m:t>,</m:t>
                              </m:r>
                              <m:sSup>
                                <m:sSupPr>
                                  <m:ctrlPr>
                                    <a:rPr lang="de-DE" b="1"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𝒅</m:t>
                                  </m:r>
                                </m:e>
                                <m:sup>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𝜅</m:t>
                                      </m:r>
                                    </m:e>
                                  </m:d>
                                </m:sup>
                              </m:sSup>
                            </m:e>
                          </m:d>
                        </m:e>
                      </m:func>
                    </m:oMath>
                  </m:oMathPara>
                </a14:m>
                <a:endParaRPr lang="en-GB" dirty="0"/>
              </a:p>
              <a:p>
                <a:pPr lvl="2"/>
                <a:r>
                  <a:rPr lang="en-GB" dirty="0"/>
                  <a:t>Size of </a:t>
                </a:r>
                <a14:m>
                  <m:oMath xmlns:m="http://schemas.openxmlformats.org/officeDocument/2006/math">
                    <m:r>
                      <m:rPr>
                        <m:sty m:val="p"/>
                      </m:rPr>
                      <a:rPr lang="de-DE" b="0" i="0" smtClean="0">
                        <a:solidFill>
                          <a:schemeClr val="accent1"/>
                        </a:solidFill>
                        <a:latin typeface="Cambria Math" panose="02040503050406030204" pitchFamily="18" charset="0"/>
                        <a:ea typeface="Cambria Math" panose="02040503050406030204" pitchFamily="18" charset="0"/>
                      </a:rPr>
                      <m:t>ran</m:t>
                    </m:r>
                    <m:d>
                      <m:dPr>
                        <m:ctrlPr>
                          <a:rPr lang="de-DE" i="1">
                            <a:solidFill>
                              <a:schemeClr val="accent1"/>
                            </a:solidFill>
                            <a:latin typeface="Cambria Math" panose="02040503050406030204" pitchFamily="18" charset="0"/>
                            <a:ea typeface="Cambria Math" panose="02040503050406030204" pitchFamily="18" charset="0"/>
                          </a:rPr>
                        </m:ctrlPr>
                      </m:dPr>
                      <m:e>
                        <m:sSup>
                          <m:sSupPr>
                            <m:ctrlPr>
                              <a:rPr lang="de-DE" b="1" i="1" smtClean="0">
                                <a:solidFill>
                                  <a:schemeClr val="accent1"/>
                                </a:solidFill>
                                <a:latin typeface="Cambria Math" panose="02040503050406030204" pitchFamily="18" charset="0"/>
                                <a:ea typeface="Cambria Math" panose="02040503050406030204" pitchFamily="18" charset="0"/>
                              </a:rPr>
                            </m:ctrlPr>
                          </m:sSupPr>
                          <m:e>
                            <m:r>
                              <a:rPr lang="de-DE" b="1" i="1" smtClean="0">
                                <a:solidFill>
                                  <a:schemeClr val="accent1"/>
                                </a:solidFill>
                                <a:latin typeface="Cambria Math" panose="02040503050406030204" pitchFamily="18" charset="0"/>
                                <a:ea typeface="Cambria Math" panose="02040503050406030204" pitchFamily="18" charset="0"/>
                              </a:rPr>
                              <m:t>𝑫</m:t>
                            </m:r>
                          </m:e>
                          <m:sup>
                            <m:d>
                              <m:dPr>
                                <m:ctrlPr>
                                  <a:rPr lang="de-DE" b="1" i="1" smtClean="0">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𝑡</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𝜅</m:t>
                                </m:r>
                              </m:e>
                            </m:d>
                          </m:sup>
                        </m:sSup>
                      </m:e>
                    </m:d>
                  </m:oMath>
                </a14:m>
                <a:r>
                  <a:rPr lang="en-GB" dirty="0"/>
                  <a:t> exponential in number of groups (as with episodic decision making) and </a:t>
                </a:r>
                <a14:m>
                  <m:oMath xmlns:m="http://schemas.openxmlformats.org/officeDocument/2006/math">
                    <m:r>
                      <a:rPr lang="de-DE" i="1">
                        <a:solidFill>
                          <a:schemeClr val="accent1"/>
                        </a:solidFill>
                        <a:latin typeface="Cambria Math" panose="02040503050406030204" pitchFamily="18" charset="0"/>
                        <a:ea typeface="Cambria Math" panose="02040503050406030204" pitchFamily="18" charset="0"/>
                      </a:rPr>
                      <m:t>𝜅</m:t>
                    </m:r>
                  </m:oMath>
                </a14:m>
                <a:endParaRPr lang="en-GB" dirty="0"/>
              </a:p>
              <a:p>
                <a:pPr lvl="1"/>
                <a:endParaRPr lang="en-GB" dirty="0"/>
              </a:p>
              <a:p>
                <a:endParaRPr lang="en-GB" dirty="0"/>
              </a:p>
            </p:txBody>
          </p:sp>
        </mc:Choice>
        <mc:Fallback xmlns="">
          <p:sp>
            <p:nvSpPr>
              <p:cNvPr id="3" name="Content Placeholder 2">
                <a:extLst>
                  <a:ext uri="{FF2B5EF4-FFF2-40B4-BE49-F238E27FC236}">
                    <a16:creationId xmlns:a16="http://schemas.microsoft.com/office/drawing/2014/main" id="{704175B9-DF51-1946-A163-2EB8B4993714}"/>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1657" r="-914"/>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A635F94F-FCE9-CDE2-8218-B25450A4DA35}"/>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FCFCC03A-6119-9B45-31FD-EE7924DFE619}"/>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01222522-E37D-6C70-DA17-D22A387E04F8}"/>
              </a:ext>
            </a:extLst>
          </p:cNvPr>
          <p:cNvSpPr>
            <a:spLocks noGrp="1"/>
          </p:cNvSpPr>
          <p:nvPr>
            <p:ph type="sldNum" sz="quarter" idx="11"/>
          </p:nvPr>
        </p:nvSpPr>
        <p:spPr/>
        <p:txBody>
          <a:bodyPr/>
          <a:lstStyle/>
          <a:p>
            <a:fld id="{EB1502E6-D9AE-3544-B6D5-378AAA0B915F}" type="slidenum">
              <a:rPr lang="de-DE" altLang="de-DE" smtClean="0"/>
              <a:pPr/>
              <a:t>87</a:t>
            </a:fld>
            <a:endParaRPr lang="de-DE" altLang="de-DE" dirty="0"/>
          </a:p>
        </p:txBody>
      </p:sp>
    </p:spTree>
    <p:extLst>
      <p:ext uri="{BB962C8B-B14F-4D97-AF65-F5344CB8AC3E}">
        <p14:creationId xmlns:p14="http://schemas.microsoft.com/office/powerpoint/2010/main" val="12728099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63A8-B324-EE4C-97E8-35BD2F2DDFED}"/>
              </a:ext>
            </a:extLst>
          </p:cNvPr>
          <p:cNvSpPr>
            <a:spLocks noGrp="1"/>
          </p:cNvSpPr>
          <p:nvPr>
            <p:ph type="title"/>
          </p:nvPr>
        </p:nvSpPr>
        <p:spPr/>
        <p:txBody>
          <a:bodyPr/>
          <a:lstStyle/>
          <a:p>
            <a:r>
              <a:rPr lang="en-GB" dirty="0"/>
              <a:t>Solving a Temporal MEU Problem: MEU-</a:t>
            </a:r>
            <a:r>
              <a:rPr lang="en-GB" dirty="0">
                <a:solidFill>
                  <a:schemeClr val="accent2"/>
                </a:solidFill>
              </a:rPr>
              <a:t>LDJT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23AB57-5BE2-344F-8BFE-C8F59FF0C0CD}"/>
                  </a:ext>
                </a:extLst>
              </p:cNvPr>
              <p:cNvSpPr>
                <a:spLocks noGrp="1"/>
              </p:cNvSpPr>
              <p:nvPr>
                <p:ph type="body" sz="quarter" idx="13"/>
              </p:nvPr>
            </p:nvSpPr>
            <p:spPr/>
            <p:txBody>
              <a:bodyPr>
                <a:normAutofit fontScale="92500" lnSpcReduction="10000"/>
              </a:bodyPr>
              <a:lstStyle/>
              <a:p>
                <a:r>
                  <a:rPr lang="en-GB" dirty="0"/>
                  <a:t>Given a sequential decision model </a:t>
                </a:r>
                <a14:m>
                  <m:oMath xmlns:m="http://schemas.openxmlformats.org/officeDocument/2006/math">
                    <m:r>
                      <a:rPr lang="en-GB" b="0" i="1" smtClean="0">
                        <a:latin typeface="Cambria Math" panose="02040503050406030204" pitchFamily="18" charset="0"/>
                        <a:ea typeface="Cambria Math" panose="02040503050406030204" pitchFamily="18" charset="0"/>
                      </a:rPr>
                      <m:t>𝐺</m:t>
                    </m:r>
                  </m:oMath>
                </a14:m>
                <a:r>
                  <a:rPr lang="en-GB" dirty="0"/>
                  <a:t>, evidence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b="1" i="1">
                            <a:latin typeface="Cambria Math" panose="02040503050406030204" pitchFamily="18" charset="0"/>
                            <a:ea typeface="Cambria Math" panose="02040503050406030204" pitchFamily="18" charset="0"/>
                          </a:rPr>
                          <m:t>𝒆</m:t>
                        </m:r>
                      </m:e>
                      <m:sup>
                        <m:d>
                          <m:dPr>
                            <m:ctrlPr>
                              <a:rPr lang="en-GB"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0 :</m:t>
                            </m:r>
                            <m:r>
                              <a:rPr lang="en-GB" i="1">
                                <a:latin typeface="Cambria Math" panose="02040503050406030204" pitchFamily="18" charset="0"/>
                                <a:ea typeface="Cambria Math" panose="02040503050406030204" pitchFamily="18" charset="0"/>
                              </a:rPr>
                              <m:t>𝑡</m:t>
                            </m:r>
                          </m:e>
                        </m:d>
                      </m:sup>
                    </m:sSup>
                  </m:oMath>
                </a14:m>
                <a:r>
                  <a:rPr lang="en-GB" dirty="0"/>
                  <a:t>, previous decisions </a:t>
                </a:r>
                <a14:m>
                  <m:oMath xmlns:m="http://schemas.openxmlformats.org/officeDocument/2006/math">
                    <m:sSup>
                      <m:sSupPr>
                        <m:ctrlPr>
                          <a:rPr lang="de-DE" b="1" i="1">
                            <a:latin typeface="Cambria Math" panose="02040503050406030204" pitchFamily="18" charset="0"/>
                          </a:rPr>
                        </m:ctrlPr>
                      </m:sSupPr>
                      <m:e>
                        <m:r>
                          <a:rPr lang="de-DE" b="1" i="1">
                            <a:latin typeface="Cambria Math" panose="02040503050406030204" pitchFamily="18" charset="0"/>
                          </a:rPr>
                          <m:t>𝒅</m:t>
                        </m:r>
                      </m:e>
                      <m:sup>
                        <m:d>
                          <m:dPr>
                            <m:ctrlPr>
                              <a:rPr lang="de-DE" i="1">
                                <a:latin typeface="Cambria Math" panose="02040503050406030204" pitchFamily="18" charset="0"/>
                              </a:rPr>
                            </m:ctrlPr>
                          </m:dPr>
                          <m:e>
                            <m:r>
                              <a:rPr lang="de-DE" i="1">
                                <a:latin typeface="Cambria Math" panose="02040503050406030204" pitchFamily="18" charset="0"/>
                              </a:rPr>
                              <m:t>0 :</m:t>
                            </m:r>
                            <m:r>
                              <a:rPr lang="de-DE" i="1">
                                <a:latin typeface="Cambria Math" panose="02040503050406030204" pitchFamily="18" charset="0"/>
                              </a:rPr>
                              <m:t>𝑡</m:t>
                            </m:r>
                            <m:r>
                              <a:rPr lang="de-DE" i="1">
                                <a:latin typeface="Cambria Math" panose="02040503050406030204" pitchFamily="18" charset="0"/>
                              </a:rPr>
                              <m:t>−1</m:t>
                            </m:r>
                          </m:e>
                        </m:d>
                      </m:sup>
                    </m:sSup>
                  </m:oMath>
                </a14:m>
                <a:r>
                  <a:rPr lang="en-GB" dirty="0"/>
                  <a:t>, a horizon (integer) </a:t>
                </a:r>
                <a14:m>
                  <m:oMath xmlns:m="http://schemas.openxmlformats.org/officeDocument/2006/math">
                    <m:r>
                      <a:rPr lang="de-DE" i="1">
                        <a:latin typeface="Cambria Math" panose="02040503050406030204" pitchFamily="18" charset="0"/>
                        <a:ea typeface="Cambria Math" panose="02040503050406030204" pitchFamily="18" charset="0"/>
                      </a:rPr>
                      <m:t>𝜅</m:t>
                    </m:r>
                  </m:oMath>
                </a14:m>
                <a:r>
                  <a:rPr lang="en-GB" dirty="0"/>
                  <a:t>, and incoming filtering, prediction, hindsight queries </a:t>
                </a:r>
                <a14:m>
                  <m:oMath xmlns:m="http://schemas.openxmlformats.org/officeDocument/2006/math">
                    <m:r>
                      <a:rPr lang="en-GB" b="1" i="1" smtClean="0">
                        <a:latin typeface="Cambria Math" panose="02040503050406030204" pitchFamily="18" charset="0"/>
                      </a:rPr>
                      <m:t>𝑸</m:t>
                    </m:r>
                  </m:oMath>
                </a14:m>
                <a:endParaRPr lang="en-GB" b="1" dirty="0"/>
              </a:p>
              <a:p>
                <a:r>
                  <a:rPr lang="en-GB" dirty="0"/>
                  <a:t>Procedure:</a:t>
                </a:r>
              </a:p>
              <a:p>
                <a:pPr lvl="1"/>
                <a:r>
                  <a:rPr lang="en-GB" dirty="0"/>
                  <a:t>Construct FO jtrees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𝐽</m:t>
                        </m:r>
                      </m:e>
                      <m:sup>
                        <m:r>
                          <a:rPr lang="en-GB" i="1">
                            <a:latin typeface="Cambria Math" panose="02040503050406030204" pitchFamily="18" charset="0"/>
                          </a:rPr>
                          <m:t>0</m:t>
                        </m:r>
                      </m:sup>
                    </m:sSup>
                    <m:r>
                      <a:rPr lang="en-GB" i="1">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𝐽</m:t>
                        </m:r>
                      </m:e>
                      <m:sup>
                        <m:r>
                          <a:rPr lang="en-GB" i="1">
                            <a:latin typeface="Cambria Math" panose="02040503050406030204" pitchFamily="18" charset="0"/>
                            <a:ea typeface="Cambria Math" panose="02040503050406030204" pitchFamily="18" charset="0"/>
                          </a:rPr>
                          <m:t>→</m:t>
                        </m:r>
                      </m:sup>
                    </m:sSup>
                  </m:oMath>
                </a14:m>
                <a:r>
                  <a:rPr lang="en-GB" dirty="0"/>
                  <a:t> </a:t>
                </a:r>
              </a:p>
              <a:p>
                <a:pPr lvl="1"/>
                <a:r>
                  <a:rPr lang="en-GB" dirty="0"/>
                  <a:t>For </a:t>
                </a:r>
                <a14:m>
                  <m:oMath xmlns:m="http://schemas.openxmlformats.org/officeDocument/2006/math">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=0,…,</m:t>
                    </m:r>
                  </m:oMath>
                </a14:m>
                <a:endParaRPr lang="en-GB" dirty="0"/>
              </a:p>
              <a:p>
                <a:pPr lvl="2"/>
                <a:r>
                  <a:rPr lang="en-GB" dirty="0">
                    <a:ea typeface="Cambria Math" panose="02040503050406030204" pitchFamily="18" charset="0"/>
                  </a:rPr>
                  <a:t>Instantiate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𝐽</m:t>
                        </m:r>
                      </m:e>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sup>
                    </m:sSup>
                  </m:oMath>
                </a14:m>
                <a:r>
                  <a:rPr lang="en-GB" dirty="0"/>
                  <a:t>, add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𝛼</m:t>
                        </m:r>
                      </m:e>
                      <m:sup>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r>
                              <a:rPr lang="en-GB" b="0" i="1" smtClean="0">
                                <a:latin typeface="Cambria Math" panose="02040503050406030204" pitchFamily="18" charset="0"/>
                                <a:ea typeface="Cambria Math" panose="02040503050406030204" pitchFamily="18" charset="0"/>
                              </a:rPr>
                              <m:t>−1</m:t>
                            </m:r>
                          </m:e>
                        </m:d>
                      </m:sup>
                    </m:sSup>
                  </m:oMath>
                </a14:m>
                <a:r>
                  <a:rPr lang="en-GB" dirty="0"/>
                  <a:t>, enter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𝒆</m:t>
                        </m:r>
                      </m:e>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sup>
                    </m:sSup>
                  </m:oMath>
                </a14:m>
                <a:r>
                  <a:rPr lang="en-GB" dirty="0"/>
                  <a:t> (and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rPr>
                              <m:t>𝑡</m:t>
                            </m:r>
                            <m:r>
                              <a:rPr lang="de-DE" b="0" i="1" smtClean="0">
                                <a:latin typeface="Cambria Math" panose="02040503050406030204" pitchFamily="18" charset="0"/>
                              </a:rPr>
                              <m:t>−1</m:t>
                            </m:r>
                          </m:e>
                        </m:d>
                      </m:sup>
                    </m:sSup>
                  </m:oMath>
                </a14:m>
                <a:r>
                  <a:rPr lang="en-GB" dirty="0"/>
                  <a:t> if not already done), </a:t>
                </a:r>
                <a:br>
                  <a:rPr lang="en-GB" dirty="0"/>
                </a:br>
                <a:r>
                  <a:rPr lang="en-GB" dirty="0"/>
                  <a:t>pass messages, answer </a:t>
                </a:r>
                <a14:m>
                  <m:oMath xmlns:m="http://schemas.openxmlformats.org/officeDocument/2006/math">
                    <m:r>
                      <a:rPr lang="en-GB" b="1" i="1">
                        <a:latin typeface="Cambria Math" panose="02040503050406030204" pitchFamily="18" charset="0"/>
                      </a:rPr>
                      <m:t>𝑸</m:t>
                    </m:r>
                  </m:oMath>
                </a14:m>
                <a:endParaRPr lang="en-GB" dirty="0"/>
              </a:p>
              <a:p>
                <a:pPr lvl="2"/>
                <a:r>
                  <a:rPr lang="en-GB" dirty="0"/>
                  <a:t>MEU loop: For each possible temporal action assignment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i="1" smtClean="0">
                                <a:latin typeface="Cambria Math" panose="02040503050406030204" pitchFamily="18" charset="0"/>
                              </a:rPr>
                            </m:ctrlPr>
                          </m:dPr>
                          <m:e>
                            <m:r>
                              <a:rPr lang="en-GB" b="0" i="1" smtClean="0">
                                <a:latin typeface="Cambria Math" panose="02040503050406030204" pitchFamily="18" charset="0"/>
                              </a:rPr>
                              <m:t>𝑡</m:t>
                            </m:r>
                            <m:r>
                              <a:rPr lang="en-GB" b="0" i="1" smtClean="0">
                                <a:latin typeface="Cambria Math" panose="02040503050406030204" pitchFamily="18" charset="0"/>
                              </a:rPr>
                              <m:t> :</m:t>
                            </m:r>
                            <m:r>
                              <a:rPr lang="en-GB" b="0" i="1" smtClean="0">
                                <a:latin typeface="Cambria Math" panose="02040503050406030204" pitchFamily="18" charset="0"/>
                              </a:rPr>
                              <m:t>𝑡</m:t>
                            </m:r>
                            <m:r>
                              <a:rPr lang="en-GB" b="0" i="1" smtClean="0">
                                <a:latin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𝑘</m:t>
                            </m:r>
                          </m:e>
                        </m:d>
                      </m:sup>
                    </m:sSup>
                  </m:oMath>
                </a14:m>
                <a:endParaRPr lang="en-GB" dirty="0"/>
              </a:p>
              <a:p>
                <a:pPr lvl="3"/>
                <a14:m>
                  <m:oMath xmlns:m="http://schemas.openxmlformats.org/officeDocument/2006/math">
                    <m:r>
                      <a:rPr lang="de-DE" i="1">
                        <a:latin typeface="Cambria Math" panose="02040503050406030204" pitchFamily="18" charset="0"/>
                      </a:rPr>
                      <m:t>𝑒𝑢</m:t>
                    </m:r>
                    <m:r>
                      <a:rPr lang="de-DE" i="1" smtClean="0">
                        <a:latin typeface="Cambria Math" panose="02040503050406030204" pitchFamily="18" charset="0"/>
                        <a:ea typeface="Cambria Math" panose="02040503050406030204" pitchFamily="18" charset="0"/>
                      </a:rPr>
                      <m:t>←</m:t>
                    </m:r>
                  </m:oMath>
                </a14:m>
                <a:r>
                  <a:rPr lang="en-GB" dirty="0"/>
                  <a:t> Calculate EU query, exactly or approximately</a:t>
                </a:r>
              </a:p>
              <a:p>
                <a:pPr lvl="3"/>
                <a:r>
                  <a:rPr lang="en-GB" dirty="0"/>
                  <a:t>if </a:t>
                </a:r>
                <a14:m>
                  <m:oMath xmlns:m="http://schemas.openxmlformats.org/officeDocument/2006/math">
                    <m:r>
                      <a:rPr lang="de-DE" b="0" i="1" smtClean="0">
                        <a:latin typeface="Cambria Math" panose="02040503050406030204" pitchFamily="18" charset="0"/>
                      </a:rPr>
                      <m:t>𝑒𝑢</m:t>
                    </m:r>
                    <m:r>
                      <a:rPr lang="de-DE" b="0" i="1" smtClean="0">
                        <a:latin typeface="Cambria Math" panose="02040503050406030204" pitchFamily="18" charset="0"/>
                      </a:rPr>
                      <m:t>&gt;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𝑒𝑢</m:t>
                        </m:r>
                      </m:e>
                      <m:sup>
                        <m:r>
                          <a:rPr lang="de-DE" b="0" i="1" smtClean="0">
                            <a:latin typeface="Cambria Math" panose="02040503050406030204" pitchFamily="18" charset="0"/>
                          </a:rPr>
                          <m:t>∗</m:t>
                        </m:r>
                      </m:sup>
                    </m:sSup>
                  </m:oMath>
                </a14:m>
                <a:r>
                  <a:rPr lang="en-GB" dirty="0"/>
                  <a:t>, then store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rPr>
                              <m:t>𝑡</m:t>
                            </m:r>
                            <m:r>
                              <a:rPr lang="en-GB" i="1">
                                <a:latin typeface="Cambria Math" panose="02040503050406030204" pitchFamily="18" charset="0"/>
                              </a:rPr>
                              <m:t> :</m:t>
                            </m:r>
                            <m:r>
                              <a:rPr lang="en-GB" i="1">
                                <a:latin typeface="Cambria Math" panose="02040503050406030204" pitchFamily="18" charset="0"/>
                              </a:rPr>
                              <m:t>𝑡</m:t>
                            </m:r>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𝑘</m:t>
                            </m:r>
                          </m:e>
                        </m:d>
                      </m:sup>
                    </m:sSup>
                  </m:oMath>
                </a14:m>
                <a:r>
                  <a:rPr lang="en-GB" dirty="0"/>
                  <a:t> in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rPr>
                          <m:t>𝒅</m:t>
                        </m:r>
                      </m:e>
                      <m:sup>
                        <m:r>
                          <a:rPr lang="en-GB" i="1">
                            <a:latin typeface="Cambria Math" panose="02040503050406030204" pitchFamily="18" charset="0"/>
                          </a:rPr>
                          <m:t>∗</m:t>
                        </m:r>
                      </m:sup>
                    </m:sSup>
                  </m:oMath>
                </a14:m>
                <a:r>
                  <a:rPr lang="en-GB" dirty="0"/>
                  <a:t>, setting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𝑒𝑢</m:t>
                        </m:r>
                      </m:e>
                      <m:sup>
                        <m:r>
                          <a:rPr lang="de-DE" i="1">
                            <a:latin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𝑒𝑢</m:t>
                    </m:r>
                  </m:oMath>
                </a14:m>
                <a:endParaRPr lang="en-GB" dirty="0"/>
              </a:p>
              <a:p>
                <a:pPr lvl="3"/>
                <a:r>
                  <a:rPr lang="en-GB" dirty="0"/>
                  <a:t>Output </a:t>
                </a:r>
                <a14:m>
                  <m:oMath xmlns:m="http://schemas.openxmlformats.org/officeDocument/2006/math">
                    <m:sSup>
                      <m:sSupPr>
                        <m:ctrlPr>
                          <a:rPr lang="en-GB" b="1" i="1">
                            <a:latin typeface="Cambria Math" panose="02040503050406030204" pitchFamily="18" charset="0"/>
                          </a:rPr>
                        </m:ctrlPr>
                      </m:sSupPr>
                      <m:e>
                        <m:r>
                          <a:rPr lang="en-GB" b="1" i="1" smtClean="0">
                            <a:latin typeface="Cambria Math" panose="02040503050406030204" pitchFamily="18" charset="0"/>
                          </a:rPr>
                          <m:t>𝒅</m:t>
                        </m:r>
                      </m:e>
                      <m:sup>
                        <m:r>
                          <a:rPr lang="en-GB" i="1">
                            <a:latin typeface="Cambria Math" panose="02040503050406030204" pitchFamily="18" charset="0"/>
                          </a:rPr>
                          <m:t>∗</m:t>
                        </m:r>
                      </m:sup>
                    </m:sSup>
                  </m:oMath>
                </a14:m>
                <a:r>
                  <a:rPr lang="en-GB" dirty="0"/>
                  <a:t> or act out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rPr>
                          <m:t>𝒅</m:t>
                        </m:r>
                      </m:e>
                      <m:sup>
                        <m:r>
                          <a:rPr lang="en-GB" i="1">
                            <a:latin typeface="Cambria Math" panose="02040503050406030204" pitchFamily="18" charset="0"/>
                          </a:rPr>
                          <m:t>∗</m:t>
                        </m:r>
                      </m:sup>
                    </m:sSup>
                  </m:oMath>
                </a14:m>
                <a:r>
                  <a:rPr lang="en-GB" dirty="0"/>
                  <a:t> by setting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rPr>
                              <m:t>𝑡</m:t>
                            </m:r>
                          </m:e>
                        </m:d>
                      </m:sup>
                    </m:sSup>
                  </m:oMath>
                </a14:m>
                <a:r>
                  <a:rPr lang="en-GB" dirty="0"/>
                  <a:t> (and sending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rPr>
                              <m:t>𝑡</m:t>
                            </m:r>
                          </m:e>
                        </m:d>
                      </m:sup>
                    </m:sSup>
                  </m:oMath>
                </a14:m>
                <a:r>
                  <a:rPr lang="en-GB" dirty="0"/>
                  <a:t> to an execution platform)</a:t>
                </a:r>
              </a:p>
              <a:p>
                <a:pPr lvl="2"/>
                <a:r>
                  <a:rPr lang="en-GB" dirty="0"/>
                  <a:t>Calculate</a:t>
                </a:r>
                <a:r>
                  <a:rPr lang="en-GB" dirty="0">
                    <a:ea typeface="Cambria Math" panose="02040503050406030204" pitchFamily="18" charset="0"/>
                  </a:rPr>
                  <a:t>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𝛼</m:t>
                        </m:r>
                      </m:e>
                      <m:sup>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𝑡</m:t>
                            </m:r>
                          </m:e>
                        </m:d>
                      </m:sup>
                    </m:sSup>
                  </m:oMath>
                </a14:m>
                <a:endParaRPr lang="en-GB" dirty="0"/>
              </a:p>
              <a:p>
                <a:pPr lvl="3"/>
                <a:endParaRPr lang="en-GB" dirty="0"/>
              </a:p>
              <a:p>
                <a:pPr lvl="2"/>
                <a:endParaRPr lang="en-GB" dirty="0"/>
              </a:p>
              <a:p>
                <a:endParaRPr lang="en-GB" dirty="0"/>
              </a:p>
            </p:txBody>
          </p:sp>
        </mc:Choice>
        <mc:Fallback xmlns="">
          <p:sp>
            <p:nvSpPr>
              <p:cNvPr id="3" name="Content Placeholder 2">
                <a:extLst>
                  <a:ext uri="{FF2B5EF4-FFF2-40B4-BE49-F238E27FC236}">
                    <a16:creationId xmlns:a16="http://schemas.microsoft.com/office/drawing/2014/main" id="{1623AB57-5BE2-344F-8BFE-C8F59FF0C0CD}"/>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2486"/>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148E335-833A-B94E-BFB1-A2B18CB61463}"/>
                  </a:ext>
                </a:extLst>
              </p:cNvPr>
              <p:cNvSpPr txBox="1"/>
              <p:nvPr/>
            </p:nvSpPr>
            <p:spPr>
              <a:xfrm>
                <a:off x="9336360" y="3027882"/>
                <a:ext cx="2743200" cy="28780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798" dirty="0"/>
                  <a:t>Calculates MEU problem anew in each step; adapt such that </a:t>
                </a:r>
                <a14:m>
                  <m:oMath xmlns:m="http://schemas.openxmlformats.org/officeDocument/2006/math">
                    <m:sSup>
                      <m:sSupPr>
                        <m:ctrlPr>
                          <a:rPr lang="en-GB" sz="1798" b="1" i="1">
                            <a:latin typeface="Cambria Math" panose="02040503050406030204" pitchFamily="18" charset="0"/>
                          </a:rPr>
                        </m:ctrlPr>
                      </m:sSupPr>
                      <m:e>
                        <m:r>
                          <a:rPr lang="en-GB" sz="1798" b="1" i="1">
                            <a:latin typeface="Cambria Math" panose="02040503050406030204" pitchFamily="18" charset="0"/>
                          </a:rPr>
                          <m:t>𝒅</m:t>
                        </m:r>
                      </m:e>
                      <m:sup>
                        <m:r>
                          <a:rPr lang="en-GB" sz="1798" i="1">
                            <a:latin typeface="Cambria Math" panose="02040503050406030204" pitchFamily="18" charset="0"/>
                          </a:rPr>
                          <m:t>∗</m:t>
                        </m:r>
                      </m:sup>
                    </m:sSup>
                  </m:oMath>
                </a14:m>
                <a:r>
                  <a:rPr lang="en-GB" sz="1798" dirty="0"/>
                  <a:t> is acted out for </a:t>
                </a:r>
                <a14:m>
                  <m:oMath xmlns:m="http://schemas.openxmlformats.org/officeDocument/2006/math">
                    <m:r>
                      <a:rPr lang="en-GB" sz="1798" i="1" smtClean="0">
                        <a:latin typeface="Cambria Math" panose="02040503050406030204" pitchFamily="18" charset="0"/>
                        <a:ea typeface="Cambria Math" panose="02040503050406030204" pitchFamily="18" charset="0"/>
                      </a:rPr>
                      <m:t>𝜅</m:t>
                    </m:r>
                  </m:oMath>
                </a14:m>
                <a:r>
                  <a:rPr lang="en-GB" sz="1798" dirty="0"/>
                  <a:t> steps, or until following </a:t>
                </a:r>
                <a14:m>
                  <m:oMath xmlns:m="http://schemas.openxmlformats.org/officeDocument/2006/math">
                    <m:sSup>
                      <m:sSupPr>
                        <m:ctrlPr>
                          <a:rPr lang="en-GB" sz="1798" b="1" i="1">
                            <a:latin typeface="Cambria Math" panose="02040503050406030204" pitchFamily="18" charset="0"/>
                          </a:rPr>
                        </m:ctrlPr>
                      </m:sSupPr>
                      <m:e>
                        <m:r>
                          <a:rPr lang="en-GB" sz="1798" b="1" i="1">
                            <a:latin typeface="Cambria Math" panose="02040503050406030204" pitchFamily="18" charset="0"/>
                          </a:rPr>
                          <m:t>𝒅</m:t>
                        </m:r>
                      </m:e>
                      <m:sup>
                        <m:r>
                          <a:rPr lang="en-GB" sz="1798" i="1">
                            <a:latin typeface="Cambria Math" panose="02040503050406030204" pitchFamily="18" charset="0"/>
                          </a:rPr>
                          <m:t>∗</m:t>
                        </m:r>
                      </m:sup>
                    </m:sSup>
                  </m:oMath>
                </a14:m>
                <a:r>
                  <a:rPr lang="en-GB" sz="1798" dirty="0"/>
                  <a:t> no longer appears safe</a:t>
                </a:r>
              </a:p>
              <a:p>
                <a:pPr marL="285464" indent="-285464">
                  <a:buFont typeface="Arial" panose="020B0604020202020204" pitchFamily="34" charset="0"/>
                  <a:buChar char="•"/>
                </a:pPr>
                <a:r>
                  <a:rPr lang="en-GB" sz="1798" dirty="0"/>
                  <a:t>Store </a:t>
                </a:r>
                <a14:m>
                  <m:oMath xmlns:m="http://schemas.openxmlformats.org/officeDocument/2006/math">
                    <m:sSup>
                      <m:sSupPr>
                        <m:ctrlPr>
                          <a:rPr lang="en-GB" sz="1798" b="1" i="1">
                            <a:latin typeface="Cambria Math" panose="02040503050406030204" pitchFamily="18" charset="0"/>
                          </a:rPr>
                        </m:ctrlPr>
                      </m:sSupPr>
                      <m:e>
                        <m:r>
                          <a:rPr lang="en-GB" sz="1798" b="1" i="1">
                            <a:latin typeface="Cambria Math" panose="02040503050406030204" pitchFamily="18" charset="0"/>
                          </a:rPr>
                          <m:t>𝒅</m:t>
                        </m:r>
                      </m:e>
                      <m:sup>
                        <m:r>
                          <a:rPr lang="en-GB" sz="1798" i="1">
                            <a:latin typeface="Cambria Math" panose="02040503050406030204" pitchFamily="18" charset="0"/>
                          </a:rPr>
                          <m:t>∗</m:t>
                        </m:r>
                      </m:sup>
                    </m:sSup>
                  </m:oMath>
                </a14:m>
                <a:r>
                  <a:rPr lang="en-GB" sz="1798" dirty="0"/>
                  <a:t> and, instead of going into the MEU loop, set the next </a:t>
                </a:r>
                <a14:m>
                  <m:oMath xmlns:m="http://schemas.openxmlformats.org/officeDocument/2006/math">
                    <m:sSup>
                      <m:sSupPr>
                        <m:ctrlPr>
                          <a:rPr lang="en-GB" b="1" i="1">
                            <a:latin typeface="Cambria Math" panose="02040503050406030204" pitchFamily="18" charset="0"/>
                          </a:rPr>
                        </m:ctrlPr>
                      </m:sSupPr>
                      <m:e>
                        <m:r>
                          <a:rPr lang="en-GB" b="1" i="1">
                            <a:latin typeface="Cambria Math" panose="02040503050406030204" pitchFamily="18" charset="0"/>
                          </a:rPr>
                          <m:t>𝒅</m:t>
                        </m:r>
                      </m:e>
                      <m:sup>
                        <m:d>
                          <m:dPr>
                            <m:ctrlPr>
                              <a:rPr lang="en-GB" i="1">
                                <a:latin typeface="Cambria Math" panose="02040503050406030204" pitchFamily="18" charset="0"/>
                              </a:rPr>
                            </m:ctrlPr>
                          </m:dPr>
                          <m:e>
                            <m:r>
                              <a:rPr lang="en-GB" i="1">
                                <a:latin typeface="Cambria Math" panose="02040503050406030204" pitchFamily="18" charset="0"/>
                              </a:rPr>
                              <m:t>𝑡</m:t>
                            </m:r>
                          </m:e>
                        </m:d>
                      </m:sup>
                    </m:sSup>
                  </m:oMath>
                </a14:m>
                <a:r>
                  <a:rPr lang="en-GB" sz="1798" dirty="0"/>
                  <a:t> from </a:t>
                </a:r>
                <a14:m>
                  <m:oMath xmlns:m="http://schemas.openxmlformats.org/officeDocument/2006/math">
                    <m:sSup>
                      <m:sSupPr>
                        <m:ctrlPr>
                          <a:rPr lang="en-GB" sz="1798" b="1" i="1">
                            <a:latin typeface="Cambria Math" panose="02040503050406030204" pitchFamily="18" charset="0"/>
                          </a:rPr>
                        </m:ctrlPr>
                      </m:sSupPr>
                      <m:e>
                        <m:r>
                          <a:rPr lang="en-GB" sz="1798" b="1" i="1">
                            <a:latin typeface="Cambria Math" panose="02040503050406030204" pitchFamily="18" charset="0"/>
                          </a:rPr>
                          <m:t>𝒅</m:t>
                        </m:r>
                      </m:e>
                      <m:sup>
                        <m:r>
                          <a:rPr lang="en-GB" sz="1798" i="1">
                            <a:latin typeface="Cambria Math" panose="02040503050406030204" pitchFamily="18" charset="0"/>
                          </a:rPr>
                          <m:t>∗</m:t>
                        </m:r>
                      </m:sup>
                    </m:sSup>
                  </m:oMath>
                </a14:m>
                <a:endParaRPr lang="en-GB" sz="1798" dirty="0"/>
              </a:p>
            </p:txBody>
          </p:sp>
        </mc:Choice>
        <mc:Fallback xmlns="">
          <p:sp>
            <p:nvSpPr>
              <p:cNvPr id="6" name="TextBox 5">
                <a:extLst>
                  <a:ext uri="{FF2B5EF4-FFF2-40B4-BE49-F238E27FC236}">
                    <a16:creationId xmlns:a16="http://schemas.microsoft.com/office/drawing/2014/main" id="{4148E335-833A-B94E-BFB1-A2B18CB61463}"/>
                  </a:ext>
                </a:extLst>
              </p:cNvPr>
              <p:cNvSpPr txBox="1">
                <a:spLocks noRot="1" noChangeAspect="1" noMove="1" noResize="1" noEditPoints="1" noAdjustHandles="1" noChangeArrowheads="1" noChangeShapeType="1" noTextEdit="1"/>
              </p:cNvSpPr>
              <p:nvPr/>
            </p:nvSpPr>
            <p:spPr>
              <a:xfrm>
                <a:off x="9336360" y="3027882"/>
                <a:ext cx="2743200" cy="2878032"/>
              </a:xfrm>
              <a:prstGeom prst="rect">
                <a:avLst/>
              </a:prstGeom>
              <a:blipFill>
                <a:blip r:embed="rId3"/>
                <a:stretch>
                  <a:fillRect/>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632C6597-B136-3AF3-A6A5-2BC732D7F988}"/>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F5B9794B-638A-0D80-6A44-A78CA51A817D}"/>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E121EA77-5062-9468-115B-93A42D4364B7}"/>
              </a:ext>
            </a:extLst>
          </p:cNvPr>
          <p:cNvSpPr>
            <a:spLocks noGrp="1"/>
          </p:cNvSpPr>
          <p:nvPr>
            <p:ph type="sldNum" sz="quarter" idx="11"/>
          </p:nvPr>
        </p:nvSpPr>
        <p:spPr/>
        <p:txBody>
          <a:bodyPr/>
          <a:lstStyle/>
          <a:p>
            <a:fld id="{EB1502E6-D9AE-3544-B6D5-378AAA0B915F}" type="slidenum">
              <a:rPr lang="de-DE" altLang="de-DE" smtClean="0"/>
              <a:pPr/>
              <a:t>88</a:t>
            </a:fld>
            <a:endParaRPr lang="de-DE" altLang="de-DE" dirty="0"/>
          </a:p>
        </p:txBody>
      </p:sp>
    </p:spTree>
    <p:extLst>
      <p:ext uri="{BB962C8B-B14F-4D97-AF65-F5344CB8AC3E}">
        <p14:creationId xmlns:p14="http://schemas.microsoft.com/office/powerpoint/2010/main" val="125696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63A8-B324-EE4C-97E8-35BD2F2DDFED}"/>
              </a:ext>
            </a:extLst>
          </p:cNvPr>
          <p:cNvSpPr>
            <a:spLocks noGrp="1"/>
          </p:cNvSpPr>
          <p:nvPr>
            <p:ph type="title"/>
          </p:nvPr>
        </p:nvSpPr>
        <p:spPr/>
        <p:txBody>
          <a:bodyPr/>
          <a:lstStyle/>
          <a:p>
            <a:r>
              <a:rPr lang="en-GB"/>
              <a:t>Solving a Temporal MEU Problem: MEU-</a:t>
            </a:r>
            <a:r>
              <a:rPr lang="en-GB">
                <a:solidFill>
                  <a:schemeClr val="accent2"/>
                </a:solidFill>
              </a:rPr>
              <a:t>LDJT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23AB57-5BE2-344F-8BFE-C8F59FF0C0CD}"/>
                  </a:ext>
                </a:extLst>
              </p:cNvPr>
              <p:cNvSpPr>
                <a:spLocks noGrp="1"/>
              </p:cNvSpPr>
              <p:nvPr>
                <p:ph type="body" sz="quarter" idx="13"/>
              </p:nvPr>
            </p:nvSpPr>
            <p:spPr/>
            <p:txBody>
              <a:bodyPr>
                <a:normAutofit fontScale="92500" lnSpcReduction="10000"/>
              </a:bodyPr>
              <a:lstStyle/>
              <a:p>
                <a:r>
                  <a:rPr lang="en-GB" dirty="0"/>
                  <a:t>Calculating a sequential EU query for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r>
                              <a:rPr lang="en-GB" i="1" smtClean="0">
                                <a:latin typeface="Cambria Math" panose="02040503050406030204" pitchFamily="18" charset="0"/>
                              </a:rPr>
                              <m:t> :</m:t>
                            </m:r>
                            <m:r>
                              <a:rPr lang="en-GB" i="1" smtClean="0">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𝜅</m:t>
                            </m:r>
                          </m:e>
                        </m:d>
                      </m:sup>
                    </m:sSup>
                  </m:oMath>
                </a14:m>
                <a:r>
                  <a:rPr lang="en-GB" dirty="0"/>
                  <a:t> in a sequential FO jtree</a:t>
                </a:r>
              </a:p>
              <a:p>
                <a:pPr lvl="1"/>
                <a:r>
                  <a:rPr lang="en-GB" dirty="0"/>
                  <a:t>Exact: </a:t>
                </a:r>
              </a:p>
              <a:p>
                <a:pPr lvl="2"/>
                <a:r>
                  <a:rPr lang="en-GB" dirty="0"/>
                  <a:t>Unroll FO jtree for </a:t>
                </a:r>
                <a14:m>
                  <m:oMath xmlns:m="http://schemas.openxmlformats.org/officeDocument/2006/math">
                    <m:r>
                      <a:rPr lang="en-GB" i="1" smtClean="0">
                        <a:latin typeface="Cambria Math" panose="02040503050406030204" pitchFamily="18" charset="0"/>
                        <a:ea typeface="Cambria Math" panose="02040503050406030204" pitchFamily="18" charset="0"/>
                      </a:rPr>
                      <m:t>𝜅</m:t>
                    </m:r>
                  </m:oMath>
                </a14:m>
                <a:r>
                  <a:rPr lang="en-GB" dirty="0"/>
                  <a:t> steps, set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r>
                              <a:rPr lang="en-GB" i="1" smtClean="0">
                                <a:latin typeface="Cambria Math" panose="02040503050406030204" pitchFamily="18" charset="0"/>
                              </a:rPr>
                              <m:t> :</m:t>
                            </m:r>
                            <m:r>
                              <a:rPr lang="en-GB" i="1" smtClean="0">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𝜅</m:t>
                            </m:r>
                          </m:e>
                        </m:d>
                      </m:sup>
                    </m:sSup>
                  </m:oMath>
                </a14:m>
                <a:r>
                  <a:rPr lang="en-GB" dirty="0"/>
                  <a:t>, compute probability query over </a:t>
                </a:r>
                <a14:m>
                  <m:oMath xmlns:m="http://schemas.openxmlformats.org/officeDocument/2006/math">
                    <m:r>
                      <m:rPr>
                        <m:sty m:val="p"/>
                      </m:rPr>
                      <a:rPr lang="en-GB" b="0" i="0" smtClean="0">
                        <a:latin typeface="Cambria Math" panose="02040503050406030204" pitchFamily="18" charset="0"/>
                      </a:rPr>
                      <m:t>rv</m:t>
                    </m:r>
                    <m:d>
                      <m:dPr>
                        <m:ctrlPr>
                          <a:rPr lang="en-GB" b="0" i="1" smtClean="0">
                            <a:latin typeface="Cambria Math" panose="02040503050406030204" pitchFamily="18" charset="0"/>
                          </a:rPr>
                        </m:ctrlPr>
                      </m:dPr>
                      <m:e>
                        <m:sSubSup>
                          <m:sSubSupPr>
                            <m:ctrlPr>
                              <a:rPr lang="en-GB" b="0" i="1" smtClean="0">
                                <a:latin typeface="Cambria Math" panose="02040503050406030204" pitchFamily="18" charset="0"/>
                              </a:rPr>
                            </m:ctrlPr>
                          </m:sSubSupPr>
                          <m:e>
                            <m:r>
                              <a:rPr lang="en-GB" b="0" i="1" smtClean="0">
                                <a:latin typeface="Cambria Math" panose="02040503050406030204" pitchFamily="18" charset="0"/>
                              </a:rPr>
                              <m:t>𝐺</m:t>
                            </m:r>
                          </m:e>
                          <m:sub>
                            <m:r>
                              <a:rPr lang="en-GB" b="0" i="1" smtClean="0">
                                <a:latin typeface="Cambria Math" panose="02040503050406030204" pitchFamily="18" charset="0"/>
                              </a:rPr>
                              <m:t>𝑈</m:t>
                            </m:r>
                          </m:sub>
                          <m:sup>
                            <m:d>
                              <m:dPr>
                                <m:ctrlPr>
                                  <a:rPr lang="en-GB" i="1" smtClean="0">
                                    <a:latin typeface="Cambria Math" panose="02040503050406030204" pitchFamily="18" charset="0"/>
                                  </a:rPr>
                                </m:ctrlPr>
                              </m:dPr>
                              <m:e>
                                <m:r>
                                  <a:rPr lang="en-GB" i="1" smtClean="0">
                                    <a:latin typeface="Cambria Math" panose="02040503050406030204" pitchFamily="18" charset="0"/>
                                  </a:rPr>
                                  <m:t>𝑡</m:t>
                                </m:r>
                                <m:r>
                                  <a:rPr lang="en-GB" i="1" smtClean="0">
                                    <a:latin typeface="Cambria Math" panose="02040503050406030204" pitchFamily="18" charset="0"/>
                                  </a:rPr>
                                  <m:t> :</m:t>
                                </m:r>
                                <m:r>
                                  <a:rPr lang="en-GB" i="1" smtClean="0">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𝜅</m:t>
                                </m:r>
                              </m:e>
                            </m:d>
                          </m:sup>
                        </m:sSubSup>
                      </m:e>
                    </m:d>
                  </m:oMath>
                </a14:m>
                <a:r>
                  <a:rPr lang="en-GB" dirty="0"/>
                  <a:t>, calculate expected utility</a:t>
                </a:r>
              </a:p>
              <a:p>
                <a:pPr lvl="1"/>
                <a:r>
                  <a:rPr lang="en-GB" dirty="0"/>
                  <a:t>Approximate:</a:t>
                </a:r>
              </a:p>
              <a:p>
                <a:pPr lvl="2"/>
                <a:r>
                  <a:rPr lang="en-GB" dirty="0"/>
                  <a:t>Overall expected utility </a:t>
                </a:r>
                <a14:m>
                  <m:oMath xmlns:m="http://schemas.openxmlformats.org/officeDocument/2006/math">
                    <m:r>
                      <a:rPr lang="en-GB" b="0" i="1" smtClean="0">
                        <a:latin typeface="Cambria Math" panose="02040503050406030204" pitchFamily="18" charset="0"/>
                        <a:ea typeface="Cambria Math" panose="02040503050406030204" pitchFamily="18" charset="0"/>
                      </a:rPr>
                      <m:t>𝑈</m:t>
                    </m:r>
                    <m:r>
                      <a:rPr lang="en-GB" b="0" i="1" smtClean="0">
                        <a:latin typeface="Cambria Math" panose="02040503050406030204" pitchFamily="18" charset="0"/>
                        <a:ea typeface="Cambria Math" panose="02040503050406030204" pitchFamily="18" charset="0"/>
                      </a:rPr>
                      <m:t>←0</m:t>
                    </m:r>
                  </m:oMath>
                </a14:m>
                <a:endParaRPr lang="en-GB" b="0" dirty="0">
                  <a:ea typeface="Cambria Math" panose="02040503050406030204" pitchFamily="18" charset="0"/>
                </a:endParaRPr>
              </a:p>
              <a:p>
                <a:pPr lvl="2"/>
                <a:r>
                  <a:rPr lang="en-GB" dirty="0"/>
                  <a:t>For </a:t>
                </a:r>
                <a14:m>
                  <m:oMath xmlns:m="http://schemas.openxmlformats.org/officeDocument/2006/math">
                    <m:r>
                      <a:rPr lang="en-GB" b="0" i="1" smtClean="0">
                        <a:latin typeface="Cambria Math" panose="02040503050406030204" pitchFamily="18" charset="0"/>
                      </a:rPr>
                      <m:t>𝑘</m:t>
                    </m:r>
                    <m:r>
                      <a:rPr lang="en-GB" b="0" i="1" smtClean="0">
                        <a:latin typeface="Cambria Math" panose="02040503050406030204" pitchFamily="18" charset="0"/>
                      </a:rPr>
                      <m:t>=0, …,</m:t>
                    </m:r>
                    <m:r>
                      <a:rPr lang="en-GB" i="1" smtClean="0">
                        <a:latin typeface="Cambria Math" panose="02040503050406030204" pitchFamily="18" charset="0"/>
                        <a:ea typeface="Cambria Math" panose="02040503050406030204" pitchFamily="18" charset="0"/>
                      </a:rPr>
                      <m:t>𝜅</m:t>
                    </m:r>
                  </m:oMath>
                </a14:m>
                <a:endParaRPr lang="en-GB" dirty="0"/>
              </a:p>
              <a:p>
                <a:pPr lvl="3"/>
                <a:r>
                  <a:rPr lang="en-GB" dirty="0"/>
                  <a:t>Instantiate FO jtree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𝐽</m:t>
                        </m:r>
                      </m:e>
                      <m:sup>
                        <m:d>
                          <m:dPr>
                            <m:ctrlPr>
                              <a:rPr lang="en-GB" b="0" i="1" smtClean="0">
                                <a:latin typeface="Cambria Math" panose="02040503050406030204" pitchFamily="18" charset="0"/>
                              </a:rPr>
                            </m:ctrlPr>
                          </m:dPr>
                          <m:e>
                            <m:r>
                              <a:rPr lang="en-GB" b="0" i="1" smtClean="0">
                                <a:latin typeface="Cambria Math" panose="02040503050406030204" pitchFamily="18" charset="0"/>
                              </a:rPr>
                              <m:t>𝑡</m:t>
                            </m:r>
                            <m:r>
                              <a:rPr lang="en-GB" b="0" i="1" smtClean="0">
                                <a:latin typeface="Cambria Math" panose="02040503050406030204" pitchFamily="18" charset="0"/>
                              </a:rPr>
                              <m:t>+</m:t>
                            </m:r>
                            <m:r>
                              <a:rPr lang="en-GB" b="0" i="1" smtClean="0">
                                <a:latin typeface="Cambria Math" panose="02040503050406030204" pitchFamily="18" charset="0"/>
                              </a:rPr>
                              <m:t>𝑘</m:t>
                            </m:r>
                          </m:e>
                        </m:d>
                      </m:sup>
                    </m:sSup>
                  </m:oMath>
                </a14:m>
                <a:r>
                  <a:rPr lang="en-GB" dirty="0"/>
                  <a:t>, add </a:t>
                </a:r>
                <a14:m>
                  <m:oMath xmlns:m="http://schemas.openxmlformats.org/officeDocument/2006/math">
                    <m:sSup>
                      <m:sSupPr>
                        <m:ctrlPr>
                          <a:rPr lang="en-GB" b="1"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𝛼</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rPr>
                              <m:t>𝑘</m:t>
                            </m:r>
                            <m:r>
                              <a:rPr lang="en-GB" i="1" smtClean="0">
                                <a:latin typeface="Cambria Math" panose="02040503050406030204" pitchFamily="18" charset="0"/>
                                <a:ea typeface="Cambria Math" panose="02040503050406030204" pitchFamily="18" charset="0"/>
                              </a:rPr>
                              <m:t>−1</m:t>
                            </m:r>
                          </m:e>
                        </m:d>
                      </m:sup>
                    </m:sSup>
                  </m:oMath>
                </a14:m>
                <a:r>
                  <a:rPr lang="en-GB" dirty="0"/>
                  <a:t> (if not already done)</a:t>
                </a:r>
              </a:p>
              <a:p>
                <a:pPr lvl="3"/>
                <a:r>
                  <a:rPr lang="en-GB" dirty="0"/>
                  <a:t>Set </a:t>
                </a:r>
                <a14:m>
                  <m:oMath xmlns:m="http://schemas.openxmlformats.org/officeDocument/2006/math">
                    <m:sSup>
                      <m:sSupPr>
                        <m:ctrlPr>
                          <a:rPr lang="en-GB" b="1" i="1" smtClean="0">
                            <a:latin typeface="Cambria Math" panose="02040503050406030204" pitchFamily="18" charset="0"/>
                          </a:rPr>
                        </m:ctrlPr>
                      </m:sSupPr>
                      <m:e>
                        <m:r>
                          <a:rPr lang="en-GB" b="1" i="1" smtClean="0">
                            <a:latin typeface="Cambria Math" panose="02040503050406030204" pitchFamily="18" charset="0"/>
                          </a:rPr>
                          <m:t>𝒅</m:t>
                        </m:r>
                      </m:e>
                      <m:sup>
                        <m:d>
                          <m:dPr>
                            <m:ctrlPr>
                              <a:rPr lang="en-GB" i="1" smtClean="0">
                                <a:latin typeface="Cambria Math" panose="02040503050406030204" pitchFamily="18" charset="0"/>
                              </a:rPr>
                            </m:ctrlPr>
                          </m:dPr>
                          <m:e>
                            <m:r>
                              <a:rPr lang="en-GB" i="1" smtClean="0">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rPr>
                              <m:t>𝑘</m:t>
                            </m:r>
                          </m:e>
                        </m:d>
                      </m:sup>
                    </m:sSup>
                  </m:oMath>
                </a14:m>
                <a:r>
                  <a:rPr lang="en-GB" dirty="0"/>
                  <a:t>, pass (or update) messages, compute probability query over </a:t>
                </a:r>
                <a14:m>
                  <m:oMath xmlns:m="http://schemas.openxmlformats.org/officeDocument/2006/math">
                    <m:r>
                      <m:rPr>
                        <m:sty m:val="p"/>
                      </m:rPr>
                      <a:rPr lang="en-GB" smtClean="0">
                        <a:latin typeface="Cambria Math" panose="02040503050406030204" pitchFamily="18" charset="0"/>
                      </a:rPr>
                      <m:t>rv</m:t>
                    </m:r>
                    <m:d>
                      <m:dPr>
                        <m:ctrlPr>
                          <a:rPr lang="en-GB" i="1" smtClean="0">
                            <a:latin typeface="Cambria Math" panose="02040503050406030204" pitchFamily="18" charset="0"/>
                          </a:rPr>
                        </m:ctrlPr>
                      </m:dPr>
                      <m:e>
                        <m:sSubSup>
                          <m:sSubSupPr>
                            <m:ctrlPr>
                              <a:rPr lang="en-GB" i="1" smtClean="0">
                                <a:latin typeface="Cambria Math" panose="02040503050406030204" pitchFamily="18" charset="0"/>
                              </a:rPr>
                            </m:ctrlPr>
                          </m:sSubSupPr>
                          <m:e>
                            <m:r>
                              <a:rPr lang="en-GB" i="1" smtClean="0">
                                <a:latin typeface="Cambria Math" panose="02040503050406030204" pitchFamily="18" charset="0"/>
                              </a:rPr>
                              <m:t>𝐺</m:t>
                            </m:r>
                          </m:e>
                          <m:sub>
                            <m:r>
                              <a:rPr lang="en-GB" i="1" smtClean="0">
                                <a:latin typeface="Cambria Math" panose="02040503050406030204" pitchFamily="18" charset="0"/>
                              </a:rPr>
                              <m:t>𝑈</m:t>
                            </m:r>
                          </m:sub>
                          <m:sup>
                            <m:d>
                              <m:dPr>
                                <m:ctrlPr>
                                  <a:rPr lang="en-GB" b="0" i="1" smtClean="0">
                                    <a:latin typeface="Cambria Math" panose="02040503050406030204" pitchFamily="18" charset="0"/>
                                  </a:rPr>
                                </m:ctrlPr>
                              </m:dPr>
                              <m:e>
                                <m:r>
                                  <a:rPr lang="en-GB" i="1" smtClean="0">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rPr>
                                  <m:t>𝑘</m:t>
                                </m:r>
                              </m:e>
                            </m:d>
                          </m:sup>
                        </m:sSubSup>
                      </m:e>
                    </m:d>
                  </m:oMath>
                </a14:m>
                <a:r>
                  <a:rPr lang="en-GB" dirty="0"/>
                  <a:t>, calculate expected utility for </a:t>
                </a:r>
                <a14:m>
                  <m:oMath xmlns:m="http://schemas.openxmlformats.org/officeDocument/2006/math">
                    <m:r>
                      <a:rPr lang="en-GB" i="1" smtClean="0">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rPr>
                      <m:t>𝑘</m:t>
                    </m:r>
                  </m:oMath>
                </a14:m>
                <a:r>
                  <a:rPr lang="en-GB" dirty="0"/>
                  <a:t> (set of EU queries if assuming intra-slice independence), add result to </a:t>
                </a:r>
                <a14:m>
                  <m:oMath xmlns:m="http://schemas.openxmlformats.org/officeDocument/2006/math">
                    <m:r>
                      <a:rPr lang="en-GB" i="1" smtClean="0">
                        <a:latin typeface="Cambria Math" panose="02040503050406030204" pitchFamily="18" charset="0"/>
                        <a:ea typeface="Cambria Math" panose="02040503050406030204" pitchFamily="18" charset="0"/>
                      </a:rPr>
                      <m:t>𝑈</m:t>
                    </m:r>
                  </m:oMath>
                </a14:m>
                <a:endParaRPr lang="en-GB" dirty="0"/>
              </a:p>
              <a:p>
                <a:pPr lvl="3"/>
                <a:r>
                  <a:rPr lang="en-GB" dirty="0">
                    <a:ea typeface="Cambria Math" panose="02040503050406030204" pitchFamily="18" charset="0"/>
                  </a:rPr>
                  <a:t>Calculate </a:t>
                </a:r>
                <a14:m>
                  <m:oMath xmlns:m="http://schemas.openxmlformats.org/officeDocument/2006/math">
                    <m:sSup>
                      <m:sSupPr>
                        <m:ctrlPr>
                          <a:rPr lang="en-GB" b="1" i="1" smtClean="0">
                            <a:latin typeface="Cambria Math" panose="02040503050406030204" pitchFamily="18" charset="0"/>
                            <a:ea typeface="Cambria Math" panose="02040503050406030204" pitchFamily="18" charset="0"/>
                          </a:rPr>
                        </m:ctrlPr>
                      </m:sSupPr>
                      <m:e>
                        <m:r>
                          <a:rPr lang="en-GB" b="1" i="1" smtClean="0">
                            <a:latin typeface="Cambria Math" panose="02040503050406030204" pitchFamily="18" charset="0"/>
                            <a:ea typeface="Cambria Math" panose="02040503050406030204" pitchFamily="18" charset="0"/>
                          </a:rPr>
                          <m:t>𝛼</m:t>
                        </m:r>
                      </m:e>
                      <m:sup>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rPr>
                              <m:t>𝑡</m:t>
                            </m:r>
                            <m:r>
                              <a:rPr lang="en-GB" i="1" smtClean="0">
                                <a:latin typeface="Cambria Math" panose="02040503050406030204" pitchFamily="18" charset="0"/>
                              </a:rPr>
                              <m:t>+</m:t>
                            </m:r>
                            <m:r>
                              <a:rPr lang="en-GB" i="1" smtClean="0">
                                <a:latin typeface="Cambria Math" panose="02040503050406030204" pitchFamily="18" charset="0"/>
                              </a:rPr>
                              <m:t>𝑘</m:t>
                            </m:r>
                          </m:e>
                        </m:d>
                      </m:sup>
                    </m:sSup>
                  </m:oMath>
                </a14:m>
                <a:endParaRPr lang="en-GB" dirty="0"/>
              </a:p>
              <a:p>
                <a:pPr lvl="3"/>
                <a:endParaRPr lang="en-GB" dirty="0"/>
              </a:p>
              <a:p>
                <a:pPr lvl="2"/>
                <a:endParaRPr lang="en-GB" dirty="0"/>
              </a:p>
              <a:p>
                <a:endParaRPr lang="en-GB" dirty="0"/>
              </a:p>
            </p:txBody>
          </p:sp>
        </mc:Choice>
        <mc:Fallback xmlns="">
          <p:sp>
            <p:nvSpPr>
              <p:cNvPr id="3" name="Content Placeholder 2">
                <a:extLst>
                  <a:ext uri="{FF2B5EF4-FFF2-40B4-BE49-F238E27FC236}">
                    <a16:creationId xmlns:a16="http://schemas.microsoft.com/office/drawing/2014/main" id="{1623AB57-5BE2-344F-8BFE-C8F59FF0C0CD}"/>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600" t="-2486"/>
                </a:stretch>
              </a:blipFill>
            </p:spPr>
            <p:txBody>
              <a:bodyPr/>
              <a:lstStyle/>
              <a:p>
                <a:r>
                  <a:rPr lang="en-DE">
                    <a:noFill/>
                  </a:rPr>
                  <a:t> </a:t>
                </a:r>
              </a:p>
            </p:txBody>
          </p:sp>
        </mc:Fallback>
      </mc:AlternateContent>
      <p:sp>
        <p:nvSpPr>
          <p:cNvPr id="4" name="Date Placeholder 3">
            <a:extLst>
              <a:ext uri="{FF2B5EF4-FFF2-40B4-BE49-F238E27FC236}">
                <a16:creationId xmlns:a16="http://schemas.microsoft.com/office/drawing/2014/main" id="{AF1A7415-D0F5-057D-4A76-B90FBA789E6E}"/>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FA88A27F-F547-DE93-F5A7-9075D2D78E3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1A0ACD26-19CF-1B96-423B-1D2E826505FC}"/>
              </a:ext>
            </a:extLst>
          </p:cNvPr>
          <p:cNvSpPr>
            <a:spLocks noGrp="1"/>
          </p:cNvSpPr>
          <p:nvPr>
            <p:ph type="sldNum" sz="quarter" idx="11"/>
          </p:nvPr>
        </p:nvSpPr>
        <p:spPr/>
        <p:txBody>
          <a:bodyPr/>
          <a:lstStyle/>
          <a:p>
            <a:fld id="{EB1502E6-D9AE-3544-B6D5-378AAA0B915F}" type="slidenum">
              <a:rPr lang="de-DE" altLang="de-DE" smtClean="0"/>
              <a:pPr/>
              <a:t>89</a:t>
            </a:fld>
            <a:endParaRPr lang="de-DE" altLang="de-DE" dirty="0"/>
          </a:p>
        </p:txBody>
      </p:sp>
    </p:spTree>
    <p:extLst>
      <p:ext uri="{BB962C8B-B14F-4D97-AF65-F5344CB8AC3E}">
        <p14:creationId xmlns:p14="http://schemas.microsoft.com/office/powerpoint/2010/main" val="3392350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ChangeArrowheads="1"/>
          </p:cNvSpPr>
          <p:nvPr>
            <p:ph type="title"/>
          </p:nvPr>
        </p:nvSpPr>
        <p:spPr/>
        <p:txBody>
          <a:bodyPr/>
          <a:lstStyle/>
          <a:p>
            <a:r>
              <a:rPr lang="en-GB"/>
              <a:t>And Then There Was Utility</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C6E5B08B-AC4F-ED4A-9353-C07A7EEF092D}"/>
                  </a:ext>
                </a:extLst>
              </p:cNvPr>
              <p:cNvSpPr>
                <a:spLocks noGrp="1"/>
              </p:cNvSpPr>
              <p:nvPr>
                <p:ph type="body" sz="quarter" idx="13"/>
              </p:nvPr>
            </p:nvSpPr>
            <p:spPr/>
            <p:txBody>
              <a:bodyPr>
                <a:noAutofit/>
              </a:bodyPr>
              <a:lstStyle/>
              <a:p>
                <a:r>
                  <a:rPr lang="en-GB" dirty="0"/>
                  <a:t>Theorem (Ramsey, 1931; von Neumann and Morgenstern, 1944):</a:t>
                </a:r>
              </a:p>
              <a:p>
                <a:pPr lvl="1"/>
                <a:r>
                  <a:rPr lang="en-GB" dirty="0"/>
                  <a:t>Given preferences satisfying the constraints, there exists a real-valued function </a:t>
                </a:r>
                <a14:m>
                  <m:oMath xmlns:m="http://schemas.openxmlformats.org/officeDocument/2006/math">
                    <m:r>
                      <a:rPr lang="en-GB" i="1" smtClean="0">
                        <a:latin typeface="Cambria Math" panose="02040503050406030204" pitchFamily="18" charset="0"/>
                      </a:rPr>
                      <m:t>𝑈</m:t>
                    </m:r>
                  </m:oMath>
                </a14:m>
                <a:r>
                  <a:rPr lang="en-GB" dirty="0"/>
                  <a:t> such that</a:t>
                </a:r>
              </a:p>
              <a:p>
                <a:pPr marL="457200" lvl="1" indent="0">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𝐴</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𝑈</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𝐵</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𝐴</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oMath>
                  </m:oMathPara>
                </a14:m>
                <a:endParaRPr lang="en-GB" b="0" dirty="0">
                  <a:ea typeface="Cambria Math" panose="02040503050406030204" pitchFamily="18" charset="0"/>
                </a:endParaRPr>
              </a:p>
              <a:p>
                <a:pPr lvl="2"/>
                <a:r>
                  <a:rPr lang="en-GB" dirty="0">
                    <a:solidFill>
                      <a:schemeClr val="accent1"/>
                    </a:solidFill>
                    <a:latin typeface="+mn-lt"/>
                    <a:ea typeface="Cambria Math" panose="02040503050406030204" pitchFamily="18" charset="0"/>
                  </a:rPr>
                  <a:t>Existence of a utility function</a:t>
                </a:r>
              </a:p>
              <a:p>
                <a:pPr lvl="1"/>
                <a:r>
                  <a:rPr lang="en-GB" dirty="0">
                    <a:solidFill>
                      <a:schemeClr val="accent1"/>
                    </a:solidFill>
                    <a:latin typeface="+mn-lt"/>
                    <a:ea typeface="Cambria Math" panose="02040503050406030204" pitchFamily="18" charset="0"/>
                  </a:rPr>
                  <a:t>Expected utility of a lottery:</a:t>
                </a:r>
              </a:p>
              <a:p>
                <a:pPr marL="258503" lvl="1"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d>
                            <m:dPr>
                              <m:begChr m:val="["/>
                              <m:endChr m:val="]"/>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𝑝</m:t>
                                  </m:r>
                                </m:e>
                                <m:sub>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𝑆</m:t>
                                  </m:r>
                                </m:e>
                                <m:sub>
                                  <m:r>
                                    <a:rPr lang="en-GB" i="1">
                                      <a:latin typeface="Cambria Math" panose="02040503050406030204" pitchFamily="18" charset="0"/>
                                      <a:ea typeface="Cambria Math" panose="02040503050406030204" pitchFamily="18" charset="0"/>
                                    </a:rPr>
                                    <m:t>1</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𝑝</m:t>
                                  </m:r>
                                </m:e>
                                <m:sub>
                                  <m:r>
                                    <a:rPr lang="de-DE" b="0" i="1" smtClean="0">
                                      <a:latin typeface="Cambria Math" panose="02040503050406030204" pitchFamily="18" charset="0"/>
                                      <a:ea typeface="Cambria Math" panose="02040503050406030204" pitchFamily="18" charset="0"/>
                                    </a:rPr>
                                    <m:t>𝑀</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𝑀</m:t>
                                  </m:r>
                                </m:sub>
                              </m:sSub>
                            </m:e>
                          </m:d>
                        </m:e>
                      </m:d>
                      <m:r>
                        <a:rPr lang="en-GB" i="1">
                          <a:latin typeface="Cambria Math" panose="02040503050406030204" pitchFamily="18" charset="0"/>
                          <a:ea typeface="Cambria Math" panose="02040503050406030204" pitchFamily="18" charset="0"/>
                        </a:rPr>
                        <m:t>= </m:t>
                      </m:r>
                      <m:nary>
                        <m:naryPr>
                          <m:chr m:val="∑"/>
                          <m:ctrlPr>
                            <a:rPr lang="en-GB" i="1">
                              <a:latin typeface="Cambria Math" panose="02040503050406030204" pitchFamily="18" charset="0"/>
                              <a:ea typeface="Cambria Math" panose="02040503050406030204" pitchFamily="18" charset="0"/>
                            </a:rPr>
                          </m:ctrlPr>
                        </m:naryPr>
                        <m:sub>
                          <m:r>
                            <m:rPr>
                              <m:brk m:alnAt="7"/>
                            </m:rPr>
                            <a:rPr lang="en-GB" i="1">
                              <a:latin typeface="Cambria Math" panose="02040503050406030204" pitchFamily="18" charset="0"/>
                              <a:ea typeface="Cambria Math" panose="02040503050406030204" pitchFamily="18" charset="0"/>
                            </a:rPr>
                            <m:t>𝑖</m:t>
                          </m:r>
                          <m:r>
                            <a:rPr lang="en-GB" b="0" i="1" smtClean="0">
                              <a:latin typeface="Cambria Math" panose="02040503050406030204" pitchFamily="18" charset="0"/>
                              <a:ea typeface="Cambria Math" panose="02040503050406030204" pitchFamily="18" charset="0"/>
                            </a:rPr>
                            <m:t>=1</m:t>
                          </m:r>
                        </m:sub>
                        <m:sup>
                          <m:r>
                            <a:rPr lang="de-DE" b="0" i="1" smtClean="0">
                              <a:latin typeface="Cambria Math" panose="02040503050406030204" pitchFamily="18" charset="0"/>
                              <a:ea typeface="Cambria Math" panose="02040503050406030204" pitchFamily="18" charset="0"/>
                            </a:rPr>
                            <m:t>𝑀</m:t>
                          </m:r>
                        </m:sup>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𝑝</m:t>
                              </m:r>
                            </m:e>
                            <m:sub>
                              <m:r>
                                <a:rPr lang="en-GB" i="1">
                                  <a:latin typeface="Cambria Math" panose="02040503050406030204" pitchFamily="18" charset="0"/>
                                  <a:ea typeface="Cambria Math" panose="02040503050406030204" pitchFamily="18" charset="0"/>
                                </a:rPr>
                                <m:t>𝑖</m:t>
                              </m:r>
                            </m:sub>
                          </m:sSub>
                          <m:r>
                            <a:rPr lang="en-GB" i="1">
                              <a:latin typeface="Cambria Math" panose="02040503050406030204" pitchFamily="18" charset="0"/>
                              <a:ea typeface="Cambria Math" panose="02040503050406030204" pitchFamily="18" charset="0"/>
                            </a:rPr>
                            <m:t>𝑈</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𝑆</m:t>
                                  </m:r>
                                </m:e>
                                <m:sub>
                                  <m:r>
                                    <a:rPr lang="en-GB" i="1">
                                      <a:latin typeface="Cambria Math" panose="02040503050406030204" pitchFamily="18" charset="0"/>
                                      <a:ea typeface="Cambria Math" panose="02040503050406030204" pitchFamily="18" charset="0"/>
                                    </a:rPr>
                                    <m:t>𝑖</m:t>
                                  </m:r>
                                </m:sub>
                              </m:sSub>
                            </m:e>
                          </m:d>
                        </m:e>
                      </m:nary>
                    </m:oMath>
                  </m:oMathPara>
                </a14:m>
                <a:endParaRPr lang="en-GB" dirty="0">
                  <a:solidFill>
                    <a:schemeClr val="accent1"/>
                  </a:solidFill>
                  <a:ea typeface="Cambria Math" panose="02040503050406030204" pitchFamily="18" charset="0"/>
                </a:endParaRPr>
              </a:p>
              <a:p>
                <a:r>
                  <a:rPr lang="en-GB" dirty="0">
                    <a:solidFill>
                      <a:schemeClr val="accent1"/>
                    </a:solidFill>
                    <a:ea typeface="Cambria Math" panose="02040503050406030204" pitchFamily="18" charset="0"/>
                  </a:rPr>
                  <a:t>MEU principle</a:t>
                </a:r>
              </a:p>
              <a:p>
                <a:pPr lvl="1"/>
                <a:r>
                  <a:rPr lang="en-GB" dirty="0">
                    <a:ea typeface="Cambria Math" panose="02040503050406030204" pitchFamily="18" charset="0"/>
                  </a:rPr>
                  <a:t>Choose the action that maximises expected utility</a:t>
                </a:r>
              </a:p>
              <a:p>
                <a:pPr lvl="1"/>
                <a:endParaRPr lang="en-GB" dirty="0">
                  <a:ea typeface="Cambria Math" panose="02040503050406030204" pitchFamily="18" charset="0"/>
                </a:endParaRPr>
              </a:p>
            </p:txBody>
          </p:sp>
        </mc:Choice>
        <mc:Fallback xmlns="">
          <p:sp>
            <p:nvSpPr>
              <p:cNvPr id="6" name="Content Placeholder 5">
                <a:extLst>
                  <a:ext uri="{FF2B5EF4-FFF2-40B4-BE49-F238E27FC236}">
                    <a16:creationId xmlns:a16="http://schemas.microsoft.com/office/drawing/2014/main" id="{C6E5B08B-AC4F-ED4A-9353-C07A7EEF092D}"/>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829" t="-2210" b="-16298"/>
                </a:stretch>
              </a:blipFill>
            </p:spPr>
            <p:txBody>
              <a:bodyPr/>
              <a:lstStyle/>
              <a:p>
                <a:r>
                  <a:rPr lang="en-DE">
                    <a:noFill/>
                  </a:rPr>
                  <a:t> </a:t>
                </a:r>
              </a:p>
            </p:txBody>
          </p:sp>
        </mc:Fallback>
      </mc:AlternateContent>
      <p:sp>
        <p:nvSpPr>
          <p:cNvPr id="2" name="Date Placeholder 1">
            <a:extLst>
              <a:ext uri="{FF2B5EF4-FFF2-40B4-BE49-F238E27FC236}">
                <a16:creationId xmlns:a16="http://schemas.microsoft.com/office/drawing/2014/main" id="{C375ABC4-7EAC-CF0C-2E9E-E20CE75F1332}"/>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3" name="Footer Placeholder 2">
            <a:extLst>
              <a:ext uri="{FF2B5EF4-FFF2-40B4-BE49-F238E27FC236}">
                <a16:creationId xmlns:a16="http://schemas.microsoft.com/office/drawing/2014/main" id="{4F7CA0A2-A62C-11D3-A7D3-EC85FF9BA6C0}"/>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4" name="Slide Number Placeholder 3">
            <a:extLst>
              <a:ext uri="{FF2B5EF4-FFF2-40B4-BE49-F238E27FC236}">
                <a16:creationId xmlns:a16="http://schemas.microsoft.com/office/drawing/2014/main" id="{29757CD9-DA38-6612-9A46-F05FFD91287E}"/>
              </a:ext>
            </a:extLst>
          </p:cNvPr>
          <p:cNvSpPr>
            <a:spLocks noGrp="1"/>
          </p:cNvSpPr>
          <p:nvPr>
            <p:ph type="sldNum" sz="quarter" idx="11"/>
          </p:nvPr>
        </p:nvSpPr>
        <p:spPr/>
        <p:txBody>
          <a:bodyPr/>
          <a:lstStyle/>
          <a:p>
            <a:fld id="{EB1502E6-D9AE-3544-B6D5-378AAA0B915F}" type="slidenum">
              <a:rPr lang="de-DE" altLang="de-DE" smtClean="0"/>
              <a:pPr/>
              <a:t>9</a:t>
            </a:fld>
            <a:endParaRPr lang="de-DE" altLang="de-DE" dirty="0"/>
          </a:p>
        </p:txBody>
      </p:sp>
    </p:spTree>
    <p:extLst>
      <p:ext uri="{BB962C8B-B14F-4D97-AF65-F5344CB8AC3E}">
        <p14:creationId xmlns:p14="http://schemas.microsoft.com/office/powerpoint/2010/main" val="2882845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021A4-9950-1B44-B1AE-A1454169CABB}"/>
              </a:ext>
            </a:extLst>
          </p:cNvPr>
          <p:cNvSpPr>
            <a:spLocks noGrp="1"/>
          </p:cNvSpPr>
          <p:nvPr>
            <p:ph type="title"/>
          </p:nvPr>
        </p:nvSpPr>
        <p:spPr/>
        <p:txBody>
          <a:bodyPr/>
          <a:lstStyle/>
          <a:p>
            <a:r>
              <a:rPr lang="en-GB" dirty="0"/>
              <a:t>Temporal MEU Problem: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AC0AAF1-BACC-7F4E-A0E7-E56C23CC930C}"/>
                  </a:ext>
                </a:extLst>
              </p:cNvPr>
              <p:cNvSpPr>
                <a:spLocks noGrp="1"/>
              </p:cNvSpPr>
              <p:nvPr>
                <p:ph type="body" sz="quarter" idx="13"/>
              </p:nvPr>
            </p:nvSpPr>
            <p:spPr/>
            <p:txBody>
              <a:bodyPr>
                <a:normAutofit/>
              </a:bodyPr>
              <a:lstStyle/>
              <a:p>
                <a:r>
                  <a:rPr lang="en-GB" sz="2000" dirty="0"/>
                  <a:t>Given no evidence, current time step </a:t>
                </a:r>
                <a14:m>
                  <m:oMath xmlns:m="http://schemas.openxmlformats.org/officeDocument/2006/math">
                    <m:r>
                      <a:rPr lang="en-GB" sz="2000" b="0" i="1" smtClean="0">
                        <a:latin typeface="Cambria Math" panose="02040503050406030204" pitchFamily="18" charset="0"/>
                        <a:ea typeface="Cambria Math" panose="02040503050406030204" pitchFamily="18" charset="0"/>
                      </a:rPr>
                      <m:t>𝑡</m:t>
                    </m:r>
                    <m:r>
                      <a:rPr lang="en-GB" sz="2000" b="0" i="1" smtClean="0">
                        <a:latin typeface="Cambria Math" panose="02040503050406030204" pitchFamily="18" charset="0"/>
                        <a:ea typeface="Cambria Math" panose="02040503050406030204" pitchFamily="18" charset="0"/>
                      </a:rPr>
                      <m:t>=2</m:t>
                    </m:r>
                  </m:oMath>
                </a14:m>
                <a:r>
                  <a:rPr lang="en-GB" sz="2000" dirty="0"/>
                  <a:t>, and </a:t>
                </a:r>
                <a14:m>
                  <m:oMath xmlns:m="http://schemas.openxmlformats.org/officeDocument/2006/math">
                    <m:r>
                      <a:rPr lang="en-GB" sz="2000" i="1" smtClean="0">
                        <a:latin typeface="Cambria Math" panose="02040503050406030204" pitchFamily="18" charset="0"/>
                        <a:ea typeface="Cambria Math" panose="02040503050406030204" pitchFamily="18" charset="0"/>
                      </a:rPr>
                      <m:t>𝜅</m:t>
                    </m:r>
                    <m:r>
                      <a:rPr lang="en-GB" sz="2000" b="0" i="1" smtClean="0">
                        <a:latin typeface="Cambria Math" panose="02040503050406030204" pitchFamily="18" charset="0"/>
                        <a:ea typeface="Cambria Math" panose="02040503050406030204" pitchFamily="18" charset="0"/>
                      </a:rPr>
                      <m:t>=2</m:t>
                    </m:r>
                  </m:oMath>
                </a14:m>
                <a:endParaRPr lang="en-GB" sz="2000" b="0" i="1" dirty="0">
                  <a:latin typeface="Cambria Math" panose="02040503050406030204" pitchFamily="18" charset="0"/>
                  <a:ea typeface="Cambria Math" panose="02040503050406030204" pitchFamily="18" charset="0"/>
                </a:endParaRPr>
              </a:p>
              <a:p>
                <a:pPr marL="258503" lvl="1" indent="0">
                  <a:buNone/>
                </a:pPr>
                <a14:m>
                  <m:oMathPara xmlns:m="http://schemas.openxmlformats.org/officeDocument/2006/math">
                    <m:oMathParaPr>
                      <m:jc m:val="centerGroup"/>
                    </m:oMathParaPr>
                    <m:oMath xmlns:m="http://schemas.openxmlformats.org/officeDocument/2006/math">
                      <m:sSup>
                        <m:sSupPr>
                          <m:ctrlPr>
                            <a:rPr lang="de-DE" sz="2000" b="1" i="1" smtClean="0">
                              <a:latin typeface="Cambria Math" panose="02040503050406030204" pitchFamily="18" charset="0"/>
                            </a:rPr>
                          </m:ctrlPr>
                        </m:sSupPr>
                        <m:e>
                          <m:r>
                            <a:rPr lang="de-DE" sz="2000" b="1" i="1" smtClean="0">
                              <a:latin typeface="Cambria Math" panose="02040503050406030204" pitchFamily="18" charset="0"/>
                            </a:rPr>
                            <m:t>𝒅</m:t>
                          </m:r>
                        </m:e>
                        <m:sup>
                          <m:r>
                            <a:rPr lang="de-DE" sz="2000" b="1" i="1" smtClean="0">
                              <a:latin typeface="Cambria Math" panose="02040503050406030204" pitchFamily="18" charset="0"/>
                            </a:rPr>
                            <m:t>∗</m:t>
                          </m:r>
                        </m:sup>
                      </m:sSup>
                      <m:r>
                        <a:rPr lang="en-GB" sz="2000" b="0" i="1" smtClean="0">
                          <a:latin typeface="Cambria Math" panose="02040503050406030204" pitchFamily="18" charset="0"/>
                        </a:rPr>
                        <m:t>=</m:t>
                      </m:r>
                      <m:func>
                        <m:funcPr>
                          <m:ctrlPr>
                            <a:rPr lang="en-GB" sz="2000" b="0" i="1" smtClean="0">
                              <a:latin typeface="Cambria Math" panose="02040503050406030204" pitchFamily="18" charset="0"/>
                            </a:rPr>
                          </m:ctrlPr>
                        </m:funcPr>
                        <m:fName>
                          <m:limLow>
                            <m:limLowPr>
                              <m:ctrlPr>
                                <a:rPr lang="en-GB" sz="2000" b="0" i="1" smtClean="0">
                                  <a:latin typeface="Cambria Math" panose="02040503050406030204" pitchFamily="18" charset="0"/>
                                </a:rPr>
                              </m:ctrlPr>
                            </m:limLowPr>
                            <m:e>
                              <m:r>
                                <m:rPr>
                                  <m:sty m:val="p"/>
                                </m:rPr>
                                <a:rPr lang="en-GB" sz="2000" b="0" i="0" smtClean="0">
                                  <a:latin typeface="Cambria Math" panose="02040503050406030204" pitchFamily="18" charset="0"/>
                                </a:rPr>
                                <m:t>arg</m:t>
                              </m:r>
                              <m:r>
                                <a:rPr lang="en-GB" sz="2000" b="0" i="0" smtClean="0">
                                  <a:latin typeface="Cambria Math" panose="02040503050406030204" pitchFamily="18" charset="0"/>
                                </a:rPr>
                                <m:t> </m:t>
                              </m:r>
                              <m:r>
                                <m:rPr>
                                  <m:sty m:val="p"/>
                                </m:rPr>
                                <a:rPr lang="en-GB" sz="2000" b="0" i="0" smtClean="0">
                                  <a:latin typeface="Cambria Math" panose="02040503050406030204" pitchFamily="18" charset="0"/>
                                </a:rPr>
                                <m:t>max</m:t>
                              </m:r>
                            </m:e>
                            <m:lim>
                              <m:r>
                                <a:rPr lang="en-GB" sz="2000" b="0" i="1" smtClean="0">
                                  <a:latin typeface="Cambria Math" panose="02040503050406030204" pitchFamily="18" charset="0"/>
                                </a:rPr>
                                <m:t>𝑖</m:t>
                              </m:r>
                              <m:r>
                                <a:rPr lang="en-GB" sz="2000" b="0" i="1" smtClean="0">
                                  <a:latin typeface="Cambria Math" panose="02040503050406030204" pitchFamily="18" charset="0"/>
                                  <a:ea typeface="Cambria Math" panose="02040503050406030204" pitchFamily="18" charset="0"/>
                                </a:rPr>
                                <m:t>∈</m:t>
                              </m:r>
                              <m:d>
                                <m:dPr>
                                  <m:begChr m:val="{"/>
                                  <m:endChr m:val="}"/>
                                  <m:ctrlPr>
                                    <a:rPr lang="en-GB" sz="2000" b="0" i="1" smtClean="0">
                                      <a:latin typeface="Cambria Math" panose="02040503050406030204" pitchFamily="18" charset="0"/>
                                      <a:ea typeface="Cambria Math" panose="02040503050406030204" pitchFamily="18" charset="0"/>
                                    </a:rPr>
                                  </m:ctrlPr>
                                </m:dPr>
                                <m:e>
                                  <m:r>
                                    <a:rPr lang="en-GB" sz="2000" b="0" i="1" smtClean="0">
                                      <a:latin typeface="Cambria Math" panose="02040503050406030204" pitchFamily="18" charset="0"/>
                                      <a:ea typeface="Cambria Math" panose="02040503050406030204" pitchFamily="18" charset="0"/>
                                    </a:rPr>
                                    <m:t>1,…,8</m:t>
                                  </m:r>
                                </m:e>
                              </m:d>
                            </m:lim>
                          </m:limLow>
                        </m:fName>
                        <m:e>
                          <m:r>
                            <a:rPr lang="en-GB" sz="2000" b="0" i="1" smtClean="0">
                              <a:latin typeface="Cambria Math" panose="02040503050406030204" pitchFamily="18" charset="0"/>
                            </a:rPr>
                            <m:t>𝑒𝑢</m:t>
                          </m:r>
                          <m:d>
                            <m:dPr>
                              <m:ctrlPr>
                                <a:rPr lang="en-GB" sz="2000" b="0" i="1" smtClean="0">
                                  <a:latin typeface="Cambria Math" panose="02040503050406030204" pitchFamily="18" charset="0"/>
                                </a:rPr>
                              </m:ctrlPr>
                            </m:dPr>
                            <m:e>
                              <m:sSubSup>
                                <m:sSubSupPr>
                                  <m:ctrlPr>
                                    <a:rPr lang="en-GB" sz="2000" b="1" i="1">
                                      <a:latin typeface="Cambria Math" panose="02040503050406030204" pitchFamily="18" charset="0"/>
                                    </a:rPr>
                                  </m:ctrlPr>
                                </m:sSubSupPr>
                                <m:e>
                                  <m:r>
                                    <a:rPr lang="en-GB" sz="2000" b="1" i="1">
                                      <a:latin typeface="Cambria Math" panose="02040503050406030204" pitchFamily="18" charset="0"/>
                                    </a:rPr>
                                    <m:t>𝒅</m:t>
                                  </m:r>
                                </m:e>
                                <m:sub>
                                  <m:r>
                                    <a:rPr lang="en-GB" sz="2000" i="1">
                                      <a:latin typeface="Cambria Math" panose="02040503050406030204" pitchFamily="18" charset="0"/>
                                    </a:rPr>
                                    <m:t>𝑖</m:t>
                                  </m:r>
                                </m:sub>
                                <m:sup>
                                  <m:d>
                                    <m:dPr>
                                      <m:ctrlPr>
                                        <a:rPr lang="en-GB" sz="2000" i="1">
                                          <a:latin typeface="Cambria Math" panose="02040503050406030204" pitchFamily="18" charset="0"/>
                                        </a:rPr>
                                      </m:ctrlPr>
                                    </m:dPr>
                                    <m:e>
                                      <m:r>
                                        <a:rPr lang="en-GB" sz="2000" i="1">
                                          <a:latin typeface="Cambria Math" panose="02040503050406030204" pitchFamily="18" charset="0"/>
                                        </a:rPr>
                                        <m:t>2 :4</m:t>
                                      </m:r>
                                    </m:e>
                                  </m:d>
                                </m:sup>
                              </m:sSubSup>
                            </m:e>
                          </m:d>
                        </m:e>
                      </m:func>
                    </m:oMath>
                  </m:oMathPara>
                </a14:m>
                <a:endParaRPr lang="en-GB" sz="2000" dirty="0"/>
              </a:p>
              <a:p>
                <a:pPr lvl="1"/>
                <a:r>
                  <a:rPr lang="en-GB" sz="2000" dirty="0"/>
                  <a:t>Test </a:t>
                </a:r>
                <a:r>
                  <a:rPr lang="en-GB" sz="2000" dirty="0">
                    <a:solidFill>
                      <a:srgbClr val="FFC000"/>
                    </a:solidFill>
                  </a:rPr>
                  <a:t>eight</a:t>
                </a:r>
                <a:r>
                  <a:rPr lang="en-GB" sz="2000" dirty="0"/>
                  <a:t> sequential action assignments</a:t>
                </a:r>
              </a:p>
              <a:p>
                <a:pPr lvl="2"/>
                <a:r>
                  <a:rPr lang="en-GB" sz="2000" dirty="0"/>
                  <a:t>For each </a:t>
                </a:r>
                <a14:m>
                  <m:oMath xmlns:m="http://schemas.openxmlformats.org/officeDocument/2006/math">
                    <m:sSubSup>
                      <m:sSubSupPr>
                        <m:ctrlPr>
                          <a:rPr lang="en-GB" sz="2000" b="1" i="1">
                            <a:latin typeface="Cambria Math" panose="02040503050406030204" pitchFamily="18" charset="0"/>
                          </a:rPr>
                        </m:ctrlPr>
                      </m:sSubSupPr>
                      <m:e>
                        <m:r>
                          <a:rPr lang="en-GB" sz="2000" b="1" i="1">
                            <a:latin typeface="Cambria Math" panose="02040503050406030204" pitchFamily="18" charset="0"/>
                          </a:rPr>
                          <m:t>𝒅</m:t>
                        </m:r>
                      </m:e>
                      <m:sub>
                        <m:r>
                          <a:rPr lang="en-GB" sz="2000" i="1">
                            <a:latin typeface="Cambria Math" panose="02040503050406030204" pitchFamily="18" charset="0"/>
                          </a:rPr>
                          <m:t>𝑖</m:t>
                        </m:r>
                      </m:sub>
                      <m:sup>
                        <m:d>
                          <m:dPr>
                            <m:ctrlPr>
                              <a:rPr lang="en-GB" sz="2000" i="1">
                                <a:latin typeface="Cambria Math" panose="02040503050406030204" pitchFamily="18" charset="0"/>
                              </a:rPr>
                            </m:ctrlPr>
                          </m:dPr>
                          <m:e>
                            <m:r>
                              <a:rPr lang="en-GB" sz="2000" i="1">
                                <a:latin typeface="Cambria Math" panose="02040503050406030204" pitchFamily="18" charset="0"/>
                              </a:rPr>
                              <m:t>2 :4</m:t>
                            </m:r>
                          </m:e>
                        </m:d>
                      </m:sup>
                    </m:sSubSup>
                  </m:oMath>
                </a14:m>
                <a:endParaRPr lang="en-GB" sz="2000" dirty="0"/>
              </a:p>
              <a:p>
                <a:pPr lvl="3"/>
                <a:r>
                  <a:rPr lang="en-GB" sz="1800" dirty="0"/>
                  <a:t>Set </a:t>
                </a:r>
                <a14:m>
                  <m:oMath xmlns:m="http://schemas.openxmlformats.org/officeDocument/2006/math">
                    <m:sSubSup>
                      <m:sSubSupPr>
                        <m:ctrlPr>
                          <a:rPr lang="en-GB" sz="1800" b="1" i="1">
                            <a:latin typeface="Cambria Math" panose="02040503050406030204" pitchFamily="18" charset="0"/>
                          </a:rPr>
                        </m:ctrlPr>
                      </m:sSubSupPr>
                      <m:e>
                        <m:r>
                          <a:rPr lang="en-GB" sz="1800" b="1" i="1">
                            <a:latin typeface="Cambria Math" panose="02040503050406030204" pitchFamily="18" charset="0"/>
                          </a:rPr>
                          <m:t>𝒅</m:t>
                        </m:r>
                      </m:e>
                      <m:sub>
                        <m:r>
                          <a:rPr lang="en-GB" sz="1800" i="1">
                            <a:latin typeface="Cambria Math" panose="02040503050406030204" pitchFamily="18" charset="0"/>
                          </a:rPr>
                          <m:t>𝑖</m:t>
                        </m:r>
                      </m:sub>
                      <m:sup>
                        <m:d>
                          <m:dPr>
                            <m:ctrlPr>
                              <a:rPr lang="en-GB" sz="1800" i="1">
                                <a:latin typeface="Cambria Math" panose="02040503050406030204" pitchFamily="18" charset="0"/>
                              </a:rPr>
                            </m:ctrlPr>
                          </m:dPr>
                          <m:e>
                            <m:r>
                              <a:rPr lang="en-GB" sz="1800" i="1">
                                <a:latin typeface="Cambria Math" panose="02040503050406030204" pitchFamily="18" charset="0"/>
                              </a:rPr>
                              <m:t>2 :4</m:t>
                            </m:r>
                          </m:e>
                        </m:d>
                      </m:sup>
                    </m:sSubSup>
                  </m:oMath>
                </a14:m>
                <a:r>
                  <a:rPr lang="en-GB" sz="1800" dirty="0"/>
                  <a:t> in unrolled FO jtree </a:t>
                </a:r>
                <a14:m>
                  <m:oMath xmlns:m="http://schemas.openxmlformats.org/officeDocument/2006/math">
                    <m:sSup>
                      <m:sSupPr>
                        <m:ctrlPr>
                          <a:rPr lang="en-GB" sz="1800" b="1" i="1">
                            <a:latin typeface="Cambria Math" panose="02040503050406030204" pitchFamily="18" charset="0"/>
                          </a:rPr>
                        </m:ctrlPr>
                      </m:sSupPr>
                      <m:e>
                        <m:r>
                          <a:rPr lang="en-GB" sz="1800" b="1" i="1">
                            <a:latin typeface="Cambria Math" panose="02040503050406030204" pitchFamily="18" charset="0"/>
                            <a:ea typeface="Cambria Math" panose="02040503050406030204" pitchFamily="18" charset="0"/>
                          </a:rPr>
                          <m:t>𝑱</m:t>
                        </m:r>
                      </m:e>
                      <m:sup>
                        <m:d>
                          <m:dPr>
                            <m:ctrlPr>
                              <a:rPr lang="en-GB" sz="1800" i="1">
                                <a:latin typeface="Cambria Math" panose="02040503050406030204" pitchFamily="18" charset="0"/>
                              </a:rPr>
                            </m:ctrlPr>
                          </m:dPr>
                          <m:e>
                            <m:r>
                              <a:rPr lang="en-GB" sz="1800" i="1">
                                <a:latin typeface="Cambria Math" panose="02040503050406030204" pitchFamily="18" charset="0"/>
                              </a:rPr>
                              <m:t>2 :4</m:t>
                            </m:r>
                          </m:e>
                        </m:d>
                      </m:sup>
                    </m:sSup>
                  </m:oMath>
                </a14:m>
                <a:br>
                  <a:rPr lang="en-GB" sz="1800" dirty="0"/>
                </a:br>
                <a:r>
                  <a:rPr lang="en-GB" sz="1800" dirty="0"/>
                  <a:t>and answer EU query </a:t>
                </a:r>
                <a14:m>
                  <m:oMath xmlns:m="http://schemas.openxmlformats.org/officeDocument/2006/math">
                    <m:r>
                      <a:rPr lang="en-GB" sz="1800" i="1">
                        <a:latin typeface="Cambria Math" panose="02040503050406030204" pitchFamily="18" charset="0"/>
                      </a:rPr>
                      <m:t>𝑒𝑢</m:t>
                    </m:r>
                    <m:d>
                      <m:dPr>
                        <m:ctrlPr>
                          <a:rPr lang="en-GB" sz="1800" i="1">
                            <a:latin typeface="Cambria Math" panose="02040503050406030204" pitchFamily="18" charset="0"/>
                          </a:rPr>
                        </m:ctrlPr>
                      </m:dPr>
                      <m:e>
                        <m:sSubSup>
                          <m:sSubSupPr>
                            <m:ctrlPr>
                              <a:rPr lang="en-GB" sz="1800" b="1" i="1">
                                <a:latin typeface="Cambria Math" panose="02040503050406030204" pitchFamily="18" charset="0"/>
                              </a:rPr>
                            </m:ctrlPr>
                          </m:sSubSupPr>
                          <m:e>
                            <m:r>
                              <a:rPr lang="en-GB" sz="1800" b="1" i="1">
                                <a:latin typeface="Cambria Math" panose="02040503050406030204" pitchFamily="18" charset="0"/>
                              </a:rPr>
                              <m:t>𝒅</m:t>
                            </m:r>
                          </m:e>
                          <m:sub>
                            <m:r>
                              <a:rPr lang="en-GB" sz="1800" i="1">
                                <a:latin typeface="Cambria Math" panose="02040503050406030204" pitchFamily="18" charset="0"/>
                              </a:rPr>
                              <m:t>𝑖</m:t>
                            </m:r>
                          </m:sub>
                          <m:sup>
                            <m:d>
                              <m:dPr>
                                <m:ctrlPr>
                                  <a:rPr lang="en-GB" sz="1800" i="1">
                                    <a:latin typeface="Cambria Math" panose="02040503050406030204" pitchFamily="18" charset="0"/>
                                  </a:rPr>
                                </m:ctrlPr>
                              </m:dPr>
                              <m:e>
                                <m:r>
                                  <a:rPr lang="en-GB" sz="1800" i="1">
                                    <a:latin typeface="Cambria Math" panose="02040503050406030204" pitchFamily="18" charset="0"/>
                                  </a:rPr>
                                  <m:t>2 :4</m:t>
                                </m:r>
                              </m:e>
                            </m:d>
                          </m:sup>
                        </m:sSubSup>
                      </m:e>
                    </m:d>
                  </m:oMath>
                </a14:m>
                <a:r>
                  <a:rPr lang="en-GB" sz="1800" dirty="0"/>
                  <a:t> or</a:t>
                </a:r>
              </a:p>
              <a:p>
                <a:pPr lvl="3"/>
                <a:r>
                  <a:rPr lang="en-GB" sz="1800" dirty="0"/>
                  <a:t>Set </a:t>
                </a:r>
                <a14:m>
                  <m:oMath xmlns:m="http://schemas.openxmlformats.org/officeDocument/2006/math">
                    <m:sSubSup>
                      <m:sSubSupPr>
                        <m:ctrlPr>
                          <a:rPr lang="en-GB" sz="1800" b="1" i="1">
                            <a:latin typeface="Cambria Math" panose="02040503050406030204" pitchFamily="18" charset="0"/>
                          </a:rPr>
                        </m:ctrlPr>
                      </m:sSubSupPr>
                      <m:e>
                        <m:r>
                          <a:rPr lang="en-GB" sz="1800" b="1" i="1">
                            <a:latin typeface="Cambria Math" panose="02040503050406030204" pitchFamily="18" charset="0"/>
                          </a:rPr>
                          <m:t>𝒅</m:t>
                        </m:r>
                      </m:e>
                      <m:sub>
                        <m:r>
                          <a:rPr lang="en-GB" sz="1800" i="1">
                            <a:latin typeface="Cambria Math" panose="02040503050406030204" pitchFamily="18" charset="0"/>
                          </a:rPr>
                          <m:t>𝑖</m:t>
                        </m:r>
                      </m:sub>
                      <m:sup>
                        <m:d>
                          <m:dPr>
                            <m:ctrlPr>
                              <a:rPr lang="en-GB" sz="1800" i="1">
                                <a:latin typeface="Cambria Math" panose="02040503050406030204" pitchFamily="18" charset="0"/>
                              </a:rPr>
                            </m:ctrlPr>
                          </m:dPr>
                          <m:e>
                            <m:r>
                              <a:rPr lang="en-GB" sz="1800" i="1">
                                <a:latin typeface="Cambria Math" panose="02040503050406030204" pitchFamily="18" charset="0"/>
                              </a:rPr>
                              <m:t>2 :4</m:t>
                            </m:r>
                          </m:e>
                        </m:d>
                      </m:sup>
                    </m:sSubSup>
                  </m:oMath>
                </a14:m>
                <a:r>
                  <a:rPr lang="en-GB" sz="1800" dirty="0"/>
                  <a:t> incrementally in </a:t>
                </a:r>
                <a14:m>
                  <m:oMath xmlns:m="http://schemas.openxmlformats.org/officeDocument/2006/math">
                    <m:sSup>
                      <m:sSupPr>
                        <m:ctrlPr>
                          <a:rPr lang="en-GB" sz="1800" b="1" i="1">
                            <a:latin typeface="Cambria Math" panose="02040503050406030204" pitchFamily="18" charset="0"/>
                          </a:rPr>
                        </m:ctrlPr>
                      </m:sSupPr>
                      <m:e>
                        <m:r>
                          <a:rPr lang="en-GB" sz="1800" b="1" i="1">
                            <a:latin typeface="Cambria Math" panose="02040503050406030204" pitchFamily="18" charset="0"/>
                            <a:ea typeface="Cambria Math" panose="02040503050406030204" pitchFamily="18" charset="0"/>
                          </a:rPr>
                          <m:t>𝑱</m:t>
                        </m:r>
                      </m:e>
                      <m:sup>
                        <m:d>
                          <m:dPr>
                            <m:ctrlPr>
                              <a:rPr lang="en-GB" sz="1800" i="1">
                                <a:latin typeface="Cambria Math" panose="02040503050406030204" pitchFamily="18" charset="0"/>
                              </a:rPr>
                            </m:ctrlPr>
                          </m:dPr>
                          <m:e>
                            <m:r>
                              <a:rPr lang="en-GB" sz="1800" b="0" i="1" smtClean="0">
                                <a:latin typeface="Cambria Math" panose="02040503050406030204" pitchFamily="18" charset="0"/>
                              </a:rPr>
                              <m:t>𝑡</m:t>
                            </m:r>
                            <m:r>
                              <a:rPr lang="en-GB" sz="1800" b="0" i="1" smtClean="0">
                                <a:latin typeface="Cambria Math" panose="02040503050406030204" pitchFamily="18" charset="0"/>
                              </a:rPr>
                              <m:t>+</m:t>
                            </m:r>
                            <m:r>
                              <a:rPr lang="en-GB" sz="1800" b="0" i="1" smtClean="0">
                                <a:latin typeface="Cambria Math" panose="02040503050406030204" pitchFamily="18" charset="0"/>
                              </a:rPr>
                              <m:t>𝑘</m:t>
                            </m:r>
                          </m:e>
                        </m:d>
                      </m:sup>
                    </m:sSup>
                  </m:oMath>
                </a14:m>
                <a:br>
                  <a:rPr lang="en-GB" sz="1800" dirty="0"/>
                </a:br>
                <a:r>
                  <a:rPr lang="en-GB" sz="1800" dirty="0"/>
                  <a:t>and add up EU queries </a:t>
                </a:r>
                <a14:m>
                  <m:oMath xmlns:m="http://schemas.openxmlformats.org/officeDocument/2006/math">
                    <m:r>
                      <a:rPr lang="en-GB" sz="1800" i="1">
                        <a:latin typeface="Cambria Math" panose="02040503050406030204" pitchFamily="18" charset="0"/>
                      </a:rPr>
                      <m:t>𝑒𝑢</m:t>
                    </m:r>
                    <m:d>
                      <m:dPr>
                        <m:ctrlPr>
                          <a:rPr lang="en-GB" sz="1800" i="1">
                            <a:latin typeface="Cambria Math" panose="02040503050406030204" pitchFamily="18" charset="0"/>
                          </a:rPr>
                        </m:ctrlPr>
                      </m:dPr>
                      <m:e>
                        <m:sSubSup>
                          <m:sSubSupPr>
                            <m:ctrlPr>
                              <a:rPr lang="en-GB" sz="1800" b="1" i="1">
                                <a:latin typeface="Cambria Math" panose="02040503050406030204" pitchFamily="18" charset="0"/>
                              </a:rPr>
                            </m:ctrlPr>
                          </m:sSubSupPr>
                          <m:e>
                            <m:r>
                              <a:rPr lang="en-GB" sz="1800" b="1" i="1">
                                <a:latin typeface="Cambria Math" panose="02040503050406030204" pitchFamily="18" charset="0"/>
                              </a:rPr>
                              <m:t>𝒅</m:t>
                            </m:r>
                          </m:e>
                          <m:sub>
                            <m:r>
                              <a:rPr lang="en-GB" sz="1800" i="1">
                                <a:latin typeface="Cambria Math" panose="02040503050406030204" pitchFamily="18" charset="0"/>
                              </a:rPr>
                              <m:t>𝑖</m:t>
                            </m:r>
                          </m:sub>
                          <m:sup>
                            <m:d>
                              <m:dPr>
                                <m:ctrlPr>
                                  <a:rPr lang="en-GB" sz="1800" i="1">
                                    <a:latin typeface="Cambria Math" panose="02040503050406030204" pitchFamily="18" charset="0"/>
                                  </a:rPr>
                                </m:ctrlPr>
                              </m:dPr>
                              <m:e>
                                <m:r>
                                  <a:rPr lang="en-GB" sz="1800" b="0" i="1" smtClean="0">
                                    <a:latin typeface="Cambria Math" panose="02040503050406030204" pitchFamily="18" charset="0"/>
                                  </a:rPr>
                                  <m:t>𝑡</m:t>
                                </m:r>
                                <m:r>
                                  <a:rPr lang="en-GB" sz="1800" b="0" i="1" smtClean="0">
                                    <a:latin typeface="Cambria Math" panose="02040503050406030204" pitchFamily="18" charset="0"/>
                                  </a:rPr>
                                  <m:t>+</m:t>
                                </m:r>
                                <m:r>
                                  <a:rPr lang="en-GB" sz="1800" b="0" i="1" smtClean="0">
                                    <a:latin typeface="Cambria Math" panose="02040503050406030204" pitchFamily="18" charset="0"/>
                                  </a:rPr>
                                  <m:t>𝑘</m:t>
                                </m:r>
                              </m:e>
                            </m:d>
                          </m:sup>
                        </m:sSubSup>
                      </m:e>
                    </m:d>
                  </m:oMath>
                </a14:m>
                <a:endParaRPr lang="en-GB" sz="1800" dirty="0"/>
              </a:p>
              <a:p>
                <a:pPr lvl="1"/>
                <a:r>
                  <a:rPr lang="en-GB" sz="2000" dirty="0"/>
                  <a:t>Output argmax </a:t>
                </a:r>
                <a14:m>
                  <m:oMath xmlns:m="http://schemas.openxmlformats.org/officeDocument/2006/math">
                    <m:sSubSup>
                      <m:sSubSupPr>
                        <m:ctrlPr>
                          <a:rPr lang="en-GB" sz="2000" b="1" i="1">
                            <a:latin typeface="Cambria Math" panose="02040503050406030204" pitchFamily="18" charset="0"/>
                          </a:rPr>
                        </m:ctrlPr>
                      </m:sSubSupPr>
                      <m:e>
                        <m:r>
                          <a:rPr lang="en-GB" sz="2000" b="1" i="1">
                            <a:latin typeface="Cambria Math" panose="02040503050406030204" pitchFamily="18" charset="0"/>
                          </a:rPr>
                          <m:t>𝒅</m:t>
                        </m:r>
                      </m:e>
                      <m:sub>
                        <m:r>
                          <a:rPr lang="en-GB" sz="2000" i="1">
                            <a:latin typeface="Cambria Math" panose="02040503050406030204" pitchFamily="18" charset="0"/>
                          </a:rPr>
                          <m:t>𝑖</m:t>
                        </m:r>
                      </m:sub>
                      <m:sup>
                        <m:d>
                          <m:dPr>
                            <m:ctrlPr>
                              <a:rPr lang="en-GB" sz="2000" i="1">
                                <a:latin typeface="Cambria Math" panose="02040503050406030204" pitchFamily="18" charset="0"/>
                              </a:rPr>
                            </m:ctrlPr>
                          </m:dPr>
                          <m:e>
                            <m:r>
                              <a:rPr lang="en-GB" sz="2000" i="1">
                                <a:latin typeface="Cambria Math" panose="02040503050406030204" pitchFamily="18" charset="0"/>
                              </a:rPr>
                              <m:t>2 :4</m:t>
                            </m:r>
                          </m:e>
                        </m:d>
                      </m:sup>
                    </m:sSubSup>
                  </m:oMath>
                </a14:m>
                <a:endParaRPr lang="en-GB" sz="2000" dirty="0"/>
              </a:p>
              <a:p>
                <a:pPr lvl="2"/>
                <a:r>
                  <a:rPr lang="en-GB" sz="2000" dirty="0"/>
                  <a:t>Or act out </a:t>
                </a:r>
                <a14:m>
                  <m:oMath xmlns:m="http://schemas.openxmlformats.org/officeDocument/2006/math">
                    <m:sSubSup>
                      <m:sSubSupPr>
                        <m:ctrlPr>
                          <a:rPr lang="en-GB" sz="2000" b="1" i="1">
                            <a:latin typeface="Cambria Math" panose="02040503050406030204" pitchFamily="18" charset="0"/>
                          </a:rPr>
                        </m:ctrlPr>
                      </m:sSubSupPr>
                      <m:e>
                        <m:r>
                          <a:rPr lang="en-GB" sz="2000" b="1" i="1">
                            <a:latin typeface="Cambria Math" panose="02040503050406030204" pitchFamily="18" charset="0"/>
                          </a:rPr>
                          <m:t>𝒅</m:t>
                        </m:r>
                      </m:e>
                      <m:sub>
                        <m:r>
                          <a:rPr lang="en-GB" sz="2000" i="1">
                            <a:latin typeface="Cambria Math" panose="02040503050406030204" pitchFamily="18" charset="0"/>
                          </a:rPr>
                          <m:t>𝑖</m:t>
                        </m:r>
                      </m:sub>
                      <m:sup>
                        <m:d>
                          <m:dPr>
                            <m:ctrlPr>
                              <a:rPr lang="en-GB" sz="2000" i="1">
                                <a:latin typeface="Cambria Math" panose="02040503050406030204" pitchFamily="18" charset="0"/>
                              </a:rPr>
                            </m:ctrlPr>
                          </m:dPr>
                          <m:e>
                            <m:r>
                              <a:rPr lang="en-GB" sz="2000" i="1">
                                <a:latin typeface="Cambria Math" panose="02040503050406030204" pitchFamily="18" charset="0"/>
                              </a:rPr>
                              <m:t>2</m:t>
                            </m:r>
                          </m:e>
                        </m:d>
                      </m:sup>
                    </m:sSubSup>
                  </m:oMath>
                </a14:m>
                <a:endParaRPr lang="en-GB" sz="2000" dirty="0"/>
              </a:p>
            </p:txBody>
          </p:sp>
        </mc:Choice>
        <mc:Fallback xmlns="">
          <p:sp>
            <p:nvSpPr>
              <p:cNvPr id="3" name="Content Placeholder 2">
                <a:extLst>
                  <a:ext uri="{FF2B5EF4-FFF2-40B4-BE49-F238E27FC236}">
                    <a16:creationId xmlns:a16="http://schemas.microsoft.com/office/drawing/2014/main" id="{5AC0AAF1-BACC-7F4E-A0E7-E56C23CC930C}"/>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486" t="-1934"/>
                </a:stretch>
              </a:blipFill>
            </p:spPr>
            <p:txBody>
              <a:bodyPr/>
              <a:lstStyle/>
              <a:p>
                <a:r>
                  <a:rPr lang="en-DE">
                    <a:noFill/>
                  </a:rPr>
                  <a:t> </a:t>
                </a:r>
              </a:p>
            </p:txBody>
          </p:sp>
        </mc:Fallback>
      </mc:AlternateContent>
      <p:grpSp>
        <p:nvGrpSpPr>
          <p:cNvPr id="82" name="Group 81">
            <a:extLst>
              <a:ext uri="{FF2B5EF4-FFF2-40B4-BE49-F238E27FC236}">
                <a16:creationId xmlns:a16="http://schemas.microsoft.com/office/drawing/2014/main" id="{921ADD89-A584-4F46-95D3-607366DFC26F}"/>
              </a:ext>
            </a:extLst>
          </p:cNvPr>
          <p:cNvGrpSpPr/>
          <p:nvPr/>
        </p:nvGrpSpPr>
        <p:grpSpPr>
          <a:xfrm>
            <a:off x="5703741" y="3878885"/>
            <a:ext cx="6512939" cy="2023999"/>
            <a:chOff x="5318736" y="3878885"/>
            <a:chExt cx="6512939" cy="2023999"/>
          </a:xfrm>
        </p:grpSpPr>
        <p:sp>
          <p:nvSpPr>
            <p:cNvPr id="83" name="Rectangle 82">
              <a:extLst>
                <a:ext uri="{FF2B5EF4-FFF2-40B4-BE49-F238E27FC236}">
                  <a16:creationId xmlns:a16="http://schemas.microsoft.com/office/drawing/2014/main" id="{FC437ACC-2C36-9748-89E0-463EA2B31893}"/>
                </a:ext>
              </a:extLst>
            </p:cNvPr>
            <p:cNvSpPr/>
            <p:nvPr/>
          </p:nvSpPr>
          <p:spPr>
            <a:xfrm>
              <a:off x="5318736" y="3878885"/>
              <a:ext cx="1520504" cy="202399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sp>
          <p:nvSpPr>
            <p:cNvPr id="84" name="Rectangle 83">
              <a:extLst>
                <a:ext uri="{FF2B5EF4-FFF2-40B4-BE49-F238E27FC236}">
                  <a16:creationId xmlns:a16="http://schemas.microsoft.com/office/drawing/2014/main" id="{DCEEA263-47F2-344B-A06E-0C494318CFC9}"/>
                </a:ext>
              </a:extLst>
            </p:cNvPr>
            <p:cNvSpPr/>
            <p:nvPr/>
          </p:nvSpPr>
          <p:spPr>
            <a:xfrm>
              <a:off x="6838866" y="3878885"/>
              <a:ext cx="4992809" cy="202399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85" name="Group 84">
              <a:extLst>
                <a:ext uri="{FF2B5EF4-FFF2-40B4-BE49-F238E27FC236}">
                  <a16:creationId xmlns:a16="http://schemas.microsoft.com/office/drawing/2014/main" id="{00EA49CE-913A-5B48-B697-E319E65B8DC0}"/>
                </a:ext>
              </a:extLst>
            </p:cNvPr>
            <p:cNvGrpSpPr/>
            <p:nvPr/>
          </p:nvGrpSpPr>
          <p:grpSpPr>
            <a:xfrm>
              <a:off x="5324622" y="3885957"/>
              <a:ext cx="6507053" cy="2016382"/>
              <a:chOff x="5324622" y="3885957"/>
              <a:chExt cx="6507053" cy="2016382"/>
            </a:xfrm>
          </p:grpSpPr>
          <p:cxnSp>
            <p:nvCxnSpPr>
              <p:cNvPr id="86" name="Straight Connector 85">
                <a:extLst>
                  <a:ext uri="{FF2B5EF4-FFF2-40B4-BE49-F238E27FC236}">
                    <a16:creationId xmlns:a16="http://schemas.microsoft.com/office/drawing/2014/main" id="{8594573C-9509-D14A-A3B6-3F57DCFB18B3}"/>
                  </a:ext>
                </a:extLst>
              </p:cNvPr>
              <p:cNvCxnSpPr>
                <a:cxnSpLocks/>
                <a:stCxn id="108" idx="1"/>
                <a:endCxn id="126" idx="3"/>
              </p:cNvCxnSpPr>
              <p:nvPr/>
            </p:nvCxnSpPr>
            <p:spPr>
              <a:xfrm flipH="1" flipV="1">
                <a:off x="9389323" y="4555736"/>
                <a:ext cx="356510"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DEDD77B-949B-504C-BE5E-E983C9337E19}"/>
                  </a:ext>
                </a:extLst>
              </p:cNvPr>
              <p:cNvCxnSpPr>
                <a:cxnSpLocks/>
                <a:stCxn id="92" idx="0"/>
                <a:endCxn id="126" idx="2"/>
              </p:cNvCxnSpPr>
              <p:nvPr/>
            </p:nvCxnSpPr>
            <p:spPr>
              <a:xfrm flipV="1">
                <a:off x="9329749" y="4615285"/>
                <a:ext cx="26" cy="1757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F768910B-6BBE-A54E-91B2-DD374050133B}"/>
                      </a:ext>
                    </a:extLst>
                  </p:cNvPr>
                  <p:cNvSpPr/>
                  <p:nvPr/>
                </p:nvSpPr>
                <p:spPr>
                  <a:xfrm>
                    <a:off x="7185348" y="4400757"/>
                    <a:ext cx="1330534" cy="324449"/>
                  </a:xfrm>
                  <a:prstGeom prst="rect">
                    <a:avLst/>
                  </a:prstGeom>
                  <a:solidFill>
                    <a:schemeClr val="accent6">
                      <a:lumMod val="40000"/>
                      <a:lumOff val="60000"/>
                    </a:schemeClr>
                  </a:solidFill>
                  <a:ln>
                    <a:solidFill>
                      <a:schemeClr val="tx1"/>
                    </a:solidFill>
                  </a:ln>
                </p:spPr>
                <p:txBody>
                  <a:bodyPr wrap="none" lIns="90000" tIns="46800" rIns="90000" bIns="4680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𝑅𝑒𝑠𝑡𝑟𝑖𝑐𝑡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502" name="Rectangle 501">
                    <a:extLst>
                      <a:ext uri="{FF2B5EF4-FFF2-40B4-BE49-F238E27FC236}">
                        <a16:creationId xmlns:a16="http://schemas.microsoft.com/office/drawing/2014/main" id="{A277CE71-E1B7-AD4F-A00D-87A25A676A4B}"/>
                      </a:ext>
                    </a:extLst>
                  </p:cNvPr>
                  <p:cNvSpPr>
                    <a:spLocks noRot="1" noChangeAspect="1" noMove="1" noResize="1" noEditPoints="1" noAdjustHandles="1" noChangeArrowheads="1" noChangeShapeType="1" noTextEdit="1"/>
                  </p:cNvSpPr>
                  <p:nvPr/>
                </p:nvSpPr>
                <p:spPr>
                  <a:xfrm>
                    <a:off x="7185348" y="4400757"/>
                    <a:ext cx="1330534" cy="324449"/>
                  </a:xfrm>
                  <a:prstGeom prst="rect">
                    <a:avLst/>
                  </a:prstGeom>
                  <a:blipFill>
                    <a:blip r:embed="rId4"/>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9" name="Diamond 88">
                    <a:extLst>
                      <a:ext uri="{FF2B5EF4-FFF2-40B4-BE49-F238E27FC236}">
                        <a16:creationId xmlns:a16="http://schemas.microsoft.com/office/drawing/2014/main" id="{DC8741E4-5F41-C941-98C3-38BDBEA5991D}"/>
                      </a:ext>
                    </a:extLst>
                  </p:cNvPr>
                  <p:cNvSpPr/>
                  <p:nvPr/>
                </p:nvSpPr>
                <p:spPr>
                  <a:xfrm>
                    <a:off x="10646247" y="3885957"/>
                    <a:ext cx="1066104"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b="0" i="1" smtClean="0">
                                  <a:latin typeface="Cambria Math" panose="02040503050406030204" pitchFamily="18" charset="0"/>
                                </a:rPr>
                              </m:ctrlPr>
                            </m:sSupPr>
                            <m:e>
                              <m:r>
                                <a:rPr lang="en-GB" sz="1400" i="1">
                                  <a:latin typeface="Cambria Math" panose="02040503050406030204" pitchFamily="18" charset="0"/>
                                </a:rPr>
                                <m:t>𝑈𝑡𝑖</m:t>
                              </m:r>
                              <m:r>
                                <a:rPr lang="en-GB" sz="1400" b="0" i="1" smtClean="0">
                                  <a:latin typeface="Cambria Math" panose="02040503050406030204" pitchFamily="18" charset="0"/>
                                </a:rPr>
                                <m:t>𝑙</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4" name="Diamond 13">
                    <a:extLst>
                      <a:ext uri="{FF2B5EF4-FFF2-40B4-BE49-F238E27FC236}">
                        <a16:creationId xmlns:a16="http://schemas.microsoft.com/office/drawing/2014/main" id="{DD660D40-ABCE-1A40-8015-A6A235F43221}"/>
                      </a:ext>
                    </a:extLst>
                  </p:cNvPr>
                  <p:cNvSpPr>
                    <a:spLocks noRot="1" noChangeAspect="1" noMove="1" noResize="1" noEditPoints="1" noAdjustHandles="1" noChangeArrowheads="1" noChangeShapeType="1" noTextEdit="1"/>
                  </p:cNvSpPr>
                  <p:nvPr/>
                </p:nvSpPr>
                <p:spPr>
                  <a:xfrm>
                    <a:off x="10646247" y="3885957"/>
                    <a:ext cx="1066104" cy="456756"/>
                  </a:xfrm>
                  <a:prstGeom prst="diamond">
                    <a:avLst/>
                  </a:prstGeom>
                  <a:blipFill>
                    <a:blip r:embed="rId5"/>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0" name="Oval 89">
                    <a:extLst>
                      <a:ext uri="{FF2B5EF4-FFF2-40B4-BE49-F238E27FC236}">
                        <a16:creationId xmlns:a16="http://schemas.microsoft.com/office/drawing/2014/main" id="{8C602D0F-ADB1-B046-BA0B-C0798EFA3E22}"/>
                      </a:ext>
                    </a:extLst>
                  </p:cNvPr>
                  <p:cNvSpPr/>
                  <p:nvPr/>
                </p:nvSpPr>
                <p:spPr>
                  <a:xfrm>
                    <a:off x="8745704" y="5579007"/>
                    <a:ext cx="116808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5" name="Oval 14">
                    <a:extLst>
                      <a:ext uri="{FF2B5EF4-FFF2-40B4-BE49-F238E27FC236}">
                        <a16:creationId xmlns:a16="http://schemas.microsoft.com/office/drawing/2014/main" id="{2F9A42D9-C14F-F942-9685-30B74BCD4823}"/>
                      </a:ext>
                    </a:extLst>
                  </p:cNvPr>
                  <p:cNvSpPr>
                    <a:spLocks noRot="1" noChangeAspect="1" noMove="1" noResize="1" noEditPoints="1" noAdjustHandles="1" noChangeArrowheads="1" noChangeShapeType="1" noTextEdit="1"/>
                  </p:cNvSpPr>
                  <p:nvPr/>
                </p:nvSpPr>
                <p:spPr>
                  <a:xfrm>
                    <a:off x="8745704" y="5579007"/>
                    <a:ext cx="1168089" cy="323332"/>
                  </a:xfrm>
                  <a:prstGeom prst="ellipse">
                    <a:avLst/>
                  </a:prstGeom>
                  <a:blipFill>
                    <a:blip r:embed="rId6"/>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1" name="Oval 90">
                    <a:extLst>
                      <a:ext uri="{FF2B5EF4-FFF2-40B4-BE49-F238E27FC236}">
                        <a16:creationId xmlns:a16="http://schemas.microsoft.com/office/drawing/2014/main" id="{1B23F4BB-F5F7-9E4F-9614-F3708C443F08}"/>
                      </a:ext>
                    </a:extLst>
                  </p:cNvPr>
                  <p:cNvSpPr/>
                  <p:nvPr/>
                </p:nvSpPr>
                <p:spPr>
                  <a:xfrm>
                    <a:off x="7123118" y="5170375"/>
                    <a:ext cx="1454994"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𝑇𝑟𝑎𝑣𝑒𝑙</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505" name="Oval 504">
                    <a:extLst>
                      <a:ext uri="{FF2B5EF4-FFF2-40B4-BE49-F238E27FC236}">
                        <a16:creationId xmlns:a16="http://schemas.microsoft.com/office/drawing/2014/main" id="{80C8A4A3-295C-844E-BD76-07776A35541D}"/>
                      </a:ext>
                    </a:extLst>
                  </p:cNvPr>
                  <p:cNvSpPr>
                    <a:spLocks noRot="1" noChangeAspect="1" noMove="1" noResize="1" noEditPoints="1" noAdjustHandles="1" noChangeArrowheads="1" noChangeShapeType="1" noTextEdit="1"/>
                  </p:cNvSpPr>
                  <p:nvPr/>
                </p:nvSpPr>
                <p:spPr>
                  <a:xfrm>
                    <a:off x="7123118" y="5170375"/>
                    <a:ext cx="1454994" cy="323332"/>
                  </a:xfrm>
                  <a:prstGeom prst="ellipse">
                    <a:avLst/>
                  </a:prstGeom>
                  <a:blipFill>
                    <a:blip r:embed="rId7"/>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Oval 91">
                    <a:extLst>
                      <a:ext uri="{FF2B5EF4-FFF2-40B4-BE49-F238E27FC236}">
                        <a16:creationId xmlns:a16="http://schemas.microsoft.com/office/drawing/2014/main" id="{9BB883FF-9900-9445-A12E-884B244295E9}"/>
                      </a:ext>
                    </a:extLst>
                  </p:cNvPr>
                  <p:cNvSpPr/>
                  <p:nvPr/>
                </p:nvSpPr>
                <p:spPr>
                  <a:xfrm>
                    <a:off x="8906198" y="4791011"/>
                    <a:ext cx="847101"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506" name="Oval 505">
                    <a:extLst>
                      <a:ext uri="{FF2B5EF4-FFF2-40B4-BE49-F238E27FC236}">
                        <a16:creationId xmlns:a16="http://schemas.microsoft.com/office/drawing/2014/main" id="{BEB82381-BEA6-2F40-80ED-60819F6283BA}"/>
                      </a:ext>
                    </a:extLst>
                  </p:cNvPr>
                  <p:cNvSpPr>
                    <a:spLocks noRot="1" noChangeAspect="1" noMove="1" noResize="1" noEditPoints="1" noAdjustHandles="1" noChangeArrowheads="1" noChangeShapeType="1" noTextEdit="1"/>
                  </p:cNvSpPr>
                  <p:nvPr/>
                </p:nvSpPr>
                <p:spPr>
                  <a:xfrm>
                    <a:off x="8906198" y="4791011"/>
                    <a:ext cx="847101" cy="323332"/>
                  </a:xfrm>
                  <a:prstGeom prst="ellipse">
                    <a:avLst/>
                  </a:prstGeom>
                  <a:blipFill>
                    <a:blip r:embed="rId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3" name="Oval 92">
                    <a:extLst>
                      <a:ext uri="{FF2B5EF4-FFF2-40B4-BE49-F238E27FC236}">
                        <a16:creationId xmlns:a16="http://schemas.microsoft.com/office/drawing/2014/main" id="{D8583346-B8AC-5649-A7B6-B01AC3158978}"/>
                      </a:ext>
                    </a:extLst>
                  </p:cNvPr>
                  <p:cNvSpPr/>
                  <p:nvPr/>
                </p:nvSpPr>
                <p:spPr>
                  <a:xfrm>
                    <a:off x="10108891" y="5166911"/>
                    <a:ext cx="1722784" cy="328833"/>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a:latin typeface="Cambria Math" panose="02040503050406030204" pitchFamily="18" charset="0"/>
                                </a:rPr>
                              </m:ctrlPr>
                            </m:sSupPr>
                            <m:e>
                              <m:r>
                                <a:rPr lang="en-GB" sz="1400" i="1">
                                  <a:latin typeface="Cambria Math" panose="02040503050406030204" pitchFamily="18" charset="0"/>
                                </a:rPr>
                                <m:t>𝑇𝑟𝑒𝑎𝑡</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r>
                                    <a:rPr lang="en-GB" sz="1400" b="0" i="1" smtClean="0">
                                      <a:latin typeface="Cambria Math" panose="02040503050406030204" pitchFamily="18" charset="0"/>
                                    </a:rPr>
                                    <m:t>,</m:t>
                                  </m:r>
                                  <m:r>
                                    <a:rPr lang="en-GB" sz="1400" b="0" i="1" smtClean="0">
                                      <a:latin typeface="Cambria Math" panose="02040503050406030204" pitchFamily="18" charset="0"/>
                                    </a:rPr>
                                    <m:t>𝑀</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18" name="Oval 17">
                    <a:extLst>
                      <a:ext uri="{FF2B5EF4-FFF2-40B4-BE49-F238E27FC236}">
                        <a16:creationId xmlns:a16="http://schemas.microsoft.com/office/drawing/2014/main" id="{445F1F91-35FE-A242-BDD0-8BA7AC8A7F95}"/>
                      </a:ext>
                    </a:extLst>
                  </p:cNvPr>
                  <p:cNvSpPr>
                    <a:spLocks noRot="1" noChangeAspect="1" noMove="1" noResize="1" noEditPoints="1" noAdjustHandles="1" noChangeArrowheads="1" noChangeShapeType="1" noTextEdit="1"/>
                  </p:cNvSpPr>
                  <p:nvPr/>
                </p:nvSpPr>
                <p:spPr>
                  <a:xfrm>
                    <a:off x="10108891" y="5166911"/>
                    <a:ext cx="1722784" cy="328833"/>
                  </a:xfrm>
                  <a:prstGeom prst="ellipse">
                    <a:avLst/>
                  </a:prstGeom>
                  <a:blipFill>
                    <a:blip r:embed="rId9"/>
                    <a:stretch>
                      <a:fillRect/>
                    </a:stretch>
                  </a:blipFill>
                  <a:ln>
                    <a:solidFill>
                      <a:schemeClr val="tx1"/>
                    </a:solidFill>
                  </a:ln>
                </p:spPr>
                <p:txBody>
                  <a:bodyPr/>
                  <a:lstStyle/>
                  <a:p>
                    <a:r>
                      <a:rPr lang="en-GB">
                        <a:noFill/>
                      </a:rPr>
                      <a:t> </a:t>
                    </a:r>
                  </a:p>
                </p:txBody>
              </p:sp>
            </mc:Fallback>
          </mc:AlternateContent>
          <p:cxnSp>
            <p:nvCxnSpPr>
              <p:cNvPr id="94" name="Straight Connector 93">
                <a:extLst>
                  <a:ext uri="{FF2B5EF4-FFF2-40B4-BE49-F238E27FC236}">
                    <a16:creationId xmlns:a16="http://schemas.microsoft.com/office/drawing/2014/main" id="{69D1742C-40AC-FD48-9659-5FC0179D75F1}"/>
                  </a:ext>
                </a:extLst>
              </p:cNvPr>
              <p:cNvCxnSpPr>
                <a:cxnSpLocks/>
                <a:stCxn id="91" idx="6"/>
                <a:endCxn id="144" idx="1"/>
              </p:cNvCxnSpPr>
              <p:nvPr/>
            </p:nvCxnSpPr>
            <p:spPr>
              <a:xfrm flipV="1">
                <a:off x="8578112" y="5331092"/>
                <a:ext cx="362879" cy="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3DCA492-A079-0847-84CD-F9256711D72D}"/>
                  </a:ext>
                </a:extLst>
              </p:cNvPr>
              <p:cNvCxnSpPr>
                <a:cxnSpLocks/>
                <a:stCxn id="92" idx="4"/>
                <a:endCxn id="144" idx="0"/>
              </p:cNvCxnSpPr>
              <p:nvPr/>
            </p:nvCxnSpPr>
            <p:spPr>
              <a:xfrm flipH="1">
                <a:off x="9000592" y="5114343"/>
                <a:ext cx="329157"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A849EC3-EA40-4542-84BF-9D6A7DF79166}"/>
                  </a:ext>
                </a:extLst>
              </p:cNvPr>
              <p:cNvCxnSpPr>
                <a:cxnSpLocks/>
                <a:stCxn id="90" idx="0"/>
                <a:endCxn id="144" idx="2"/>
              </p:cNvCxnSpPr>
              <p:nvPr/>
            </p:nvCxnSpPr>
            <p:spPr>
              <a:xfrm flipH="1" flipV="1">
                <a:off x="9000592" y="5390638"/>
                <a:ext cx="329157"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298B3D3A-27AC-E149-9217-1EA4FEF68839}"/>
                  </a:ext>
                </a:extLst>
              </p:cNvPr>
              <p:cNvGrpSpPr/>
              <p:nvPr/>
            </p:nvGrpSpPr>
            <p:grpSpPr>
              <a:xfrm>
                <a:off x="8624982" y="5243183"/>
                <a:ext cx="458362" cy="372378"/>
                <a:chOff x="9195596" y="2889291"/>
                <a:chExt cx="554207" cy="450238"/>
              </a:xfrm>
            </p:grpSpPr>
            <p:sp>
              <p:nvSpPr>
                <p:cNvPr id="143" name="Rectangle 142">
                  <a:extLst>
                    <a:ext uri="{FF2B5EF4-FFF2-40B4-BE49-F238E27FC236}">
                      <a16:creationId xmlns:a16="http://schemas.microsoft.com/office/drawing/2014/main" id="{ED2E1005-CD19-0E4F-B139-856301250E67}"/>
                    </a:ext>
                  </a:extLst>
                </p:cNvPr>
                <p:cNvSpPr/>
                <p:nvPr/>
              </p:nvSpPr>
              <p:spPr>
                <a:xfrm>
                  <a:off x="9540595"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4" name="Rectangle 143">
                  <a:extLst>
                    <a:ext uri="{FF2B5EF4-FFF2-40B4-BE49-F238E27FC236}">
                      <a16:creationId xmlns:a16="http://schemas.microsoft.com/office/drawing/2014/main" id="{F1C3E686-34DE-9145-AC6B-0ECDAC795641}"/>
                    </a:ext>
                  </a:extLst>
                </p:cNvPr>
                <p:cNvSpPr/>
                <p:nvPr/>
              </p:nvSpPr>
              <p:spPr>
                <a:xfrm>
                  <a:off x="9577683" y="2923580"/>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5" name="Rectangle 144">
                  <a:extLst>
                    <a:ext uri="{FF2B5EF4-FFF2-40B4-BE49-F238E27FC236}">
                      <a16:creationId xmlns:a16="http://schemas.microsoft.com/office/drawing/2014/main" id="{257E9372-6DA2-FA46-AF0D-E201F6E40C93}"/>
                    </a:ext>
                  </a:extLst>
                </p:cNvPr>
                <p:cNvSpPr/>
                <p:nvPr/>
              </p:nvSpPr>
              <p:spPr>
                <a:xfrm>
                  <a:off x="9605803" y="2962240"/>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6" name="TextBox 145">
                      <a:extLst>
                        <a:ext uri="{FF2B5EF4-FFF2-40B4-BE49-F238E27FC236}">
                          <a16:creationId xmlns:a16="http://schemas.microsoft.com/office/drawing/2014/main" id="{1FBCB93B-9915-F842-9D6E-3D1919F7742D}"/>
                        </a:ext>
                      </a:extLst>
                    </p:cNvPr>
                    <p:cNvSpPr txBox="1"/>
                    <p:nvPr/>
                  </p:nvSpPr>
                  <p:spPr>
                    <a:xfrm>
                      <a:off x="9195596" y="3017402"/>
                      <a:ext cx="409268" cy="322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2</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76" name="TextBox 75">
                      <a:extLst>
                        <a:ext uri="{FF2B5EF4-FFF2-40B4-BE49-F238E27FC236}">
                          <a16:creationId xmlns:a16="http://schemas.microsoft.com/office/drawing/2014/main" id="{5E04FEF2-018B-CE44-9D62-86FF104B8CD2}"/>
                        </a:ext>
                      </a:extLst>
                    </p:cNvPr>
                    <p:cNvSpPr txBox="1">
                      <a:spLocks noRot="1" noChangeAspect="1" noMove="1" noResize="1" noEditPoints="1" noAdjustHandles="1" noChangeArrowheads="1" noChangeShapeType="1" noTextEdit="1"/>
                    </p:cNvSpPr>
                    <p:nvPr/>
                  </p:nvSpPr>
                  <p:spPr>
                    <a:xfrm>
                      <a:off x="9195596" y="3017402"/>
                      <a:ext cx="409268" cy="322127"/>
                    </a:xfrm>
                    <a:prstGeom prst="rect">
                      <a:avLst/>
                    </a:prstGeom>
                    <a:blipFill>
                      <a:blip r:embed="rId10"/>
                      <a:stretch>
                        <a:fillRect l="-10714" b="-18182"/>
                      </a:stretch>
                    </a:blipFill>
                  </p:spPr>
                  <p:txBody>
                    <a:bodyPr/>
                    <a:lstStyle/>
                    <a:p>
                      <a:r>
                        <a:rPr lang="en-GB">
                          <a:noFill/>
                        </a:rPr>
                        <a:t> </a:t>
                      </a:r>
                    </a:p>
                  </p:txBody>
                </p:sp>
              </mc:Fallback>
            </mc:AlternateContent>
          </p:grpSp>
          <p:cxnSp>
            <p:nvCxnSpPr>
              <p:cNvPr id="98" name="Straight Connector 97">
                <a:extLst>
                  <a:ext uri="{FF2B5EF4-FFF2-40B4-BE49-F238E27FC236}">
                    <a16:creationId xmlns:a16="http://schemas.microsoft.com/office/drawing/2014/main" id="{4B3D7FBA-F51B-0149-ADA1-47F592F4FB21}"/>
                  </a:ext>
                </a:extLst>
              </p:cNvPr>
              <p:cNvCxnSpPr>
                <a:cxnSpLocks/>
                <a:stCxn id="92" idx="4"/>
                <a:endCxn id="140" idx="0"/>
              </p:cNvCxnSpPr>
              <p:nvPr/>
            </p:nvCxnSpPr>
            <p:spPr>
              <a:xfrm>
                <a:off x="9329749" y="5114343"/>
                <a:ext cx="338502" cy="1571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BFB86CC-866E-8642-9857-AB67BED80A8E}"/>
                  </a:ext>
                </a:extLst>
              </p:cNvPr>
              <p:cNvCxnSpPr>
                <a:cxnSpLocks/>
                <a:stCxn id="93" idx="2"/>
                <a:endCxn id="140" idx="3"/>
              </p:cNvCxnSpPr>
              <p:nvPr/>
            </p:nvCxnSpPr>
            <p:spPr>
              <a:xfrm flipH="1" flipV="1">
                <a:off x="9727799" y="5331089"/>
                <a:ext cx="381092" cy="2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916DE-4317-7E42-8096-07BD090BD11E}"/>
                  </a:ext>
                </a:extLst>
              </p:cNvPr>
              <p:cNvCxnSpPr>
                <a:cxnSpLocks/>
                <a:stCxn id="90" idx="0"/>
                <a:endCxn id="140" idx="2"/>
              </p:cNvCxnSpPr>
              <p:nvPr/>
            </p:nvCxnSpPr>
            <p:spPr>
              <a:xfrm flipV="1">
                <a:off x="9329749" y="5390638"/>
                <a:ext cx="338502" cy="1883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BCFDA6FF-81D4-0C47-BB67-AAF0B591807B}"/>
                  </a:ext>
                </a:extLst>
              </p:cNvPr>
              <p:cNvGrpSpPr/>
              <p:nvPr/>
            </p:nvGrpSpPr>
            <p:grpSpPr>
              <a:xfrm>
                <a:off x="9583561" y="5243181"/>
                <a:ext cx="525005" cy="373878"/>
                <a:chOff x="9547296" y="2889291"/>
                <a:chExt cx="634781" cy="452052"/>
              </a:xfrm>
            </p:grpSpPr>
            <p:sp>
              <p:nvSpPr>
                <p:cNvPr id="139" name="Rectangle 138">
                  <a:extLst>
                    <a:ext uri="{FF2B5EF4-FFF2-40B4-BE49-F238E27FC236}">
                      <a16:creationId xmlns:a16="http://schemas.microsoft.com/office/drawing/2014/main" id="{B8BE0818-F68B-E04D-A606-1E073AFF5D59}"/>
                    </a:ext>
                  </a:extLst>
                </p:cNvPr>
                <p:cNvSpPr/>
                <p:nvPr/>
              </p:nvSpPr>
              <p:spPr>
                <a:xfrm>
                  <a:off x="9547296" y="2889291"/>
                  <a:ext cx="144000"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0" name="Rectangle 139">
                  <a:extLst>
                    <a:ext uri="{FF2B5EF4-FFF2-40B4-BE49-F238E27FC236}">
                      <a16:creationId xmlns:a16="http://schemas.microsoft.com/office/drawing/2014/main" id="{8760F9B5-C614-9F4D-8CC3-C2B66E9D2EBB}"/>
                    </a:ext>
                  </a:extLst>
                </p:cNvPr>
                <p:cNvSpPr/>
                <p:nvPr/>
              </p:nvSpPr>
              <p:spPr>
                <a:xfrm>
                  <a:off x="9577684" y="2923580"/>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41" name="Rectangle 140">
                  <a:extLst>
                    <a:ext uri="{FF2B5EF4-FFF2-40B4-BE49-F238E27FC236}">
                      <a16:creationId xmlns:a16="http://schemas.microsoft.com/office/drawing/2014/main" id="{CC945462-D002-1149-945E-2F8B990A7695}"/>
                    </a:ext>
                  </a:extLst>
                </p:cNvPr>
                <p:cNvSpPr/>
                <p:nvPr/>
              </p:nvSpPr>
              <p:spPr>
                <a:xfrm>
                  <a:off x="9616939" y="2962240"/>
                  <a:ext cx="143999"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F2773136-30FA-DC4B-8A65-2F3C2FE5935C}"/>
                        </a:ext>
                      </a:extLst>
                    </p:cNvPr>
                    <p:cNvSpPr txBox="1"/>
                    <p:nvPr/>
                  </p:nvSpPr>
                  <p:spPr>
                    <a:xfrm>
                      <a:off x="9772809" y="3017900"/>
                      <a:ext cx="409268" cy="323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3</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72" name="TextBox 71">
                      <a:extLst>
                        <a:ext uri="{FF2B5EF4-FFF2-40B4-BE49-F238E27FC236}">
                          <a16:creationId xmlns:a16="http://schemas.microsoft.com/office/drawing/2014/main" id="{24597934-DE69-5D4B-81CF-DB0A81608C0B}"/>
                        </a:ext>
                      </a:extLst>
                    </p:cNvPr>
                    <p:cNvSpPr txBox="1">
                      <a:spLocks noRot="1" noChangeAspect="1" noMove="1" noResize="1" noEditPoints="1" noAdjustHandles="1" noChangeArrowheads="1" noChangeShapeType="1" noTextEdit="1"/>
                    </p:cNvSpPr>
                    <p:nvPr/>
                  </p:nvSpPr>
                  <p:spPr>
                    <a:xfrm>
                      <a:off x="9772809" y="3017900"/>
                      <a:ext cx="409268" cy="323443"/>
                    </a:xfrm>
                    <a:prstGeom prst="rect">
                      <a:avLst/>
                    </a:prstGeom>
                    <a:blipFill>
                      <a:blip r:embed="rId11"/>
                      <a:stretch>
                        <a:fillRect l="-10714" b="-18182"/>
                      </a:stretch>
                    </a:blipFill>
                  </p:spPr>
                  <p:txBody>
                    <a:bodyPr/>
                    <a:lstStyle/>
                    <a:p>
                      <a:r>
                        <a:rPr lang="en-GB">
                          <a:noFill/>
                        </a:rPr>
                        <a:t> </a:t>
                      </a:r>
                    </a:p>
                  </p:txBody>
                </p:sp>
              </mc:Fallback>
            </mc:AlternateContent>
          </p:grpSp>
          <p:grpSp>
            <p:nvGrpSpPr>
              <p:cNvPr id="102" name="Group 101">
                <a:extLst>
                  <a:ext uri="{FF2B5EF4-FFF2-40B4-BE49-F238E27FC236}">
                    <a16:creationId xmlns:a16="http://schemas.microsoft.com/office/drawing/2014/main" id="{0DE96ED1-F741-2E4B-B1EE-581D7BBEE1EC}"/>
                  </a:ext>
                </a:extLst>
              </p:cNvPr>
              <p:cNvGrpSpPr/>
              <p:nvPr/>
            </p:nvGrpSpPr>
            <p:grpSpPr>
              <a:xfrm>
                <a:off x="7758315" y="4725208"/>
                <a:ext cx="534947" cy="445167"/>
                <a:chOff x="9535279" y="2830064"/>
                <a:chExt cx="646802" cy="538259"/>
              </a:xfrm>
            </p:grpSpPr>
            <p:cxnSp>
              <p:nvCxnSpPr>
                <p:cNvPr id="132" name="Straight Connector 131">
                  <a:extLst>
                    <a:ext uri="{FF2B5EF4-FFF2-40B4-BE49-F238E27FC236}">
                      <a16:creationId xmlns:a16="http://schemas.microsoft.com/office/drawing/2014/main" id="{EFB5E99A-1627-644B-A8BB-A162581AA86E}"/>
                    </a:ext>
                  </a:extLst>
                </p:cNvPr>
                <p:cNvCxnSpPr>
                  <a:cxnSpLocks/>
                  <a:stCxn id="88" idx="2"/>
                  <a:endCxn id="136" idx="0"/>
                </p:cNvCxnSpPr>
                <p:nvPr/>
              </p:nvCxnSpPr>
              <p:spPr>
                <a:xfrm>
                  <a:off x="9646879" y="2830064"/>
                  <a:ext cx="1" cy="1804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2C60A2E-B4EA-B44E-A702-9AFA4188DF72}"/>
                    </a:ext>
                  </a:extLst>
                </p:cNvPr>
                <p:cNvCxnSpPr>
                  <a:cxnSpLocks/>
                  <a:stCxn id="91" idx="0"/>
                  <a:endCxn id="136" idx="2"/>
                </p:cNvCxnSpPr>
                <p:nvPr/>
              </p:nvCxnSpPr>
              <p:spPr>
                <a:xfrm flipV="1">
                  <a:off x="9646879" y="3154477"/>
                  <a:ext cx="1" cy="213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34" name="Group 133">
                  <a:extLst>
                    <a:ext uri="{FF2B5EF4-FFF2-40B4-BE49-F238E27FC236}">
                      <a16:creationId xmlns:a16="http://schemas.microsoft.com/office/drawing/2014/main" id="{77E79084-D133-9F44-A029-C730C8FA874D}"/>
                    </a:ext>
                  </a:extLst>
                </p:cNvPr>
                <p:cNvGrpSpPr/>
                <p:nvPr/>
              </p:nvGrpSpPr>
              <p:grpSpPr>
                <a:xfrm>
                  <a:off x="9535279" y="2971566"/>
                  <a:ext cx="646802" cy="378912"/>
                  <a:chOff x="9535279" y="2971566"/>
                  <a:chExt cx="646802" cy="378912"/>
                </a:xfrm>
              </p:grpSpPr>
              <p:sp>
                <p:nvSpPr>
                  <p:cNvPr id="135" name="Rectangle 134">
                    <a:extLst>
                      <a:ext uri="{FF2B5EF4-FFF2-40B4-BE49-F238E27FC236}">
                        <a16:creationId xmlns:a16="http://schemas.microsoft.com/office/drawing/2014/main" id="{E2B24584-36BF-3C45-A161-E05465D21557}"/>
                      </a:ext>
                    </a:extLst>
                  </p:cNvPr>
                  <p:cNvSpPr/>
                  <p:nvPr/>
                </p:nvSpPr>
                <p:spPr>
                  <a:xfrm>
                    <a:off x="9535279" y="2971566"/>
                    <a:ext cx="144000" cy="144002"/>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6" name="Rectangle 135">
                    <a:extLst>
                      <a:ext uri="{FF2B5EF4-FFF2-40B4-BE49-F238E27FC236}">
                        <a16:creationId xmlns:a16="http://schemas.microsoft.com/office/drawing/2014/main" id="{07ABC38A-2B38-BB4E-898D-3A7B13E8B471}"/>
                      </a:ext>
                    </a:extLst>
                  </p:cNvPr>
                  <p:cNvSpPr/>
                  <p:nvPr/>
                </p:nvSpPr>
                <p:spPr>
                  <a:xfrm>
                    <a:off x="9574879" y="3010478"/>
                    <a:ext cx="144000" cy="1439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7" name="Rectangle 136">
                    <a:extLst>
                      <a:ext uri="{FF2B5EF4-FFF2-40B4-BE49-F238E27FC236}">
                        <a16:creationId xmlns:a16="http://schemas.microsoft.com/office/drawing/2014/main" id="{58471CDF-5285-8E46-B6A9-89DB85DE1AC4}"/>
                      </a:ext>
                    </a:extLst>
                  </p:cNvPr>
                  <p:cNvSpPr/>
                  <p:nvPr/>
                </p:nvSpPr>
                <p:spPr>
                  <a:xfrm>
                    <a:off x="9613887" y="3053472"/>
                    <a:ext cx="144000"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2DDD0CB0-F9DF-F34D-B4B4-E7452D59D3FD}"/>
                          </a:ext>
                        </a:extLst>
                      </p:cNvPr>
                      <p:cNvSpPr txBox="1"/>
                      <p:nvPr/>
                    </p:nvSpPr>
                    <p:spPr>
                      <a:xfrm>
                        <a:off x="9772814" y="3028576"/>
                        <a:ext cx="409267" cy="3219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1</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64" name="TextBox 63">
                        <a:extLst>
                          <a:ext uri="{FF2B5EF4-FFF2-40B4-BE49-F238E27FC236}">
                            <a16:creationId xmlns:a16="http://schemas.microsoft.com/office/drawing/2014/main" id="{E257C59B-4AF1-F841-AA78-F95179E88CEF}"/>
                          </a:ext>
                        </a:extLst>
                      </p:cNvPr>
                      <p:cNvSpPr txBox="1">
                        <a:spLocks noRot="1" noChangeAspect="1" noMove="1" noResize="1" noEditPoints="1" noAdjustHandles="1" noChangeArrowheads="1" noChangeShapeType="1" noTextEdit="1"/>
                      </p:cNvSpPr>
                      <p:nvPr/>
                    </p:nvSpPr>
                    <p:spPr>
                      <a:xfrm>
                        <a:off x="9772814" y="3028576"/>
                        <a:ext cx="409267" cy="321902"/>
                      </a:xfrm>
                      <a:prstGeom prst="rect">
                        <a:avLst/>
                      </a:prstGeom>
                      <a:blipFill>
                        <a:blip r:embed="rId12"/>
                        <a:stretch>
                          <a:fillRect l="-10714" b="-18182"/>
                        </a:stretch>
                      </a:blipFill>
                    </p:spPr>
                    <p:txBody>
                      <a:bodyPr/>
                      <a:lstStyle/>
                      <a:p>
                        <a:r>
                          <a:rPr lang="en-GB">
                            <a:noFill/>
                          </a:rPr>
                          <a:t> </a:t>
                        </a:r>
                      </a:p>
                    </p:txBody>
                  </p:sp>
                </mc:Fallback>
              </mc:AlternateContent>
            </p:grpSp>
          </p:grpSp>
          <mc:AlternateContent xmlns:mc="http://schemas.openxmlformats.org/markup-compatibility/2006" xmlns:a14="http://schemas.microsoft.com/office/drawing/2010/main">
            <mc:Choice Requires="a14">
              <p:sp>
                <p:nvSpPr>
                  <p:cNvPr id="103" name="Oval 102">
                    <a:extLst>
                      <a:ext uri="{FF2B5EF4-FFF2-40B4-BE49-F238E27FC236}">
                        <a16:creationId xmlns:a16="http://schemas.microsoft.com/office/drawing/2014/main" id="{25C7E237-1A3B-9C4B-AB9A-767C3EC9A401}"/>
                      </a:ext>
                    </a:extLst>
                  </p:cNvPr>
                  <p:cNvSpPr/>
                  <p:nvPr/>
                </p:nvSpPr>
                <p:spPr>
                  <a:xfrm>
                    <a:off x="8238422" y="3951226"/>
                    <a:ext cx="2180642"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en-GB" sz="1400" i="1">
                                  <a:latin typeface="Cambria Math" panose="02040503050406030204" pitchFamily="18" charset="0"/>
                                </a:rPr>
                                <m:t>𝐼𝑛𝑡𝑒𝑟𝑓𝑒𝑟𝑒𝑛𝑐𝑒</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29" name="Oval 28">
                    <a:extLst>
                      <a:ext uri="{FF2B5EF4-FFF2-40B4-BE49-F238E27FC236}">
                        <a16:creationId xmlns:a16="http://schemas.microsoft.com/office/drawing/2014/main" id="{AA1FC74D-E225-5E45-95B6-E82831A6BED6}"/>
                      </a:ext>
                    </a:extLst>
                  </p:cNvPr>
                  <p:cNvSpPr>
                    <a:spLocks noRot="1" noChangeAspect="1" noMove="1" noResize="1" noEditPoints="1" noAdjustHandles="1" noChangeArrowheads="1" noChangeShapeType="1" noTextEdit="1"/>
                  </p:cNvSpPr>
                  <p:nvPr/>
                </p:nvSpPr>
                <p:spPr>
                  <a:xfrm>
                    <a:off x="8238422" y="3951226"/>
                    <a:ext cx="2180642" cy="323332"/>
                  </a:xfrm>
                  <a:prstGeom prst="ellipse">
                    <a:avLst/>
                  </a:prstGeom>
                  <a:blipFill>
                    <a:blip r:embed="rId13"/>
                    <a:stretch>
                      <a:fillRect/>
                    </a:stretch>
                  </a:blipFill>
                  <a:ln>
                    <a:solidFill>
                      <a:schemeClr val="tx1"/>
                    </a:solidFill>
                  </a:ln>
                </p:spPr>
                <p:txBody>
                  <a:bodyPr/>
                  <a:lstStyle/>
                  <a:p>
                    <a:r>
                      <a:rPr lang="en-GB">
                        <a:noFill/>
                      </a:rPr>
                      <a:t> </a:t>
                    </a:r>
                  </a:p>
                </p:txBody>
              </p:sp>
            </mc:Fallback>
          </mc:AlternateContent>
          <p:cxnSp>
            <p:nvCxnSpPr>
              <p:cNvPr id="104" name="Straight Connector 103">
                <a:extLst>
                  <a:ext uri="{FF2B5EF4-FFF2-40B4-BE49-F238E27FC236}">
                    <a16:creationId xmlns:a16="http://schemas.microsoft.com/office/drawing/2014/main" id="{887ADBB5-8947-054A-9DF7-08B89B1367B2}"/>
                  </a:ext>
                </a:extLst>
              </p:cNvPr>
              <p:cNvCxnSpPr>
                <a:cxnSpLocks/>
                <a:stCxn id="126" idx="0"/>
                <a:endCxn id="103" idx="4"/>
              </p:cNvCxnSpPr>
              <p:nvPr/>
            </p:nvCxnSpPr>
            <p:spPr>
              <a:xfrm flipH="1" flipV="1">
                <a:off x="9328743" y="4274558"/>
                <a:ext cx="1032" cy="221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5F8C5E59-1C0E-FD43-84D9-D3BE660BAFEB}"/>
                  </a:ext>
                </a:extLst>
              </p:cNvPr>
              <p:cNvCxnSpPr>
                <a:cxnSpLocks/>
                <a:stCxn id="103" idx="2"/>
                <a:endCxn id="129" idx="3"/>
              </p:cNvCxnSpPr>
              <p:nvPr/>
            </p:nvCxnSpPr>
            <p:spPr>
              <a:xfrm flipH="1">
                <a:off x="7910164" y="4112892"/>
                <a:ext cx="328258" cy="1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84E92E7-4182-474E-85BE-D4DB5367B331}"/>
                  </a:ext>
                </a:extLst>
              </p:cNvPr>
              <p:cNvCxnSpPr>
                <a:cxnSpLocks/>
                <a:stCxn id="88" idx="0"/>
                <a:endCxn id="129" idx="2"/>
              </p:cNvCxnSpPr>
              <p:nvPr/>
            </p:nvCxnSpPr>
            <p:spPr>
              <a:xfrm flipV="1">
                <a:off x="7850615" y="4172626"/>
                <a:ext cx="1" cy="2281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52820B74-BDBB-2040-93B9-48F68611A9A9}"/>
                  </a:ext>
                </a:extLst>
              </p:cNvPr>
              <p:cNvGrpSpPr/>
              <p:nvPr/>
            </p:nvGrpSpPr>
            <p:grpSpPr>
              <a:xfrm>
                <a:off x="7758906" y="4021351"/>
                <a:ext cx="534944" cy="361247"/>
                <a:chOff x="9535279" y="3009909"/>
                <a:chExt cx="646797" cy="436781"/>
              </a:xfrm>
            </p:grpSpPr>
            <p:sp>
              <p:nvSpPr>
                <p:cNvPr id="128" name="Rectangle 127">
                  <a:extLst>
                    <a:ext uri="{FF2B5EF4-FFF2-40B4-BE49-F238E27FC236}">
                      <a16:creationId xmlns:a16="http://schemas.microsoft.com/office/drawing/2014/main" id="{AAAD5621-550A-3E40-A984-A69B5F1814B3}"/>
                    </a:ext>
                  </a:extLst>
                </p:cNvPr>
                <p:cNvSpPr/>
                <p:nvPr/>
              </p:nvSpPr>
              <p:spPr>
                <a:xfrm>
                  <a:off x="9535279" y="3009909"/>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9" name="Rectangle 128">
                  <a:extLst>
                    <a:ext uri="{FF2B5EF4-FFF2-40B4-BE49-F238E27FC236}">
                      <a16:creationId xmlns:a16="http://schemas.microsoft.com/office/drawing/2014/main" id="{7A17C170-EED7-9D46-8BB0-15D62F94F203}"/>
                    </a:ext>
                  </a:extLst>
                </p:cNvPr>
                <p:cNvSpPr/>
                <p:nvPr/>
              </p:nvSpPr>
              <p:spPr>
                <a:xfrm>
                  <a:off x="9574165" y="3048814"/>
                  <a:ext cx="143999" cy="144000"/>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30" name="Rectangle 129">
                  <a:extLst>
                    <a:ext uri="{FF2B5EF4-FFF2-40B4-BE49-F238E27FC236}">
                      <a16:creationId xmlns:a16="http://schemas.microsoft.com/office/drawing/2014/main" id="{6B3BC35D-467E-4E48-BB8E-AA95DECBC240}"/>
                    </a:ext>
                  </a:extLst>
                </p:cNvPr>
                <p:cNvSpPr/>
                <p:nvPr/>
              </p:nvSpPr>
              <p:spPr>
                <a:xfrm>
                  <a:off x="9613887" y="3091814"/>
                  <a:ext cx="143999" cy="144001"/>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31" name="TextBox 130">
                      <a:extLst>
                        <a:ext uri="{FF2B5EF4-FFF2-40B4-BE49-F238E27FC236}">
                          <a16:creationId xmlns:a16="http://schemas.microsoft.com/office/drawing/2014/main" id="{6B0B7FE3-94A4-2E4F-8E21-2F101E4A8AC8}"/>
                        </a:ext>
                      </a:extLst>
                    </p:cNvPr>
                    <p:cNvSpPr txBox="1"/>
                    <p:nvPr/>
                  </p:nvSpPr>
                  <p:spPr>
                    <a:xfrm>
                      <a:off x="9772809" y="3125108"/>
                      <a:ext cx="409267" cy="32158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en-GB" sz="1400" b="0" i="1" smtClean="0">
                                    <a:latin typeface="Cambria Math" panose="02040503050406030204" pitchFamily="18" charset="0"/>
                                  </a:rPr>
                                  <m:t>4</m:t>
                                </m:r>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57" name="TextBox 56">
                      <a:extLst>
                        <a:ext uri="{FF2B5EF4-FFF2-40B4-BE49-F238E27FC236}">
                          <a16:creationId xmlns:a16="http://schemas.microsoft.com/office/drawing/2014/main" id="{CD2B2C6D-0094-284A-B04B-F29546E56082}"/>
                        </a:ext>
                      </a:extLst>
                    </p:cNvPr>
                    <p:cNvSpPr txBox="1">
                      <a:spLocks noRot="1" noChangeAspect="1" noMove="1" noResize="1" noEditPoints="1" noAdjustHandles="1" noChangeArrowheads="1" noChangeShapeType="1" noTextEdit="1"/>
                    </p:cNvSpPr>
                    <p:nvPr/>
                  </p:nvSpPr>
                  <p:spPr>
                    <a:xfrm>
                      <a:off x="9772809" y="3125108"/>
                      <a:ext cx="409267" cy="321582"/>
                    </a:xfrm>
                    <a:prstGeom prst="rect">
                      <a:avLst/>
                    </a:prstGeom>
                    <a:blipFill>
                      <a:blip r:embed="rId14"/>
                      <a:stretch>
                        <a:fillRect l="-7143" b="-19048"/>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sp>
                <p:nvSpPr>
                  <p:cNvPr id="108" name="Diamond 107">
                    <a:extLst>
                      <a:ext uri="{FF2B5EF4-FFF2-40B4-BE49-F238E27FC236}">
                        <a16:creationId xmlns:a16="http://schemas.microsoft.com/office/drawing/2014/main" id="{AEE08B82-27C5-EF4D-92F8-4E1F48411176}"/>
                      </a:ext>
                    </a:extLst>
                  </p:cNvPr>
                  <p:cNvSpPr/>
                  <p:nvPr/>
                </p:nvSpPr>
                <p:spPr>
                  <a:xfrm>
                    <a:off x="9745833" y="4328303"/>
                    <a:ext cx="1232707" cy="456756"/>
                  </a:xfrm>
                  <a:prstGeom prst="diamond">
                    <a:avLst/>
                  </a:prstGeom>
                  <a:solidFill>
                    <a:srgbClr val="FFFFFF"/>
                  </a:solidFill>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𝑈</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𝑋</m:t>
                                  </m:r>
                                </m:e>
                              </m:d>
                            </m:e>
                            <m:sup>
                              <m:d>
                                <m:dPr>
                                  <m:ctrlPr>
                                    <a:rPr lang="de-DE" sz="1400" b="0" i="1" smtClean="0">
                                      <a:latin typeface="Cambria Math" panose="02040503050406030204" pitchFamily="18" charset="0"/>
                                      <a:ea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34" name="Diamond 33">
                    <a:extLst>
                      <a:ext uri="{FF2B5EF4-FFF2-40B4-BE49-F238E27FC236}">
                        <a16:creationId xmlns:a16="http://schemas.microsoft.com/office/drawing/2014/main" id="{52F94710-7B4C-6245-A4A9-4A7901166B00}"/>
                      </a:ext>
                    </a:extLst>
                  </p:cNvPr>
                  <p:cNvSpPr>
                    <a:spLocks noRot="1" noChangeAspect="1" noMove="1" noResize="1" noEditPoints="1" noAdjustHandles="1" noChangeArrowheads="1" noChangeShapeType="1" noTextEdit="1"/>
                  </p:cNvSpPr>
                  <p:nvPr/>
                </p:nvSpPr>
                <p:spPr>
                  <a:xfrm>
                    <a:off x="9745833" y="4328303"/>
                    <a:ext cx="1232707" cy="456756"/>
                  </a:xfrm>
                  <a:prstGeom prst="diamond">
                    <a:avLst/>
                  </a:prstGeom>
                  <a:blipFill>
                    <a:blip r:embed="rId15"/>
                    <a:stretch>
                      <a:fillRect/>
                    </a:stretch>
                  </a:blipFill>
                  <a:ln>
                    <a:solidFill>
                      <a:schemeClr val="tx1"/>
                    </a:solidFill>
                  </a:ln>
                </p:spPr>
                <p:txBody>
                  <a:bodyPr/>
                  <a:lstStyle/>
                  <a:p>
                    <a:r>
                      <a:rPr lang="en-GB">
                        <a:noFill/>
                      </a:rPr>
                      <a:t> </a:t>
                    </a:r>
                  </a:p>
                </p:txBody>
              </p:sp>
            </mc:Fallback>
          </mc:AlternateContent>
          <p:cxnSp>
            <p:nvCxnSpPr>
              <p:cNvPr id="109" name="Straight Connector 108">
                <a:extLst>
                  <a:ext uri="{FF2B5EF4-FFF2-40B4-BE49-F238E27FC236}">
                    <a16:creationId xmlns:a16="http://schemas.microsoft.com/office/drawing/2014/main" id="{4AD1183E-F13C-5345-801F-68F19C299D8E}"/>
                  </a:ext>
                </a:extLst>
              </p:cNvPr>
              <p:cNvCxnSpPr>
                <a:cxnSpLocks/>
                <a:stCxn id="89" idx="2"/>
                <a:endCxn id="111" idx="0"/>
              </p:cNvCxnSpPr>
              <p:nvPr/>
            </p:nvCxnSpPr>
            <p:spPr>
              <a:xfrm>
                <a:off x="11179299" y="4342713"/>
                <a:ext cx="0" cy="1534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279B9750-FBFE-9F4D-B269-2837E9506F4A}"/>
                  </a:ext>
                </a:extLst>
              </p:cNvPr>
              <p:cNvCxnSpPr>
                <a:cxnSpLocks/>
                <a:stCxn id="108" idx="3"/>
                <a:endCxn id="111" idx="1"/>
              </p:cNvCxnSpPr>
              <p:nvPr/>
            </p:nvCxnSpPr>
            <p:spPr>
              <a:xfrm flipV="1">
                <a:off x="10978540" y="4555736"/>
                <a:ext cx="141211" cy="9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Rectangle 110">
                <a:extLst>
                  <a:ext uri="{FF2B5EF4-FFF2-40B4-BE49-F238E27FC236}">
                    <a16:creationId xmlns:a16="http://schemas.microsoft.com/office/drawing/2014/main" id="{A535ED29-D147-B845-BB19-F6BC5E8A98D9}"/>
                  </a:ext>
                </a:extLst>
              </p:cNvPr>
              <p:cNvSpPr/>
              <p:nvPr/>
            </p:nvSpPr>
            <p:spPr>
              <a:xfrm>
                <a:off x="11119751" y="4496187"/>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0C639768-38D8-AD42-92D7-07B6F1B0A484}"/>
                      </a:ext>
                    </a:extLst>
                  </p:cNvPr>
                  <p:cNvSpPr txBox="1"/>
                  <p:nvPr/>
                </p:nvSpPr>
                <p:spPr>
                  <a:xfrm>
                    <a:off x="11238847" y="4618495"/>
                    <a:ext cx="337465" cy="2299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ea typeface="Cambria Math" panose="02040503050406030204" pitchFamily="18" charset="0"/>
                                </a:rPr>
                              </m:ctrlPr>
                            </m:sSupPr>
                            <m:e>
                              <m:r>
                                <a:rPr lang="en-GB" sz="1400" i="1">
                                  <a:latin typeface="Cambria Math" panose="02040503050406030204" pitchFamily="18" charset="0"/>
                                  <a:ea typeface="Cambria Math" panose="02040503050406030204" pitchFamily="18" charset="0"/>
                                </a:rPr>
                                <m:t>𝛯</m:t>
                              </m:r>
                            </m:e>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p>
                        </m:oMath>
                      </m:oMathPara>
                    </a14:m>
                    <a:endParaRPr lang="en-GB" sz="1400" dirty="0"/>
                  </a:p>
                </p:txBody>
              </p:sp>
            </mc:Choice>
            <mc:Fallback xmlns="">
              <p:sp>
                <p:nvSpPr>
                  <p:cNvPr id="38" name="TextBox 37">
                    <a:extLst>
                      <a:ext uri="{FF2B5EF4-FFF2-40B4-BE49-F238E27FC236}">
                        <a16:creationId xmlns:a16="http://schemas.microsoft.com/office/drawing/2014/main" id="{5FBC356A-E2E7-3644-BD7F-EAA569C42C15}"/>
                      </a:ext>
                    </a:extLst>
                  </p:cNvPr>
                  <p:cNvSpPr txBox="1">
                    <a:spLocks noRot="1" noChangeAspect="1" noMove="1" noResize="1" noEditPoints="1" noAdjustHandles="1" noChangeArrowheads="1" noChangeShapeType="1" noTextEdit="1"/>
                  </p:cNvSpPr>
                  <p:nvPr/>
                </p:nvSpPr>
                <p:spPr>
                  <a:xfrm>
                    <a:off x="11238847" y="4618495"/>
                    <a:ext cx="337465" cy="229935"/>
                  </a:xfrm>
                  <a:prstGeom prst="rect">
                    <a:avLst/>
                  </a:prstGeom>
                  <a:blipFill>
                    <a:blip r:embed="rId16"/>
                    <a:stretch>
                      <a:fillRect l="-10714"/>
                    </a:stretch>
                  </a:blipFill>
                </p:spPr>
                <p:txBody>
                  <a:bodyPr/>
                  <a:lstStyle/>
                  <a:p>
                    <a:r>
                      <a:rPr lang="en-GB">
                        <a:noFill/>
                      </a:rPr>
                      <a:t> </a:t>
                    </a:r>
                  </a:p>
                </p:txBody>
              </p:sp>
            </mc:Fallback>
          </mc:AlternateContent>
          <p:grpSp>
            <p:nvGrpSpPr>
              <p:cNvPr id="113" name="Group 112">
                <a:extLst>
                  <a:ext uri="{FF2B5EF4-FFF2-40B4-BE49-F238E27FC236}">
                    <a16:creationId xmlns:a16="http://schemas.microsoft.com/office/drawing/2014/main" id="{AA4FE5CD-6540-024C-98D1-D785213C52AE}"/>
                  </a:ext>
                </a:extLst>
              </p:cNvPr>
              <p:cNvGrpSpPr/>
              <p:nvPr/>
            </p:nvGrpSpPr>
            <p:grpSpPr>
              <a:xfrm>
                <a:off x="8796495" y="4411660"/>
                <a:ext cx="622892" cy="293157"/>
                <a:chOff x="9243375" y="4435612"/>
                <a:chExt cx="622892" cy="293157"/>
              </a:xfrm>
            </p:grpSpPr>
            <mc:AlternateContent xmlns:mc="http://schemas.openxmlformats.org/markup-compatibility/2006" xmlns:a14="http://schemas.microsoft.com/office/drawing/2010/main">
              <mc:Choice Requires="a14">
                <p:sp>
                  <p:nvSpPr>
                    <p:cNvPr id="124" name="TextBox 123">
                      <a:extLst>
                        <a:ext uri="{FF2B5EF4-FFF2-40B4-BE49-F238E27FC236}">
                          <a16:creationId xmlns:a16="http://schemas.microsoft.com/office/drawing/2014/main" id="{D022BDB1-4EFF-0E48-9A26-C056C41B006B}"/>
                        </a:ext>
                      </a:extLst>
                    </p:cNvPr>
                    <p:cNvSpPr txBox="1"/>
                    <p:nvPr/>
                  </p:nvSpPr>
                  <p:spPr>
                    <a:xfrm>
                      <a:off x="9243375" y="4435612"/>
                      <a:ext cx="373820" cy="29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sSub>
                                  <m:sSubPr>
                                    <m:ctrlPr>
                                      <a:rPr lang="de-DE" sz="1400" b="0" i="1" smtClean="0">
                                        <a:latin typeface="Cambria Math" panose="02040503050406030204" pitchFamily="18" charset="0"/>
                                      </a:rPr>
                                    </m:ctrlPr>
                                  </m:sSubPr>
                                  <m:e>
                                    <m:r>
                                      <a:rPr lang="en-GB" sz="1400" b="0" i="1" smtClean="0">
                                        <a:latin typeface="Cambria Math" panose="02040503050406030204" pitchFamily="18" charset="0"/>
                                      </a:rPr>
                                      <m:t>𝑈</m:t>
                                    </m:r>
                                  </m:e>
                                  <m:sub>
                                    <m:r>
                                      <a:rPr lang="de-DE" sz="1400" b="0" i="1" smtClean="0">
                                        <a:latin typeface="Cambria Math" panose="02040503050406030204" pitchFamily="18" charset="0"/>
                                      </a:rPr>
                                      <m:t>𝐼𝐸</m:t>
                                    </m:r>
                                  </m:sub>
                                </m:sSub>
                              </m:sub>
                              <m:sup>
                                <m:d>
                                  <m:dPr>
                                    <m:ctrlPr>
                                      <a:rPr lang="de-DE"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538" name="TextBox 537">
                      <a:extLst>
                        <a:ext uri="{FF2B5EF4-FFF2-40B4-BE49-F238E27FC236}">
                          <a16:creationId xmlns:a16="http://schemas.microsoft.com/office/drawing/2014/main" id="{95983888-BBE5-024A-9D97-844C66F32E94}"/>
                        </a:ext>
                      </a:extLst>
                    </p:cNvPr>
                    <p:cNvSpPr txBox="1">
                      <a:spLocks noRot="1" noChangeAspect="1" noMove="1" noResize="1" noEditPoints="1" noAdjustHandles="1" noChangeArrowheads="1" noChangeShapeType="1" noTextEdit="1"/>
                    </p:cNvSpPr>
                    <p:nvPr/>
                  </p:nvSpPr>
                  <p:spPr>
                    <a:xfrm>
                      <a:off x="9243375" y="4435612"/>
                      <a:ext cx="373820" cy="293157"/>
                    </a:xfrm>
                    <a:prstGeom prst="rect">
                      <a:avLst/>
                    </a:prstGeom>
                    <a:blipFill>
                      <a:blip r:embed="rId17"/>
                      <a:stretch>
                        <a:fillRect l="-10000" b="-12500"/>
                      </a:stretch>
                    </a:blipFill>
                  </p:spPr>
                  <p:txBody>
                    <a:bodyPr/>
                    <a:lstStyle/>
                    <a:p>
                      <a:r>
                        <a:rPr lang="en-GB">
                          <a:noFill/>
                        </a:rPr>
                        <a:t> </a:t>
                      </a:r>
                    </a:p>
                  </p:txBody>
                </p:sp>
              </mc:Fallback>
            </mc:AlternateContent>
            <p:sp>
              <p:nvSpPr>
                <p:cNvPr id="125" name="Rectangle 124">
                  <a:extLst>
                    <a:ext uri="{FF2B5EF4-FFF2-40B4-BE49-F238E27FC236}">
                      <a16:creationId xmlns:a16="http://schemas.microsoft.com/office/drawing/2014/main" id="{8E16DB5E-1BB4-6946-8509-254FEB787410}"/>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6" name="Rectangle 125">
                  <a:extLst>
                    <a:ext uri="{FF2B5EF4-FFF2-40B4-BE49-F238E27FC236}">
                      <a16:creationId xmlns:a16="http://schemas.microsoft.com/office/drawing/2014/main" id="{485A77E5-E1F0-F24C-AF14-3BDDA0898A9A}"/>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7" name="Rectangle 126">
                  <a:extLst>
                    <a:ext uri="{FF2B5EF4-FFF2-40B4-BE49-F238E27FC236}">
                      <a16:creationId xmlns:a16="http://schemas.microsoft.com/office/drawing/2014/main" id="{A54968F0-8528-544B-BA95-336D732388B6}"/>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cxnSp>
            <p:nvCxnSpPr>
              <p:cNvPr id="114" name="Straight Connector 290">
                <a:extLst>
                  <a:ext uri="{FF2B5EF4-FFF2-40B4-BE49-F238E27FC236}">
                    <a16:creationId xmlns:a16="http://schemas.microsoft.com/office/drawing/2014/main" id="{566B25D0-AC66-2745-B9BE-1F225648975D}"/>
                  </a:ext>
                </a:extLst>
              </p:cNvPr>
              <p:cNvCxnSpPr>
                <a:cxnSpLocks/>
                <a:stCxn id="92" idx="1"/>
                <a:endCxn id="122" idx="0"/>
              </p:cNvCxnSpPr>
              <p:nvPr/>
            </p:nvCxnSpPr>
            <p:spPr>
              <a:xfrm rot="16200000" flipH="1" flipV="1">
                <a:off x="7906226" y="3771002"/>
                <a:ext cx="56668" cy="2191387"/>
              </a:xfrm>
              <a:prstGeom prst="curvedConnector3">
                <a:avLst>
                  <a:gd name="adj1" fmla="val -102767"/>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E3FDA1F-3401-A74D-BFBD-83F0A613617F}"/>
                  </a:ext>
                </a:extLst>
              </p:cNvPr>
              <p:cNvCxnSpPr>
                <a:cxnSpLocks/>
                <a:stCxn id="117" idx="6"/>
                <a:endCxn id="122" idx="1"/>
              </p:cNvCxnSpPr>
              <p:nvPr/>
            </p:nvCxnSpPr>
            <p:spPr>
              <a:xfrm>
                <a:off x="6571155" y="4952677"/>
                <a:ext cx="208163" cy="19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6" name="Oval 115">
                    <a:extLst>
                      <a:ext uri="{FF2B5EF4-FFF2-40B4-BE49-F238E27FC236}">
                        <a16:creationId xmlns:a16="http://schemas.microsoft.com/office/drawing/2014/main" id="{D3ACF800-34B5-6545-8457-CE21F635DAC9}"/>
                      </a:ext>
                    </a:extLst>
                  </p:cNvPr>
                  <p:cNvSpPr/>
                  <p:nvPr/>
                </p:nvSpPr>
                <p:spPr>
                  <a:xfrm>
                    <a:off x="5324622" y="5579007"/>
                    <a:ext cx="1407026"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en-GB" sz="1400" i="1" smtClean="0">
                                  <a:latin typeface="Cambria Math" panose="02040503050406030204" pitchFamily="18" charset="0"/>
                                </a:rPr>
                              </m:ctrlPr>
                            </m:sSupPr>
                            <m:e>
                              <m:r>
                                <a:rPr lang="de-DE" sz="1400" b="0" i="1" smtClean="0">
                                  <a:latin typeface="Cambria Math" panose="02040503050406030204" pitchFamily="18" charset="0"/>
                                </a:rPr>
                                <m:t>𝑆𝑖𝑐𝑘</m:t>
                              </m:r>
                              <m:d>
                                <m:dPr>
                                  <m:ctrlPr>
                                    <a:rPr lang="en-GB" sz="1400" i="1">
                                      <a:latin typeface="Cambria Math" panose="02040503050406030204" pitchFamily="18" charset="0"/>
                                    </a:rPr>
                                  </m:ctrlPr>
                                </m:dPr>
                                <m:e>
                                  <m:r>
                                    <a:rPr lang="en-GB" sz="1400" b="0" i="1" smtClean="0">
                                      <a:latin typeface="Cambria Math" panose="02040503050406030204" pitchFamily="18" charset="0"/>
                                    </a:rPr>
                                    <m:t>𝑋</m:t>
                                  </m:r>
                                </m:e>
                              </m:d>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2" name="Oval 41">
                    <a:extLst>
                      <a:ext uri="{FF2B5EF4-FFF2-40B4-BE49-F238E27FC236}">
                        <a16:creationId xmlns:a16="http://schemas.microsoft.com/office/drawing/2014/main" id="{832D5386-729F-2F47-A4B0-5E1A0FB2F60E}"/>
                      </a:ext>
                    </a:extLst>
                  </p:cNvPr>
                  <p:cNvSpPr>
                    <a:spLocks noRot="1" noChangeAspect="1" noMove="1" noResize="1" noEditPoints="1" noAdjustHandles="1" noChangeArrowheads="1" noChangeShapeType="1" noTextEdit="1"/>
                  </p:cNvSpPr>
                  <p:nvPr/>
                </p:nvSpPr>
                <p:spPr>
                  <a:xfrm>
                    <a:off x="5324622" y="5579007"/>
                    <a:ext cx="1407026" cy="323332"/>
                  </a:xfrm>
                  <a:prstGeom prst="ellipse">
                    <a:avLst/>
                  </a:prstGeom>
                  <a:blipFill>
                    <a:blip r:embed="rId18"/>
                    <a:stretch>
                      <a:fillRect/>
                    </a:stretch>
                  </a:blipFill>
                  <a:ln>
                    <a:solidFill>
                      <a:schemeClr val="tx1"/>
                    </a:solid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7" name="Oval 116">
                    <a:extLst>
                      <a:ext uri="{FF2B5EF4-FFF2-40B4-BE49-F238E27FC236}">
                        <a16:creationId xmlns:a16="http://schemas.microsoft.com/office/drawing/2014/main" id="{41EB12EF-23DA-DE40-81AD-B34E8B1EE1AE}"/>
                      </a:ext>
                    </a:extLst>
                  </p:cNvPr>
                  <p:cNvSpPr/>
                  <p:nvPr/>
                </p:nvSpPr>
                <p:spPr>
                  <a:xfrm>
                    <a:off x="5485116" y="4791011"/>
                    <a:ext cx="1086039" cy="323332"/>
                  </a:xfrm>
                  <a:prstGeom prst="ellipse">
                    <a:avLst/>
                  </a:prstGeom>
                  <a:ln>
                    <a:solidFill>
                      <a:schemeClr val="tx1"/>
                    </a:solidFill>
                  </a:ln>
                </p:spPr>
                <p:txBody>
                  <a:bodyPr wrap="none" lIns="0" tIns="0" rIns="0" bIns="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𝐸𝑝𝑖</m:t>
                              </m:r>
                              <m:r>
                                <a:rPr lang="en-GB" sz="1400" b="0" i="1" smtClean="0">
                                  <a:latin typeface="Cambria Math" panose="02040503050406030204" pitchFamily="18" charset="0"/>
                                </a:rPr>
                                <m:t>𝑑</m:t>
                              </m:r>
                            </m:e>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e>
                              </m:d>
                            </m:sup>
                          </m:sSup>
                        </m:oMath>
                      </m:oMathPara>
                    </a14:m>
                    <a:endParaRPr lang="en-GB" sz="1400" dirty="0"/>
                  </a:p>
                </p:txBody>
              </p:sp>
            </mc:Choice>
            <mc:Fallback xmlns="">
              <p:sp>
                <p:nvSpPr>
                  <p:cNvPr id="43" name="Oval 42">
                    <a:extLst>
                      <a:ext uri="{FF2B5EF4-FFF2-40B4-BE49-F238E27FC236}">
                        <a16:creationId xmlns:a16="http://schemas.microsoft.com/office/drawing/2014/main" id="{B9D46126-4F10-6946-8970-7488F6920BE3}"/>
                      </a:ext>
                    </a:extLst>
                  </p:cNvPr>
                  <p:cNvSpPr>
                    <a:spLocks noRot="1" noChangeAspect="1" noMove="1" noResize="1" noEditPoints="1" noAdjustHandles="1" noChangeArrowheads="1" noChangeShapeType="1" noTextEdit="1"/>
                  </p:cNvSpPr>
                  <p:nvPr/>
                </p:nvSpPr>
                <p:spPr>
                  <a:xfrm>
                    <a:off x="5485116" y="4791011"/>
                    <a:ext cx="1086039" cy="323332"/>
                  </a:xfrm>
                  <a:prstGeom prst="ellipse">
                    <a:avLst/>
                  </a:prstGeom>
                  <a:blipFill>
                    <a:blip r:embed="rId19"/>
                    <a:stretch>
                      <a:fillRect/>
                    </a:stretch>
                  </a:blipFill>
                  <a:ln>
                    <a:solidFill>
                      <a:schemeClr val="tx1"/>
                    </a:solidFill>
                  </a:ln>
                </p:spPr>
                <p:txBody>
                  <a:bodyPr/>
                  <a:lstStyle/>
                  <a:p>
                    <a:r>
                      <a:rPr lang="en-GB">
                        <a:noFill/>
                      </a:rPr>
                      <a:t> </a:t>
                    </a:r>
                  </a:p>
                </p:txBody>
              </p:sp>
            </mc:Fallback>
          </mc:AlternateContent>
          <p:cxnSp>
            <p:nvCxnSpPr>
              <p:cNvPr id="118" name="Straight Connector 309">
                <a:extLst>
                  <a:ext uri="{FF2B5EF4-FFF2-40B4-BE49-F238E27FC236}">
                    <a16:creationId xmlns:a16="http://schemas.microsoft.com/office/drawing/2014/main" id="{43073DBD-FF3D-6948-BED4-ACE48C5E29C4}"/>
                  </a:ext>
                </a:extLst>
              </p:cNvPr>
              <p:cNvCxnSpPr>
                <a:cxnSpLocks/>
                <a:stCxn id="116" idx="6"/>
                <a:endCxn id="122" idx="2"/>
              </p:cNvCxnSpPr>
              <p:nvPr/>
            </p:nvCxnSpPr>
            <p:spPr>
              <a:xfrm flipV="1">
                <a:off x="6731648" y="5014128"/>
                <a:ext cx="107218" cy="726545"/>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E68DCEC0-0BB4-0343-ABEA-190F3CB1D16E}"/>
                  </a:ext>
                </a:extLst>
              </p:cNvPr>
              <p:cNvGrpSpPr/>
              <p:nvPr/>
            </p:nvGrpSpPr>
            <p:grpSpPr>
              <a:xfrm>
                <a:off x="6751782" y="4863862"/>
                <a:ext cx="793494" cy="373487"/>
                <a:chOff x="9689571" y="4488971"/>
                <a:chExt cx="793494" cy="373487"/>
              </a:xfrm>
            </p:grpSpPr>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F974E4DA-94B7-E943-B08E-CD6434E92B46}"/>
                        </a:ext>
                      </a:extLst>
                    </p:cNvPr>
                    <p:cNvSpPr txBox="1"/>
                    <p:nvPr/>
                  </p:nvSpPr>
                  <p:spPr>
                    <a:xfrm>
                      <a:off x="9878861" y="4595975"/>
                      <a:ext cx="604204" cy="2664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latin typeface="Cambria Math" panose="02040503050406030204" pitchFamily="18" charset="0"/>
                                  </a:rPr>
                                </m:ctrlPr>
                              </m:sSubSupPr>
                              <m:e>
                                <m:r>
                                  <a:rPr lang="en-GB" sz="1400" i="1">
                                    <a:latin typeface="Cambria Math" charset="0"/>
                                  </a:rPr>
                                  <m:t>𝑔</m:t>
                                </m:r>
                              </m:e>
                              <m:sub>
                                <m:r>
                                  <a:rPr lang="de-DE" sz="1400" b="0" i="1" smtClean="0">
                                    <a:latin typeface="Cambria Math" panose="02040503050406030204" pitchFamily="18" charset="0"/>
                                  </a:rPr>
                                  <m:t>𝐸</m:t>
                                </m:r>
                              </m:sub>
                              <m:sup>
                                <m:d>
                                  <m:dPr>
                                    <m:ctrlPr>
                                      <a:rPr lang="de-DE" sz="1400" b="0" i="1" smtClean="0">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𝜏</m:t>
                                    </m:r>
                                    <m:r>
                                      <a:rPr lang="de-DE" sz="1400" b="0" i="1" smtClean="0">
                                        <a:latin typeface="Cambria Math" panose="02040503050406030204" pitchFamily="18" charset="0"/>
                                        <a:ea typeface="Cambria Math" panose="02040503050406030204" pitchFamily="18" charset="0"/>
                                      </a:rPr>
                                      <m:t>−1,</m:t>
                                    </m:r>
                                    <m:r>
                                      <a:rPr lang="en-GB" sz="1400" i="1">
                                        <a:latin typeface="Cambria Math" panose="02040503050406030204" pitchFamily="18" charset="0"/>
                                        <a:ea typeface="Cambria Math" panose="02040503050406030204" pitchFamily="18" charset="0"/>
                                      </a:rPr>
                                      <m:t>𝜏</m:t>
                                    </m:r>
                                  </m:e>
                                </m:d>
                              </m:sup>
                            </m:sSubSup>
                          </m:oMath>
                        </m:oMathPara>
                      </a14:m>
                      <a:endParaRPr lang="en-GB" sz="1400" dirty="0"/>
                    </a:p>
                  </p:txBody>
                </p:sp>
              </mc:Choice>
              <mc:Fallback xmlns="">
                <p:sp>
                  <p:nvSpPr>
                    <p:cNvPr id="46" name="TextBox 45">
                      <a:extLst>
                        <a:ext uri="{FF2B5EF4-FFF2-40B4-BE49-F238E27FC236}">
                          <a16:creationId xmlns:a16="http://schemas.microsoft.com/office/drawing/2014/main" id="{DFDF7314-2843-2F4F-875A-81B4D9FE12F5}"/>
                        </a:ext>
                      </a:extLst>
                    </p:cNvPr>
                    <p:cNvSpPr txBox="1">
                      <a:spLocks noRot="1" noChangeAspect="1" noMove="1" noResize="1" noEditPoints="1" noAdjustHandles="1" noChangeArrowheads="1" noChangeShapeType="1" noTextEdit="1"/>
                    </p:cNvSpPr>
                    <p:nvPr/>
                  </p:nvSpPr>
                  <p:spPr>
                    <a:xfrm>
                      <a:off x="9878861" y="4595975"/>
                      <a:ext cx="604204" cy="266483"/>
                    </a:xfrm>
                    <a:prstGeom prst="rect">
                      <a:avLst/>
                    </a:prstGeom>
                    <a:blipFill>
                      <a:blip r:embed="rId20"/>
                      <a:stretch>
                        <a:fillRect l="-8333" b="-18182"/>
                      </a:stretch>
                    </a:blipFill>
                  </p:spPr>
                  <p:txBody>
                    <a:bodyPr/>
                    <a:lstStyle/>
                    <a:p>
                      <a:r>
                        <a:rPr lang="en-GB">
                          <a:noFill/>
                        </a:rPr>
                        <a:t> </a:t>
                      </a:r>
                    </a:p>
                  </p:txBody>
                </p:sp>
              </mc:Fallback>
            </mc:AlternateContent>
            <p:sp>
              <p:nvSpPr>
                <p:cNvPr id="121" name="Rectangle 120">
                  <a:extLst>
                    <a:ext uri="{FF2B5EF4-FFF2-40B4-BE49-F238E27FC236}">
                      <a16:creationId xmlns:a16="http://schemas.microsoft.com/office/drawing/2014/main" id="{30BF79F9-8921-B84A-85B5-566A22889205}"/>
                    </a:ext>
                  </a:extLst>
                </p:cNvPr>
                <p:cNvSpPr/>
                <p:nvPr/>
              </p:nvSpPr>
              <p:spPr>
                <a:xfrm>
                  <a:off x="9689571" y="4488971"/>
                  <a:ext cx="119097" cy="119099"/>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2" name="Rectangle 121">
                  <a:extLst>
                    <a:ext uri="{FF2B5EF4-FFF2-40B4-BE49-F238E27FC236}">
                      <a16:creationId xmlns:a16="http://schemas.microsoft.com/office/drawing/2014/main" id="{F0B9221E-A4F0-A94E-A5AC-40E640420389}"/>
                    </a:ext>
                  </a:extLst>
                </p:cNvPr>
                <p:cNvSpPr/>
                <p:nvPr/>
              </p:nvSpPr>
              <p:spPr>
                <a:xfrm>
                  <a:off x="9717107" y="4520139"/>
                  <a:ext cx="119096" cy="119098"/>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sp>
              <p:nvSpPr>
                <p:cNvPr id="123" name="Rectangle 122">
                  <a:extLst>
                    <a:ext uri="{FF2B5EF4-FFF2-40B4-BE49-F238E27FC236}">
                      <a16:creationId xmlns:a16="http://schemas.microsoft.com/office/drawing/2014/main" id="{0F2DA13A-2E1B-3847-8338-920DFA02D7C1}"/>
                    </a:ext>
                  </a:extLst>
                </p:cNvPr>
                <p:cNvSpPr/>
                <p:nvPr/>
              </p:nvSpPr>
              <p:spPr>
                <a:xfrm>
                  <a:off x="9747170" y="4549305"/>
                  <a:ext cx="119097" cy="119097"/>
                </a:xfrm>
                <a:prstGeom prst="rect">
                  <a:avLst/>
                </a:prstGeom>
                <a:solidFill>
                  <a:schemeClr val="tx1">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p:txBody>
            </p:sp>
          </p:grpSp>
        </p:grpSp>
      </p:grpSp>
      <p:sp>
        <p:nvSpPr>
          <p:cNvPr id="147" name="Rectangle 146">
            <a:extLst>
              <a:ext uri="{FF2B5EF4-FFF2-40B4-BE49-F238E27FC236}">
                <a16:creationId xmlns:a16="http://schemas.microsoft.com/office/drawing/2014/main" id="{1D2FE4B0-0AB0-7D47-B2F2-93D9FB06319D}"/>
              </a:ext>
            </a:extLst>
          </p:cNvPr>
          <p:cNvSpPr/>
          <p:nvPr/>
        </p:nvSpPr>
        <p:spPr>
          <a:xfrm>
            <a:off x="5703741" y="3445642"/>
            <a:ext cx="6512939" cy="434363"/>
          </a:xfrm>
          <a:prstGeom prst="rect">
            <a:avLst/>
          </a:prstGeom>
          <a:solidFill>
            <a:schemeClr val="tx1">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8" dirty="0"/>
          </a:p>
        </p:txBody>
      </p:sp>
      <p:grpSp>
        <p:nvGrpSpPr>
          <p:cNvPr id="148" name="Group 147">
            <a:extLst>
              <a:ext uri="{FF2B5EF4-FFF2-40B4-BE49-F238E27FC236}">
                <a16:creationId xmlns:a16="http://schemas.microsoft.com/office/drawing/2014/main" id="{8D2E18C3-CF1C-3141-9145-03EDEE23BB43}"/>
              </a:ext>
            </a:extLst>
          </p:cNvPr>
          <p:cNvGrpSpPr/>
          <p:nvPr/>
        </p:nvGrpSpPr>
        <p:grpSpPr>
          <a:xfrm>
            <a:off x="11335788" y="3450915"/>
            <a:ext cx="880892" cy="435042"/>
            <a:chOff x="10950783" y="3450915"/>
            <a:chExt cx="880892" cy="435042"/>
          </a:xfrm>
        </p:grpSpPr>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70C178DD-5B97-EF42-8151-CCA631D003D9}"/>
                    </a:ext>
                  </a:extLst>
                </p:cNvPr>
                <p:cNvSpPr txBox="1"/>
                <p:nvPr/>
              </p:nvSpPr>
              <p:spPr>
                <a:xfrm>
                  <a:off x="11499872" y="3450915"/>
                  <a:ext cx="331803" cy="427970"/>
                </a:xfrm>
                <a:prstGeom prst="diamond">
                  <a:avLst/>
                </a:prstGeom>
                <a:solidFill>
                  <a:srgbClr val="FFFFFF"/>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𝑈</m:t>
                        </m:r>
                      </m:oMath>
                    </m:oMathPara>
                  </a14:m>
                  <a:endParaRPr lang="de-DE" sz="1400" dirty="0"/>
                </a:p>
              </p:txBody>
            </p:sp>
          </mc:Choice>
          <mc:Fallback xmlns="">
            <p:sp>
              <p:nvSpPr>
                <p:cNvPr id="563" name="TextBox 562">
                  <a:extLst>
                    <a:ext uri="{FF2B5EF4-FFF2-40B4-BE49-F238E27FC236}">
                      <a16:creationId xmlns:a16="http://schemas.microsoft.com/office/drawing/2014/main" id="{84D8F84B-A5A8-AD42-9AA1-9D09E9AF215C}"/>
                    </a:ext>
                  </a:extLst>
                </p:cNvPr>
                <p:cNvSpPr txBox="1">
                  <a:spLocks noRot="1" noChangeAspect="1" noMove="1" noResize="1" noEditPoints="1" noAdjustHandles="1" noChangeArrowheads="1" noChangeShapeType="1" noTextEdit="1"/>
                </p:cNvSpPr>
                <p:nvPr/>
              </p:nvSpPr>
              <p:spPr>
                <a:xfrm>
                  <a:off x="11499872" y="3450915"/>
                  <a:ext cx="331803" cy="427970"/>
                </a:xfrm>
                <a:prstGeom prst="diamond">
                  <a:avLst/>
                </a:prstGeom>
                <a:blipFill>
                  <a:blip r:embed="rId21"/>
                  <a:stretch>
                    <a:fillRect/>
                  </a:stretch>
                </a:blipFill>
                <a:ln>
                  <a:solidFill>
                    <a:schemeClr val="tx1"/>
                  </a:solidFill>
                </a:ln>
              </p:spPr>
              <p:txBody>
                <a:bodyPr/>
                <a:lstStyle/>
                <a:p>
                  <a:r>
                    <a:rPr lang="en-GB">
                      <a:noFill/>
                    </a:rPr>
                    <a:t> </a:t>
                  </a:r>
                </a:p>
              </p:txBody>
            </p:sp>
          </mc:Fallback>
        </mc:AlternateContent>
        <p:cxnSp>
          <p:nvCxnSpPr>
            <p:cNvPr id="150" name="Straight Connector 149">
              <a:extLst>
                <a:ext uri="{FF2B5EF4-FFF2-40B4-BE49-F238E27FC236}">
                  <a16:creationId xmlns:a16="http://schemas.microsoft.com/office/drawing/2014/main" id="{72853514-C986-CF4A-8D85-E24803A81AED}"/>
                </a:ext>
              </a:extLst>
            </p:cNvPr>
            <p:cNvCxnSpPr>
              <a:cxnSpLocks/>
              <a:stCxn id="89" idx="0"/>
              <a:endCxn id="152" idx="2"/>
            </p:cNvCxnSpPr>
            <p:nvPr/>
          </p:nvCxnSpPr>
          <p:spPr>
            <a:xfrm flipH="1" flipV="1">
              <a:off x="11178971" y="3724300"/>
              <a:ext cx="72336" cy="161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8F521EE7-A0AD-2E41-91DB-BB74300653C4}"/>
                </a:ext>
              </a:extLst>
            </p:cNvPr>
            <p:cNvCxnSpPr>
              <a:cxnSpLocks/>
              <a:stCxn id="152" idx="3"/>
              <a:endCxn id="149" idx="1"/>
            </p:cNvCxnSpPr>
            <p:nvPr/>
          </p:nvCxnSpPr>
          <p:spPr>
            <a:xfrm>
              <a:off x="11238371" y="3664900"/>
              <a:ext cx="2615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Rectangle 151">
              <a:extLst>
                <a:ext uri="{FF2B5EF4-FFF2-40B4-BE49-F238E27FC236}">
                  <a16:creationId xmlns:a16="http://schemas.microsoft.com/office/drawing/2014/main" id="{AC221E4F-AADB-AB4F-AE58-068443B5FDB7}"/>
                </a:ext>
              </a:extLst>
            </p:cNvPr>
            <p:cNvSpPr/>
            <p:nvPr/>
          </p:nvSpPr>
          <p:spPr>
            <a:xfrm>
              <a:off x="11119571" y="3605500"/>
              <a:ext cx="118800" cy="1188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817ABA6A-A3FE-894B-AE42-846BF6281D83}"/>
                    </a:ext>
                  </a:extLst>
                </p:cNvPr>
                <p:cNvSpPr txBox="1"/>
                <p:nvPr/>
              </p:nvSpPr>
              <p:spPr>
                <a:xfrm>
                  <a:off x="10950783" y="3557178"/>
                  <a:ext cx="15683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l-GR" sz="1400" i="1" smtClean="0">
                            <a:solidFill>
                              <a:schemeClr val="accent1"/>
                            </a:solidFill>
                            <a:latin typeface="Cambria Math" panose="02040503050406030204" pitchFamily="18" charset="0"/>
                            <a:ea typeface="Cambria Math" panose="02040503050406030204" pitchFamily="18" charset="0"/>
                          </a:rPr>
                          <m:t>𝛶</m:t>
                        </m:r>
                      </m:oMath>
                    </m:oMathPara>
                  </a14:m>
                  <a:endParaRPr lang="de-DE" sz="1400" i="1" dirty="0">
                    <a:solidFill>
                      <a:schemeClr val="accent1"/>
                    </a:solidFill>
                  </a:endParaRPr>
                </a:p>
              </p:txBody>
            </p:sp>
          </mc:Choice>
          <mc:Fallback xmlns="">
            <p:sp>
              <p:nvSpPr>
                <p:cNvPr id="567" name="TextBox 566">
                  <a:extLst>
                    <a:ext uri="{FF2B5EF4-FFF2-40B4-BE49-F238E27FC236}">
                      <a16:creationId xmlns:a16="http://schemas.microsoft.com/office/drawing/2014/main" id="{41C7E2E1-74BF-3040-9488-3DFD3521C707}"/>
                    </a:ext>
                  </a:extLst>
                </p:cNvPr>
                <p:cNvSpPr txBox="1">
                  <a:spLocks noRot="1" noChangeAspect="1" noMove="1" noResize="1" noEditPoints="1" noAdjustHandles="1" noChangeArrowheads="1" noChangeShapeType="1" noTextEdit="1"/>
                </p:cNvSpPr>
                <p:nvPr/>
              </p:nvSpPr>
              <p:spPr>
                <a:xfrm>
                  <a:off x="10950783" y="3557178"/>
                  <a:ext cx="156838" cy="215444"/>
                </a:xfrm>
                <a:prstGeom prst="rect">
                  <a:avLst/>
                </a:prstGeom>
                <a:blipFill>
                  <a:blip r:embed="rId22"/>
                  <a:stretch>
                    <a:fillRect l="-14286" r="-14286"/>
                  </a:stretch>
                </a:blipFill>
              </p:spPr>
              <p:txBody>
                <a:bodyPr/>
                <a:lstStyle/>
                <a:p>
                  <a:r>
                    <a:rPr lang="en-GB">
                      <a:noFill/>
                    </a:rPr>
                    <a:t> </a:t>
                  </a:r>
                </a:p>
              </p:txBody>
            </p:sp>
          </mc:Fallback>
        </mc:AlternateContent>
      </p:grpSp>
      <mc:AlternateContent xmlns:mc="http://schemas.openxmlformats.org/markup-compatibility/2006" xmlns:a14="http://schemas.microsoft.com/office/drawing/2010/main">
        <mc:Choice Requires="a14">
          <p:graphicFrame>
            <p:nvGraphicFramePr>
              <p:cNvPr id="155" name="Table 154">
                <a:extLst>
                  <a:ext uri="{FF2B5EF4-FFF2-40B4-BE49-F238E27FC236}">
                    <a16:creationId xmlns:a16="http://schemas.microsoft.com/office/drawing/2014/main" id="{BBC42738-5D12-4749-A0D3-16831388D8EF}"/>
                  </a:ext>
                </a:extLst>
              </p:cNvPr>
              <p:cNvGraphicFramePr>
                <a:graphicFrameLocks noGrp="1"/>
              </p:cNvGraphicFramePr>
              <p:nvPr>
                <p:extLst>
                  <p:ext uri="{D42A27DB-BD31-4B8C-83A1-F6EECF244321}">
                    <p14:modId xmlns:p14="http://schemas.microsoft.com/office/powerpoint/2010/main" val="3153294526"/>
                  </p:ext>
                </p:extLst>
              </p:nvPr>
            </p:nvGraphicFramePr>
            <p:xfrm>
              <a:off x="9557962" y="98693"/>
              <a:ext cx="2401443" cy="3167190"/>
            </p:xfrm>
            <a:graphic>
              <a:graphicData uri="http://schemas.openxmlformats.org/drawingml/2006/table">
                <a:tbl>
                  <a:tblPr firstRow="1" firstCol="1" bandRow="1">
                    <a:tableStyleId>{793D81CF-94F2-401A-BA57-92F5A7B2D0C5}</a:tableStyleId>
                  </a:tblPr>
                  <a:tblGrid>
                    <a:gridCol w="640842">
                      <a:extLst>
                        <a:ext uri="{9D8B030D-6E8A-4147-A177-3AD203B41FA5}">
                          <a16:colId xmlns:a16="http://schemas.microsoft.com/office/drawing/2014/main" val="1177353210"/>
                        </a:ext>
                      </a:extLst>
                    </a:gridCol>
                    <a:gridCol w="586867">
                      <a:extLst>
                        <a:ext uri="{9D8B030D-6E8A-4147-A177-3AD203B41FA5}">
                          <a16:colId xmlns:a16="http://schemas.microsoft.com/office/drawing/2014/main" val="594946696"/>
                        </a:ext>
                      </a:extLst>
                    </a:gridCol>
                    <a:gridCol w="586867">
                      <a:extLst>
                        <a:ext uri="{9D8B030D-6E8A-4147-A177-3AD203B41FA5}">
                          <a16:colId xmlns:a16="http://schemas.microsoft.com/office/drawing/2014/main" val="3263784376"/>
                        </a:ext>
                      </a:extLst>
                    </a:gridCol>
                    <a:gridCol w="586867">
                      <a:extLst>
                        <a:ext uri="{9D8B030D-6E8A-4147-A177-3AD203B41FA5}">
                          <a16:colId xmlns:a16="http://schemas.microsoft.com/office/drawing/2014/main" val="2154973944"/>
                        </a:ext>
                      </a:extLst>
                    </a:gridCol>
                  </a:tblGrid>
                  <a:tr h="0">
                    <a:tc>
                      <a:txBody>
                        <a:bodyPr/>
                        <a:lstStyle/>
                        <a:p>
                          <a:endParaRPr lang="en-GB" sz="1400" b="0"/>
                        </a:p>
                      </a:txBody>
                      <a:tcPr>
                        <a:lnL w="12700" cmpd="sng">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smtClean="0">
                                        <a:latin typeface="Cambria Math" panose="02040503050406030204" pitchFamily="18" charset="0"/>
                                      </a:rPr>
                                      <m:t>𝑑</m:t>
                                    </m:r>
                                  </m:e>
                                  <m:sup>
                                    <m:d>
                                      <m:dPr>
                                        <m:ctrlPr>
                                          <a:rPr lang="de-DE" sz="1400" i="1" smtClean="0">
                                            <a:latin typeface="Cambria Math" panose="02040503050406030204" pitchFamily="18" charset="0"/>
                                          </a:rPr>
                                        </m:ctrlPr>
                                      </m:dPr>
                                      <m:e>
                                        <m:r>
                                          <a:rPr lang="de-DE" sz="1400" smtClean="0">
                                            <a:latin typeface="Cambria Math" panose="02040503050406030204" pitchFamily="18" charset="0"/>
                                          </a:rPr>
                                          <m:t>2</m:t>
                                        </m:r>
                                      </m:e>
                                    </m:d>
                                  </m:sup>
                                </m:sSup>
                              </m:oMath>
                            </m:oMathPara>
                          </a14:m>
                          <a:endParaRPr lang="en-GB" sz="1400" b="0"/>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smtClean="0">
                                        <a:latin typeface="Cambria Math" panose="02040503050406030204" pitchFamily="18" charset="0"/>
                                      </a:rPr>
                                      <m:t>𝑑</m:t>
                                    </m:r>
                                  </m:e>
                                  <m:sup>
                                    <m:d>
                                      <m:dPr>
                                        <m:ctrlPr>
                                          <a:rPr lang="de-DE" sz="1400" i="1" smtClean="0">
                                            <a:latin typeface="Cambria Math" panose="02040503050406030204" pitchFamily="18" charset="0"/>
                                          </a:rPr>
                                        </m:ctrlPr>
                                      </m:dPr>
                                      <m:e>
                                        <m:r>
                                          <a:rPr lang="de-DE" sz="1400" smtClean="0">
                                            <a:latin typeface="Cambria Math" panose="02040503050406030204" pitchFamily="18" charset="0"/>
                                          </a:rPr>
                                          <m:t>3</m:t>
                                        </m:r>
                                      </m:e>
                                    </m:d>
                                  </m:sup>
                                </m:sSup>
                              </m:oMath>
                            </m:oMathPara>
                          </a14:m>
                          <a:endParaRPr lang="en-GB" sz="1400" b="0"/>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sSup>
                                  <m:sSupPr>
                                    <m:ctrlPr>
                                      <a:rPr lang="de-DE" sz="1400" i="1" smtClean="0">
                                        <a:latin typeface="Cambria Math" panose="02040503050406030204" pitchFamily="18" charset="0"/>
                                      </a:rPr>
                                    </m:ctrlPr>
                                  </m:sSupPr>
                                  <m:e>
                                    <m:r>
                                      <a:rPr lang="de-DE" sz="1400" smtClean="0">
                                        <a:latin typeface="Cambria Math" panose="02040503050406030204" pitchFamily="18" charset="0"/>
                                      </a:rPr>
                                      <m:t>𝑑</m:t>
                                    </m:r>
                                  </m:e>
                                  <m:sup>
                                    <m:d>
                                      <m:dPr>
                                        <m:ctrlPr>
                                          <a:rPr lang="de-DE" sz="1400" i="1" smtClean="0">
                                            <a:latin typeface="Cambria Math" panose="02040503050406030204" pitchFamily="18" charset="0"/>
                                          </a:rPr>
                                        </m:ctrlPr>
                                      </m:dPr>
                                      <m:e>
                                        <m:r>
                                          <a:rPr lang="de-DE" sz="1400" smtClean="0">
                                            <a:latin typeface="Cambria Math" panose="02040503050406030204" pitchFamily="18" charset="0"/>
                                          </a:rPr>
                                          <m:t>4</m:t>
                                        </m:r>
                                      </m:e>
                                    </m:d>
                                  </m:sup>
                                </m:sSup>
                              </m:oMath>
                            </m:oMathPara>
                          </a14:m>
                          <a:endParaRPr lang="en-GB" sz="1400" b="0" dirty="0"/>
                        </a:p>
                      </a:txBody>
                      <a:tcPr>
                        <a:lnL>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4153414432"/>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1</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w="12700" cmpd="sng">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extLst>
                      <a:ext uri="{0D108BD9-81ED-4DB2-BD59-A6C34878D82A}">
                        <a16:rowId xmlns:a16="http://schemas.microsoft.com/office/drawing/2014/main" val="2340768165"/>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2</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extLst>
                      <a:ext uri="{0D108BD9-81ED-4DB2-BD59-A6C34878D82A}">
                        <a16:rowId xmlns:a16="http://schemas.microsoft.com/office/drawing/2014/main" val="736112828"/>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3</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extLst>
                      <a:ext uri="{0D108BD9-81ED-4DB2-BD59-A6C34878D82A}">
                        <a16:rowId xmlns:a16="http://schemas.microsoft.com/office/drawing/2014/main" val="678655777"/>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4</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extLst>
                      <a:ext uri="{0D108BD9-81ED-4DB2-BD59-A6C34878D82A}">
                        <a16:rowId xmlns:a16="http://schemas.microsoft.com/office/drawing/2014/main" val="65263763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5</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extLst>
                      <a:ext uri="{0D108BD9-81ED-4DB2-BD59-A6C34878D82A}">
                        <a16:rowId xmlns:a16="http://schemas.microsoft.com/office/drawing/2014/main" val="3104293299"/>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6</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5F0E2"/>
                        </a:solidFill>
                      </a:tcPr>
                    </a:tc>
                    <a:extLst>
                      <a:ext uri="{0D108BD9-81ED-4DB2-BD59-A6C34878D82A}">
                        <a16:rowId xmlns:a16="http://schemas.microsoft.com/office/drawing/2014/main" val="848049322"/>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7</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𝑏𝑎𝑛</m:t>
                                </m:r>
                              </m:oMath>
                            </m:oMathPara>
                          </a14:m>
                          <a:endParaRPr lang="en-GB" sz="1400"/>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F8E5BA"/>
                        </a:solidFill>
                      </a:tcPr>
                    </a:tc>
                    <a:extLst>
                      <a:ext uri="{0D108BD9-81ED-4DB2-BD59-A6C34878D82A}">
                        <a16:rowId xmlns:a16="http://schemas.microsoft.com/office/drawing/2014/main" val="1009717035"/>
                      </a:ext>
                    </a:extLst>
                  </a:tr>
                  <a:tr h="0">
                    <a:tc>
                      <a:txBody>
                        <a:bodyPr/>
                        <a:lstStyle/>
                        <a:p>
                          <a:pPr/>
                          <a14:m>
                            <m:oMathPara xmlns:m="http://schemas.openxmlformats.org/officeDocument/2006/math">
                              <m:oMathParaPr>
                                <m:jc m:val="centerGroup"/>
                              </m:oMathParaPr>
                              <m:oMath xmlns:m="http://schemas.openxmlformats.org/officeDocument/2006/math">
                                <m:sSubSup>
                                  <m:sSubSupPr>
                                    <m:ctrlPr>
                                      <a:rPr lang="de-DE" sz="1400" b="1" i="1" smtClean="0">
                                        <a:solidFill>
                                          <a:schemeClr val="bg1"/>
                                        </a:solidFill>
                                        <a:latin typeface="Cambria Math" panose="02040503050406030204" pitchFamily="18" charset="0"/>
                                      </a:rPr>
                                    </m:ctrlPr>
                                  </m:sSubSupPr>
                                  <m:e>
                                    <m:r>
                                      <a:rPr lang="de-DE" sz="1400">
                                        <a:solidFill>
                                          <a:schemeClr val="bg1"/>
                                        </a:solidFill>
                                        <a:latin typeface="Cambria Math" panose="02040503050406030204" pitchFamily="18" charset="0"/>
                                      </a:rPr>
                                      <m:t>𝒅</m:t>
                                    </m:r>
                                  </m:e>
                                  <m:sub>
                                    <m:r>
                                      <a:rPr lang="de-DE" sz="1400" b="0" i="1" smtClean="0">
                                        <a:solidFill>
                                          <a:schemeClr val="bg1"/>
                                        </a:solidFill>
                                        <a:latin typeface="Cambria Math" panose="02040503050406030204" pitchFamily="18" charset="0"/>
                                      </a:rPr>
                                      <m:t>8</m:t>
                                    </m:r>
                                  </m:sub>
                                  <m:sup>
                                    <m:d>
                                      <m:dPr>
                                        <m:ctrlPr>
                                          <a:rPr lang="de-DE" sz="1400" i="1">
                                            <a:solidFill>
                                              <a:schemeClr val="bg1"/>
                                            </a:solidFill>
                                            <a:latin typeface="Cambria Math" panose="02040503050406030204" pitchFamily="18" charset="0"/>
                                          </a:rPr>
                                        </m:ctrlPr>
                                      </m:dPr>
                                      <m:e>
                                        <m:r>
                                          <a:rPr lang="de-DE" sz="1400" smtClean="0">
                                            <a:solidFill>
                                              <a:schemeClr val="bg1"/>
                                            </a:solidFill>
                                            <a:latin typeface="Cambria Math" panose="02040503050406030204" pitchFamily="18" charset="0"/>
                                          </a:rPr>
                                          <m:t>2 </m:t>
                                        </m:r>
                                        <m:r>
                                          <a:rPr lang="de-DE" sz="1400">
                                            <a:solidFill>
                                              <a:schemeClr val="bg1"/>
                                            </a:solidFill>
                                            <a:latin typeface="Cambria Math" panose="02040503050406030204" pitchFamily="18" charset="0"/>
                                          </a:rPr>
                                          <m:t>:</m:t>
                                        </m:r>
                                        <m:r>
                                          <a:rPr lang="de-DE" sz="1400" smtClean="0">
                                            <a:solidFill>
                                              <a:schemeClr val="bg1"/>
                                            </a:solidFill>
                                            <a:latin typeface="Cambria Math" panose="02040503050406030204" pitchFamily="18" charset="0"/>
                                          </a:rPr>
                                          <m:t>4</m:t>
                                        </m:r>
                                      </m:e>
                                    </m:d>
                                  </m:sup>
                                </m:sSubSup>
                              </m:oMath>
                            </m:oMathPara>
                          </a14:m>
                          <a:endParaRPr lang="en-GB" sz="1400" b="0">
                            <a:solidFill>
                              <a:schemeClr val="bg1"/>
                            </a:solidFill>
                          </a:endParaRPr>
                        </a:p>
                      </a:txBody>
                      <a:tcPr>
                        <a:lnL w="12700" cmpd="sng">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a:p>
                      </a:txBody>
                      <a:tcPr>
                        <a:lnL>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5F0E2"/>
                        </a:solidFill>
                      </a:tcPr>
                    </a:tc>
                    <a:tc>
                      <a:txBody>
                        <a:bodyPr/>
                        <a:lstStyle/>
                        <a:p>
                          <a:pPr/>
                          <a14:m>
                            <m:oMathPara xmlns:m="http://schemas.openxmlformats.org/officeDocument/2006/math">
                              <m:oMathParaPr>
                                <m:jc m:val="centerGroup"/>
                              </m:oMathParaPr>
                              <m:oMath xmlns:m="http://schemas.openxmlformats.org/officeDocument/2006/math">
                                <m:r>
                                  <a:rPr lang="de-DE" sz="1400" smtClean="0">
                                    <a:latin typeface="Cambria Math" panose="02040503050406030204" pitchFamily="18" charset="0"/>
                                  </a:rPr>
                                  <m:t>𝑓𝑟𝑒𝑒</m:t>
                                </m:r>
                              </m:oMath>
                            </m:oMathPara>
                          </a14:m>
                          <a:endParaRPr lang="en-GB" sz="1400" dirty="0"/>
                        </a:p>
                      </a:txBody>
                      <a:tcPr>
                        <a:lnL>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5F0E2"/>
                        </a:solidFill>
                      </a:tcPr>
                    </a:tc>
                    <a:extLst>
                      <a:ext uri="{0D108BD9-81ED-4DB2-BD59-A6C34878D82A}">
                        <a16:rowId xmlns:a16="http://schemas.microsoft.com/office/drawing/2014/main" val="1524021209"/>
                      </a:ext>
                    </a:extLst>
                  </a:tr>
                </a:tbl>
              </a:graphicData>
            </a:graphic>
          </p:graphicFrame>
        </mc:Choice>
        <mc:Fallback xmlns="">
          <p:graphicFrame>
            <p:nvGraphicFramePr>
              <p:cNvPr id="155" name="Table 154">
                <a:extLst>
                  <a:ext uri="{FF2B5EF4-FFF2-40B4-BE49-F238E27FC236}">
                    <a16:creationId xmlns:a16="http://schemas.microsoft.com/office/drawing/2014/main" id="{BBC42738-5D12-4749-A0D3-16831388D8EF}"/>
                  </a:ext>
                </a:extLst>
              </p:cNvPr>
              <p:cNvGraphicFramePr>
                <a:graphicFrameLocks noGrp="1"/>
              </p:cNvGraphicFramePr>
              <p:nvPr>
                <p:extLst>
                  <p:ext uri="{D42A27DB-BD31-4B8C-83A1-F6EECF244321}">
                    <p14:modId xmlns:p14="http://schemas.microsoft.com/office/powerpoint/2010/main" val="3153294526"/>
                  </p:ext>
                </p:extLst>
              </p:nvPr>
            </p:nvGraphicFramePr>
            <p:xfrm>
              <a:off x="9557962" y="98693"/>
              <a:ext cx="2401443" cy="3167190"/>
            </p:xfrm>
            <a:graphic>
              <a:graphicData uri="http://schemas.openxmlformats.org/drawingml/2006/table">
                <a:tbl>
                  <a:tblPr firstRow="1" firstCol="1" bandRow="1">
                    <a:tableStyleId>{793D81CF-94F2-401A-BA57-92F5A7B2D0C5}</a:tableStyleId>
                  </a:tblPr>
                  <a:tblGrid>
                    <a:gridCol w="640842">
                      <a:extLst>
                        <a:ext uri="{9D8B030D-6E8A-4147-A177-3AD203B41FA5}">
                          <a16:colId xmlns:a16="http://schemas.microsoft.com/office/drawing/2014/main" val="1177353210"/>
                        </a:ext>
                      </a:extLst>
                    </a:gridCol>
                    <a:gridCol w="586867">
                      <a:extLst>
                        <a:ext uri="{9D8B030D-6E8A-4147-A177-3AD203B41FA5}">
                          <a16:colId xmlns:a16="http://schemas.microsoft.com/office/drawing/2014/main" val="594946696"/>
                        </a:ext>
                      </a:extLst>
                    </a:gridCol>
                    <a:gridCol w="586867">
                      <a:extLst>
                        <a:ext uri="{9D8B030D-6E8A-4147-A177-3AD203B41FA5}">
                          <a16:colId xmlns:a16="http://schemas.microsoft.com/office/drawing/2014/main" val="3263784376"/>
                        </a:ext>
                      </a:extLst>
                    </a:gridCol>
                    <a:gridCol w="586867">
                      <a:extLst>
                        <a:ext uri="{9D8B030D-6E8A-4147-A177-3AD203B41FA5}">
                          <a16:colId xmlns:a16="http://schemas.microsoft.com/office/drawing/2014/main" val="2154973944"/>
                        </a:ext>
                      </a:extLst>
                    </a:gridCol>
                  </a:tblGrid>
                  <a:tr h="319151">
                    <a:tc>
                      <a:txBody>
                        <a:bodyPr/>
                        <a:lstStyle/>
                        <a:p>
                          <a:endParaRPr lang="en-GB" sz="1400" b="0"/>
                        </a:p>
                      </a:txBody>
                      <a:tcPr>
                        <a:lnL w="12700" cmpd="sng">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DE"/>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110870" r="-202174" b="-904000"/>
                          </a:stretch>
                        </a:blipFill>
                      </a:tcPr>
                    </a:tc>
                    <a:tc>
                      <a:txBody>
                        <a:bodyPr/>
                        <a:lstStyle/>
                        <a:p>
                          <a:endParaRPr lang="en-DE"/>
                        </a:p>
                      </a:txBody>
                      <a:tcPr>
                        <a:lnL>
                          <a:noFill/>
                        </a:lnL>
                        <a:lnR>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206383" r="-97872" b="-904000"/>
                          </a:stretch>
                        </a:blipFill>
                      </a:tcPr>
                    </a:tc>
                    <a:tc>
                      <a:txBody>
                        <a:bodyPr/>
                        <a:lstStyle/>
                        <a:p>
                          <a:endParaRPr lang="en-DE"/>
                        </a:p>
                      </a:txBody>
                      <a:tcPr>
                        <a:lnL>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313043" b="-904000"/>
                          </a:stretch>
                        </a:blipFill>
                      </a:tcPr>
                    </a:tc>
                    <a:extLst>
                      <a:ext uri="{0D108BD9-81ED-4DB2-BD59-A6C34878D82A}">
                        <a16:rowId xmlns:a16="http://schemas.microsoft.com/office/drawing/2014/main" val="4153414432"/>
                      </a:ext>
                    </a:extLst>
                  </a:tr>
                  <a:tr h="355092">
                    <a:tc>
                      <a:txBody>
                        <a:bodyPr/>
                        <a:lstStyle/>
                        <a:p>
                          <a:endParaRPr lang="en-DE"/>
                        </a:p>
                      </a:txBody>
                      <a:tcPr>
                        <a:lnL w="12700" cmpd="sng">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t="-89286" r="-272549" b="-707143"/>
                          </a:stretch>
                        </a:blipFill>
                      </a:tcPr>
                    </a:tc>
                    <a:tc>
                      <a:txBody>
                        <a:bodyPr/>
                        <a:lstStyle/>
                        <a:p>
                          <a:endParaRPr lang="en-DE"/>
                        </a:p>
                      </a:txBody>
                      <a:tcPr>
                        <a:lnL>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110870" t="-89286" r="-202174" b="-707143"/>
                          </a:stretch>
                        </a:blipFill>
                      </a:tcPr>
                    </a:tc>
                    <a:tc>
                      <a:txBody>
                        <a:bodyPr/>
                        <a:lstStyle/>
                        <a:p>
                          <a:endParaRPr lang="en-DE"/>
                        </a:p>
                      </a:txBody>
                      <a:tcPr>
                        <a:lnL>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206383" t="-89286" r="-97872" b="-707143"/>
                          </a:stretch>
                        </a:blipFill>
                      </a:tcPr>
                    </a:tc>
                    <a:tc>
                      <a:txBody>
                        <a:bodyPr/>
                        <a:lstStyle/>
                        <a:p>
                          <a:endParaRPr lang="en-DE"/>
                        </a:p>
                      </a:txBody>
                      <a:tcPr>
                        <a:lnL>
                          <a:noFill/>
                        </a:lnL>
                        <a:lnR w="12700" cmpd="sng">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313043" t="-89286" b="-707143"/>
                          </a:stretch>
                        </a:blipFill>
                      </a:tcPr>
                    </a:tc>
                    <a:extLst>
                      <a:ext uri="{0D108BD9-81ED-4DB2-BD59-A6C34878D82A}">
                        <a16:rowId xmlns:a16="http://schemas.microsoft.com/office/drawing/2014/main" val="2340768165"/>
                      </a:ext>
                    </a:extLst>
                  </a:tr>
                  <a:tr h="355283">
                    <a:tc>
                      <a:txBody>
                        <a:bodyPr/>
                        <a:lstStyle/>
                        <a:p>
                          <a:endParaRPr lang="en-DE"/>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t="-182759" r="-272549" b="-582759"/>
                          </a:stretch>
                        </a:blipFill>
                      </a:tcPr>
                    </a:tc>
                    <a:tc>
                      <a:txBody>
                        <a:bodyPr/>
                        <a:lstStyle/>
                        <a:p>
                          <a:endParaRPr lang="en-DE"/>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110870" t="-182759" r="-202174" b="-582759"/>
                          </a:stretch>
                        </a:blipFill>
                      </a:tcPr>
                    </a:tc>
                    <a:tc>
                      <a:txBody>
                        <a:bodyPr/>
                        <a:lstStyle/>
                        <a:p>
                          <a:endParaRPr lang="en-DE"/>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206383" t="-182759" r="-97872" b="-582759"/>
                          </a:stretch>
                        </a:blipFill>
                      </a:tcPr>
                    </a:tc>
                    <a:tc>
                      <a:txBody>
                        <a:bodyPr/>
                        <a:lstStyle/>
                        <a:p>
                          <a:endParaRPr lang="en-DE"/>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313043" t="-182759" b="-582759"/>
                          </a:stretch>
                        </a:blipFill>
                      </a:tcPr>
                    </a:tc>
                    <a:extLst>
                      <a:ext uri="{0D108BD9-81ED-4DB2-BD59-A6C34878D82A}">
                        <a16:rowId xmlns:a16="http://schemas.microsoft.com/office/drawing/2014/main" val="736112828"/>
                      </a:ext>
                    </a:extLst>
                  </a:tr>
                  <a:tr h="356362">
                    <a:tc>
                      <a:txBody>
                        <a:bodyPr/>
                        <a:lstStyle/>
                        <a:p>
                          <a:endParaRPr lang="en-DE"/>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t="-292857" r="-272549" b="-503571"/>
                          </a:stretch>
                        </a:blipFill>
                      </a:tcPr>
                    </a:tc>
                    <a:tc>
                      <a:txBody>
                        <a:bodyPr/>
                        <a:lstStyle/>
                        <a:p>
                          <a:endParaRPr lang="en-DE"/>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110870" t="-292857" r="-202174" b="-503571"/>
                          </a:stretch>
                        </a:blipFill>
                      </a:tcPr>
                    </a:tc>
                    <a:tc>
                      <a:txBody>
                        <a:bodyPr/>
                        <a:lstStyle/>
                        <a:p>
                          <a:endParaRPr lang="en-DE"/>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206383" t="-292857" r="-97872" b="-503571"/>
                          </a:stretch>
                        </a:blipFill>
                      </a:tcPr>
                    </a:tc>
                    <a:tc>
                      <a:txBody>
                        <a:bodyPr/>
                        <a:lstStyle/>
                        <a:p>
                          <a:endParaRPr lang="en-DE"/>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313043" t="-292857" b="-503571"/>
                          </a:stretch>
                        </a:blipFill>
                      </a:tcPr>
                    </a:tc>
                    <a:extLst>
                      <a:ext uri="{0D108BD9-81ED-4DB2-BD59-A6C34878D82A}">
                        <a16:rowId xmlns:a16="http://schemas.microsoft.com/office/drawing/2014/main" val="678655777"/>
                      </a:ext>
                    </a:extLst>
                  </a:tr>
                  <a:tr h="354838">
                    <a:tc>
                      <a:txBody>
                        <a:bodyPr/>
                        <a:lstStyle/>
                        <a:p>
                          <a:endParaRPr lang="en-DE"/>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t="-392857" r="-272549" b="-403571"/>
                          </a:stretch>
                        </a:blipFill>
                      </a:tcPr>
                    </a:tc>
                    <a:tc>
                      <a:txBody>
                        <a:bodyPr/>
                        <a:lstStyle/>
                        <a:p>
                          <a:endParaRPr lang="en-DE"/>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110870" t="-392857" r="-202174" b="-403571"/>
                          </a:stretch>
                        </a:blipFill>
                      </a:tcPr>
                    </a:tc>
                    <a:tc>
                      <a:txBody>
                        <a:bodyPr/>
                        <a:lstStyle/>
                        <a:p>
                          <a:endParaRPr lang="en-DE"/>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206383" t="-392857" r="-97872" b="-403571"/>
                          </a:stretch>
                        </a:blipFill>
                      </a:tcPr>
                    </a:tc>
                    <a:tc>
                      <a:txBody>
                        <a:bodyPr/>
                        <a:lstStyle/>
                        <a:p>
                          <a:endParaRPr lang="en-DE"/>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313043" t="-392857" b="-403571"/>
                          </a:stretch>
                        </a:blipFill>
                      </a:tcPr>
                    </a:tc>
                    <a:extLst>
                      <a:ext uri="{0D108BD9-81ED-4DB2-BD59-A6C34878D82A}">
                        <a16:rowId xmlns:a16="http://schemas.microsoft.com/office/drawing/2014/main" val="652637631"/>
                      </a:ext>
                    </a:extLst>
                  </a:tr>
                  <a:tr h="358140">
                    <a:tc>
                      <a:txBody>
                        <a:bodyPr/>
                        <a:lstStyle/>
                        <a:p>
                          <a:endParaRPr lang="en-DE"/>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t="-492857" r="-272549" b="-303571"/>
                          </a:stretch>
                        </a:blipFill>
                      </a:tcPr>
                    </a:tc>
                    <a:tc>
                      <a:txBody>
                        <a:bodyPr/>
                        <a:lstStyle/>
                        <a:p>
                          <a:endParaRPr lang="en-DE"/>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110870" t="-492857" r="-202174" b="-303571"/>
                          </a:stretch>
                        </a:blipFill>
                      </a:tcPr>
                    </a:tc>
                    <a:tc>
                      <a:txBody>
                        <a:bodyPr/>
                        <a:lstStyle/>
                        <a:p>
                          <a:endParaRPr lang="en-DE"/>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206383" t="-492857" r="-97872" b="-303571"/>
                          </a:stretch>
                        </a:blipFill>
                      </a:tcPr>
                    </a:tc>
                    <a:tc>
                      <a:txBody>
                        <a:bodyPr/>
                        <a:lstStyle/>
                        <a:p>
                          <a:endParaRPr lang="en-DE"/>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313043" t="-492857" b="-303571"/>
                          </a:stretch>
                        </a:blipFill>
                      </a:tcPr>
                    </a:tc>
                    <a:extLst>
                      <a:ext uri="{0D108BD9-81ED-4DB2-BD59-A6C34878D82A}">
                        <a16:rowId xmlns:a16="http://schemas.microsoft.com/office/drawing/2014/main" val="3104293299"/>
                      </a:ext>
                    </a:extLst>
                  </a:tr>
                  <a:tr h="356616">
                    <a:tc>
                      <a:txBody>
                        <a:bodyPr/>
                        <a:lstStyle/>
                        <a:p>
                          <a:endParaRPr lang="en-DE"/>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t="-572414" r="-272549" b="-193103"/>
                          </a:stretch>
                        </a:blipFill>
                      </a:tcPr>
                    </a:tc>
                    <a:tc>
                      <a:txBody>
                        <a:bodyPr/>
                        <a:lstStyle/>
                        <a:p>
                          <a:endParaRPr lang="en-DE"/>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110870" t="-572414" r="-202174" b="-193103"/>
                          </a:stretch>
                        </a:blipFill>
                      </a:tcPr>
                    </a:tc>
                    <a:tc>
                      <a:txBody>
                        <a:bodyPr/>
                        <a:lstStyle/>
                        <a:p>
                          <a:endParaRPr lang="en-DE"/>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206383" t="-572414" r="-97872" b="-193103"/>
                          </a:stretch>
                        </a:blipFill>
                      </a:tcPr>
                    </a:tc>
                    <a:tc>
                      <a:txBody>
                        <a:bodyPr/>
                        <a:lstStyle/>
                        <a:p>
                          <a:endParaRPr lang="en-DE"/>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313043" t="-572414" b="-193103"/>
                          </a:stretch>
                        </a:blipFill>
                      </a:tcPr>
                    </a:tc>
                    <a:extLst>
                      <a:ext uri="{0D108BD9-81ED-4DB2-BD59-A6C34878D82A}">
                        <a16:rowId xmlns:a16="http://schemas.microsoft.com/office/drawing/2014/main" val="848049322"/>
                      </a:ext>
                    </a:extLst>
                  </a:tr>
                  <a:tr h="354965">
                    <a:tc>
                      <a:txBody>
                        <a:bodyPr/>
                        <a:lstStyle/>
                        <a:p>
                          <a:endParaRPr lang="en-DE"/>
                        </a:p>
                      </a:txBody>
                      <a:tcPr>
                        <a:lnL w="12700" cmpd="sng">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t="-696429" r="-272549" b="-100000"/>
                          </a:stretch>
                        </a:blipFill>
                      </a:tcPr>
                    </a:tc>
                    <a:tc>
                      <a:txBody>
                        <a:bodyPr/>
                        <a:lstStyle/>
                        <a:p>
                          <a:endParaRPr lang="en-DE"/>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110870" t="-696429" r="-202174" b="-100000"/>
                          </a:stretch>
                        </a:blipFill>
                      </a:tcPr>
                    </a:tc>
                    <a:tc>
                      <a:txBody>
                        <a:bodyPr/>
                        <a:lstStyle/>
                        <a:p>
                          <a:endParaRPr lang="en-DE"/>
                        </a:p>
                      </a:txBody>
                      <a:tcP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206383" t="-696429" r="-97872" b="-100000"/>
                          </a:stretch>
                        </a:blipFill>
                      </a:tcPr>
                    </a:tc>
                    <a:tc>
                      <a:txBody>
                        <a:bodyPr/>
                        <a:lstStyle/>
                        <a:p>
                          <a:endParaRPr lang="en-DE"/>
                        </a:p>
                      </a:txBody>
                      <a:tcPr>
                        <a:lnL>
                          <a:noFill/>
                        </a:lnL>
                        <a:lnR w="12700" cmpd="sng">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blipFill>
                          <a:blip r:embed="rId23"/>
                          <a:stretch>
                            <a:fillRect l="-313043" t="-696429" b="-100000"/>
                          </a:stretch>
                        </a:blipFill>
                      </a:tcPr>
                    </a:tc>
                    <a:extLst>
                      <a:ext uri="{0D108BD9-81ED-4DB2-BD59-A6C34878D82A}">
                        <a16:rowId xmlns:a16="http://schemas.microsoft.com/office/drawing/2014/main" val="1009717035"/>
                      </a:ext>
                    </a:extLst>
                  </a:tr>
                  <a:tr h="356743">
                    <a:tc>
                      <a:txBody>
                        <a:bodyPr/>
                        <a:lstStyle/>
                        <a:p>
                          <a:endParaRPr lang="en-DE"/>
                        </a:p>
                      </a:txBody>
                      <a:tcPr>
                        <a:lnL w="12700" cmpd="sng">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blipFill>
                          <a:blip r:embed="rId23"/>
                          <a:stretch>
                            <a:fillRect t="-796429" r="-272549"/>
                          </a:stretch>
                        </a:blipFill>
                      </a:tcPr>
                    </a:tc>
                    <a:tc>
                      <a:txBody>
                        <a:bodyPr/>
                        <a:lstStyle/>
                        <a:p>
                          <a:endParaRPr lang="en-DE"/>
                        </a:p>
                      </a:txBody>
                      <a:tcPr>
                        <a:lnL>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blipFill>
                          <a:blip r:embed="rId23"/>
                          <a:stretch>
                            <a:fillRect l="-110870" t="-796429" r="-202174"/>
                          </a:stretch>
                        </a:blipFill>
                      </a:tcPr>
                    </a:tc>
                    <a:tc>
                      <a:txBody>
                        <a:bodyPr/>
                        <a:lstStyle/>
                        <a:p>
                          <a:endParaRPr lang="en-DE"/>
                        </a:p>
                      </a:txBody>
                      <a:tcPr>
                        <a:lnL>
                          <a:noFill/>
                        </a:lnL>
                        <a:lnR>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blipFill>
                          <a:blip r:embed="rId23"/>
                          <a:stretch>
                            <a:fillRect l="-206383" t="-796429" r="-97872"/>
                          </a:stretch>
                        </a:blipFill>
                      </a:tcPr>
                    </a:tc>
                    <a:tc>
                      <a:txBody>
                        <a:bodyPr/>
                        <a:lstStyle/>
                        <a:p>
                          <a:endParaRPr lang="en-DE"/>
                        </a:p>
                      </a:txBody>
                      <a:tcPr>
                        <a:lnL>
                          <a:noFill/>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blipFill>
                          <a:blip r:embed="rId23"/>
                          <a:stretch>
                            <a:fillRect l="-313043" t="-796429"/>
                          </a:stretch>
                        </a:blipFill>
                      </a:tcPr>
                    </a:tc>
                    <a:extLst>
                      <a:ext uri="{0D108BD9-81ED-4DB2-BD59-A6C34878D82A}">
                        <a16:rowId xmlns:a16="http://schemas.microsoft.com/office/drawing/2014/main" val="1524021209"/>
                      </a:ext>
                    </a:extLst>
                  </a:tr>
                </a:tbl>
              </a:graphicData>
            </a:graphic>
          </p:graphicFrame>
        </mc:Fallback>
      </mc:AlternateContent>
      <p:sp>
        <p:nvSpPr>
          <p:cNvPr id="4" name="Date Placeholder 3">
            <a:extLst>
              <a:ext uri="{FF2B5EF4-FFF2-40B4-BE49-F238E27FC236}">
                <a16:creationId xmlns:a16="http://schemas.microsoft.com/office/drawing/2014/main" id="{CA6CD153-ED8C-6088-D6BC-7B00D0D4D6A7}"/>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90C5B654-E80B-D17F-052D-3D25E4C4249D}"/>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58303203-FEAC-644E-44A5-1D511E845446}"/>
              </a:ext>
            </a:extLst>
          </p:cNvPr>
          <p:cNvSpPr>
            <a:spLocks noGrp="1"/>
          </p:cNvSpPr>
          <p:nvPr>
            <p:ph type="sldNum" sz="quarter" idx="11"/>
          </p:nvPr>
        </p:nvSpPr>
        <p:spPr/>
        <p:txBody>
          <a:bodyPr/>
          <a:lstStyle/>
          <a:p>
            <a:fld id="{EB1502E6-D9AE-3544-B6D5-378AAA0B915F}" type="slidenum">
              <a:rPr lang="de-DE" altLang="de-DE" smtClean="0"/>
              <a:pPr/>
              <a:t>90</a:t>
            </a:fld>
            <a:endParaRPr lang="de-DE" altLang="de-DE" dirty="0"/>
          </a:p>
        </p:txBody>
      </p:sp>
    </p:spTree>
    <p:extLst>
      <p:ext uri="{BB962C8B-B14F-4D97-AF65-F5344CB8AC3E}">
        <p14:creationId xmlns:p14="http://schemas.microsoft.com/office/powerpoint/2010/main" val="353768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12247-756F-5F4F-9AA4-CD07BB5061EF}"/>
              </a:ext>
            </a:extLst>
          </p:cNvPr>
          <p:cNvSpPr>
            <a:spLocks noGrp="1"/>
          </p:cNvSpPr>
          <p:nvPr>
            <p:ph type="title"/>
          </p:nvPr>
        </p:nvSpPr>
        <p:spPr/>
        <p:txBody>
          <a:bodyPr/>
          <a:lstStyle/>
          <a:p>
            <a:r>
              <a:rPr lang="en-GB"/>
              <a:t>Acting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524682F-6A0F-4248-97FD-F410C88693FB}"/>
                  </a:ext>
                </a:extLst>
              </p:cNvPr>
              <p:cNvSpPr>
                <a:spLocks noGrp="1"/>
              </p:cNvSpPr>
              <p:nvPr>
                <p:ph type="body" sz="quarter" idx="13"/>
              </p:nvPr>
            </p:nvSpPr>
            <p:spPr/>
            <p:txBody>
              <a:bodyPr/>
              <a:lstStyle/>
              <a:p>
                <a:r>
                  <a:rPr lang="en-GB" dirty="0"/>
                  <a:t>After computing a temporal action assignment, assignment is acted out, including:</a:t>
                </a:r>
              </a:p>
              <a:p>
                <a:pPr lvl="1"/>
                <a:r>
                  <a:rPr lang="en-GB" dirty="0"/>
                  <a:t>Actuators get commands to carry out the action behind a current assignment, </a:t>
                </a:r>
              </a:p>
              <a:p>
                <a:pPr lvl="1"/>
                <a:r>
                  <a:rPr lang="en-GB" dirty="0"/>
                  <a:t>Internal state is updated: Decision PRVs are set, (messages are passed,) and then time moves on</a:t>
                </a:r>
              </a:p>
              <a:p>
                <a:r>
                  <a:rPr lang="en-GB" dirty="0"/>
                  <a:t>Agent can then continue to act according to the temporal assignment or recalculate as new evidence comes in</a:t>
                </a:r>
              </a:p>
              <a:p>
                <a:pPr lvl="1"/>
                <a:r>
                  <a:rPr lang="en-GB" dirty="0"/>
                  <a:t>Recalculate once every </a:t>
                </a:r>
                <a14:m>
                  <m:oMath xmlns:m="http://schemas.openxmlformats.org/officeDocument/2006/math">
                    <m:r>
                      <a:rPr lang="de-DE" b="0" i="1" smtClean="0">
                        <a:latin typeface="Cambria Math" panose="02040503050406030204" pitchFamily="18" charset="0"/>
                      </a:rPr>
                      <m:t>𝑘</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𝜅</m:t>
                    </m:r>
                  </m:oMath>
                </a14:m>
                <a:r>
                  <a:rPr lang="en-GB" dirty="0"/>
                  <a:t> steps</a:t>
                </a:r>
              </a:p>
              <a:p>
                <a:endParaRPr lang="en-GB" dirty="0"/>
              </a:p>
            </p:txBody>
          </p:sp>
        </mc:Choice>
        <mc:Fallback xmlns="">
          <p:sp>
            <p:nvSpPr>
              <p:cNvPr id="3" name="Content Placeholder 2">
                <a:extLst>
                  <a:ext uri="{FF2B5EF4-FFF2-40B4-BE49-F238E27FC236}">
                    <a16:creationId xmlns:a16="http://schemas.microsoft.com/office/drawing/2014/main" id="{F524682F-6A0F-4248-97FD-F410C88693FB}"/>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2210" r="-229"/>
                </a:stretch>
              </a:blipFill>
            </p:spPr>
            <p:txBody>
              <a:bodyPr/>
              <a:lstStyle/>
              <a:p>
                <a:r>
                  <a:rPr lang="en-DE">
                    <a:noFill/>
                  </a:rPr>
                  <a:t> </a:t>
                </a:r>
              </a:p>
            </p:txBody>
          </p:sp>
        </mc:Fallback>
      </mc:AlternateContent>
      <p:sp>
        <p:nvSpPr>
          <p:cNvPr id="5" name="Rectangle 4">
            <a:extLst>
              <a:ext uri="{FF2B5EF4-FFF2-40B4-BE49-F238E27FC236}">
                <a16:creationId xmlns:a16="http://schemas.microsoft.com/office/drawing/2014/main" id="{C599B4F7-8C1D-1445-BD2C-41A2B4ACBF1C}"/>
              </a:ext>
            </a:extLst>
          </p:cNvPr>
          <p:cNvSpPr/>
          <p:nvPr/>
        </p:nvSpPr>
        <p:spPr>
          <a:xfrm>
            <a:off x="3927565" y="6176963"/>
            <a:ext cx="4781006" cy="523220"/>
          </a:xfrm>
          <a:prstGeom prst="rect">
            <a:avLst/>
          </a:prstGeom>
        </p:spPr>
        <p:txBody>
          <a:bodyPr wrap="square">
            <a:spAutoFit/>
          </a:bodyPr>
          <a:lstStyle/>
          <a:p>
            <a:pPr algn="ctr"/>
            <a:r>
              <a:rPr lang="en-GB" sz="1400" dirty="0">
                <a:solidFill>
                  <a:schemeClr val="bg1">
                    <a:lumMod val="85000"/>
                  </a:schemeClr>
                </a:solidFill>
              </a:rPr>
              <a:t>Next three slides adapted from material provided by Dana Nau, </a:t>
            </a:r>
            <a:r>
              <a:rPr lang="en-US" sz="1400" dirty="0">
                <a:solidFill>
                  <a:schemeClr val="bg1">
                    <a:lumMod val="85000"/>
                  </a:schemeClr>
                </a:solidFill>
                <a:ea typeface="ＭＳ Ｐゴシック" charset="0"/>
                <a:cs typeface="ＭＳ Ｐゴシック" charset="0"/>
                <a:hlinkClick r:id="rId3">
                  <a:extLst>
                    <a:ext uri="{A12FA001-AC4F-418D-AE19-62706E023703}">
                      <ahyp:hlinkClr xmlns:ahyp="http://schemas.microsoft.com/office/drawing/2018/hyperlinkcolor" val="tx"/>
                    </a:ext>
                  </a:extLst>
                </a:hlinkClick>
              </a:rPr>
              <a:t>http://www.laas.fr/planning</a:t>
            </a:r>
            <a:r>
              <a:rPr lang="en-US" sz="1400" dirty="0">
                <a:solidFill>
                  <a:schemeClr val="bg1">
                    <a:lumMod val="85000"/>
                  </a:schemeClr>
                </a:solidFill>
                <a:ea typeface="ＭＳ Ｐゴシック" charset="0"/>
                <a:cs typeface="ＭＳ Ｐゴシック" charset="0"/>
              </a:rPr>
              <a:t> </a:t>
            </a:r>
          </a:p>
        </p:txBody>
      </p:sp>
      <p:sp>
        <p:nvSpPr>
          <p:cNvPr id="4" name="Date Placeholder 3">
            <a:extLst>
              <a:ext uri="{FF2B5EF4-FFF2-40B4-BE49-F238E27FC236}">
                <a16:creationId xmlns:a16="http://schemas.microsoft.com/office/drawing/2014/main" id="{A565CB62-FDF8-C2C1-FF07-276CBBB5C81B}"/>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6" name="Footer Placeholder 5">
            <a:extLst>
              <a:ext uri="{FF2B5EF4-FFF2-40B4-BE49-F238E27FC236}">
                <a16:creationId xmlns:a16="http://schemas.microsoft.com/office/drawing/2014/main" id="{CC56D974-CE1D-0F05-B88E-4CA56959B50B}"/>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7" name="Slide Number Placeholder 6">
            <a:extLst>
              <a:ext uri="{FF2B5EF4-FFF2-40B4-BE49-F238E27FC236}">
                <a16:creationId xmlns:a16="http://schemas.microsoft.com/office/drawing/2014/main" id="{DF44259C-3005-CE36-83E2-E8234F964621}"/>
              </a:ext>
            </a:extLst>
          </p:cNvPr>
          <p:cNvSpPr>
            <a:spLocks noGrp="1"/>
          </p:cNvSpPr>
          <p:nvPr>
            <p:ph type="sldNum" sz="quarter" idx="11"/>
          </p:nvPr>
        </p:nvSpPr>
        <p:spPr/>
        <p:txBody>
          <a:bodyPr/>
          <a:lstStyle/>
          <a:p>
            <a:fld id="{EB1502E6-D9AE-3544-B6D5-378AAA0B915F}" type="slidenum">
              <a:rPr lang="de-DE" altLang="de-DE" smtClean="0"/>
              <a:pPr/>
              <a:t>91</a:t>
            </a:fld>
            <a:endParaRPr lang="de-DE" altLang="de-DE" dirty="0"/>
          </a:p>
        </p:txBody>
      </p:sp>
    </p:spTree>
    <p:extLst>
      <p:ext uri="{BB962C8B-B14F-4D97-AF65-F5344CB8AC3E}">
        <p14:creationId xmlns:p14="http://schemas.microsoft.com/office/powerpoint/2010/main" val="3831015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a:t>Using Decision Making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type="body" sz="quarter" idx="13"/>
              </p:nvPr>
            </p:nvSpPr>
            <p:spPr>
              <a:xfrm>
                <a:off x="623392" y="1332843"/>
                <a:ext cx="7147569" cy="4584266"/>
              </a:xfrm>
            </p:spPr>
            <p:txBody>
              <a:bodyPr>
                <a:normAutofit lnSpcReduction="10000"/>
              </a:bodyPr>
              <a:lstStyle/>
              <a:p>
                <a:r>
                  <a:rPr lang="en-GB" dirty="0"/>
                  <a:t>Receding </a:t>
                </a:r>
                <a:r>
                  <a:rPr lang="en-GB" dirty="0">
                    <a:solidFill>
                      <a:schemeClr val="accent1"/>
                    </a:solidFill>
                  </a:rPr>
                  <a:t>horizon</a:t>
                </a:r>
                <a:r>
                  <a:rPr lang="en-GB" dirty="0"/>
                  <a:t>:</a:t>
                </a:r>
              </a:p>
              <a:p>
                <a:pPr lvl="1"/>
                <a:r>
                  <a:rPr lang="en-GB" dirty="0"/>
                  <a:t>Call </a:t>
                </a:r>
                <a14:m>
                  <m:oMath xmlns:m="http://schemas.openxmlformats.org/officeDocument/2006/math">
                    <m:r>
                      <m:rPr>
                        <m:sty m:val="p"/>
                      </m:rPr>
                      <a:rPr lang="de-DE">
                        <a:latin typeface="Cambria Math" panose="02040503050406030204" pitchFamily="18" charset="0"/>
                      </a:rPr>
                      <m:t>meu</m:t>
                    </m:r>
                  </m:oMath>
                </a14:m>
                <a:r>
                  <a:rPr lang="en-GB" dirty="0"/>
                  <a:t>, obtain a temporal action assignment </a:t>
                </a:r>
                <a14:m>
                  <m:oMath xmlns:m="http://schemas.openxmlformats.org/officeDocument/2006/math">
                    <m:r>
                      <a:rPr lang="el-GR" i="1" smtClean="0">
                        <a:latin typeface="Cambria Math" panose="02040503050406030204" pitchFamily="18" charset="0"/>
                      </a:rPr>
                      <m:t>𝜋</m:t>
                    </m:r>
                  </m:oMath>
                </a14:m>
                <a:r>
                  <a:rPr lang="el-GR" dirty="0"/>
                  <a:t>, </a:t>
                </a:r>
                <a:r>
                  <a:rPr lang="en-GB" dirty="0"/>
                  <a:t>perform 1</a:t>
                </a:r>
                <a:r>
                  <a:rPr lang="en-GB" baseline="30000" dirty="0"/>
                  <a:t>st</a:t>
                </a:r>
                <a:r>
                  <a:rPr lang="en-GB" dirty="0"/>
                  <a:t> action, call </a:t>
                </a:r>
                <a14:m>
                  <m:oMath xmlns:m="http://schemas.openxmlformats.org/officeDocument/2006/math">
                    <m:r>
                      <m:rPr>
                        <m:sty m:val="p"/>
                      </m:rPr>
                      <a:rPr lang="de-DE">
                        <a:latin typeface="Cambria Math" panose="02040503050406030204" pitchFamily="18" charset="0"/>
                      </a:rPr>
                      <m:t>meu</m:t>
                    </m:r>
                  </m:oMath>
                </a14:m>
                <a:r>
                  <a:rPr lang="en-GB" dirty="0"/>
                  <a:t> again …</a:t>
                </a:r>
              </a:p>
              <a:p>
                <a:pPr lvl="2"/>
                <a14:m>
                  <m:oMath xmlns:m="http://schemas.openxmlformats.org/officeDocument/2006/math">
                    <m:r>
                      <m:rPr>
                        <m:sty m:val="p"/>
                      </m:rPr>
                      <a:rPr lang="de-DE">
                        <a:latin typeface="Cambria Math" panose="02040503050406030204" pitchFamily="18" charset="0"/>
                      </a:rPr>
                      <m:t>meu</m:t>
                    </m:r>
                  </m:oMath>
                </a14:m>
                <a:r>
                  <a:rPr lang="en-GB" dirty="0"/>
                  <a:t> refers to an implementation solving an MEU problem</a:t>
                </a:r>
              </a:p>
              <a:p>
                <a:pPr lvl="1"/>
                <a:r>
                  <a:rPr lang="en-GB" dirty="0"/>
                  <a:t>Like game-tree search (chess, checkers, etc.)</a:t>
                </a:r>
              </a:p>
              <a:p>
                <a:r>
                  <a:rPr lang="en-GB" dirty="0"/>
                  <a:t>Useful when unpredictable things are likely to happen</a:t>
                </a:r>
              </a:p>
              <a:p>
                <a:pPr lvl="1"/>
                <a:r>
                  <a:rPr lang="en-GB" dirty="0"/>
                  <a:t>Re-plans immediately</a:t>
                </a:r>
              </a:p>
              <a:p>
                <a:r>
                  <a:rPr lang="en-GB" dirty="0"/>
                  <a:t>Potential problem:</a:t>
                </a:r>
              </a:p>
              <a:p>
                <a:pPr lvl="1"/>
                <a:r>
                  <a:rPr lang="en-GB" dirty="0"/>
                  <a:t>May pause repeatedly while </a:t>
                </a:r>
                <a:br>
                  <a:rPr lang="en-GB" dirty="0"/>
                </a:br>
                <a:r>
                  <a:rPr lang="en-GB" dirty="0"/>
                  <a:t>waiting for </a:t>
                </a:r>
                <a14:m>
                  <m:oMath xmlns:m="http://schemas.openxmlformats.org/officeDocument/2006/math">
                    <m:r>
                      <m:rPr>
                        <m:sty m:val="p"/>
                      </m:rPr>
                      <a:rPr lang="de-DE">
                        <a:latin typeface="Cambria Math" panose="02040503050406030204" pitchFamily="18" charset="0"/>
                      </a:rPr>
                      <m:t>meu</m:t>
                    </m:r>
                  </m:oMath>
                </a14:m>
                <a:r>
                  <a:rPr lang="en-GB" dirty="0"/>
                  <a:t> to return</a:t>
                </a:r>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type="body" sz="quarter" idx="13"/>
              </p:nvPr>
            </p:nvSpPr>
            <p:spPr>
              <a:xfrm>
                <a:off x="623392" y="1332843"/>
                <a:ext cx="7147569" cy="4584266"/>
              </a:xfrm>
              <a:blipFill>
                <a:blip r:embed="rId3"/>
                <a:stretch>
                  <a:fillRect l="-2837" t="-3039" r="-1773" b="-2210"/>
                </a:stretch>
              </a:blipFill>
            </p:spPr>
            <p:txBody>
              <a:bodyPr/>
              <a:lstStyle/>
              <a:p>
                <a:r>
                  <a:rPr lang="en-DE">
                    <a:noFill/>
                  </a:rPr>
                  <a:t> </a:t>
                </a:r>
              </a:p>
            </p:txBody>
          </p:sp>
        </mc:Fallback>
      </mc:AlternateContent>
      <p:sp>
        <p:nvSpPr>
          <p:cNvPr id="22" name="Rectangle 21">
            <a:extLst>
              <a:ext uri="{FF2B5EF4-FFF2-40B4-BE49-F238E27FC236}">
                <a16:creationId xmlns:a16="http://schemas.microsoft.com/office/drawing/2014/main" id="{16E189B8-1F69-6B4F-8EFB-0AC809EE9E44}"/>
              </a:ext>
            </a:extLst>
          </p:cNvPr>
          <p:cNvSpPr/>
          <p:nvPr/>
        </p:nvSpPr>
        <p:spPr>
          <a:xfrm>
            <a:off x="7760012" y="1665066"/>
            <a:ext cx="4071663" cy="203132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Run-MEU(</a:t>
            </a:r>
            <a:r>
              <a:rPr lang="en-US" b="1"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𝜅)</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while</a:t>
            </a:r>
            <a:r>
              <a:rPr lang="en-US" dirty="0">
                <a:latin typeface="Courier New" panose="02070309020205020404" pitchFamily="49" charset="0"/>
                <a:cs typeface="Courier New" panose="02070309020205020404" pitchFamily="49" charset="0"/>
              </a:rPr>
              <a:t> </a:t>
            </a:r>
            <a:r>
              <a:rPr lang="en-US" b="1"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 new evidence </a:t>
            </a:r>
            <a:r>
              <a:rPr lang="en-US"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absorb </a:t>
            </a:r>
            <a:r>
              <a:rPr lang="en-US" b="1"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in </a:t>
            </a:r>
            <a:r>
              <a:rPr lang="en-US" i="1" dirty="0">
                <a:latin typeface="Courier New" panose="02070309020205020404" pitchFamily="49" charset="0"/>
                <a:cs typeface="Courier New" panose="02070309020205020404" pitchFamily="49" charset="0"/>
              </a:rPr>
              <a:t>G</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𝜋 ← meu(G,𝜅)</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a:t>
            </a:r>
            <a:r>
              <a:rPr lang="en-US" b="1" i="1" dirty="0">
                <a:latin typeface="Courier New" panose="02070309020205020404" pitchFamily="49" charset="0"/>
                <a:cs typeface="Courier New" panose="02070309020205020404" pitchFamily="49" charset="0"/>
              </a:rPr>
              <a:t>d</a:t>
            </a:r>
            <a:r>
              <a:rPr lang="en-US" dirty="0">
                <a:latin typeface="Courier New" panose="02070309020205020404" pitchFamily="49" charset="0"/>
                <a:cs typeface="Courier New" panose="02070309020205020404" pitchFamily="49" charset="0"/>
              </a:rPr>
              <a:t> ← pop-first(𝜋)</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perform </a:t>
            </a:r>
            <a:r>
              <a:rPr lang="en-US" b="1" i="1" dirty="0">
                <a:latin typeface="Courier New" panose="02070309020205020404" pitchFamily="49" charset="0"/>
                <a:cs typeface="Courier New" panose="02070309020205020404" pitchFamily="49" charset="0"/>
              </a:rPr>
              <a:t>d</a:t>
            </a:r>
            <a:endParaRPr lang="en-US" i="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i="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update</a:t>
            </a:r>
            <a:r>
              <a:rPr lang="en-US" i="1" dirty="0">
                <a:latin typeface="Courier New" panose="02070309020205020404" pitchFamily="49" charset="0"/>
                <a:cs typeface="Courier New" panose="02070309020205020404" pitchFamily="49" charset="0"/>
              </a:rPr>
              <a:t> G</a:t>
            </a:r>
            <a:r>
              <a:rPr lang="en-US" dirty="0">
                <a:latin typeface="Courier New" panose="02070309020205020404" pitchFamily="49" charset="0"/>
                <a:cs typeface="Courier New" panose="02070309020205020404" pitchFamily="49" charset="0"/>
              </a:rPr>
              <a:t> with </a:t>
            </a:r>
            <a:r>
              <a:rPr lang="en-US" b="1" i="1" dirty="0">
                <a:latin typeface="Courier New" panose="02070309020205020404" pitchFamily="49" charset="0"/>
                <a:cs typeface="Courier New" panose="02070309020205020404" pitchFamily="49" charset="0"/>
              </a:rPr>
              <a:t>d</a:t>
            </a:r>
            <a:endParaRPr lang="en-GB" i="1" dirty="0">
              <a:latin typeface="Courier New" panose="02070309020205020404" pitchFamily="49" charset="0"/>
              <a:cs typeface="Courier New" panose="02070309020205020404" pitchFamily="49" charset="0"/>
            </a:endParaRPr>
          </a:p>
        </p:txBody>
      </p:sp>
      <p:grpSp>
        <p:nvGrpSpPr>
          <p:cNvPr id="37" name="Group 36">
            <a:extLst>
              <a:ext uri="{FF2B5EF4-FFF2-40B4-BE49-F238E27FC236}">
                <a16:creationId xmlns:a16="http://schemas.microsoft.com/office/drawing/2014/main" id="{21FB6B17-2806-0E4A-BA95-86E600CCA327}"/>
              </a:ext>
            </a:extLst>
          </p:cNvPr>
          <p:cNvGrpSpPr/>
          <p:nvPr/>
        </p:nvGrpSpPr>
        <p:grpSpPr>
          <a:xfrm>
            <a:off x="5394824" y="4618686"/>
            <a:ext cx="6432699" cy="1293521"/>
            <a:chOff x="406251" y="5043511"/>
            <a:chExt cx="6432699" cy="1293521"/>
          </a:xfrm>
        </p:grpSpPr>
        <p:sp>
          <p:nvSpPr>
            <p:cNvPr id="38" name="Triangle 37">
              <a:extLst>
                <a:ext uri="{FF2B5EF4-FFF2-40B4-BE49-F238E27FC236}">
                  <a16:creationId xmlns:a16="http://schemas.microsoft.com/office/drawing/2014/main" id="{E00264AE-AE90-6344-9B3E-95B589426D90}"/>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riangle 38">
              <a:extLst>
                <a:ext uri="{FF2B5EF4-FFF2-40B4-BE49-F238E27FC236}">
                  <a16:creationId xmlns:a16="http://schemas.microsoft.com/office/drawing/2014/main" id="{F1D249E4-998F-464A-95D7-55500B97D913}"/>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riangle 39">
              <a:extLst>
                <a:ext uri="{FF2B5EF4-FFF2-40B4-BE49-F238E27FC236}">
                  <a16:creationId xmlns:a16="http://schemas.microsoft.com/office/drawing/2014/main" id="{FC6D07F6-E7A6-A240-9B44-2B87A9E191EA}"/>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Triangle 40">
              <a:extLst>
                <a:ext uri="{FF2B5EF4-FFF2-40B4-BE49-F238E27FC236}">
                  <a16:creationId xmlns:a16="http://schemas.microsoft.com/office/drawing/2014/main" id="{5CA4EAEA-EAA9-6946-8260-BFB3B5CA5811}"/>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riangle 41">
              <a:extLst>
                <a:ext uri="{FF2B5EF4-FFF2-40B4-BE49-F238E27FC236}">
                  <a16:creationId xmlns:a16="http://schemas.microsoft.com/office/drawing/2014/main" id="{247FAD0C-4A24-5746-8106-CBD1D7DFEC14}"/>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Triangle 42">
              <a:extLst>
                <a:ext uri="{FF2B5EF4-FFF2-40B4-BE49-F238E27FC236}">
                  <a16:creationId xmlns:a16="http://schemas.microsoft.com/office/drawing/2014/main" id="{744AE79D-4471-F948-8DA0-2E7359520C8C}"/>
                </a:ext>
              </a:extLst>
            </p:cNvPr>
            <p:cNvSpPr/>
            <p:nvPr/>
          </p:nvSpPr>
          <p:spPr>
            <a:xfrm rot="16200000">
              <a:off x="5741363" y="5223550"/>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9A9F69C7-93B8-C64E-8D48-37CAEA3B96AB}"/>
                </a:ext>
              </a:extLst>
            </p:cNvPr>
            <p:cNvCxnSpPr>
              <a:cxnSpLocks/>
              <a:stCxn id="38" idx="0"/>
              <a:endCxn id="39" idx="0"/>
            </p:cNvCxnSpPr>
            <p:nvPr/>
          </p:nvCxnSpPr>
          <p:spPr>
            <a:xfrm>
              <a:off x="1410174" y="5454991"/>
              <a:ext cx="387532" cy="520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F4C4A01-09D5-8344-9EB7-C4A404E09A04}"/>
                </a:ext>
              </a:extLst>
            </p:cNvPr>
            <p:cNvCxnSpPr>
              <a:cxnSpLocks/>
              <a:stCxn id="39" idx="0"/>
              <a:endCxn id="40" idx="0"/>
            </p:cNvCxnSpPr>
            <p:nvPr/>
          </p:nvCxnSpPr>
          <p:spPr>
            <a:xfrm>
              <a:off x="1797706" y="5507005"/>
              <a:ext cx="387533" cy="3213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4BF2E21-0470-134A-8186-7CAB05D8CCA1}"/>
                </a:ext>
              </a:extLst>
            </p:cNvPr>
            <p:cNvCxnSpPr>
              <a:cxnSpLocks/>
              <a:stCxn id="40" idx="0"/>
              <a:endCxn id="41" idx="0"/>
            </p:cNvCxnSpPr>
            <p:nvPr/>
          </p:nvCxnSpPr>
          <p:spPr>
            <a:xfrm>
              <a:off x="2185239" y="5828316"/>
              <a:ext cx="597151" cy="909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3365876-38A1-B141-A6C6-10971151703B}"/>
                </a:ext>
              </a:extLst>
            </p:cNvPr>
            <p:cNvCxnSpPr>
              <a:cxnSpLocks/>
              <a:stCxn id="41" idx="0"/>
              <a:endCxn id="42" idx="0"/>
            </p:cNvCxnSpPr>
            <p:nvPr/>
          </p:nvCxnSpPr>
          <p:spPr>
            <a:xfrm flipV="1">
              <a:off x="2782390" y="5866472"/>
              <a:ext cx="541997" cy="527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064EC1F-4616-B340-BD8D-3A99F1ACDBBF}"/>
                </a:ext>
              </a:extLst>
            </p:cNvPr>
            <p:cNvCxnSpPr>
              <a:cxnSpLocks/>
              <a:stCxn id="43" idx="0"/>
            </p:cNvCxnSpPr>
            <p:nvPr/>
          </p:nvCxnSpPr>
          <p:spPr>
            <a:xfrm>
              <a:off x="5466736" y="5909658"/>
              <a:ext cx="1057733" cy="121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49B74EF-3AD7-AE41-95B4-D10BE417E8C5}"/>
                </a:ext>
              </a:extLst>
            </p:cNvPr>
            <p:cNvCxnSpPr>
              <a:cxnSpLocks/>
              <a:endCxn id="43" idx="0"/>
            </p:cNvCxnSpPr>
            <p:nvPr/>
          </p:nvCxnSpPr>
          <p:spPr>
            <a:xfrm>
              <a:off x="4638519" y="5909657"/>
              <a:ext cx="828217" cy="1"/>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4E0EDF0-C2B3-8E47-B94A-BBE3FB24B98F}"/>
                </a:ext>
              </a:extLst>
            </p:cNvPr>
            <p:cNvSpPr txBox="1"/>
            <p:nvPr/>
          </p:nvSpPr>
          <p:spPr>
            <a:xfrm>
              <a:off x="406251" y="5690701"/>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FFC000"/>
                  </a:solidFill>
                </a:rPr>
                <a:t>Acting stage</a:t>
              </a:r>
            </a:p>
          </p:txBody>
        </p:sp>
      </p:grpSp>
      <p:sp>
        <p:nvSpPr>
          <p:cNvPr id="3" name="Date Placeholder 2">
            <a:extLst>
              <a:ext uri="{FF2B5EF4-FFF2-40B4-BE49-F238E27FC236}">
                <a16:creationId xmlns:a16="http://schemas.microsoft.com/office/drawing/2014/main" id="{9C6FE2C3-45B0-C257-F73A-12A6DC59FDAE}"/>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4" name="Footer Placeholder 3">
            <a:extLst>
              <a:ext uri="{FF2B5EF4-FFF2-40B4-BE49-F238E27FC236}">
                <a16:creationId xmlns:a16="http://schemas.microsoft.com/office/drawing/2014/main" id="{1A8A651C-AF83-97DF-E081-9FC463CE9C5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5" name="Slide Number Placeholder 4">
            <a:extLst>
              <a:ext uri="{FF2B5EF4-FFF2-40B4-BE49-F238E27FC236}">
                <a16:creationId xmlns:a16="http://schemas.microsoft.com/office/drawing/2014/main" id="{8F8FB610-6DBE-018B-2629-1C238CCE2688}"/>
              </a:ext>
            </a:extLst>
          </p:cNvPr>
          <p:cNvSpPr>
            <a:spLocks noGrp="1"/>
          </p:cNvSpPr>
          <p:nvPr>
            <p:ph type="sldNum" sz="quarter" idx="11"/>
          </p:nvPr>
        </p:nvSpPr>
        <p:spPr/>
        <p:txBody>
          <a:bodyPr/>
          <a:lstStyle/>
          <a:p>
            <a:fld id="{EB1502E6-D9AE-3544-B6D5-378AAA0B915F}" type="slidenum">
              <a:rPr lang="de-DE" altLang="de-DE" smtClean="0"/>
              <a:pPr/>
              <a:t>92</a:t>
            </a:fld>
            <a:endParaRPr lang="de-DE" altLang="de-DE" dirty="0"/>
          </a:p>
        </p:txBody>
      </p:sp>
    </p:spTree>
    <p:extLst>
      <p:ext uri="{BB962C8B-B14F-4D97-AF65-F5344CB8AC3E}">
        <p14:creationId xmlns:p14="http://schemas.microsoft.com/office/powerpoint/2010/main" val="169909190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a:t>Using Decision Making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type="body" sz="quarter" idx="13"/>
              </p:nvPr>
            </p:nvSpPr>
            <p:spPr/>
            <p:txBody>
              <a:bodyPr>
                <a:noAutofit/>
              </a:bodyPr>
              <a:lstStyle/>
              <a:p>
                <a:r>
                  <a:rPr lang="en-GB" dirty="0"/>
                  <a:t>Lazy look-ahead:</a:t>
                </a:r>
              </a:p>
              <a:p>
                <a:pPr lvl="1"/>
                <a:r>
                  <a:rPr lang="en-GB" dirty="0"/>
                  <a:t>Call </a:t>
                </a:r>
                <a14:m>
                  <m:oMath xmlns:m="http://schemas.openxmlformats.org/officeDocument/2006/math">
                    <m:r>
                      <m:rPr>
                        <m:nor/>
                      </m:rPr>
                      <a:rPr lang="en-GB" i="0" smtClean="0">
                        <a:latin typeface="Cambria Math" panose="02040503050406030204" pitchFamily="18" charset="0"/>
                      </a:rPr>
                      <m:t>meu</m:t>
                    </m:r>
                  </m:oMath>
                </a14:m>
                <a:r>
                  <a:rPr lang="en-GB" dirty="0"/>
                  <a:t>, execute the temporal action assignment as far as possible, do not call </a:t>
                </a:r>
                <a14:m>
                  <m:oMath xmlns:m="http://schemas.openxmlformats.org/officeDocument/2006/math">
                    <m:r>
                      <m:rPr>
                        <m:nor/>
                      </m:rPr>
                      <a:rPr lang="en-GB" i="0" smtClean="0">
                        <a:latin typeface="Cambria Math" panose="02040503050406030204" pitchFamily="18" charset="0"/>
                      </a:rPr>
                      <m:t>meu</m:t>
                    </m:r>
                  </m:oMath>
                </a14:m>
                <a:r>
                  <a:rPr lang="en-GB" dirty="0"/>
                  <a:t> again unless necessary</a:t>
                </a:r>
              </a:p>
              <a:p>
                <a:pPr lvl="1"/>
                <a14:m>
                  <m:oMath xmlns:m="http://schemas.openxmlformats.org/officeDocument/2006/math">
                    <m:r>
                      <m:rPr>
                        <m:nor/>
                      </m:rPr>
                      <a:rPr lang="en-GB" i="0" smtClean="0">
                        <a:latin typeface="Cambria Math" panose="02040503050406030204" pitchFamily="18" charset="0"/>
                      </a:rPr>
                      <m:t>Simulate</m:t>
                    </m:r>
                  </m:oMath>
                </a14:m>
                <a:r>
                  <a:rPr lang="en-GB" dirty="0"/>
                  <a:t> tests whether the assignment will execute correctly</a:t>
                </a:r>
              </a:p>
              <a:p>
                <a:pPr lvl="2"/>
                <a:r>
                  <a:rPr lang="en-GB" dirty="0"/>
                  <a:t>Lower-level refinement, physics-based simulation, prediction accuracy &lt; some threshold</a:t>
                </a:r>
              </a:p>
              <a:p>
                <a:r>
                  <a:rPr lang="en-GB" dirty="0"/>
                  <a:t>Potential problems</a:t>
                </a:r>
              </a:p>
              <a:p>
                <a:pPr lvl="1"/>
                <a:r>
                  <a:rPr lang="en-GB" dirty="0"/>
                  <a:t>May might miss opportunities to </a:t>
                </a:r>
                <a:br>
                  <a:rPr lang="en-GB" dirty="0"/>
                </a:br>
                <a:r>
                  <a:rPr lang="en-GB" dirty="0"/>
                  <a:t>replace </a:t>
                </a:r>
                <a14:m>
                  <m:oMath xmlns:m="http://schemas.openxmlformats.org/officeDocument/2006/math">
                    <m:r>
                      <a:rPr lang="el-GR" i="1" smtClean="0">
                        <a:latin typeface="Cambria Math" panose="02040503050406030204" pitchFamily="18" charset="0"/>
                      </a:rPr>
                      <m:t>𝜋</m:t>
                    </m:r>
                  </m:oMath>
                </a14:m>
                <a:r>
                  <a:rPr lang="el-GR" dirty="0"/>
                  <a:t> </a:t>
                </a:r>
                <a:r>
                  <a:rPr lang="en-GB" dirty="0"/>
                  <a:t>with a better assignment</a:t>
                </a:r>
              </a:p>
              <a:p>
                <a:pPr lvl="1"/>
                <a:r>
                  <a:rPr lang="en-GB" dirty="0"/>
                  <a:t>Without Simulate, may not detect </a:t>
                </a:r>
                <a:br>
                  <a:rPr lang="en-GB" dirty="0"/>
                </a:br>
                <a:r>
                  <a:rPr lang="en-GB" dirty="0"/>
                  <a:t>problems until it is too late</a:t>
                </a:r>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type="body" sz="quarter" idx="13"/>
              </p:nvPr>
            </p:nvSpPr>
            <p:spPr>
              <a:blipFill>
                <a:blip r:embed="rId3"/>
                <a:stretch>
                  <a:fillRect l="-1829" t="-2210" r="-229" b="-2210"/>
                </a:stretch>
              </a:blipFill>
            </p:spPr>
            <p:txBody>
              <a:bodyPr/>
              <a:lstStyle/>
              <a:p>
                <a:r>
                  <a:rPr lang="en-DE">
                    <a:noFill/>
                  </a:rPr>
                  <a:t> </a:t>
                </a:r>
              </a:p>
            </p:txBody>
          </p:sp>
        </mc:Fallback>
      </mc:AlternateContent>
      <p:sp>
        <p:nvSpPr>
          <p:cNvPr id="22" name="Rectangle 21">
            <a:extLst>
              <a:ext uri="{FF2B5EF4-FFF2-40B4-BE49-F238E27FC236}">
                <a16:creationId xmlns:a16="http://schemas.microsoft.com/office/drawing/2014/main" id="{16E189B8-1F69-6B4F-8EFB-0AC809EE9E44}"/>
              </a:ext>
            </a:extLst>
          </p:cNvPr>
          <p:cNvSpPr/>
          <p:nvPr/>
        </p:nvSpPr>
        <p:spPr>
          <a:xfrm>
            <a:off x="6682732" y="1658773"/>
            <a:ext cx="5148943" cy="258532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Run-Lazy-MEU(</a:t>
            </a:r>
            <a:r>
              <a:rPr lang="en-US" b="1" i="1" dirty="0">
                <a:latin typeface="Courier New" panose="02070309020205020404" pitchFamily="49" charset="0"/>
                <a:cs typeface="Courier New" panose="02070309020205020404" pitchFamily="49" charset="0"/>
              </a:rPr>
              <a:t>G</a:t>
            </a:r>
            <a:r>
              <a:rPr lang="en-US" b="1" dirty="0">
                <a:latin typeface="Courier New" panose="02070309020205020404" pitchFamily="49" charset="0"/>
                <a:cs typeface="Courier New" panose="02070309020205020404" pitchFamily="49" charset="0"/>
              </a:rPr>
              <a:t>,𝜅)</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while</a:t>
            </a:r>
            <a:r>
              <a:rPr lang="en-US" dirty="0">
                <a:latin typeface="Courier New" panose="02070309020205020404" pitchFamily="49" charset="0"/>
                <a:cs typeface="Courier New" panose="02070309020205020404" pitchFamily="49" charset="0"/>
              </a:rPr>
              <a:t> </a:t>
            </a:r>
            <a:r>
              <a:rPr lang="en-US" b="1"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 new evidence </a:t>
            </a:r>
            <a:r>
              <a:rPr lang="en-US"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absorb </a:t>
            </a:r>
            <a:r>
              <a:rPr lang="en-US" b="1"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in </a:t>
            </a:r>
            <a:r>
              <a:rPr lang="en-US" i="1" dirty="0">
                <a:latin typeface="Courier New" panose="02070309020205020404" pitchFamily="49" charset="0"/>
                <a:cs typeface="Courier New" panose="02070309020205020404" pitchFamily="49" charset="0"/>
              </a:rPr>
              <a:t>G</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𝜋 ← meu(G,𝜅)</a:t>
            </a:r>
            <a:endParaRPr lang="en-US" i="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while</a:t>
            </a:r>
            <a:r>
              <a:rPr lang="en-US" dirty="0">
                <a:latin typeface="Courier New" panose="02070309020205020404" pitchFamily="49" charset="0"/>
                <a:cs typeface="Courier New" panose="02070309020205020404" pitchFamily="49" charset="0"/>
              </a:rPr>
              <a:t> 𝜋 ≠ () and</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Simulate(</a:t>
            </a:r>
            <a:r>
              <a:rPr lang="en-US"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𝜋) ≠ failure </a:t>
            </a:r>
            <a:r>
              <a:rPr lang="en-US"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a:t>
            </a:r>
            <a:r>
              <a:rPr lang="en-US" b="1" i="1" dirty="0">
                <a:latin typeface="Courier New" panose="02070309020205020404" pitchFamily="49" charset="0"/>
                <a:cs typeface="Courier New" panose="02070309020205020404" pitchFamily="49" charset="0"/>
              </a:rPr>
              <a:t>d</a:t>
            </a:r>
            <a:r>
              <a:rPr lang="en-US" dirty="0">
                <a:latin typeface="Courier New" panose="02070309020205020404" pitchFamily="49" charset="0"/>
                <a:cs typeface="Courier New" panose="02070309020205020404" pitchFamily="49" charset="0"/>
              </a:rPr>
              <a:t> ← pop-first(𝜋)</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perform </a:t>
            </a:r>
            <a:r>
              <a:rPr lang="en-US" b="1" i="1" dirty="0">
                <a:latin typeface="Courier New" panose="02070309020205020404" pitchFamily="49" charset="0"/>
                <a:cs typeface="Courier New" panose="02070309020205020404" pitchFamily="49" charset="0"/>
              </a:rPr>
              <a:t>d</a:t>
            </a:r>
            <a:endParaRPr lang="en-US" i="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i="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update </a:t>
            </a:r>
            <a:r>
              <a:rPr lang="en-US"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 with </a:t>
            </a:r>
            <a:r>
              <a:rPr lang="en-US" b="1" i="1" dirty="0">
                <a:latin typeface="Courier New" panose="02070309020205020404" pitchFamily="49" charset="0"/>
                <a:cs typeface="Courier New" panose="02070309020205020404" pitchFamily="49" charset="0"/>
              </a:rPr>
              <a:t>d</a:t>
            </a:r>
            <a:endParaRPr lang="en-GB" i="1" dirty="0">
              <a:latin typeface="Courier New" panose="02070309020205020404" pitchFamily="49" charset="0"/>
              <a:cs typeface="Courier New" panose="02070309020205020404" pitchFamily="49" charset="0"/>
            </a:endParaRPr>
          </a:p>
        </p:txBody>
      </p:sp>
      <p:grpSp>
        <p:nvGrpSpPr>
          <p:cNvPr id="8" name="Group 7">
            <a:extLst>
              <a:ext uri="{FF2B5EF4-FFF2-40B4-BE49-F238E27FC236}">
                <a16:creationId xmlns:a16="http://schemas.microsoft.com/office/drawing/2014/main" id="{E1ADA670-5633-8842-A23A-C15E01117D81}"/>
              </a:ext>
            </a:extLst>
          </p:cNvPr>
          <p:cNvGrpSpPr/>
          <p:nvPr/>
        </p:nvGrpSpPr>
        <p:grpSpPr>
          <a:xfrm>
            <a:off x="5394824" y="4618686"/>
            <a:ext cx="6432699" cy="1293521"/>
            <a:chOff x="406251" y="5043511"/>
            <a:chExt cx="6432699" cy="1293521"/>
          </a:xfrm>
        </p:grpSpPr>
        <p:sp>
          <p:nvSpPr>
            <p:cNvPr id="9" name="Triangle 8">
              <a:extLst>
                <a:ext uri="{FF2B5EF4-FFF2-40B4-BE49-F238E27FC236}">
                  <a16:creationId xmlns:a16="http://schemas.microsoft.com/office/drawing/2014/main" id="{BDCDB4B5-8D55-944B-9370-705993D6C64E}"/>
                </a:ext>
              </a:extLst>
            </p:cNvPr>
            <p:cNvSpPr/>
            <p:nvPr/>
          </p:nvSpPr>
          <p:spPr>
            <a:xfrm rot="16200000">
              <a:off x="1684801" y="4768883"/>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riangle 9">
              <a:extLst>
                <a:ext uri="{FF2B5EF4-FFF2-40B4-BE49-F238E27FC236}">
                  <a16:creationId xmlns:a16="http://schemas.microsoft.com/office/drawing/2014/main" id="{BA41FEE5-5DF9-FB46-B945-824C81ED75BE}"/>
                </a:ext>
              </a:extLst>
            </p:cNvPr>
            <p:cNvSpPr/>
            <p:nvPr/>
          </p:nvSpPr>
          <p:spPr>
            <a:xfrm rot="16200000">
              <a:off x="2072333" y="4820897"/>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riangle 10">
              <a:extLst>
                <a:ext uri="{FF2B5EF4-FFF2-40B4-BE49-F238E27FC236}">
                  <a16:creationId xmlns:a16="http://schemas.microsoft.com/office/drawing/2014/main" id="{52A84F7F-3B4D-A240-AC62-E1CA6940FAB3}"/>
                </a:ext>
              </a:extLst>
            </p:cNvPr>
            <p:cNvSpPr/>
            <p:nvPr/>
          </p:nvSpPr>
          <p:spPr>
            <a:xfrm rot="16200000">
              <a:off x="2459866" y="5142208"/>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riangle 11">
              <a:extLst>
                <a:ext uri="{FF2B5EF4-FFF2-40B4-BE49-F238E27FC236}">
                  <a16:creationId xmlns:a16="http://schemas.microsoft.com/office/drawing/2014/main" id="{AA804BED-5DDB-9E49-B733-7981E01781E5}"/>
                </a:ext>
              </a:extLst>
            </p:cNvPr>
            <p:cNvSpPr/>
            <p:nvPr/>
          </p:nvSpPr>
          <p:spPr>
            <a:xfrm rot="16200000">
              <a:off x="3057017" y="5233151"/>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riangle 12">
              <a:extLst>
                <a:ext uri="{FF2B5EF4-FFF2-40B4-BE49-F238E27FC236}">
                  <a16:creationId xmlns:a16="http://schemas.microsoft.com/office/drawing/2014/main" id="{AF224760-5561-AA4E-873C-804C0B4FD4FF}"/>
                </a:ext>
              </a:extLst>
            </p:cNvPr>
            <p:cNvSpPr/>
            <p:nvPr/>
          </p:nvSpPr>
          <p:spPr>
            <a:xfrm rot="16200000">
              <a:off x="3599014" y="5180364"/>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riangle 13">
              <a:extLst>
                <a:ext uri="{FF2B5EF4-FFF2-40B4-BE49-F238E27FC236}">
                  <a16:creationId xmlns:a16="http://schemas.microsoft.com/office/drawing/2014/main" id="{C3C52DE8-0F7E-4E45-A302-B9023DDD0713}"/>
                </a:ext>
              </a:extLst>
            </p:cNvPr>
            <p:cNvSpPr/>
            <p:nvPr/>
          </p:nvSpPr>
          <p:spPr>
            <a:xfrm rot="16200000">
              <a:off x="5741363" y="5223550"/>
              <a:ext cx="822960" cy="1372215"/>
            </a:xfrm>
            <a:prstGeom prst="triangl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FFDE6A23-8772-744C-B9EA-5A47D79379FA}"/>
                </a:ext>
              </a:extLst>
            </p:cNvPr>
            <p:cNvCxnSpPr>
              <a:cxnSpLocks/>
              <a:stCxn id="9" idx="0"/>
              <a:endCxn id="10" idx="0"/>
            </p:cNvCxnSpPr>
            <p:nvPr/>
          </p:nvCxnSpPr>
          <p:spPr>
            <a:xfrm>
              <a:off x="1410174" y="5454991"/>
              <a:ext cx="387532" cy="5201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DF52BCC-2B9E-674A-8BD2-41517FB19049}"/>
                </a:ext>
              </a:extLst>
            </p:cNvPr>
            <p:cNvCxnSpPr>
              <a:cxnSpLocks/>
              <a:stCxn id="10" idx="0"/>
              <a:endCxn id="11" idx="0"/>
            </p:cNvCxnSpPr>
            <p:nvPr/>
          </p:nvCxnSpPr>
          <p:spPr>
            <a:xfrm>
              <a:off x="1797706" y="5507005"/>
              <a:ext cx="387533" cy="32131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8C6F4F-B489-7746-B6D0-DEACF2037BD9}"/>
                </a:ext>
              </a:extLst>
            </p:cNvPr>
            <p:cNvCxnSpPr>
              <a:cxnSpLocks/>
              <a:stCxn id="11" idx="0"/>
              <a:endCxn id="12" idx="0"/>
            </p:cNvCxnSpPr>
            <p:nvPr/>
          </p:nvCxnSpPr>
          <p:spPr>
            <a:xfrm>
              <a:off x="2185239" y="5828316"/>
              <a:ext cx="597151" cy="90943"/>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2B83B14-0EE2-F24C-ABAC-86E0F78CC85A}"/>
                </a:ext>
              </a:extLst>
            </p:cNvPr>
            <p:cNvCxnSpPr>
              <a:cxnSpLocks/>
              <a:stCxn id="12" idx="0"/>
              <a:endCxn id="13" idx="0"/>
            </p:cNvCxnSpPr>
            <p:nvPr/>
          </p:nvCxnSpPr>
          <p:spPr>
            <a:xfrm flipV="1">
              <a:off x="2782390" y="5866472"/>
              <a:ext cx="541997" cy="52787"/>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A8573C6-F954-9344-916A-3DF9401CD20A}"/>
                </a:ext>
              </a:extLst>
            </p:cNvPr>
            <p:cNvCxnSpPr>
              <a:cxnSpLocks/>
              <a:stCxn id="14" idx="0"/>
            </p:cNvCxnSpPr>
            <p:nvPr/>
          </p:nvCxnSpPr>
          <p:spPr>
            <a:xfrm>
              <a:off x="5466736" y="5909658"/>
              <a:ext cx="1057733" cy="12158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EC1BAD-7B8B-A74D-A5FB-E40AA6552E8F}"/>
                </a:ext>
              </a:extLst>
            </p:cNvPr>
            <p:cNvCxnSpPr>
              <a:cxnSpLocks/>
              <a:endCxn id="14" idx="0"/>
            </p:cNvCxnSpPr>
            <p:nvPr/>
          </p:nvCxnSpPr>
          <p:spPr>
            <a:xfrm>
              <a:off x="4638519" y="5909657"/>
              <a:ext cx="828217" cy="1"/>
            </a:xfrm>
            <a:prstGeom prst="line">
              <a:avLst/>
            </a:prstGeom>
            <a:ln w="28575">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37AFAC6-ECC0-BF40-84B8-9AC8C987BE4F}"/>
                </a:ext>
              </a:extLst>
            </p:cNvPr>
            <p:cNvSpPr txBox="1"/>
            <p:nvPr/>
          </p:nvSpPr>
          <p:spPr>
            <a:xfrm>
              <a:off x="406251" y="5690701"/>
              <a:ext cx="1541512" cy="646331"/>
            </a:xfrm>
            <a:prstGeom prst="rect">
              <a:avLst/>
            </a:prstGeom>
            <a:noFill/>
          </p:spPr>
          <p:txBody>
            <a:bodyPr wrap="none" rtlCol="0">
              <a:spAutoFit/>
            </a:bodyPr>
            <a:lstStyle/>
            <a:p>
              <a:r>
                <a:rPr lang="en-GB" dirty="0">
                  <a:solidFill>
                    <a:schemeClr val="accent1"/>
                  </a:solidFill>
                </a:rPr>
                <a:t>Planning stage</a:t>
              </a:r>
            </a:p>
            <a:p>
              <a:r>
                <a:rPr lang="en-GB" dirty="0">
                  <a:solidFill>
                    <a:srgbClr val="FFC000"/>
                  </a:solidFill>
                </a:rPr>
                <a:t>Acting stage</a:t>
              </a:r>
            </a:p>
          </p:txBody>
        </p:sp>
      </p:grpSp>
      <p:sp>
        <p:nvSpPr>
          <p:cNvPr id="3" name="Date Placeholder 2">
            <a:extLst>
              <a:ext uri="{FF2B5EF4-FFF2-40B4-BE49-F238E27FC236}">
                <a16:creationId xmlns:a16="http://schemas.microsoft.com/office/drawing/2014/main" id="{116786CD-4EE9-D568-E8C9-E9FF795F3EC0}"/>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4" name="Footer Placeholder 3">
            <a:extLst>
              <a:ext uri="{FF2B5EF4-FFF2-40B4-BE49-F238E27FC236}">
                <a16:creationId xmlns:a16="http://schemas.microsoft.com/office/drawing/2014/main" id="{3F90F047-1F4B-D5A2-2E93-5AA59A50F55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5" name="Slide Number Placeholder 4">
            <a:extLst>
              <a:ext uri="{FF2B5EF4-FFF2-40B4-BE49-F238E27FC236}">
                <a16:creationId xmlns:a16="http://schemas.microsoft.com/office/drawing/2014/main" id="{0FDB72EC-C183-258D-4DA9-7FB38680435F}"/>
              </a:ext>
            </a:extLst>
          </p:cNvPr>
          <p:cNvSpPr>
            <a:spLocks noGrp="1"/>
          </p:cNvSpPr>
          <p:nvPr>
            <p:ph type="sldNum" sz="quarter" idx="11"/>
          </p:nvPr>
        </p:nvSpPr>
        <p:spPr/>
        <p:txBody>
          <a:bodyPr/>
          <a:lstStyle/>
          <a:p>
            <a:fld id="{EB1502E6-D9AE-3544-B6D5-378AAA0B915F}" type="slidenum">
              <a:rPr lang="de-DE" altLang="de-DE" smtClean="0"/>
              <a:pPr/>
              <a:t>93</a:t>
            </a:fld>
            <a:endParaRPr lang="de-DE" altLang="de-DE" dirty="0"/>
          </a:p>
        </p:txBody>
      </p:sp>
    </p:spTree>
    <p:extLst>
      <p:ext uri="{BB962C8B-B14F-4D97-AF65-F5344CB8AC3E}">
        <p14:creationId xmlns:p14="http://schemas.microsoft.com/office/powerpoint/2010/main" val="17255720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0D3F-E126-914F-802C-A561491AAF1E}"/>
              </a:ext>
            </a:extLst>
          </p:cNvPr>
          <p:cNvSpPr>
            <a:spLocks noGrp="1"/>
          </p:cNvSpPr>
          <p:nvPr>
            <p:ph type="title"/>
          </p:nvPr>
        </p:nvSpPr>
        <p:spPr/>
        <p:txBody>
          <a:bodyPr/>
          <a:lstStyle/>
          <a:p>
            <a:r>
              <a:rPr lang="en-GB"/>
              <a:t>Using Decision Making in Acting</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9375EC4F-EDD6-154A-A9B8-A79A103CA6F0}"/>
                  </a:ext>
                </a:extLst>
              </p:cNvPr>
              <p:cNvSpPr>
                <a:spLocks noGrp="1"/>
              </p:cNvSpPr>
              <p:nvPr>
                <p:ph type="body" sz="quarter" idx="13"/>
              </p:nvPr>
            </p:nvSpPr>
            <p:spPr/>
            <p:txBody>
              <a:bodyPr>
                <a:normAutofit/>
              </a:bodyPr>
              <a:lstStyle/>
              <a:p>
                <a:r>
                  <a:rPr lang="en-GB" dirty="0"/>
                  <a:t>May detect opportunities earlier than Run-Lazy-MEU</a:t>
                </a:r>
              </a:p>
              <a:p>
                <a:pPr lvl="1"/>
                <a:r>
                  <a:rPr lang="en-GB" dirty="0"/>
                  <a:t>But may miss some that Run-MEU would find </a:t>
                </a:r>
              </a:p>
              <a:p>
                <a:r>
                  <a:rPr lang="en-GB" dirty="0"/>
                  <a:t>Without </a:t>
                </a:r>
                <a14:m>
                  <m:oMath xmlns:m="http://schemas.openxmlformats.org/officeDocument/2006/math">
                    <m:r>
                      <m:rPr>
                        <m:nor/>
                      </m:rPr>
                      <a:rPr lang="en-GB">
                        <a:latin typeface="Cambria Math" panose="02040503050406030204" pitchFamily="18" charset="0"/>
                      </a:rPr>
                      <m:t>Simulate</m:t>
                    </m:r>
                  </m:oMath>
                </a14:m>
                <a:r>
                  <a:rPr lang="en-GB" dirty="0"/>
                  <a:t>, may fail to detect problems until it is too late</a:t>
                </a:r>
              </a:p>
              <a:p>
                <a:pPr lvl="1"/>
                <a:r>
                  <a:rPr lang="en-GB" dirty="0"/>
                  <a:t>Not as bad at this as Run-Lazy-MEU </a:t>
                </a:r>
              </a:p>
              <a:p>
                <a:endParaRPr lang="en-GB" dirty="0"/>
              </a:p>
              <a:p>
                <a:endParaRPr lang="en-GB" dirty="0"/>
              </a:p>
              <a:p>
                <a:endParaRPr lang="en-GB" dirty="0"/>
              </a:p>
              <a:p>
                <a:endParaRPr lang="en-GB" dirty="0"/>
              </a:p>
            </p:txBody>
          </p:sp>
        </mc:Choice>
        <mc:Fallback xmlns="">
          <p:sp>
            <p:nvSpPr>
              <p:cNvPr id="6" name="Content Placeholder 5">
                <a:extLst>
                  <a:ext uri="{FF2B5EF4-FFF2-40B4-BE49-F238E27FC236}">
                    <a16:creationId xmlns:a16="http://schemas.microsoft.com/office/drawing/2014/main" id="{9375EC4F-EDD6-154A-A9B8-A79A103CA6F0}"/>
                  </a:ext>
                </a:extLst>
              </p:cNvPr>
              <p:cNvSpPr>
                <a:spLocks noGrp="1" noRot="1" noChangeAspect="1" noMove="1" noResize="1" noEditPoints="1" noAdjustHandles="1" noChangeArrowheads="1" noChangeShapeType="1" noTextEdit="1"/>
              </p:cNvSpPr>
              <p:nvPr>
                <p:ph type="body" sz="quarter" idx="13"/>
              </p:nvPr>
            </p:nvSpPr>
            <p:spPr>
              <a:blipFill>
                <a:blip r:embed="rId2"/>
                <a:stretch>
                  <a:fillRect l="-1829" t="-2210"/>
                </a:stretch>
              </a:blipFill>
            </p:spPr>
            <p:txBody>
              <a:bodyPr/>
              <a:lstStyle/>
              <a:p>
                <a:r>
                  <a:rPr lang="en-DE">
                    <a:noFill/>
                  </a:rPr>
                  <a:t> </a:t>
                </a:r>
              </a:p>
            </p:txBody>
          </p:sp>
        </mc:Fallback>
      </mc:AlternateContent>
      <p:sp>
        <p:nvSpPr>
          <p:cNvPr id="22" name="Rectangle 21">
            <a:extLst>
              <a:ext uri="{FF2B5EF4-FFF2-40B4-BE49-F238E27FC236}">
                <a16:creationId xmlns:a16="http://schemas.microsoft.com/office/drawing/2014/main" id="{16E189B8-1F69-6B4F-8EFB-0AC809EE9E44}"/>
              </a:ext>
            </a:extLst>
          </p:cNvPr>
          <p:cNvSpPr/>
          <p:nvPr/>
        </p:nvSpPr>
        <p:spPr>
          <a:xfrm>
            <a:off x="6398217" y="1665066"/>
            <a:ext cx="5433458" cy="424731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Run-Concurrent-MEU(</a:t>
            </a:r>
            <a:r>
              <a:rPr lang="en-US" b="1" i="1" dirty="0">
                <a:latin typeface="Courier New" panose="02070309020205020404" pitchFamily="49" charset="0"/>
                <a:cs typeface="Courier New" panose="02070309020205020404" pitchFamily="49" charset="0"/>
              </a:rPr>
              <a:t>G</a:t>
            </a:r>
            <a:r>
              <a:rPr lang="en-US" b="1" dirty="0">
                <a:latin typeface="Courier New" panose="02070309020205020404" pitchFamily="49" charset="0"/>
                <a:cs typeface="Courier New" panose="02070309020205020404" pitchFamily="49" charset="0"/>
              </a:rPr>
              <a:t>,𝜅)</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𝜋 ← ⟨⟩</a:t>
            </a:r>
            <a:endParaRPr lang="en-US" b="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 thread 1 + 2 run concurrently</a:t>
            </a:r>
          </a:p>
          <a:p>
            <a:pPr>
              <a:tabLst>
                <a:tab pos="354013" algn="l"/>
                <a:tab pos="709613" algn="l"/>
                <a:tab pos="1062038" algn="l"/>
                <a:tab pos="1416050" algn="l"/>
                <a:tab pos="2170113" algn="l"/>
              </a:tabLst>
            </a:pPr>
            <a:r>
              <a:rPr lang="en-US" b="1" dirty="0">
                <a:latin typeface="Courier New" panose="02070309020205020404" pitchFamily="49" charset="0"/>
                <a:cs typeface="Courier New" panose="02070309020205020404" pitchFamily="49" charset="0"/>
              </a:rPr>
              <a:t>thread </a:t>
            </a:r>
            <a:r>
              <a:rPr lang="en-US" dirty="0">
                <a:latin typeface="Courier New" panose="02070309020205020404" pitchFamily="49" charset="0"/>
                <a:cs typeface="Courier New" panose="02070309020205020404" pitchFamily="49" charset="0"/>
              </a:rPr>
              <a:t>1:</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while</a:t>
            </a:r>
            <a:r>
              <a:rPr lang="en-US" dirty="0">
                <a:latin typeface="Courier New" panose="02070309020205020404" pitchFamily="49" charset="0"/>
                <a:cs typeface="Courier New" panose="02070309020205020404" pitchFamily="49" charset="0"/>
              </a:rPr>
              <a:t> </a:t>
            </a:r>
            <a:r>
              <a:rPr lang="en-US" b="1"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 new evidence </a:t>
            </a:r>
            <a:r>
              <a:rPr lang="en-US"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absorb </a:t>
            </a:r>
            <a:r>
              <a:rPr lang="en-US" b="1"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in </a:t>
            </a:r>
            <a:r>
              <a:rPr lang="en-US" i="1" dirty="0">
                <a:latin typeface="Courier New" panose="02070309020205020404" pitchFamily="49" charset="0"/>
                <a:cs typeface="Courier New" panose="02070309020205020404" pitchFamily="49" charset="0"/>
              </a:rPr>
              <a:t>G</a:t>
            </a:r>
          </a:p>
          <a:p>
            <a:pPr>
              <a:tabLst>
                <a:tab pos="354013" algn="l"/>
                <a:tab pos="709613" algn="l"/>
                <a:tab pos="1062038" algn="l"/>
                <a:tab pos="1416050" algn="l"/>
                <a:tab pos="2170113" algn="l"/>
              </a:tabLst>
            </a:pPr>
            <a:r>
              <a:rPr lang="en-US" dirty="0">
                <a:latin typeface="Courier New" panose="02070309020205020404" pitchFamily="49" charset="0"/>
                <a:cs typeface="Courier New" panose="02070309020205020404" pitchFamily="49" charset="0"/>
              </a:rPr>
              <a:t>		𝜋 ← meu(</a:t>
            </a:r>
            <a:r>
              <a:rPr lang="en-US"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,𝜅)</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thread</a:t>
            </a:r>
            <a:r>
              <a:rPr lang="en-US" dirty="0">
                <a:latin typeface="Courier New" panose="02070309020205020404" pitchFamily="49" charset="0"/>
                <a:cs typeface="Courier New" panose="02070309020205020404" pitchFamily="49" charset="0"/>
              </a:rPr>
              <a:t> 2:</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while</a:t>
            </a:r>
            <a:r>
              <a:rPr lang="en-US" dirty="0">
                <a:latin typeface="Courier New" panose="02070309020205020404" pitchFamily="49" charset="0"/>
                <a:cs typeface="Courier New" panose="02070309020205020404" pitchFamily="49" charset="0"/>
              </a:rPr>
              <a:t> </a:t>
            </a:r>
            <a:r>
              <a:rPr lang="en-US" b="1"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 new evidence </a:t>
            </a:r>
            <a:r>
              <a:rPr lang="en-US"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absorb </a:t>
            </a:r>
            <a:r>
              <a:rPr lang="en-US" b="1" i="1" dirty="0">
                <a:latin typeface="Courier New" panose="02070309020205020404" pitchFamily="49" charset="0"/>
                <a:cs typeface="Courier New" panose="02070309020205020404" pitchFamily="49" charset="0"/>
              </a:rPr>
              <a:t>e</a:t>
            </a:r>
            <a:r>
              <a:rPr lang="en-US" dirty="0">
                <a:latin typeface="Courier New" panose="02070309020205020404" pitchFamily="49" charset="0"/>
                <a:cs typeface="Courier New" panose="02070309020205020404" pitchFamily="49" charset="0"/>
              </a:rPr>
              <a:t> in </a:t>
            </a:r>
            <a:r>
              <a:rPr lang="en-US" i="1" dirty="0">
                <a:latin typeface="Courier New" panose="02070309020205020404" pitchFamily="49" charset="0"/>
                <a:cs typeface="Courier New" panose="02070309020205020404" pitchFamily="49" charset="0"/>
              </a:rPr>
              <a:t>G</a:t>
            </a:r>
          </a:p>
          <a:p>
            <a:pPr>
              <a:tabLst>
                <a:tab pos="354013" algn="l"/>
                <a:tab pos="709613" algn="l"/>
                <a:tab pos="1062038" algn="l"/>
                <a:tab pos="1416050" algn="l"/>
              </a:tabLst>
            </a:pPr>
            <a:r>
              <a:rPr lang="en-US" b="1" dirty="0">
                <a:latin typeface="Courier New" panose="02070309020205020404" pitchFamily="49" charset="0"/>
                <a:cs typeface="Courier New" panose="02070309020205020404" pitchFamily="49" charset="0"/>
              </a:rPr>
              <a:t>		if </a:t>
            </a:r>
            <a:r>
              <a:rPr lang="en-US" dirty="0">
                <a:latin typeface="Courier New" panose="02070309020205020404" pitchFamily="49" charset="0"/>
                <a:cs typeface="Courier New" panose="02070309020205020404" pitchFamily="49" charset="0"/>
              </a:rPr>
              <a:t>𝜋 ≠ () and</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Simulate(</a:t>
            </a:r>
            <a:r>
              <a:rPr lang="en-US"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𝜋) ≠ failure </a:t>
            </a:r>
            <a:r>
              <a:rPr lang="en-US"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a:t>
            </a:r>
            <a:r>
              <a:rPr lang="en-US" b="1" i="1" dirty="0">
                <a:latin typeface="Courier New" panose="02070309020205020404" pitchFamily="49" charset="0"/>
                <a:cs typeface="Courier New" panose="02070309020205020404" pitchFamily="49" charset="0"/>
              </a:rPr>
              <a:t>d</a:t>
            </a:r>
            <a:r>
              <a:rPr lang="en-US" dirty="0">
                <a:latin typeface="Courier New" panose="02070309020205020404" pitchFamily="49" charset="0"/>
                <a:cs typeface="Courier New" panose="02070309020205020404" pitchFamily="49" charset="0"/>
              </a:rPr>
              <a:t> ← pop-first(𝜋)</a:t>
            </a:r>
          </a:p>
          <a:p>
            <a:pPr>
              <a:tabLst>
                <a:tab pos="354013" algn="l"/>
                <a:tab pos="709613" algn="l"/>
                <a:tab pos="1062038" algn="l"/>
                <a:tab pos="1416050" algn="l"/>
              </a:tabLst>
            </a:pPr>
            <a:r>
              <a:rPr lang="en-US" dirty="0">
                <a:latin typeface="Courier New" panose="02070309020205020404" pitchFamily="49" charset="0"/>
                <a:cs typeface="Courier New" panose="02070309020205020404" pitchFamily="49" charset="0"/>
              </a:rPr>
              <a:t>			perform </a:t>
            </a:r>
            <a:r>
              <a:rPr lang="en-US" b="1" i="1" dirty="0">
                <a:latin typeface="Courier New" panose="02070309020205020404" pitchFamily="49" charset="0"/>
                <a:cs typeface="Courier New" panose="02070309020205020404" pitchFamily="49" charset="0"/>
              </a:rPr>
              <a:t>d</a:t>
            </a:r>
            <a:endParaRPr lang="en-US" i="1"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i="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update </a:t>
            </a:r>
            <a:r>
              <a:rPr lang="en-US" i="1" dirty="0">
                <a:latin typeface="Courier New" panose="02070309020205020404" pitchFamily="49" charset="0"/>
                <a:cs typeface="Courier New" panose="02070309020205020404" pitchFamily="49" charset="0"/>
              </a:rPr>
              <a:t>G</a:t>
            </a:r>
            <a:r>
              <a:rPr lang="en-US" dirty="0">
                <a:latin typeface="Courier New" panose="02070309020205020404" pitchFamily="49" charset="0"/>
                <a:cs typeface="Courier New" panose="02070309020205020404" pitchFamily="49" charset="0"/>
              </a:rPr>
              <a:t> with </a:t>
            </a:r>
            <a:r>
              <a:rPr lang="en-US" b="1" i="1" dirty="0">
                <a:latin typeface="Courier New" panose="02070309020205020404" pitchFamily="49" charset="0"/>
                <a:cs typeface="Courier New" panose="02070309020205020404" pitchFamily="49" charset="0"/>
              </a:rPr>
              <a:t>d</a:t>
            </a:r>
            <a:endParaRPr lang="en-GB" i="1" dirty="0">
              <a:latin typeface="Courier New" panose="02070309020205020404" pitchFamily="49" charset="0"/>
              <a:cs typeface="Courier New" panose="02070309020205020404" pitchFamily="49" charset="0"/>
            </a:endParaRPr>
          </a:p>
        </p:txBody>
      </p:sp>
      <p:sp>
        <p:nvSpPr>
          <p:cNvPr id="3" name="Date Placeholder 2">
            <a:extLst>
              <a:ext uri="{FF2B5EF4-FFF2-40B4-BE49-F238E27FC236}">
                <a16:creationId xmlns:a16="http://schemas.microsoft.com/office/drawing/2014/main" id="{1E193ABC-3F7A-4AFB-C1EF-CAB43CBE0754}"/>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4" name="Footer Placeholder 3">
            <a:extLst>
              <a:ext uri="{FF2B5EF4-FFF2-40B4-BE49-F238E27FC236}">
                <a16:creationId xmlns:a16="http://schemas.microsoft.com/office/drawing/2014/main" id="{9DB2C674-AC08-3EBF-8DD0-0B47447DD2A2}"/>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5" name="Slide Number Placeholder 4">
            <a:extLst>
              <a:ext uri="{FF2B5EF4-FFF2-40B4-BE49-F238E27FC236}">
                <a16:creationId xmlns:a16="http://schemas.microsoft.com/office/drawing/2014/main" id="{441B0471-826C-DAF3-88BF-D48CC7EB861C}"/>
              </a:ext>
            </a:extLst>
          </p:cNvPr>
          <p:cNvSpPr>
            <a:spLocks noGrp="1"/>
          </p:cNvSpPr>
          <p:nvPr>
            <p:ph type="sldNum" sz="quarter" idx="11"/>
          </p:nvPr>
        </p:nvSpPr>
        <p:spPr/>
        <p:txBody>
          <a:bodyPr/>
          <a:lstStyle/>
          <a:p>
            <a:fld id="{EB1502E6-D9AE-3544-B6D5-378AAA0B915F}" type="slidenum">
              <a:rPr lang="de-DE" altLang="de-DE" smtClean="0"/>
              <a:pPr/>
              <a:t>94</a:t>
            </a:fld>
            <a:endParaRPr lang="de-DE" altLang="de-DE" dirty="0"/>
          </a:p>
        </p:txBody>
      </p:sp>
    </p:spTree>
    <p:extLst>
      <p:ext uri="{BB962C8B-B14F-4D97-AF65-F5344CB8AC3E}">
        <p14:creationId xmlns:p14="http://schemas.microsoft.com/office/powerpoint/2010/main" val="75385983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BEDB7-10E8-F24D-9B65-5F7170755565}"/>
              </a:ext>
            </a:extLst>
          </p:cNvPr>
          <p:cNvSpPr>
            <a:spLocks noGrp="1"/>
          </p:cNvSpPr>
          <p:nvPr>
            <p:ph type="title"/>
          </p:nvPr>
        </p:nvSpPr>
        <p:spPr/>
        <p:txBody>
          <a:bodyPr/>
          <a:lstStyle/>
          <a:p>
            <a:r>
              <a:rPr lang="en-GB"/>
              <a:t>Offline vs. Online Decision Making</a:t>
            </a:r>
          </a:p>
        </p:txBody>
      </p:sp>
      <p:sp>
        <p:nvSpPr>
          <p:cNvPr id="3" name="Content Placeholder 2">
            <a:extLst>
              <a:ext uri="{FF2B5EF4-FFF2-40B4-BE49-F238E27FC236}">
                <a16:creationId xmlns:a16="http://schemas.microsoft.com/office/drawing/2014/main" id="{BEEBBD83-BEAF-1948-8BA8-AEEE240792C4}"/>
              </a:ext>
            </a:extLst>
          </p:cNvPr>
          <p:cNvSpPr>
            <a:spLocks noGrp="1"/>
          </p:cNvSpPr>
          <p:nvPr>
            <p:ph type="body" sz="quarter" idx="13"/>
          </p:nvPr>
        </p:nvSpPr>
        <p:spPr/>
        <p:txBody>
          <a:bodyPr>
            <a:normAutofit fontScale="85000" lnSpcReduction="20000"/>
          </a:bodyPr>
          <a:lstStyle/>
          <a:p>
            <a:r>
              <a:rPr lang="en-GB" dirty="0"/>
              <a:t>Online decision making: Depends on how far one looks into the future</a:t>
            </a:r>
          </a:p>
          <a:p>
            <a:pPr lvl="1"/>
            <a:r>
              <a:rPr lang="en-GB" dirty="0"/>
              <a:t>Can extend the look-ahead further and further, propagating future effects back to present to see if the current best decision still holds</a:t>
            </a:r>
          </a:p>
          <a:p>
            <a:pPr lvl="1"/>
            <a:r>
              <a:rPr lang="en-GB" dirty="0"/>
              <a:t>Extending the look-ahead to infinity, one will eventually reach a fix point: </a:t>
            </a:r>
            <a:r>
              <a:rPr lang="en-GB" i="1" dirty="0"/>
              <a:t>offline decision making</a:t>
            </a:r>
          </a:p>
          <a:p>
            <a:r>
              <a:rPr lang="en-GB" dirty="0">
                <a:solidFill>
                  <a:schemeClr val="accent1"/>
                </a:solidFill>
              </a:rPr>
              <a:t>Offline decision making</a:t>
            </a:r>
            <a:endParaRPr lang="en-GB" dirty="0"/>
          </a:p>
          <a:p>
            <a:pPr lvl="1"/>
            <a:r>
              <a:rPr lang="en-GB" dirty="0"/>
              <a:t>Solving a partially observable Markov decision process (POMDP) – Ch. 17 in Russell/</a:t>
            </a:r>
            <a:r>
              <a:rPr lang="en-GB" dirty="0" err="1"/>
              <a:t>Norvig’s</a:t>
            </a:r>
            <a:r>
              <a:rPr lang="en-GB" dirty="0"/>
              <a:t> AIMA3</a:t>
            </a:r>
          </a:p>
          <a:p>
            <a:pPr lvl="2"/>
            <a:r>
              <a:rPr lang="en-GB" dirty="0"/>
              <a:t>Basically find the steady state in terms of actions that leads to the maximum expected utility</a:t>
            </a:r>
          </a:p>
          <a:p>
            <a:pPr lvl="3"/>
            <a:r>
              <a:rPr lang="en-GB" dirty="0"/>
              <a:t>Look-up table, fast during acting, huge overhead beforehand</a:t>
            </a:r>
          </a:p>
          <a:p>
            <a:pPr lvl="3"/>
            <a:r>
              <a:rPr lang="en-GB" dirty="0"/>
              <a:t>Reacting to extreme situations/evidence no possible</a:t>
            </a:r>
          </a:p>
          <a:p>
            <a:pPr lvl="2"/>
            <a:r>
              <a:rPr lang="en-GB" dirty="0"/>
              <a:t>In basic form, no longer factorised model but a transition function over complete state space</a:t>
            </a:r>
          </a:p>
          <a:p>
            <a:pPr lvl="1"/>
            <a:r>
              <a:rPr lang="en-GB" dirty="0"/>
              <a:t>Part of the lecture: </a:t>
            </a:r>
            <a:r>
              <a:rPr lang="en-GB" i="1" dirty="0">
                <a:solidFill>
                  <a:schemeClr val="accent2"/>
                </a:solidFill>
              </a:rPr>
              <a:t>Automated Planning and Acting</a:t>
            </a:r>
            <a:r>
              <a:rPr lang="en-GB" i="1" dirty="0"/>
              <a:t> </a:t>
            </a:r>
            <a:r>
              <a:rPr lang="en-GB" dirty="0"/>
              <a:t>(next winter term)</a:t>
            </a:r>
          </a:p>
        </p:txBody>
      </p:sp>
      <p:sp>
        <p:nvSpPr>
          <p:cNvPr id="4" name="Date Placeholder 3">
            <a:extLst>
              <a:ext uri="{FF2B5EF4-FFF2-40B4-BE49-F238E27FC236}">
                <a16:creationId xmlns:a16="http://schemas.microsoft.com/office/drawing/2014/main" id="{C082ECD3-3B67-6623-E7D2-ED78F59AA065}"/>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CC003210-1CAF-F233-0049-1A17C98AD174}"/>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938752C5-1E88-96FD-31F1-DAA384E418ED}"/>
              </a:ext>
            </a:extLst>
          </p:cNvPr>
          <p:cNvSpPr>
            <a:spLocks noGrp="1"/>
          </p:cNvSpPr>
          <p:nvPr>
            <p:ph type="sldNum" sz="quarter" idx="11"/>
          </p:nvPr>
        </p:nvSpPr>
        <p:spPr/>
        <p:txBody>
          <a:bodyPr/>
          <a:lstStyle/>
          <a:p>
            <a:fld id="{EB1502E6-D9AE-3544-B6D5-378AAA0B915F}" type="slidenum">
              <a:rPr lang="de-DE" altLang="de-DE" smtClean="0"/>
              <a:pPr/>
              <a:t>95</a:t>
            </a:fld>
            <a:endParaRPr lang="de-DE" altLang="de-DE" dirty="0"/>
          </a:p>
        </p:txBody>
      </p:sp>
    </p:spTree>
    <p:extLst>
      <p:ext uri="{BB962C8B-B14F-4D97-AF65-F5344CB8AC3E}">
        <p14:creationId xmlns:p14="http://schemas.microsoft.com/office/powerpoint/2010/main" val="8494982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C1084-CB09-804A-9D95-C5A37B0DD895}"/>
              </a:ext>
            </a:extLst>
          </p:cNvPr>
          <p:cNvSpPr>
            <a:spLocks noGrp="1"/>
          </p:cNvSpPr>
          <p:nvPr>
            <p:ph type="title"/>
          </p:nvPr>
        </p:nvSpPr>
        <p:spPr/>
        <p:txBody>
          <a:bodyPr/>
          <a:lstStyle/>
          <a:p>
            <a:r>
              <a:rPr lang="en-GB"/>
              <a:t>Interim Summary</a:t>
            </a:r>
          </a:p>
        </p:txBody>
      </p:sp>
      <p:sp>
        <p:nvSpPr>
          <p:cNvPr id="3" name="Content Placeholder 2">
            <a:extLst>
              <a:ext uri="{FF2B5EF4-FFF2-40B4-BE49-F238E27FC236}">
                <a16:creationId xmlns:a16="http://schemas.microsoft.com/office/drawing/2014/main" id="{96AE1696-7874-0040-99ED-ECAC6C57712D}"/>
              </a:ext>
            </a:extLst>
          </p:cNvPr>
          <p:cNvSpPr>
            <a:spLocks noGrp="1"/>
          </p:cNvSpPr>
          <p:nvPr>
            <p:ph type="body" sz="quarter" idx="13"/>
          </p:nvPr>
        </p:nvSpPr>
        <p:spPr/>
        <p:txBody>
          <a:bodyPr>
            <a:normAutofit fontScale="92500" lnSpcReduction="10000"/>
          </a:bodyPr>
          <a:lstStyle/>
          <a:p>
            <a:r>
              <a:rPr lang="en-GB" dirty="0"/>
              <a:t>Sequential decision models as a combination of</a:t>
            </a:r>
          </a:p>
          <a:p>
            <a:pPr lvl="1"/>
            <a:r>
              <a:rPr lang="en-GB" dirty="0"/>
              <a:t>Sequential models for temporal aspect</a:t>
            </a:r>
          </a:p>
          <a:p>
            <a:pPr lvl="1"/>
            <a:r>
              <a:rPr lang="en-GB" dirty="0"/>
              <a:t>Decision models for decision making</a:t>
            </a:r>
          </a:p>
          <a:p>
            <a:r>
              <a:rPr lang="en-GB" dirty="0"/>
              <a:t>Temporal expected utilities</a:t>
            </a:r>
          </a:p>
          <a:p>
            <a:pPr lvl="1"/>
            <a:r>
              <a:rPr lang="en-GB" dirty="0"/>
              <a:t>Additive or discounted utilities</a:t>
            </a:r>
          </a:p>
          <a:p>
            <a:pPr lvl="1"/>
            <a:r>
              <a:rPr lang="en-GB" dirty="0"/>
              <a:t>Exact solution virtually impossible to compute</a:t>
            </a:r>
          </a:p>
          <a:p>
            <a:pPr lvl="1"/>
            <a:r>
              <a:rPr lang="en-GB" dirty="0"/>
              <a:t>Approximation by summing over EU query result for each step</a:t>
            </a:r>
          </a:p>
          <a:p>
            <a:r>
              <a:rPr lang="en-GB" dirty="0"/>
              <a:t>Inference based on LDJT</a:t>
            </a:r>
          </a:p>
          <a:p>
            <a:pPr lvl="1"/>
            <a:r>
              <a:rPr lang="en-GB" dirty="0"/>
              <a:t>Proceed in time to answer EU queries part of a sequential EU query</a:t>
            </a:r>
          </a:p>
          <a:p>
            <a:r>
              <a:rPr lang="en-GB" dirty="0"/>
              <a:t>Acting</a:t>
            </a:r>
          </a:p>
          <a:p>
            <a:pPr lvl="1"/>
            <a:r>
              <a:rPr lang="en-GB" dirty="0"/>
              <a:t>Immediate look-ahead, lazy run until failed simulation or sequence acted out, both concurrently</a:t>
            </a:r>
          </a:p>
        </p:txBody>
      </p:sp>
      <p:sp>
        <p:nvSpPr>
          <p:cNvPr id="4" name="Date Placeholder 3">
            <a:extLst>
              <a:ext uri="{FF2B5EF4-FFF2-40B4-BE49-F238E27FC236}">
                <a16:creationId xmlns:a16="http://schemas.microsoft.com/office/drawing/2014/main" id="{45B825B5-F0E1-2FDE-A14E-335940B295EF}"/>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EC8BFD8C-7AA1-F2C7-706A-D806B9EB81DC}"/>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B9F4F401-DC19-23D0-4E32-B04FBAD3D029}"/>
              </a:ext>
            </a:extLst>
          </p:cNvPr>
          <p:cNvSpPr>
            <a:spLocks noGrp="1"/>
          </p:cNvSpPr>
          <p:nvPr>
            <p:ph type="sldNum" sz="quarter" idx="11"/>
          </p:nvPr>
        </p:nvSpPr>
        <p:spPr/>
        <p:txBody>
          <a:bodyPr/>
          <a:lstStyle/>
          <a:p>
            <a:fld id="{EB1502E6-D9AE-3544-B6D5-378AAA0B915F}" type="slidenum">
              <a:rPr lang="de-DE" altLang="de-DE" smtClean="0"/>
              <a:pPr/>
              <a:t>96</a:t>
            </a:fld>
            <a:endParaRPr lang="de-DE" altLang="de-DE" dirty="0"/>
          </a:p>
        </p:txBody>
      </p:sp>
    </p:spTree>
    <p:extLst>
      <p:ext uri="{BB962C8B-B14F-4D97-AF65-F5344CB8AC3E}">
        <p14:creationId xmlns:p14="http://schemas.microsoft.com/office/powerpoint/2010/main" val="18653969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A7C0-8798-2949-9921-F3FE54786AD8}"/>
              </a:ext>
            </a:extLst>
          </p:cNvPr>
          <p:cNvSpPr>
            <a:spLocks noGrp="1"/>
          </p:cNvSpPr>
          <p:nvPr>
            <p:ph type="title"/>
          </p:nvPr>
        </p:nvSpPr>
        <p:spPr/>
        <p:txBody>
          <a:bodyPr/>
          <a:lstStyle/>
          <a:p>
            <a:r>
              <a:rPr lang="en-GB"/>
              <a:t>Contents in this Lecture Related to </a:t>
            </a:r>
            <a:r>
              <a:rPr lang="en-GB" i="1"/>
              <a:t>Utility-based Agents</a:t>
            </a:r>
          </a:p>
        </p:txBody>
      </p:sp>
      <p:sp>
        <p:nvSpPr>
          <p:cNvPr id="3" name="Content Placeholder 2">
            <a:extLst>
              <a:ext uri="{FF2B5EF4-FFF2-40B4-BE49-F238E27FC236}">
                <a16:creationId xmlns:a16="http://schemas.microsoft.com/office/drawing/2014/main" id="{DAEA4AEF-3BCC-C546-B3DC-56EE0FDA9A3A}"/>
              </a:ext>
            </a:extLst>
          </p:cNvPr>
          <p:cNvSpPr>
            <a:spLocks noGrp="1"/>
          </p:cNvSpPr>
          <p:nvPr>
            <p:ph type="body" sz="quarter" idx="13"/>
          </p:nvPr>
        </p:nvSpPr>
        <p:spPr/>
        <p:txBody>
          <a:bodyPr/>
          <a:lstStyle/>
          <a:p>
            <a:r>
              <a:rPr lang="en-GB" dirty="0"/>
              <a:t>Further topics</a:t>
            </a:r>
          </a:p>
          <a:p>
            <a:pPr marL="722047" lvl="1" indent="-457200">
              <a:buFont typeface="+mj-lt"/>
              <a:buAutoNum type="arabicPeriod" startAt="3"/>
            </a:pPr>
            <a:r>
              <a:rPr lang="en-GB" dirty="0">
                <a:solidFill>
                  <a:schemeClr val="accent5"/>
                </a:solidFill>
              </a:rPr>
              <a:t>(Episodic) PRMs</a:t>
            </a:r>
          </a:p>
          <a:p>
            <a:pPr marL="721590" lvl="1" indent="-456743">
              <a:buFont typeface="+mj-lt"/>
              <a:buAutoNum type="arabicPeriod" startAt="3"/>
            </a:pPr>
            <a:r>
              <a:rPr lang="en-GB" dirty="0">
                <a:solidFill>
                  <a:schemeClr val="accent1"/>
                </a:solidFill>
              </a:rPr>
              <a:t>Lifted inference (in episodic PRMs)</a:t>
            </a:r>
          </a:p>
          <a:p>
            <a:pPr marL="721590" lvl="1" indent="-456743">
              <a:buFont typeface="+mj-lt"/>
              <a:buAutoNum type="arabicPeriod" startAt="3"/>
            </a:pPr>
            <a:r>
              <a:rPr lang="en-GB" dirty="0">
                <a:solidFill>
                  <a:schemeClr val="accent5"/>
                </a:solidFill>
              </a:rPr>
              <a:t>Lifted learning (of episodic PRMs)</a:t>
            </a:r>
          </a:p>
          <a:p>
            <a:pPr marL="721590" lvl="1" indent="-456743">
              <a:buFont typeface="+mj-lt"/>
              <a:buAutoNum type="arabicPeriod" startAt="3"/>
            </a:pPr>
            <a:r>
              <a:rPr lang="en-GB" dirty="0">
                <a:solidFill>
                  <a:srgbClr val="FFC000"/>
                </a:solidFill>
              </a:rPr>
              <a:t>Lifted sequential PRMs and inference</a:t>
            </a:r>
          </a:p>
          <a:p>
            <a:pPr marL="721590" lvl="1" indent="-456743">
              <a:buFont typeface="+mj-lt"/>
              <a:buAutoNum type="arabicPeriod" startAt="3"/>
            </a:pPr>
            <a:r>
              <a:rPr lang="en-GB" dirty="0">
                <a:solidFill>
                  <a:srgbClr val="7030A0"/>
                </a:solidFill>
              </a:rPr>
              <a:t>Lifted decision making</a:t>
            </a:r>
          </a:p>
          <a:p>
            <a:pPr marL="721590" lvl="1" indent="-456743">
              <a:buFont typeface="+mj-lt"/>
              <a:buAutoNum type="arabicPeriod" startAt="3"/>
            </a:pPr>
            <a:r>
              <a:rPr lang="en-GB" dirty="0">
                <a:solidFill>
                  <a:schemeClr val="tx1">
                    <a:lumMod val="60000"/>
                    <a:lumOff val="40000"/>
                  </a:schemeClr>
                </a:solidFill>
              </a:rPr>
              <a:t>Continuous space and lifting</a:t>
            </a:r>
          </a:p>
          <a:p>
            <a:endParaRPr lang="en-GB" dirty="0"/>
          </a:p>
        </p:txBody>
      </p:sp>
      <p:grpSp>
        <p:nvGrpSpPr>
          <p:cNvPr id="35" name="Group 34">
            <a:extLst>
              <a:ext uri="{FF2B5EF4-FFF2-40B4-BE49-F238E27FC236}">
                <a16:creationId xmlns:a16="http://schemas.microsoft.com/office/drawing/2014/main" id="{A3D485B8-801D-BC4E-8122-F0E8576D8A46}"/>
              </a:ext>
            </a:extLst>
          </p:cNvPr>
          <p:cNvGrpSpPr/>
          <p:nvPr/>
        </p:nvGrpSpPr>
        <p:grpSpPr>
          <a:xfrm>
            <a:off x="5325464" y="1679423"/>
            <a:ext cx="6506212" cy="4236436"/>
            <a:chOff x="2717975" y="1628799"/>
            <a:chExt cx="6512989" cy="4240849"/>
          </a:xfrm>
        </p:grpSpPr>
        <p:sp>
          <p:nvSpPr>
            <p:cNvPr id="36" name="TextBox 35">
              <a:extLst>
                <a:ext uri="{FF2B5EF4-FFF2-40B4-BE49-F238E27FC236}">
                  <a16:creationId xmlns:a16="http://schemas.microsoft.com/office/drawing/2014/main" id="{A8EA57D1-EE70-774C-8E1B-4E8486887C15}"/>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en-GB" sz="2000"/>
                <a:t>Environment</a:t>
              </a:r>
            </a:p>
          </p:txBody>
        </p:sp>
        <p:sp>
          <p:nvSpPr>
            <p:cNvPr id="37" name="TextBox 36">
              <a:extLst>
                <a:ext uri="{FF2B5EF4-FFF2-40B4-BE49-F238E27FC236}">
                  <a16:creationId xmlns:a16="http://schemas.microsoft.com/office/drawing/2014/main" id="{D9365AC3-8DFB-5E43-8848-53E8A1B4A201}"/>
                </a:ext>
              </a:extLst>
            </p:cNvPr>
            <p:cNvSpPr txBox="1"/>
            <p:nvPr/>
          </p:nvSpPr>
          <p:spPr>
            <a:xfrm>
              <a:off x="2717975" y="1628799"/>
              <a:ext cx="5112568" cy="4240849"/>
            </a:xfrm>
            <a:prstGeom prst="roundRect">
              <a:avLst>
                <a:gd name="adj" fmla="val 2833"/>
              </a:avLst>
            </a:prstGeom>
          </p:spPr>
          <p:style>
            <a:lnRef idx="0">
              <a:schemeClr val="accent2"/>
            </a:lnRef>
            <a:fillRef idx="3">
              <a:schemeClr val="accent2"/>
            </a:fillRef>
            <a:effectRef idx="3">
              <a:schemeClr val="accent2"/>
            </a:effectRef>
            <a:fontRef idx="minor">
              <a:schemeClr val="lt1"/>
            </a:fontRef>
          </p:style>
          <p:txBody>
            <a:bodyPr wrap="square" rtlCol="0" anchor="b">
              <a:noAutofit/>
            </a:bodyPr>
            <a:lstStyle/>
            <a:p>
              <a:r>
                <a:rPr lang="en-GB" sz="2398"/>
                <a:t>Agent</a:t>
              </a:r>
            </a:p>
          </p:txBody>
        </p:sp>
        <p:sp>
          <p:nvSpPr>
            <p:cNvPr id="38" name="TextBox 37">
              <a:extLst>
                <a:ext uri="{FF2B5EF4-FFF2-40B4-BE49-F238E27FC236}">
                  <a16:creationId xmlns:a16="http://schemas.microsoft.com/office/drawing/2014/main" id="{1A70FC51-CB38-D642-A482-83D98E48A73C}"/>
                </a:ext>
              </a:extLst>
            </p:cNvPr>
            <p:cNvSpPr txBox="1"/>
            <p:nvPr/>
          </p:nvSpPr>
          <p:spPr>
            <a:xfrm>
              <a:off x="6460277" y="1727407"/>
              <a:ext cx="634468" cy="215539"/>
            </a:xfrm>
            <a:prstGeom prst="rect">
              <a:avLst/>
            </a:prstGeom>
            <a:noFill/>
          </p:spPr>
          <p:txBody>
            <a:bodyPr wrap="none" lIns="35963" tIns="0" rIns="35963" bIns="0" rtlCol="0">
              <a:spAutoFit/>
            </a:bodyPr>
            <a:lstStyle/>
            <a:p>
              <a:pPr algn="ctr"/>
              <a:r>
                <a:rPr lang="en-GB" sz="1399"/>
                <a:t>Sensors</a:t>
              </a:r>
            </a:p>
          </p:txBody>
        </p:sp>
        <p:sp>
          <p:nvSpPr>
            <p:cNvPr id="39" name="TextBox 38">
              <a:extLst>
                <a:ext uri="{FF2B5EF4-FFF2-40B4-BE49-F238E27FC236}">
                  <a16:creationId xmlns:a16="http://schemas.microsoft.com/office/drawing/2014/main" id="{A7F2E7DA-C5A2-BC42-A923-B2F9B185DF16}"/>
                </a:ext>
              </a:extLst>
            </p:cNvPr>
            <p:cNvSpPr txBox="1"/>
            <p:nvPr/>
          </p:nvSpPr>
          <p:spPr>
            <a:xfrm>
              <a:off x="6390571" y="5518688"/>
              <a:ext cx="773882" cy="215539"/>
            </a:xfrm>
            <a:prstGeom prst="rect">
              <a:avLst/>
            </a:prstGeom>
            <a:noFill/>
          </p:spPr>
          <p:txBody>
            <a:bodyPr wrap="none" lIns="35963" tIns="0" rIns="35963" bIns="0" rtlCol="0">
              <a:spAutoFit/>
            </a:bodyPr>
            <a:lstStyle/>
            <a:p>
              <a:pPr algn="ctr"/>
              <a:r>
                <a:rPr lang="en-GB" sz="1399"/>
                <a:t>Actuators</a:t>
              </a:r>
            </a:p>
          </p:txBody>
        </p:sp>
        <p:sp>
          <p:nvSpPr>
            <p:cNvPr id="40" name="TextBox 39">
              <a:extLst>
                <a:ext uri="{FF2B5EF4-FFF2-40B4-BE49-F238E27FC236}">
                  <a16:creationId xmlns:a16="http://schemas.microsoft.com/office/drawing/2014/main" id="{6CF6034A-F227-1F45-B416-202E59970B96}"/>
                </a:ext>
              </a:extLst>
            </p:cNvPr>
            <p:cNvSpPr txBox="1"/>
            <p:nvPr/>
          </p:nvSpPr>
          <p:spPr>
            <a:xfrm>
              <a:off x="6113083" y="2240746"/>
              <a:ext cx="1328862" cy="523509"/>
            </a:xfrm>
            <a:prstGeom prst="rect">
              <a:avLst/>
            </a:prstGeom>
            <a:solidFill>
              <a:schemeClr val="accent1"/>
            </a:solidFill>
            <a:ln w="19050">
              <a:solidFill>
                <a:schemeClr val="tx1"/>
              </a:solidFill>
            </a:ln>
          </p:spPr>
          <p:txBody>
            <a:bodyPr wrap="none" rtlCol="0">
              <a:spAutoFit/>
            </a:bodyPr>
            <a:lstStyle/>
            <a:p>
              <a:pPr algn="ctr"/>
              <a:r>
                <a:rPr lang="en-GB" sz="1399">
                  <a:solidFill>
                    <a:schemeClr val="bg1"/>
                  </a:solidFill>
                </a:rPr>
                <a:t>What the world</a:t>
              </a:r>
            </a:p>
            <a:p>
              <a:pPr algn="ctr"/>
              <a:r>
                <a:rPr lang="en-GB" sz="1399">
                  <a:solidFill>
                    <a:schemeClr val="bg1"/>
                  </a:solidFill>
                </a:rPr>
                <a:t>is like now</a:t>
              </a:r>
            </a:p>
          </p:txBody>
        </p: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222F1300-7BD8-4843-BA71-55644028278B}"/>
                    </a:ext>
                  </a:extLst>
                </p:cNvPr>
                <p:cNvSpPr txBox="1"/>
                <p:nvPr/>
              </p:nvSpPr>
              <p:spPr>
                <a:xfrm>
                  <a:off x="6010831" y="3060231"/>
                  <a:ext cx="1533362" cy="523509"/>
                </a:xfrm>
                <a:prstGeom prst="rect">
                  <a:avLst/>
                </a:prstGeom>
                <a:solidFill>
                  <a:srgbClr val="7030A0"/>
                </a:solidFill>
                <a:ln w="19050">
                  <a:solidFill>
                    <a:schemeClr val="tx1"/>
                  </a:solidFill>
                </a:ln>
              </p:spPr>
              <p:txBody>
                <a:bodyPr wrap="none" rtlCol="0">
                  <a:spAutoFit/>
                </a:bodyPr>
                <a:lstStyle/>
                <a:p>
                  <a:pPr algn="ctr"/>
                  <a:r>
                    <a:rPr lang="en-GB" sz="1399">
                      <a:solidFill>
                        <a:schemeClr val="bg1"/>
                      </a:solidFill>
                    </a:rPr>
                    <a:t>What it will be like</a:t>
                  </a:r>
                  <a:br>
                    <a:rPr lang="en-GB" sz="1399">
                      <a:solidFill>
                        <a:schemeClr val="bg1"/>
                      </a:solidFill>
                    </a:rPr>
                  </a:br>
                  <a:r>
                    <a:rPr lang="en-GB" sz="1399">
                      <a:solidFill>
                        <a:schemeClr val="bg1"/>
                      </a:solidFill>
                    </a:rPr>
                    <a:t>if I do action </a:t>
                  </a:r>
                  <a14:m>
                    <m:oMath xmlns:m="http://schemas.openxmlformats.org/officeDocument/2006/math">
                      <m:r>
                        <a:rPr lang="en-GB" sz="1399" i="1" smtClean="0">
                          <a:solidFill>
                            <a:schemeClr val="bg1"/>
                          </a:solidFill>
                          <a:latin typeface="Cambria Math" panose="02040503050406030204" pitchFamily="18" charset="0"/>
                        </a:rPr>
                        <m:t>𝐴</m:t>
                      </m:r>
                    </m:oMath>
                  </a14:m>
                  <a:endParaRPr lang="en-GB" sz="1399">
                    <a:solidFill>
                      <a:schemeClr val="bg1"/>
                    </a:solidFill>
                  </a:endParaRPr>
                </a:p>
              </p:txBody>
            </p:sp>
          </mc:Choice>
          <mc:Fallback xmlns="">
            <p:sp>
              <p:nvSpPr>
                <p:cNvPr id="41" name="TextBox 40">
                  <a:extLst>
                    <a:ext uri="{FF2B5EF4-FFF2-40B4-BE49-F238E27FC236}">
                      <a16:creationId xmlns:a16="http://schemas.microsoft.com/office/drawing/2014/main" id="{222F1300-7BD8-4843-BA71-55644028278B}"/>
                    </a:ext>
                  </a:extLst>
                </p:cNvPr>
                <p:cNvSpPr txBox="1">
                  <a:spLocks noRot="1" noChangeAspect="1" noMove="1" noResize="1" noEditPoints="1" noAdjustHandles="1" noChangeArrowheads="1" noChangeShapeType="1" noTextEdit="1"/>
                </p:cNvSpPr>
                <p:nvPr/>
              </p:nvSpPr>
              <p:spPr>
                <a:xfrm>
                  <a:off x="6010831" y="3060231"/>
                  <a:ext cx="1533362" cy="523509"/>
                </a:xfrm>
                <a:prstGeom prst="rect">
                  <a:avLst/>
                </a:prstGeom>
                <a:blipFill>
                  <a:blip r:embed="rId2"/>
                  <a:stretch>
                    <a:fillRect b="-9091"/>
                  </a:stretch>
                </a:blipFill>
                <a:ln w="19050">
                  <a:solidFill>
                    <a:schemeClr val="tx1"/>
                  </a:solidFill>
                </a:ln>
              </p:spPr>
              <p:txBody>
                <a:bodyPr/>
                <a:lstStyle/>
                <a:p>
                  <a:r>
                    <a:rPr lang="en-GB">
                      <a:noFill/>
                    </a:rPr>
                    <a:t> </a:t>
                  </a:r>
                </a:p>
              </p:txBody>
            </p:sp>
          </mc:Fallback>
        </mc:AlternateContent>
        <p:sp>
          <p:nvSpPr>
            <p:cNvPr id="42" name="TextBox 41">
              <a:extLst>
                <a:ext uri="{FF2B5EF4-FFF2-40B4-BE49-F238E27FC236}">
                  <a16:creationId xmlns:a16="http://schemas.microsoft.com/office/drawing/2014/main" id="{38822747-350E-7945-99D3-5AA68BACF94E}"/>
                </a:ext>
              </a:extLst>
            </p:cNvPr>
            <p:cNvSpPr txBox="1"/>
            <p:nvPr/>
          </p:nvSpPr>
          <p:spPr>
            <a:xfrm>
              <a:off x="5970201" y="3879716"/>
              <a:ext cx="1614622" cy="523509"/>
            </a:xfrm>
            <a:prstGeom prst="rect">
              <a:avLst/>
            </a:prstGeom>
            <a:solidFill>
              <a:srgbClr val="7030A0"/>
            </a:solidFill>
            <a:ln w="19050">
              <a:solidFill>
                <a:schemeClr val="tx1"/>
              </a:solidFill>
            </a:ln>
          </p:spPr>
          <p:txBody>
            <a:bodyPr wrap="none" rtlCol="0">
              <a:spAutoFit/>
            </a:bodyPr>
            <a:lstStyle/>
            <a:p>
              <a:pPr algn="ctr"/>
              <a:r>
                <a:rPr lang="en-GB" sz="1399">
                  <a:solidFill>
                    <a:schemeClr val="bg1"/>
                  </a:solidFill>
                </a:rPr>
                <a:t>How happy I will be</a:t>
              </a:r>
              <a:br>
                <a:rPr lang="en-GB" sz="1399">
                  <a:solidFill>
                    <a:schemeClr val="bg1"/>
                  </a:solidFill>
                </a:rPr>
              </a:br>
              <a:r>
                <a:rPr lang="en-GB" sz="1399">
                  <a:solidFill>
                    <a:schemeClr val="bg1"/>
                  </a:solidFill>
                </a:rPr>
                <a:t>in such a state</a:t>
              </a:r>
            </a:p>
          </p:txBody>
        </p:sp>
        <p:sp>
          <p:nvSpPr>
            <p:cNvPr id="43" name="TextBox 42">
              <a:extLst>
                <a:ext uri="{FF2B5EF4-FFF2-40B4-BE49-F238E27FC236}">
                  <a16:creationId xmlns:a16="http://schemas.microsoft.com/office/drawing/2014/main" id="{1B1A2F5E-EF66-3C40-AE76-C20626C1885B}"/>
                </a:ext>
              </a:extLst>
            </p:cNvPr>
            <p:cNvSpPr txBox="1"/>
            <p:nvPr/>
          </p:nvSpPr>
          <p:spPr>
            <a:xfrm>
              <a:off x="6146266" y="4699201"/>
              <a:ext cx="1262493" cy="523509"/>
            </a:xfrm>
            <a:prstGeom prst="rect">
              <a:avLst/>
            </a:prstGeom>
            <a:solidFill>
              <a:srgbClr val="7030A0"/>
            </a:solidFill>
            <a:ln w="19050">
              <a:solidFill>
                <a:schemeClr val="tx1"/>
              </a:solidFill>
            </a:ln>
          </p:spPr>
          <p:txBody>
            <a:bodyPr wrap="none" rtlCol="0">
              <a:spAutoFit/>
            </a:bodyPr>
            <a:lstStyle/>
            <a:p>
              <a:pPr algn="ctr"/>
              <a:r>
                <a:rPr lang="en-GB" sz="1399">
                  <a:solidFill>
                    <a:schemeClr val="bg1"/>
                  </a:solidFill>
                </a:rPr>
                <a:t>What action I</a:t>
              </a:r>
              <a:br>
                <a:rPr lang="en-GB" sz="1399">
                  <a:solidFill>
                    <a:schemeClr val="bg1"/>
                  </a:solidFill>
                </a:rPr>
              </a:br>
              <a:r>
                <a:rPr lang="en-GB" sz="1399">
                  <a:solidFill>
                    <a:schemeClr val="bg1"/>
                  </a:solidFill>
                </a:rPr>
                <a:t>should do now</a:t>
              </a:r>
            </a:p>
          </p:txBody>
        </p:sp>
        <p:sp>
          <p:nvSpPr>
            <p:cNvPr id="44" name="TextBox 43">
              <a:extLst>
                <a:ext uri="{FF2B5EF4-FFF2-40B4-BE49-F238E27FC236}">
                  <a16:creationId xmlns:a16="http://schemas.microsoft.com/office/drawing/2014/main" id="{212DBB14-7399-F64E-BCE4-1C3CF4411AC9}"/>
                </a:ext>
              </a:extLst>
            </p:cNvPr>
            <p:cNvSpPr txBox="1"/>
            <p:nvPr/>
          </p:nvSpPr>
          <p:spPr>
            <a:xfrm>
              <a:off x="3901751" y="2001756"/>
              <a:ext cx="642242" cy="303089"/>
            </a:xfrm>
            <a:prstGeom prst="roundRect">
              <a:avLst>
                <a:gd name="adj" fmla="val 50000"/>
              </a:avLst>
            </a:prstGeom>
            <a:solidFill>
              <a:schemeClr val="accent5"/>
            </a:solidFill>
            <a:ln w="19050">
              <a:solidFill>
                <a:schemeClr val="tx1"/>
              </a:solidFill>
            </a:ln>
          </p:spPr>
          <p:txBody>
            <a:bodyPr wrap="none" tIns="0" bIns="0" rtlCol="0" anchor="t">
              <a:spAutoFit/>
            </a:bodyPr>
            <a:lstStyle/>
            <a:p>
              <a:pPr algn="ctr"/>
              <a:r>
                <a:rPr lang="en-GB" sz="1399">
                  <a:solidFill>
                    <a:schemeClr val="bg1"/>
                  </a:solidFill>
                </a:rPr>
                <a:t>State</a:t>
              </a:r>
            </a:p>
          </p:txBody>
        </p:sp>
        <p:sp>
          <p:nvSpPr>
            <p:cNvPr id="45" name="TextBox 44">
              <a:extLst>
                <a:ext uri="{FF2B5EF4-FFF2-40B4-BE49-F238E27FC236}">
                  <a16:creationId xmlns:a16="http://schemas.microsoft.com/office/drawing/2014/main" id="{06917C85-FBC9-FD43-8206-7A66129CA627}"/>
                </a:ext>
              </a:extLst>
            </p:cNvPr>
            <p:cNvSpPr txBox="1"/>
            <p:nvPr/>
          </p:nvSpPr>
          <p:spPr>
            <a:xfrm>
              <a:off x="3261963" y="2456189"/>
              <a:ext cx="1921828" cy="303089"/>
            </a:xfrm>
            <a:prstGeom prst="roundRect">
              <a:avLst>
                <a:gd name="adj" fmla="val 50000"/>
              </a:avLst>
            </a:prstGeom>
            <a:solidFill>
              <a:srgbClr val="FFC000"/>
            </a:solidFill>
            <a:ln w="19050">
              <a:solidFill>
                <a:schemeClr val="tx1"/>
              </a:solidFill>
            </a:ln>
          </p:spPr>
          <p:txBody>
            <a:bodyPr wrap="none" tIns="0" bIns="0" rtlCol="0" anchor="t">
              <a:spAutoFit/>
            </a:bodyPr>
            <a:lstStyle/>
            <a:p>
              <a:pPr algn="ctr"/>
              <a:r>
                <a:rPr lang="en-GB" sz="1399">
                  <a:solidFill>
                    <a:schemeClr val="bg1"/>
                  </a:solidFill>
                </a:rPr>
                <a:t>How the world evolves</a:t>
              </a:r>
            </a:p>
          </p:txBody>
        </p:sp>
        <p:sp>
          <p:nvSpPr>
            <p:cNvPr id="46" name="TextBox 45">
              <a:extLst>
                <a:ext uri="{FF2B5EF4-FFF2-40B4-BE49-F238E27FC236}">
                  <a16:creationId xmlns:a16="http://schemas.microsoft.com/office/drawing/2014/main" id="{FB3070D0-BAAB-1046-A507-9515F490E3A0}"/>
                </a:ext>
              </a:extLst>
            </p:cNvPr>
            <p:cNvSpPr txBox="1"/>
            <p:nvPr/>
          </p:nvSpPr>
          <p:spPr>
            <a:xfrm>
              <a:off x="3364011" y="3170803"/>
              <a:ext cx="1717730" cy="303089"/>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en-GB" sz="1399">
                  <a:solidFill>
                    <a:schemeClr val="bg1"/>
                  </a:solidFill>
                </a:rPr>
                <a:t>What my actions do</a:t>
              </a:r>
            </a:p>
          </p:txBody>
        </p:sp>
        <p:sp>
          <p:nvSpPr>
            <p:cNvPr id="47" name="TextBox 46">
              <a:extLst>
                <a:ext uri="{FF2B5EF4-FFF2-40B4-BE49-F238E27FC236}">
                  <a16:creationId xmlns:a16="http://schemas.microsoft.com/office/drawing/2014/main" id="{5D7D942F-4550-9244-8714-F486CA8605F2}"/>
                </a:ext>
              </a:extLst>
            </p:cNvPr>
            <p:cNvSpPr txBox="1"/>
            <p:nvPr/>
          </p:nvSpPr>
          <p:spPr>
            <a:xfrm>
              <a:off x="3867411" y="3990728"/>
              <a:ext cx="710922" cy="303089"/>
            </a:xfrm>
            <a:prstGeom prst="roundRect">
              <a:avLst>
                <a:gd name="adj" fmla="val 50000"/>
              </a:avLst>
            </a:prstGeom>
            <a:solidFill>
              <a:srgbClr val="7030A0"/>
            </a:solidFill>
            <a:ln w="19050">
              <a:solidFill>
                <a:schemeClr val="tx1"/>
              </a:solidFill>
            </a:ln>
          </p:spPr>
          <p:txBody>
            <a:bodyPr wrap="none" tIns="0" bIns="0" rtlCol="0" anchor="t">
              <a:spAutoFit/>
            </a:bodyPr>
            <a:lstStyle/>
            <a:p>
              <a:pPr algn="ctr"/>
              <a:r>
                <a:rPr lang="en-GB" sz="1399">
                  <a:solidFill>
                    <a:schemeClr val="bg1"/>
                  </a:solidFill>
                </a:rPr>
                <a:t>Utility</a:t>
              </a:r>
            </a:p>
          </p:txBody>
        </p:sp>
        <p:cxnSp>
          <p:nvCxnSpPr>
            <p:cNvPr id="48" name="Straight Arrow Connector 47">
              <a:extLst>
                <a:ext uri="{FF2B5EF4-FFF2-40B4-BE49-F238E27FC236}">
                  <a16:creationId xmlns:a16="http://schemas.microsoft.com/office/drawing/2014/main" id="{260F42B9-862D-7E42-AC24-244D04EB39A1}"/>
                </a:ext>
              </a:extLst>
            </p:cNvPr>
            <p:cNvCxnSpPr>
              <a:cxnSpLocks/>
              <a:stCxn id="38" idx="2"/>
              <a:endCxn id="40" idx="0"/>
            </p:cNvCxnSpPr>
            <p:nvPr/>
          </p:nvCxnSpPr>
          <p:spPr>
            <a:xfrm>
              <a:off x="6777511" y="1942946"/>
              <a:ext cx="3" cy="2978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E6BFF90-E8E5-834F-B767-31A0C09D9581}"/>
                </a:ext>
              </a:extLst>
            </p:cNvPr>
            <p:cNvCxnSpPr>
              <a:cxnSpLocks/>
              <a:stCxn id="40" idx="2"/>
              <a:endCxn id="41" idx="0"/>
            </p:cNvCxnSpPr>
            <p:nvPr/>
          </p:nvCxnSpPr>
          <p:spPr>
            <a:xfrm flipH="1">
              <a:off x="6777512" y="2764255"/>
              <a:ext cx="2"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2D248E9-1E65-174A-99B1-0A02E29FAC93}"/>
                </a:ext>
              </a:extLst>
            </p:cNvPr>
            <p:cNvCxnSpPr>
              <a:cxnSpLocks/>
              <a:stCxn id="41" idx="2"/>
              <a:endCxn id="42" idx="0"/>
            </p:cNvCxnSpPr>
            <p:nvPr/>
          </p:nvCxnSpPr>
          <p:spPr>
            <a:xfrm>
              <a:off x="6777512" y="3583739"/>
              <a:ext cx="0" cy="2959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3EA7F2F-39F6-8D49-BD16-2DB40ECD2853}"/>
                </a:ext>
              </a:extLst>
            </p:cNvPr>
            <p:cNvCxnSpPr>
              <a:cxnSpLocks/>
              <a:stCxn id="42" idx="2"/>
              <a:endCxn id="43" idx="0"/>
            </p:cNvCxnSpPr>
            <p:nvPr/>
          </p:nvCxnSpPr>
          <p:spPr>
            <a:xfrm>
              <a:off x="6777512" y="4403225"/>
              <a:ext cx="1" cy="2959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8B89EECE-8D60-714C-86E7-ED017C62F274}"/>
                </a:ext>
              </a:extLst>
            </p:cNvPr>
            <p:cNvCxnSpPr>
              <a:cxnSpLocks/>
              <a:stCxn id="43" idx="2"/>
              <a:endCxn id="39" idx="0"/>
            </p:cNvCxnSpPr>
            <p:nvPr/>
          </p:nvCxnSpPr>
          <p:spPr>
            <a:xfrm>
              <a:off x="6777513" y="5222710"/>
              <a:ext cx="0" cy="29597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146D8FD0-1BDE-B444-9826-E66EFFDD645D}"/>
                </a:ext>
              </a:extLst>
            </p:cNvPr>
            <p:cNvCxnSpPr>
              <a:cxnSpLocks/>
              <a:stCxn id="44" idx="3"/>
              <a:endCxn id="40" idx="1"/>
            </p:cNvCxnSpPr>
            <p:nvPr/>
          </p:nvCxnSpPr>
          <p:spPr>
            <a:xfrm>
              <a:off x="4543993" y="2153301"/>
              <a:ext cx="1569090" cy="34919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ACC0317-F272-A64F-8B0E-34CCA2BCF7B9}"/>
                </a:ext>
              </a:extLst>
            </p:cNvPr>
            <p:cNvCxnSpPr>
              <a:cxnSpLocks/>
              <a:stCxn id="45" idx="3"/>
              <a:endCxn id="40" idx="1"/>
            </p:cNvCxnSpPr>
            <p:nvPr/>
          </p:nvCxnSpPr>
          <p:spPr>
            <a:xfrm flipV="1">
              <a:off x="5183791" y="2502500"/>
              <a:ext cx="929292" cy="1052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3A9A6E42-8A05-554C-9786-21CCC5617CD6}"/>
                </a:ext>
              </a:extLst>
            </p:cNvPr>
            <p:cNvCxnSpPr>
              <a:cxnSpLocks/>
              <a:stCxn id="45" idx="3"/>
              <a:endCxn id="41" idx="1"/>
            </p:cNvCxnSpPr>
            <p:nvPr/>
          </p:nvCxnSpPr>
          <p:spPr>
            <a:xfrm>
              <a:off x="5183791" y="2607734"/>
              <a:ext cx="827041" cy="7142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DC7D761-A635-3F49-83A1-390EECC8F218}"/>
                </a:ext>
              </a:extLst>
            </p:cNvPr>
            <p:cNvCxnSpPr>
              <a:cxnSpLocks/>
              <a:stCxn id="46" idx="3"/>
              <a:endCxn id="40" idx="1"/>
            </p:cNvCxnSpPr>
            <p:nvPr/>
          </p:nvCxnSpPr>
          <p:spPr>
            <a:xfrm flipV="1">
              <a:off x="5081742" y="2502500"/>
              <a:ext cx="1031341" cy="819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C451385F-849F-2C42-A550-BDC49EF521CF}"/>
                </a:ext>
              </a:extLst>
            </p:cNvPr>
            <p:cNvCxnSpPr>
              <a:cxnSpLocks/>
              <a:stCxn id="46" idx="3"/>
              <a:endCxn id="41" idx="1"/>
            </p:cNvCxnSpPr>
            <p:nvPr/>
          </p:nvCxnSpPr>
          <p:spPr>
            <a:xfrm flipV="1">
              <a:off x="5081742" y="3321985"/>
              <a:ext cx="929090" cy="3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46EB6A25-5022-3B4A-99FA-A5D09E923CFE}"/>
                </a:ext>
              </a:extLst>
            </p:cNvPr>
            <p:cNvCxnSpPr>
              <a:cxnSpLocks/>
              <a:stCxn id="38" idx="3"/>
            </p:cNvCxnSpPr>
            <p:nvPr/>
          </p:nvCxnSpPr>
          <p:spPr>
            <a:xfrm flipV="1">
              <a:off x="7094745" y="1835129"/>
              <a:ext cx="1599025"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B8D09E4-6812-0B45-9440-3C92C593CFEF}"/>
                </a:ext>
              </a:extLst>
            </p:cNvPr>
            <p:cNvCxnSpPr>
              <a:cxnSpLocks/>
              <a:stCxn id="47" idx="3"/>
            </p:cNvCxnSpPr>
            <p:nvPr/>
          </p:nvCxnSpPr>
          <p:spPr>
            <a:xfrm flipV="1">
              <a:off x="4578333" y="4142206"/>
              <a:ext cx="1343342" cy="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7663E3C5-4643-E241-AC18-C2F81607A845}"/>
                </a:ext>
              </a:extLst>
            </p:cNvPr>
            <p:cNvCxnSpPr>
              <a:cxnSpLocks/>
              <a:endCxn id="39" idx="3"/>
            </p:cNvCxnSpPr>
            <p:nvPr/>
          </p:nvCxnSpPr>
          <p:spPr>
            <a:xfrm flipH="1">
              <a:off x="7164454" y="5626410"/>
              <a:ext cx="1529317" cy="48"/>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Curved Connector 60">
              <a:extLst>
                <a:ext uri="{FF2B5EF4-FFF2-40B4-BE49-F238E27FC236}">
                  <a16:creationId xmlns:a16="http://schemas.microsoft.com/office/drawing/2014/main" id="{611DCF39-F552-7F42-988D-102A62955987}"/>
                </a:ext>
              </a:extLst>
            </p:cNvPr>
            <p:cNvCxnSpPr>
              <a:cxnSpLocks/>
              <a:stCxn id="40" idx="0"/>
              <a:endCxn id="44" idx="0"/>
            </p:cNvCxnSpPr>
            <p:nvPr/>
          </p:nvCxnSpPr>
          <p:spPr>
            <a:xfrm rot="16200000" flipV="1">
              <a:off x="5380699" y="843930"/>
              <a:ext cx="238990" cy="2554642"/>
            </a:xfrm>
            <a:prstGeom prst="curvedConnector3">
              <a:avLst>
                <a:gd name="adj1" fmla="val 19575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44347227-560A-5843-A8F5-9259E362F0E4}"/>
              </a:ext>
            </a:extLst>
          </p:cNvPr>
          <p:cNvSpPr txBox="1"/>
          <p:nvPr/>
        </p:nvSpPr>
        <p:spPr>
          <a:xfrm>
            <a:off x="597736" y="3869467"/>
            <a:ext cx="4482263" cy="175432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Sequential Decision Models</a:t>
            </a:r>
          </a:p>
          <a:p>
            <a:pPr marL="285750" indent="-285750">
              <a:buFont typeface="Arial" panose="020B0604020202020204" pitchFamily="34" charset="0"/>
              <a:buChar char="•"/>
            </a:pPr>
            <a:r>
              <a:rPr lang="en-GB" dirty="0"/>
              <a:t>Uncertainty modelled by probabilities</a:t>
            </a:r>
          </a:p>
          <a:p>
            <a:pPr marL="285750" indent="-285750">
              <a:buFont typeface="Arial" panose="020B0604020202020204" pitchFamily="34" charset="0"/>
              <a:buChar char="•"/>
            </a:pPr>
            <a:r>
              <a:rPr lang="en-GB" dirty="0"/>
              <a:t>Relational aspect using logical variables</a:t>
            </a:r>
          </a:p>
          <a:p>
            <a:pPr marL="285750" indent="-285750">
              <a:buFont typeface="Arial" panose="020B0604020202020204" pitchFamily="34" charset="0"/>
              <a:buChar char="•"/>
            </a:pPr>
            <a:r>
              <a:rPr lang="en-GB" dirty="0"/>
              <a:t>Temporal aspect by time indexing</a:t>
            </a:r>
          </a:p>
          <a:p>
            <a:pPr marL="285750" indent="-285750">
              <a:buFont typeface="Arial" panose="020B0604020202020204" pitchFamily="34" charset="0"/>
              <a:buChar char="•"/>
            </a:pPr>
            <a:r>
              <a:rPr lang="en-GB" dirty="0"/>
              <a:t>Decisions and effects by actions &amp; utilities in a temporal model</a:t>
            </a:r>
          </a:p>
        </p:txBody>
      </p:sp>
      <p:sp>
        <p:nvSpPr>
          <p:cNvPr id="4" name="Date Placeholder 3">
            <a:extLst>
              <a:ext uri="{FF2B5EF4-FFF2-40B4-BE49-F238E27FC236}">
                <a16:creationId xmlns:a16="http://schemas.microsoft.com/office/drawing/2014/main" id="{105F0C3A-D9EE-EAD3-2D75-49143855FD9B}"/>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84993C17-AC1F-24EB-6C05-670655633716}"/>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ECDB09A8-FC2C-F2C8-0F91-4F4E70528BB8}"/>
              </a:ext>
            </a:extLst>
          </p:cNvPr>
          <p:cNvSpPr>
            <a:spLocks noGrp="1"/>
          </p:cNvSpPr>
          <p:nvPr>
            <p:ph type="sldNum" sz="quarter" idx="11"/>
          </p:nvPr>
        </p:nvSpPr>
        <p:spPr/>
        <p:txBody>
          <a:bodyPr/>
          <a:lstStyle/>
          <a:p>
            <a:fld id="{EB1502E6-D9AE-3544-B6D5-378AAA0B915F}" type="slidenum">
              <a:rPr lang="de-DE" altLang="de-DE" smtClean="0"/>
              <a:pPr/>
              <a:t>97</a:t>
            </a:fld>
            <a:endParaRPr lang="de-DE" altLang="de-DE" dirty="0"/>
          </a:p>
        </p:txBody>
      </p:sp>
    </p:spTree>
    <p:extLst>
      <p:ext uri="{BB962C8B-B14F-4D97-AF65-F5344CB8AC3E}">
        <p14:creationId xmlns:p14="http://schemas.microsoft.com/office/powerpoint/2010/main" val="14020532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B6163-1FC4-A445-A0AD-2A600AE6C916}"/>
              </a:ext>
            </a:extLst>
          </p:cNvPr>
          <p:cNvSpPr>
            <a:spLocks noGrp="1"/>
          </p:cNvSpPr>
          <p:nvPr>
            <p:ph type="title"/>
          </p:nvPr>
        </p:nvSpPr>
        <p:spPr/>
        <p:txBody>
          <a:bodyPr>
            <a:normAutofit/>
          </a:bodyPr>
          <a:lstStyle/>
          <a:p>
            <a:r>
              <a:rPr lang="en-GB" dirty="0"/>
              <a:t>Outline: 7. Lifted Decision Making</a:t>
            </a:r>
          </a:p>
        </p:txBody>
      </p:sp>
      <p:sp>
        <p:nvSpPr>
          <p:cNvPr id="3" name="Content Placeholder 2">
            <a:extLst>
              <a:ext uri="{FF2B5EF4-FFF2-40B4-BE49-F238E27FC236}">
                <a16:creationId xmlns:a16="http://schemas.microsoft.com/office/drawing/2014/main" id="{7910942D-095A-5743-9021-C7CFDB68203A}"/>
              </a:ext>
            </a:extLst>
          </p:cNvPr>
          <p:cNvSpPr>
            <a:spLocks noGrp="1"/>
          </p:cNvSpPr>
          <p:nvPr>
            <p:ph type="body" sz="quarter" idx="13"/>
          </p:nvPr>
        </p:nvSpPr>
        <p:spPr/>
        <p:txBody>
          <a:bodyPr>
            <a:noAutofit/>
          </a:bodyPr>
          <a:lstStyle/>
          <a:p>
            <a:pPr marL="514350" indent="-514350">
              <a:buFont typeface="+mj-lt"/>
              <a:buAutoNum type="alphaUcPeriod"/>
            </a:pPr>
            <a:r>
              <a:rPr lang="en-GB" i="1" dirty="0"/>
              <a:t>Utility theory</a:t>
            </a:r>
          </a:p>
          <a:p>
            <a:pPr lvl="1"/>
            <a:r>
              <a:rPr lang="en-GB" dirty="0"/>
              <a:t>Preferences, maximum expected utility (MEU) principle</a:t>
            </a:r>
          </a:p>
          <a:p>
            <a:pPr lvl="1"/>
            <a:r>
              <a:rPr lang="en-GB" dirty="0"/>
              <a:t>Utility function, multi-attribute utility theory</a:t>
            </a:r>
          </a:p>
          <a:p>
            <a:pPr marL="514350" indent="-514350">
              <a:buFont typeface="+mj-lt"/>
              <a:buAutoNum type="alphaUcPeriod"/>
            </a:pPr>
            <a:r>
              <a:rPr lang="en-GB" i="1" dirty="0"/>
              <a:t>Static decision making</a:t>
            </a:r>
          </a:p>
          <a:p>
            <a:pPr lvl="1"/>
            <a:r>
              <a:rPr lang="en-GB" dirty="0"/>
              <a:t>Modelling, semantics, inference tasks</a:t>
            </a:r>
          </a:p>
          <a:p>
            <a:pPr lvl="1"/>
            <a:r>
              <a:rPr lang="en-GB" dirty="0"/>
              <a:t>Inference algorithm: LVE for MEU as an example</a:t>
            </a:r>
          </a:p>
          <a:p>
            <a:pPr marL="514350" indent="-514350">
              <a:buFont typeface="+mj-lt"/>
              <a:buAutoNum type="alphaUcPeriod"/>
            </a:pPr>
            <a:r>
              <a:rPr lang="en-GB" i="1" dirty="0"/>
              <a:t>Sequential decision making</a:t>
            </a:r>
          </a:p>
          <a:p>
            <a:pPr lvl="1"/>
            <a:r>
              <a:rPr lang="en-GB" dirty="0"/>
              <a:t>Modelling, semantics, temporal MEU problem</a:t>
            </a:r>
          </a:p>
          <a:p>
            <a:pPr lvl="1"/>
            <a:r>
              <a:rPr lang="en-GB" dirty="0"/>
              <a:t>Inference algorithm: LDJT for MEU as an example</a:t>
            </a:r>
          </a:p>
          <a:p>
            <a:pPr lvl="1"/>
            <a:r>
              <a:rPr lang="en-GB" dirty="0"/>
              <a:t>Acting</a:t>
            </a:r>
          </a:p>
          <a:p>
            <a:pPr lvl="1"/>
            <a:endParaRPr lang="en-GB" dirty="0"/>
          </a:p>
        </p:txBody>
      </p:sp>
      <p:sp>
        <p:nvSpPr>
          <p:cNvPr id="4" name="Date Placeholder 3">
            <a:extLst>
              <a:ext uri="{FF2B5EF4-FFF2-40B4-BE49-F238E27FC236}">
                <a16:creationId xmlns:a16="http://schemas.microsoft.com/office/drawing/2014/main" id="{F979C04C-5837-57F2-9519-986F49597D77}"/>
              </a:ext>
            </a:extLst>
          </p:cNvPr>
          <p:cNvSpPr>
            <a:spLocks noGrp="1"/>
          </p:cNvSpPr>
          <p:nvPr>
            <p:ph type="dt" sz="half" idx="2"/>
          </p:nvPr>
        </p:nvSpPr>
        <p:spPr>
          <a:xfrm>
            <a:off x="10985648" y="6543971"/>
            <a:ext cx="2743200" cy="197397"/>
          </a:xfrm>
        </p:spPr>
        <p:txBody>
          <a:bodyPr/>
          <a:lstStyle/>
          <a:p>
            <a:pPr eaLnBrk="1" hangingPunct="1"/>
            <a:r>
              <a:rPr lang="de-DE"/>
              <a:t>Decision</a:t>
            </a:r>
            <a:endParaRPr lang="de-DE" dirty="0"/>
          </a:p>
        </p:txBody>
      </p:sp>
      <p:sp>
        <p:nvSpPr>
          <p:cNvPr id="5" name="Footer Placeholder 4">
            <a:extLst>
              <a:ext uri="{FF2B5EF4-FFF2-40B4-BE49-F238E27FC236}">
                <a16:creationId xmlns:a16="http://schemas.microsoft.com/office/drawing/2014/main" id="{3EBEB0CC-3BCB-AFC3-2FBF-B0CF0007976F}"/>
              </a:ext>
            </a:extLst>
          </p:cNvPr>
          <p:cNvSpPr>
            <a:spLocks noGrp="1"/>
          </p:cNvSpPr>
          <p:nvPr>
            <p:ph type="ftr" sz="quarter" idx="10"/>
          </p:nvPr>
        </p:nvSpPr>
        <p:spPr/>
        <p:txBody>
          <a:bodyPr/>
          <a:lstStyle/>
          <a:p>
            <a:pPr>
              <a:defRPr/>
            </a:pPr>
            <a:r>
              <a:rPr lang="de-DE" altLang="de-DE"/>
              <a:t>Marcel Gehrke</a:t>
            </a:r>
            <a:endParaRPr lang="de-DE" altLang="de-DE" dirty="0"/>
          </a:p>
        </p:txBody>
      </p:sp>
      <p:sp>
        <p:nvSpPr>
          <p:cNvPr id="6" name="Slide Number Placeholder 5">
            <a:extLst>
              <a:ext uri="{FF2B5EF4-FFF2-40B4-BE49-F238E27FC236}">
                <a16:creationId xmlns:a16="http://schemas.microsoft.com/office/drawing/2014/main" id="{3119DEB3-8385-848E-9345-1AB939BA9CA8}"/>
              </a:ext>
            </a:extLst>
          </p:cNvPr>
          <p:cNvSpPr>
            <a:spLocks noGrp="1"/>
          </p:cNvSpPr>
          <p:nvPr>
            <p:ph type="sldNum" sz="quarter" idx="11"/>
          </p:nvPr>
        </p:nvSpPr>
        <p:spPr/>
        <p:txBody>
          <a:bodyPr/>
          <a:lstStyle/>
          <a:p>
            <a:fld id="{EB1502E6-D9AE-3544-B6D5-378AAA0B915F}" type="slidenum">
              <a:rPr lang="de-DE" altLang="de-DE" smtClean="0"/>
              <a:pPr/>
              <a:t>98</a:t>
            </a:fld>
            <a:endParaRPr lang="de-DE" altLang="de-DE" dirty="0"/>
          </a:p>
        </p:txBody>
      </p:sp>
    </p:spTree>
    <p:extLst>
      <p:ext uri="{BB962C8B-B14F-4D97-AF65-F5344CB8AC3E}">
        <p14:creationId xmlns:p14="http://schemas.microsoft.com/office/powerpoint/2010/main" val="3791432362"/>
      </p:ext>
    </p:extLst>
  </p:cSld>
  <p:clrMapOvr>
    <a:masterClrMapping/>
  </p:clrMapOvr>
</p:sld>
</file>

<file path=ppt/theme/theme1.xml><?xml version="1.0" encoding="utf-8"?>
<a:theme xmlns:a="http://schemas.openxmlformats.org/drawingml/2006/main" name="Standarddesign">
  <a:themeElements>
    <a:clrScheme name="custom">
      <a:dk1>
        <a:srgbClr val="000000"/>
      </a:dk1>
      <a:lt1>
        <a:srgbClr val="FFFFFF"/>
      </a:lt1>
      <a:dk2>
        <a:srgbClr val="1F497D"/>
      </a:dk2>
      <a:lt2>
        <a:srgbClr val="003849"/>
      </a:lt2>
      <a:accent1>
        <a:srgbClr val="009DD1"/>
      </a:accent1>
      <a:accent2>
        <a:srgbClr val="67C5E3"/>
      </a:accent2>
      <a:accent3>
        <a:srgbClr val="00BE96"/>
      </a:accent3>
      <a:accent4>
        <a:srgbClr val="65BBBD"/>
      </a:accent4>
      <a:accent5>
        <a:srgbClr val="00568A"/>
      </a:accent5>
      <a:accent6>
        <a:srgbClr val="679AD9"/>
      </a:accent6>
      <a:hlink>
        <a:srgbClr val="BCBCBD"/>
      </a:hlink>
      <a:folHlink>
        <a:srgbClr val="800080"/>
      </a:folHlink>
    </a:clrScheme>
    <a:fontScheme name="Standarddesign">
      <a:majorFont>
        <a:latin typeface="Myriad Pro"/>
        <a:ea typeface=""/>
        <a:cs typeface=""/>
      </a:majorFont>
      <a:minorFont>
        <a:latin typeface="Myriad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Standarddesign">
  <a:themeElements>
    <a:clrScheme name="custom">
      <a:dk1>
        <a:srgbClr val="000000"/>
      </a:dk1>
      <a:lt1>
        <a:srgbClr val="FFFFFF"/>
      </a:lt1>
      <a:dk2>
        <a:srgbClr val="1F497D"/>
      </a:dk2>
      <a:lt2>
        <a:srgbClr val="003849"/>
      </a:lt2>
      <a:accent1>
        <a:srgbClr val="009DD1"/>
      </a:accent1>
      <a:accent2>
        <a:srgbClr val="67C5E3"/>
      </a:accent2>
      <a:accent3>
        <a:srgbClr val="00BE96"/>
      </a:accent3>
      <a:accent4>
        <a:srgbClr val="65BBBD"/>
      </a:accent4>
      <a:accent5>
        <a:srgbClr val="00568A"/>
      </a:accent5>
      <a:accent6>
        <a:srgbClr val="679AD9"/>
      </a:accent6>
      <a:hlink>
        <a:srgbClr val="BCBCBD"/>
      </a:hlink>
      <a:folHlink>
        <a:srgbClr val="800080"/>
      </a:folHlink>
    </a:clrScheme>
    <a:fontScheme name="2_Standarddesign">
      <a:majorFont>
        <a:latin typeface="Myriad Pro"/>
        <a:ea typeface=""/>
        <a:cs typeface=""/>
      </a:majorFont>
      <a:minorFont>
        <a:latin typeface="Myriad Pro"/>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3813</TotalTime>
  <Words>11345</Words>
  <Application>Microsoft Macintosh PowerPoint</Application>
  <PresentationFormat>Widescreen</PresentationFormat>
  <Paragraphs>2764</Paragraphs>
  <Slides>98</Slides>
  <Notes>41</Notes>
  <HiddenSlides>26</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98</vt:i4>
      </vt:variant>
    </vt:vector>
  </HeadingPairs>
  <TitlesOfParts>
    <vt:vector size="107" baseType="lpstr">
      <vt:lpstr>Arial</vt:lpstr>
      <vt:lpstr>Calibri</vt:lpstr>
      <vt:lpstr>Cambria Math</vt:lpstr>
      <vt:lpstr>CMU Bright SemiBold</vt:lpstr>
      <vt:lpstr>Courier New</vt:lpstr>
      <vt:lpstr>Myriad Pro</vt:lpstr>
      <vt:lpstr>Zapf Dingbats</vt:lpstr>
      <vt:lpstr>Standarddesign</vt:lpstr>
      <vt:lpstr>3_Standarddesign</vt:lpstr>
      <vt:lpstr>Dynamic Probabilistic Relational Models</vt:lpstr>
      <vt:lpstr>Contents</vt:lpstr>
      <vt:lpstr>Contents in this Lecture Related to Utility-based Agents</vt:lpstr>
      <vt:lpstr>Setting</vt:lpstr>
      <vt:lpstr>Outline: 7. Lifted Decision Making</vt:lpstr>
      <vt:lpstr>Preferences</vt:lpstr>
      <vt:lpstr>Rational Preferences</vt:lpstr>
      <vt:lpstr>Axioms of Utility Theory</vt:lpstr>
      <vt:lpstr>And Then There Was Utility</vt:lpstr>
      <vt:lpstr>Utilities</vt:lpstr>
      <vt:lpstr>Utility Scales</vt:lpstr>
      <vt:lpstr>Utility Scales</vt:lpstr>
      <vt:lpstr>Multi-attribute Utility Theory</vt:lpstr>
      <vt:lpstr>Preference Structure</vt:lpstr>
      <vt:lpstr>Preference Independence</vt:lpstr>
      <vt:lpstr>Preference Independence</vt:lpstr>
      <vt:lpstr>Interim Summary</vt:lpstr>
      <vt:lpstr>Outline: 7. Lifted Decision Making</vt:lpstr>
      <vt:lpstr>Decision Networks/Models</vt:lpstr>
      <vt:lpstr>Decision PRVs</vt:lpstr>
      <vt:lpstr>Utility PRVs &amp; Utility Parfactors</vt:lpstr>
      <vt:lpstr>Parfactor-based Decision Model</vt:lpstr>
      <vt:lpstr>Decision Model: Action Assignments</vt:lpstr>
      <vt:lpstr>Decision Model: Setting Decisions</vt:lpstr>
      <vt:lpstr>Decision Model: Semantics</vt:lpstr>
      <vt:lpstr>Decision Model: Example</vt:lpstr>
      <vt:lpstr>Expected Utility Queries</vt:lpstr>
      <vt:lpstr>EU Query: Example</vt:lpstr>
      <vt:lpstr>EU Query: Example</vt:lpstr>
      <vt:lpstr>EU Query: Example</vt:lpstr>
      <vt:lpstr>EU Query: Example</vt:lpstr>
      <vt:lpstr>EU Query: Example</vt:lpstr>
      <vt:lpstr>EU Query: Example</vt:lpstr>
      <vt:lpstr>EU Query: Example</vt:lpstr>
      <vt:lpstr>Answering EU-Queries (with LVE)</vt:lpstr>
      <vt:lpstr>MEU Problem</vt:lpstr>
      <vt:lpstr>MEU Problem: Example</vt:lpstr>
      <vt:lpstr>Lifted MEU</vt:lpstr>
      <vt:lpstr>Lifted MEU: Groups</vt:lpstr>
      <vt:lpstr>Lifted MEU: Groups – Example</vt:lpstr>
      <vt:lpstr>Answering EU-Queries for MEU</vt:lpstr>
      <vt:lpstr>LVE for MEU Problems</vt:lpstr>
      <vt:lpstr>Structure in Multi-attribute Settings</vt:lpstr>
      <vt:lpstr>1. Set of Attributes with Structure</vt:lpstr>
      <vt:lpstr>1. Set of Attributes with Structure: Example</vt:lpstr>
      <vt:lpstr>1. Set of Attributes with Structure: EU Query &amp; MEU Problem</vt:lpstr>
      <vt:lpstr>1. Set of Attributes with Structure: Additive Join</vt:lpstr>
      <vt:lpstr>1. Set of Attributes with Structure: MEU-LVE</vt:lpstr>
      <vt:lpstr>1. Set of Attributes with Structure: Simplification</vt:lpstr>
      <vt:lpstr>Derivation</vt:lpstr>
      <vt:lpstr>1. Set of Attributes with Structure: Simplification – Example</vt:lpstr>
      <vt:lpstr>Structure in Multi-attribute Settings</vt:lpstr>
      <vt:lpstr>2. Set of Indistinguishable Attributes</vt:lpstr>
      <vt:lpstr>2. Set of Indistinguishable Attributes</vt:lpstr>
      <vt:lpstr>2. Set of Indistinguishable Attributes: Example </vt:lpstr>
      <vt:lpstr>2. Set of Indistinguishable Attributes: EU Query &amp; MEU Problem</vt:lpstr>
      <vt:lpstr>2. Set of Indistinguishable Attributes: Liftability</vt:lpstr>
      <vt:lpstr>2. Set of Indistinguishable Attributes: Additive Count-Conversion</vt:lpstr>
      <vt:lpstr>PowerPoint Presentation</vt:lpstr>
      <vt:lpstr>2. Set of Indistinguishable Attributes: Simplification </vt:lpstr>
      <vt:lpstr>2. Set of Indistinguishable Attributes: MEU-LVE</vt:lpstr>
      <vt:lpstr>2. Set of Indistinguishable Attributes: Logical Variables in Utility PRVs</vt:lpstr>
      <vt:lpstr>2. Set of Indistinguishable Attributes: Eliminating Logical Variables</vt:lpstr>
      <vt:lpstr>2. Set of Indistinguishable Attributes: Eliminating Logical Variables</vt:lpstr>
      <vt:lpstr>Structure in Multi-attribute Settings</vt:lpstr>
      <vt:lpstr>3. Sets of Distinguishable &amp; Indistinguishable Attributes</vt:lpstr>
      <vt:lpstr>3. Sets of Distinguishable &amp; Indistinguishable Attributes: Example</vt:lpstr>
      <vt:lpstr>MEU Problems: Alternative Solution Approach</vt:lpstr>
      <vt:lpstr>Some References</vt:lpstr>
      <vt:lpstr>Interim Summary</vt:lpstr>
      <vt:lpstr>Outline: 7. Lifted Decision Making</vt:lpstr>
      <vt:lpstr>Decision Making over Time</vt:lpstr>
      <vt:lpstr>Dynamic Parfactor-based Model</vt:lpstr>
      <vt:lpstr>Query Answering Problem &amp; Query Types</vt:lpstr>
      <vt:lpstr>Decision Making over Time</vt:lpstr>
      <vt:lpstr>A First Version of a Sequential Decision Model</vt:lpstr>
      <vt:lpstr>Assumptions about Actions</vt:lpstr>
      <vt:lpstr>Actions over Time</vt:lpstr>
      <vt:lpstr>Utilities over Time</vt:lpstr>
      <vt:lpstr>Sequential Combination Functions</vt:lpstr>
      <vt:lpstr>Sequential Decision Model</vt:lpstr>
      <vt:lpstr>Sequential EU Query</vt:lpstr>
      <vt:lpstr>EU Query over Time: Exact</vt:lpstr>
      <vt:lpstr>EU Query over Time: Approximate</vt:lpstr>
      <vt:lpstr>EU Query over Time: Approximate</vt:lpstr>
      <vt:lpstr>EU Query over Time: Approximate</vt:lpstr>
      <vt:lpstr>Temporal MEU Problem</vt:lpstr>
      <vt:lpstr>Solving a Temporal MEU Problem: MEU-LDJT</vt:lpstr>
      <vt:lpstr>Solving a Temporal MEU Problem: MEU-LDJT</vt:lpstr>
      <vt:lpstr>Temporal MEU Problem: Example</vt:lpstr>
      <vt:lpstr>Acting</vt:lpstr>
      <vt:lpstr>Using Decision Making in Acting</vt:lpstr>
      <vt:lpstr>Using Decision Making in Acting</vt:lpstr>
      <vt:lpstr>Using Decision Making in Acting</vt:lpstr>
      <vt:lpstr>Offline vs. Online Decision Making</vt:lpstr>
      <vt:lpstr>Interim Summary</vt:lpstr>
      <vt:lpstr>Contents in this Lecture Related to Utility-based Agents</vt:lpstr>
      <vt:lpstr>Outline: 7. Lifted Decision Making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Universität zu Lübeck</dc:title>
  <dc:creator>Uli</dc:creator>
  <cp:lastModifiedBy>Marcel Gehrke</cp:lastModifiedBy>
  <cp:revision>84</cp:revision>
  <dcterms:created xsi:type="dcterms:W3CDTF">2010-04-27T12:26:40Z</dcterms:created>
  <dcterms:modified xsi:type="dcterms:W3CDTF">2023-07-14T15:54:07Z</dcterms:modified>
</cp:coreProperties>
</file>