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341" r:id="rId2"/>
    <p:sldId id="342" r:id="rId3"/>
    <p:sldId id="349" r:id="rId4"/>
    <p:sldId id="343" r:id="rId5"/>
    <p:sldId id="452" r:id="rId6"/>
    <p:sldId id="453" r:id="rId7"/>
    <p:sldId id="455" r:id="rId8"/>
    <p:sldId id="351" r:id="rId9"/>
    <p:sldId id="429" r:id="rId10"/>
    <p:sldId id="437" r:id="rId11"/>
    <p:sldId id="431" r:id="rId12"/>
    <p:sldId id="433" r:id="rId13"/>
    <p:sldId id="438" r:id="rId14"/>
    <p:sldId id="372" r:id="rId15"/>
    <p:sldId id="373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1BFF"/>
    <a:srgbClr val="E2DFE2"/>
    <a:srgbClr val="E9E9F3"/>
    <a:srgbClr val="0B05FF"/>
    <a:srgbClr val="0544FF"/>
    <a:srgbClr val="6FD8F0"/>
    <a:srgbClr val="DBA503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>
      <p:cViewPr varScale="1">
        <p:scale>
          <a:sx n="117" d="100"/>
          <a:sy n="117" d="100"/>
        </p:scale>
        <p:origin x="9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20.10.22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20.10.22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Erstmal Begriffs Klärung Web/Data/</a:t>
            </a:r>
            <a:r>
              <a:rPr lang="de-DE" dirty="0" err="1"/>
              <a:t>Ki</a:t>
            </a:r>
            <a:r>
              <a:rPr lang="de-DE" dirty="0"/>
              <a:t> und wie spielt das ganze zusammen?</a:t>
            </a:r>
          </a:p>
          <a:p>
            <a:r>
              <a:rPr lang="de-DE" dirty="0"/>
              <a:t>Verschiedene Beispiele für Klassifikation. Zu was für ein Label gehören meine Daten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5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Systeme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sozialer</a:t>
            </a:r>
            <a:r>
              <a:rPr lang="en-GB" dirty="0"/>
              <a:t> + </a:t>
            </a:r>
            <a:r>
              <a:rPr lang="en-GB" dirty="0" err="1"/>
              <a:t>technischer</a:t>
            </a:r>
            <a:r>
              <a:rPr lang="en-GB" dirty="0"/>
              <a:t> </a:t>
            </a:r>
            <a:r>
              <a:rPr lang="en-GB" dirty="0" err="1"/>
              <a:t>Komponente</a:t>
            </a:r>
            <a:r>
              <a:rPr lang="en-GB" dirty="0"/>
              <a:t>,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nur</a:t>
            </a:r>
            <a:r>
              <a:rPr lang="en-GB" dirty="0"/>
              <a:t> www (</a:t>
            </a:r>
            <a:r>
              <a:rPr lang="en-GB" dirty="0" err="1"/>
              <a:t>sehr</a:t>
            </a:r>
            <a:r>
              <a:rPr lang="en-GB" dirty="0"/>
              <a:t> </a:t>
            </a:r>
            <a:r>
              <a:rPr lang="en-GB" dirty="0" err="1"/>
              <a:t>groß</a:t>
            </a:r>
            <a:r>
              <a:rPr lang="en-GB" dirty="0"/>
              <a:t>)</a:t>
            </a:r>
          </a:p>
          <a:p>
            <a:r>
              <a:rPr lang="en-GB" dirty="0" err="1"/>
              <a:t>Bsp</a:t>
            </a:r>
            <a:r>
              <a:rPr lang="en-GB" dirty="0"/>
              <a:t>. </a:t>
            </a:r>
            <a:r>
              <a:rPr lang="en-GB" dirty="0" err="1"/>
              <a:t>Soziale</a:t>
            </a:r>
            <a:r>
              <a:rPr lang="en-GB" dirty="0"/>
              <a:t> </a:t>
            </a:r>
            <a:r>
              <a:rPr lang="en-GB" dirty="0" err="1"/>
              <a:t>Netze</a:t>
            </a:r>
            <a:r>
              <a:rPr lang="en-GB" dirty="0"/>
              <a:t> </a:t>
            </a:r>
            <a:r>
              <a:rPr lang="en-GB" dirty="0" err="1"/>
              <a:t>innerhalb</a:t>
            </a:r>
            <a:r>
              <a:rPr lang="en-GB" dirty="0"/>
              <a:t> des www (</a:t>
            </a:r>
            <a:r>
              <a:rPr lang="en-GB" dirty="0" err="1"/>
              <a:t>wer</a:t>
            </a:r>
            <a:r>
              <a:rPr lang="en-GB" dirty="0"/>
              <a:t> </a:t>
            </a:r>
            <a:r>
              <a:rPr lang="en-GB" dirty="0" err="1"/>
              <a:t>kennt</a:t>
            </a:r>
            <a:r>
              <a:rPr lang="en-GB" dirty="0"/>
              <a:t> wen? </a:t>
            </a:r>
            <a:r>
              <a:rPr lang="en-GB" dirty="0" err="1"/>
              <a:t>Wer</a:t>
            </a:r>
            <a:r>
              <a:rPr lang="en-GB" dirty="0"/>
              <a:t> </a:t>
            </a:r>
            <a:r>
              <a:rPr lang="en-GB" dirty="0" err="1"/>
              <a:t>beeinflusst</a:t>
            </a:r>
            <a:r>
              <a:rPr lang="en-GB" dirty="0"/>
              <a:t> wen?), </a:t>
            </a:r>
            <a:r>
              <a:rPr lang="en-GB" dirty="0" err="1"/>
              <a:t>Zitierungen</a:t>
            </a:r>
            <a:r>
              <a:rPr lang="en-GB" dirty="0"/>
              <a:t> </a:t>
            </a:r>
            <a:r>
              <a:rPr lang="en-GB" dirty="0" err="1"/>
              <a:t>zwischen</a:t>
            </a:r>
            <a:r>
              <a:rPr lang="en-GB" dirty="0"/>
              <a:t> </a:t>
            </a:r>
            <a:r>
              <a:rPr lang="en-GB" dirty="0" err="1"/>
              <a:t>Aufsätzen</a:t>
            </a:r>
            <a:r>
              <a:rPr lang="en-GB" dirty="0"/>
              <a:t> (</a:t>
            </a:r>
            <a:r>
              <a:rPr lang="en-GB" dirty="0" err="1"/>
              <a:t>relevante</a:t>
            </a:r>
            <a:r>
              <a:rPr lang="en-GB" dirty="0"/>
              <a:t> </a:t>
            </a:r>
            <a:r>
              <a:rPr lang="en-GB" dirty="0" err="1"/>
              <a:t>Aufsätze</a:t>
            </a:r>
            <a:r>
              <a:rPr lang="en-GB" dirty="0"/>
              <a:t>), </a:t>
            </a:r>
            <a:r>
              <a:rPr lang="en-GB" dirty="0" err="1"/>
              <a:t>Textsuche</a:t>
            </a:r>
            <a:r>
              <a:rPr lang="en-GB" dirty="0"/>
              <a:t>: </a:t>
            </a:r>
            <a:r>
              <a:rPr lang="en-GB" dirty="0" err="1"/>
              <a:t>Priorisierung</a:t>
            </a:r>
            <a:r>
              <a:rPr lang="en-GB" dirty="0"/>
              <a:t> von </a:t>
            </a:r>
            <a:r>
              <a:rPr lang="en-GB" dirty="0" err="1"/>
              <a:t>Webseiten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Pagerank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03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Schwarz-</a:t>
            </a:r>
            <a:r>
              <a:rPr lang="en-GB" dirty="0" err="1"/>
              <a:t>weiß</a:t>
            </a:r>
            <a:r>
              <a:rPr lang="en-GB" dirty="0"/>
              <a:t> Bild </a:t>
            </a:r>
            <a:r>
              <a:rPr lang="en-GB" dirty="0" err="1"/>
              <a:t>vervollständigen</a:t>
            </a:r>
            <a:r>
              <a:rPr lang="en-GB" dirty="0"/>
              <a:t> (</a:t>
            </a:r>
            <a:r>
              <a:rPr lang="en-GB" dirty="0" err="1"/>
              <a:t>geht</a:t>
            </a:r>
            <a:r>
              <a:rPr lang="en-GB" dirty="0"/>
              <a:t> </a:t>
            </a:r>
            <a:r>
              <a:rPr lang="en-GB" dirty="0" err="1"/>
              <a:t>schlauer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kNN</a:t>
            </a:r>
            <a:r>
              <a:rPr lang="en-GB" dirty="0"/>
              <a:t>)</a:t>
            </a:r>
          </a:p>
          <a:p>
            <a:r>
              <a:rPr lang="en-GB" dirty="0" err="1"/>
              <a:t>Probleme</a:t>
            </a:r>
            <a:r>
              <a:rPr lang="en-GB" dirty="0"/>
              <a:t> (</a:t>
            </a:r>
            <a:r>
              <a:rPr lang="en-GB" dirty="0" err="1"/>
              <a:t>wie</a:t>
            </a:r>
            <a:r>
              <a:rPr lang="en-GB" dirty="0"/>
              <a:t> auf </a:t>
            </a:r>
            <a:r>
              <a:rPr lang="en-GB" dirty="0" err="1"/>
              <a:t>nächster</a:t>
            </a:r>
            <a:r>
              <a:rPr lang="en-GB" dirty="0"/>
              <a:t> </a:t>
            </a:r>
            <a:r>
              <a:rPr lang="en-GB" dirty="0" err="1"/>
              <a:t>Folie</a:t>
            </a:r>
            <a:r>
              <a:rPr lang="en-GB" dirty="0"/>
              <a:t>):</a:t>
            </a:r>
          </a:p>
          <a:p>
            <a:r>
              <a:rPr lang="en-US" dirty="0" err="1"/>
              <a:t>Klassifikationsergebnis</a:t>
            </a:r>
            <a:r>
              <a:rPr lang="en-US" dirty="0"/>
              <a:t> stark von k </a:t>
            </a:r>
            <a:r>
              <a:rPr lang="en-US" dirty="0" err="1"/>
              <a:t>abhängig</a:t>
            </a:r>
            <a:endParaRPr lang="en-US" dirty="0"/>
          </a:p>
          <a:p>
            <a:r>
              <a:rPr lang="en-US" dirty="0" err="1"/>
              <a:t>Hoher</a:t>
            </a:r>
            <a:r>
              <a:rPr lang="en-US" dirty="0"/>
              <a:t> </a:t>
            </a:r>
            <a:r>
              <a:rPr lang="en-US" dirty="0" err="1"/>
              <a:t>Speicherbedarf</a:t>
            </a:r>
            <a:endParaRPr lang="en-US" dirty="0"/>
          </a:p>
          <a:p>
            <a:r>
              <a:rPr lang="en-US" dirty="0" err="1"/>
              <a:t>Effizienter</a:t>
            </a:r>
            <a:r>
              <a:rPr lang="en-US" dirty="0"/>
              <a:t> </a:t>
            </a:r>
            <a:r>
              <a:rPr lang="en-US" dirty="0" err="1"/>
              <a:t>Zugriff</a:t>
            </a:r>
            <a:r>
              <a:rPr lang="en-US" dirty="0"/>
              <a:t> auf "</a:t>
            </a:r>
            <a:r>
              <a:rPr lang="en-US" dirty="0" err="1"/>
              <a:t>Nachbarn</a:t>
            </a:r>
            <a:r>
              <a:rPr lang="en-US" dirty="0"/>
              <a:t>" </a:t>
            </a:r>
            <a:r>
              <a:rPr lang="en-US" dirty="0" err="1"/>
              <a:t>erfordert</a:t>
            </a:r>
            <a:r>
              <a:rPr lang="en-US" dirty="0"/>
              <a:t>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Maßnahmen</a:t>
            </a:r>
            <a:r>
              <a:rPr lang="en-US" dirty="0"/>
              <a:t> (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Speicherbedarf</a:t>
            </a:r>
            <a:r>
              <a:rPr lang="en-US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3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Konkrete</a:t>
            </a:r>
            <a:r>
              <a:rPr lang="en-GB" dirty="0"/>
              <a:t> </a:t>
            </a:r>
            <a:r>
              <a:rPr lang="en-GB" dirty="0" err="1"/>
              <a:t>Klassifizierung</a:t>
            </a:r>
            <a:r>
              <a:rPr lang="en-GB" dirty="0"/>
              <a:t> </a:t>
            </a:r>
            <a:r>
              <a:rPr lang="en-GB" dirty="0" err="1"/>
              <a:t>unabhängig</a:t>
            </a:r>
            <a:r>
              <a:rPr lang="en-GB" dirty="0"/>
              <a:t> von </a:t>
            </a:r>
            <a:r>
              <a:rPr lang="en-GB" dirty="0" err="1"/>
              <a:t>Datenpunkten</a:t>
            </a:r>
            <a:r>
              <a:rPr lang="en-GB" dirty="0"/>
              <a:t>, </a:t>
            </a:r>
            <a:r>
              <a:rPr lang="en-GB" dirty="0" err="1"/>
              <a:t>sondern</a:t>
            </a:r>
            <a:r>
              <a:rPr lang="en-GB" dirty="0"/>
              <a:t> </a:t>
            </a:r>
            <a:r>
              <a:rPr lang="en-GB" dirty="0" err="1"/>
              <a:t>basierend</a:t>
            </a:r>
            <a:r>
              <a:rPr lang="en-GB" dirty="0"/>
              <a:t> auf </a:t>
            </a:r>
            <a:r>
              <a:rPr lang="en-GB" dirty="0" err="1"/>
              <a:t>Parametern</a:t>
            </a:r>
            <a:endParaRPr lang="en-GB" dirty="0"/>
          </a:p>
          <a:p>
            <a:r>
              <a:rPr lang="en-GB" dirty="0"/>
              <a:t>Problem: wo </a:t>
            </a:r>
            <a:r>
              <a:rPr lang="en-GB" dirty="0" err="1"/>
              <a:t>genau</a:t>
            </a:r>
            <a:r>
              <a:rPr lang="en-GB" dirty="0"/>
              <a:t> </a:t>
            </a:r>
            <a:r>
              <a:rPr lang="en-GB" dirty="0" err="1"/>
              <a:t>Grenze</a:t>
            </a:r>
            <a:r>
              <a:rPr lang="en-GB" dirty="0"/>
              <a:t> </a:t>
            </a:r>
            <a:r>
              <a:rPr lang="en-GB" dirty="0" err="1"/>
              <a:t>ziehen</a:t>
            </a:r>
            <a:r>
              <a:rPr lang="en-GB" dirty="0"/>
              <a:t>? </a:t>
            </a:r>
            <a:r>
              <a:rPr lang="en-GB" dirty="0" err="1"/>
              <a:t>Diskrete</a:t>
            </a:r>
            <a:r>
              <a:rPr lang="en-GB" dirty="0"/>
              <a:t> </a:t>
            </a:r>
            <a:r>
              <a:rPr lang="en-GB" dirty="0" err="1"/>
              <a:t>Werte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Ausgang</a:t>
            </a:r>
            <a:r>
              <a:rPr lang="en-GB" dirty="0"/>
              <a:t> (+,-)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5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ni-luebeck.de/forschung/themen/informatiktechnik/artificial-intelligenc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b="0" i="0" u="none" strike="noStrike" dirty="0">
                <a:effectLst/>
              </a:rPr>
              <a:t>Begriffsbestimmungen</a:t>
            </a:r>
            <a:endParaRPr lang="de-DE" sz="2400" dirty="0">
              <a:cs typeface="+mn-cs"/>
            </a:endParaRP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Dr. Marcel Gehrke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Probleme mit kNN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Klassifikationsergebnis stark von k abhängig</a:t>
            </a:r>
          </a:p>
          <a:p>
            <a:r>
              <a:rPr lang="de-DE"/>
              <a:t>Hoher Speicherbedarf</a:t>
            </a:r>
          </a:p>
          <a:p>
            <a:r>
              <a:rPr lang="de-DE"/>
              <a:t>Effizienter Zugriff auf "Nachbarn" erfordert weitere Maßnahmen (noch mehr Speicherbedarf)</a:t>
            </a:r>
          </a:p>
          <a:p>
            <a:endParaRPr lang="de-DE"/>
          </a:p>
          <a:p>
            <a:r>
              <a:rPr lang="de-DE"/>
              <a:t>Klassifikation basierend auf den Daten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0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90" y="2348881"/>
            <a:ext cx="4538655" cy="43204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Modellbasierte Anfragebeantwortung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Repräsentation der Daten durch Parameter eines Modells</a:t>
            </a:r>
          </a:p>
          <a:p>
            <a:pPr lvl="1"/>
            <a:r>
              <a:rPr lang="de-DE" sz="2000" dirty="0"/>
              <a:t>Wenn (Einkommen &gt; 𝛳</a:t>
            </a:r>
            <a:r>
              <a:rPr lang="de-DE" sz="2000" baseline="-25000" dirty="0"/>
              <a:t>1</a:t>
            </a:r>
            <a:r>
              <a:rPr lang="de-DE" sz="2000" dirty="0"/>
              <a:t> ∧ Ersparnisse &gt; 𝛳</a:t>
            </a:r>
            <a:r>
              <a:rPr lang="de-DE" sz="2000" baseline="-25000" dirty="0"/>
              <a:t>2</a:t>
            </a:r>
            <a:r>
              <a:rPr lang="de-DE" sz="2000" dirty="0"/>
              <a:t>), </a:t>
            </a:r>
            <a:br>
              <a:rPr lang="de-DE" sz="2000" dirty="0"/>
            </a:br>
            <a:r>
              <a:rPr lang="de-DE" sz="2000" dirty="0"/>
              <a:t>dann kreditwürdig (⊕), sonst nicht (⊖)</a:t>
            </a:r>
          </a:p>
          <a:p>
            <a:r>
              <a:rPr lang="de-DE" sz="2400" dirty="0"/>
              <a:t>Nur 2 Parameter</a:t>
            </a:r>
            <a:br>
              <a:rPr lang="de-DE" sz="2400" dirty="0"/>
            </a:br>
            <a:r>
              <a:rPr lang="de-DE" sz="2400" dirty="0"/>
              <a:t>nötig: (𝛳</a:t>
            </a:r>
            <a:r>
              <a:rPr lang="de-DE" sz="2400" baseline="-25000" dirty="0"/>
              <a:t>1</a:t>
            </a:r>
            <a:r>
              <a:rPr lang="de-DE" sz="2400" dirty="0"/>
              <a:t>, 𝛳</a:t>
            </a:r>
            <a:r>
              <a:rPr lang="de-DE" sz="2400" baseline="-25000" dirty="0"/>
              <a:t>2</a:t>
            </a:r>
            <a:r>
              <a:rPr lang="de-DE" sz="2400" dirty="0"/>
              <a:t>)</a:t>
            </a:r>
          </a:p>
          <a:p>
            <a:r>
              <a:rPr lang="de-DE" sz="2400" dirty="0"/>
              <a:t>Modell fordert</a:t>
            </a:r>
            <a:br>
              <a:rPr lang="de-DE" sz="2400" dirty="0"/>
            </a:br>
            <a:r>
              <a:rPr lang="de-DE" sz="2400" dirty="0"/>
              <a:t>geringen Speicher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86292-A7A0-7743-1976-A2A9890B5E44}"/>
              </a:ext>
            </a:extLst>
          </p:cNvPr>
          <p:cNvSpPr/>
          <p:nvPr/>
        </p:nvSpPr>
        <p:spPr>
          <a:xfrm>
            <a:off x="3337715" y="2600350"/>
            <a:ext cx="246761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Ersparnisse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C1A073-8CFF-0579-0F57-8D13AA6DDEA7}"/>
              </a:ext>
            </a:extLst>
          </p:cNvPr>
          <p:cNvSpPr/>
          <p:nvPr/>
        </p:nvSpPr>
        <p:spPr>
          <a:xfrm>
            <a:off x="3923928" y="4723805"/>
            <a:ext cx="864096" cy="289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Hohes Risiko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C04017-BAA4-1E97-E952-0ADEABA3FCFC}"/>
              </a:ext>
            </a:extLst>
          </p:cNvPr>
          <p:cNvSpPr/>
          <p:nvPr/>
        </p:nvSpPr>
        <p:spPr>
          <a:xfrm>
            <a:off x="6012160" y="2780258"/>
            <a:ext cx="1152128" cy="289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Niedriges Risiko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28FB73-97FD-521C-4E1A-9B0EBDA5FF80}"/>
              </a:ext>
            </a:extLst>
          </p:cNvPr>
          <p:cNvSpPr/>
          <p:nvPr/>
        </p:nvSpPr>
        <p:spPr>
          <a:xfrm>
            <a:off x="6372200" y="6235973"/>
            <a:ext cx="1152128" cy="289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Einkommen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317127" y="5157192"/>
            <a:ext cx="5616624" cy="1224136"/>
          </a:xfrm>
          <a:prstGeom prst="cloudCallout">
            <a:avLst>
              <a:gd name="adj1" fmla="val -14520"/>
              <a:gd name="adj2" fmla="val -76137"/>
            </a:avLst>
          </a:prstGeom>
          <a:gradFill>
            <a:gsLst>
              <a:gs pos="0">
                <a:srgbClr val="FF0000">
                  <a:alpha val="42000"/>
                </a:srgbClr>
              </a:gs>
              <a:gs pos="100000">
                <a:srgbClr val="FFC000">
                  <a:alpha val="48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Problem </a:t>
            </a:r>
            <a:r>
              <a:rPr lang="en-US" sz="3200" dirty="0" err="1">
                <a:solidFill>
                  <a:schemeClr val="tx1"/>
                </a:solidFill>
              </a:rPr>
              <a:t>erkennbar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74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497192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Anzahl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von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Städten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mit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bestimmten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Einwohnerzahlen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schätzen</a:t>
            </a:r>
            <a:endParaRPr lang="en-US" dirty="0">
              <a:solidFill>
                <a:srgbClr val="FFFF00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00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Daten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Liste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von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Einwohnerzahlen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br>
              <a:rPr lang="en-US" dirty="0">
                <a:solidFill>
                  <a:schemeClr val="bg1"/>
                </a:solidFill>
                <a:latin typeface="Chalkduster"/>
                <a:cs typeface="+mn-cs"/>
              </a:rPr>
            </a:b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(auf 5000er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gerundet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)</a:t>
            </a:r>
            <a:endParaRPr lang="en-US" dirty="0">
              <a:solidFill>
                <a:srgbClr val="FFFF00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00B050"/>
                </a:solidFill>
                <a:latin typeface="Chalkduster"/>
                <a:cs typeface="+mn-cs"/>
              </a:rPr>
              <a:t>Explizites</a:t>
            </a:r>
            <a:r>
              <a:rPr lang="en-US" dirty="0">
                <a:solidFill>
                  <a:srgbClr val="00B050"/>
                </a:solidFill>
                <a:latin typeface="Chalkduster"/>
                <a:cs typeface="+mn-cs"/>
              </a:rPr>
              <a:t> Modell: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Zählerfeld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aufbauen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lvl="1" eaLnBrk="1" hangingPunct="1">
              <a:defRPr/>
            </a:pPr>
            <a:r>
              <a:rPr lang="en-US" dirty="0" err="1">
                <a:solidFill>
                  <a:srgbClr val="FF0000"/>
                </a:solidFill>
                <a:latin typeface="Chalkduster"/>
                <a:cs typeface="+mn-cs"/>
              </a:rPr>
              <a:t>Unvollständigkeit</a:t>
            </a:r>
            <a:r>
              <a:rPr lang="en-US" dirty="0">
                <a:solidFill>
                  <a:srgbClr val="FF0000"/>
                </a:solidFill>
                <a:latin typeface="Chalkduster"/>
                <a:cs typeface="+mn-cs"/>
              </a:rPr>
              <a:t> 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der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Daten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00B050"/>
                </a:solidFill>
                <a:latin typeface="Chalkduster"/>
                <a:cs typeface="+mn-cs"/>
              </a:rPr>
              <a:t>Implizites</a:t>
            </a:r>
            <a:r>
              <a:rPr lang="en-US" dirty="0">
                <a:solidFill>
                  <a:srgbClr val="00B050"/>
                </a:solidFill>
                <a:latin typeface="Chalkduster"/>
                <a:cs typeface="+mn-cs"/>
              </a:rPr>
              <a:t> Modell: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Potenzgesetz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y=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ax</a:t>
            </a:r>
            <a:r>
              <a:rPr lang="en-US" baseline="30000" dirty="0" err="1">
                <a:solidFill>
                  <a:schemeClr val="bg1"/>
                </a:solidFill>
                <a:latin typeface="Chalkduster"/>
                <a:cs typeface="+mn-cs"/>
              </a:rPr>
              <a:t>b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a und b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bestimmen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(a positive, b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negativ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)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rgbClr val="FF0000"/>
                </a:solidFill>
                <a:latin typeface="Chalkduster"/>
                <a:cs typeface="+mn-cs"/>
              </a:rPr>
              <a:t>Aufwendiges</a:t>
            </a:r>
            <a:r>
              <a:rPr lang="en-US" dirty="0">
                <a:solidFill>
                  <a:srgbClr val="FF00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Optimierungsproblem</a:t>
            </a:r>
            <a:r>
              <a:rPr lang="en-US" dirty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  <a:cs typeface="+mn-cs"/>
              </a:rPr>
              <a:t>lösen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6" y="5892800"/>
            <a:ext cx="1381125" cy="196851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 descr="Histogram&#10;&#10;Description automatically generated">
            <a:extLst>
              <a:ext uri="{FF2B5EF4-FFF2-40B4-BE49-F238E27FC236}">
                <a16:creationId xmlns:a16="http://schemas.microsoft.com/office/drawing/2014/main" id="{37B8A230-AA31-D548-92F0-46548EEA6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583" y="511969"/>
            <a:ext cx="140426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69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Begriff</a:t>
            </a:r>
            <a:r>
              <a:rPr lang="en-US" dirty="0"/>
              <a:t> der "</a:t>
            </a:r>
            <a:r>
              <a:rPr lang="en-US" dirty="0" err="1"/>
              <a:t>Verteilung</a:t>
            </a:r>
            <a:r>
              <a:rPr lang="en-US" dirty="0"/>
              <a:t>"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87038"/>
            <a:ext cx="7198816" cy="52946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53" y="2574197"/>
            <a:ext cx="3186747" cy="12241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4821368" y="2204864"/>
            <a:ext cx="2983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Pareto-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Verteilung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 Par(k,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baseline="-25000" dirty="0" err="1">
                <a:latin typeface="Times New Roman" charset="0"/>
                <a:ea typeface="Times New Roman" charset="0"/>
                <a:cs typeface="Times New Roman" charset="0"/>
              </a:rPr>
              <a:t>min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7" y="3897213"/>
            <a:ext cx="2832100" cy="901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74601" y="636158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544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211787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446856" y="260129"/>
            <a:ext cx="8229600" cy="936625"/>
          </a:xfrm>
        </p:spPr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Literatur</a:t>
            </a: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4" name="Bild 3" descr="ShowCover.as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40768"/>
            <a:ext cx="3645945" cy="4725144"/>
          </a:xfrm>
          <a:prstGeom prst="rect">
            <a:avLst/>
          </a:prstGeom>
        </p:spPr>
      </p:pic>
      <p:pic>
        <p:nvPicPr>
          <p:cNvPr id="2" name="Bild 1" descr="image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40"/>
            <a:ext cx="3240360" cy="3667499"/>
          </a:xfrm>
          <a:prstGeom prst="rect">
            <a:avLst/>
          </a:prstGeom>
        </p:spPr>
      </p:pic>
      <p:pic>
        <p:nvPicPr>
          <p:cNvPr id="20486" name="Bild 6" descr="Screen Shot 2014-04-17 at 11.1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76" y="2420889"/>
            <a:ext cx="326548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4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976"/>
            <a:ext cx="8435280" cy="4968875"/>
          </a:xfrm>
        </p:spPr>
        <p:txBody>
          <a:bodyPr/>
          <a:lstStyle/>
          <a:p>
            <a:r>
              <a:rPr lang="de-DE" sz="2000" dirty="0"/>
              <a:t>Stuart Russell, Peter </a:t>
            </a:r>
            <a:r>
              <a:rPr lang="de-DE" sz="2000" dirty="0" err="1"/>
              <a:t>Norvig</a:t>
            </a:r>
            <a:r>
              <a:rPr lang="de-DE" sz="2000" dirty="0"/>
              <a:t>, </a:t>
            </a:r>
            <a:r>
              <a:rPr lang="de-DE" sz="2000" b="1" dirty="0" err="1"/>
              <a:t>Artificial</a:t>
            </a:r>
            <a:r>
              <a:rPr lang="de-DE" sz="2000" b="1" dirty="0"/>
              <a:t> </a:t>
            </a:r>
            <a:r>
              <a:rPr lang="de-DE" sz="2000" b="1" dirty="0" err="1"/>
              <a:t>Intelligence</a:t>
            </a:r>
            <a:r>
              <a:rPr lang="de-DE" sz="2000" b="1" dirty="0"/>
              <a:t> – </a:t>
            </a:r>
            <a:br>
              <a:rPr lang="de-DE" sz="2000" b="1" dirty="0"/>
            </a:br>
            <a:r>
              <a:rPr lang="de-DE" sz="2000" b="1" dirty="0"/>
              <a:t>A Modern Approach</a:t>
            </a:r>
            <a:r>
              <a:rPr lang="de-DE" sz="2000" dirty="0"/>
              <a:t>, Pearson, 2009 (oder 2003er Ed.)</a:t>
            </a:r>
          </a:p>
          <a:p>
            <a:r>
              <a:rPr lang="de-DE" sz="2000" dirty="0"/>
              <a:t>Ian H. Witten, Eibe Frank, Mark A. Hall, </a:t>
            </a:r>
            <a:br>
              <a:rPr lang="de-DE" sz="2000" dirty="0"/>
            </a:br>
            <a:r>
              <a:rPr lang="de-DE" sz="2000" dirty="0"/>
              <a:t>Data Mining: </a:t>
            </a:r>
            <a:r>
              <a:rPr lang="de-DE" sz="2000" b="1" dirty="0" err="1"/>
              <a:t>Practical</a:t>
            </a:r>
            <a:r>
              <a:rPr lang="de-DE" sz="2000" b="1" dirty="0"/>
              <a:t> </a:t>
            </a:r>
            <a:r>
              <a:rPr lang="de-DE" sz="2000" b="1" dirty="0" err="1"/>
              <a:t>Machine</a:t>
            </a:r>
            <a:r>
              <a:rPr lang="de-DE" sz="2000" b="1" dirty="0"/>
              <a:t> Learning </a:t>
            </a:r>
            <a:br>
              <a:rPr lang="de-DE" sz="2000" b="1" dirty="0"/>
            </a:br>
            <a:r>
              <a:rPr lang="de-DE" sz="2000" b="1" dirty="0"/>
              <a:t>Tools </a:t>
            </a:r>
            <a:r>
              <a:rPr lang="de-DE" sz="2000" b="1" dirty="0" err="1"/>
              <a:t>and</a:t>
            </a:r>
            <a:r>
              <a:rPr lang="de-DE" sz="2000" b="1" dirty="0"/>
              <a:t> </a:t>
            </a:r>
            <a:r>
              <a:rPr lang="de-DE" sz="2000" b="1" dirty="0" err="1"/>
              <a:t>Techniques</a:t>
            </a:r>
            <a:r>
              <a:rPr lang="de-DE" sz="2000" dirty="0"/>
              <a:t>, Morgan Kaufmann, </a:t>
            </a:r>
            <a:br>
              <a:rPr lang="de-DE" sz="2000" dirty="0"/>
            </a:br>
            <a:r>
              <a:rPr lang="de-DE" sz="2000" dirty="0"/>
              <a:t>2011</a:t>
            </a:r>
          </a:p>
          <a:p>
            <a:r>
              <a:rPr lang="de-DE" sz="2000" dirty="0"/>
              <a:t>Ethem </a:t>
            </a:r>
            <a:r>
              <a:rPr lang="de-DE" sz="2000" dirty="0" err="1"/>
              <a:t>Alpaydin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b="1" dirty="0" err="1"/>
              <a:t>Introduction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Machine</a:t>
            </a:r>
            <a:r>
              <a:rPr lang="de-DE" sz="2000" b="1" dirty="0"/>
              <a:t> Learning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/>
              <a:t>3</a:t>
            </a:r>
            <a:r>
              <a:rPr lang="de-DE" sz="2000" baseline="30000" dirty="0"/>
              <a:t>rd</a:t>
            </a:r>
            <a:r>
              <a:rPr lang="de-DE" sz="2000" dirty="0"/>
              <a:t> Ed., MIT Press, 2014</a:t>
            </a:r>
          </a:p>
          <a:p>
            <a:r>
              <a:rPr lang="de-DE" sz="2000" dirty="0"/>
              <a:t>Jure </a:t>
            </a:r>
            <a:r>
              <a:rPr lang="de-DE" sz="2000" dirty="0" err="1"/>
              <a:t>Leskovec</a:t>
            </a:r>
            <a:r>
              <a:rPr lang="de-DE" sz="2000" dirty="0"/>
              <a:t>, Anand </a:t>
            </a:r>
            <a:r>
              <a:rPr lang="de-DE" sz="2000" dirty="0" err="1"/>
              <a:t>Rajaraman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/>
              <a:t>Jeffrey D. Ullman, </a:t>
            </a:r>
            <a:r>
              <a:rPr lang="de-DE" sz="2000" b="1" dirty="0"/>
              <a:t>Mining </a:t>
            </a:r>
            <a:r>
              <a:rPr lang="de-DE" sz="2000" b="1" dirty="0" err="1"/>
              <a:t>of</a:t>
            </a:r>
            <a:r>
              <a:rPr lang="de-DE" sz="2000" b="1" dirty="0"/>
              <a:t> Massive Datasets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/>
              <a:t>2</a:t>
            </a:r>
            <a:r>
              <a:rPr lang="de-DE" sz="2000" baseline="30000" dirty="0"/>
              <a:t>nd</a:t>
            </a:r>
            <a:r>
              <a:rPr lang="de-DE" sz="2000" dirty="0"/>
              <a:t> Ed., Cambridge University Press, 2014</a:t>
            </a:r>
          </a:p>
          <a:p>
            <a:endParaRPr lang="de-DE" sz="2000" dirty="0"/>
          </a:p>
          <a:p>
            <a:r>
              <a:rPr lang="de-DE" sz="2000" dirty="0"/>
              <a:t>Viele zusätzliche Bücher, Präsentationen, </a:t>
            </a:r>
            <a:br>
              <a:rPr lang="de-DE" sz="2000" dirty="0"/>
            </a:br>
            <a:r>
              <a:rPr lang="de-DE" sz="2000" dirty="0"/>
              <a:t>und Videos im Web</a:t>
            </a: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70" y="2204865"/>
            <a:ext cx="2870695" cy="38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9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und Data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Web Science</a:t>
            </a:r>
          </a:p>
          <a:p>
            <a:pPr lvl="1"/>
            <a:r>
              <a:rPr lang="de-DE" dirty="0"/>
              <a:t>Analyse von Strukturen im Web (Mensch und Computer)</a:t>
            </a:r>
          </a:p>
          <a:p>
            <a:pPr lvl="1"/>
            <a:r>
              <a:rPr lang="de-DE" dirty="0"/>
              <a:t>Formalisierung durch große </a:t>
            </a:r>
            <a:r>
              <a:rPr lang="de-DE" dirty="0" err="1"/>
              <a:t>Graphstrukturen</a:t>
            </a:r>
            <a:r>
              <a:rPr lang="de-DE" dirty="0"/>
              <a:t> und entsprechende Entscheidungsprobleme über Graphen</a:t>
            </a:r>
          </a:p>
          <a:p>
            <a:pPr lvl="1"/>
            <a:r>
              <a:rPr lang="de-DE" dirty="0"/>
              <a:t>Beispiel: </a:t>
            </a:r>
            <a:r>
              <a:rPr lang="de-DE" dirty="0" err="1"/>
              <a:t>Pagerank</a:t>
            </a:r>
            <a:r>
              <a:rPr lang="de-DE" dirty="0"/>
              <a:t> (Bewertung von Webseiten)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28176"/>
            <a:ext cx="3568477" cy="2872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50372" y="3573018"/>
            <a:ext cx="25421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Zufallssurfer-Modell: </a:t>
            </a:r>
          </a:p>
          <a:p>
            <a:endParaRPr lang="de-DE" dirty="0"/>
          </a:p>
          <a:p>
            <a:r>
              <a:rPr lang="de-DE" dirty="0"/>
              <a:t>Größe der Kreise in etwa proportional der relativen Häufigkeit, mit der sich ein Surfer auf einer Seite befindet</a:t>
            </a:r>
          </a:p>
          <a:p>
            <a:endParaRPr lang="de-DE" dirty="0"/>
          </a:p>
          <a:p>
            <a:r>
              <a:rPr lang="de-DE" dirty="0"/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651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3075"/>
          </a:xfrm>
        </p:spPr>
        <p:txBody>
          <a:bodyPr/>
          <a:lstStyle/>
          <a:p>
            <a:r>
              <a:rPr lang="de-DE" dirty="0" err="1"/>
              <a:t>Graphstrukturen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extrem </a:t>
            </a:r>
            <a:r>
              <a:rPr lang="de-DE" dirty="0">
                <a:solidFill>
                  <a:srgbClr val="FF0000"/>
                </a:solidFill>
              </a:rPr>
              <a:t>groß</a:t>
            </a:r>
          </a:p>
          <a:p>
            <a:r>
              <a:rPr lang="de-DE" dirty="0"/>
              <a:t>Verfahren zur </a:t>
            </a:r>
            <a:br>
              <a:rPr lang="de-DE" dirty="0"/>
            </a:br>
            <a:r>
              <a:rPr lang="de-DE" dirty="0"/>
              <a:t>Lösung von </a:t>
            </a:r>
            <a:br>
              <a:rPr lang="de-DE" dirty="0"/>
            </a:br>
            <a:r>
              <a:rPr lang="de-DE" dirty="0"/>
              <a:t>Entscheidungs-</a:t>
            </a:r>
            <a:br>
              <a:rPr lang="de-DE" dirty="0"/>
            </a:br>
            <a:r>
              <a:rPr lang="de-DE" dirty="0" err="1"/>
              <a:t>problemen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extrem </a:t>
            </a:r>
            <a:r>
              <a:rPr lang="de-DE" dirty="0">
                <a:solidFill>
                  <a:srgbClr val="FF0000"/>
                </a:solidFill>
              </a:rPr>
              <a:t>aufwendig</a:t>
            </a:r>
          </a:p>
          <a:p>
            <a:r>
              <a:rPr lang="de-DE" dirty="0" err="1"/>
              <a:t>Graphdaten</a:t>
            </a:r>
            <a:r>
              <a:rPr lang="de-DE" dirty="0"/>
              <a:t> unterliegen </a:t>
            </a:r>
            <a:br>
              <a:rPr lang="de-DE" dirty="0"/>
            </a:br>
            <a:r>
              <a:rPr lang="de-DE" dirty="0"/>
              <a:t>ständigem </a:t>
            </a:r>
            <a:r>
              <a:rPr lang="de-DE" dirty="0">
                <a:solidFill>
                  <a:srgbClr val="FF0000"/>
                </a:solidFill>
              </a:rPr>
              <a:t>Wandel</a:t>
            </a:r>
            <a:r>
              <a:rPr lang="de-DE" dirty="0"/>
              <a:t> und</a:t>
            </a:r>
            <a:br>
              <a:rPr lang="de-DE" dirty="0"/>
            </a:br>
            <a:r>
              <a:rPr lang="de-DE" dirty="0"/>
              <a:t>so auch die Auswertungs-</a:t>
            </a:r>
            <a:br>
              <a:rPr lang="de-DE" dirty="0"/>
            </a:br>
            <a:r>
              <a:rPr lang="de-DE" dirty="0" err="1"/>
              <a:t>ergebnisse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5804333" y="1196753"/>
            <a:ext cx="3116003" cy="3157239"/>
          </a:xfrm>
          <a:prstGeom prst="ellipse">
            <a:avLst/>
          </a:prstGeom>
          <a:gradFill>
            <a:gsLst>
              <a:gs pos="0">
                <a:srgbClr val="6FD8F0"/>
              </a:gs>
              <a:gs pos="100000">
                <a:srgbClr val="00B0F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Mathematik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Stochastik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Statistik</a:t>
            </a:r>
          </a:p>
        </p:txBody>
      </p:sp>
      <p:sp>
        <p:nvSpPr>
          <p:cNvPr id="8" name="Oval 7"/>
          <p:cNvSpPr/>
          <p:nvPr/>
        </p:nvSpPr>
        <p:spPr>
          <a:xfrm>
            <a:off x="4591486" y="3191593"/>
            <a:ext cx="3157239" cy="3157240"/>
          </a:xfrm>
          <a:prstGeom prst="ellipse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Formale Grundlagen der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Informatik</a:t>
            </a:r>
          </a:p>
        </p:txBody>
      </p:sp>
      <p:sp>
        <p:nvSpPr>
          <p:cNvPr id="6" name="Oval 5"/>
          <p:cNvSpPr/>
          <p:nvPr/>
        </p:nvSpPr>
        <p:spPr>
          <a:xfrm>
            <a:off x="3419874" y="1200246"/>
            <a:ext cx="3157239" cy="3157239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Praktische und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Technische Informatik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560" y="3306471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Web Science</a:t>
            </a:r>
          </a:p>
        </p:txBody>
      </p:sp>
    </p:spTree>
    <p:extLst>
      <p:ext uri="{BB962C8B-B14F-4D97-AF65-F5344CB8AC3E}">
        <p14:creationId xmlns:p14="http://schemas.microsoft.com/office/powerpoint/2010/main" val="4059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5760640" cy="5059735"/>
          </a:xfrm>
        </p:spPr>
        <p:txBody>
          <a:bodyPr/>
          <a:lstStyle/>
          <a:p>
            <a:r>
              <a:rPr lang="de-DE" sz="2400" dirty="0"/>
              <a:t>Extraktion von </a:t>
            </a:r>
            <a:br>
              <a:rPr lang="de-DE" sz="2400" dirty="0"/>
            </a:br>
            <a:r>
              <a:rPr lang="de-DE" sz="2400" dirty="0"/>
              <a:t>Wissen aus Daten</a:t>
            </a:r>
            <a:br>
              <a:rPr lang="de-DE" sz="2400" dirty="0"/>
            </a:br>
            <a:r>
              <a:rPr lang="de-DE" sz="2400" dirty="0"/>
              <a:t>(u.a. </a:t>
            </a:r>
            <a:r>
              <a:rPr lang="de-DE" sz="2400" dirty="0" err="1"/>
              <a:t>Graphdaten</a:t>
            </a:r>
            <a:r>
              <a:rPr lang="de-DE" sz="2400" dirty="0"/>
              <a:t>)</a:t>
            </a:r>
          </a:p>
          <a:p>
            <a:r>
              <a:rPr lang="de-DE" sz="2400" dirty="0"/>
              <a:t>Begriff schon</a:t>
            </a:r>
            <a:br>
              <a:rPr lang="de-DE" sz="2400" dirty="0"/>
            </a:br>
            <a:r>
              <a:rPr lang="de-DE" sz="2400" dirty="0"/>
              <a:t>vor 60 Jahren für</a:t>
            </a:r>
            <a:br>
              <a:rPr lang="de-DE" sz="2400" dirty="0"/>
            </a:br>
            <a:r>
              <a:rPr lang="de-DE" sz="2400" dirty="0"/>
              <a:t>Informatik vorgeschlagen</a:t>
            </a:r>
          </a:p>
          <a:p>
            <a:r>
              <a:rPr lang="de-DE" sz="2400" dirty="0"/>
              <a:t>Entwicklung innovativer </a:t>
            </a:r>
            <a:br>
              <a:rPr lang="de-DE" sz="2400" dirty="0"/>
            </a:br>
            <a:r>
              <a:rPr lang="de-DE" sz="2400" dirty="0"/>
              <a:t>Konzepte in den Bereichen </a:t>
            </a:r>
            <a:br>
              <a:rPr lang="de-DE" sz="2400" dirty="0"/>
            </a:br>
            <a:r>
              <a:rPr lang="de-DE" sz="2400" dirty="0">
                <a:solidFill>
                  <a:srgbClr val="0544FF"/>
                </a:solidFill>
              </a:rPr>
              <a:t>Logik, Datenbanken </a:t>
            </a:r>
            <a:br>
              <a:rPr lang="de-DE" sz="2400" dirty="0">
                <a:solidFill>
                  <a:srgbClr val="0544FF"/>
                </a:solidFill>
              </a:rPr>
            </a:br>
            <a:r>
              <a:rPr lang="de-DE" sz="2400" dirty="0">
                <a:solidFill>
                  <a:srgbClr val="0544FF"/>
                </a:solidFill>
              </a:rPr>
              <a:t>und Stochastik / Statistik</a:t>
            </a:r>
            <a:br>
              <a:rPr lang="de-DE" sz="2400" dirty="0"/>
            </a:br>
            <a:r>
              <a:rPr lang="de-DE" sz="2400" dirty="0"/>
              <a:t>(Datenanalyse und </a:t>
            </a:r>
            <a:br>
              <a:rPr lang="de-DE" sz="2400" dirty="0"/>
            </a:br>
            <a:r>
              <a:rPr lang="de-DE" sz="2400" dirty="0"/>
              <a:t>Wissensentdeckung)</a:t>
            </a:r>
          </a:p>
          <a:p>
            <a:r>
              <a:rPr lang="de-DE" sz="2400" dirty="0"/>
              <a:t>Verwendung von </a:t>
            </a:r>
            <a:r>
              <a:rPr lang="de-DE" sz="2400" dirty="0">
                <a:solidFill>
                  <a:srgbClr val="0544FF"/>
                </a:solidFill>
              </a:rPr>
              <a:t>LADS und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Oval 4"/>
          <p:cNvSpPr/>
          <p:nvPr/>
        </p:nvSpPr>
        <p:spPr>
          <a:xfrm>
            <a:off x="5804333" y="476673"/>
            <a:ext cx="3116003" cy="3157239"/>
          </a:xfrm>
          <a:prstGeom prst="ellipse">
            <a:avLst/>
          </a:prstGeom>
          <a:gradFill>
            <a:gsLst>
              <a:gs pos="0">
                <a:srgbClr val="6FD8F0"/>
              </a:gs>
              <a:gs pos="100000">
                <a:srgbClr val="00B0F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Mathematik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Stochastik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Statistik</a:t>
            </a:r>
          </a:p>
        </p:txBody>
      </p:sp>
      <p:sp>
        <p:nvSpPr>
          <p:cNvPr id="6" name="Oval 5"/>
          <p:cNvSpPr/>
          <p:nvPr/>
        </p:nvSpPr>
        <p:spPr>
          <a:xfrm>
            <a:off x="4591486" y="2471513"/>
            <a:ext cx="3157239" cy="3157240"/>
          </a:xfrm>
          <a:prstGeom prst="ellipse">
            <a:avLst/>
          </a:prstGeom>
          <a:gradFill>
            <a:gsLst>
              <a:gs pos="0">
                <a:srgbClr val="00B050">
                  <a:alpha val="50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Formale Grundlagen der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Informatik</a:t>
            </a:r>
          </a:p>
        </p:txBody>
      </p:sp>
      <p:sp>
        <p:nvSpPr>
          <p:cNvPr id="7" name="Oval 6"/>
          <p:cNvSpPr/>
          <p:nvPr/>
        </p:nvSpPr>
        <p:spPr>
          <a:xfrm>
            <a:off x="3419874" y="480166"/>
            <a:ext cx="3157239" cy="3157239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Praktische und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Technische Informatik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8537" y="2679303"/>
            <a:ext cx="149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Data </a:t>
            </a:r>
            <a:r>
              <a:rPr lang="en-US" b="1" dirty="0">
                <a:solidFill>
                  <a:srgbClr val="00B050"/>
                </a:solidFill>
              </a:rPr>
              <a:t>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E041B-B346-5C49-B05F-866FFFB30A62}"/>
              </a:ext>
            </a:extLst>
          </p:cNvPr>
          <p:cNvSpPr txBox="1"/>
          <p:nvPr/>
        </p:nvSpPr>
        <p:spPr>
          <a:xfrm>
            <a:off x="3526775" y="3573016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2751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7B29-0BCB-5D48-9C69-39957A5E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… und was ist mit Künstlicher Intelligenz?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07AA-F025-4946-94DA-88A74CB05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2" y="1196976"/>
            <a:ext cx="8820472" cy="4968875"/>
          </a:xfrm>
        </p:spPr>
        <p:txBody>
          <a:bodyPr/>
          <a:lstStyle/>
          <a:p>
            <a:r>
              <a:rPr lang="en-DE" dirty="0"/>
              <a:t>Wissenschaft der intelligenten Systeme</a:t>
            </a:r>
          </a:p>
          <a:p>
            <a:r>
              <a:rPr lang="en-DE" dirty="0"/>
              <a:t>Agenten</a:t>
            </a:r>
          </a:p>
          <a:p>
            <a:pPr lvl="1"/>
            <a:r>
              <a:rPr lang="en-DE" dirty="0"/>
              <a:t>Haben/bilden Ziele</a:t>
            </a:r>
          </a:p>
          <a:p>
            <a:pPr lvl="1"/>
            <a:r>
              <a:rPr lang="en-DE" dirty="0"/>
              <a:t>Sensoren/Aktoren</a:t>
            </a:r>
          </a:p>
          <a:p>
            <a:pPr lvl="1"/>
            <a:r>
              <a:rPr lang="en-DE" dirty="0"/>
              <a:t>Handlungsplanung</a:t>
            </a:r>
          </a:p>
          <a:p>
            <a:pPr lvl="1"/>
            <a:r>
              <a:rPr lang="en-DE" dirty="0"/>
              <a:t>Lernen zur Laufzeit</a:t>
            </a:r>
          </a:p>
          <a:p>
            <a:r>
              <a:rPr lang="en-DE" dirty="0"/>
              <a:t>Mechanismen</a:t>
            </a:r>
          </a:p>
          <a:p>
            <a:pPr lvl="1"/>
            <a:r>
              <a:rPr lang="en-DE" dirty="0"/>
              <a:t>Globale Kooperation</a:t>
            </a:r>
            <a:br>
              <a:rPr lang="en-DE" dirty="0"/>
            </a:br>
            <a:r>
              <a:rPr lang="en-DE" dirty="0"/>
              <a:t>von Agenten zur </a:t>
            </a:r>
            <a:br>
              <a:rPr lang="en-DE" dirty="0"/>
            </a:br>
            <a:r>
              <a:rPr lang="en-DE" dirty="0"/>
              <a:t>Erreichung eines gemeinsamen Ziels</a:t>
            </a:r>
          </a:p>
          <a:p>
            <a:r>
              <a:rPr lang="en-DE" dirty="0"/>
              <a:t>Agenten interagieren mit Menschen (and anderen Agenten)</a:t>
            </a:r>
          </a:p>
          <a:p>
            <a:pPr lvl="1"/>
            <a:r>
              <a:rPr lang="en-DE" dirty="0"/>
              <a:t>Ziele der Agenten beeinflussbar</a:t>
            </a:r>
          </a:p>
          <a:p>
            <a:r>
              <a:rPr lang="en-DE" dirty="0"/>
              <a:t> </a:t>
            </a:r>
          </a:p>
          <a:p>
            <a:endParaRPr lang="en-DE" dirty="0"/>
          </a:p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D8DDF-B29A-664B-BA72-DFCF58D8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6BD6B8-5456-656B-29F7-6EAFEBDDA573}"/>
              </a:ext>
            </a:extLst>
          </p:cNvPr>
          <p:cNvGrpSpPr/>
          <p:nvPr/>
        </p:nvGrpSpPr>
        <p:grpSpPr>
          <a:xfrm>
            <a:off x="3744416" y="1628800"/>
            <a:ext cx="5364088" cy="3524195"/>
            <a:chOff x="2717975" y="1628799"/>
            <a:chExt cx="6512989" cy="424084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A3FE01-5418-C47D-E87E-BEDB4C68020E}"/>
                </a:ext>
              </a:extLst>
            </p:cNvPr>
            <p:cNvSpPr txBox="1"/>
            <p:nvPr/>
          </p:nvSpPr>
          <p:spPr>
            <a:xfrm>
              <a:off x="8156576" y="1628799"/>
              <a:ext cx="1074388" cy="4240848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39000">
                  <a:schemeClr val="accent4">
                    <a:lumMod val="45000"/>
                    <a:lumOff val="55000"/>
                  </a:schemeClr>
                </a:gs>
                <a:gs pos="86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wordArtVert" wrap="square" rtlCol="0" anchor="ctr">
              <a:noAutofit/>
            </a:bodyPr>
            <a:lstStyle/>
            <a:p>
              <a:pPr algn="ctr"/>
              <a:r>
                <a:rPr lang="de-DE" sz="2000" dirty="0"/>
                <a:t>Umgebung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2D3290-6A43-7C2B-1B74-E32AF77963C3}"/>
                </a:ext>
              </a:extLst>
            </p:cNvPr>
            <p:cNvSpPr txBox="1"/>
            <p:nvPr/>
          </p:nvSpPr>
          <p:spPr>
            <a:xfrm>
              <a:off x="2717975" y="1628799"/>
              <a:ext cx="5112568" cy="4240849"/>
            </a:xfrm>
            <a:prstGeom prst="roundRect">
              <a:avLst>
                <a:gd name="adj" fmla="val 2833"/>
              </a:avLst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b">
              <a:noAutofit/>
            </a:bodyPr>
            <a:lstStyle/>
            <a:p>
              <a:r>
                <a:rPr lang="de-DE" sz="2000" dirty="0"/>
                <a:t>Agent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7C55A1-079C-9AA8-CB9B-6204BBE066A1}"/>
                </a:ext>
              </a:extLst>
            </p:cNvPr>
            <p:cNvSpPr txBox="1"/>
            <p:nvPr/>
          </p:nvSpPr>
          <p:spPr>
            <a:xfrm>
              <a:off x="6384607" y="1727097"/>
              <a:ext cx="789179" cy="21349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200" dirty="0"/>
                <a:t>Sensoren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63308C-6D46-5DE2-C4DF-8A493E3B7A08}"/>
                </a:ext>
              </a:extLst>
            </p:cNvPr>
            <p:cNvSpPr txBox="1"/>
            <p:nvPr/>
          </p:nvSpPr>
          <p:spPr>
            <a:xfrm>
              <a:off x="6306157" y="5518688"/>
              <a:ext cx="942711" cy="21349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200" dirty="0"/>
                <a:t>Aktuatoren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6DBC49-C665-869A-3328-0D3313990387}"/>
                </a:ext>
              </a:extLst>
            </p:cNvPr>
            <p:cNvSpPr txBox="1"/>
            <p:nvPr/>
          </p:nvSpPr>
          <p:spPr>
            <a:xfrm>
              <a:off x="6169831" y="2240745"/>
              <a:ext cx="1215364" cy="53373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Wie die Welt</a:t>
              </a:r>
            </a:p>
            <a:p>
              <a:pPr algn="ctr"/>
              <a:r>
                <a:rPr lang="de-DE" sz="1200" dirty="0"/>
                <a:t>jetzt aussieht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7435025-C3DA-2848-0C81-89D419C20CE7}"/>
                    </a:ext>
                  </a:extLst>
                </p:cNvPr>
                <p:cNvSpPr txBox="1"/>
                <p:nvPr/>
              </p:nvSpPr>
              <p:spPr>
                <a:xfrm>
                  <a:off x="5817276" y="3060231"/>
                  <a:ext cx="1920471" cy="533735"/>
                </a:xfrm>
                <a:prstGeom prst="rect">
                  <a:avLst/>
                </a:prstGeom>
                <a:solidFill>
                  <a:srgbClr val="7030A0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 dirty="0">
                      <a:solidFill>
                        <a:schemeClr val="bg1"/>
                      </a:solidFill>
                    </a:rPr>
                    <a:t>Was passiert, wenn ich</a:t>
                  </a:r>
                  <a:br>
                    <a:rPr lang="de-DE" sz="1200" dirty="0">
                      <a:solidFill>
                        <a:schemeClr val="bg1"/>
                      </a:solidFill>
                    </a:rPr>
                  </a:br>
                  <a:r>
                    <a:rPr lang="de-DE" sz="1200" dirty="0">
                      <a:solidFill>
                        <a:schemeClr val="bg1"/>
                      </a:solidFill>
                    </a:rPr>
                    <a:t>Aktion </a:t>
                  </a:r>
                  <a14:m>
                    <m:oMath xmlns:m="http://schemas.openxmlformats.org/officeDocument/2006/math">
                      <m:r>
                        <a:rPr lang="de-DE" sz="1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de-DE" sz="1200" dirty="0">
                      <a:solidFill>
                        <a:schemeClr val="bg1"/>
                      </a:solidFill>
                    </a:rPr>
                    <a:t> ausführe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7435025-C3DA-2848-0C81-89D419C20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276" y="3060231"/>
                  <a:ext cx="1920471" cy="533735"/>
                </a:xfrm>
                <a:prstGeom prst="rect">
                  <a:avLst/>
                </a:prstGeom>
                <a:blipFill>
                  <a:blip r:embed="rId3"/>
                  <a:stretch>
                    <a:fillRect l="-787" b="-10811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E4D522-6E40-9A5F-75B5-F5F5B0CFBEEE}"/>
                </a:ext>
              </a:extLst>
            </p:cNvPr>
            <p:cNvSpPr txBox="1"/>
            <p:nvPr/>
          </p:nvSpPr>
          <p:spPr>
            <a:xfrm>
              <a:off x="5893095" y="3879716"/>
              <a:ext cx="1768834" cy="533735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Wie glücklich bin ich</a:t>
              </a:r>
              <a:br>
                <a:rPr lang="de-DE" sz="1200" dirty="0">
                  <a:solidFill>
                    <a:schemeClr val="bg1"/>
                  </a:solidFill>
                </a:rPr>
              </a:br>
              <a:r>
                <a:rPr lang="de-DE" sz="1200" dirty="0">
                  <a:solidFill>
                    <a:schemeClr val="bg1"/>
                  </a:solidFill>
                </a:rPr>
                <a:t>in diesem Zustand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6D67F7-54C4-584C-7585-A9B9FDF14E93}"/>
                </a:ext>
              </a:extLst>
            </p:cNvPr>
            <p:cNvSpPr txBox="1"/>
            <p:nvPr/>
          </p:nvSpPr>
          <p:spPr>
            <a:xfrm>
              <a:off x="5877932" y="4699201"/>
              <a:ext cx="1799162" cy="533735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Welche Aktion ich</a:t>
              </a:r>
              <a:br>
                <a:rPr lang="de-DE" sz="1200" dirty="0">
                  <a:solidFill>
                    <a:schemeClr val="bg1"/>
                  </a:solidFill>
                </a:rPr>
              </a:br>
              <a:r>
                <a:rPr lang="de-DE" sz="1200" dirty="0">
                  <a:solidFill>
                    <a:schemeClr val="bg1"/>
                  </a:solidFill>
                </a:rPr>
                <a:t>jetzt ausführen sollte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74C435-ED3A-8D3E-E61C-8DEB26958043}"/>
                </a:ext>
              </a:extLst>
            </p:cNvPr>
            <p:cNvSpPr txBox="1"/>
            <p:nvPr/>
          </p:nvSpPr>
          <p:spPr>
            <a:xfrm>
              <a:off x="3757106" y="2001756"/>
              <a:ext cx="931530" cy="300212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/>
                <a:t>Zustand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8B87863-211D-2A6E-6C33-452D9DAADC38}"/>
                </a:ext>
              </a:extLst>
            </p:cNvPr>
            <p:cNvSpPr txBox="1"/>
            <p:nvPr/>
          </p:nvSpPr>
          <p:spPr>
            <a:xfrm>
              <a:off x="2780321" y="2456188"/>
              <a:ext cx="2885099" cy="3002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Wie sich die Welt weiterentwickelt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3BC0AF-5D58-9963-8478-CCD4C1A40A9D}"/>
                </a:ext>
              </a:extLst>
            </p:cNvPr>
            <p:cNvSpPr txBox="1"/>
            <p:nvPr/>
          </p:nvSpPr>
          <p:spPr>
            <a:xfrm>
              <a:off x="2926607" y="3170803"/>
              <a:ext cx="2592531" cy="300212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Was meine Aktionen bewirken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BF99A6-5F57-8345-E2B3-18387FA2E73C}"/>
                </a:ext>
              </a:extLst>
            </p:cNvPr>
            <p:cNvSpPr txBox="1"/>
            <p:nvPr/>
          </p:nvSpPr>
          <p:spPr>
            <a:xfrm>
              <a:off x="3794286" y="3990728"/>
              <a:ext cx="857171" cy="300212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Nutzen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E30A334-80BD-9182-5DF6-59EA96DB09A1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>
            <a:xfrm flipH="1">
              <a:off x="6777512" y="1940591"/>
              <a:ext cx="1685" cy="3001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0BA557-ECC9-E2B8-A190-D65D473BD2AF}"/>
                </a:ext>
              </a:extLst>
            </p:cNvPr>
            <p:cNvCxnSpPr>
              <a:cxnSpLocks/>
              <a:stCxn id="40" idx="2"/>
              <a:endCxn id="41" idx="0"/>
            </p:cNvCxnSpPr>
            <p:nvPr/>
          </p:nvCxnSpPr>
          <p:spPr>
            <a:xfrm>
              <a:off x="6777513" y="2774480"/>
              <a:ext cx="0" cy="285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CB76851-8F50-3828-FDAA-A673A642FC8A}"/>
                </a:ext>
              </a:extLst>
            </p:cNvPr>
            <p:cNvCxnSpPr>
              <a:cxnSpLocks/>
              <a:stCxn id="41" idx="2"/>
              <a:endCxn id="42" idx="0"/>
            </p:cNvCxnSpPr>
            <p:nvPr/>
          </p:nvCxnSpPr>
          <p:spPr>
            <a:xfrm>
              <a:off x="6777513" y="3593965"/>
              <a:ext cx="0" cy="285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F1CC236-67CB-611B-8DBC-9F03AE36C4CC}"/>
                </a:ext>
              </a:extLst>
            </p:cNvPr>
            <p:cNvCxnSpPr>
              <a:cxnSpLocks/>
              <a:stCxn id="42" idx="2"/>
              <a:endCxn id="43" idx="0"/>
            </p:cNvCxnSpPr>
            <p:nvPr/>
          </p:nvCxnSpPr>
          <p:spPr>
            <a:xfrm>
              <a:off x="6777513" y="4413450"/>
              <a:ext cx="0" cy="285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12E4AEE-100A-B1CB-82EA-6AC8EDEFF825}"/>
                </a:ext>
              </a:extLst>
            </p:cNvPr>
            <p:cNvCxnSpPr>
              <a:cxnSpLocks/>
              <a:stCxn id="43" idx="2"/>
              <a:endCxn id="39" idx="0"/>
            </p:cNvCxnSpPr>
            <p:nvPr/>
          </p:nvCxnSpPr>
          <p:spPr>
            <a:xfrm flipH="1">
              <a:off x="6777512" y="5232936"/>
              <a:ext cx="1" cy="285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E0B7B28-D114-C1D8-B279-1CDD798C161C}"/>
                </a:ext>
              </a:extLst>
            </p:cNvPr>
            <p:cNvCxnSpPr>
              <a:cxnSpLocks/>
              <a:stCxn id="44" idx="3"/>
              <a:endCxn id="40" idx="1"/>
            </p:cNvCxnSpPr>
            <p:nvPr/>
          </p:nvCxnSpPr>
          <p:spPr>
            <a:xfrm>
              <a:off x="4688636" y="2151863"/>
              <a:ext cx="1481195" cy="355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B837DC2-456E-CFCD-5242-62E334D08AD4}"/>
                </a:ext>
              </a:extLst>
            </p:cNvPr>
            <p:cNvCxnSpPr>
              <a:cxnSpLocks/>
              <a:stCxn id="45" idx="3"/>
              <a:endCxn id="40" idx="1"/>
            </p:cNvCxnSpPr>
            <p:nvPr/>
          </p:nvCxnSpPr>
          <p:spPr>
            <a:xfrm flipV="1">
              <a:off x="5665421" y="2507613"/>
              <a:ext cx="504410" cy="986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E200C43-BEA2-3D30-C5B5-7B57FA65F91B}"/>
                </a:ext>
              </a:extLst>
            </p:cNvPr>
            <p:cNvCxnSpPr>
              <a:cxnSpLocks/>
              <a:stCxn id="45" idx="3"/>
              <a:endCxn id="41" idx="1"/>
            </p:cNvCxnSpPr>
            <p:nvPr/>
          </p:nvCxnSpPr>
          <p:spPr>
            <a:xfrm>
              <a:off x="5665421" y="2606295"/>
              <a:ext cx="151856" cy="7208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6920F32-2C81-3AC6-74BD-2CBF57597632}"/>
                </a:ext>
              </a:extLst>
            </p:cNvPr>
            <p:cNvCxnSpPr>
              <a:cxnSpLocks/>
              <a:stCxn id="46" idx="3"/>
              <a:endCxn id="40" idx="1"/>
            </p:cNvCxnSpPr>
            <p:nvPr/>
          </p:nvCxnSpPr>
          <p:spPr>
            <a:xfrm flipV="1">
              <a:off x="5519138" y="2507613"/>
              <a:ext cx="650693" cy="813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DD08129-21AF-A3D8-9AD4-EC151EE0ACA8}"/>
                </a:ext>
              </a:extLst>
            </p:cNvPr>
            <p:cNvCxnSpPr>
              <a:cxnSpLocks/>
              <a:stCxn id="46" idx="3"/>
              <a:endCxn id="41" idx="1"/>
            </p:cNvCxnSpPr>
            <p:nvPr/>
          </p:nvCxnSpPr>
          <p:spPr>
            <a:xfrm>
              <a:off x="5519138" y="3320910"/>
              <a:ext cx="298139" cy="61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D171824-2CCD-EFDB-E00B-3C26283FF908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7173788" y="1833844"/>
              <a:ext cx="1501278" cy="9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3C378BB-83D7-7738-7079-30749CA2A3CA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>
              <a:off x="4651458" y="4140834"/>
              <a:ext cx="1270216" cy="13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9548149-BACE-2691-43A6-041191E91264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flipH="1" flipV="1">
              <a:off x="7248866" y="5625435"/>
              <a:ext cx="1420267" cy="9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88619530-9611-64EE-D164-6E5F5BBCAB82}"/>
                </a:ext>
              </a:extLst>
            </p:cNvPr>
            <p:cNvCxnSpPr>
              <a:cxnSpLocks/>
              <a:stCxn id="40" idx="0"/>
              <a:endCxn id="44" idx="0"/>
            </p:cNvCxnSpPr>
            <p:nvPr/>
          </p:nvCxnSpPr>
          <p:spPr>
            <a:xfrm rot="16200000" flipV="1">
              <a:off x="5380698" y="843930"/>
              <a:ext cx="238989" cy="2554641"/>
            </a:xfrm>
            <a:prstGeom prst="curvedConnector3">
              <a:avLst>
                <a:gd name="adj1" fmla="val 210585"/>
              </a:avLst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19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32AE-CC21-6745-860A-C5137D9D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Wissenschaft Künstliche Intelligenz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4ABA-F977-B04E-82E6-794162F3B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Nur algorithmische Modellierung für Agenten?</a:t>
            </a:r>
          </a:p>
          <a:p>
            <a:pPr lvl="1"/>
            <a:r>
              <a:rPr lang="en-DE" dirty="0"/>
              <a:t>Transparenz, Erklärungsfähigkeit</a:t>
            </a:r>
          </a:p>
          <a:p>
            <a:r>
              <a:rPr lang="en-DE" dirty="0"/>
              <a:t>Neue Aspekte: Human-aware AI</a:t>
            </a:r>
          </a:p>
          <a:p>
            <a:pPr lvl="1"/>
            <a:r>
              <a:rPr lang="en-DE" dirty="0"/>
              <a:t>Erwartungs-</a:t>
            </a:r>
            <a:br>
              <a:rPr lang="en-DE" dirty="0"/>
            </a:br>
            <a:r>
              <a:rPr lang="en-DE" dirty="0"/>
              <a:t>konformität</a:t>
            </a:r>
          </a:p>
          <a:p>
            <a:pPr lvl="1"/>
            <a:r>
              <a:rPr lang="en-DE" dirty="0"/>
              <a:t>Beweisbar-</a:t>
            </a:r>
            <a:br>
              <a:rPr lang="en-DE" dirty="0"/>
            </a:br>
            <a:r>
              <a:rPr lang="en-DE" dirty="0"/>
              <a:t>nützliche</a:t>
            </a:r>
            <a:br>
              <a:rPr lang="en-DE" dirty="0"/>
            </a:br>
            <a:r>
              <a:rPr lang="en-DE" dirty="0"/>
              <a:t>Agenten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37617-2D2F-C344-9522-F3D28041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C5343-184E-E34B-92C0-254210A4AC7B}"/>
              </a:ext>
            </a:extLst>
          </p:cNvPr>
          <p:cNvSpPr/>
          <p:nvPr/>
        </p:nvSpPr>
        <p:spPr>
          <a:xfrm>
            <a:off x="1043608" y="6217567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400" dirty="0">
                <a:solidFill>
                  <a:srgbClr val="081BFF"/>
                </a:solidFill>
                <a:hlinkClick r:id="rId2"/>
              </a:rPr>
              <a:t>https://www.uni-luebeck.de/forschung/themen/informatiktechnik/artificial-intelligence.html</a:t>
            </a:r>
            <a:r>
              <a:rPr lang="en-DE" sz="1400" dirty="0">
                <a:solidFill>
                  <a:srgbClr val="081BFF"/>
                </a:solidFill>
              </a:rPr>
              <a:t>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2A2AFE-5477-20ED-0D7B-8C001FF76243}"/>
              </a:ext>
            </a:extLst>
          </p:cNvPr>
          <p:cNvGrpSpPr/>
          <p:nvPr/>
        </p:nvGrpSpPr>
        <p:grpSpPr>
          <a:xfrm>
            <a:off x="3342934" y="2485065"/>
            <a:ext cx="5371912" cy="3703628"/>
            <a:chOff x="3342934" y="2485065"/>
            <a:chExt cx="5371912" cy="37036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1D4E10-7DD0-9604-6465-848F8D34955D}"/>
                </a:ext>
              </a:extLst>
            </p:cNvPr>
            <p:cNvSpPr txBox="1"/>
            <p:nvPr/>
          </p:nvSpPr>
          <p:spPr>
            <a:xfrm>
              <a:off x="7822157" y="2485065"/>
              <a:ext cx="884864" cy="3524194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39000">
                  <a:schemeClr val="accent4">
                    <a:lumMod val="45000"/>
                    <a:lumOff val="55000"/>
                  </a:schemeClr>
                </a:gs>
                <a:gs pos="86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wordArtVert" wrap="square" rtlCol="0" anchor="ctr">
              <a:noAutofit/>
            </a:bodyPr>
            <a:lstStyle/>
            <a:p>
              <a:pPr algn="ctr"/>
              <a:r>
                <a:rPr lang="de-DE" sz="2000" dirty="0"/>
                <a:t>Umgebung    </a:t>
              </a:r>
            </a:p>
            <a:p>
              <a:pPr algn="ctr"/>
              <a:r>
                <a:rPr lang="de-DE" sz="1600" dirty="0"/>
                <a:t>+</a:t>
              </a:r>
              <a:endParaRPr lang="de-DE" sz="1400" dirty="0"/>
            </a:p>
            <a:p>
              <a:pPr algn="ctr"/>
              <a:r>
                <a:rPr lang="de-DE" sz="2000" dirty="0"/>
                <a:t>Mensch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EBFAD-4690-3435-14EE-BA09CBC956CB}"/>
                </a:ext>
              </a:extLst>
            </p:cNvPr>
            <p:cNvSpPr txBox="1"/>
            <p:nvPr/>
          </p:nvSpPr>
          <p:spPr>
            <a:xfrm>
              <a:off x="3342934" y="2485065"/>
              <a:ext cx="4210703" cy="3524195"/>
            </a:xfrm>
            <a:prstGeom prst="roundRect">
              <a:avLst>
                <a:gd name="adj" fmla="val 2833"/>
              </a:avLst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b">
              <a:noAutofit/>
            </a:bodyPr>
            <a:lstStyle/>
            <a:p>
              <a:r>
                <a:rPr lang="de-DE" sz="2000" dirty="0"/>
                <a:t>Agent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132F3D-3A32-9A86-B6D3-FDB8DD9CD53D}"/>
                </a:ext>
              </a:extLst>
            </p:cNvPr>
            <p:cNvSpPr txBox="1"/>
            <p:nvPr/>
          </p:nvSpPr>
          <p:spPr>
            <a:xfrm>
              <a:off x="6378171" y="2567009"/>
              <a:ext cx="649967" cy="177416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200" dirty="0"/>
                <a:t>Sensoren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DB9317-4982-99FF-12D4-CD05AF15ABF4}"/>
                </a:ext>
              </a:extLst>
            </p:cNvPr>
            <p:cNvSpPr txBox="1"/>
            <p:nvPr/>
          </p:nvSpPr>
          <p:spPr>
            <a:xfrm>
              <a:off x="6318444" y="5717608"/>
              <a:ext cx="776414" cy="177416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200" dirty="0"/>
                <a:t>Aktuatoren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B5A203-4D70-2A87-832A-0CC34C82275E}"/>
                </a:ext>
              </a:extLst>
            </p:cNvPr>
            <p:cNvSpPr txBox="1"/>
            <p:nvPr/>
          </p:nvSpPr>
          <p:spPr>
            <a:xfrm>
              <a:off x="6092291" y="2993599"/>
              <a:ext cx="1188146" cy="4616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Wie die Welt    </a:t>
              </a:r>
            </a:p>
            <a:p>
              <a:pPr algn="ctr"/>
              <a:r>
                <a:rPr lang="de-DE" sz="1200" dirty="0"/>
                <a:t>jetzt aussieht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4CF4F61-7C88-7A50-B4DA-8AB9AB847B89}"/>
                    </a:ext>
                  </a:extLst>
                </p:cNvPr>
                <p:cNvSpPr txBox="1"/>
                <p:nvPr/>
              </p:nvSpPr>
              <p:spPr>
                <a:xfrm>
                  <a:off x="5874280" y="3674602"/>
                  <a:ext cx="1624163" cy="461665"/>
                </a:xfrm>
                <a:prstGeom prst="rect">
                  <a:avLst/>
                </a:prstGeom>
                <a:solidFill>
                  <a:srgbClr val="7030A0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200" dirty="0">
                      <a:solidFill>
                        <a:schemeClr val="bg1"/>
                      </a:solidFill>
                    </a:rPr>
                    <a:t>Was passiert, wenn ich</a:t>
                  </a:r>
                  <a:br>
                    <a:rPr lang="de-DE" sz="1200" dirty="0">
                      <a:solidFill>
                        <a:schemeClr val="bg1"/>
                      </a:solidFill>
                    </a:rPr>
                  </a:br>
                  <a:r>
                    <a:rPr lang="de-DE" sz="1200" dirty="0">
                      <a:solidFill>
                        <a:schemeClr val="bg1"/>
                      </a:solidFill>
                    </a:rPr>
                    <a:t>Aktion </a:t>
                  </a:r>
                  <a14:m>
                    <m:oMath xmlns:m="http://schemas.openxmlformats.org/officeDocument/2006/math">
                      <m:r>
                        <a:rPr lang="de-DE" sz="1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de-DE" sz="1200" dirty="0">
                      <a:solidFill>
                        <a:schemeClr val="bg1"/>
                      </a:solidFill>
                    </a:rPr>
                    <a:t> ausführe      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4CF4F61-7C88-7A50-B4DA-8AB9AB847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280" y="3674602"/>
                  <a:ext cx="162416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A2254B-9BE7-84BF-6D4B-9C61412768E2}"/>
                </a:ext>
              </a:extLst>
            </p:cNvPr>
            <p:cNvSpPr txBox="1"/>
            <p:nvPr/>
          </p:nvSpPr>
          <p:spPr>
            <a:xfrm>
              <a:off x="5938402" y="4355603"/>
              <a:ext cx="1495922" cy="461665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Wie glücklich bin ich</a:t>
              </a:r>
              <a:br>
                <a:rPr lang="de-DE" sz="1200" dirty="0">
                  <a:solidFill>
                    <a:schemeClr val="bg1"/>
                  </a:solidFill>
                </a:rPr>
              </a:br>
              <a:r>
                <a:rPr lang="de-DE" sz="1200" dirty="0">
                  <a:solidFill>
                    <a:schemeClr val="bg1"/>
                  </a:solidFill>
                </a:rPr>
                <a:t>in diesem Zustand  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62C953-0494-8764-5712-24D7D9D7DEC6}"/>
                </a:ext>
              </a:extLst>
            </p:cNvPr>
            <p:cNvSpPr txBox="1"/>
            <p:nvPr/>
          </p:nvSpPr>
          <p:spPr>
            <a:xfrm>
              <a:off x="5906342" y="5036605"/>
              <a:ext cx="1560042" cy="461665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Welche Aktion ich      </a:t>
              </a:r>
              <a:br>
                <a:rPr lang="de-DE" sz="1200" dirty="0">
                  <a:solidFill>
                    <a:schemeClr val="bg1"/>
                  </a:solidFill>
                </a:rPr>
              </a:br>
              <a:r>
                <a:rPr lang="de-DE" sz="1200" dirty="0">
                  <a:solidFill>
                    <a:schemeClr val="bg1"/>
                  </a:solidFill>
                </a:rPr>
                <a:t>jetzt ausführen sollte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E86964-7EE1-8DD5-89FF-02D2A01D993A}"/>
                </a:ext>
              </a:extLst>
            </p:cNvPr>
            <p:cNvSpPr txBox="1"/>
            <p:nvPr/>
          </p:nvSpPr>
          <p:spPr>
            <a:xfrm>
              <a:off x="4125648" y="2794997"/>
              <a:ext cx="913434" cy="259675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/>
                <a:t>Zustand 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B8BD82-5694-3CC0-5433-24ED08F676B5}"/>
                </a:ext>
              </a:extLst>
            </p:cNvPr>
            <p:cNvSpPr txBox="1"/>
            <p:nvPr/>
          </p:nvSpPr>
          <p:spPr>
            <a:xfrm>
              <a:off x="3347865" y="3172635"/>
              <a:ext cx="2604909" cy="25967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Wie sich die Welt weiterentwickelt  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E9A28C-AB55-78F0-6775-063C47B05EEA}"/>
                </a:ext>
              </a:extLst>
            </p:cNvPr>
            <p:cNvSpPr txBox="1"/>
            <p:nvPr/>
          </p:nvSpPr>
          <p:spPr>
            <a:xfrm>
              <a:off x="3399635" y="3766488"/>
              <a:ext cx="2324493" cy="25967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Was meine Aktionen bewirken 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5D5E79-63C9-BD1B-365A-4448E984335C}"/>
                </a:ext>
              </a:extLst>
            </p:cNvPr>
            <p:cNvSpPr txBox="1"/>
            <p:nvPr/>
          </p:nvSpPr>
          <p:spPr>
            <a:xfrm>
              <a:off x="4094309" y="4447856"/>
              <a:ext cx="976115" cy="25967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Nutzen        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9119A6E-BF88-9051-1F8C-8A73030CACC7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 flipH="1">
              <a:off x="6686364" y="2744425"/>
              <a:ext cx="16791" cy="249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B242344-8C16-0806-7E75-3E313B9D8156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6686362" y="3455264"/>
              <a:ext cx="2" cy="2193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21C332C-127E-B448-3F5D-1DA2B773B42D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6686362" y="4136267"/>
              <a:ext cx="1" cy="2193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B3F351A-7E2F-77C2-B93E-25D8AC8C5F81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>
              <a:off x="6686363" y="4817268"/>
              <a:ext cx="0" cy="2193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A092180-F276-448E-FC2F-4D420B11FAE2}"/>
                </a:ext>
              </a:extLst>
            </p:cNvPr>
            <p:cNvCxnSpPr>
              <a:cxnSpLocks/>
              <a:stCxn id="15" idx="2"/>
              <a:endCxn id="11" idx="0"/>
            </p:cNvCxnSpPr>
            <p:nvPr/>
          </p:nvCxnSpPr>
          <p:spPr>
            <a:xfrm>
              <a:off x="6686363" y="5498270"/>
              <a:ext cx="20288" cy="2193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1784808-EDAE-8498-653C-44459A34B7D1}"/>
                </a:ext>
              </a:extLst>
            </p:cNvPr>
            <p:cNvCxnSpPr>
              <a:cxnSpLocks/>
              <a:stCxn id="16" idx="3"/>
              <a:endCxn id="12" idx="1"/>
            </p:cNvCxnSpPr>
            <p:nvPr/>
          </p:nvCxnSpPr>
          <p:spPr>
            <a:xfrm>
              <a:off x="5039082" y="2924835"/>
              <a:ext cx="1053209" cy="2995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A9E0DAF-C63F-A47C-91CD-B17C0EB18F84}"/>
                </a:ext>
              </a:extLst>
            </p:cNvPr>
            <p:cNvCxnSpPr>
              <a:cxnSpLocks/>
              <a:stCxn id="17" idx="3"/>
              <a:endCxn id="12" idx="1"/>
            </p:cNvCxnSpPr>
            <p:nvPr/>
          </p:nvCxnSpPr>
          <p:spPr>
            <a:xfrm flipV="1">
              <a:off x="5952774" y="3224432"/>
              <a:ext cx="139517" cy="780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4ED3230-F3CC-7462-2E54-69EF7E424F25}"/>
                </a:ext>
              </a:extLst>
            </p:cNvPr>
            <p:cNvCxnSpPr>
              <a:cxnSpLocks/>
              <a:stCxn id="17" idx="3"/>
              <a:endCxn id="13" idx="1"/>
            </p:cNvCxnSpPr>
            <p:nvPr/>
          </p:nvCxnSpPr>
          <p:spPr>
            <a:xfrm flipH="1">
              <a:off x="5874280" y="3302473"/>
              <a:ext cx="78494" cy="6029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9DCAF06-EEC8-9A4A-63EF-6652A8DADAE2}"/>
                </a:ext>
              </a:extLst>
            </p:cNvPr>
            <p:cNvCxnSpPr>
              <a:cxnSpLocks/>
              <a:stCxn id="18" idx="3"/>
              <a:endCxn id="12" idx="1"/>
            </p:cNvCxnSpPr>
            <p:nvPr/>
          </p:nvCxnSpPr>
          <p:spPr>
            <a:xfrm flipV="1">
              <a:off x="5724128" y="3224432"/>
              <a:ext cx="368163" cy="6718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5D4556A-610A-8594-7D7A-D4EF9B95CED7}"/>
                </a:ext>
              </a:extLst>
            </p:cNvPr>
            <p:cNvCxnSpPr>
              <a:cxnSpLocks/>
              <a:stCxn id="18" idx="3"/>
              <a:endCxn id="13" idx="1"/>
            </p:cNvCxnSpPr>
            <p:nvPr/>
          </p:nvCxnSpPr>
          <p:spPr>
            <a:xfrm>
              <a:off x="5724128" y="3896326"/>
              <a:ext cx="150152" cy="91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B2318B2-FE9A-4CAE-2AF9-A60CF5DB171E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7028138" y="2655717"/>
              <a:ext cx="1236450" cy="8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41D169F-6FFE-C7C8-0776-BB7830C2F2E6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V="1">
              <a:off x="5070424" y="4573735"/>
              <a:ext cx="911071" cy="39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E305916F-D2E9-377C-1AAD-42BC45FCB447}"/>
                </a:ext>
              </a:extLst>
            </p:cNvPr>
            <p:cNvCxnSpPr>
              <a:cxnSpLocks/>
              <a:stCxn id="12" idx="0"/>
              <a:endCxn id="16" idx="0"/>
            </p:cNvCxnSpPr>
            <p:nvPr/>
          </p:nvCxnSpPr>
          <p:spPr>
            <a:xfrm rot="16200000" flipV="1">
              <a:off x="5535064" y="1842298"/>
              <a:ext cx="198602" cy="2103999"/>
            </a:xfrm>
            <a:prstGeom prst="curvedConnector3">
              <a:avLst>
                <a:gd name="adj1" fmla="val 215105"/>
              </a:avLst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63EEB746-C433-AD9B-B3E9-266063A1FF19}"/>
                </a:ext>
              </a:extLst>
            </p:cNvPr>
            <p:cNvSpPr/>
            <p:nvPr/>
          </p:nvSpPr>
          <p:spPr>
            <a:xfrm>
              <a:off x="7829982" y="5540621"/>
              <a:ext cx="884864" cy="648072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Modell des Menschen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AAF9727-0890-597F-CA27-CFE19B4FEC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94858" y="5805264"/>
              <a:ext cx="10055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01F2B62-6AAC-A6F6-0BC0-7AD18ED0951C}"/>
              </a:ext>
            </a:extLst>
          </p:cNvPr>
          <p:cNvSpPr txBox="1"/>
          <p:nvPr/>
        </p:nvSpPr>
        <p:spPr>
          <a:xfrm>
            <a:off x="4779316" y="2793862"/>
            <a:ext cx="259765" cy="259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 tIns="0" bIns="0" rtlCol="0" anchor="t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3FFC6A-24BD-F8F2-DA26-98E2EA1FC582}"/>
              </a:ext>
            </a:extLst>
          </p:cNvPr>
          <p:cNvSpPr txBox="1"/>
          <p:nvPr/>
        </p:nvSpPr>
        <p:spPr>
          <a:xfrm>
            <a:off x="5474473" y="3766297"/>
            <a:ext cx="259765" cy="259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 tIns="0" bIns="0" rtlCol="0" anchor="t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16D5FA-33D9-9CA2-BC8B-7B5DFE2D034D}"/>
              </a:ext>
            </a:extLst>
          </p:cNvPr>
          <p:cNvSpPr txBox="1"/>
          <p:nvPr/>
        </p:nvSpPr>
        <p:spPr>
          <a:xfrm>
            <a:off x="5689206" y="3172444"/>
            <a:ext cx="259765" cy="259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 tIns="0" bIns="0" rtlCol="0" anchor="t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4CCED5-FDDB-6460-A0B4-EFE0055D10A9}"/>
              </a:ext>
            </a:extLst>
          </p:cNvPr>
          <p:cNvSpPr txBox="1"/>
          <p:nvPr/>
        </p:nvSpPr>
        <p:spPr>
          <a:xfrm>
            <a:off x="4816291" y="4442868"/>
            <a:ext cx="259765" cy="259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none" tIns="0" bIns="0" rtlCol="0" anchor="t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B1A1B3-3F2D-C0A3-714B-D1E9BD6E6EAF}"/>
              </a:ext>
            </a:extLst>
          </p:cNvPr>
          <p:cNvSpPr txBox="1"/>
          <p:nvPr/>
        </p:nvSpPr>
        <p:spPr>
          <a:xfrm>
            <a:off x="7287099" y="4676018"/>
            <a:ext cx="144000" cy="144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ACD6A2-496D-B5AC-12C8-DA1FB0C77795}"/>
              </a:ext>
            </a:extLst>
          </p:cNvPr>
          <p:cNvSpPr txBox="1"/>
          <p:nvPr/>
        </p:nvSpPr>
        <p:spPr>
          <a:xfrm>
            <a:off x="7351510" y="3995017"/>
            <a:ext cx="144000" cy="144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F20558-3D37-03A4-5CBF-3F8E9EBA899E}"/>
              </a:ext>
            </a:extLst>
          </p:cNvPr>
          <p:cNvSpPr txBox="1"/>
          <p:nvPr/>
        </p:nvSpPr>
        <p:spPr>
          <a:xfrm>
            <a:off x="7140350" y="3312639"/>
            <a:ext cx="144000" cy="144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7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47D3-5559-E54E-F106-42F14F57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 Modelle vs. Algorithmische Modelle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058C-EFE5-1842-0D4C-EAB740EC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95B548-F0AE-143E-E05A-AD1875454F76}"/>
              </a:ext>
            </a:extLst>
          </p:cNvPr>
          <p:cNvSpPr/>
          <p:nvPr/>
        </p:nvSpPr>
        <p:spPr>
          <a:xfrm>
            <a:off x="1106448" y="1484784"/>
            <a:ext cx="2178576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Datenmodellierung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8D5E31D-8691-E962-0E1E-3DB6BDCB5C1F}"/>
              </a:ext>
            </a:extLst>
          </p:cNvPr>
          <p:cNvSpPr/>
          <p:nvPr/>
        </p:nvSpPr>
        <p:spPr>
          <a:xfrm>
            <a:off x="5148064" y="1484784"/>
            <a:ext cx="309634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Algorithmische Modellierung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73FFA-05B4-C8D8-AF08-D2AFF3571BAF}"/>
              </a:ext>
            </a:extLst>
          </p:cNvPr>
          <p:cNvSpPr txBox="1"/>
          <p:nvPr/>
        </p:nvSpPr>
        <p:spPr>
          <a:xfrm>
            <a:off x="3964516" y="14847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0D669C-8E2F-9854-A1C8-13889A79C236}"/>
                  </a:ext>
                </a:extLst>
              </p:cNvPr>
              <p:cNvSpPr txBox="1"/>
              <p:nvPr/>
            </p:nvSpPr>
            <p:spPr>
              <a:xfrm>
                <a:off x="755576" y="2204864"/>
                <a:ext cx="28803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𝑧𝑢𝑓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ä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𝑙𝑙𝑖𝑔𝑒𝑠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𝑅𝑎𝑢𝑠𝑐h𝑒𝑛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𝑃𝑎𝑟𝑎𝑚𝑒𝑡𝑒𝑟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0D669C-8E2F-9854-A1C8-13889A79C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04864"/>
                <a:ext cx="2880320" cy="261610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3B87C1-20E8-6EDC-676E-5670A2719B37}"/>
                  </a:ext>
                </a:extLst>
              </p:cNvPr>
              <p:cNvSpPr txBox="1"/>
              <p:nvPr/>
            </p:nvSpPr>
            <p:spPr>
              <a:xfrm>
                <a:off x="5292080" y="2204864"/>
                <a:ext cx="432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3B87C1-20E8-6EDC-676E-5670A2719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204864"/>
                <a:ext cx="432046" cy="2616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BE6BE9-24F1-8EDA-A3DB-D8919FB6DDEF}"/>
                  </a:ext>
                </a:extLst>
              </p:cNvPr>
              <p:cNvSpPr txBox="1"/>
              <p:nvPr/>
            </p:nvSpPr>
            <p:spPr>
              <a:xfrm>
                <a:off x="7740354" y="2204864"/>
                <a:ext cx="4320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BE6BE9-24F1-8EDA-A3DB-D8919FB6D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4" y="2204864"/>
                <a:ext cx="432046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4E80969-7C10-7C3C-6586-170CE3D84D13}"/>
              </a:ext>
            </a:extLst>
          </p:cNvPr>
          <p:cNvSpPr/>
          <p:nvPr/>
        </p:nvSpPr>
        <p:spPr>
          <a:xfrm>
            <a:off x="5693075" y="2155649"/>
            <a:ext cx="2006323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Black Box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0B20D-853B-7F27-9FE0-3DC3DFA75C49}"/>
              </a:ext>
            </a:extLst>
          </p:cNvPr>
          <p:cNvSpPr txBox="1"/>
          <p:nvPr/>
        </p:nvSpPr>
        <p:spPr>
          <a:xfrm>
            <a:off x="5904148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Random Forests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AEA1262-06C4-B003-E56A-AC43A971A1AC}"/>
              </a:ext>
            </a:extLst>
          </p:cNvPr>
          <p:cNvCxnSpPr>
            <a:cxnSpLocks/>
            <a:stCxn id="12" idx="2"/>
          </p:cNvCxnSpPr>
          <p:nvPr/>
        </p:nvCxnSpPr>
        <p:spPr>
          <a:xfrm rot="5400000">
            <a:off x="7403106" y="2443681"/>
            <a:ext cx="530478" cy="57606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95ED514-3F59-79A9-F0E7-A5AF91654B4E}"/>
              </a:ext>
            </a:extLst>
          </p:cNvPr>
          <p:cNvCxnSpPr>
            <a:cxnSpLocks/>
            <a:stCxn id="14" idx="1"/>
            <a:endCxn id="11" idx="2"/>
          </p:cNvCxnSpPr>
          <p:nvPr/>
        </p:nvCxnSpPr>
        <p:spPr>
          <a:xfrm rot="10800000">
            <a:off x="5508104" y="2466475"/>
            <a:ext cx="396045" cy="55573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30C8D3-98A0-B4AA-2B0A-BF8519D759AF}"/>
              </a:ext>
            </a:extLst>
          </p:cNvPr>
          <p:cNvSpPr/>
          <p:nvPr/>
        </p:nvSpPr>
        <p:spPr>
          <a:xfrm>
            <a:off x="791580" y="4210139"/>
            <a:ext cx="2880320" cy="1293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sz="1000" dirty="0"/>
              <a:t>Wie gut funktioniert meine Datenmodellierung? </a:t>
            </a:r>
          </a:p>
          <a:p>
            <a:r>
              <a:rPr lang="de-DE" sz="1000" dirty="0"/>
              <a:t>Statistiker, Datenanalyst, Data Miner</a:t>
            </a:r>
          </a:p>
          <a:p>
            <a:r>
              <a:rPr lang="de-DE" sz="1000" dirty="0"/>
              <a:t>Lineare Regression</a:t>
            </a:r>
          </a:p>
          <a:p>
            <a:r>
              <a:rPr lang="de-DE" sz="1000" dirty="0"/>
              <a:t>Logistische Regression</a:t>
            </a:r>
          </a:p>
          <a:p>
            <a:r>
              <a:rPr lang="de-DE" sz="1000" dirty="0"/>
              <a:t>Bekannte Wahrscheinlichkeiten</a:t>
            </a:r>
          </a:p>
          <a:p>
            <a:r>
              <a:rPr lang="de-DE" sz="1000" dirty="0"/>
              <a:t>Konfidenz Intervalle</a:t>
            </a:r>
          </a:p>
          <a:p>
            <a:r>
              <a:rPr lang="de-DE" sz="1000" dirty="0"/>
              <a:t>Vorhersage von Variablen &amp; Anpassungsgüte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B62711E-A635-017E-7672-582702F3E162}"/>
              </a:ext>
            </a:extLst>
          </p:cNvPr>
          <p:cNvSpPr/>
          <p:nvPr/>
        </p:nvSpPr>
        <p:spPr>
          <a:xfrm>
            <a:off x="5292080" y="4210138"/>
            <a:ext cx="2952328" cy="12939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sz="1000" dirty="0"/>
              <a:t>Die Welt produziert Daten in einer Black Box</a:t>
            </a:r>
          </a:p>
          <a:p>
            <a:r>
              <a:rPr lang="de-DE" sz="1000" dirty="0"/>
              <a:t>Data Scientist</a:t>
            </a:r>
          </a:p>
          <a:p>
            <a:r>
              <a:rPr lang="de-DE" sz="1000" dirty="0"/>
              <a:t>Maschinelles Lernen, </a:t>
            </a:r>
            <a:r>
              <a:rPr lang="de-DE" sz="1000" dirty="0" err="1"/>
              <a:t>Ki</a:t>
            </a:r>
            <a:endParaRPr lang="de-DE" sz="1000" dirty="0"/>
          </a:p>
          <a:p>
            <a:r>
              <a:rPr lang="de-DE" sz="1000" dirty="0"/>
              <a:t>Random Forrest, SVM</a:t>
            </a:r>
          </a:p>
          <a:p>
            <a:r>
              <a:rPr lang="de-DE" sz="1000" dirty="0"/>
              <a:t>Unbekannte multivariate Verteilung</a:t>
            </a:r>
          </a:p>
          <a:p>
            <a:r>
              <a:rPr lang="de-DE" sz="1000" dirty="0"/>
              <a:t>Iterativ</a:t>
            </a:r>
          </a:p>
          <a:p>
            <a:r>
              <a:rPr lang="de-DE" sz="1000" dirty="0"/>
              <a:t>Vorhersagewahrscheinlichkeit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147027-3347-3C3B-ADEE-FCB5FAED4875}"/>
              </a:ext>
            </a:extLst>
          </p:cNvPr>
          <p:cNvSpPr txBox="1"/>
          <p:nvPr/>
        </p:nvSpPr>
        <p:spPr>
          <a:xfrm>
            <a:off x="1197862" y="3907749"/>
            <a:ext cx="1995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Wir verstehen die Welt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7820E2-198F-3FE5-C50E-3B9C5FD44F0A}"/>
              </a:ext>
            </a:extLst>
          </p:cNvPr>
          <p:cNvSpPr txBox="1"/>
          <p:nvPr/>
        </p:nvSpPr>
        <p:spPr>
          <a:xfrm>
            <a:off x="5531225" y="3902361"/>
            <a:ext cx="2330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Wir verstehen die Welt nicht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4898AC-1120-2413-50F7-2F75FD98174E}"/>
              </a:ext>
            </a:extLst>
          </p:cNvPr>
          <p:cNvSpPr txBox="1"/>
          <p:nvPr/>
        </p:nvSpPr>
        <p:spPr>
          <a:xfrm>
            <a:off x="3729267" y="4289152"/>
            <a:ext cx="1995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Statistiker, Data Scientist</a:t>
            </a:r>
          </a:p>
          <a:p>
            <a:r>
              <a:rPr lang="de-DE" sz="1000" dirty="0"/>
              <a:t>Maschinelles Lernen</a:t>
            </a:r>
          </a:p>
        </p:txBody>
      </p:sp>
      <p:pic>
        <p:nvPicPr>
          <p:cNvPr id="27" name="Graphic 26" descr="Close with solid fill">
            <a:extLst>
              <a:ext uri="{FF2B5EF4-FFF2-40B4-BE49-F238E27FC236}">
                <a16:creationId xmlns:a16="http://schemas.microsoft.com/office/drawing/2014/main" id="{4E4EAA81-9367-13C9-CCDF-4C37EFD5B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6216" y="4581128"/>
            <a:ext cx="216024" cy="216024"/>
          </a:xfrm>
          <a:prstGeom prst="rect">
            <a:avLst/>
          </a:prstGeom>
        </p:spPr>
      </p:pic>
      <p:pic>
        <p:nvPicPr>
          <p:cNvPr id="29" name="Graphic 28" descr="Question Mark with solid fill">
            <a:extLst>
              <a:ext uri="{FF2B5EF4-FFF2-40B4-BE49-F238E27FC236}">
                <a16:creationId xmlns:a16="http://schemas.microsoft.com/office/drawing/2014/main" id="{A9CA38DA-B2DD-1C57-83B0-E5F142EEE7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73704" y="3948249"/>
            <a:ext cx="216000" cy="216000"/>
          </a:xfrm>
          <a:prstGeom prst="rect">
            <a:avLst/>
          </a:prstGeom>
        </p:spPr>
      </p:pic>
      <p:pic>
        <p:nvPicPr>
          <p:cNvPr id="31" name="Graphic 30" descr="Question Mark with solid fill">
            <a:extLst>
              <a:ext uri="{FF2B5EF4-FFF2-40B4-BE49-F238E27FC236}">
                <a16:creationId xmlns:a16="http://schemas.microsoft.com/office/drawing/2014/main" id="{0F692F03-0778-10C4-5549-53DA6C646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96492" y="3957138"/>
            <a:ext cx="216000" cy="2160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F836162-CBBD-E66A-42AE-7D8ABD36C86C}"/>
              </a:ext>
            </a:extLst>
          </p:cNvPr>
          <p:cNvCxnSpPr/>
          <p:nvPr/>
        </p:nvCxnSpPr>
        <p:spPr>
          <a:xfrm>
            <a:off x="971600" y="4561200"/>
            <a:ext cx="19442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255938-6F4D-4B13-9A7B-64D32225EA0A}"/>
              </a:ext>
            </a:extLst>
          </p:cNvPr>
          <p:cNvCxnSpPr>
            <a:cxnSpLocks/>
          </p:cNvCxnSpPr>
          <p:nvPr/>
        </p:nvCxnSpPr>
        <p:spPr>
          <a:xfrm>
            <a:off x="5364088" y="4546281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3800608-F0DD-593E-6731-05BB86F6A922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5364088" y="4689140"/>
            <a:ext cx="1152128" cy="95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760D316-869E-35CF-6300-9D25DE333C62}"/>
              </a:ext>
            </a:extLst>
          </p:cNvPr>
          <p:cNvSpPr txBox="1"/>
          <p:nvPr/>
        </p:nvSpPr>
        <p:spPr>
          <a:xfrm>
            <a:off x="3129123" y="6383564"/>
            <a:ext cx="5112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"Statistical Modelling: The </a:t>
            </a:r>
            <a:r>
              <a:rPr lang="de-DE" sz="1100" dirty="0" err="1"/>
              <a:t>Two</a:t>
            </a:r>
            <a:r>
              <a:rPr lang="de-DE" sz="1100" dirty="0"/>
              <a:t> Cultures" Leo </a:t>
            </a:r>
            <a:r>
              <a:rPr lang="de-DE" sz="1100" dirty="0" err="1"/>
              <a:t>Breiman</a:t>
            </a:r>
            <a:r>
              <a:rPr lang="de-DE" sz="1100" dirty="0"/>
              <a:t>, 2001</a:t>
            </a:r>
          </a:p>
        </p:txBody>
      </p:sp>
    </p:spTree>
    <p:extLst>
      <p:ext uri="{BB962C8B-B14F-4D97-AF65-F5344CB8AC3E}">
        <p14:creationId xmlns:p14="http://schemas.microsoft.com/office/powerpoint/2010/main" val="18166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Web- und Data Science: Herausforderungen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6"/>
            <a:ext cx="8507413" cy="5400675"/>
          </a:xfrm>
        </p:spPr>
        <p:txBody>
          <a:bodyPr/>
          <a:lstStyle/>
          <a:p>
            <a:r>
              <a:rPr lang="de-DE" sz="2400" dirty="0">
                <a:solidFill>
                  <a:srgbClr val="0B05FF"/>
                </a:solidFill>
              </a:rPr>
              <a:t>Große Datenbestände</a:t>
            </a:r>
          </a:p>
          <a:p>
            <a:pPr lvl="1"/>
            <a:r>
              <a:rPr lang="de-DE" sz="2000" dirty="0"/>
              <a:t>Speicher und Zugriffstechnologie</a:t>
            </a:r>
          </a:p>
          <a:p>
            <a:r>
              <a:rPr lang="de-DE" sz="2400" dirty="0">
                <a:solidFill>
                  <a:srgbClr val="0B05FF"/>
                </a:solidFill>
              </a:rPr>
              <a:t>Starker Zuwachs an Daten</a:t>
            </a:r>
            <a:r>
              <a:rPr lang="de-DE" sz="2400" dirty="0"/>
              <a:t>, hohe Dynamik</a:t>
            </a:r>
          </a:p>
          <a:p>
            <a:pPr lvl="1"/>
            <a:r>
              <a:rPr lang="de-DE" sz="2000" dirty="0"/>
              <a:t>Hohe Datenraten und Echtzeitanforderungen</a:t>
            </a:r>
          </a:p>
          <a:p>
            <a:r>
              <a:rPr lang="de-DE" sz="2400" dirty="0">
                <a:solidFill>
                  <a:srgbClr val="0B05FF"/>
                </a:solidFill>
              </a:rPr>
              <a:t>Heterogene Datenbestände</a:t>
            </a:r>
          </a:p>
          <a:p>
            <a:pPr lvl="1"/>
            <a:r>
              <a:rPr lang="de-DE" sz="2000" dirty="0"/>
              <a:t>Verteiltes Datenmanagement</a:t>
            </a:r>
          </a:p>
          <a:p>
            <a:pPr lvl="1"/>
            <a:r>
              <a:rPr lang="de-DE" sz="2000" dirty="0"/>
              <a:t>Datenintegration</a:t>
            </a:r>
          </a:p>
          <a:p>
            <a:endParaRPr lang="de-D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7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Instanzbasierte</a:t>
            </a:r>
            <a:r>
              <a:rPr lang="de-DE" dirty="0"/>
              <a:t> Anfragebeantwortung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7"/>
            <a:ext cx="8507413" cy="2548936"/>
          </a:xfrm>
          <a:solidFill>
            <a:schemeClr val="bg1"/>
          </a:solidFill>
        </p:spPr>
        <p:txBody>
          <a:bodyPr/>
          <a:lstStyle/>
          <a:p>
            <a:r>
              <a:rPr lang="de-DE" sz="2400" dirty="0"/>
              <a:t>Annahme: Gegeben viele Datenpunkte</a:t>
            </a:r>
          </a:p>
          <a:p>
            <a:pPr lvl="1"/>
            <a:r>
              <a:rPr lang="de-DE" sz="2200" dirty="0"/>
              <a:t>Beispielmerkmale: (x, </a:t>
            </a:r>
            <a:r>
              <a:rPr lang="de-DE" sz="2200" dirty="0" err="1"/>
              <a:t>y</a:t>
            </a:r>
            <a:r>
              <a:rPr lang="de-DE" sz="2200" dirty="0"/>
              <a:t>, Farbe), Farbe ∈ { weiß, schwarz }</a:t>
            </a:r>
          </a:p>
          <a:p>
            <a:r>
              <a:rPr lang="de-DE" sz="2400" dirty="0"/>
              <a:t>Anfrage: Datenpunkt ohne Wert für bestimmtes Merkmal</a:t>
            </a:r>
          </a:p>
          <a:p>
            <a:pPr lvl="1"/>
            <a:r>
              <a:rPr lang="de-DE" sz="2000" dirty="0"/>
              <a:t>Beispiel: Merkmal Farbe ohne Wert</a:t>
            </a:r>
          </a:p>
          <a:p>
            <a:r>
              <a:rPr lang="de-DE" sz="2400" dirty="0"/>
              <a:t>Anfragebeantwortung (Klassifikation des Anfragepunkts): </a:t>
            </a:r>
            <a:br>
              <a:rPr lang="de-DE" sz="2400" dirty="0"/>
            </a:br>
            <a:r>
              <a:rPr lang="de-DE" sz="2400" dirty="0"/>
              <a:t>Mehrheitsvotum der </a:t>
            </a:r>
            <a:r>
              <a:rPr lang="de-DE" sz="2400" dirty="0" err="1"/>
              <a:t>k</a:t>
            </a:r>
            <a:r>
              <a:rPr lang="de-DE" sz="2400" dirty="0"/>
              <a:t>-nächsten Nachbarn (</a:t>
            </a:r>
            <a:r>
              <a:rPr lang="de-DE" sz="2400" dirty="0" err="1"/>
              <a:t>kNN</a:t>
            </a:r>
            <a:r>
              <a:rPr lang="de-DE" sz="2400" dirty="0"/>
              <a:t>-Verfahren)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22000" r="3018" b="9459"/>
          <a:stretch/>
        </p:blipFill>
        <p:spPr bwMode="auto">
          <a:xfrm>
            <a:off x="971601" y="3841576"/>
            <a:ext cx="6264696" cy="24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5576" y="6231646"/>
            <a:ext cx="6756615" cy="20514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5108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  <a:latin typeface="+mn-lt"/>
              </a:rPr>
              <a:t>Fix, E., Hodges, J.L. Discriminatory analysis, nonparametric discrimination: Consistency properties. Technical Report 4, USAF School of Aviation Medicine, Randolph Field, Texas,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1951</a:t>
            </a:r>
            <a:endParaRPr lang="en-US" sz="1100" b="1" dirty="0">
              <a:solidFill>
                <a:srgbClr val="0B05FF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3294" y="3745913"/>
            <a:ext cx="200367" cy="250629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16E2E-5724-B8A3-E67F-B3373ADAFC56}"/>
              </a:ext>
            </a:extLst>
          </p:cNvPr>
          <p:cNvSpPr/>
          <p:nvPr/>
        </p:nvSpPr>
        <p:spPr>
          <a:xfrm>
            <a:off x="4273584" y="4931432"/>
            <a:ext cx="2376264" cy="28803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Mehrheit votiert für schwarz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057936-8A1B-6141-FC97-0E37CDBD865D}"/>
              </a:ext>
            </a:extLst>
          </p:cNvPr>
          <p:cNvSpPr/>
          <p:nvPr/>
        </p:nvSpPr>
        <p:spPr>
          <a:xfrm>
            <a:off x="4273584" y="4369190"/>
            <a:ext cx="2376264" cy="28803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Mehrheit votiert für weiß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995936" y="3238099"/>
            <a:ext cx="6048672" cy="1224136"/>
          </a:xfrm>
          <a:prstGeom prst="cloudCallout">
            <a:avLst>
              <a:gd name="adj1" fmla="val -38534"/>
              <a:gd name="adj2" fmla="val 82595"/>
            </a:avLst>
          </a:prstGeom>
          <a:gradFill>
            <a:gsLst>
              <a:gs pos="0">
                <a:srgbClr val="FF0000">
                  <a:alpha val="42000"/>
                </a:srgbClr>
              </a:gs>
              <a:gs pos="100000">
                <a:srgbClr val="FFC000">
                  <a:alpha val="48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Probleme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erkennbar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623B21-4B00-078B-BA4D-3BAF868BF33F}"/>
              </a:ext>
            </a:extLst>
          </p:cNvPr>
          <p:cNvSpPr/>
          <p:nvPr/>
        </p:nvSpPr>
        <p:spPr>
          <a:xfrm>
            <a:off x="4382347" y="5474608"/>
            <a:ext cx="2376264" cy="288032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Gleichviele Stimmen</a:t>
            </a:r>
          </a:p>
        </p:txBody>
      </p:sp>
    </p:spTree>
    <p:extLst>
      <p:ext uri="{BB962C8B-B14F-4D97-AF65-F5344CB8AC3E}">
        <p14:creationId xmlns:p14="http://schemas.microsoft.com/office/powerpoint/2010/main" val="51059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  <a:effectLst/>
      </a:spPr>
      <a:bodyPr rtlCol="0" anchor="ctr"/>
      <a:lstStyle>
        <a:defPPr algn="ctr">
          <a:defRPr sz="10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12076</TotalTime>
  <Words>1027</Words>
  <Application>Microsoft Macintosh PowerPoint</Application>
  <PresentationFormat>On-screen Show (4:3)</PresentationFormat>
  <Paragraphs>196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Cambria Math</vt:lpstr>
      <vt:lpstr>Chalkduster</vt:lpstr>
      <vt:lpstr>Myriad Pro</vt:lpstr>
      <vt:lpstr>Times New Roman</vt:lpstr>
      <vt:lpstr>7_Standarddesign</vt:lpstr>
      <vt:lpstr>Einführung in Web- und Data-Science</vt:lpstr>
      <vt:lpstr>Web und Data Science</vt:lpstr>
      <vt:lpstr>Web Science</vt:lpstr>
      <vt:lpstr>Data Science</vt:lpstr>
      <vt:lpstr>… und was ist mit Künstlicher Intelligenz?</vt:lpstr>
      <vt:lpstr>Wissenschaft Künstliche Intelligenz</vt:lpstr>
      <vt:lpstr>Daten Modelle vs. Algorithmische Modelle</vt:lpstr>
      <vt:lpstr>Web- und Data Science: Herausforderungen</vt:lpstr>
      <vt:lpstr>Instanzbasierte Anfragebeantwortung</vt:lpstr>
      <vt:lpstr>Probleme mit kNN</vt:lpstr>
      <vt:lpstr>Modellbasierte Anfragebeantwortung</vt:lpstr>
      <vt:lpstr>Aufgabe</vt:lpstr>
      <vt:lpstr>Begriff der "Verteilung"</vt:lpstr>
      <vt:lpstr>Literatur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Marcel Gehrke</cp:lastModifiedBy>
  <cp:revision>1002</cp:revision>
  <cp:lastPrinted>2019-10-16T19:41:27Z</cp:lastPrinted>
  <dcterms:created xsi:type="dcterms:W3CDTF">2010-04-27T12:26:40Z</dcterms:created>
  <dcterms:modified xsi:type="dcterms:W3CDTF">2022-10-20T09:49:04Z</dcterms:modified>
</cp:coreProperties>
</file>