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341" r:id="rId2"/>
    <p:sldId id="474" r:id="rId3"/>
    <p:sldId id="393" r:id="rId4"/>
    <p:sldId id="394" r:id="rId5"/>
    <p:sldId id="396" r:id="rId6"/>
    <p:sldId id="397" r:id="rId7"/>
    <p:sldId id="398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75" r:id="rId17"/>
    <p:sldId id="385" r:id="rId18"/>
    <p:sldId id="386" r:id="rId19"/>
    <p:sldId id="387" r:id="rId20"/>
    <p:sldId id="388" r:id="rId21"/>
    <p:sldId id="468" r:id="rId22"/>
    <p:sldId id="428" r:id="rId23"/>
    <p:sldId id="476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77" r:id="rId32"/>
    <p:sldId id="416" r:id="rId33"/>
    <p:sldId id="480" r:id="rId34"/>
    <p:sldId id="481" r:id="rId35"/>
    <p:sldId id="482" r:id="rId36"/>
    <p:sldId id="483" r:id="rId37"/>
    <p:sldId id="485" r:id="rId38"/>
    <p:sldId id="466" r:id="rId39"/>
    <p:sldId id="467" r:id="rId40"/>
    <p:sldId id="435" r:id="rId41"/>
    <p:sldId id="478" r:id="rId42"/>
    <p:sldId id="417" r:id="rId43"/>
    <p:sldId id="418" r:id="rId44"/>
    <p:sldId id="484" r:id="rId45"/>
    <p:sldId id="419" r:id="rId46"/>
    <p:sldId id="420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51" r:id="rId55"/>
    <p:sldId id="447" r:id="rId56"/>
    <p:sldId id="448" r:id="rId57"/>
    <p:sldId id="449" r:id="rId58"/>
    <p:sldId id="389" r:id="rId59"/>
    <p:sldId id="390" r:id="rId60"/>
    <p:sldId id="391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BFF"/>
    <a:srgbClr val="E2DFE2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30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26.10.22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26.10.22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616199F-5081-BE4F-93D8-31E13E4A865A}" type="slidenum">
              <a:rPr lang="tr-TR" sz="1100">
                <a:latin typeface="Arial" charset="0"/>
              </a:rPr>
              <a:pPr eaLnBrk="1" hangingPunct="1"/>
              <a:t>3</a:t>
            </a:fld>
            <a:endParaRPr lang="tr-TR" sz="11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FDB6B85-1E5D-5443-901A-9CAD55DAA507}" type="slidenum">
              <a:rPr lang="tr-TR" sz="1100">
                <a:latin typeface="Arial" charset="0"/>
              </a:rPr>
              <a:pPr eaLnBrk="1" hangingPunct="1"/>
              <a:t>12</a:t>
            </a:fld>
            <a:endParaRPr lang="tr-TR" sz="1100">
              <a:latin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C7C99A-533A-C840-818B-3695A3958485}" type="slidenum">
              <a:rPr lang="tr-TR" sz="1100">
                <a:latin typeface="Arial" charset="0"/>
              </a:rPr>
              <a:pPr eaLnBrk="1" hangingPunct="1"/>
              <a:t>13</a:t>
            </a:fld>
            <a:endParaRPr lang="tr-TR" sz="1100">
              <a:latin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403F474-AAEE-DF43-A825-8F91512C44E7}" type="slidenum">
              <a:rPr lang="tr-TR" sz="1100">
                <a:latin typeface="Arial" charset="0"/>
              </a:rPr>
              <a:pPr eaLnBrk="1" hangingPunct="1"/>
              <a:t>14</a:t>
            </a:fld>
            <a:endParaRPr lang="tr-TR" sz="1100">
              <a:latin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E4CD0CE-D12B-9A47-85B6-76B8CC1EECE5}" type="slidenum">
              <a:rPr lang="tr-TR" sz="1100">
                <a:latin typeface="Arial" charset="0"/>
              </a:rPr>
              <a:pPr eaLnBrk="1" hangingPunct="1"/>
              <a:t>15</a:t>
            </a:fld>
            <a:endParaRPr lang="tr-TR" sz="1100">
              <a:latin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6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, 2 rote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(</a:t>
            </a:r>
            <a:r>
              <a:rPr lang="en-US" dirty="0" err="1"/>
              <a:t>insgesamt</a:t>
            </a:r>
            <a:r>
              <a:rPr lang="en-US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212600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4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5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67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4F7F884-5F31-F140-85F1-B9F4F80AAB0B}" type="slidenum">
              <a:rPr lang="tr-TR" sz="1100">
                <a:latin typeface="Arial" charset="0"/>
              </a:rPr>
              <a:pPr eaLnBrk="1" hangingPunct="1"/>
              <a:t>24</a:t>
            </a:fld>
            <a:endParaRPr lang="tr-TR" sz="11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5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7C03070-C523-E040-A4B6-13003510EECA}" type="slidenum">
              <a:rPr lang="tr-TR" sz="1100">
                <a:latin typeface="Arial" charset="0"/>
              </a:rPr>
              <a:pPr eaLnBrk="1" hangingPunct="1"/>
              <a:t>25</a:t>
            </a:fld>
            <a:endParaRPr lang="tr-TR" sz="110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15D5B86-46B5-524E-AA9C-B525E7788B15}" type="slidenum">
              <a:rPr lang="tr-TR" sz="1100">
                <a:latin typeface="Arial" charset="0"/>
              </a:rPr>
              <a:pPr eaLnBrk="1" hangingPunct="1"/>
              <a:t>4</a:t>
            </a:fld>
            <a:endParaRPr lang="tr-TR" sz="11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F7AE8ED-19DF-0A4E-B516-AE2C7CF32D08}" type="slidenum">
              <a:rPr lang="tr-TR" sz="1100">
                <a:latin typeface="Arial" charset="0"/>
              </a:rPr>
              <a:pPr eaLnBrk="1" hangingPunct="1"/>
              <a:t>26</a:t>
            </a:fld>
            <a:endParaRPr lang="tr-TR" sz="110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028633AE-2775-3949-AFA7-2E3D00B95CE3}" type="slidenum">
              <a:rPr lang="tr-TR" sz="1100">
                <a:latin typeface="Arial" charset="0"/>
              </a:rPr>
              <a:pPr eaLnBrk="1" hangingPunct="1"/>
              <a:t>27</a:t>
            </a:fld>
            <a:endParaRPr lang="tr-TR" sz="11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05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59F5BE8-0C7B-784C-A959-919C15B84864}" type="slidenum">
              <a:rPr lang="tr-TR" sz="1100">
                <a:latin typeface="Arial" charset="0"/>
              </a:rPr>
              <a:pPr eaLnBrk="1" hangingPunct="1"/>
              <a:t>28</a:t>
            </a:fld>
            <a:endParaRPr lang="tr-TR" sz="11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4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B2137E1-3271-1843-AEAE-9D2193B6B31A}" type="slidenum">
              <a:rPr lang="tr-TR" sz="1100">
                <a:latin typeface="Arial" charset="0"/>
              </a:rPr>
              <a:pPr eaLnBrk="1" hangingPunct="1"/>
              <a:t>29</a:t>
            </a:fld>
            <a:endParaRPr lang="tr-TR" sz="11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3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2E1CA7F-A64D-0748-BDE2-ED4442FD3920}" type="slidenum">
              <a:rPr lang="tr-TR" sz="1100">
                <a:latin typeface="Arial" charset="0"/>
              </a:rPr>
              <a:pPr eaLnBrk="1" hangingPunct="1"/>
              <a:t>30</a:t>
            </a:fld>
            <a:endParaRPr lang="tr-TR" sz="11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32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0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33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6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37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0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2C8F36A-72A1-3141-BE9B-88567767A96E}" type="slidenum">
              <a:rPr lang="tr-TR" sz="1100">
                <a:latin typeface="Arial" charset="0"/>
              </a:rPr>
              <a:pPr eaLnBrk="1" hangingPunct="1"/>
              <a:t>42</a:t>
            </a:fld>
            <a:endParaRPr lang="tr-TR" sz="11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30164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3A4E8C7-6AFB-8849-A104-9439FBE43325}" type="slidenum">
              <a:rPr lang="tr-TR" sz="1100">
                <a:latin typeface="Arial" charset="0"/>
              </a:rPr>
              <a:pPr eaLnBrk="1" hangingPunct="1"/>
              <a:t>43</a:t>
            </a:fld>
            <a:endParaRPr lang="tr-TR" sz="110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there is a trade-off between three factors:</a:t>
            </a:r>
          </a:p>
          <a:p>
            <a:pPr eaLnBrk="1" hangingPunct="1"/>
            <a:r>
              <a:rPr lang="en-US"/>
              <a:t>- the complexity of the hypothesis we fit to data, namely, the capacity</a:t>
            </a:r>
          </a:p>
          <a:p>
            <a:pPr eaLnBrk="1" hangingPunct="1"/>
            <a:r>
              <a:rPr lang="en-US"/>
              <a:t>of the hypothesis class,</a:t>
            </a:r>
          </a:p>
          <a:p>
            <a:pPr eaLnBrk="1" hangingPunct="1"/>
            <a:r>
              <a:rPr lang="en-US"/>
              <a:t>- the amount of training data, and</a:t>
            </a:r>
          </a:p>
          <a:p>
            <a:pPr eaLnBrk="1" hangingPunct="1"/>
            <a:r>
              <a:rPr lang="en-US"/>
              <a:t>- the generalization error on new examples.</a:t>
            </a:r>
          </a:p>
          <a:p>
            <a:pPr eaLnBrk="1" hangingPunct="1"/>
            <a:r>
              <a:rPr lang="en-US"/>
              <a:t>As the amount of training data increases, the generalization error de- creases. As the complexity of the model increases, the generalization error decreases first and then starts to increase. The generalization er- ror of an overcomplex hypothesis can be kept in check by increasing the amount of training data but only up to a point. </a:t>
            </a:r>
          </a:p>
        </p:txBody>
      </p:sp>
    </p:spTree>
    <p:extLst>
      <p:ext uri="{BB962C8B-B14F-4D97-AF65-F5344CB8AC3E}">
        <p14:creationId xmlns:p14="http://schemas.microsoft.com/office/powerpoint/2010/main" val="89839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AF05EE2-F8F4-4149-8384-1761253CE7C4}" type="slidenum">
              <a:rPr lang="tr-TR" sz="1100">
                <a:latin typeface="Arial" charset="0"/>
              </a:rPr>
              <a:pPr eaLnBrk="1" hangingPunct="1"/>
              <a:t>5</a:t>
            </a:fld>
            <a:endParaRPr lang="tr-TR" sz="11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85800"/>
            <a:ext cx="4875213" cy="36560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1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83D1889-C353-AD4C-B707-C5AC98057786}" type="slidenum">
              <a:rPr lang="tr-TR" sz="1100">
                <a:latin typeface="Arial" charset="0"/>
              </a:rPr>
              <a:pPr eaLnBrk="1" hangingPunct="1"/>
              <a:t>45</a:t>
            </a:fld>
            <a:endParaRPr lang="tr-TR" sz="110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26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EBC232-D217-C245-A9DE-4D44272A3DDA}" type="slidenum">
              <a:rPr lang="de-DE" altLang="en-US" sz="1300"/>
              <a:pPr/>
              <a:t>47</a:t>
            </a:fld>
            <a:endParaRPr lang="de-DE" alt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sz="14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43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C26518-32B9-FE4A-AA82-A33B2284E557}" type="slidenum">
              <a:rPr lang="de-DE" altLang="en-US" sz="1300"/>
              <a:pPr/>
              <a:t>48</a:t>
            </a:fld>
            <a:endParaRPr lang="de-DE" alt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OK here is the data.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Now let’s calculate the distance between this example and all the others. 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Do on the overhead projector using pen.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So distance between 8 and 7 is 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SQRT ( 0 + 1 + 25 + 1) = SQRT(27)= 5.</a:t>
            </a:r>
            <a:r>
              <a:rPr lang="en-GB" altLang="en-US" sz="1400">
                <a:latin typeface="Arial" charset="0"/>
                <a:ea typeface="ＭＳ Ｐゴシック" charset="-128"/>
              </a:rPr>
              <a:t>2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THINK a moment. DOES this seem sensible to you?</a:t>
            </a:r>
            <a:endParaRPr lang="en-GB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Isn’t the calculation being skewed by the large values of the rectangle data relative to the other data?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256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6E7DF1-2D1E-1348-87B7-D79765B880ED}" type="slidenum">
              <a:rPr lang="de-DE" altLang="en-US" sz="1300"/>
              <a:pPr/>
              <a:t>50</a:t>
            </a:fld>
            <a:endParaRPr lang="de-DE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The test instance would have to be normalised (using the training data average and standard deviation)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74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21A8EF0-3BBB-E64E-8423-48AEBF075B0D}" type="slidenum">
              <a:rPr lang="de-DE" altLang="en-US" sz="1300"/>
              <a:pPr/>
              <a:t>51</a:t>
            </a:fld>
            <a:endParaRPr lang="de-DE" alt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39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6C145BC-C229-FA46-B6D5-97A6BE7F67C8}" type="slidenum">
              <a:rPr lang="de-DE" altLang="en-US" sz="1300"/>
              <a:pPr/>
              <a:t>52</a:t>
            </a:fld>
            <a:endParaRPr lang="de-DE" alt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55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944802-C82A-E346-9AD8-46C5E49DF41D}" type="slidenum">
              <a:rPr lang="de-DE" altLang="en-US" sz="1300"/>
              <a:pPr/>
              <a:t>53</a:t>
            </a:fld>
            <a:endParaRPr lang="de-DE" alt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Here are the distances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Before clicking to reveal classification table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So what would a 1-nearest neighbour classifier predict for the test instance?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What would a 3-nearest neighbour predict?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14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FBFE7F-B797-AE47-9950-CC1E5B2ED5AF}" type="slidenum">
              <a:rPr lang="de-DE" altLang="en-US" sz="1300"/>
              <a:pPr/>
              <a:t>55</a:t>
            </a:fld>
            <a:endParaRPr lang="de-DE" alt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571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596C44-2A02-0F4E-984A-6A2948E2D752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382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1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7430FDE-E674-AC4D-B34D-50CAEF24C815}" type="slidenum">
              <a:rPr lang="tr-TR" sz="1100">
                <a:latin typeface="Arial" charset="0"/>
              </a:rPr>
              <a:pPr eaLnBrk="1" hangingPunct="1"/>
              <a:t>6</a:t>
            </a:fld>
            <a:endParaRPr lang="tr-TR" sz="11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9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58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82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59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28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60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2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1525CE5-3934-5840-BE74-E9C34ACAF36F}" type="slidenum">
              <a:rPr lang="tr-TR" sz="1100">
                <a:latin typeface="Arial" charset="0"/>
              </a:rPr>
              <a:pPr eaLnBrk="1" hangingPunct="1"/>
              <a:t>7</a:t>
            </a:fld>
            <a:endParaRPr lang="tr-TR" sz="1100"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911B37-9295-284E-9EDB-4BB64ED3974D}" type="slidenum">
              <a:rPr lang="tr-TR" sz="1100">
                <a:latin typeface="Arial" charset="0"/>
              </a:rPr>
              <a:pPr eaLnBrk="1" hangingPunct="1"/>
              <a:t>8</a:t>
            </a:fld>
            <a:endParaRPr lang="tr-TR" sz="1100">
              <a:latin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1DD3A1B-DAF1-4340-A740-1E7A3D064315}" type="slidenum">
              <a:rPr lang="tr-TR" sz="1100">
                <a:latin typeface="Arial" charset="0"/>
              </a:rPr>
              <a:pPr eaLnBrk="1" hangingPunct="1"/>
              <a:t>9</a:t>
            </a:fld>
            <a:endParaRPr lang="tr-TR" sz="1100">
              <a:latin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BC82FDF-6D97-2A42-895A-6D55C72A1500}" type="slidenum">
              <a:rPr lang="tr-TR" sz="1100">
                <a:latin typeface="Arial" charset="0"/>
              </a:rPr>
              <a:pPr eaLnBrk="1" hangingPunct="1"/>
              <a:t>10</a:t>
            </a:fld>
            <a:endParaRPr lang="tr-TR" sz="1100">
              <a:latin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B763DE8-5317-BB4C-BC00-61765DC1AE32}" type="slidenum">
              <a:rPr lang="tr-TR" sz="1100">
                <a:latin typeface="Arial" charset="0"/>
              </a:rPr>
              <a:pPr eaLnBrk="1" hangingPunct="1"/>
              <a:t>11</a:t>
            </a:fld>
            <a:endParaRPr lang="tr-TR" sz="1100">
              <a:latin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5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flasch</a:t>
            </a:r>
            <a:r>
              <a:rPr lang="en-US" dirty="0"/>
              <a:t>, 3 rote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(</a:t>
            </a:r>
            <a:r>
              <a:rPr lang="en-US" dirty="0" err="1"/>
              <a:t>insgesamt</a:t>
            </a:r>
            <a:r>
              <a:rPr lang="en-US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45824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642101"/>
            <a:ext cx="604996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2E87-08F1-1D4F-9CA5-C33C0689C8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77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642101"/>
            <a:ext cx="604996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893E-70AE-834D-B423-EF08B0D743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33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" y="6642101"/>
            <a:ext cx="60483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F872-1AD5-834A-AFC0-24CBC8B1BD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4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7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4" r:id="rId13"/>
    <p:sldLayoutId id="2147483835" r:id="rId14"/>
    <p:sldLayoutId id="214748383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0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0" i="0" u="none" strike="noStrike" dirty="0">
                <a:effectLst/>
              </a:rPr>
              <a:t>Klassifikation und Regression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657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Helligkeit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und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zusätzlich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Breite</a:t>
            </a:r>
            <a:r>
              <a:rPr lang="en-US" dirty="0">
                <a:ea typeface="ＭＳ Ｐゴシック" charset="0"/>
                <a:cs typeface="ＭＳ Ｐゴシック" charset="0"/>
              </a:rPr>
              <a:t> des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Fisches</a:t>
            </a:r>
            <a:r>
              <a:rPr lang="en-US">
                <a:ea typeface="ＭＳ Ｐゴシック" charset="0"/>
                <a:cs typeface="ＭＳ Ｐゴシック" charset="0"/>
              </a:rPr>
              <a:t>?</a:t>
            </a:r>
            <a:endParaRPr lang="en-US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Fisch</a:t>
            </a:r>
            <a:r>
              <a:rPr lang="en-US" dirty="0">
                <a:ea typeface="ＭＳ Ｐゴシック" charset="0"/>
                <a:cs typeface="ＭＳ Ｐゴシック" charset="0"/>
              </a:rPr>
              <a:t>		                         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30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i="1" dirty="0">
                <a:ea typeface="ＭＳ Ｐゴシック" charset="0"/>
                <a:cs typeface="ＭＳ Ｐゴシック" charset="0"/>
              </a:rPr>
              <a:t> =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[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i="1" dirty="0">
                <a:ea typeface="ＭＳ Ｐゴシック" charset="0"/>
                <a:cs typeface="ＭＳ Ｐゴシック" charset="0"/>
              </a:rPr>
              <a:t>, 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3390900" y="3020631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68789" y="4037003"/>
            <a:ext cx="1322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</a:rPr>
              <a:t>Helligkeit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405589" y="4037003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</a:rPr>
              <a:t>Breite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6112172" y="3425060"/>
            <a:ext cx="304800" cy="6096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7013004" y="3408772"/>
            <a:ext cx="457200" cy="6096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526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4478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997999" y="1793240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6635" y="1795676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4931876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95537" y="1547500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439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536" y="1282824"/>
            <a:ext cx="8495928" cy="3946376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Weitere Merkmale, die nicht direkt zu Helligkeit und Breite in Beziehung stehen, könnten hinzukommen</a:t>
            </a:r>
          </a:p>
          <a:p>
            <a:pPr lvl="1" eaLnBrk="1" hangingPunct="1"/>
            <a:r>
              <a:rPr lang="de-DE" dirty="0">
                <a:ea typeface="ＭＳ Ｐゴシック" charset="0"/>
                <a:cs typeface="ＭＳ Ｐゴシック" charset="0"/>
              </a:rPr>
              <a:t>Vorsicht aber vor Reduktion durch "verrauschte Merkmale"</a:t>
            </a:r>
          </a:p>
          <a:p>
            <a:pPr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Wünschenswerterweise ergibt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die </a:t>
            </a:r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beste Entscheidungsgrenze </a:t>
            </a:r>
            <a:r>
              <a:rPr lang="de-DE" dirty="0">
                <a:ea typeface="ＭＳ Ｐゴシック" charset="0"/>
              </a:rPr>
              <a:t>eine </a:t>
            </a:r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optimale Performanz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(im Sinne einer Verlustminimierung durch Falschklassifikation)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376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endParaRPr lang="en-US" b="1">
              <a:latin typeface="Lucida Brigh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71628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605923" y="1879645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863021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8091" y="4941168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327501" y="1510313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3616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791400" cy="480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Vorfreud</a:t>
            </a:r>
            <a:r>
              <a:rPr lang="en-US" dirty="0" err="1">
                <a:ea typeface="ＭＳ Ｐゴシック" charset="0"/>
              </a:rPr>
              <a:t>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über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Klassifikationsleistung</a:t>
            </a:r>
            <a:r>
              <a:rPr lang="en-US" dirty="0">
                <a:ea typeface="ＭＳ Ｐゴシック" charset="0"/>
              </a:rPr>
              <a:t> auf </a:t>
            </a:r>
            <a:r>
              <a:rPr lang="en-US" dirty="0" err="1">
                <a:ea typeface="ＭＳ Ｐゴシック" charset="0"/>
              </a:rPr>
              <a:t>Testdaten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kann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verfrüht</a:t>
            </a:r>
            <a:r>
              <a:rPr lang="en-US" dirty="0">
                <a:ea typeface="ＭＳ Ｐゴシック" charset="0"/>
              </a:rPr>
              <a:t> sein</a:t>
            </a:r>
          </a:p>
          <a:p>
            <a:pPr marL="0" indent="0" algn="ctr" eaLnBrk="1" hangingPunct="1">
              <a:buNone/>
            </a:pP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ea typeface="ＭＳ Ｐゴシック" charset="0"/>
              </a:rPr>
              <a:t>Wichtig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ist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Leistung</a:t>
            </a:r>
            <a:r>
              <a:rPr lang="en-US" dirty="0">
                <a:ea typeface="ＭＳ Ｐゴシック" charset="0"/>
              </a:rPr>
              <a:t> auf </a:t>
            </a:r>
            <a:r>
              <a:rPr lang="en-US" dirty="0" err="1">
                <a:ea typeface="ＭＳ Ｐゴシック" charset="0"/>
              </a:rPr>
              <a:t>neuen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!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          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Generalisierungs</a:t>
            </a:r>
            <a:r>
              <a:rPr lang="en-US" dirty="0" err="1">
                <a:ea typeface="ＭＳ Ｐゴシック" charset="0"/>
              </a:rPr>
              <a:t>fähigkeit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zählt</a:t>
            </a:r>
            <a:r>
              <a:rPr lang="en-US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4266084" y="3212976"/>
            <a:ext cx="457200" cy="1371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047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2192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571908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571908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7159" y="4725144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Helligkeit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9" y="1219200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7597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Support-Vektor Maschinen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4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dirty="0">
                <a:latin typeface="+mn-lt"/>
                <a:ea typeface="ＭＳ Ｐゴシック" charset="0"/>
                <a:cs typeface="ＭＳ Ｐゴシック" charset="0"/>
              </a:rPr>
              <a:t>Support-Vektor Maschinen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Abbildung </a:t>
            </a:r>
            <a:r>
              <a:rPr lang="de-DE" dirty="0">
                <a:ea typeface="ＭＳ Ｐゴシック" charset="0"/>
              </a:rPr>
              <a:t>von Instanzen von zwei Klassen in einen Raum, in dem sie linear </a:t>
            </a:r>
            <a:r>
              <a:rPr lang="de-DE" dirty="0" err="1">
                <a:ea typeface="ＭＳ Ｐゴシック" charset="0"/>
              </a:rPr>
              <a:t>separierbar</a:t>
            </a:r>
            <a:r>
              <a:rPr lang="de-DE" dirty="0">
                <a:ea typeface="ＭＳ Ｐゴシック" charset="0"/>
              </a:rPr>
              <a:t> sind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Abbildungsfunktion heißt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Kernel-Funktion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Berechnung einer Trennfläche über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Optimierungsproblem </a:t>
            </a:r>
            <a:r>
              <a:rPr lang="de-DE" dirty="0">
                <a:ea typeface="ＭＳ Ｐゴシック" charset="0"/>
              </a:rPr>
              <a:t>(und nicht iterativ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wie bei </a:t>
            </a:r>
            <a:r>
              <a:rPr lang="de-DE" dirty="0" err="1">
                <a:ea typeface="ＭＳ Ｐゴシック" charset="0"/>
              </a:rPr>
              <a:t>Perzeptrons</a:t>
            </a:r>
            <a:r>
              <a:rPr lang="de-DE" dirty="0">
                <a:ea typeface="ＭＳ Ｐゴシック" charset="0"/>
              </a:rPr>
              <a:t> und mehrschichtigen Netzen)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Formulierung als </a:t>
            </a:r>
            <a:r>
              <a:rPr lang="de-DE" dirty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nicht </a:t>
            </a:r>
            <a:r>
              <a:rPr lang="de-DE" dirty="0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de-DE" dirty="0">
                <a:ea typeface="ＭＳ Ｐゴシック" charset="0"/>
              </a:rPr>
              <a:t>!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V. N., A training algorithm for optimal margin classifiers.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p. 144,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1992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V., Support-vector networks, </a:t>
            </a:r>
            <a:br>
              <a:rPr lang="en-US" sz="1200" dirty="0">
                <a:solidFill>
                  <a:srgbClr val="190CFF"/>
                </a:solidFill>
              </a:rPr>
            </a:br>
            <a:r>
              <a:rPr lang="en-US" sz="1200" dirty="0">
                <a:solidFill>
                  <a:srgbClr val="190CFF"/>
                </a:solidFill>
              </a:rPr>
              <a:t>Machine Learning.  20 (3): 273–297, </a:t>
            </a:r>
            <a:r>
              <a:rPr lang="en-US" sz="1200" b="1" dirty="0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559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</a:p>
        </p:txBody>
      </p:sp>
    </p:spTree>
    <p:extLst>
      <p:ext uri="{BB962C8B-B14F-4D97-AF65-F5344CB8AC3E}">
        <p14:creationId xmlns:p14="http://schemas.microsoft.com/office/powerpoint/2010/main" val="103708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90600" imgH="254000" progId="Equation.3">
                  <p:embed/>
                </p:oleObj>
              </mc:Choice>
              <mc:Fallback>
                <p:oleObj name="Formel" r:id="rId4" imgW="990600" imgH="254000" progId="Equation.3">
                  <p:embed/>
                  <p:pic>
                    <p:nvPicPr>
                      <p:cNvPr id="92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46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de-DE" dirty="0"/>
              <a:t>Klassifikation von Merkmalen und Kombination dieser</a:t>
            </a:r>
            <a:br>
              <a:rPr lang="de-DE" dirty="0">
                <a:highlight>
                  <a:srgbClr val="FFFF00"/>
                </a:highlight>
              </a:rPr>
            </a:b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7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90CFF"/>
                </a:solidFill>
              </a:rPr>
              <a:t>Support-</a:t>
            </a:r>
            <a:r>
              <a:rPr lang="en-US" sz="2400" dirty="0" err="1">
                <a:solidFill>
                  <a:srgbClr val="190CFF"/>
                </a:solidFill>
              </a:rPr>
              <a:t>Vektoren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>
                <a:solidFill>
                  <a:srgbClr val="190CFF"/>
                </a:solidFill>
              </a:rPr>
              <a:t>über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Optimierungsproblem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SVMs für mehrere Klassenlabel</a:t>
            </a:r>
          </a:p>
          <a:p>
            <a:r>
              <a:rPr lang="de-DE" dirty="0"/>
              <a:t>Kombination mehrerer SVMs</a:t>
            </a:r>
          </a:p>
          <a:p>
            <a:pPr lvl="1"/>
            <a:r>
              <a:rPr lang="de-DE" dirty="0"/>
              <a:t>Einer-gegen-alle</a:t>
            </a:r>
          </a:p>
          <a:p>
            <a:pPr lvl="2"/>
            <a:r>
              <a:rPr lang="de-DE" dirty="0"/>
              <a:t>Für jede Klasse gibt es eine Entscheidungsgrenze zwischen den „eigenen“ Datenpunkten und allen anderen Datenpunkten</a:t>
            </a:r>
          </a:p>
          <a:p>
            <a:pPr lvl="1"/>
            <a:r>
              <a:rPr lang="de-DE" dirty="0"/>
              <a:t>Alle-gegen-alle</a:t>
            </a:r>
          </a:p>
          <a:p>
            <a:pPr lvl="2"/>
            <a:r>
              <a:rPr lang="de-DE" dirty="0"/>
              <a:t>Für jede mögliche Kombination von zwei Klassen gibt es eine Entscheidungsgrenze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233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Klassifikatorentwicklung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435280" cy="4968875"/>
          </a:xfrm>
        </p:spPr>
        <p:txBody>
          <a:bodyPr/>
          <a:lstStyle/>
          <a:p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bestimmbar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behandeln</a:t>
            </a:r>
            <a:r>
              <a:rPr lang="en-US" dirty="0"/>
              <a:t> das: Deep Learning, Ensembles</a:t>
            </a:r>
          </a:p>
          <a:p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Angepassung</a:t>
            </a:r>
            <a:r>
              <a:rPr lang="en-US" dirty="0"/>
              <a:t> des </a:t>
            </a:r>
            <a:r>
              <a:rPr lang="en-US" dirty="0" err="1"/>
              <a:t>Klassifikators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spezielle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bekannten</a:t>
            </a:r>
            <a:r>
              <a:rPr lang="en-US" dirty="0"/>
              <a:t> </a:t>
            </a:r>
            <a:r>
              <a:rPr lang="en-US" dirty="0" err="1"/>
              <a:t>Ausgaben</a:t>
            </a:r>
            <a:r>
              <a:rPr lang="en-US" dirty="0"/>
              <a:t> (</a:t>
            </a:r>
            <a:r>
              <a:rPr lang="en-US" dirty="0" err="1"/>
              <a:t>Groundtruth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Transduktives</a:t>
            </a:r>
            <a:r>
              <a:rPr lang="en-US" dirty="0"/>
              <a:t> </a:t>
            </a:r>
            <a:r>
              <a:rPr lang="en-US" dirty="0" err="1"/>
              <a:t>Lernen</a:t>
            </a:r>
            <a:endParaRPr lang="en-US" dirty="0"/>
          </a:p>
          <a:p>
            <a:r>
              <a:rPr lang="en-US" dirty="0" err="1"/>
              <a:t>Übertragung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Klassifikators</a:t>
            </a:r>
            <a:r>
              <a:rPr lang="en-US" dirty="0"/>
              <a:t> auf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Forelle vs. </a:t>
            </a:r>
            <a:r>
              <a:rPr lang="en-US" dirty="0" err="1"/>
              <a:t>Lachs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Transfer-</a:t>
            </a:r>
            <a:r>
              <a:rPr lang="en-US" dirty="0" err="1"/>
              <a:t>Lernen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Versionsräume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1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922"/>
            <a:ext cx="8229600" cy="575791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Bewertung eines Klassifikators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Klasse C eines </a:t>
            </a:r>
            <a:r>
              <a:rPr lang="de-DE" altLang="ja-JP" dirty="0">
                <a:ea typeface="ＭＳ Ｐゴシック" charset="0"/>
              </a:rPr>
              <a:t>“Familienautos”</a:t>
            </a:r>
          </a:p>
          <a:p>
            <a:pPr lvl="1" eaLnBrk="1" hangingPunct="1"/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Vorhersage: </a:t>
            </a:r>
            <a:r>
              <a:rPr lang="de-DE" dirty="0">
                <a:ea typeface="ＭＳ Ｐゴシック" charset="0"/>
              </a:rPr>
              <a:t>Ist Auto x ein Familienauto?</a:t>
            </a:r>
          </a:p>
          <a:p>
            <a:pPr lvl="1" eaLnBrk="1" hangingPunct="1"/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Wissensextraktion: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Was erwarten Menschen von einem Familienauto?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Ausgabe: </a:t>
            </a:r>
          </a:p>
          <a:p>
            <a:pPr lvl="1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		Positive (+) und negative (–) Beispiele (</a:t>
            </a:r>
            <a:r>
              <a:rPr lang="de-DE" dirty="0" err="1">
                <a:ea typeface="ＭＳ Ｐゴシック" charset="0"/>
              </a:rPr>
              <a:t>Groundtruth</a:t>
            </a:r>
            <a:r>
              <a:rPr lang="de-DE" dirty="0">
                <a:ea typeface="ＭＳ Ｐゴシック" charset="0"/>
              </a:rPr>
              <a:t>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Repräsentation der Eingabe: </a:t>
            </a:r>
          </a:p>
          <a:p>
            <a:pPr eaLnBrk="1" hangingPunct="1">
              <a:buFont typeface="Wingdings" charset="0"/>
              <a:buNone/>
            </a:pPr>
            <a:r>
              <a:rPr lang="de-DE" i="1" dirty="0">
                <a:ea typeface="ＭＳ Ｐゴシック" charset="0"/>
              </a:rPr>
              <a:t>		x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: Preis, </a:t>
            </a:r>
            <a:r>
              <a:rPr lang="de-DE" i="1" dirty="0">
                <a:ea typeface="ＭＳ Ｐゴシック" charset="0"/>
              </a:rPr>
              <a:t>x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: Leistung</a:t>
            </a:r>
          </a:p>
          <a:p>
            <a:pPr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Frage: Wie gut funktioniert ein bestimmter </a:t>
            </a:r>
            <a:r>
              <a:rPr lang="de-DE" dirty="0" err="1">
                <a:ea typeface="ＭＳ Ｐゴシック" charset="0"/>
              </a:rPr>
              <a:t>Klassifikator</a:t>
            </a:r>
            <a:r>
              <a:rPr lang="de-DE" dirty="0">
                <a:ea typeface="ＭＳ Ｐゴシック" charset="0"/>
              </a:rPr>
              <a:t>?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10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5581651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Trainingsmenge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>
                <a:latin typeface="Lucida Calligraphy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graphicFrame>
        <p:nvGraphicFramePr>
          <p:cNvPr id="10138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46726" y="1450975"/>
          <a:ext cx="1220788" cy="28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419100" progId="Equation.3">
                  <p:embed/>
                </p:oleObj>
              </mc:Choice>
              <mc:Fallback>
                <p:oleObj name="Equation" r:id="rId4" imgW="179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6" y="1450975"/>
                        <a:ext cx="1220788" cy="285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18201" y="2501901"/>
          <a:ext cx="1985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100" imgH="457200" progId="Equation.3">
                  <p:embed/>
                </p:oleObj>
              </mc:Choice>
              <mc:Fallback>
                <p:oleObj name="Equation" r:id="rId6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1" y="2501901"/>
                        <a:ext cx="19859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6302375" y="3716339"/>
          <a:ext cx="1366839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83947" imgH="482391" progId="Equation.3">
                  <p:embed/>
                </p:oleObj>
              </mc:Choice>
              <mc:Fallback>
                <p:oleObj name="Formel" r:id="rId8" imgW="5839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3716339"/>
                        <a:ext cx="1366839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956551" y="6400800"/>
            <a:ext cx="1008063" cy="1968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6100157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3511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7" y="2437884"/>
            <a:ext cx="1202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ist positiv 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873558" y="2746692"/>
            <a:ext cx="11817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ist negativ</a:t>
            </a:r>
          </a:p>
        </p:txBody>
      </p:sp>
    </p:spTree>
    <p:extLst>
      <p:ext uri="{BB962C8B-B14F-4D97-AF65-F5344CB8AC3E}">
        <p14:creationId xmlns:p14="http://schemas.microsoft.com/office/powerpoint/2010/main" val="48680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Richtige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Klasse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>
                <a:latin typeface="+mn-lt"/>
                <a:ea typeface="ＭＳ Ｐゴシック" charset="0"/>
                <a:cs typeface="ＭＳ Ｐゴシック" charset="0"/>
              </a:rPr>
              <a:t>C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484313"/>
            <a:ext cx="5400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4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35151" y="1844675"/>
          <a:ext cx="6697663" cy="45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200400" imgH="215900" progId="Equation.3">
                  <p:embed/>
                </p:oleObj>
              </mc:Choice>
              <mc:Fallback>
                <p:oleObj name="Formel" r:id="rId4" imgW="320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1" y="1844675"/>
                        <a:ext cx="6697663" cy="452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806219"/>
            <a:ext cx="8983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Preis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839" y="1817648"/>
            <a:ext cx="21531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Leistung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4268" y="6100157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73731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3564" y="1894592"/>
                <a:ext cx="7864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 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564" y="1894592"/>
                <a:ext cx="78645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1006" y="1824142"/>
            <a:ext cx="7825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2569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956551" y="6388100"/>
            <a:ext cx="1008063" cy="19685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 eaLnBrk="1" hangingPunct="1"/>
            <a:fld id="{3B0D77E6-F034-AA4D-BBF9-2D141A1F02AA}" type="slidenum">
              <a:rPr lang="tr-TR" sz="1200">
                <a:latin typeface="+mn-lt"/>
              </a:rPr>
              <a:pPr algn="r" eaLnBrk="1" hangingPunct="1"/>
              <a:t>27</a:t>
            </a:fld>
            <a:endParaRPr lang="tr-TR" sz="1200">
              <a:latin typeface="+mn-lt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6153151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1"/>
            <a:ext cx="8229600" cy="503239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Hypothesis class </a:t>
            </a:r>
            <a:r>
              <a:rPr lang="en-US" i="0" dirty="0">
                <a:latin typeface="Lucida Calligraphy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graphicFrame>
        <p:nvGraphicFramePr>
          <p:cNvPr id="1054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935289" y="1614488"/>
          <a:ext cx="3201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68900" imgH="838200" progId="Equation.3">
                  <p:embed/>
                </p:oleObj>
              </mc:Choice>
              <mc:Fallback>
                <p:oleObj name="Equation" r:id="rId4" imgW="5168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9" y="1614488"/>
                        <a:ext cx="32019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148265" y="3975447"/>
            <a:ext cx="362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400" dirty="0" err="1">
                <a:latin typeface="Lucida Bright" charset="0"/>
              </a:rPr>
              <a:t>Error</a:t>
            </a:r>
            <a:r>
              <a:rPr lang="tr-TR" sz="2400" dirty="0">
                <a:latin typeface="Lucida Bright" charset="0"/>
              </a:rPr>
              <a:t> of </a:t>
            </a:r>
            <a:r>
              <a:rPr lang="tr-TR" sz="2400" i="1" dirty="0">
                <a:latin typeface="Lucida Bright" charset="0"/>
              </a:rPr>
              <a:t>h </a:t>
            </a:r>
            <a:r>
              <a:rPr lang="tr-TR" sz="2400" dirty="0">
                <a:latin typeface="Lucida Bright" charset="0"/>
              </a:rPr>
              <a:t>on</a:t>
            </a:r>
            <a:r>
              <a:rPr lang="tr-TR" sz="2400" i="1" dirty="0">
                <a:latin typeface="Lucida Bright" charset="0"/>
              </a:rPr>
              <a:t> </a:t>
            </a:r>
            <a:r>
              <a:rPr lang="tr-TR" sz="2400" dirty="0">
                <a:latin typeface="Lucida Calligraphy" charset="0"/>
              </a:rPr>
              <a:t>H</a:t>
            </a:r>
            <a:endParaRPr lang="en-GB" sz="2400" dirty="0">
              <a:latin typeface="Lucida Bright" charset="0"/>
            </a:endParaRPr>
          </a:p>
        </p:txBody>
      </p:sp>
      <p:graphicFrame>
        <p:nvGraphicFramePr>
          <p:cNvPr id="10547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1" y="4437063"/>
          <a:ext cx="32321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866900" imgH="457200" progId="Equation.3">
                  <p:embed/>
                </p:oleObj>
              </mc:Choice>
              <mc:Fallback>
                <p:oleObj name="Formel" r:id="rId6" imgW="1866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4437063"/>
                        <a:ext cx="32321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Rechteck 1"/>
          <p:cNvSpPr>
            <a:spLocks noChangeArrowheads="1"/>
          </p:cNvSpPr>
          <p:nvPr/>
        </p:nvSpPr>
        <p:spPr bwMode="auto">
          <a:xfrm>
            <a:off x="5364163" y="5229225"/>
            <a:ext cx="3384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(a ≠ b) = 1, sonst 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35384" y="5877272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96242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127963" y="1562052"/>
            <a:ext cx="998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als positiv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5265" y="1870860"/>
            <a:ext cx="9861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als negativ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458" y="1562052"/>
            <a:ext cx="10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klassifiziert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0761" y="1870860"/>
            <a:ext cx="10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klassifiziert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7692" y="3978776"/>
            <a:ext cx="1540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Fehler von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3092" y="4031352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bzgl.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7497" y="2977208"/>
            <a:ext cx="13853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Falsch-negativ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5605" y="2426634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Falsch-positiv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7" y="188640"/>
            <a:ext cx="30652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Hypothesenmenge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5746" y="188640"/>
            <a:ext cx="31598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(z.B. </a:t>
            </a:r>
            <a:r>
              <a:rPr lang="tr-TR" sz="2800" i="1" dirty="0">
                <a:latin typeface="Lucida Bright" charset="0"/>
              </a:rPr>
              <a:t>h </a:t>
            </a:r>
            <a:r>
              <a:rPr lang="tr-TR" sz="2800" dirty="0">
                <a:latin typeface="+mj-lt"/>
              </a:rPr>
              <a:t>∈</a:t>
            </a:r>
            <a:r>
              <a:rPr lang="tr-TR" sz="2800" dirty="0">
                <a:latin typeface="Lucida Calligraphy" charset="0"/>
              </a:rPr>
              <a:t>H</a:t>
            </a:r>
            <a:r>
              <a:rPr lang="en-GB" sz="2800" dirty="0">
                <a:latin typeface="Lucida Bright" charset="0"/>
              </a:rPr>
              <a:t> </a:t>
            </a:r>
            <a:r>
              <a:rPr lang="en-GB" sz="2800" dirty="0">
                <a:latin typeface="+mj-lt"/>
              </a:rPr>
              <a:t>in </a:t>
            </a:r>
            <a:r>
              <a:rPr lang="de-DE" sz="2800" dirty="0">
                <a:latin typeface="+mj-lt"/>
              </a:rPr>
              <a:t>gelb</a:t>
            </a:r>
            <a:r>
              <a:rPr lang="de-DE" sz="28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4A8B0-9A94-9947-9CA7-771746E2A796}"/>
              </a:ext>
            </a:extLst>
          </p:cNvPr>
          <p:cNvSpPr txBox="1"/>
          <p:nvPr/>
        </p:nvSpPr>
        <p:spPr>
          <a:xfrm>
            <a:off x="9416143" y="631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958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9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S, G, and der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Versionsraum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(Version Space)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557337"/>
            <a:ext cx="5002213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2411414" y="2349501"/>
            <a:ext cx="2159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4427538" y="2781301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547814" y="1952625"/>
            <a:ext cx="2759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latin typeface="+mn-lt"/>
              </a:rPr>
              <a:t>Speziellste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Hypothese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S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003801" y="2457451"/>
            <a:ext cx="2877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latin typeface="+mn-lt"/>
              </a:rPr>
              <a:t>Generellste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Hypothese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G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292281" y="3525978"/>
            <a:ext cx="32401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>
                <a:latin typeface="+mn-lt"/>
              </a:rPr>
              <a:t>h </a:t>
            </a:r>
            <a:r>
              <a:rPr lang="en-US" sz="2000" dirty="0">
                <a:latin typeface="+mn-lt"/>
              </a:rPr>
              <a:t>∈ H, </a:t>
            </a:r>
            <a:r>
              <a:rPr lang="en-US" sz="2000" dirty="0" err="1">
                <a:latin typeface="+mn-lt"/>
              </a:rPr>
              <a:t>zwischen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S</a:t>
            </a:r>
            <a:r>
              <a:rPr lang="en-US" sz="2000" dirty="0">
                <a:latin typeface="+mn-lt"/>
              </a:rPr>
              <a:t> and </a:t>
            </a:r>
            <a:r>
              <a:rPr lang="en-US" sz="2000" i="1" dirty="0">
                <a:latin typeface="+mn-lt"/>
              </a:rPr>
              <a:t>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ist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 err="1">
                <a:solidFill>
                  <a:srgbClr val="0544FF"/>
                </a:solidFill>
                <a:latin typeface="+mn-lt"/>
              </a:rPr>
              <a:t>konsistent</a:t>
            </a:r>
            <a:r>
              <a:rPr lang="en-US" sz="2000" dirty="0">
                <a:solidFill>
                  <a:srgbClr val="0544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und </a:t>
            </a:r>
            <a:r>
              <a:rPr lang="en-US" sz="2000" dirty="0" err="1">
                <a:latin typeface="+mn-lt"/>
              </a:rPr>
              <a:t>definiert</a:t>
            </a:r>
            <a:r>
              <a:rPr lang="en-US" sz="2000" dirty="0">
                <a:latin typeface="+mn-lt"/>
              </a:rPr>
              <a:t> den </a:t>
            </a:r>
            <a:r>
              <a:rPr lang="en-US" sz="2000" dirty="0" err="1">
                <a:solidFill>
                  <a:srgbClr val="0544FF"/>
                </a:solidFill>
                <a:latin typeface="+mn-lt"/>
              </a:rPr>
              <a:t>Versionsraum</a:t>
            </a:r>
            <a:endParaRPr lang="en-US" sz="2000" dirty="0">
              <a:solidFill>
                <a:srgbClr val="0544FF"/>
              </a:solidFill>
              <a:latin typeface="+mn-lt"/>
            </a:endParaRPr>
          </a:p>
          <a:p>
            <a:pPr eaLnBrk="1" hangingPunct="1"/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24492" y="5661248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0258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Leistung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0320" y="6207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Mitchell, Tom M., Generalization as search. </a:t>
            </a:r>
            <a:br>
              <a:rPr lang="en-US" sz="1200" dirty="0">
                <a:solidFill>
                  <a:srgbClr val="0544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0544FF"/>
                </a:solidFill>
                <a:latin typeface="Helvetica" charset="0"/>
              </a:rPr>
              <a:t>Artificial Intelligence</a:t>
            </a:r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. </a:t>
            </a:r>
            <a:r>
              <a:rPr lang="en-US" sz="1200" b="1" dirty="0">
                <a:solidFill>
                  <a:srgbClr val="0544FF"/>
                </a:solidFill>
                <a:latin typeface="Helvetica" charset="0"/>
              </a:rPr>
              <a:t>18</a:t>
            </a:r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 (2): 203–226,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1982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7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2205039"/>
            <a:ext cx="4714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Verwende einfaches Modell: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Einfacher zu verwenden</a:t>
            </a:r>
          </a:p>
          <a:p>
            <a:pPr eaLnBrk="1" hangingPunct="1">
              <a:buFont typeface="Wingdings" charset="0"/>
              <a:buNone/>
            </a:pPr>
            <a:r>
              <a:rPr lang="de-DE" sz="2000" dirty="0">
                <a:ea typeface="ＭＳ Ｐゴシック" charset="0"/>
              </a:rPr>
              <a:t>	(weniger Berechnungsschnitte)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Leichter zu trainieren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(weniger Daten zu speichern)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Leichter zu erklären</a:t>
            </a:r>
          </a:p>
          <a:p>
            <a:pPr eaLnBrk="1" hangingPunct="1">
              <a:buFont typeface="Wingdings" charset="0"/>
              <a:buNone/>
            </a:pPr>
            <a:r>
              <a:rPr lang="de-DE" sz="2000" dirty="0">
                <a:ea typeface="ＭＳ Ｐゴシック" charset="0"/>
              </a:rPr>
              <a:t>	(besser interpretierbar)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Bessere Generalisierung 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 err="1">
                <a:ea typeface="ＭＳ Ｐゴシック" charset="0"/>
              </a:rPr>
              <a:t>Occam</a:t>
            </a:r>
            <a:r>
              <a:rPr lang="de-DE" altLang="ja-JP" sz="2000" dirty="0" err="1">
                <a:ea typeface="ＭＳ Ｐゴシック" charset="0"/>
              </a:rPr>
              <a:t>’s</a:t>
            </a:r>
            <a:r>
              <a:rPr lang="de-DE" altLang="ja-JP" sz="2000" dirty="0">
                <a:ea typeface="ＭＳ Ｐゴシック" charset="0"/>
              </a:rPr>
              <a:t> </a:t>
            </a:r>
            <a:r>
              <a:rPr lang="de-DE" altLang="ja-JP" sz="2000" dirty="0" err="1">
                <a:ea typeface="ＭＳ Ｐゴシック" charset="0"/>
              </a:rPr>
              <a:t>Razor</a:t>
            </a:r>
            <a:r>
              <a:rPr lang="de-DE" altLang="ja-JP" sz="2000" dirty="0">
                <a:ea typeface="ＭＳ Ｐゴシック" charset="0"/>
              </a:rPr>
              <a:t>)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129"/>
            <a:ext cx="8229600" cy="9366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Rauschen und Modellkomplexität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5004048" y="1340770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544FF"/>
                </a:solidFill>
              </a:rPr>
              <a:t>Modellkomplexität</a:t>
            </a:r>
            <a:r>
              <a:rPr lang="en-US" dirty="0">
                <a:solidFill>
                  <a:srgbClr val="0544FF"/>
                </a:solidFill>
              </a:rPr>
              <a:t>:</a:t>
            </a:r>
          </a:p>
          <a:p>
            <a:r>
              <a:rPr lang="en-US" dirty="0">
                <a:solidFill>
                  <a:srgbClr val="0544FF"/>
                </a:solidFill>
              </a:rPr>
              <a:t>"</a:t>
            </a:r>
            <a:r>
              <a:rPr lang="en-US" dirty="0" err="1">
                <a:solidFill>
                  <a:srgbClr val="0544FF"/>
                </a:solidFill>
              </a:rPr>
              <a:t>Größe</a:t>
            </a:r>
            <a:r>
              <a:rPr lang="en-US" dirty="0">
                <a:solidFill>
                  <a:srgbClr val="0544FF"/>
                </a:solidFill>
              </a:rPr>
              <a:t>" der </a:t>
            </a:r>
            <a:r>
              <a:rPr lang="en-US" dirty="0" err="1">
                <a:solidFill>
                  <a:srgbClr val="0544FF"/>
                </a:solidFill>
              </a:rPr>
              <a:t>Beschreibung</a:t>
            </a:r>
            <a:endParaRPr lang="en-US" dirty="0">
              <a:solidFill>
                <a:srgbClr val="054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Ein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Anwendungsbeispiel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Sortierung</a:t>
            </a:r>
            <a:r>
              <a:rPr lang="en-US" dirty="0">
                <a:ea typeface="ＭＳ Ｐゴシック" charset="0"/>
                <a:cs typeface="ＭＳ Ｐゴシック" charset="0"/>
              </a:rPr>
              <a:t> von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Fischen</a:t>
            </a:r>
            <a:r>
              <a:rPr lang="en-US" dirty="0">
                <a:ea typeface="ＭＳ Ｐゴシック" charset="0"/>
                <a:cs typeface="ＭＳ Ｐゴシック" charset="0"/>
              </a:rPr>
              <a:t> auf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einem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Förderband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nach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Arten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durch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Bildverarbeitung</a:t>
            </a:r>
            <a:r>
              <a:rPr lang="en-US" dirty="0"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>
                <a:ea typeface="ＭＳ Ｐゴシック" charset="0"/>
              </a:rPr>
              <a:t>		    </a:t>
            </a:r>
            <a:r>
              <a:rPr lang="en-US" dirty="0" err="1">
                <a:ea typeface="ＭＳ Ｐゴシック" charset="0"/>
              </a:rPr>
              <a:t>Barsch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günstig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  </a:t>
            </a:r>
            <a:r>
              <a:rPr lang="en-US" dirty="0">
                <a:ea typeface="ＭＳ Ｐゴシック" charset="0"/>
              </a:rPr>
              <a:t>   </a:t>
            </a:r>
            <a:r>
              <a:rPr lang="en-US" dirty="0">
                <a:ea typeface="ＭＳ Ｐゴシック" charset="0"/>
                <a:cs typeface="ＭＳ Ｐゴシック" charset="0"/>
              </a:rPr>
              <a:t>Art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	</a:t>
            </a:r>
            <a:r>
              <a:rPr lang="en-US" dirty="0">
                <a:ea typeface="ＭＳ Ｐゴシック" charset="0"/>
              </a:rPr>
              <a:t>	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Lachs</a:t>
            </a:r>
            <a:r>
              <a:rPr lang="en-US" dirty="0"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teuer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632720" y="2903787"/>
            <a:ext cx="1219200" cy="4572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632720" y="3480048"/>
            <a:ext cx="1219200" cy="3810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06032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C761E00-8B4B-F84B-AD97-0A97239CB5D2}" type="slidenum">
              <a:rPr lang="tr-TR" sz="1100">
                <a:latin typeface="+mn-lt"/>
              </a:rPr>
              <a:pPr eaLnBrk="1" hangingPunct="1"/>
              <a:t>30</a:t>
            </a:fld>
            <a:endParaRPr lang="tr-TR" sz="1100">
              <a:latin typeface="+mn-lt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557338"/>
            <a:ext cx="6153151" cy="470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5" y="257200"/>
            <a:ext cx="8303965" cy="582457"/>
          </a:xfrm>
        </p:spPr>
        <p:txBody>
          <a:bodyPr/>
          <a:lstStyle/>
          <a:p>
            <a:pPr eaLnBrk="1" hangingPunct="1"/>
            <a:r>
              <a:rPr lang="en-US" noProof="1">
                <a:latin typeface="+mn-lt"/>
                <a:ea typeface="ＭＳ Ｐゴシック" charset="0"/>
              </a:rPr>
              <a:t>Clusterbildung: </a:t>
            </a:r>
            <a:r>
              <a:rPr lang="en-US" noProof="1">
                <a:latin typeface="+mn-lt"/>
                <a:ea typeface="ＭＳ Ｐゴシック" charset="0"/>
                <a:cs typeface="ＭＳ Ｐゴシック" charset="0"/>
              </a:rPr>
              <a:t>Verschiedene Klassen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=1,...,K</a:t>
            </a:r>
            <a:endParaRPr lang="en-US" i="0" noProof="1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867401" y="1527176"/>
          <a:ext cx="1774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3">
                  <p:embed/>
                </p:oleObj>
              </mc:Choice>
              <mc:Fallback>
                <p:oleObj name="Equation" r:id="rId4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1527176"/>
                        <a:ext cx="17748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1" y="2205039"/>
          <a:ext cx="28321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800" imgH="508000" progId="Equation.3">
                  <p:embed/>
                </p:oleObj>
              </mc:Choice>
              <mc:Fallback>
                <p:oleObj name="Equation" r:id="rId6" imgW="1574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205039"/>
                        <a:ext cx="28321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924176"/>
            <a:ext cx="68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867400" y="3357565"/>
            <a:ext cx="2940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err="1">
                <a:latin typeface="+mn-lt"/>
              </a:rPr>
              <a:t>Trainiere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Hypothesen</a:t>
            </a:r>
            <a:endParaRPr lang="en-US" sz="2400" dirty="0">
              <a:latin typeface="+mn-lt"/>
            </a:endParaRPr>
          </a:p>
          <a:p>
            <a:pPr eaLnBrk="1" hangingPunct="1"/>
            <a:r>
              <a:rPr lang="en-US" sz="2400" i="1" dirty="0">
                <a:latin typeface="+mn-lt"/>
              </a:rPr>
              <a:t>h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(</a:t>
            </a:r>
            <a:r>
              <a:rPr lang="en-US" sz="2400" b="1" i="1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), </a:t>
            </a:r>
            <a:r>
              <a:rPr lang="en-US" sz="2400" i="1" dirty="0" err="1">
                <a:latin typeface="+mn-lt"/>
              </a:rPr>
              <a:t>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=1,...,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:</a:t>
            </a:r>
          </a:p>
        </p:txBody>
      </p:sp>
      <p:graphicFrame>
        <p:nvGraphicFramePr>
          <p:cNvPr id="11162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4729165"/>
          <a:ext cx="3030539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1790700" imgH="508000" progId="Equation.3">
                  <p:embed/>
                </p:oleObj>
              </mc:Choice>
              <mc:Fallback>
                <p:oleObj name="Formel" r:id="rId9" imgW="1790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9165"/>
                        <a:ext cx="3030539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3968" y="5877272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7094" y="2357150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Leistung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4384943"/>
            <a:ext cx="1689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Luxuslimousine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5254547"/>
            <a:ext cx="1447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Familienauto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404088" y="1650867"/>
            <a:ext cx="13612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Sportwagen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2897768"/>
            <a:ext cx="1239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unbekannt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6765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8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32</a:t>
            </a:fld>
            <a:endParaRPr lang="tr-TR" sz="1100">
              <a:latin typeface="+mn-lt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3ED0C-31C9-CD40-8A7B-C9F34C75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517" y="1081860"/>
            <a:ext cx="5227953" cy="5030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Abgerundetes Rechteck 6">
                <a:extLst>
                  <a:ext uri="{FF2B5EF4-FFF2-40B4-BE49-F238E27FC236}">
                    <a16:creationId xmlns:a16="http://schemas.microsoft.com/office/drawing/2014/main" id="{E6086F95-FECA-E3E1-39D1-E3DA998AC0F0}"/>
                  </a:ext>
                </a:extLst>
              </p:cNvPr>
              <p:cNvSpPr/>
              <p:nvPr/>
            </p:nvSpPr>
            <p:spPr>
              <a:xfrm>
                <a:off x="5292081" y="1287761"/>
                <a:ext cx="3919594" cy="4488379"/>
              </a:xfrm>
              <a:prstGeom prst="roundRect">
                <a:avLst>
                  <a:gd name="adj" fmla="val 10000"/>
                </a:avLst>
              </a:prstGeom>
              <a:noFill/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de-DE" sz="2400" kern="0" dirty="0">
                    <a:ea typeface="ＭＳ Ｐゴシック" charset="0"/>
                  </a:rPr>
                  <a:t>Preis von benutzten Autos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de-DE" sz="240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𝑥</m:t>
                    </m:r>
                  </m:oMath>
                </a14:m>
                <a:r>
                  <a:rPr lang="de-DE" sz="2400" i="1" kern="0" dirty="0">
                    <a:ea typeface="ＭＳ Ｐゴシック" charset="0"/>
                  </a:rPr>
                  <a:t> </a:t>
                </a:r>
                <a:r>
                  <a:rPr lang="de-DE" sz="2400" kern="0" dirty="0">
                    <a:ea typeface="ＭＳ Ｐゴシック" charset="0"/>
                  </a:rPr>
                  <a:t>:    	Kilometerstand</a:t>
                </a:r>
              </a:p>
              <a:p>
                <a:pPr eaLnBrk="1" hangingPunct="1">
                  <a:buFont typeface="Wingdings" charset="0"/>
                  <a:buNone/>
                </a:pPr>
                <a14:m>
                  <m:oMath xmlns:m="http://schemas.openxmlformats.org/officeDocument/2006/math">
                    <m:r>
                      <a:rPr lang="de-DE" sz="2400" i="1" kern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𝑦</m:t>
                    </m:r>
                  </m:oMath>
                </a14:m>
                <a:r>
                  <a:rPr lang="de-DE" sz="2400" i="1" kern="0" dirty="0">
                    <a:ea typeface="ＭＳ Ｐゴシック" charset="0"/>
                  </a:rPr>
                  <a:t> </a:t>
                </a:r>
                <a:r>
                  <a:rPr lang="de-DE" sz="2400" kern="0" dirty="0">
                    <a:ea typeface="ＭＳ Ｐゴシック" charset="0"/>
                  </a:rPr>
                  <a:t>:   	Preis</a:t>
                </a:r>
              </a:p>
              <a:p>
                <a:pPr eaLnBrk="1" hangingPunct="1">
                  <a:buFont typeface="Wingdings" charset="0"/>
                  <a:buNone/>
                </a:pPr>
                <a:endParaRPr lang="de-DE" sz="2400" kern="0" dirty="0">
                  <a:ea typeface="ＭＳ Ｐゴシック" charset="0"/>
                </a:endParaRPr>
              </a:p>
              <a:p>
                <a:pPr eaLnBrk="1" hangingPunct="1">
                  <a:buFont typeface="Wingdings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ker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accPr>
                      <m:e>
                        <m:r>
                          <a:rPr lang="de-DE" sz="2400" b="0" i="1" kern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sz="2400" kern="0" dirty="0">
                    <a:solidFill>
                      <a:srgbClr val="008380"/>
                    </a:solidFill>
                    <a:ea typeface="ＭＳ Ｐゴシック" charset="0"/>
                  </a:rPr>
                  <a:t>=  </a:t>
                </a:r>
                <a:r>
                  <a:rPr lang="de-DE" sz="2400" i="1" kern="0" dirty="0" err="1">
                    <a:solidFill>
                      <a:srgbClr val="008380"/>
                    </a:solidFill>
                    <a:ea typeface="ＭＳ Ｐゴシック" charset="0"/>
                  </a:rPr>
                  <a:t>g</a:t>
                </a:r>
                <a:r>
                  <a:rPr lang="de-DE" sz="2400" i="1" kern="0" dirty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:r>
                  <a:rPr lang="de-DE" sz="2400" kern="0" dirty="0">
                    <a:solidFill>
                      <a:srgbClr val="008380"/>
                    </a:solidFill>
                    <a:ea typeface="ＭＳ Ｐゴシック" charset="0"/>
                  </a:rPr>
                  <a:t>(X |</a:t>
                </a:r>
                <a:r>
                  <a:rPr lang="de-DE" sz="2400" i="1" kern="0" dirty="0" err="1">
                    <a:solidFill>
                      <a:srgbClr val="008380"/>
                    </a:solidFill>
                    <a:ea typeface="ＭＳ Ｐゴシック" charset="0"/>
                  </a:rPr>
                  <a:t>θ</a:t>
                </a:r>
                <a:r>
                  <a:rPr lang="de-DE" sz="2400" i="1" kern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:r>
                  <a:rPr lang="de-DE" sz="2400" kern="0">
                    <a:solidFill>
                      <a:srgbClr val="008380"/>
                    </a:solidFill>
                    <a:ea typeface="ＭＳ Ｐゴシック" charset="0"/>
                  </a:rPr>
                  <a:t>):  </a:t>
                </a:r>
                <a:r>
                  <a:rPr lang="de-DE" sz="2400" kern="0">
                    <a:ea typeface="ＭＳ Ｐゴシック" charset="0"/>
                  </a:rPr>
                  <a:t> </a:t>
                </a:r>
                <a:r>
                  <a:rPr lang="de-DE" sz="2400" kern="0" dirty="0">
                    <a:ea typeface="ＭＳ Ｐゴシック" charset="0"/>
                  </a:rPr>
                  <a:t>	Hypothese</a:t>
                </a:r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12" name="Abgerundetes Rechteck 6">
                <a:extLst>
                  <a:ext uri="{FF2B5EF4-FFF2-40B4-BE49-F238E27FC236}">
                    <a16:creationId xmlns:a16="http://schemas.microsoft.com/office/drawing/2014/main" id="{E6086F95-FECA-E3E1-39D1-E3DA998AC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1" y="1287761"/>
                <a:ext cx="3919594" cy="4488379"/>
              </a:xfrm>
              <a:prstGeom prst="roundRect">
                <a:avLst>
                  <a:gd name="adj" fmla="val 1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83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33</a:t>
            </a:fld>
            <a:endParaRPr lang="tr-TR" sz="110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124744"/>
            <a:ext cx="6124575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Ausgleichsprobleme: Verschiedene Modellklassen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64114" y="2029619"/>
          <a:ext cx="2212975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28501" progId="Equation.3">
                  <p:embed/>
                </p:oleObj>
              </mc:Choice>
              <mc:Fallback>
                <p:oleObj name="Equation" r:id="rId4" imgW="1091726" imgH="228501" progId="Equation.3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4" y="2029619"/>
                        <a:ext cx="2212975" cy="463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2636045"/>
          <a:ext cx="30368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241300" progId="Equation.3">
                  <p:embed/>
                </p:oleObj>
              </mc:Choice>
              <mc:Fallback>
                <p:oleObj name="Equation" r:id="rId6" imgW="1587500" imgH="241300" progId="Equation.3">
                  <p:embed/>
                  <p:pic>
                    <p:nvPicPr>
                      <p:cNvPr id="113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045"/>
                        <a:ext cx="3036888" cy="461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40416574"/>
              </p:ext>
            </p:extLst>
          </p:nvPr>
        </p:nvGraphicFramePr>
        <p:xfrm>
          <a:off x="468314" y="4135314"/>
          <a:ext cx="27352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431800" progId="Equation.3">
                  <p:embed/>
                </p:oleObj>
              </mc:Choice>
              <mc:Fallback>
                <p:oleObj name="Equation" r:id="rId8" imgW="1866900" imgH="431800" progId="Equation.3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4135314"/>
                        <a:ext cx="2735263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4211637" y="249317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5294313" y="3140869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55125"/>
              </p:ext>
            </p:extLst>
          </p:nvPr>
        </p:nvGraphicFramePr>
        <p:xfrm>
          <a:off x="395289" y="4782789"/>
          <a:ext cx="4421187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362200" imgH="431800" progId="Equation.3">
                  <p:embed/>
                </p:oleObj>
              </mc:Choice>
              <mc:Fallback>
                <p:oleObj name="Formel" r:id="rId10" imgW="2362200" imgH="431800" progId="Equation.3">
                  <p:embed/>
                  <p:pic>
                    <p:nvPicPr>
                      <p:cNvPr id="51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4782789"/>
                        <a:ext cx="4421187" cy="806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539751" y="1340645"/>
          <a:ext cx="17272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850531" imgH="774364" progId="Equation.3">
                  <p:embed/>
                </p:oleObj>
              </mc:Choice>
              <mc:Fallback>
                <p:oleObj name="Formel" r:id="rId12" imgW="850531" imgH="774364" progId="Equation.3">
                  <p:embed/>
                  <p:pic>
                    <p:nvPicPr>
                      <p:cNvPr id="1136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1340645"/>
                        <a:ext cx="17272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7C4C67-5EDE-6DE9-258A-F3A048619778}"/>
              </a:ext>
            </a:extLst>
          </p:cNvPr>
          <p:cNvSpPr txBox="1"/>
          <p:nvPr/>
        </p:nvSpPr>
        <p:spPr>
          <a:xfrm>
            <a:off x="423865" y="3243835"/>
            <a:ext cx="302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Fehlerfunktion: </a:t>
            </a:r>
          </a:p>
          <a:p>
            <a:r>
              <a:rPr lang="de-DE" dirty="0"/>
              <a:t>Mittlere quadratische Abweichung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2DE5782-E66A-1016-3045-D9BC44245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0" y="5774409"/>
            <a:ext cx="8431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Partielle Ableitungen von E bzgl. w</a:t>
            </a:r>
            <a:r>
              <a:rPr lang="de-DE" sz="1800" baseline="-25000" dirty="0"/>
              <a:t>1</a:t>
            </a:r>
            <a:r>
              <a:rPr lang="de-DE" sz="1800" dirty="0"/>
              <a:t> und w</a:t>
            </a:r>
            <a:r>
              <a:rPr lang="de-DE" sz="1800" baseline="-25000" dirty="0"/>
              <a:t>0</a:t>
            </a:r>
            <a:r>
              <a:rPr lang="de-DE" sz="1800" dirty="0"/>
              <a:t> und zu 0 gesetzt -&gt; Fehler minimiert</a:t>
            </a:r>
          </a:p>
        </p:txBody>
      </p:sp>
    </p:spTree>
    <p:extLst>
      <p:ext uri="{BB962C8B-B14F-4D97-AF65-F5344CB8AC3E}">
        <p14:creationId xmlns:p14="http://schemas.microsoft.com/office/powerpoint/2010/main" val="1906869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n-lt"/>
                    <a:ea typeface="ＭＳ Ｐゴシック" charset="0"/>
                    <a:cs typeface="ＭＳ Ｐゴシック" charset="0"/>
                  </a:rPr>
                  <a:t>Ausgleichsprobleme: Berechnung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sepChr m:val="∣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sepChr m:val="∣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  <a:blipFill>
                <a:blip r:embed="rId3"/>
                <a:stretch>
                  <a:fillRect t="-25510" b="-3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6727-AAFD-B035-8F38-E19399F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2E87-08F1-1D4F-9CA5-C33C0689C855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7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n-lt"/>
                    <a:ea typeface="ＭＳ Ｐゴシック" charset="0"/>
                    <a:cs typeface="ＭＳ Ｐゴシック" charset="0"/>
                  </a:rPr>
                  <a:t>Ausgleichsprobleme: Berechnung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sepChr m:val="∣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sepChr m:val="∣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  <a:blipFill>
                <a:blip r:embed="rId3"/>
                <a:stretch>
                  <a:fillRect t="-25510" b="-3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6727-AAFD-B035-8F38-E19399F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2E87-08F1-1D4F-9CA5-C33C0689C855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n-lt"/>
                    <a:ea typeface="ＭＳ Ｐゴシック" charset="0"/>
                    <a:cs typeface="ＭＳ Ｐゴシック" charset="0"/>
                  </a:rPr>
                  <a:t>Ausgleichsprobleme: Berechnung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138DDD43-220F-E4F7-BCB6-BA30F3DE4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981DCCC-884B-F32B-1F7D-6E70FD2EA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976"/>
                <a:ext cx="8435280" cy="4968875"/>
              </a:xfrm>
              <a:blipFill>
                <a:blip r:embed="rId3"/>
                <a:stretch>
                  <a:fillRect l="-3910" t="-25510" b="-140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6727-AAFD-B035-8F38-E19399F9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2E87-08F1-1D4F-9CA5-C33C0689C855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2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37</a:t>
            </a:fld>
            <a:endParaRPr lang="tr-TR" sz="110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124744"/>
            <a:ext cx="6124575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Ausgleichsprobleme: Verschiedene Modellklassen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64114" y="2029619"/>
          <a:ext cx="2212975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28501" progId="Equation.3">
                  <p:embed/>
                </p:oleObj>
              </mc:Choice>
              <mc:Fallback>
                <p:oleObj name="Equation" r:id="rId4" imgW="1091726" imgH="228501" progId="Equation.3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4" y="2029619"/>
                        <a:ext cx="2212975" cy="463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2636045"/>
          <a:ext cx="30368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241300" progId="Equation.3">
                  <p:embed/>
                </p:oleObj>
              </mc:Choice>
              <mc:Fallback>
                <p:oleObj name="Equation" r:id="rId6" imgW="1587500" imgH="241300" progId="Equation.3">
                  <p:embed/>
                  <p:pic>
                    <p:nvPicPr>
                      <p:cNvPr id="113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045"/>
                        <a:ext cx="3036888" cy="461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4" y="2853533"/>
          <a:ext cx="27352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431800" progId="Equation.3">
                  <p:embed/>
                </p:oleObj>
              </mc:Choice>
              <mc:Fallback>
                <p:oleObj name="Equation" r:id="rId8" imgW="1866900" imgH="431800" progId="Equation.3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2853533"/>
                        <a:ext cx="2735263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4211637" y="249317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5294313" y="3140869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125" name="Object 9"/>
          <p:cNvGraphicFramePr>
            <a:graphicFrameLocks noChangeAspect="1"/>
          </p:cNvGraphicFramePr>
          <p:nvPr/>
        </p:nvGraphicFramePr>
        <p:xfrm>
          <a:off x="395289" y="3501008"/>
          <a:ext cx="4421187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362200" imgH="431800" progId="Equation.3">
                  <p:embed/>
                </p:oleObj>
              </mc:Choice>
              <mc:Fallback>
                <p:oleObj name="Formel" r:id="rId10" imgW="2362200" imgH="431800" progId="Equation.3">
                  <p:embed/>
                  <p:pic>
                    <p:nvPicPr>
                      <p:cNvPr id="51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3501008"/>
                        <a:ext cx="4421187" cy="806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539751" y="1340645"/>
          <a:ext cx="17272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850531" imgH="774364" progId="Equation.3">
                  <p:embed/>
                </p:oleObj>
              </mc:Choice>
              <mc:Fallback>
                <p:oleObj name="Formel" r:id="rId12" imgW="850531" imgH="774364" progId="Equation.3">
                  <p:embed/>
                  <p:pic>
                    <p:nvPicPr>
                      <p:cNvPr id="1136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1340645"/>
                        <a:ext cx="17272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2" y="4364832"/>
            <a:ext cx="8431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Partielle Ableitungen von E bzgl. w</a:t>
            </a:r>
            <a:r>
              <a:rPr lang="de-DE" sz="1800" baseline="-25000" dirty="0"/>
              <a:t>1</a:t>
            </a:r>
            <a:r>
              <a:rPr lang="de-DE" sz="1800" dirty="0"/>
              <a:t> und w</a:t>
            </a:r>
            <a:r>
              <a:rPr lang="de-DE" sz="1800" baseline="-25000" dirty="0"/>
              <a:t>0</a:t>
            </a:r>
            <a:r>
              <a:rPr lang="de-DE" sz="1800" dirty="0"/>
              <a:t> und zu 0 gesetzt -&gt; Fehler minimiert</a:t>
            </a:r>
          </a:p>
        </p:txBody>
      </p:sp>
      <p:graphicFrame>
        <p:nvGraphicFramePr>
          <p:cNvPr id="5127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84213" y="4796632"/>
          <a:ext cx="20621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257300" imgH="965200" progId="Equation.3">
                  <p:embed/>
                </p:oleObj>
              </mc:Choice>
              <mc:Fallback>
                <p:oleObj name="Formel" r:id="rId14" imgW="1257300" imgH="965200" progId="Equation.3">
                  <p:embed/>
                  <p:pic>
                    <p:nvPicPr>
                      <p:cNvPr id="51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96632"/>
                        <a:ext cx="2062163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54692446-9258-8741-A0FB-754C36D7C8E7}"/>
              </a:ext>
            </a:extLst>
          </p:cNvPr>
          <p:cNvSpPr/>
          <p:nvPr/>
        </p:nvSpPr>
        <p:spPr>
          <a:xfrm>
            <a:off x="4368678" y="5023384"/>
            <a:ext cx="4608512" cy="1008312"/>
          </a:xfrm>
          <a:prstGeom prst="wedgeRectCallout">
            <a:avLst>
              <a:gd name="adj1" fmla="val -81736"/>
              <a:gd name="adj2" fmla="val -17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Lösen eines Ausgleichsproblems: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164144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7EA2-1CA5-9146-B47C-DD43D44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Regularisierung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90708-3FDE-104D-89E2-C65C5E11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5791D-FB76-1041-911E-109AEF34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8" y="1583752"/>
            <a:ext cx="6600169" cy="1053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479A-3C2A-DF41-BA79-7560B50A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6"/>
            <a:ext cx="8641087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Bisheriger Ansatz: Least </a:t>
            </a:r>
            <a:r>
              <a:rPr lang="de-DE" dirty="0" err="1"/>
              <a:t>Squares</a:t>
            </a:r>
            <a:r>
              <a:rPr lang="de-DE" dirty="0"/>
              <a:t> Error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Einführung von Bestrafungstermen (</a:t>
            </a:r>
            <a:r>
              <a:rPr lang="de-DE" dirty="0" err="1"/>
              <a:t>Penalized</a:t>
            </a:r>
            <a:r>
              <a:rPr lang="de-DE" dirty="0"/>
              <a:t> Least </a:t>
            </a:r>
            <a:r>
              <a:rPr lang="de-DE" dirty="0" err="1"/>
              <a:t>Squares</a:t>
            </a:r>
            <a:r>
              <a:rPr lang="de-DE" dirty="0"/>
              <a:t>):</a:t>
            </a:r>
          </a:p>
          <a:p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:=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𝛼 ∙ </a:t>
            </a:r>
            <a:r>
              <a:rPr lang="de-DE" sz="2400" dirty="0" err="1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de-DE" dirty="0"/>
              <a:t>zu minimieren nach </a:t>
            </a:r>
            <a:r>
              <a:rPr lang="de-DE" b="1" dirty="0"/>
              <a:t>𝜆 =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de-DE" dirty="0"/>
          </a:p>
          <a:p>
            <a:pPr lvl="1"/>
            <a:r>
              <a:rPr lang="de-DE" dirty="0" err="1">
                <a:solidFill>
                  <a:srgbClr val="081BFF"/>
                </a:solidFill>
              </a:rPr>
              <a:t>pen</a:t>
            </a:r>
            <a:r>
              <a:rPr lang="de-DE" dirty="0">
                <a:solidFill>
                  <a:srgbClr val="081BFF"/>
                </a:solidFill>
              </a:rPr>
              <a:t>(</a:t>
            </a:r>
            <a:r>
              <a:rPr lang="de-DE" b="1" dirty="0">
                <a:solidFill>
                  <a:srgbClr val="081BFF"/>
                </a:solidFill>
              </a:rPr>
              <a:t>𝜆</a:t>
            </a:r>
            <a:r>
              <a:rPr lang="de-DE" dirty="0">
                <a:solidFill>
                  <a:srgbClr val="081BFF"/>
                </a:solidFill>
              </a:rPr>
              <a:t>) </a:t>
            </a:r>
            <a:r>
              <a:rPr lang="de-DE" dirty="0"/>
              <a:t>misst Komplexität der </a:t>
            </a:r>
            <a:r>
              <a:rPr lang="de-DE" dirty="0">
                <a:solidFill>
                  <a:srgbClr val="081BFF"/>
                </a:solidFill>
              </a:rPr>
              <a:t>Regressionskoeffizienten</a:t>
            </a:r>
          </a:p>
          <a:p>
            <a:pPr lvl="1"/>
            <a:r>
              <a:rPr lang="de-DE" dirty="0"/>
              <a:t>Glättungsparameter 𝛼 misst Einfluss von </a:t>
            </a:r>
            <a:r>
              <a:rPr lang="de-DE" dirty="0" err="1"/>
              <a:t>pen</a:t>
            </a:r>
            <a:r>
              <a:rPr lang="de-DE" dirty="0"/>
              <a:t>(</a:t>
            </a:r>
            <a:r>
              <a:rPr lang="de-DE" b="1" dirty="0"/>
              <a:t>𝜆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r>
              <a:rPr lang="de-DE" dirty="0"/>
              <a:t>Genannt: </a:t>
            </a:r>
            <a:r>
              <a:rPr lang="de-DE" dirty="0" err="1"/>
              <a:t>Regularisierung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C239-6B37-3942-BB7A-99E8EAAB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Regularisierung</a:t>
            </a:r>
            <a:r>
              <a:rPr lang="de-DE" dirty="0"/>
              <a:t> bei der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3BE94-7578-E444-BFED-F5690CEC5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6"/>
                <a:ext cx="8435280" cy="4968875"/>
              </a:xfrm>
            </p:spPr>
            <p:txBody>
              <a:bodyPr/>
              <a:lstStyle/>
              <a:p>
                <a:r>
                  <a:rPr lang="de-DE" dirty="0"/>
                  <a:t>Ridge Regression (First, Grat, Bergrücken)</a:t>
                </a:r>
              </a:p>
              <a:p>
                <a:pPr marL="741363" lvl="1" indent="-284163">
                  <a:tabLst>
                    <a:tab pos="5770563" algn="l"/>
                  </a:tabLst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de-DE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de-DE" dirty="0"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Schrumpfung der Koeffizienten </a:t>
                </a:r>
                <a:r>
                  <a:rPr lang="de-DE" i="1" dirty="0">
                    <a:solidFill>
                      <a:srgbClr val="0B05FF"/>
                    </a:solidFill>
                    <a:latin typeface="+mj-lt"/>
                    <a:cs typeface="Times New Roman" panose="02020603050405020304" pitchFamily="18" charset="0"/>
                  </a:rPr>
                  <a:t>gegen</a:t>
                </a:r>
                <a:r>
                  <a:rPr lang="de-DE" dirty="0">
                    <a:solidFill>
                      <a:srgbClr val="0B05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B05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de-DE" dirty="0">
                  <a:solidFill>
                    <a:srgbClr val="0B05FF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LASSO (Least Absolute </a:t>
                </a:r>
                <a:r>
                  <a:rPr lang="de-DE" dirty="0" err="1">
                    <a:latin typeface="+mj-lt"/>
                    <a:cs typeface="Times New Roman" panose="02020603050405020304" pitchFamily="18" charset="0"/>
                  </a:rPr>
                  <a:t>Shrinkage</a:t>
                </a:r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de-DE" dirty="0" err="1">
                    <a:latin typeface="+mj-lt"/>
                    <a:cs typeface="Times New Roman" panose="02020603050405020304" pitchFamily="18" charset="0"/>
                  </a:rPr>
                  <a:t>and</a:t>
                </a:r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de-DE" dirty="0" err="1">
                    <a:latin typeface="+mj-lt"/>
                    <a:cs typeface="Times New Roman" panose="02020603050405020304" pitchFamily="18" charset="0"/>
                  </a:rPr>
                  <a:t>Selection</a:t>
                </a:r>
                <a:r>
                  <a:rPr lang="de-DE" dirty="0">
                    <a:latin typeface="+mj-lt"/>
                    <a:cs typeface="Times New Roman" panose="02020603050405020304" pitchFamily="18" charset="0"/>
                  </a:rPr>
                  <a:t> Operator)</a:t>
                </a:r>
              </a:p>
              <a:p>
                <a:pPr marL="741363" lvl="1" indent="-284163">
                  <a:tabLst>
                    <a:tab pos="5770563" algn="l"/>
                  </a:tabLst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081B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081B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81B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81B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DE" dirty="0"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r>
                  <a:rPr lang="de-DE" dirty="0">
                    <a:latin typeface="+mj-lt"/>
                  </a:rPr>
                  <a:t>Schrumpfung der Koeffizienten </a:t>
                </a:r>
                <a:r>
                  <a:rPr lang="de-DE" i="1" dirty="0">
                    <a:solidFill>
                      <a:srgbClr val="0B05FF"/>
                    </a:solidFill>
                    <a:latin typeface="+mj-lt"/>
                  </a:rPr>
                  <a:t>auf</a:t>
                </a:r>
                <a:r>
                  <a:rPr lang="de-DE" dirty="0">
                    <a:solidFill>
                      <a:srgbClr val="0B05FF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B05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>
                  <a:solidFill>
                    <a:srgbClr val="0B05FF"/>
                  </a:solidFill>
                  <a:latin typeface="+mj-lt"/>
                </a:endParaRPr>
              </a:p>
              <a:p>
                <a:pPr lvl="1"/>
                <a:r>
                  <a:rPr lang="de-DE" dirty="0">
                    <a:latin typeface="+mj-lt"/>
                  </a:rPr>
                  <a:t>Verwendung zur Konstruktion möglichst einfacher Modelle</a:t>
                </a:r>
              </a:p>
              <a:p>
                <a:r>
                  <a:rPr lang="de-DE" dirty="0">
                    <a:latin typeface="+mj-lt"/>
                  </a:rPr>
                  <a:t>Bei allen </a:t>
                </a:r>
                <a:r>
                  <a:rPr lang="de-DE" dirty="0" err="1">
                    <a:latin typeface="+mj-lt"/>
                  </a:rPr>
                  <a:t>Regularisierungsverfahren</a:t>
                </a:r>
                <a:r>
                  <a:rPr lang="de-DE" dirty="0">
                    <a:latin typeface="+mj-lt"/>
                  </a:rPr>
                  <a:t> ist die Annahme, </a:t>
                </a:r>
                <a:br>
                  <a:rPr lang="de-DE" dirty="0">
                    <a:latin typeface="+mj-lt"/>
                  </a:rPr>
                </a:br>
                <a:r>
                  <a:rPr lang="de-DE" dirty="0">
                    <a:latin typeface="+mj-lt"/>
                  </a:rPr>
                  <a:t>dass die Koeffizienten bzgl. ihrer Werte vergleichbar sind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3BE94-7578-E444-BFED-F5690CEC5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6"/>
                <a:ext cx="8435280" cy="4968875"/>
              </a:xfrm>
              <a:blipFill>
                <a:blip r:embed="rId2"/>
                <a:stretch>
                  <a:fillRect l="-1203" t="-2041" r="-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779F-FB44-EE44-9BC7-C76E553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39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938" y="324074"/>
            <a:ext cx="8896351" cy="5337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</a:rPr>
              <a:t>   </a:t>
            </a:r>
            <a:r>
              <a:rPr lang="en-US" sz="3200" dirty="0" err="1">
                <a:ea typeface="ＭＳ Ｐゴシック" charset="0"/>
              </a:rPr>
              <a:t>Problemanalyse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marL="457189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Verwende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Kamera</a:t>
            </a:r>
            <a:r>
              <a:rPr lang="en-US" dirty="0">
                <a:ea typeface="ＭＳ Ｐゴシック" charset="0"/>
              </a:rPr>
              <a:t> und </a:t>
            </a:r>
            <a:r>
              <a:rPr lang="en-US" dirty="0" err="1">
                <a:ea typeface="ＭＳ Ｐゴシック" charset="0"/>
              </a:rPr>
              <a:t>nehme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Bilder</a:t>
            </a:r>
            <a:r>
              <a:rPr lang="en-US" dirty="0">
                <a:ea typeface="ＭＳ Ｐゴシック" charset="0"/>
              </a:rPr>
              <a:t> auf,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um </a:t>
            </a:r>
            <a:r>
              <a:rPr lang="en-US" dirty="0" err="1">
                <a:ea typeface="ＭＳ Ｐゴシック" charset="0"/>
              </a:rPr>
              <a:t>Merkmale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bestimmen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Länge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Helligkeit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Breite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Anzahl</a:t>
            </a:r>
            <a:r>
              <a:rPr lang="en-US" sz="1800" dirty="0">
                <a:ea typeface="ＭＳ Ｐゴシック" charset="0"/>
              </a:rPr>
              <a:t> und Form der </a:t>
            </a:r>
            <a:r>
              <a:rPr lang="en-US" sz="1800" dirty="0" err="1">
                <a:ea typeface="ＭＳ Ｐゴシック" charset="0"/>
              </a:rPr>
              <a:t>Flossen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ea typeface="ＭＳ Ｐゴシック" charset="0"/>
              </a:rPr>
              <a:t>Position des </a:t>
            </a:r>
            <a:r>
              <a:rPr lang="en-US" sz="1800" dirty="0" err="1">
                <a:ea typeface="ＭＳ Ｐゴシック" charset="0"/>
              </a:rPr>
              <a:t>Mundes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usw</a:t>
            </a:r>
            <a:r>
              <a:rPr lang="en-US" sz="1800" dirty="0">
                <a:ea typeface="ＭＳ Ｐゴシック" charset="0"/>
              </a:rPr>
              <a:t>.</a:t>
            </a:r>
          </a:p>
          <a:p>
            <a:pPr lvl="2" eaLnBrk="1" hangingPunct="1"/>
            <a:endParaRPr lang="en-US" sz="1800" dirty="0">
              <a:ea typeface="ＭＳ Ｐゴシック" charset="0"/>
            </a:endParaRPr>
          </a:p>
          <a:p>
            <a:pPr marL="514338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Menge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aller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möglichen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Merkmale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marL="514338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Ziel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err="1">
                <a:ea typeface="ＭＳ Ｐゴシック" charset="0"/>
              </a:rPr>
              <a:t>Wähle</a:t>
            </a:r>
            <a:r>
              <a:rPr lang="en-US" dirty="0">
                <a:ea typeface="ＭＳ Ｐゴシック" charset="0"/>
              </a:rPr>
              <a:t> die </a:t>
            </a:r>
            <a:r>
              <a:rPr lang="en-US" dirty="0" err="1">
                <a:ea typeface="ＭＳ Ｐゴシック" charset="0"/>
              </a:rPr>
              <a:t>relevanten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aus</a:t>
            </a:r>
            <a:endParaRPr lang="en-US" dirty="0">
              <a:ea typeface="ＭＳ Ｐゴシック" charset="0"/>
            </a:endParaRPr>
          </a:p>
          <a:p>
            <a:pPr lvl="2" eaLnBrk="1" hangingPunct="1"/>
            <a:endParaRPr lang="en-US" sz="18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308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Überwachtes Lernen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Beispiel: Ausgleichsrechnung (</a:t>
            </a:r>
            <a:r>
              <a:rPr lang="de-DE" dirty="0">
                <a:solidFill>
                  <a:srgbClr val="0544FF"/>
                </a:solidFill>
              </a:rPr>
              <a:t>Regression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Gegeben Datenpunkte, bestimme Parameter, so dass für </a:t>
            </a:r>
            <a:r>
              <a:rPr lang="de-DE" dirty="0">
                <a:solidFill>
                  <a:srgbClr val="0B05FF"/>
                </a:solidFill>
              </a:rPr>
              <a:t>gegebene x-Werte</a:t>
            </a:r>
            <a:r>
              <a:rPr lang="de-DE" dirty="0"/>
              <a:t>, bei i.A. minimalem Fehler die </a:t>
            </a:r>
            <a:r>
              <a:rPr lang="de-DE" dirty="0" err="1">
                <a:solidFill>
                  <a:srgbClr val="0B05FF"/>
                </a:solidFill>
              </a:rPr>
              <a:t>y</a:t>
            </a:r>
            <a:r>
              <a:rPr lang="de-DE" dirty="0">
                <a:solidFill>
                  <a:srgbClr val="0B05FF"/>
                </a:solidFill>
              </a:rPr>
              <a:t>-Werte geschätzt </a:t>
            </a:r>
            <a:r>
              <a:rPr lang="de-DE" dirty="0"/>
              <a:t>werden können</a:t>
            </a:r>
          </a:p>
          <a:p>
            <a:pPr lvl="1"/>
            <a:r>
              <a:rPr lang="de-DE" dirty="0"/>
              <a:t>Optimierungsproblem</a:t>
            </a:r>
            <a:br>
              <a:rPr lang="de-DE" dirty="0"/>
            </a:br>
            <a:r>
              <a:rPr lang="de-DE" dirty="0"/>
              <a:t>Minimierung eines Normmaßes</a:t>
            </a:r>
          </a:p>
          <a:p>
            <a:r>
              <a:rPr lang="de-DE" dirty="0"/>
              <a:t>Beispiel: </a:t>
            </a:r>
            <a:r>
              <a:rPr lang="de-DE" dirty="0">
                <a:solidFill>
                  <a:srgbClr val="0544FF"/>
                </a:solidFill>
              </a:rPr>
              <a:t>Klassifikation</a:t>
            </a:r>
          </a:p>
          <a:p>
            <a:pPr lvl="1"/>
            <a:r>
              <a:rPr lang="de-DE" dirty="0"/>
              <a:t>Gegebene Datenpunkte jeweils mit Klassifikationswert, </a:t>
            </a:r>
            <a:r>
              <a:rPr lang="de-DE" dirty="0">
                <a:solidFill>
                  <a:srgbClr val="0B05FF"/>
                </a:solidFill>
              </a:rPr>
              <a:t>bestimme Klassifikationswert für Datenpunkte </a:t>
            </a:r>
            <a:r>
              <a:rPr lang="de-DE" dirty="0"/>
              <a:t>ohne diesen (binärer oder mehrwertiger </a:t>
            </a:r>
            <a:r>
              <a:rPr lang="de-DE" dirty="0" err="1"/>
              <a:t>Klassifikator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Kann als Spezialfall der Regression angesehen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C7AF4-5988-DE45-8C62-5BE2B5C9AEA6}"/>
              </a:ext>
            </a:extLst>
          </p:cNvPr>
          <p:cNvSpPr txBox="1"/>
          <p:nvPr/>
        </p:nvSpPr>
        <p:spPr>
          <a:xfrm>
            <a:off x="6372200" y="1012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41AF5-D75B-A44F-B379-97E1F2ABA59B}"/>
              </a:ext>
            </a:extLst>
          </p:cNvPr>
          <p:cNvSpPr txBox="1"/>
          <p:nvPr/>
        </p:nvSpPr>
        <p:spPr>
          <a:xfrm>
            <a:off x="2123728" y="6392361"/>
            <a:ext cx="4899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/>
              <a:t>1</a:t>
            </a:r>
            <a:r>
              <a:rPr lang="de-DE" sz="1200" dirty="0"/>
              <a:t> Regression: Rückgang oder Rückschluss von Funktionswerten auf Funktion</a:t>
            </a:r>
          </a:p>
        </p:txBody>
      </p:sp>
    </p:spTree>
    <p:extLst>
      <p:ext uri="{BB962C8B-B14F-4D97-AF65-F5344CB8AC3E}">
        <p14:creationId xmlns:p14="http://schemas.microsoft.com/office/powerpoint/2010/main" val="392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8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</a:rPr>
              <a:t>Modellauswahl &amp; Generalisierung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86800" cy="482441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Lernen kann als Optimierungsproblem angesehen werden:</a:t>
            </a:r>
          </a:p>
          <a:p>
            <a:pPr lvl="1" eaLnBrk="1" hangingPunct="1"/>
            <a:r>
              <a:rPr lang="de-DE" sz="2000" dirty="0">
                <a:ea typeface="ＭＳ Ｐゴシック" charset="0"/>
                <a:cs typeface="ＭＳ Ｐゴシック" charset="0"/>
              </a:rPr>
              <a:t>Berechne Modell, so dass Fehlerfunktion minimiert</a:t>
            </a:r>
          </a:p>
          <a:p>
            <a:pPr lvl="1" eaLnBrk="1" hangingPunct="1"/>
            <a:r>
              <a:rPr lang="de-DE" sz="2000" dirty="0">
                <a:ea typeface="ＭＳ Ｐゴシック" charset="0"/>
                <a:cs typeface="ＭＳ Ｐゴシック" charset="0"/>
              </a:rPr>
              <a:t>Parameter für Repräsentation berechnen </a:t>
            </a:r>
            <a:r>
              <a:rPr lang="de-DE" sz="2000" dirty="0">
                <a:ea typeface="ＭＳ Ｐゴシック" charset="0"/>
                <a:cs typeface="ＭＳ Ｐゴシック" charset="0"/>
                <a:sym typeface="Wingdings"/>
              </a:rPr>
              <a:t> "</a:t>
            </a:r>
            <a:r>
              <a:rPr lang="de-DE" sz="2000" dirty="0">
                <a:solidFill>
                  <a:srgbClr val="0B05FF"/>
                </a:solidFill>
                <a:ea typeface="ＭＳ Ｐゴシック" charset="0"/>
                <a:cs typeface="ＭＳ Ｐゴシック" charset="0"/>
                <a:sym typeface="Wingdings"/>
              </a:rPr>
              <a:t>Parametrisches Lernen</a:t>
            </a:r>
            <a:r>
              <a:rPr lang="de-DE" sz="2000" dirty="0">
                <a:ea typeface="ＭＳ Ｐゴシック" charset="0"/>
                <a:cs typeface="ＭＳ Ｐゴシック" charset="0"/>
                <a:sym typeface="Wingdings"/>
              </a:rPr>
              <a:t>"</a:t>
            </a:r>
            <a:endParaRPr lang="de-DE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Lernen ist i.A. ein </a:t>
            </a:r>
            <a:r>
              <a:rPr lang="de-DE" sz="2400" dirty="0">
                <a:solidFill>
                  <a:srgbClr val="0000FF"/>
                </a:solidFill>
                <a:ea typeface="ＭＳ Ｐゴシック" charset="0"/>
              </a:rPr>
              <a:t>schlecht gestelltes Problem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ea typeface="ＭＳ Ｐゴシック" charset="0"/>
              </a:rPr>
              <a:t>In der Regel sind die Daten nicht geeignet, um eine eindeutige Lösung des Optimierungsproblems zu finden</a:t>
            </a:r>
          </a:p>
          <a:p>
            <a:pPr lvl="1" eaLnBrk="1" hangingPunct="1"/>
            <a:r>
              <a:rPr lang="de-DE" sz="2200" dirty="0">
                <a:solidFill>
                  <a:srgbClr val="0B05FF"/>
                </a:solidFill>
                <a:ea typeface="ＭＳ Ｐゴシック" charset="0"/>
              </a:rPr>
              <a:t>Vorannahmen treffen: </a:t>
            </a:r>
            <a:r>
              <a:rPr lang="de-DE" sz="2200" dirty="0">
                <a:ea typeface="ＭＳ Ｐゴシック" charset="0"/>
              </a:rPr>
              <a:t>Annahmen bzgl. </a:t>
            </a:r>
            <a:r>
              <a:rPr lang="de-DE" sz="220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</a:rPr>
              <a:t>H </a:t>
            </a:r>
            <a:r>
              <a:rPr lang="de-DE" sz="2200" dirty="0">
                <a:ea typeface="ＭＳ Ｐゴシック" charset="0"/>
              </a:rPr>
              <a:t>(</a:t>
            </a:r>
            <a:r>
              <a:rPr lang="de-DE" sz="2200" dirty="0" err="1">
                <a:ea typeface="ＭＳ Ｐゴシック" charset="0"/>
              </a:rPr>
              <a:t>inductive</a:t>
            </a:r>
            <a:r>
              <a:rPr lang="de-DE" sz="2200" dirty="0">
                <a:ea typeface="ＭＳ Ｐゴシック" charset="0"/>
              </a:rPr>
              <a:t> </a:t>
            </a:r>
            <a:r>
              <a:rPr lang="de-DE" sz="2200" dirty="0" err="1">
                <a:ea typeface="ＭＳ Ｐゴシック" charset="0"/>
              </a:rPr>
              <a:t>bias</a:t>
            </a:r>
            <a:r>
              <a:rPr lang="de-DE" sz="2200" dirty="0">
                <a:ea typeface="ＭＳ Ｐゴシック" charset="0"/>
              </a:rPr>
              <a:t>)</a:t>
            </a:r>
            <a:endParaRPr lang="de-DE" sz="2200" dirty="0">
              <a:solidFill>
                <a:schemeClr val="accent5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solidFill>
                  <a:srgbClr val="0B05FF"/>
                </a:solidFill>
                <a:ea typeface="ＭＳ Ｐゴシック" charset="0"/>
              </a:rPr>
              <a:t>Kann man optimale Hypothesenklassen automatisch bestimmen? </a:t>
            </a:r>
            <a:endParaRPr lang="de-DE" sz="22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Generalisierung</a:t>
            </a:r>
            <a:r>
              <a:rPr lang="de-DE" sz="2400" dirty="0">
                <a:solidFill>
                  <a:schemeClr val="bg2"/>
                </a:solidFill>
                <a:ea typeface="ＭＳ Ｐゴシック" charset="0"/>
              </a:rPr>
              <a:t>:</a:t>
            </a:r>
            <a:r>
              <a:rPr lang="de-DE" sz="2400" dirty="0">
                <a:solidFill>
                  <a:srgbClr val="990033"/>
                </a:solidFill>
                <a:ea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Wie gut arbeitet Modell auf neuen Daten?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Generalisierungsfehler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Überanpassung </a:t>
            </a:r>
            <a:r>
              <a:rPr lang="de-DE" sz="2400" dirty="0">
                <a:ea typeface="ＭＳ Ｐゴシック" charset="0"/>
              </a:rPr>
              <a:t>(</a:t>
            </a:r>
            <a:r>
              <a:rPr lang="de-DE" sz="2400" dirty="0" err="1">
                <a:ea typeface="ＭＳ Ｐゴシック" charset="0"/>
              </a:rPr>
              <a:t>Overfitting</a:t>
            </a:r>
            <a:r>
              <a:rPr lang="de-DE" sz="2400" dirty="0">
                <a:ea typeface="ＭＳ Ｐゴシック" charset="0"/>
              </a:rPr>
              <a:t>):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komplexer als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C </a:t>
            </a:r>
            <a:r>
              <a:rPr lang="de-DE" sz="2400" dirty="0">
                <a:ea typeface="ＭＳ Ｐゴシック" charset="0"/>
              </a:rPr>
              <a:t>bzw.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f</a:t>
            </a:r>
            <a:r>
              <a:rPr lang="de-DE" sz="2400" i="1" dirty="0">
                <a:ea typeface="ＭＳ Ｐゴシック" charset="0"/>
              </a:rPr>
              <a:t> 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Unteranpassung </a:t>
            </a:r>
            <a:r>
              <a:rPr lang="de-DE" sz="2400" dirty="0">
                <a:ea typeface="ＭＳ Ｐゴシック" charset="0"/>
              </a:rPr>
              <a:t>(</a:t>
            </a:r>
            <a:r>
              <a:rPr lang="de-DE" sz="2400" dirty="0" err="1">
                <a:ea typeface="ＭＳ Ｐゴシック" charset="0"/>
              </a:rPr>
              <a:t>Underfitting</a:t>
            </a:r>
            <a:r>
              <a:rPr lang="de-DE" sz="2400" dirty="0">
                <a:ea typeface="ＭＳ Ｐゴシック" charset="0"/>
              </a:rPr>
              <a:t>):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H</a:t>
            </a:r>
            <a:r>
              <a:rPr lang="de-DE" sz="2400" dirty="0">
                <a:ea typeface="ＭＳ Ｐゴシック" charset="0"/>
              </a:rPr>
              <a:t> weniger komplex als 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C</a:t>
            </a:r>
            <a:r>
              <a:rPr lang="de-DE" sz="2400" dirty="0">
                <a:ea typeface="ＭＳ Ｐゴシック" charset="0"/>
              </a:rPr>
              <a:t> bzw.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f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7984D-3C5F-9B43-8F01-C31C5720B6C1}"/>
              </a:ext>
            </a:extLst>
          </p:cNvPr>
          <p:cNvSpPr/>
          <p:nvPr/>
        </p:nvSpPr>
        <p:spPr>
          <a:xfrm>
            <a:off x="2339752" y="6070834"/>
            <a:ext cx="597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H </a:t>
            </a:r>
            <a:r>
              <a:rPr lang="de-DE" dirty="0"/>
              <a:t>= Hypothesenklasse, </a:t>
            </a:r>
            <a:r>
              <a:rPr lang="de-DE" dirty="0">
                <a:solidFill>
                  <a:srgbClr val="4597A0"/>
                </a:solidFill>
              </a:rPr>
              <a:t>C </a:t>
            </a:r>
            <a:r>
              <a:rPr lang="de-DE" dirty="0"/>
              <a:t>= </a:t>
            </a:r>
            <a:r>
              <a:rPr lang="de-DE" dirty="0" err="1"/>
              <a:t>Classifier</a:t>
            </a:r>
            <a:r>
              <a:rPr lang="de-DE" dirty="0"/>
              <a:t>,  </a:t>
            </a:r>
            <a:r>
              <a:rPr lang="de-DE" dirty="0">
                <a:solidFill>
                  <a:srgbClr val="4597A0"/>
                </a:solidFill>
              </a:rPr>
              <a:t>f</a:t>
            </a:r>
            <a:r>
              <a:rPr lang="de-DE" i="1" dirty="0"/>
              <a:t> </a:t>
            </a:r>
            <a:r>
              <a:rPr lang="de-DE" dirty="0"/>
              <a:t>= Regressionsfunktion</a:t>
            </a:r>
          </a:p>
        </p:txBody>
      </p:sp>
    </p:spTree>
    <p:extLst>
      <p:ext uri="{BB962C8B-B14F-4D97-AF65-F5344CB8AC3E}">
        <p14:creationId xmlns:p14="http://schemas.microsoft.com/office/powerpoint/2010/main" val="13726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Drei-Wege-Austauschbeziehung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27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br>
              <a:rPr lang="en-US" kern="0" dirty="0">
                <a:ea typeface="ＭＳ Ｐゴシック" charset="0"/>
              </a:rPr>
            </a:br>
            <a:r>
              <a:rPr lang="en-US" kern="0" dirty="0">
                <a:ea typeface="ＭＳ Ｐゴシック" charset="0"/>
              </a:rPr>
              <a:t>(</a:t>
            </a:r>
            <a:r>
              <a:rPr lang="en-US" kern="0" dirty="0" err="1">
                <a:ea typeface="ＭＳ Ｐゴシック" charset="0"/>
              </a:rPr>
              <a:t>Dietterich</a:t>
            </a:r>
            <a:r>
              <a:rPr lang="en-US" kern="0" dirty="0">
                <a:ea typeface="ＭＳ Ｐゴシック" charset="0"/>
              </a:rPr>
              <a:t>, 2003):</a:t>
            </a: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Komplexität</a:t>
            </a:r>
            <a:r>
              <a:rPr lang="en-US" kern="0" dirty="0">
                <a:ea typeface="ＭＳ Ｐゴシック" charset="0"/>
              </a:rPr>
              <a:t> von 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i="1" kern="0" dirty="0">
                <a:latin typeface="Lucida Bright" charset="0"/>
                <a:ea typeface="ＭＳ Ｐゴシック" charset="0"/>
              </a:rPr>
              <a:t> : c </a:t>
            </a:r>
            <a:r>
              <a:rPr lang="en-US" kern="0" dirty="0">
                <a:latin typeface="Lucida Bright" charset="0"/>
                <a:ea typeface="ＭＳ Ｐゴシック" charset="0"/>
              </a:rPr>
              <a:t>(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kern="0" dirty="0">
                <a:latin typeface="Lucida Bright" charset="0"/>
                <a:ea typeface="ＭＳ Ｐゴシック" charset="0"/>
              </a:rPr>
              <a:t>),</a:t>
            </a: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Trainingsmengengröße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N, </a:t>
            </a:r>
            <a:endParaRPr lang="en-US" kern="0" dirty="0">
              <a:ea typeface="ＭＳ Ｐゴシック" charset="0"/>
            </a:endParaRP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Generalisierungsfehler</a:t>
            </a:r>
            <a:r>
              <a:rPr lang="en-US" kern="0" dirty="0">
                <a:ea typeface="ＭＳ Ｐゴシック" charset="0"/>
              </a:rPr>
              <a:t>,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ea typeface="ＭＳ Ｐゴシック" charset="0"/>
              </a:rPr>
              <a:t>, auf </a:t>
            </a:r>
            <a:r>
              <a:rPr lang="en-US" kern="0" dirty="0" err="1">
                <a:ea typeface="ＭＳ Ｐゴシック" charset="0"/>
              </a:rPr>
              <a:t>neuen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Daten</a:t>
            </a:r>
            <a:endParaRPr lang="en-US" kern="0" dirty="0">
              <a:ea typeface="ＭＳ Ｐゴシック" charset="0"/>
            </a:endParaRPr>
          </a:p>
          <a:p>
            <a:pPr eaLnBrk="1" hangingPunct="1"/>
            <a:r>
              <a:rPr lang="en-US" kern="0" dirty="0" err="1">
                <a:ea typeface="ＭＳ Ｐゴシック" charset="0"/>
              </a:rPr>
              <a:t>Wenn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N</a:t>
            </a:r>
            <a:r>
              <a:rPr lang="en-US" kern="0" dirty="0">
                <a:latin typeface="Symbol" charset="0"/>
                <a:ea typeface="ＭＳ Ｐゴシック" charset="0"/>
              </a:rPr>
              <a:t>­ ↑, </a:t>
            </a:r>
            <a:r>
              <a:rPr lang="en-US" i="1" kern="0" dirty="0">
                <a:ea typeface="ＭＳ Ｐゴシック" charset="0"/>
              </a:rPr>
              <a:t>E </a:t>
            </a:r>
            <a:r>
              <a:rPr lang="en-US" kern="0" dirty="0">
                <a:latin typeface="Symbol" charset="0"/>
                <a:ea typeface="ＭＳ Ｐゴシック" charset="0"/>
              </a:rPr>
              <a:t>¯</a:t>
            </a:r>
            <a:endParaRPr lang="en-US" kern="0" dirty="0">
              <a:latin typeface="Lucida Bright" charset="0"/>
              <a:ea typeface="ＭＳ Ｐゴシック" charset="0"/>
            </a:endParaRPr>
          </a:p>
          <a:p>
            <a:pPr eaLnBrk="1" hangingPunct="1"/>
            <a:r>
              <a:rPr lang="en-US" kern="0" dirty="0" err="1">
                <a:ea typeface="ＭＳ Ｐゴシック" charset="0"/>
              </a:rPr>
              <a:t>Wenn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c </a:t>
            </a:r>
            <a:r>
              <a:rPr lang="en-US" kern="0" dirty="0">
                <a:latin typeface="Lucida Bright" charset="0"/>
                <a:ea typeface="ＭＳ Ｐゴシック" charset="0"/>
              </a:rPr>
              <a:t>(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 </a:t>
            </a:r>
            <a:r>
              <a:rPr lang="en-US" kern="0" dirty="0">
                <a:latin typeface="Lucida Bright" charset="0"/>
                <a:ea typeface="ＭＳ Ｐゴシック" charset="0"/>
              </a:rPr>
              <a:t>)</a:t>
            </a:r>
            <a:r>
              <a:rPr lang="en-US" kern="0" dirty="0">
                <a:latin typeface="Symbol" charset="0"/>
                <a:ea typeface="ＭＳ Ｐゴシック" charset="0"/>
              </a:rPr>
              <a:t>↑­, </a:t>
            </a:r>
            <a:r>
              <a:rPr lang="en-US" kern="0" dirty="0">
                <a:ea typeface="ＭＳ Ｐゴシック" charset="0"/>
              </a:rPr>
              <a:t>gilt </a:t>
            </a:r>
            <a:r>
              <a:rPr lang="en-US" kern="0" dirty="0" err="1">
                <a:ea typeface="ＭＳ Ｐゴシック" charset="0"/>
              </a:rPr>
              <a:t>zuerst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E </a:t>
            </a:r>
            <a:r>
              <a:rPr lang="en-US" kern="0" dirty="0">
                <a:latin typeface="Symbol" charset="0"/>
                <a:ea typeface="ＭＳ Ｐゴシック" charset="0"/>
              </a:rPr>
              <a:t>¯ </a:t>
            </a:r>
            <a:r>
              <a:rPr lang="en-US" kern="0" dirty="0">
                <a:ea typeface="ＭＳ Ｐゴシック" charset="0"/>
              </a:rPr>
              <a:t>und </a:t>
            </a:r>
            <a:r>
              <a:rPr lang="en-US" kern="0" dirty="0" err="1">
                <a:ea typeface="ＭＳ Ｐゴシック" charset="0"/>
              </a:rPr>
              <a:t>dann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latin typeface="Symbol" charset="0"/>
                <a:ea typeface="ＭＳ Ｐゴシック" charset="0"/>
              </a:rPr>
              <a:t>­ ↑</a:t>
            </a:r>
            <a:endParaRPr lang="en-US" kern="0" dirty="0">
              <a:latin typeface="Lucida Br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0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Kreuzvalidierung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Überwachtes Lernen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8F5-A01A-24B6-CAE0-5F29CCC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14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Kreuzvalidierung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Um den </a:t>
            </a:r>
            <a:r>
              <a:rPr lang="en-US" dirty="0" err="1">
                <a:ea typeface="ＭＳ Ｐゴシック" charset="0"/>
              </a:rPr>
              <a:t>Generalisierungsfehler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abzuschätzen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brauchen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wir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mit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denen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nicht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trainiert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wurde</a:t>
            </a:r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 err="1">
                <a:ea typeface="ＭＳ Ｐゴシック" charset="0"/>
              </a:rPr>
              <a:t>Aufteilung</a:t>
            </a:r>
            <a:r>
              <a:rPr lang="en-US" dirty="0">
                <a:ea typeface="ＭＳ Ｐゴシック" charset="0"/>
              </a:rPr>
              <a:t> der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Trainingsmenge</a:t>
            </a:r>
            <a:r>
              <a:rPr lang="en-US" dirty="0">
                <a:ea typeface="ＭＳ Ｐゴシック" charset="0"/>
              </a:rPr>
              <a:t> (50%)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Testmenge</a:t>
            </a:r>
            <a:r>
              <a:rPr lang="en-US" dirty="0">
                <a:ea typeface="ＭＳ Ｐゴシック" charset="0"/>
              </a:rPr>
              <a:t> (</a:t>
            </a:r>
            <a:r>
              <a:rPr lang="en-US" dirty="0" err="1">
                <a:ea typeface="ＭＳ Ｐゴシック" charset="0"/>
              </a:rPr>
              <a:t>z.B</a:t>
            </a:r>
            <a:r>
              <a:rPr lang="en-US" dirty="0">
                <a:ea typeface="ＭＳ Ｐゴシック" charset="0"/>
              </a:rPr>
              <a:t>. </a:t>
            </a:r>
            <a:r>
              <a:rPr lang="en-US" dirty="0" err="1">
                <a:ea typeface="ＭＳ Ｐゴシック" charset="0"/>
              </a:rPr>
              <a:t>für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Publikation</a:t>
            </a:r>
            <a:r>
              <a:rPr lang="en-US" dirty="0">
                <a:ea typeface="ＭＳ Ｐゴシック" charset="0"/>
              </a:rPr>
              <a:t>) (50%)</a:t>
            </a:r>
          </a:p>
          <a:p>
            <a:pPr eaLnBrk="1" hangingPunct="1"/>
            <a:r>
              <a:rPr lang="en-US" dirty="0" err="1">
                <a:ea typeface="ＭＳ Ｐゴシック" charset="0"/>
              </a:rPr>
              <a:t>Neuabtastung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wenn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wenige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vorhanden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20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328"/>
            <a:ext cx="2376363" cy="313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98A1562-7224-6F4F-8188-F8628C08E5D8}" type="slidenum">
              <a:rPr lang="tr-TR" sz="1100">
                <a:latin typeface="+mn-lt"/>
              </a:rPr>
              <a:pPr eaLnBrk="1" hangingPunct="1"/>
              <a:t>46</a:t>
            </a:fld>
            <a:endParaRPr lang="tr-TR" sz="1100" dirty="0">
              <a:latin typeface="+mn-lt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7200"/>
            <a:ext cx="8229600" cy="1371600"/>
          </a:xfrm>
        </p:spPr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Betrachtungsebenen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überwachtes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Lernen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038600" cy="3886200"/>
          </a:xfrm>
        </p:spPr>
        <p:txBody>
          <a:bodyPr/>
          <a:lstStyle/>
          <a:p>
            <a:pPr marL="609585" indent="-609585">
              <a:buFont typeface="Wingdings" charset="0"/>
              <a:buAutoNum type="arabicPeriod"/>
            </a:pPr>
            <a:r>
              <a:rPr lang="en-US" sz="2800" dirty="0">
                <a:ea typeface="ＭＳ Ｐゴシック" charset="0"/>
              </a:rPr>
              <a:t>Modell: </a:t>
            </a:r>
          </a:p>
          <a:p>
            <a:pPr marL="990575" lvl="1" indent="-533387">
              <a:buNone/>
            </a:pPr>
            <a:r>
              <a:rPr lang="en-US" sz="3200" i="1" dirty="0">
                <a:ea typeface="ＭＳ Ｐゴシック" charset="0"/>
              </a:rPr>
              <a:t>		</a:t>
            </a:r>
            <a:endParaRPr lang="en-US" sz="3200" dirty="0">
              <a:ea typeface="ＭＳ Ｐゴシック" charset="0"/>
            </a:endParaRPr>
          </a:p>
          <a:p>
            <a:pPr marL="609585" indent="-609585">
              <a:buFont typeface="Wingdings" charset="0"/>
              <a:buAutoNum type="arabicPeriod"/>
            </a:pPr>
            <a:r>
              <a:rPr lang="en-US" sz="2800" dirty="0" err="1">
                <a:ea typeface="ＭＳ Ｐゴシック" charset="0"/>
              </a:rPr>
              <a:t>Fehlerfunktion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Verlustfunktion</a:t>
            </a:r>
            <a:r>
              <a:rPr lang="en-US" sz="2800" dirty="0">
                <a:ea typeface="ＭＳ Ｐゴシック" charset="0"/>
              </a:rPr>
              <a:t>):</a:t>
            </a:r>
          </a:p>
          <a:p>
            <a:pPr marL="990575" lvl="1" indent="-533387">
              <a:buNone/>
            </a:pPr>
            <a:r>
              <a:rPr lang="en-US" sz="3200" dirty="0">
                <a:ea typeface="ＭＳ Ｐゴシック" charset="0"/>
              </a:rPr>
              <a:t>	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en-US" sz="2800" dirty="0" err="1">
                <a:ea typeface="ＭＳ Ｐゴシック" charset="0"/>
              </a:rPr>
              <a:t>Optimierungs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 err="1">
                <a:ea typeface="ＭＳ Ｐゴシック" charset="0"/>
              </a:rPr>
              <a:t>verfahren</a:t>
            </a:r>
            <a:r>
              <a:rPr lang="en-US" sz="2800" dirty="0">
                <a:ea typeface="ＭＳ Ｐゴシック" charset="0"/>
              </a:rPr>
              <a:t>:</a:t>
            </a:r>
          </a:p>
          <a:p>
            <a:pPr marL="609585" indent="-609585">
              <a:buNone/>
            </a:pPr>
            <a:r>
              <a:rPr lang="en-US" sz="2800" dirty="0">
                <a:ea typeface="ＭＳ Ｐゴシック" charset="0"/>
              </a:rPr>
              <a:t>			</a:t>
            </a:r>
          </a:p>
        </p:txBody>
      </p:sp>
      <p:graphicFrame>
        <p:nvGraphicFramePr>
          <p:cNvPr id="121860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6679619"/>
              </p:ext>
            </p:extLst>
          </p:nvPr>
        </p:nvGraphicFramePr>
        <p:xfrm>
          <a:off x="4332411" y="1564432"/>
          <a:ext cx="1079500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087" imgH="355446" progId="Equation.3">
                  <p:embed/>
                </p:oleObj>
              </mc:Choice>
              <mc:Fallback>
                <p:oleObj name="Equation" r:id="rId2" imgW="95208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411" y="1564432"/>
                        <a:ext cx="1079500" cy="40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04896328"/>
              </p:ext>
            </p:extLst>
          </p:nvPr>
        </p:nvGraphicFramePr>
        <p:xfrm>
          <a:off x="4331793" y="2852937"/>
          <a:ext cx="39846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342900" progId="Equation.3">
                  <p:embed/>
                </p:oleObj>
              </mc:Choice>
              <mc:Fallback>
                <p:oleObj name="Equation" r:id="rId4" imgW="1790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793" y="2852937"/>
                        <a:ext cx="39846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62356"/>
              </p:ext>
            </p:extLst>
          </p:nvPr>
        </p:nvGraphicFramePr>
        <p:xfrm>
          <a:off x="4412730" y="4293096"/>
          <a:ext cx="323215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473200" imgH="279400" progId="Equation.3">
                  <p:embed/>
                </p:oleObj>
              </mc:Choice>
              <mc:Fallback>
                <p:oleObj name="Formel" r:id="rId6" imgW="1473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293096"/>
                        <a:ext cx="323215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243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6512" y="764704"/>
            <a:ext cx="9217024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3649663" y="336550"/>
            <a:ext cx="1971675" cy="2041525"/>
            <a:chOff x="2299" y="212"/>
            <a:chExt cx="1242" cy="1286"/>
          </a:xfrm>
        </p:grpSpPr>
        <p:pic>
          <p:nvPicPr>
            <p:cNvPr id="42007" name="Picture 3" descr="tw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212"/>
              <a:ext cx="124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4"/>
            <p:cNvSpPr txBox="1">
              <a:spLocks noChangeArrowheads="1"/>
            </p:cNvSpPr>
            <p:nvPr/>
          </p:nvSpPr>
          <p:spPr bwMode="auto">
            <a:xfrm>
              <a:off x="2673" y="1133"/>
              <a:ext cx="5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2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1485900" y="346075"/>
            <a:ext cx="1981200" cy="2032000"/>
            <a:chOff x="936" y="218"/>
            <a:chExt cx="1248" cy="1280"/>
          </a:xfrm>
        </p:grpSpPr>
        <p:pic>
          <p:nvPicPr>
            <p:cNvPr id="42005" name="Picture 6" descr="fou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18"/>
              <a:ext cx="124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 Box 7"/>
            <p:cNvSpPr txBox="1">
              <a:spLocks noChangeArrowheads="1"/>
            </p:cNvSpPr>
            <p:nvPr/>
          </p:nvSpPr>
          <p:spPr bwMode="auto">
            <a:xfrm>
              <a:off x="1297" y="1133"/>
              <a:ext cx="6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1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7" name="Group 8"/>
          <p:cNvGrpSpPr>
            <a:grpSpLocks/>
          </p:cNvGrpSpPr>
          <p:nvPr/>
        </p:nvGrpSpPr>
        <p:grpSpPr bwMode="auto">
          <a:xfrm>
            <a:off x="1511300" y="2406650"/>
            <a:ext cx="1981200" cy="2016125"/>
            <a:chOff x="952" y="1516"/>
            <a:chExt cx="1248" cy="1270"/>
          </a:xfrm>
        </p:grpSpPr>
        <p:pic>
          <p:nvPicPr>
            <p:cNvPr id="42003" name="Picture 9" descr="thre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1516"/>
              <a:ext cx="1248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10"/>
            <p:cNvSpPr txBox="1">
              <a:spLocks noChangeArrowheads="1"/>
            </p:cNvSpPr>
            <p:nvPr/>
          </p:nvSpPr>
          <p:spPr bwMode="auto">
            <a:xfrm>
              <a:off x="1289" y="2421"/>
              <a:ext cx="7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4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8" name="Group 11"/>
          <p:cNvGrpSpPr>
            <a:grpSpLocks/>
          </p:cNvGrpSpPr>
          <p:nvPr/>
        </p:nvGrpSpPr>
        <p:grpSpPr bwMode="auto">
          <a:xfrm>
            <a:off x="5875338" y="357188"/>
            <a:ext cx="1990725" cy="2033587"/>
            <a:chOff x="3701" y="225"/>
            <a:chExt cx="1254" cy="1281"/>
          </a:xfrm>
        </p:grpSpPr>
        <p:sp>
          <p:nvSpPr>
            <p:cNvPr id="42001" name="Text Box 12"/>
            <p:cNvSpPr txBox="1">
              <a:spLocks noChangeArrowheads="1"/>
            </p:cNvSpPr>
            <p:nvPr/>
          </p:nvSpPr>
          <p:spPr bwMode="auto">
            <a:xfrm>
              <a:off x="3993" y="1141"/>
              <a:ext cx="84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3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42002" name="Picture 13" descr="o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225"/>
              <a:ext cx="1254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14"/>
          <p:cNvGrpSpPr>
            <a:grpSpLocks/>
          </p:cNvGrpSpPr>
          <p:nvPr/>
        </p:nvGrpSpPr>
        <p:grpSpPr bwMode="auto">
          <a:xfrm>
            <a:off x="3636963" y="2428875"/>
            <a:ext cx="1971675" cy="1955800"/>
            <a:chOff x="2291" y="1530"/>
            <a:chExt cx="1242" cy="1232"/>
          </a:xfrm>
        </p:grpSpPr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2617" y="2397"/>
              <a:ext cx="7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5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42000" name="Picture 16" descr="fiv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1530"/>
              <a:ext cx="1242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Group 17"/>
          <p:cNvGrpSpPr>
            <a:grpSpLocks/>
          </p:cNvGrpSpPr>
          <p:nvPr/>
        </p:nvGrpSpPr>
        <p:grpSpPr bwMode="auto">
          <a:xfrm>
            <a:off x="5873750" y="2387600"/>
            <a:ext cx="1908175" cy="1971675"/>
            <a:chOff x="3700" y="1504"/>
            <a:chExt cx="1202" cy="1242"/>
          </a:xfrm>
        </p:grpSpPr>
        <p:pic>
          <p:nvPicPr>
            <p:cNvPr id="41997" name="Picture 18" descr="si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504"/>
              <a:ext cx="1202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8" name="Text Box 19"/>
            <p:cNvSpPr txBox="1">
              <a:spLocks noChangeArrowheads="1"/>
            </p:cNvSpPr>
            <p:nvPr/>
          </p:nvSpPr>
          <p:spPr bwMode="auto">
            <a:xfrm>
              <a:off x="4049" y="2381"/>
              <a:ext cx="7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6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91" name="Group 20"/>
          <p:cNvGrpSpPr>
            <a:grpSpLocks/>
          </p:cNvGrpSpPr>
          <p:nvPr/>
        </p:nvGrpSpPr>
        <p:grpSpPr bwMode="auto">
          <a:xfrm>
            <a:off x="1536700" y="4475163"/>
            <a:ext cx="1917700" cy="1954212"/>
            <a:chOff x="968" y="2819"/>
            <a:chExt cx="1208" cy="1231"/>
          </a:xfrm>
        </p:grpSpPr>
        <p:pic>
          <p:nvPicPr>
            <p:cNvPr id="41995" name="Picture 21" descr="se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819"/>
              <a:ext cx="1208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Text Box 22"/>
            <p:cNvSpPr txBox="1">
              <a:spLocks noChangeArrowheads="1"/>
            </p:cNvSpPr>
            <p:nvPr/>
          </p:nvSpPr>
          <p:spPr bwMode="auto">
            <a:xfrm>
              <a:off x="1129" y="3685"/>
              <a:ext cx="9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7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92" name="Group 23"/>
          <p:cNvGrpSpPr>
            <a:grpSpLocks/>
          </p:cNvGrpSpPr>
          <p:nvPr/>
        </p:nvGrpSpPr>
        <p:grpSpPr bwMode="auto">
          <a:xfrm>
            <a:off x="3660775" y="4457700"/>
            <a:ext cx="1911350" cy="1933575"/>
            <a:chOff x="2306" y="2808"/>
            <a:chExt cx="1204" cy="1218"/>
          </a:xfrm>
        </p:grpSpPr>
        <p:pic>
          <p:nvPicPr>
            <p:cNvPr id="41993" name="Picture 24" descr="eig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2808"/>
              <a:ext cx="120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25"/>
            <p:cNvSpPr txBox="1">
              <a:spLocks noChangeArrowheads="1"/>
            </p:cNvSpPr>
            <p:nvPr/>
          </p:nvSpPr>
          <p:spPr bwMode="auto">
            <a:xfrm>
              <a:off x="2433" y="3661"/>
              <a:ext cx="9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8 ?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343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Daten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in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Tabellarischer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Form</a:t>
            </a:r>
            <a:endParaRPr lang="en-GB" altLang="en-US" sz="4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93235" y="472440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 sz="3200" i="0" dirty="0" err="1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rPr>
              <a:t>Anfrage</a:t>
            </a:r>
            <a:endParaRPr lang="en-GB" altLang="en-US" sz="4400" i="0" dirty="0">
              <a:solidFill>
                <a:schemeClr val="tx2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9C1136-D25B-9395-7CC7-C64E85E63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04688"/>
              </p:ext>
            </p:extLst>
          </p:nvPr>
        </p:nvGraphicFramePr>
        <p:xfrm>
          <a:off x="1115616" y="1268761"/>
          <a:ext cx="6665833" cy="338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4178EA-D445-6D05-504E-41ACE86C9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33652"/>
              </p:ext>
            </p:extLst>
          </p:nvPr>
        </p:nvGraphicFramePr>
        <p:xfrm>
          <a:off x="1115616" y="5410203"/>
          <a:ext cx="6665832" cy="8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972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10972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6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Analyse von Daten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4340" y="1196976"/>
                <a:ext cx="8229600" cy="4968875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Betrachtung einer Spalte x mit </a:t>
                </a:r>
                <a:r>
                  <a:rPr lang="de-DE" dirty="0" err="1">
                    <a:latin typeface="Myriad Pro" charset="0"/>
                    <a:ea typeface="Myriad Pro" charset="0"/>
                    <a:cs typeface="Myriad Pro" charset="0"/>
                  </a:rPr>
                  <a:t>n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 Werten</a:t>
                </a: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Bestimmung des </a:t>
                </a:r>
                <a:r>
                  <a:rPr lang="de-DE" dirty="0">
                    <a:solidFill>
                      <a:srgbClr val="0544FF"/>
                    </a:solidFill>
                    <a:latin typeface="Myriad Pro" charset="0"/>
                    <a:ea typeface="Myriad Pro" charset="0"/>
                    <a:cs typeface="Myriad Pro" charset="0"/>
                  </a:rPr>
                  <a:t>Mittelwerts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accPr>
                      <m:e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𝑥</m:t>
                        </m:r>
                      </m:e>
                    </m:acc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fPr>
                      <m:num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1</m:t>
                        </m:r>
                      </m:num>
                      <m:den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den>
                    </m:f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𝑖</m:t>
                        </m:r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=1</m:t>
                        </m:r>
                      </m:sub>
                      <m:sup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  <a:latin typeface="Myriad Pro" charset="0"/>
                  <a:ea typeface="Myriad Pro" charset="0"/>
                  <a:cs typeface="Myriad Pro" charset="0"/>
                </a:endParaRP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Große und kleine Werte können sich aufheben</a:t>
                </a: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Mittlere Abweichung vom Mittelwert </a:t>
                </a:r>
                <a:b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</a:b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betrachten (</a:t>
                </a:r>
                <a:r>
                  <a:rPr lang="de-DE" dirty="0">
                    <a:solidFill>
                      <a:srgbClr val="0544FF"/>
                    </a:solidFill>
                    <a:latin typeface="Myriad Pro" charset="0"/>
                    <a:ea typeface="Myriad Pro" charset="0"/>
                    <a:cs typeface="Myriad Pro" charset="0"/>
                  </a:rPr>
                  <a:t>Varianz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)</a:t>
                </a: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Bestimmung der Varianz: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𝑣𝑎𝑟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fPr>
                      <m:num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1</m:t>
                        </m:r>
                      </m:num>
                      <m:den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den>
                    </m:f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de-DE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𝑖</m:t>
                        </m:r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=1</m:t>
                        </m:r>
                      </m:sub>
                      <m:sup>
                        <m:r>
                          <a:rPr lang="de-DE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yriad Pro" charset="0"/>
                            <a:cs typeface="Myriad Pro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yriad Pro" charset="0"/>
                                    <a:cs typeface="Myriad Pro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de-DE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Myriad Pro" charset="0"/>
                                    <a:cs typeface="Myriad Pro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Myriad Pro" charset="0"/>
                                        <a:cs typeface="Myriad Pro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yriad Pro" charset="0"/>
                                <a:cs typeface="Myriad Pro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  <a:latin typeface="Myriad Pro" charset="0"/>
                  <a:ea typeface="Myriad Pro" charset="0"/>
                  <a:cs typeface="Myriad Pro" charset="0"/>
                </a:endParaRPr>
              </a:p>
              <a:p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Meist betrachtet wird die </a:t>
                </a:r>
                <a:b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</a:b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sog. </a:t>
                </a:r>
                <a:r>
                  <a:rPr lang="de-DE" dirty="0">
                    <a:solidFill>
                      <a:srgbClr val="0544FF"/>
                    </a:solidFill>
                    <a:latin typeface="Myriad Pro" charset="0"/>
                    <a:ea typeface="Myriad Pro" charset="0"/>
                    <a:cs typeface="Myriad Pro" charset="0"/>
                  </a:rPr>
                  <a:t>Standardabweichung</a:t>
                </a:r>
                <a:r>
                  <a:rPr lang="de-DE" dirty="0">
                    <a:latin typeface="Myriad Pro" charset="0"/>
                    <a:ea typeface="Myriad Pro" charset="0"/>
                    <a:cs typeface="Myriad Pro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𝜎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= √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yriad Pro" charset="0"/>
                        <a:cs typeface="Myriad Pro" charset="0"/>
                      </a:rPr>
                      <m:t>var</m:t>
                    </m:r>
                  </m:oMath>
                </a14:m>
                <a:endParaRPr lang="de-DE" dirty="0">
                  <a:solidFill>
                    <a:schemeClr val="accent1">
                      <a:lumMod val="50000"/>
                    </a:schemeClr>
                  </a:solidFill>
                  <a:latin typeface="Myriad Pro" charset="0"/>
                  <a:ea typeface="Myriad Pro" charset="0"/>
                  <a:cs typeface="Myriad Pr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340" y="1196976"/>
                <a:ext cx="8229600" cy="4968875"/>
              </a:xfrm>
              <a:blipFill>
                <a:blip r:embed="rId2"/>
                <a:stretch>
                  <a:fillRect l="-1233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CDB053-3929-654A-B427-1366EB25DED9}"/>
              </a:ext>
            </a:extLst>
          </p:cNvPr>
          <p:cNvSpPr txBox="1"/>
          <p:nvPr/>
        </p:nvSpPr>
        <p:spPr>
          <a:xfrm>
            <a:off x="4139952" y="3660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06618-BF15-A34F-9B52-A8B3CDA1E6AA}"/>
              </a:ext>
            </a:extLst>
          </p:cNvPr>
          <p:cNvSpPr txBox="1"/>
          <p:nvPr/>
        </p:nvSpPr>
        <p:spPr>
          <a:xfrm>
            <a:off x="2411760" y="6011996"/>
            <a:ext cx="255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*: Wird später verfeinert.</a:t>
            </a:r>
          </a:p>
        </p:txBody>
      </p:sp>
    </p:spTree>
    <p:extLst>
      <p:ext uri="{BB962C8B-B14F-4D97-AF65-F5344CB8AC3E}">
        <p14:creationId xmlns:p14="http://schemas.microsoft.com/office/powerpoint/2010/main" val="142626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3346" b="3142"/>
          <a:stretch>
            <a:fillRect/>
          </a:stretch>
        </p:blipFill>
        <p:spPr>
          <a:xfrm>
            <a:off x="179512" y="1143001"/>
            <a:ext cx="8839200" cy="4348163"/>
          </a:xfrm>
          <a:noFill/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Klassifikation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4293096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2440" y="4293096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    Barsch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93974A-A01E-FC81-3B81-927A8518F850}"/>
              </a:ext>
            </a:extLst>
          </p:cNvPr>
          <p:cNvSpPr/>
          <p:nvPr/>
        </p:nvSpPr>
        <p:spPr>
          <a:xfrm>
            <a:off x="6300192" y="2204864"/>
            <a:ext cx="255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Vorverarbeitung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B437E-60CD-A61A-35B9-ADF3B8F6C6C2}"/>
              </a:ext>
            </a:extLst>
          </p:cNvPr>
          <p:cNvSpPr/>
          <p:nvPr/>
        </p:nvSpPr>
        <p:spPr>
          <a:xfrm>
            <a:off x="6300192" y="2852936"/>
            <a:ext cx="255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Merkmalextraktion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69DE3-847C-34D1-20E5-39728813ACA1}"/>
              </a:ext>
            </a:extLst>
          </p:cNvPr>
          <p:cNvSpPr/>
          <p:nvPr/>
        </p:nvSpPr>
        <p:spPr>
          <a:xfrm>
            <a:off x="6300192" y="3573016"/>
            <a:ext cx="2556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Klassifikation</a:t>
            </a:r>
          </a:p>
        </p:txBody>
      </p:sp>
    </p:spTree>
    <p:extLst>
      <p:ext uri="{BB962C8B-B14F-4D97-AF65-F5344CB8AC3E}">
        <p14:creationId xmlns:p14="http://schemas.microsoft.com/office/powerpoint/2010/main" val="81381797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2641" y="188640"/>
            <a:ext cx="8805863" cy="990600"/>
          </a:xfrm>
        </p:spPr>
        <p:txBody>
          <a:bodyPr/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Halte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Daten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in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normalisierter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Form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vor</a:t>
            </a:r>
            <a:endParaRPr lang="en-GB" altLang="en-US" sz="36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259632" y="1537628"/>
            <a:ext cx="697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Eine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Möglichkeit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zur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Normalisierung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: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30083"/>
              </p:ext>
            </p:extLst>
          </p:nvPr>
        </p:nvGraphicFramePr>
        <p:xfrm>
          <a:off x="3340100" y="2278762"/>
          <a:ext cx="23749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736600" imgH="469900" progId="Equation.3">
                  <p:embed/>
                </p:oleObj>
              </mc:Choice>
              <mc:Fallback>
                <p:oleObj name="Formel" r:id="rId3" imgW="736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278762"/>
                        <a:ext cx="237490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778504" y="4097732"/>
            <a:ext cx="3660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Gemittelte Abweichung vom Mittel</a:t>
            </a:r>
          </a:p>
        </p:txBody>
      </p:sp>
    </p:spTree>
    <p:extLst>
      <p:ext uri="{BB962C8B-B14F-4D97-AF65-F5344CB8AC3E}">
        <p14:creationId xmlns:p14="http://schemas.microsoft.com/office/powerpoint/2010/main" val="1034345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5279"/>
            <a:ext cx="7772400" cy="685800"/>
          </a:xfrm>
        </p:spPr>
        <p:txBody>
          <a:bodyPr>
            <a:normAutofit/>
          </a:bodyPr>
          <a:lstStyle/>
          <a:p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Normalisierte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sz="60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3460594" y="4524066"/>
          <a:ext cx="2438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600200" imgH="482600" progId="Equation.3">
                  <p:embed/>
                </p:oleObj>
              </mc:Choice>
              <mc:Fallback>
                <p:oleObj name="Formel" r:id="rId3" imgW="1600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594" y="4524066"/>
                        <a:ext cx="2438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C1911A-50F0-4717-81AD-E785E3C87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0317"/>
              </p:ext>
            </p:extLst>
          </p:nvPr>
        </p:nvGraphicFramePr>
        <p:xfrm>
          <a:off x="1239083" y="1052736"/>
          <a:ext cx="6665833" cy="338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1,739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2,157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2FAB3-34CB-E85E-7C52-3ED1BFAA3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81499"/>
              </p:ext>
            </p:extLst>
          </p:nvPr>
        </p:nvGraphicFramePr>
        <p:xfrm>
          <a:off x="1239083" y="5373216"/>
          <a:ext cx="6665834" cy="8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8439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00669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317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8242"/>
            <a:ext cx="7772400" cy="685800"/>
          </a:xfrm>
        </p:spPr>
        <p:txBody>
          <a:bodyPr>
            <a:normAutofit/>
          </a:bodyPr>
          <a:lstStyle/>
          <a:p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Normalisierte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sz="60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76328"/>
              </p:ext>
            </p:extLst>
          </p:nvPr>
        </p:nvGraphicFramePr>
        <p:xfrm>
          <a:off x="2648372" y="4576093"/>
          <a:ext cx="4940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032000" imgH="215900" progId="Equation.3">
                  <p:embed/>
                </p:oleObj>
              </mc:Choice>
              <mc:Fallback>
                <p:oleObj name="Formel" r:id="rId3" imgW="203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372" y="4576093"/>
                        <a:ext cx="4940300" cy="525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7AFB94-E571-4E4D-AF1D-F3BCC1CA8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52468"/>
              </p:ext>
            </p:extLst>
          </p:nvPr>
        </p:nvGraphicFramePr>
        <p:xfrm>
          <a:off x="1239083" y="5373216"/>
          <a:ext cx="6665834" cy="846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8439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68439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891409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00669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DFC493-B1F8-F07A-BACA-9FDAB5152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97929"/>
              </p:ext>
            </p:extLst>
          </p:nvPr>
        </p:nvGraphicFramePr>
        <p:xfrm>
          <a:off x="1239083" y="1052736"/>
          <a:ext cx="6665833" cy="33857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146151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175233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663516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Linientypen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Rechtecke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1,581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1,739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-0,632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2,157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0,408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0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3888" y="222920"/>
            <a:ext cx="8610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Distanz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der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Testinstanz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von den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5302300" y="1608609"/>
            <a:ext cx="3035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i="0" dirty="0" err="1">
                <a:latin typeface="Myriad Pro" charset="0"/>
                <a:ea typeface="Myriad Pro" charset="0"/>
                <a:cs typeface="Myriad Pro" charset="0"/>
              </a:rPr>
              <a:t>Klassifikation</a:t>
            </a:r>
            <a:endParaRPr lang="en-GB" altLang="en-US" i="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1-NN		</a:t>
            </a:r>
            <a:r>
              <a:rPr lang="en-GB" altLang="en-US" sz="2000" i="0" dirty="0" err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Ja</a:t>
            </a:r>
            <a:endParaRPr lang="en-GB" altLang="en-US" sz="2000" i="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3-NN		</a:t>
            </a:r>
            <a:r>
              <a:rPr lang="en-GB" altLang="en-US" sz="2000" i="0" dirty="0" err="1">
                <a:solidFill>
                  <a:schemeClr val="accent2"/>
                </a:solidFill>
                <a:latin typeface="Myriad Pro" charset="0"/>
                <a:ea typeface="Myriad Pro" charset="0"/>
                <a:cs typeface="Myriad Pro" charset="0"/>
              </a:rPr>
              <a:t>Ja</a:t>
            </a:r>
            <a:endParaRPr lang="en-GB" altLang="en-US" sz="2000" i="0" dirty="0">
              <a:solidFill>
                <a:schemeClr val="accent2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5-NN		</a:t>
            </a:r>
            <a:r>
              <a:rPr lang="en-GB" altLang="en-US" sz="2000" i="0" dirty="0" err="1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Nein</a:t>
            </a:r>
            <a:endParaRPr lang="en-GB" altLang="en-US" sz="2000" i="0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7-NN		</a:t>
            </a:r>
            <a:r>
              <a:rPr lang="en-GB" altLang="en-US" sz="2000" i="0" dirty="0" err="1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Nein</a:t>
            </a:r>
            <a:endParaRPr lang="en-GB" altLang="en-US" b="1" i="0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F671B7-9350-208A-10D4-2B744C869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32965"/>
              </p:ext>
            </p:extLst>
          </p:nvPr>
        </p:nvGraphicFramePr>
        <p:xfrm>
          <a:off x="1362551" y="1688636"/>
          <a:ext cx="3209449" cy="3480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193">
                  <a:extLst>
                    <a:ext uri="{9D8B030D-6E8A-4147-A177-3AD203B41FA5}">
                      <a16:colId xmlns:a16="http://schemas.microsoft.com/office/drawing/2014/main" val="3033475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14233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55105631"/>
                    </a:ext>
                  </a:extLst>
                </a:gridCol>
              </a:tblGrid>
              <a:tr h="423224">
                <a:tc>
                  <a:txBody>
                    <a:bodyPr/>
                    <a:lstStyle/>
                    <a:p>
                      <a:r>
                        <a:rPr lang="de-DE" sz="1400" dirty="0"/>
                        <a:t>Beispiel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Distanz zum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Mondrian?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084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13557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3,644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5432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2,395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94340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3,164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61328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3,472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2943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3,808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chemeClr val="accent6"/>
                          </a:solidFill>
                        </a:rPr>
                        <a:t>Ja</a:t>
                      </a:r>
                      <a:endParaRPr lang="de-DE" sz="14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6324"/>
                  </a:ext>
                </a:extLst>
              </a:tr>
              <a:tr h="423224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Nein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9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6" y="5892800"/>
            <a:ext cx="1381125" cy="196851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Was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verwenden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wir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reellwertiger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Zielfuntion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als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Ausgabe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192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Mittel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der k-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nächsten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Nachbarn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9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88640"/>
            <a:ext cx="8724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Variante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von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Distanzgewichtetes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endParaRPr lang="en-GB" altLang="en-US" sz="36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734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14400" y="21336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Nähere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Nachbarn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haben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mehr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Einfluss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7347" name="AutoShape 4"/>
          <p:cNvSpPr>
            <a:spLocks noChangeAspect="1" noChangeArrowheads="1"/>
          </p:cNvSpPr>
          <p:nvPr/>
        </p:nvSpPr>
        <p:spPr bwMode="auto">
          <a:xfrm>
            <a:off x="2457450" y="337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GB" altLang="en-US" sz="3200" i="0"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22915"/>
              </p:ext>
            </p:extLst>
          </p:nvPr>
        </p:nvGraphicFramePr>
        <p:xfrm>
          <a:off x="1287463" y="2670993"/>
          <a:ext cx="62499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768600" imgH="558800" progId="Equation.3">
                  <p:embed/>
                </p:oleObj>
              </mc:Choice>
              <mc:Fallback>
                <p:oleObj name="Formel" r:id="rId3" imgW="276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670993"/>
                        <a:ext cx="6249987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3224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B05FF"/>
                </a:solidFill>
                <a:latin typeface="+mn-lt"/>
              </a:rPr>
              <a:t>Dudani</a:t>
            </a:r>
            <a:r>
              <a:rPr lang="en-US" sz="1200" dirty="0">
                <a:solidFill>
                  <a:srgbClr val="0B05FF"/>
                </a:solidFill>
                <a:latin typeface="+mn-lt"/>
              </a:rPr>
              <a:t>, S.A. The distance-weighted k-nearest-neighbor rule. IEEE Trans. Syst. Man </a:t>
            </a:r>
            <a:r>
              <a:rPr lang="en-US" sz="1200" dirty="0" err="1">
                <a:solidFill>
                  <a:srgbClr val="0B05FF"/>
                </a:solidFill>
                <a:latin typeface="+mn-lt"/>
              </a:rPr>
              <a:t>Cybern</a:t>
            </a:r>
            <a:r>
              <a:rPr lang="en-US" sz="1200" dirty="0">
                <a:solidFill>
                  <a:srgbClr val="0B05FF"/>
                </a:solidFill>
                <a:latin typeface="+mn-lt"/>
              </a:rPr>
              <a:t>., SMC-6:325–327,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1976</a:t>
            </a:r>
            <a:endParaRPr lang="en-US" sz="1200" dirty="0">
              <a:solidFill>
                <a:srgbClr val="0B05FF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0C265-A8B1-FA8A-D0E3-94C6CA0BB584}"/>
              </a:ext>
            </a:extLst>
          </p:cNvPr>
          <p:cNvSpPr/>
          <p:nvPr/>
        </p:nvSpPr>
        <p:spPr>
          <a:xfrm>
            <a:off x="4427984" y="3068960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 wobei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26400"/>
      </p:ext>
    </p:extLst>
  </p:cSld>
  <p:clrMapOvr>
    <a:masterClrMapping/>
  </p:clrMapOvr>
  <p:transition spd="slow">
    <p:push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15450" r="4366" b="23215"/>
          <a:stretch/>
        </p:blipFill>
        <p:spPr bwMode="auto">
          <a:xfrm>
            <a:off x="755576" y="1628800"/>
            <a:ext cx="655272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Variante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von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Distanzgewichtetes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endParaRPr lang="en-US" altLang="en-US" sz="32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940" y="1196752"/>
            <a:ext cx="7499176" cy="4968875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en-US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 mit einem gewichteten Wahlsystem</a:t>
            </a: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Jeder Nachbar bekommt basierend auf der Nähe ein Gewicht</a:t>
            </a:r>
          </a:p>
          <a:p>
            <a:pPr marL="0" indent="0">
              <a:buNone/>
            </a:pP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-&gt; Dann könnten wir statt nur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k</a:t>
            </a: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 im Prinzip gleich </a:t>
            </a:r>
            <a:r>
              <a:rPr lang="de-DE" altLang="en-US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alle </a:t>
            </a: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Trainingsinstanzen (= Beispiele) nehmen</a:t>
            </a:r>
          </a:p>
          <a:p>
            <a:endParaRPr lang="de-DE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F48B6-B7BF-554B-F5BE-ED2F05F56827}"/>
              </a:ext>
            </a:extLst>
          </p:cNvPr>
          <p:cNvSpPr/>
          <p:nvPr/>
        </p:nvSpPr>
        <p:spPr>
          <a:xfrm>
            <a:off x="3716308" y="1772816"/>
            <a:ext cx="3591996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kNN</a:t>
            </a:r>
            <a:r>
              <a:rPr lang="de-DE" b="1" dirty="0">
                <a:solidFill>
                  <a:schemeClr val="tx1"/>
                </a:solidFill>
              </a:rPr>
              <a:t> (</a:t>
            </a:r>
            <a:r>
              <a:rPr lang="de-DE" b="1" dirty="0" err="1">
                <a:solidFill>
                  <a:schemeClr val="tx1"/>
                </a:solidFill>
              </a:rPr>
              <a:t>k</a:t>
            </a:r>
            <a:r>
              <a:rPr lang="de-DE" b="1" dirty="0">
                <a:solidFill>
                  <a:schemeClr val="tx1"/>
                </a:solidFill>
              </a:rPr>
              <a:t>=5)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Weise x „weiß“ zu, da die gewichtete Summe von den „weißen“ größer ist als die gewichtete Summe  der „schwarzen“</a:t>
            </a:r>
          </a:p>
        </p:txBody>
      </p:sp>
    </p:spTree>
    <p:extLst>
      <p:ext uri="{BB962C8B-B14F-4D97-AF65-F5344CB8AC3E}">
        <p14:creationId xmlns:p14="http://schemas.microsoft.com/office/powerpoint/2010/main" val="3486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>
                <a:ea typeface="ＭＳ Ｐゴシック" charset="-128"/>
              </a:rPr>
              <a:t>kNN</a:t>
            </a:r>
            <a:r>
              <a:rPr lang="de-DE" altLang="en-US" dirty="0">
                <a:ea typeface="ＭＳ Ｐゴシック" charset="-128"/>
              </a:rPr>
              <a:t>: Zusammenfassung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Sehr einfacher Ansatz, </a:t>
            </a:r>
            <a:r>
              <a:rPr lang="de-DE" altLang="en-US" dirty="0">
                <a:solidFill>
                  <a:srgbClr val="0B05FF"/>
                </a:solidFill>
                <a:latin typeface="Myriad Pro" charset="0"/>
                <a:ea typeface="Myriad Pro" charset="0"/>
                <a:cs typeface="Myriad Pro" charset="0"/>
              </a:rPr>
              <a:t>nicht-parametrisch</a:t>
            </a:r>
          </a:p>
          <a:p>
            <a:pPr lvl="1"/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Klassifikation (ggf. mit Schwellwert) </a:t>
            </a:r>
          </a:p>
          <a:p>
            <a:pPr lvl="1"/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Regression (Interpolation)</a:t>
            </a:r>
          </a:p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Verhält sich auch noch gutartig,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wenn Daten nicht einfach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separiert werden können</a:t>
            </a:r>
          </a:p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Rang 7 der 10 wichtigsten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Data-Mining-Verfahren</a:t>
            </a:r>
          </a:p>
        </p:txBody>
      </p:sp>
    </p:spTree>
    <p:extLst>
      <p:ext uri="{BB962C8B-B14F-4D97-AF65-F5344CB8AC3E}">
        <p14:creationId xmlns:p14="http://schemas.microsoft.com/office/powerpoint/2010/main" val="1640174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(1)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560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(2)</a:t>
            </a: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 action="ppaction://noaction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 action="ppaction://noaction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6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9"/>
            <a:ext cx="8229600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3200" dirty="0">
                <a:ea typeface="ＭＳ Ｐゴシック" charset="0"/>
              </a:rPr>
              <a:t>Bestimmung geeigneter Merkmale</a:t>
            </a:r>
          </a:p>
          <a:p>
            <a:pPr marL="0" indent="0" eaLnBrk="1" hangingPunct="1">
              <a:buNone/>
            </a:pPr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Wir benötigen einen Experten, um die Merkmale festzulegen, mit denen man Barsche und Lachse richtig klassifizieren kann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Wie wäre es mit Länge als Merkmal zur Unterscheidung?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863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N.,. 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Inc., </a:t>
            </a:r>
            <a:r>
              <a:rPr lang="nl-NL" sz="1800" b="1" i="0" dirty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2235398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381328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2204567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2204567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8993" y="5804967"/>
            <a:ext cx="77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Länge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6" y="2492599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Anzahl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5" y="260648"/>
            <a:ext cx="6312321" cy="21602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3200" kern="0" dirty="0" err="1">
                <a:solidFill>
                  <a:srgbClr val="FF0000"/>
                </a:solidFill>
                <a:ea typeface="ＭＳ Ｐゴシック" charset="0"/>
              </a:rPr>
              <a:t>Länge</a:t>
            </a:r>
            <a:r>
              <a:rPr lang="en-US" sz="3200" kern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a typeface="ＭＳ Ｐゴシック" charset="0"/>
              </a:rPr>
              <a:t>allein</a:t>
            </a:r>
            <a:r>
              <a:rPr lang="en-US" sz="3200" kern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ist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kein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gutes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Merkmal</a:t>
            </a:r>
            <a:r>
              <a:rPr lang="en-US" sz="3200" kern="0" dirty="0">
                <a:ea typeface="ＭＳ Ｐゴシック" charset="0"/>
              </a:rPr>
              <a:t>!</a:t>
            </a:r>
          </a:p>
          <a:p>
            <a:pPr eaLnBrk="1" hangingPunct="1">
              <a:buFont typeface="Wingdings" charset="0"/>
              <a:buNone/>
            </a:pPr>
            <a:endParaRPr lang="en-US" sz="2000" kern="0" dirty="0">
              <a:ea typeface="ＭＳ Ｐゴシック" charset="0"/>
              <a:sym typeface="Wingdings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kern="0" dirty="0">
                <a:ea typeface="ＭＳ Ｐゴシック" charset="0"/>
                <a:sym typeface="Wingdings" charset="0"/>
              </a:rPr>
              <a:t> </a:t>
            </a:r>
            <a:r>
              <a:rPr lang="en-US" kern="0" dirty="0" err="1">
                <a:ea typeface="ＭＳ Ｐゴシック" charset="0"/>
                <a:sym typeface="Wingdings" charset="0"/>
              </a:rPr>
              <a:t>Hohe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Kosten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bei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Fehlentscheidung</a:t>
            </a:r>
            <a:endParaRPr lang="en-US" kern="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kern="0" dirty="0">
                <a:ea typeface="ＭＳ Ｐゴシック" charset="0"/>
              </a:rPr>
              <a:t>      </a:t>
            </a:r>
            <a:r>
              <a:rPr lang="en-US" kern="0" dirty="0" err="1">
                <a:ea typeface="ＭＳ Ｐゴシック" charset="0"/>
              </a:rPr>
              <a:t>Wie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wäre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es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mit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0B05FF"/>
                </a:solidFill>
                <a:ea typeface="ＭＳ Ｐゴシック" charset="0"/>
              </a:rPr>
              <a:t>Helligkeit</a:t>
            </a:r>
            <a:r>
              <a:rPr lang="en-US" kern="0" dirty="0"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06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13716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44824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844824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4869160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6" y="1475492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Anzahl</a:t>
            </a:r>
          </a:p>
        </p:txBody>
      </p:sp>
    </p:spTree>
    <p:extLst>
      <p:ext uri="{BB962C8B-B14F-4D97-AF65-F5344CB8AC3E}">
        <p14:creationId xmlns:p14="http://schemas.microsoft.com/office/powerpoint/2010/main" val="11563192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224" y="332658"/>
            <a:ext cx="9031288" cy="51847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</a:rPr>
              <a:t>Schwellwert-Entscheidungsgrenze und induzierte Kosten</a:t>
            </a:r>
          </a:p>
          <a:p>
            <a:pPr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Schwellwert-Entscheidungsgrenze in Richtung mittlerer Helligkeitswerte minimiert die Kosten (der Fehlklassifikation)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Untersuchung in der sog. Entscheidungstheorie</a:t>
            </a: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Ziel ist die automatische Bestimmung von Berechnungsfunktionen für geeignete Merkmale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4356100" y="270892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5586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12513</TotalTime>
  <Words>2467</Words>
  <Application>Microsoft Macintosh PowerPoint</Application>
  <PresentationFormat>On-screen Show (4:3)</PresentationFormat>
  <Paragraphs>657</Paragraphs>
  <Slides>60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7" baseType="lpstr">
      <vt:lpstr>Arial</vt:lpstr>
      <vt:lpstr>Calibri</vt:lpstr>
      <vt:lpstr>Cambria Math</vt:lpstr>
      <vt:lpstr>Chalkduster</vt:lpstr>
      <vt:lpstr>Helvetica</vt:lpstr>
      <vt:lpstr>Lucida Bright</vt:lpstr>
      <vt:lpstr>Lucida Calligraphy</vt:lpstr>
      <vt:lpstr>Lucida Grande</vt:lpstr>
      <vt:lpstr>Myriad Pro</vt:lpstr>
      <vt:lpstr>Palatino Linotype</vt:lpstr>
      <vt:lpstr>Symbol</vt:lpstr>
      <vt:lpstr>Times</vt:lpstr>
      <vt:lpstr>Times New Roman</vt:lpstr>
      <vt:lpstr>Wingdings</vt:lpstr>
      <vt:lpstr>7_Standarddesign</vt:lpstr>
      <vt:lpstr>Formel</vt:lpstr>
      <vt:lpstr>Equation</vt:lpstr>
      <vt:lpstr>Einführung in Web- und Data-Science</vt:lpstr>
      <vt:lpstr>Klassifikation von Merkmalen und Kombination dieser 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Support-Vektor Maschinen  </vt:lpstr>
      <vt:lpstr>Support-Vektor Maschinen</vt:lpstr>
      <vt:lpstr>Nichtlineare Separierung</vt:lpstr>
      <vt:lpstr>PowerPoint Presentation</vt:lpstr>
      <vt:lpstr>Support-Vektoren</vt:lpstr>
      <vt:lpstr>Multi-class SVMs?</vt:lpstr>
      <vt:lpstr>Klassifikatorentwicklung</vt:lpstr>
      <vt:lpstr>Versionsräume </vt:lpstr>
      <vt:lpstr>Bewertung eines Klassifikators</vt:lpstr>
      <vt:lpstr>Trainingsmenge X</vt:lpstr>
      <vt:lpstr>Richtige Klasse C</vt:lpstr>
      <vt:lpstr>Hypothesis class H</vt:lpstr>
      <vt:lpstr>S, G, and der Versionsraum (Version Space)</vt:lpstr>
      <vt:lpstr>Rauschen und Modellkomplexität</vt:lpstr>
      <vt:lpstr>Clusterbildung: Verschiedene Klassen, Ci i=1,...,K</vt:lpstr>
      <vt:lpstr>Regression</vt:lpstr>
      <vt:lpstr>Ausgleichsprobleme</vt:lpstr>
      <vt:lpstr>Ausgleichsprobleme: Verschiedene Modellklassen</vt:lpstr>
      <vt:lpstr>Ausgleichsprobleme: Berechnung w_0</vt:lpstr>
      <vt:lpstr>Ausgleichsprobleme: Berechnung w_1</vt:lpstr>
      <vt:lpstr>Ausgleichsprobleme: Berechnung w_1</vt:lpstr>
      <vt:lpstr>Ausgleichsprobleme: Verschiedene Modellklassen</vt:lpstr>
      <vt:lpstr>Regularisierung</vt:lpstr>
      <vt:lpstr>Regularisierung bei der Regression</vt:lpstr>
      <vt:lpstr>Zusammenfassung: Überwachtes Lernen</vt:lpstr>
      <vt:lpstr>Generalisierung</vt:lpstr>
      <vt:lpstr>Modellauswahl &amp; Generalisierung</vt:lpstr>
      <vt:lpstr>Drei-Wege-Austauschbeziehung</vt:lpstr>
      <vt:lpstr>Kreuzvalidierung</vt:lpstr>
      <vt:lpstr>Kreuzvalidierung</vt:lpstr>
      <vt:lpstr>Betrachtungsebenen überwachtes Lernen</vt:lpstr>
      <vt:lpstr>PowerPoint Presentation</vt:lpstr>
      <vt:lpstr>Daten in Tabellarischer Form</vt:lpstr>
      <vt:lpstr>Analyse von Daten</vt:lpstr>
      <vt:lpstr>Halte Daten in normalisierter Form vor</vt:lpstr>
      <vt:lpstr>Normalisierte Trainingsdaten</vt:lpstr>
      <vt:lpstr>Normalisierte Trainingsdaten</vt:lpstr>
      <vt:lpstr>Distanz der Testinstanz von den Trainingsdaten</vt:lpstr>
      <vt:lpstr>Was verwenden wir bei reellwertiger Zielfuntion als Ausgabe?</vt:lpstr>
      <vt:lpstr>Variante von kNN: Distanzgewichtetes kNN</vt:lpstr>
      <vt:lpstr>Variante von kNN: Distanzgewichtetes kNN</vt:lpstr>
      <vt:lpstr>kNN: Zusammenfassung</vt:lpstr>
      <vt:lpstr>Literatur (1)</vt:lpstr>
      <vt:lpstr>Literatur (2)</vt:lpstr>
      <vt:lpstr>Originalliteratur SVM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1023</cp:revision>
  <cp:lastPrinted>2019-10-16T19:41:27Z</cp:lastPrinted>
  <dcterms:created xsi:type="dcterms:W3CDTF">2010-04-27T12:26:40Z</dcterms:created>
  <dcterms:modified xsi:type="dcterms:W3CDTF">2022-10-26T16:17:17Z</dcterms:modified>
</cp:coreProperties>
</file>