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6"/>
  </p:notesMasterIdLst>
  <p:handoutMasterIdLst>
    <p:handoutMasterId r:id="rId57"/>
  </p:handoutMasterIdLst>
  <p:sldIdLst>
    <p:sldId id="341" r:id="rId2"/>
    <p:sldId id="606" r:id="rId3"/>
    <p:sldId id="474" r:id="rId4"/>
    <p:sldId id="607" r:id="rId5"/>
    <p:sldId id="492" r:id="rId6"/>
    <p:sldId id="495" r:id="rId7"/>
    <p:sldId id="496" r:id="rId8"/>
    <p:sldId id="503" r:id="rId9"/>
    <p:sldId id="642" r:id="rId10"/>
    <p:sldId id="530" r:id="rId11"/>
    <p:sldId id="531" r:id="rId12"/>
    <p:sldId id="532" r:id="rId13"/>
    <p:sldId id="533" r:id="rId14"/>
    <p:sldId id="534" r:id="rId15"/>
    <p:sldId id="525" r:id="rId16"/>
    <p:sldId id="526" r:id="rId17"/>
    <p:sldId id="527" r:id="rId18"/>
    <p:sldId id="528" r:id="rId19"/>
    <p:sldId id="529" r:id="rId20"/>
    <p:sldId id="549" r:id="rId21"/>
    <p:sldId id="550" r:id="rId22"/>
    <p:sldId id="551" r:id="rId23"/>
    <p:sldId id="554" r:id="rId24"/>
    <p:sldId id="555" r:id="rId25"/>
    <p:sldId id="556" r:id="rId26"/>
    <p:sldId id="557" r:id="rId27"/>
    <p:sldId id="558" r:id="rId28"/>
    <p:sldId id="643" r:id="rId29"/>
    <p:sldId id="611" r:id="rId30"/>
    <p:sldId id="568" r:id="rId31"/>
    <p:sldId id="613" r:id="rId32"/>
    <p:sldId id="614" r:id="rId33"/>
    <p:sldId id="617" r:id="rId34"/>
    <p:sldId id="644" r:id="rId35"/>
    <p:sldId id="572" r:id="rId36"/>
    <p:sldId id="641" r:id="rId37"/>
    <p:sldId id="574" r:id="rId38"/>
    <p:sldId id="577" r:id="rId39"/>
    <p:sldId id="578" r:id="rId40"/>
    <p:sldId id="582" r:id="rId41"/>
    <p:sldId id="583" r:id="rId42"/>
    <p:sldId id="585" r:id="rId43"/>
    <p:sldId id="632" r:id="rId44"/>
    <p:sldId id="633" r:id="rId45"/>
    <p:sldId id="589" r:id="rId46"/>
    <p:sldId id="591" r:id="rId47"/>
    <p:sldId id="618" r:id="rId48"/>
    <p:sldId id="594" r:id="rId49"/>
    <p:sldId id="634" r:id="rId50"/>
    <p:sldId id="595" r:id="rId51"/>
    <p:sldId id="615" r:id="rId52"/>
    <p:sldId id="596" r:id="rId53"/>
    <p:sldId id="597" r:id="rId54"/>
    <p:sldId id="623" r:id="rId5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305FF"/>
    <a:srgbClr val="DAD9D3"/>
    <a:srgbClr val="F7F7F7"/>
    <a:srgbClr val="EDEDED"/>
    <a:srgbClr val="007B92"/>
    <a:srgbClr val="00394A"/>
    <a:srgbClr val="003241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43"/>
    <p:restoredTop sz="90204"/>
  </p:normalViewPr>
  <p:slideViewPr>
    <p:cSldViewPr>
      <p:cViewPr varScale="1">
        <p:scale>
          <a:sx n="108" d="100"/>
          <a:sy n="108" d="100"/>
        </p:scale>
        <p:origin x="20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01.11.22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01.11.22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6EC7BA-DFEC-4BAC-AAA6-A168EEAA20A5}" type="slidenum">
              <a:rPr lang="en-GB"/>
              <a:pPr/>
              <a:t>10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C24FAB-64F1-4FA7-8D3A-465FF9CF8C0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19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295D7F-DC97-4C6D-9BC3-A032A6E3253C}" type="slidenum">
              <a:rPr lang="en-GB"/>
              <a:pPr/>
              <a:t>20</a:t>
            </a:fld>
            <a:endParaRPr lang="en-GB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9A4A7F-2CA2-4E27-90ED-97C322A121D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7657F3-D414-4793-B4BB-C29DFD80FB64}" type="slidenum">
              <a:rPr lang="en-GB"/>
              <a:pPr/>
              <a:t>21</a:t>
            </a:fld>
            <a:endParaRPr lang="en-GB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F7992C-555B-4A1F-AA79-AF721FEFB8A5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1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C01209-6907-4C76-BE52-556423484D37}" type="slidenum">
              <a:rPr lang="en-GB"/>
              <a:pPr/>
              <a:t>22</a:t>
            </a:fld>
            <a:endParaRPr lang="en-GB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DC8D73-2BA1-447B-9AC3-AB0E9192B3D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6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31801-CF75-452A-B17B-2605BA7CA96B}" type="slidenum">
              <a:rPr lang="en-GB"/>
              <a:pPr/>
              <a:t>23</a:t>
            </a:fld>
            <a:endParaRPr lang="en-GB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AE970A-1A38-4D18-AADA-BD020F21A8B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90625" y="693738"/>
            <a:ext cx="4479925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6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B676B-09F6-49CB-9CC1-40684180C9CB}" type="slidenum">
              <a:rPr lang="en-US"/>
              <a:pPr/>
              <a:t>24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</p:spPr>
        <p:txBody>
          <a:bodyPr/>
          <a:lstStyle/>
          <a:p>
            <a:pPr defTabSz="91148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30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7E1154-99A0-4D98-8EEE-001319A6F689}" type="slidenum">
              <a:rPr lang="en-GB"/>
              <a:pPr/>
              <a:t>25</a:t>
            </a:fld>
            <a:endParaRPr lang="en-GB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199DBC-3F2C-4C1E-850B-300E9AED28E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4910F2-AB50-48F5-BE68-C53C015503C6}" type="slidenum">
              <a:rPr lang="en-GB"/>
              <a:pPr/>
              <a:t>26</a:t>
            </a:fld>
            <a:endParaRPr lang="en-GB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17F0E6-A4D5-4E0E-A701-99DC5BCF3D07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90625" y="693738"/>
            <a:ext cx="4479925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3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2461D9-3DDC-4778-91FA-BAAAC9EC2FB1}" type="slidenum">
              <a:rPr lang="en-GB"/>
              <a:pPr/>
              <a:t>27</a:t>
            </a:fld>
            <a:endParaRPr lang="en-GB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588D8E-130C-44C1-875E-437816FD770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05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E84A2-3426-8140-932B-861F43C64580}" type="slidenum">
              <a:rPr lang="de-DE" altLang="en-US"/>
              <a:pPr/>
              <a:t>30</a:t>
            </a:fld>
            <a:endParaRPr lang="de-DE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4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794C9-44C6-42FE-8EB0-A9059882E505}" type="slidenum">
              <a:rPr lang="en-GB"/>
              <a:pPr/>
              <a:t>11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A60A26-DAA2-4BA6-9F68-317C27BAAF9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5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2ADA1-660E-F74F-864D-F86AA987A86A}" type="slidenum">
              <a:rPr lang="de-DE" altLang="en-US"/>
              <a:pPr/>
              <a:t>35</a:t>
            </a:fld>
            <a:endParaRPr lang="de-DE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59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4A75-273B-F94E-8424-C8088C754EF2}" type="slidenum">
              <a:rPr lang="de-DE" altLang="en-US"/>
              <a:pPr/>
              <a:t>37</a:t>
            </a:fld>
            <a:endParaRPr lang="de-DE" altLang="en-US"/>
          </a:p>
        </p:txBody>
      </p:sp>
      <p:sp>
        <p:nvSpPr>
          <p:cNvPr id="436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42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0E2C0-8E0F-CF42-8F99-5049FB5C6B24}" type="slidenum">
              <a:rPr lang="de-DE" altLang="en-US"/>
              <a:pPr/>
              <a:t>38</a:t>
            </a:fld>
            <a:endParaRPr lang="de-DE" altLang="en-US"/>
          </a:p>
        </p:txBody>
      </p:sp>
      <p:sp>
        <p:nvSpPr>
          <p:cNvPr id="389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21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EBDD2-CCA7-C644-A8F8-DE4500D7C7D5}" type="slidenum">
              <a:rPr lang="de-DE" altLang="en-US"/>
              <a:pPr/>
              <a:t>39</a:t>
            </a:fld>
            <a:endParaRPr lang="de-DE" alt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38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0C76B-2091-CE4C-9154-7E6F122305E7}" type="slidenum">
              <a:rPr lang="de-DE" altLang="en-US"/>
              <a:pPr/>
              <a:t>40</a:t>
            </a:fld>
            <a:endParaRPr lang="de-DE" alt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847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92965-12AC-7346-A2F6-8623F01726A3}" type="slidenum">
              <a:rPr lang="de-DE" altLang="en-US"/>
              <a:pPr/>
              <a:t>41</a:t>
            </a:fld>
            <a:endParaRPr lang="de-DE" alt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866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BBA91-3A41-2C44-8738-C4477DD34F5B}" type="slidenum">
              <a:rPr lang="de-DE" altLang="en-US"/>
              <a:pPr/>
              <a:t>42</a:t>
            </a:fld>
            <a:endParaRPr lang="de-DE" altLang="en-US"/>
          </a:p>
        </p:txBody>
      </p:sp>
      <p:sp>
        <p:nvSpPr>
          <p:cNvPr id="421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06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32A03-021A-6749-9A33-A6DC29EA5365}" type="slidenum">
              <a:rPr lang="de-DE" altLang="en-US"/>
              <a:pPr/>
              <a:t>43</a:t>
            </a:fld>
            <a:endParaRPr lang="de-DE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720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74EF-02C6-BC4B-BE67-182391258E7F}" type="slidenum">
              <a:rPr lang="de-DE" altLang="en-US"/>
              <a:pPr/>
              <a:t>45</a:t>
            </a:fld>
            <a:endParaRPr lang="de-DE" altLang="en-US"/>
          </a:p>
        </p:txBody>
      </p:sp>
      <p:sp>
        <p:nvSpPr>
          <p:cNvPr id="397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1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37EF8-6579-7641-8665-35DB9A1EB656}" type="slidenum">
              <a:rPr lang="de-DE" altLang="en-US"/>
              <a:pPr/>
              <a:t>46</a:t>
            </a:fld>
            <a:endParaRPr lang="de-DE" altLang="en-US"/>
          </a:p>
        </p:txBody>
      </p:sp>
      <p:sp>
        <p:nvSpPr>
          <p:cNvPr id="398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4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E33CF-C56A-47E4-8D74-BDD4C60475AE}" type="slidenum">
              <a:rPr lang="en-GB"/>
              <a:pPr/>
              <a:t>12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AAECAB-DB39-4379-A9B8-88467244E53D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8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32A03-021A-6749-9A33-A6DC29EA5365}" type="slidenum">
              <a:rPr lang="de-DE" altLang="en-US"/>
              <a:pPr/>
              <a:t>47</a:t>
            </a:fld>
            <a:endParaRPr lang="de-DE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19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71E44-6D2E-2B47-9B48-E47F9AB016FC}" type="slidenum">
              <a:rPr lang="de-DE" altLang="en-US"/>
              <a:pPr/>
              <a:t>48</a:t>
            </a:fld>
            <a:endParaRPr lang="de-DE" altLang="en-US"/>
          </a:p>
        </p:txBody>
      </p:sp>
      <p:sp>
        <p:nvSpPr>
          <p:cNvPr id="443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8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3062A-24A1-5942-9D5B-0A8062BE5076}" type="slidenum">
              <a:rPr lang="de-DE" altLang="en-US"/>
              <a:pPr/>
              <a:t>50</a:t>
            </a:fld>
            <a:endParaRPr lang="de-DE" altLang="en-US"/>
          </a:p>
        </p:txBody>
      </p:sp>
      <p:sp>
        <p:nvSpPr>
          <p:cNvPr id="444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54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26E4-777D-4A46-9189-B7128E5E54B4}" type="slidenum">
              <a:rPr lang="de-DE" altLang="en-US"/>
              <a:pPr/>
              <a:t>52</a:t>
            </a:fld>
            <a:endParaRPr lang="de-DE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582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42CC-1268-0548-95EE-79CF91FF3438}" type="slidenum">
              <a:rPr lang="de-DE" altLang="en-US"/>
              <a:pPr/>
              <a:t>53</a:t>
            </a:fld>
            <a:endParaRPr lang="de-DE" alt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E0F142-65C6-43A5-AF95-BD188C86504A}" type="slidenum">
              <a:rPr lang="en-GB"/>
              <a:pPr/>
              <a:t>13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6D58B8-BB74-463E-AB3F-81EDA2B465A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29C5B6-36AF-4E4B-9CE8-B8F611F5B715}" type="slidenum">
              <a:rPr lang="en-GB"/>
              <a:pPr/>
              <a:t>14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302BAA-AEC7-4D24-8988-F6B6A755E9C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A9973-2861-441B-8AA1-9C6BAF5663A8}" type="slidenum">
              <a:rPr lang="en-GB"/>
              <a:pPr/>
              <a:t>15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6E3C41-7EE7-4710-90E8-9B4E373042EB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9BE14D-5539-4E2C-8AF8-F725D8C4F9D4}" type="slidenum">
              <a:rPr lang="en-GB"/>
              <a:pPr/>
              <a:t>16</a:t>
            </a:fld>
            <a:endParaRPr lang="en-GB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90A10B-05BF-4447-9C4E-E8A8BFF6302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2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4BA560-93A3-4A5B-BC6B-B3F084A3C1A0}" type="slidenum">
              <a:rPr lang="en-GB"/>
              <a:pPr/>
              <a:t>17</a:t>
            </a:fld>
            <a:endParaRPr lang="en-GB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80D092-7E35-4CE9-A613-9E6E62688BD3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3C6D-1695-4A96-BB58-89BD301D0BCF}" type="slidenum">
              <a:rPr lang="en-GB"/>
              <a:pPr/>
              <a:t>18</a:t>
            </a:fld>
            <a:endParaRPr lang="en-GB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F675BC-8CC9-4DD3-BECD-262F54EF388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5BABEF-7238-40F6-815C-41444D5753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213225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/>
            </a:lvl1pPr>
          </a:lstStyle>
          <a:p>
            <a:fld id="{33FD051F-47E9-084F-9254-2EF8FEB1E31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2108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03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290.png"/><Relationship Id="rId10" Type="http://schemas.openxmlformats.org/officeDocument/2006/relationships/image" Target="../media/image36.png"/><Relationship Id="rId4" Type="http://schemas.openxmlformats.org/officeDocument/2006/relationships/image" Target="../media/image280.png"/><Relationship Id="rId9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0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0" i="0" u="none" strike="noStrike" dirty="0">
                <a:effectLst/>
              </a:rPr>
              <a:t>Häufungsanalysen (Unüberwachtes Lernen)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Dr. Marcel Gehrke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930EC-2445-CCE9-2169-BA4F74C69E1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1124744"/>
            <a:ext cx="8318500" cy="14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Menge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Warenkörben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das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Auftreten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oder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mehrerer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vorhersagt</a:t>
            </a:r>
            <a:endParaRPr lang="en-GB" sz="2400" dirty="0">
              <a:solidFill>
                <a:srgbClr val="0305FF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Warenkorbeintragung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DB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Jargon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Transaktion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genannt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Online-Transaction-Processing, OLTP)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2740819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C6D9C"/>
                </a:solidFill>
                <a:latin typeface="Arial" charset="0"/>
                <a:ea typeface="DejaVu LGC Sans" charset="0"/>
                <a:cs typeface="DejaVu LGC Sans" charset="0"/>
              </a:rPr>
              <a:t>Warenkorbtransaktionen</a:t>
            </a:r>
            <a:endParaRPr lang="en-GB" b="1" dirty="0">
              <a:solidFill>
                <a:srgbClr val="0C6D9C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29200" y="3728244"/>
            <a:ext cx="3810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Beispiele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Assoziationsregeln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54613" y="4514057"/>
            <a:ext cx="3532187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en-GB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{Bier},</a:t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{Milch,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en-GB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, Coke},</a:t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{Bier,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en-GB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{Milch},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7862" y="5877272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Rakesh Agrawal, Tomasz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Imieliński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Arun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Swami: Mining Association Rules between Sets of Items in Large Databases. In: Proc. 1993 ACM SIGMOD International Conference on Management of data, SIGMOD Record. Bd. 22,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Nr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. 2,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Juni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1993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487" y="6627167"/>
            <a:ext cx="8522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Folgende</a:t>
            </a:r>
            <a:r>
              <a:rPr lang="en-US" sz="1200" dirty="0">
                <a:solidFill>
                  <a:schemeClr val="bg1"/>
                </a:solidFill>
              </a:rPr>
              <a:t> 18 </a:t>
            </a:r>
            <a:r>
              <a:rPr lang="en-US" sz="1200" dirty="0" err="1">
                <a:solidFill>
                  <a:schemeClr val="bg1"/>
                </a:solidFill>
              </a:rPr>
              <a:t>Präsentationen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sind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inspiriert</a:t>
            </a:r>
            <a:r>
              <a:rPr lang="en-US" sz="1200" dirty="0">
                <a:solidFill>
                  <a:schemeClr val="bg1"/>
                </a:solidFill>
              </a:rPr>
              <a:t> von </a:t>
            </a:r>
            <a:r>
              <a:rPr lang="en-US" sz="1200" dirty="0" err="1">
                <a:solidFill>
                  <a:schemeClr val="bg1"/>
                </a:solidFill>
              </a:rPr>
              <a:t>Präsentationen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aus</a:t>
            </a:r>
            <a:r>
              <a:rPr lang="en-US" sz="1200" dirty="0">
                <a:solidFill>
                  <a:schemeClr val="bg1"/>
                </a:solidFill>
              </a:rPr>
              <a:t>: CAS CS 565, Data Mining, Fall 2012, </a:t>
            </a:r>
            <a:r>
              <a:rPr lang="en-US" sz="1200" dirty="0" err="1">
                <a:solidFill>
                  <a:schemeClr val="bg1"/>
                </a:solidFill>
              </a:rPr>
              <a:t>Evimaria</a:t>
            </a:r>
            <a:r>
              <a:rPr lang="en-US" sz="1200" dirty="0">
                <a:solidFill>
                  <a:schemeClr val="bg1"/>
                </a:solidFill>
              </a:rPr>
              <a:t> Terzi, Boston Univ.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4B3CF0D-C285-5B77-5EBB-A2BC79E56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51037"/>
              </p:ext>
            </p:extLst>
          </p:nvPr>
        </p:nvGraphicFramePr>
        <p:xfrm>
          <a:off x="511696" y="3380675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198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54124"/>
            <a:ext cx="8229600" cy="654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185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Datenmenge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Form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zusammen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vorkommen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3216275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Warenkorbtransaktionen</a:t>
            </a:r>
            <a:endParaRPr lang="en-GB" b="1" dirty="0">
              <a:solidFill>
                <a:srgbClr val="0305FF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76056" y="4203700"/>
            <a:ext cx="379127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Beispiele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häufige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Artikelmengen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54613" y="4989513"/>
            <a:ext cx="3532187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, Bier},</a:t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{Milch,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{Bier,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, Milch},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8A13EDE-2AA8-1087-AC86-C255F5F5B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952033"/>
              </p:ext>
            </p:extLst>
          </p:nvPr>
        </p:nvGraphicFramePr>
        <p:xfrm>
          <a:off x="381000" y="3762326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868BB-1D82-01FF-D753-F03282F4F9A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68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67544" y="188640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Definition: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268760"/>
            <a:ext cx="5419328" cy="5578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⊆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Gesamt-Artikelmenge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endParaRPr lang="en-GB" sz="2000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 {Milch,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Unterstützungszähler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(w)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des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Auftretens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der </a:t>
            </a:r>
            <a:b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w in den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in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denen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  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({Milch,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}) = 2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Unterstützung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(support)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Anteil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in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denen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sup(w) = </a:t>
            </a: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(w) / |D|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  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sup({Milch,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}) = 2/5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(frequent </a:t>
            </a: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mit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Support ≥ </a:t>
            </a:r>
            <a:r>
              <a:rPr lang="en-GB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565AD63-DCB5-2914-52F2-88F40EBA4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11210"/>
              </p:ext>
            </p:extLst>
          </p:nvPr>
        </p:nvGraphicFramePr>
        <p:xfrm>
          <a:off x="4980509" y="1628800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D35EB-D7AF-2376-CA80-0E27B4023A2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3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44624"/>
            <a:ext cx="8229600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Warum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?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583488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Interessant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Platzierung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Supermarkt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auf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Webseiten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mr-IN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…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kennzeichnen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positive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seltene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kaum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relevant),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bieten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also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Zusammenfassung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Datenmenge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mr-IN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…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9081CF-D49F-1910-A55F-11812DAB31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102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Suche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nach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185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Aufgabe</a:t>
            </a:r>
            <a:r>
              <a:rPr lang="en-GB" sz="2400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47713" lvl="1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Transaktionsdatenbasis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und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47713" lvl="1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(und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deren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jeweilige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den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Anders </a:t>
            </a:r>
            <a:r>
              <a:rPr lang="en-GB" sz="2400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gesagt</a:t>
            </a:r>
            <a:r>
              <a:rPr lang="en-GB" sz="2400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Zähle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die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jeweiligen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den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über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endParaRPr lang="en-GB" sz="24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Annahme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Gesamt-Artikelmenge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bekannt</a:t>
            </a:r>
            <a:endParaRPr lang="en-GB" sz="2400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E718A-70C0-C869-2C94-2BA480E4BD5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0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Wie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viele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gibt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es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? 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807480" imgH="7407000" progId="">
                  <p:embed/>
                </p:oleObj>
              </mc:Choice>
              <mc:Fallback>
                <p:oleObj r:id="rId3" imgW="9807480" imgH="7407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84168" y="5876832"/>
            <a:ext cx="27432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Artikel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gibt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es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mögliche</a:t>
            </a:r>
            <a:r>
              <a:rPr lang="en-GB" dirty="0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Artikelmengen</a:t>
            </a:r>
            <a:endParaRPr lang="en-GB" dirty="0">
              <a:solidFill>
                <a:srgbClr val="0305FF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5E21D-7562-DF76-3D12-1ADAF6D820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271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88640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Monotonie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vom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44008" y="2971800"/>
            <a:ext cx="4320605" cy="1201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&gt;  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Bier)‏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sup(Milch) &gt; 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Milch)‏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Bier) &gt; 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Bier, Coke)‏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8E36CD6-E18D-59FB-CB3D-91F43AEEF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01687"/>
              </p:ext>
            </p:extLst>
          </p:nvPr>
        </p:nvGraphicFramePr>
        <p:xfrm>
          <a:off x="515889" y="2316480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DE5EA-DF52-388B-FEFD-F632EED758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921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107504" y="1340768"/>
            <a:ext cx="8831263" cy="5235576"/>
            <a:chOff x="144" y="1022"/>
            <a:chExt cx="5563" cy="3298"/>
          </a:xfrm>
        </p:grpSpPr>
        <p:sp>
          <p:nvSpPr>
            <p:cNvPr id="19458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Nicht</a:t>
              </a: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 </a:t>
              </a:r>
              <a:r>
                <a:rPr lang="en-GB" dirty="0" err="1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häufig</a:t>
              </a:r>
              <a:endParaRPr lang="en-GB" dirty="0">
                <a:solidFill>
                  <a:srgbClr val="0C6D9C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9866478" imgH="7377618" progId="">
                    <p:embed/>
                  </p:oleObj>
                </mc:Choice>
                <mc:Fallback>
                  <p:oleObj r:id="rId3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268958"/>
            <a:ext cx="8229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Idee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282255" y="1340768"/>
            <a:ext cx="7656514" cy="5235576"/>
            <a:chOff x="884" y="1022"/>
            <a:chExt cx="4823" cy="3298"/>
          </a:xfrm>
        </p:grpSpPr>
        <p:graphicFrame>
          <p:nvGraphicFramePr>
            <p:cNvPr id="19463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9866478" imgH="7377618" progId="">
                    <p:embed/>
                  </p:oleObj>
                </mc:Choice>
                <mc:Fallback>
                  <p:oleObj r:id="rId5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884" y="3702"/>
              <a:ext cx="1334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Abgeschnittener</a:t>
              </a:r>
              <a:r>
                <a:rPr lang="en-GB" dirty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 </a:t>
              </a:r>
              <a:r>
                <a:rPr lang="en-GB" dirty="0" err="1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Suchraum</a:t>
              </a:r>
              <a:endParaRPr lang="en-GB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73BF8-E06B-CC89-73E0-55DB0E2B239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82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53082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Prinzip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0938" y="1222598"/>
            <a:ext cx="204739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1er-Artikelmengen‏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27738" y="1949673"/>
            <a:ext cx="235036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2er-Artikelmengen‏</a:t>
            </a: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(Cola und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Eier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nicht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mehr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berücksichtigt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65913" y="3965798"/>
            <a:ext cx="20507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3er-Artikelmengen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410200" y="396579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819400" y="190839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934200" y="5337398"/>
            <a:ext cx="304800" cy="304800"/>
          </a:xfrm>
          <a:prstGeom prst="line">
            <a:avLst/>
          </a:prstGeom>
          <a:noFill/>
          <a:ln w="38160" cap="rnd">
            <a:solidFill>
              <a:srgbClr val="CC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12738" y="3759423"/>
            <a:ext cx="1569959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minsup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= 3/5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878" y="5900484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Rakesh Agrawal, Ramakrishnan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Srikant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: </a:t>
            </a:r>
            <a:r>
              <a:rPr lang="en-US" sz="1400" i="1" dirty="0">
                <a:solidFill>
                  <a:srgbClr val="0305FF"/>
                </a:solidFill>
                <a:latin typeface="Helvetica" charset="0"/>
              </a:rPr>
              <a:t>Fast Algorithms for Mining Association Rules.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In: Proc. 20th International Conference on Very Large Data Bases. </a:t>
            </a:r>
            <a:br>
              <a:rPr lang="en-US" sz="1400" dirty="0">
                <a:solidFill>
                  <a:srgbClr val="0305FF"/>
                </a:solidFill>
                <a:latin typeface="Helvetica" charset="0"/>
              </a:rPr>
            </a:b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Morgan Kaufmann Publishers Inc., </a:t>
            </a: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1994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F3AFCA-5DEA-DFB0-F760-5914EC8C5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43351"/>
              </p:ext>
            </p:extLst>
          </p:nvPr>
        </p:nvGraphicFramePr>
        <p:xfrm>
          <a:off x="308807" y="1594111"/>
          <a:ext cx="2117648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8824">
                  <a:extLst>
                    <a:ext uri="{9D8B030D-6E8A-4147-A177-3AD203B41FA5}">
                      <a16:colId xmlns:a16="http://schemas.microsoft.com/office/drawing/2014/main" val="1666270736"/>
                    </a:ext>
                  </a:extLst>
                </a:gridCol>
                <a:gridCol w="1058824">
                  <a:extLst>
                    <a:ext uri="{9D8B030D-6E8A-4147-A177-3AD203B41FA5}">
                      <a16:colId xmlns:a16="http://schemas.microsoft.com/office/drawing/2014/main" val="2704913028"/>
                    </a:ext>
                  </a:extLst>
                </a:gridCol>
              </a:tblGrid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Artikel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81625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Brot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1657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Coke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24849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Milch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155961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Bier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17912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Windeln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49451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Eier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6897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B128C6-CB86-079E-545F-EEAE36A59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56808"/>
              </p:ext>
            </p:extLst>
          </p:nvPr>
        </p:nvGraphicFramePr>
        <p:xfrm>
          <a:off x="3116263" y="2024939"/>
          <a:ext cx="2648706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4237">
                  <a:extLst>
                    <a:ext uri="{9D8B030D-6E8A-4147-A177-3AD203B41FA5}">
                      <a16:colId xmlns:a16="http://schemas.microsoft.com/office/drawing/2014/main" val="1666270736"/>
                    </a:ext>
                  </a:extLst>
                </a:gridCol>
                <a:gridCol w="994469">
                  <a:extLst>
                    <a:ext uri="{9D8B030D-6E8A-4147-A177-3AD203B41FA5}">
                      <a16:colId xmlns:a16="http://schemas.microsoft.com/office/drawing/2014/main" val="2704913028"/>
                    </a:ext>
                  </a:extLst>
                </a:gridCol>
              </a:tblGrid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Artikelmenge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81625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{Brot, Milch}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1657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{Brot, Bier}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24849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{Brot, Windeln}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155961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{Milch, Bier}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17912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{Milch, Windeln}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49451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{Bier, Windeln}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689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133516-0454-126B-D451-A36F17CFE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71659"/>
              </p:ext>
            </p:extLst>
          </p:nvPr>
        </p:nvGraphicFramePr>
        <p:xfrm>
          <a:off x="5876500" y="4430516"/>
          <a:ext cx="2648706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4237">
                  <a:extLst>
                    <a:ext uri="{9D8B030D-6E8A-4147-A177-3AD203B41FA5}">
                      <a16:colId xmlns:a16="http://schemas.microsoft.com/office/drawing/2014/main" val="1666270736"/>
                    </a:ext>
                  </a:extLst>
                </a:gridCol>
                <a:gridCol w="994469">
                  <a:extLst>
                    <a:ext uri="{9D8B030D-6E8A-4147-A177-3AD203B41FA5}">
                      <a16:colId xmlns:a16="http://schemas.microsoft.com/office/drawing/2014/main" val="2704913028"/>
                    </a:ext>
                  </a:extLst>
                </a:gridCol>
              </a:tblGrid>
              <a:tr h="118144">
                <a:tc>
                  <a:txBody>
                    <a:bodyPr/>
                    <a:lstStyle/>
                    <a:p>
                      <a:r>
                        <a:rPr lang="de-DE" sz="1200" dirty="0"/>
                        <a:t>Artikelmenge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81625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{Brot, Milch, Windeln}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21657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....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...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05999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60F8-CADC-709A-C273-04D6640A7CE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16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 animBg="1"/>
      <p:bldP spid="20489" grpId="0" animBg="1"/>
      <p:bldP spid="204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70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4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4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Prinzip</a:t>
            </a:r>
            <a:r>
              <a:rPr lang="en-GB" sz="4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7239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8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abc, abd, acd, ace, bcd</a:t>
            </a:r>
            <a:r>
              <a:rPr lang="en-GB" sz="28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80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⋈ L</a:t>
            </a:r>
            <a:r>
              <a:rPr lang="en-GB" sz="2800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200" i="1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aus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200" b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aus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 und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Beschneidung: 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 entfernt, weil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ade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 nicht in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200" b="1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8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8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  <a:endParaRPr lang="en-GB" sz="2800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203950" y="2433639"/>
            <a:ext cx="2527300" cy="1068388"/>
            <a:chOff x="3908" y="1533"/>
            <a:chExt cx="1592" cy="673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85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6173788" y="3544886"/>
            <a:ext cx="2814637" cy="828674"/>
            <a:chOff x="3889" y="2233"/>
            <a:chExt cx="1773" cy="522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4093" y="2233"/>
              <a:ext cx="368" cy="285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4459" y="2236"/>
              <a:ext cx="129" cy="282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4840" y="2236"/>
              <a:ext cx="422" cy="285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889" y="2521"/>
              <a:ext cx="37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latin typeface="Tahoma" pitchFamily="32" charset="0"/>
                  <a:ea typeface="DejaVu LGC Sans" charset="0"/>
                  <a:cs typeface="DejaVu LGC Sans" charset="0"/>
                </a:rPr>
                <a:t>acd</a:t>
              </a:r>
              <a:endParaRPr lang="en-GB" b="1" dirty="0"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322" y="2521"/>
              <a:ext cx="4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Tahoma" pitchFamily="32" charset="0"/>
                  <a:ea typeface="DejaVu LGC Sans" charset="0"/>
                  <a:cs typeface="DejaVu LGC Sans" charset="0"/>
                </a:rPr>
                <a:t>ace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747" y="2521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latin typeface="Tahoma" pitchFamily="32" charset="0"/>
                  <a:ea typeface="DejaVu LGC Sans" charset="0"/>
                  <a:cs typeface="DejaVu LGC Sans" charset="0"/>
                </a:rPr>
                <a:t>ade</a:t>
              </a:r>
              <a:endParaRPr lang="en-GB" b="1" dirty="0"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5147" y="2518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latin typeface="Tahoma" pitchFamily="32" charset="0"/>
                  <a:ea typeface="DejaVu LGC Sans" charset="0"/>
                  <a:cs typeface="DejaVu LGC Sans" charset="0"/>
                </a:rPr>
                <a:t>cde</a:t>
              </a:r>
              <a:endParaRPr lang="en-GB" b="1" dirty="0"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4755" y="2236"/>
              <a:ext cx="105" cy="285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89688" y="4251325"/>
            <a:ext cx="1597025" cy="373063"/>
            <a:chOff x="4025" y="2678"/>
            <a:chExt cx="1006" cy="235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25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408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809" y="2678"/>
              <a:ext cx="2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X</a:t>
              </a:r>
            </a:p>
          </p:txBody>
        </p:sp>
      </p:grp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372200" y="3112641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37115-A0D6-BFC7-D444-F8414849C2E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7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Wiederholung: Überwachtes Lernen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Gegeben: </a:t>
            </a:r>
          </a:p>
          <a:p>
            <a:pPr lvl="1"/>
            <a:r>
              <a:rPr lang="de-DE" dirty="0"/>
              <a:t>Tabellarische Daten,  </a:t>
            </a:r>
          </a:p>
          <a:p>
            <a:pPr lvl="1"/>
            <a:r>
              <a:rPr lang="de-DE" dirty="0"/>
              <a:t>Klassifikationsattribut vorhanden</a:t>
            </a:r>
            <a:br>
              <a:rPr lang="de-DE" dirty="0"/>
            </a:br>
            <a:r>
              <a:rPr lang="de-DE" dirty="0"/>
              <a:t>(Überwachung durch klassifizierte Daten)</a:t>
            </a:r>
          </a:p>
          <a:p>
            <a:r>
              <a:rPr lang="de-DE" dirty="0"/>
              <a:t>Gesucht: </a:t>
            </a:r>
            <a:r>
              <a:rPr lang="de-DE" dirty="0" err="1"/>
              <a:t>Klassifikator</a:t>
            </a:r>
            <a:r>
              <a:rPr lang="de-DE" dirty="0"/>
              <a:t> für neue Daten</a:t>
            </a:r>
          </a:p>
          <a:p>
            <a:pPr lvl="1"/>
            <a:endParaRPr lang="de-DE" dirty="0"/>
          </a:p>
          <a:p>
            <a:r>
              <a:rPr lang="de-DE" dirty="0"/>
              <a:t>Heute: </a:t>
            </a:r>
            <a:r>
              <a:rPr lang="de-DE" dirty="0" err="1"/>
              <a:t>Unüberwachtes</a:t>
            </a:r>
            <a:r>
              <a:rPr lang="de-DE" dirty="0"/>
              <a:t> Lernen </a:t>
            </a:r>
            <a:br>
              <a:rPr lang="de-DE" dirty="0"/>
            </a:br>
            <a:r>
              <a:rPr lang="de-DE" dirty="0"/>
              <a:t>(kein Klassifikationsattribut vorhanden)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D5D3C-DADA-6E8E-5190-B4502CDD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458200" cy="558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Definition: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268760"/>
            <a:ext cx="8229600" cy="535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Sei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Datenbasis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Transaktionen</a:t>
            </a:r>
            <a:endParaRPr lang="en-GB" sz="2800" dirty="0">
              <a:solidFill>
                <a:srgbClr val="0305FF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ea typeface="DejaVu LGC Sans" charset="0"/>
                <a:cs typeface="DejaVu LGC Sans" charset="0"/>
              </a:rPr>
              <a:t>Sei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 die </a:t>
            </a:r>
            <a:r>
              <a:rPr lang="en-GB" sz="2800" dirty="0" err="1">
                <a:ea typeface="DejaVu LGC Sans" charset="0"/>
                <a:cs typeface="DejaVu LGC Sans" charset="0"/>
              </a:rPr>
              <a:t>Artikelmenge</a:t>
            </a:r>
            <a:r>
              <a:rPr lang="en-GB" sz="2800" dirty="0">
                <a:ea typeface="DejaVu LGC Sans" charset="0"/>
                <a:cs typeface="DejaVu LGC Sans" charset="0"/>
              </a:rPr>
              <a:t> in der DB, </a:t>
            </a:r>
            <a:r>
              <a:rPr lang="en-GB" sz="2800" dirty="0" err="1">
                <a:ea typeface="DejaVu LGC Sans" charset="0"/>
                <a:cs typeface="DejaVu LGC Sans" charset="0"/>
              </a:rPr>
              <a:t>z.B</a:t>
            </a:r>
            <a:r>
              <a:rPr lang="en-GB" sz="2800" dirty="0">
                <a:ea typeface="DejaVu LGC Sans" charset="0"/>
                <a:cs typeface="DejaVu LGC Sans" charset="0"/>
              </a:rPr>
              <a:t>.: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I={A,B,C,D,E,F}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ea typeface="DejaVu LGC Sans" charset="0"/>
                <a:cs typeface="DejaVu LGC Sans" charset="0"/>
              </a:rPr>
              <a:t>Eine</a:t>
            </a:r>
            <a:r>
              <a:rPr lang="en-GB" sz="2800" dirty="0">
                <a:ea typeface="DejaVu LGC Sans" charset="0"/>
                <a:cs typeface="DejaVu LGC Sans" charset="0"/>
              </a:rPr>
              <a:t> Regel </a:t>
            </a:r>
            <a:r>
              <a:rPr lang="en-GB" sz="2800" dirty="0" err="1">
                <a:ea typeface="DejaVu LGC Sans" charset="0"/>
                <a:cs typeface="DejaVu LGC Sans" charset="0"/>
              </a:rPr>
              <a:t>ist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ea typeface="DejaVu LGC Sans" charset="0"/>
                <a:cs typeface="DejaVu LGC Sans" charset="0"/>
              </a:rPr>
              <a:t>definiert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ea typeface="DejaVu LGC Sans" charset="0"/>
                <a:cs typeface="DejaVu LGC Sans" charset="0"/>
              </a:rPr>
              <a:t>durch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br>
              <a:rPr lang="en-GB" sz="2800" dirty="0">
                <a:ea typeface="DejaVu LGC Sans" charset="0"/>
                <a:cs typeface="DejaVu LGC Sans" charset="0"/>
              </a:rPr>
            </a:br>
            <a:r>
              <a:rPr lang="en-GB" sz="2800" dirty="0" err="1">
                <a:ea typeface="DejaVu LGC Sans" charset="0"/>
                <a:cs typeface="DejaVu LGC Sans" charset="0"/>
              </a:rPr>
              <a:t>wobei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,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≠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≠</a:t>
            </a:r>
            <a:r>
              <a:rPr lang="en-GB" sz="2800" dirty="0">
                <a:ea typeface="DejaVu LGC Sans" charset="0"/>
                <a:cs typeface="DejaVu LGC Sans" charset="0"/>
              </a:rPr>
              <a:t>, and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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Y=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>
                <a:ea typeface="DejaVu LGC Sans" charset="0"/>
                <a:cs typeface="DejaVu LGC Sans" charset="0"/>
              </a:rPr>
              <a:t>Beispiel</a:t>
            </a:r>
            <a:r>
              <a:rPr lang="en-GB" sz="2400" dirty="0">
                <a:ea typeface="DejaVu LGC Sans" charset="0"/>
                <a:cs typeface="DejaVu LGC Sans" charset="0"/>
              </a:rPr>
              <a:t>: {B,C} </a:t>
            </a:r>
            <a:r>
              <a:rPr lang="en-GB" sz="2400" dirty="0"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400" dirty="0">
                <a:ea typeface="DejaVu LGC Sans" charset="0"/>
                <a:cs typeface="DejaVu LGC Sans" charset="0"/>
              </a:rPr>
              <a:t> {A} </a:t>
            </a:r>
            <a:r>
              <a:rPr lang="en-GB" sz="2400" dirty="0" err="1">
                <a:ea typeface="DejaVu LGC Sans" charset="0"/>
                <a:cs typeface="DejaVu LGC Sans" charset="0"/>
              </a:rPr>
              <a:t>ist</a:t>
            </a:r>
            <a:r>
              <a:rPr lang="en-GB" sz="2400" dirty="0"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ea typeface="DejaVu LGC Sans" charset="0"/>
                <a:cs typeface="DejaVu LGC Sans" charset="0"/>
              </a:rPr>
              <a:t> Regel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39156"/>
              </p:ext>
            </p:extLst>
          </p:nvPr>
        </p:nvGraphicFramePr>
        <p:xfrm>
          <a:off x="3563888" y="1916832"/>
          <a:ext cx="298549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</a:rPr>
                        <a:t>Transaction ID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</a:rPr>
                        <a:t>Artikel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A, B, C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B, E, F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8C9E4-09D1-C5F4-688D-0666DB7919C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9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95536" y="253082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Bewertungsmaße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Regel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677862" y="4164482"/>
            <a:ext cx="4316414" cy="2197100"/>
            <a:chOff x="3014" y="2512"/>
            <a:chExt cx="2719" cy="1384"/>
          </a:xfrm>
        </p:grpSpPr>
        <p:sp>
          <p:nvSpPr>
            <p:cNvPr id="38915" name="Text Box 3"/>
            <p:cNvSpPr txBox="1">
              <a:spLocks noChangeArrowheads="1"/>
            </p:cNvSpPr>
            <p:nvPr/>
          </p:nvSpPr>
          <p:spPr bwMode="auto">
            <a:xfrm>
              <a:off x="3016" y="2512"/>
              <a:ext cx="2717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FF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 err="1">
                  <a:solidFill>
                    <a:srgbClr val="FF0000"/>
                  </a:solidFill>
                  <a:ea typeface="DejaVu LGC Sans" charset="0"/>
                  <a:cs typeface="DejaVu LGC Sans" charset="0"/>
                </a:rPr>
                <a:t>Beispiel</a:t>
              </a:r>
              <a:r>
                <a:rPr lang="en-GB" sz="2400" dirty="0">
                  <a:solidFill>
                    <a:srgbClr val="FF0000"/>
                  </a:solidFill>
                  <a:ea typeface="DejaVu LGC Sans" charset="0"/>
                  <a:cs typeface="DejaVu LGC Sans" charset="0"/>
                </a:rPr>
                <a:t>: </a:t>
              </a:r>
              <a:r>
                <a:rPr lang="de-DE" sz="2400" dirty="0"/>
                <a:t>{Milch, Windeln} → Bier</a:t>
              </a:r>
            </a:p>
          </p:txBody>
        </p:sp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317840" imgH="787320" progId="Equation.3">
                    <p:embed/>
                  </p:oleObj>
                </mc:Choice>
                <mc:Fallback>
                  <p:oleObj r:id="rId3" imgW="431784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4470120" imgH="787320" progId="Equation.3">
                    <p:embed/>
                  </p:oleObj>
                </mc:Choice>
                <mc:Fallback>
                  <p:oleObj r:id="rId5" imgW="4470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" y="1196752"/>
            <a:ext cx="48768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84163" indent="-284163"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Unterstützung</a:t>
            </a:r>
            <a:r>
              <a:rPr lang="en-GB" sz="2400" dirty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/Support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sup(.)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‏</a:t>
            </a:r>
          </a:p>
          <a:p>
            <a:pPr marL="685800" lvl="1" indent="-228600">
              <a:spcBef>
                <a:spcPts val="400"/>
              </a:spcBef>
              <a:buClr>
                <a:srgbClr val="4F81BD"/>
              </a:buClr>
              <a:buSzPct val="65000"/>
              <a:buFont typeface="Wingdings" charset="2"/>
              <a:buChar char="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Anteil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der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</a:t>
            </a:r>
            <a:b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die </a:t>
            </a:r>
            <a:r>
              <a:rPr lang="en-GB" sz="2000" dirty="0">
                <a:solidFill>
                  <a:schemeClr val="accent2"/>
                </a:solidFill>
                <a:latin typeface="+mn-lt"/>
                <a:ea typeface="DejaVu LGC Sans" charset="0"/>
                <a:cs typeface="DejaVu LGC Sans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und </a:t>
            </a:r>
            <a:r>
              <a:rPr lang="en-GB" sz="2000" dirty="0">
                <a:solidFill>
                  <a:schemeClr val="accent2"/>
                </a:solidFill>
                <a:latin typeface="+mn-lt"/>
                <a:ea typeface="DejaVu LGC Sans" charset="0"/>
                <a:cs typeface="DejaVu LGC Sans" charset="0"/>
              </a:rPr>
              <a:t>Y</a:t>
            </a:r>
            <a:r>
              <a:rPr lang="en-GB" sz="2000" dirty="0"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latin typeface="+mn-lt"/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solidFill>
                <a:schemeClr val="accent2"/>
              </a:solidFill>
              <a:latin typeface="+mn-lt"/>
              <a:ea typeface="DejaVu LGC Sans" charset="0"/>
              <a:cs typeface="DejaVu LGC Sans" charset="0"/>
            </a:endParaRPr>
          </a:p>
          <a:p>
            <a:pPr marL="284163" indent="-284163"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Konfidenz</a:t>
            </a:r>
            <a:r>
              <a:rPr lang="en-GB" sz="2400" dirty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conf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(.)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‏</a:t>
            </a:r>
          </a:p>
          <a:p>
            <a:pPr marL="685800" lvl="1" indent="-228600">
              <a:spcBef>
                <a:spcPts val="400"/>
              </a:spcBef>
              <a:buClr>
                <a:srgbClr val="4F81BD"/>
              </a:buClr>
              <a:buSzPct val="65000"/>
              <a:buFont typeface="Wingdings" charset="2"/>
              <a:buChar char="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Maß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wie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oft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Artikel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b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in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vorkommen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die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auch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X</a:t>
            </a:r>
            <a:r>
              <a:rPr lang="en-GB" sz="2000" dirty="0"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latin typeface="+mn-lt"/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solidFill>
                <a:schemeClr val="accent2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1247" y="4818638"/>
            <a:ext cx="25603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scount</a:t>
            </a:r>
            <a:r>
              <a:rPr lang="en-US" sz="1600" dirty="0"/>
              <a:t>(Milch, </a:t>
            </a:r>
            <a:r>
              <a:rPr lang="en-US" sz="1600" dirty="0" err="1"/>
              <a:t>Windeln</a:t>
            </a:r>
            <a:r>
              <a:rPr lang="en-US" sz="1600" dirty="0"/>
              <a:t>, Bier)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5689" y="5631602"/>
            <a:ext cx="25603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scount</a:t>
            </a:r>
            <a:r>
              <a:rPr lang="en-US" sz="1600" dirty="0"/>
              <a:t>(Milch, </a:t>
            </a:r>
            <a:r>
              <a:rPr lang="en-US" sz="1600" dirty="0" err="1"/>
              <a:t>Windeln</a:t>
            </a:r>
            <a:r>
              <a:rPr lang="en-US" sz="1600" dirty="0"/>
              <a:t>, Bier)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6261" y="6032414"/>
            <a:ext cx="2401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scount</a:t>
            </a:r>
            <a:r>
              <a:rPr lang="en-US" dirty="0"/>
              <a:t>(Milch, </a:t>
            </a:r>
            <a:r>
              <a:rPr lang="en-US" dirty="0" err="1"/>
              <a:t>Windeln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345" y="4951754"/>
            <a:ext cx="534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2DB49A-2495-ACA4-2025-7F072870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33959"/>
              </p:ext>
            </p:extLst>
          </p:nvPr>
        </p:nvGraphicFramePr>
        <p:xfrm>
          <a:off x="4931296" y="1410112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923CA7-688B-3B2F-0575-9FFEF2DEA8E9}"/>
              </a:ext>
            </a:extLst>
          </p:cNvPr>
          <p:cNvSpPr txBox="1"/>
          <p:nvPr/>
        </p:nvSpPr>
        <p:spPr>
          <a:xfrm>
            <a:off x="251520" y="5770101"/>
            <a:ext cx="6110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404E3-0943-18A3-9ABD-1AE316D0E68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31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192089"/>
            <a:ext cx="8458200" cy="79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Mining von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41800" y="1340768"/>
            <a:ext cx="4673600" cy="270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11113" indent="-11113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r = X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4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mit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sup(r) ≥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conf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(r) ≥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endParaRPr lang="en-GB" sz="20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361950" lvl="1" indent="-350838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Support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000" dirty="0">
                <a:ea typeface="DejaVu LGC Sans" charset="0"/>
                <a:cs typeface="DejaVu LGC Sans" charset="0"/>
              </a:rPr>
              <a:t>relative </a:t>
            </a:r>
            <a:r>
              <a:rPr lang="en-GB" sz="2000" dirty="0" err="1">
                <a:ea typeface="DejaVu LGC Sans" charset="0"/>
                <a:cs typeface="DejaVu LGC Sans" charset="0"/>
              </a:rPr>
              <a:t>Häufigkeit</a:t>
            </a:r>
            <a:r>
              <a:rPr lang="en-GB" sz="2000" dirty="0">
                <a:ea typeface="DejaVu LGC Sans" charset="0"/>
                <a:cs typeface="DejaVu LGC Sans" charset="0"/>
              </a:rPr>
              <a:t> (in %)</a:t>
            </a:r>
            <a:r>
              <a:rPr lang="en-GB" sz="2000" dirty="0">
                <a:solidFill>
                  <a:srgbClr val="1F497D"/>
                </a:solidFill>
                <a:ea typeface="DejaVu LGC Sans" charset="0"/>
                <a:cs typeface="DejaVu LGC Sans" charset="0"/>
              </a:rPr>
              <a:t>, </a:t>
            </a:r>
            <a:br>
              <a:rPr lang="en-GB" sz="2000" dirty="0">
                <a:solidFill>
                  <a:srgbClr val="1F497D"/>
                </a:solidFill>
                <a:ea typeface="DejaVu LGC Sans" charset="0"/>
                <a:cs typeface="DejaVu LGC Sans" charset="0"/>
              </a:rPr>
            </a:br>
            <a:r>
              <a:rPr lang="en-GB" sz="2000" dirty="0">
                <a:ea typeface="DejaVu LGC Sans" charset="0"/>
                <a:cs typeface="DejaVu LGC Sans" charset="0"/>
              </a:rPr>
              <a:t>von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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ea typeface="DejaVu LGC Sans" charset="0"/>
              <a:cs typeface="DejaVu LGC Sans" charset="0"/>
            </a:endParaRPr>
          </a:p>
          <a:p>
            <a:pPr marL="361950" lvl="1" indent="-350838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000" i="1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Bedingte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relative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Häufigkeit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(in %) von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ea typeface="DejaVu LGC Sans" charset="0"/>
                <a:cs typeface="DejaVu LGC Sans" charset="0"/>
              </a:rPr>
              <a:t>enthalten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wenn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sie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auch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ea typeface="DejaVu LGC Sans" charset="0"/>
              <a:cs typeface="DejaVu LGC Sans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995936" y="4581128"/>
            <a:ext cx="504056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11113" indent="-11113">
              <a:lnSpc>
                <a:spcPct val="100000"/>
              </a:lnSpc>
              <a:spcBef>
                <a:spcPts val="600"/>
              </a:spcBef>
              <a:buClr>
                <a:srgbClr val="EEECE1"/>
              </a:buClr>
              <a:buSzPct val="75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Sei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der </a:t>
            </a: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minimale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Support 50% und die </a:t>
            </a: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minimale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Konfidenz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50%:</a:t>
            </a:r>
          </a:p>
          <a:p>
            <a:pPr marL="285750" indent="-285750">
              <a:spcBef>
                <a:spcPts val="450"/>
              </a:spcBef>
              <a:buClr>
                <a:srgbClr val="1F497D"/>
              </a:buClr>
              <a:buSzPct val="75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A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 C  (50%, 66.6%)‏</a:t>
            </a:r>
          </a:p>
          <a:p>
            <a:pPr marL="285750" indent="-285750">
              <a:spcBef>
                <a:spcPts val="450"/>
              </a:spcBef>
              <a:buClr>
                <a:srgbClr val="1F497D"/>
              </a:buClr>
              <a:buSzPct val="75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C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  A  (50%, 100%)‏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85800" y="1981200"/>
            <a:ext cx="1905000" cy="1371600"/>
          </a:xfrm>
          <a:prstGeom prst="ellipse">
            <a:avLst/>
          </a:prstGeom>
          <a:noFill/>
          <a:ln w="255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1371600" y="1981200"/>
            <a:ext cx="1905000" cy="15240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912813" y="2667000"/>
            <a:ext cx="231775" cy="762000"/>
          </a:xfrm>
          <a:prstGeom prst="line">
            <a:avLst/>
          </a:prstGeom>
          <a:noFill/>
          <a:ln w="93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2819400" y="2055813"/>
            <a:ext cx="228600" cy="6889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 flipV="1">
            <a:off x="1903413" y="1827213"/>
            <a:ext cx="79375" cy="917575"/>
          </a:xfrm>
          <a:prstGeom prst="line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637160" y="1412776"/>
            <a:ext cx="1574800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kauft</a:t>
            </a:r>
            <a:br>
              <a:rPr lang="en-GB" sz="16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Windelnn</a:t>
            </a:r>
            <a:endParaRPr lang="en-GB" sz="1600" b="1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295400" y="1371600"/>
            <a:ext cx="1371600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4F81B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4F81BD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>
                <a:solidFill>
                  <a:srgbClr val="4F81BD"/>
                </a:solidFill>
                <a:ea typeface="DejaVu LGC Sans" charset="0"/>
                <a:cs typeface="DejaVu LGC Sans" charset="0"/>
              </a:rPr>
              <a:t>kauft</a:t>
            </a:r>
            <a:br>
              <a:rPr lang="en-GB" sz="1600" b="1" dirty="0">
                <a:solidFill>
                  <a:srgbClr val="4F81BD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 err="1">
                <a:solidFill>
                  <a:srgbClr val="4F81BD"/>
                </a:solidFill>
                <a:ea typeface="DejaVu LGC Sans" charset="0"/>
                <a:cs typeface="DejaVu LGC Sans" charset="0"/>
              </a:rPr>
              <a:t>beides</a:t>
            </a:r>
            <a:endParaRPr lang="en-GB" sz="1600" b="1" dirty="0">
              <a:solidFill>
                <a:srgbClr val="4F81BD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06400" y="3429000"/>
            <a:ext cx="1307066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1F497D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>
                <a:solidFill>
                  <a:srgbClr val="1F497D"/>
                </a:solidFill>
                <a:ea typeface="DejaVu LGC Sans" charset="0"/>
                <a:cs typeface="DejaVu LGC Sans" charset="0"/>
              </a:rPr>
              <a:t>kauft</a:t>
            </a:r>
            <a:br>
              <a:rPr lang="en-GB" sz="1600" b="1" dirty="0">
                <a:solidFill>
                  <a:srgbClr val="1F497D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>
                <a:solidFill>
                  <a:srgbClr val="1F497D"/>
                </a:solidFill>
                <a:ea typeface="DejaVu LGC Sans" charset="0"/>
                <a:cs typeface="DejaVu LGC Sans" charset="0"/>
              </a:rPr>
              <a:t>Bier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20662" y="1352551"/>
            <a:ext cx="3665538" cy="2686049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61319"/>
              </p:ext>
            </p:extLst>
          </p:nvPr>
        </p:nvGraphicFramePr>
        <p:xfrm>
          <a:off x="990600" y="4419600"/>
          <a:ext cx="24384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A,B,C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B,E,F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D78FC-B4CD-4D78-AE67-123AB76C3E4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443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75766"/>
            <a:ext cx="8229600" cy="66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Brute-Force-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Verfahren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49250" y="1527175"/>
            <a:ext cx="84582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Betrachte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möglichen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Berechne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 und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jede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Regel</a:t>
            </a: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Eliminiere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deren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oder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kleiner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Schwellwerte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800" dirty="0">
              <a:solidFill>
                <a:srgbClr val="000000"/>
              </a:solidFill>
              <a:latin typeface="Symbol" pitchFamily="16" charset="2"/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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Zu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aufwendig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!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Kombinatorische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Explosion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76489-28AC-1101-23E8-DCFD94ABA2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233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79438"/>
          </a:xfrm>
        </p:spPr>
        <p:txBody>
          <a:bodyPr/>
          <a:lstStyle/>
          <a:p>
            <a:r>
              <a:rPr lang="en-US" sz="3600" dirty="0" err="1"/>
              <a:t>Berechnungsaufwand</a:t>
            </a:r>
            <a:endParaRPr lang="en-US" sz="3600" dirty="0"/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96206"/>
              </p:ext>
            </p:extLst>
          </p:nvPr>
        </p:nvGraphicFramePr>
        <p:xfrm>
          <a:off x="4932040" y="1700808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31760" imgH="1269720" progId="Equation.3">
                  <p:embed/>
                </p:oleObj>
              </mc:Choice>
              <mc:Fallback>
                <p:oleObj name="Equation" r:id="rId3" imgW="28317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00808"/>
                        <a:ext cx="3662363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>
                <a:latin typeface="Arial" charset="0"/>
              </a:rPr>
              <a:t>Wenn</a:t>
            </a:r>
            <a:r>
              <a:rPr lang="en-US" b="1" dirty="0">
                <a:latin typeface="Arial" charset="0"/>
              </a:rPr>
              <a:t>  d=</a:t>
            </a:r>
            <a:r>
              <a:rPr lang="en-US" b="1" dirty="0">
                <a:latin typeface="Arial" charset="0"/>
                <a:sym typeface="Symbol" pitchFamily="16" charset="2"/>
              </a:rPr>
              <a:t>6,  R = 602 </a:t>
            </a:r>
            <a:r>
              <a:rPr lang="en-US" b="1" dirty="0" err="1">
                <a:latin typeface="Arial" charset="0"/>
                <a:sym typeface="Symbol" pitchFamily="16" charset="2"/>
              </a:rPr>
              <a:t>Regeln</a:t>
            </a:r>
            <a:endParaRPr lang="en-US" b="1" dirty="0">
              <a:latin typeface="Arial" charset="0"/>
              <a:sym typeface="Symbol" pitchFamily="16" charset="2"/>
            </a:endParaRPr>
          </a:p>
        </p:txBody>
      </p:sp>
      <p:pic>
        <p:nvPicPr>
          <p:cNvPr id="428038" name="Picture 6"/>
          <p:cNvPicPr>
            <a:picLocks noChangeAspect="1" noChangeArrowheads="1"/>
          </p:cNvPicPr>
          <p:nvPr/>
        </p:nvPicPr>
        <p:blipFill>
          <a:blip r:embed="rId5" cstate="print"/>
          <a:srcRect l="5714" t="1904" r="7143" b="952"/>
          <a:stretch>
            <a:fillRect/>
          </a:stretch>
        </p:blipFill>
        <p:spPr bwMode="auto">
          <a:xfrm>
            <a:off x="152400" y="2667000"/>
            <a:ext cx="48768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69768" y="1988840"/>
            <a:ext cx="6103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3304"/>
            <a:ext cx="8190111" cy="1371600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dirty="0" err="1"/>
              <a:t>Gegeben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Artikelmengen</a:t>
            </a:r>
            <a:r>
              <a:rPr lang="en-US" dirty="0"/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Assoziationsregeln</a:t>
            </a:r>
            <a:r>
              <a:rPr lang="en-US" dirty="0"/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7FD40-8E80-36B2-3D68-45CA64A3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0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Mining von Assoziationsregeln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267200" y="1268760"/>
            <a:ext cx="4724400" cy="2956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Beispiele für Regeln: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Milch,Windeln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{Bier}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=0.67)</a:t>
            </a:r>
            <a:b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Milch,Bier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{Windeln}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=1.0)‏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Windeln,Bier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{Milch}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=0.67)‏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{Bier}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Milch,Windeln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=0.67) </a:t>
            </a:r>
            <a:b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{Windeln}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Milch,Bier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=0.5) 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{Milch}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Windeln,Bier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=0.5)‏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81000" y="3886200"/>
            <a:ext cx="7924800" cy="240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Beobachtungen: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Regeln sind binäre Partitionen der gleichen Artikelmenge: </a:t>
            </a:r>
            <a:b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	{Milch, Windeln, Bier}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Regeln von der gleichen Artikelmenge haben gleichen Support aber verschiedene Konfidenz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Entkopplung von Support und Konfidenz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D3E4D6F-3119-E065-150A-7DFB07B70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26863"/>
              </p:ext>
            </p:extLst>
          </p:nvPr>
        </p:nvGraphicFramePr>
        <p:xfrm>
          <a:off x="264736" y="1421162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052B4-86E0-CCEB-7100-0E1C77C7A6B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83998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332656"/>
            <a:ext cx="8229600" cy="418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Zweischrittiger</a:t>
            </a:r>
            <a:r>
              <a:rPr lang="de-DE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Ansatz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1600201"/>
            <a:ext cx="8229600" cy="463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Generiere häufige Artikelmengen mit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support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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endParaRPr lang="de-DE" sz="28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Generiere Assoziationsregeln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durch </a:t>
            </a:r>
            <a:r>
              <a:rPr lang="de-DE" sz="28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binäre Partitionierung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von häufigen Artikelmengen, so dass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confidence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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endParaRPr lang="de-DE" sz="28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74AB1-0910-9A47-C95B-BE56C3DEA8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79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57200" y="116632"/>
            <a:ext cx="8229600" cy="88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Regelgenerierung – Einfacher Ansatz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1371601"/>
            <a:ext cx="8686800" cy="5081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 die häufige Artikelmenge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finde alle nichtleeren Teilmengen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X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so dass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X –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die Konfidenzanforderung erfüllt</a:t>
            </a:r>
          </a:p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77813" lvl="1">
              <a:lnSpc>
                <a:spcPct val="90000"/>
              </a:lnSpc>
              <a:spcBef>
                <a:spcPts val="700"/>
              </a:spcBef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Beispiel: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{A,B,C,D}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sei eine häufige Artikelmenge: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D, 	ABD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C, 	ACD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B, 	BCD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A, 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BCD,	B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ACD,	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ABD, 	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CD,	AC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BD, 	AD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BC, 	BC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AD, 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AC, 	CD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	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Falls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|X| =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dann gibt es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2</a:t>
            </a:r>
            <a:r>
              <a:rPr lang="de-DE" sz="2800" baseline="30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– 2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Kandidatenregeln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(ohne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L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L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E35885-D20F-687D-B5E2-FD5B82EB65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090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0" i="0" u="none" strike="noStrike" dirty="0">
                <a:effectLst/>
              </a:rPr>
              <a:t>Warenkorbanalyse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Unüberwachtes Lernen</a:t>
            </a:r>
          </a:p>
        </p:txBody>
      </p:sp>
    </p:spTree>
    <p:extLst>
      <p:ext uri="{BB962C8B-B14F-4D97-AF65-F5344CB8AC3E}">
        <p14:creationId xmlns:p14="http://schemas.microsoft.com/office/powerpoint/2010/main" val="1857910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der Warenkorbanalyse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"Verstehen" von Transaktionsdaten</a:t>
            </a:r>
          </a:p>
          <a:p>
            <a:r>
              <a:rPr lang="de-DE" dirty="0"/>
              <a:t>Data Mining (offline)</a:t>
            </a:r>
          </a:p>
          <a:p>
            <a:pPr lvl="1"/>
            <a:r>
              <a:rPr lang="de-DE" dirty="0"/>
              <a:t>Systematische Anwendung statistischer Methoden </a:t>
            </a:r>
            <a:br>
              <a:rPr lang="de-DE" dirty="0"/>
            </a:br>
            <a:r>
              <a:rPr lang="de-DE" dirty="0"/>
              <a:t>auf große Datenbestände, mit dem Ziel, ...</a:t>
            </a:r>
          </a:p>
          <a:p>
            <a:pPr lvl="1"/>
            <a:r>
              <a:rPr lang="de-DE" dirty="0"/>
              <a:t>... neue Querverbindungen und Trends zu erkennen</a:t>
            </a:r>
          </a:p>
          <a:p>
            <a:r>
              <a:rPr lang="de-DE" dirty="0"/>
              <a:t>Empfehlungsgenerierung (online)</a:t>
            </a:r>
          </a:p>
          <a:p>
            <a:pPr lvl="1"/>
            <a:r>
              <a:rPr lang="de-DE" dirty="0"/>
              <a:t>Vorhersage treffen, die quantifiziert wie stark das Interesse eines Benutzers an einem Objekt ist, ...</a:t>
            </a:r>
          </a:p>
          <a:p>
            <a:pPr lvl="1"/>
            <a:r>
              <a:rPr lang="de-DE" dirty="0"/>
              <a:t>... um dem Benutzer genau die Objekte aus der Menge aller vorhandenen Objekte zu empfehlen, für die er sich vermutlich am meisten interessiert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4F6A5-6015-5B52-7605-3188697F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0" i="0" u="none" strike="noStrike" dirty="0">
                <a:effectLst/>
              </a:rPr>
              <a:t>Häufungsanalysen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Unüberwachtes Lernen</a:t>
            </a:r>
          </a:p>
        </p:txBody>
      </p:sp>
    </p:spTree>
    <p:extLst>
      <p:ext uri="{BB962C8B-B14F-4D97-AF65-F5344CB8AC3E}">
        <p14:creationId xmlns:p14="http://schemas.microsoft.com/office/powerpoint/2010/main" val="140047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Anwendung</a:t>
            </a:r>
            <a:r>
              <a:rPr lang="en-US" altLang="en-US" dirty="0"/>
              <a:t>: </a:t>
            </a:r>
            <a:r>
              <a:rPr lang="en-US" altLang="en-US" dirty="0" err="1"/>
              <a:t>Empfehlungsgenerierung</a:t>
            </a:r>
            <a:endParaRPr lang="en-US" altLang="en-US" dirty="0"/>
          </a:p>
        </p:txBody>
      </p:sp>
      <p:sp>
        <p:nvSpPr>
          <p:cNvPr id="345091" name="AutoShape 3"/>
          <p:cNvSpPr>
            <a:spLocks noChangeArrowheads="1"/>
          </p:cNvSpPr>
          <p:nvPr/>
        </p:nvSpPr>
        <p:spPr bwMode="auto">
          <a:xfrm>
            <a:off x="1200200" y="5041032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i="0" dirty="0" err="1"/>
              <a:t>Artikel</a:t>
            </a:r>
            <a:endParaRPr lang="en-US" altLang="en-US" sz="2000" i="0" dirty="0"/>
          </a:p>
        </p:txBody>
      </p:sp>
      <p:pic>
        <p:nvPicPr>
          <p:cNvPr id="345092" name="Picture 4" descr="MCBS01705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211188" y="3669432"/>
            <a:ext cx="1293812" cy="1219200"/>
            <a:chOff x="385" y="1920"/>
            <a:chExt cx="815" cy="768"/>
          </a:xfrm>
        </p:grpSpPr>
        <p:sp>
          <p:nvSpPr>
            <p:cNvPr id="345094" name="AutoShape 6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5095" name="Text Box 7"/>
            <p:cNvSpPr txBox="1">
              <a:spLocks noChangeArrowheads="1"/>
            </p:cNvSpPr>
            <p:nvPr/>
          </p:nvSpPr>
          <p:spPr bwMode="auto">
            <a:xfrm>
              <a:off x="385" y="2119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0" dirty="0" err="1"/>
                <a:t>Suche</a:t>
              </a:r>
              <a:endParaRPr lang="en-US" altLang="en-US" sz="2000" i="0" dirty="0"/>
            </a:p>
          </p:txBody>
        </p:sp>
      </p:grp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2038404" y="3669432"/>
            <a:ext cx="2063753" cy="1143000"/>
            <a:chOff x="1536" y="1920"/>
            <a:chExt cx="1300" cy="720"/>
          </a:xfrm>
        </p:grpSpPr>
        <p:sp>
          <p:nvSpPr>
            <p:cNvPr id="345097" name="AutoShape 9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5098" name="Text Box 10"/>
            <p:cNvSpPr txBox="1">
              <a:spLocks noChangeArrowheads="1"/>
            </p:cNvSpPr>
            <p:nvPr/>
          </p:nvSpPr>
          <p:spPr bwMode="auto">
            <a:xfrm>
              <a:off x="1718" y="2119"/>
              <a:ext cx="111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0" dirty="0" err="1"/>
                <a:t>Artikel</a:t>
              </a:r>
              <a:r>
                <a:rPr lang="en-US" altLang="en-US" sz="2000" i="0" dirty="0"/>
                <a:t> +</a:t>
              </a:r>
              <a:br>
                <a:rPr lang="en-US" altLang="en-US" sz="2000" i="0" dirty="0"/>
              </a:br>
              <a:r>
                <a:rPr lang="en-US" altLang="en-US" sz="2000" i="0" dirty="0" err="1"/>
                <a:t>Empfehlungen</a:t>
              </a:r>
              <a:endParaRPr lang="en-US" altLang="en-US" sz="2000" i="0" dirty="0"/>
            </a:p>
          </p:txBody>
        </p:sp>
      </p:grp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2648000" y="5345832"/>
            <a:ext cx="474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0" dirty="0" err="1"/>
              <a:t>Produkte</a:t>
            </a:r>
            <a:r>
              <a:rPr lang="en-US" altLang="en-US" sz="2000" i="0" dirty="0"/>
              <a:t>, Websites, Blogs, </a:t>
            </a:r>
            <a:r>
              <a:rPr lang="en-US" altLang="en-US" sz="2000" dirty="0" err="1"/>
              <a:t>Schlagzeilen</a:t>
            </a:r>
            <a:r>
              <a:rPr lang="en-US" altLang="en-US" sz="2000" i="0" dirty="0"/>
              <a:t>, …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5896" y="1268983"/>
            <a:ext cx="5232715" cy="4680297"/>
          </a:xfrm>
        </p:spPr>
        <p:txBody>
          <a:bodyPr/>
          <a:lstStyle/>
          <a:p>
            <a:r>
              <a:rPr lang="de-DE" sz="2400" dirty="0"/>
              <a:t>Beschränktheit der Ressource "Platz"</a:t>
            </a:r>
          </a:p>
          <a:p>
            <a:r>
              <a:rPr lang="de-DE" sz="2400" dirty="0"/>
              <a:t>Was sind "gute" Empfehlungen</a:t>
            </a:r>
          </a:p>
          <a:p>
            <a:pPr lvl="1"/>
            <a:r>
              <a:rPr lang="de-DE" sz="2000" dirty="0"/>
              <a:t>Steigerung der Kundenzufriedenheit</a:t>
            </a:r>
          </a:p>
          <a:p>
            <a:pPr lvl="1"/>
            <a:r>
              <a:rPr lang="de-DE" sz="2000" dirty="0"/>
              <a:t>Steigerung des Umsatzes des Anbieters</a:t>
            </a:r>
          </a:p>
          <a:p>
            <a:r>
              <a:rPr lang="de-DE" sz="2400" dirty="0"/>
              <a:t>Techniken</a:t>
            </a:r>
          </a:p>
          <a:p>
            <a:pPr lvl="1"/>
            <a:r>
              <a:rPr lang="de-DE" sz="2000" dirty="0"/>
              <a:t>Verwendung von häufigen Artikelmengen</a:t>
            </a:r>
          </a:p>
          <a:p>
            <a:pPr lvl="1"/>
            <a:r>
              <a:rPr lang="de-DE" sz="2000" dirty="0"/>
              <a:t>Verwendung von Assoziationsregeln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F0F73B-D4A4-DB41-C64F-AE8F2053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0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8" y="-1"/>
            <a:ext cx="8262216" cy="6858001"/>
          </a:xfrm>
        </p:spPr>
      </p:pic>
      <p:sp>
        <p:nvSpPr>
          <p:cNvPr id="10" name="TextBox 9"/>
          <p:cNvSpPr txBox="1"/>
          <p:nvPr/>
        </p:nvSpPr>
        <p:spPr>
          <a:xfrm>
            <a:off x="1716737" y="3573016"/>
            <a:ext cx="7391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Verwendung</a:t>
            </a:r>
            <a:r>
              <a:rPr lang="en-US" sz="3200" dirty="0"/>
              <a:t> von </a:t>
            </a:r>
            <a:r>
              <a:rPr lang="en-US" sz="3200" dirty="0" err="1"/>
              <a:t>häufigen</a:t>
            </a:r>
            <a:r>
              <a:rPr lang="en-US" sz="3200" dirty="0"/>
              <a:t> </a:t>
            </a:r>
            <a:r>
              <a:rPr lang="en-US" sz="3200" dirty="0" err="1"/>
              <a:t>Artikelmengen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D7871-064C-58D0-901D-5B2D1733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1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Verwendung</a:t>
            </a:r>
            <a:r>
              <a:rPr lang="en-US" dirty="0"/>
              <a:t> von </a:t>
            </a:r>
            <a:r>
              <a:rPr lang="en-US" dirty="0" err="1"/>
              <a:t>Assoziationsregeln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4" y="1268760"/>
            <a:ext cx="8229600" cy="313921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9D2AE5-5FB8-577C-9E91-3230313D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7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5" y="4005064"/>
            <a:ext cx="9144000" cy="3097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03" y="3042"/>
            <a:ext cx="9144000" cy="40120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5FEDC-3B46-4EBB-23E5-780710AE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721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0" i="0" u="none" strike="noStrike" dirty="0">
                <a:effectLst/>
              </a:rPr>
              <a:t>Empfehlungen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Unüberwachtes Lernen</a:t>
            </a:r>
          </a:p>
        </p:txBody>
      </p:sp>
    </p:spTree>
    <p:extLst>
      <p:ext uri="{BB962C8B-B14F-4D97-AF65-F5344CB8AC3E}">
        <p14:creationId xmlns:p14="http://schemas.microsoft.com/office/powerpoint/2010/main" val="434571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Verfeinerung der Empfehlungsgenerierung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0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975"/>
                <a:ext cx="8435280" cy="49688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altLang="en-US" dirty="0">
                    <a:solidFill>
                      <a:srgbClr val="0305FF"/>
                    </a:solidFill>
                  </a:rPr>
                  <a:t>Personalisierung</a:t>
                </a:r>
                <a:r>
                  <a:rPr lang="de-DE" altLang="en-US" dirty="0"/>
                  <a:t>: Kundenspezifische Empfehlung</a:t>
                </a:r>
              </a:p>
              <a:p>
                <a:pPr marL="0" indent="0">
                  <a:buNone/>
                </a:pPr>
                <a:r>
                  <a:rPr lang="de-DE" altLang="en-US" dirty="0"/>
                  <a:t>Schätzung der Kundenzufriedenheit über "Nützlichkeit"</a:t>
                </a:r>
              </a:p>
              <a:p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dirty="0"/>
                  <a:t>: Menge von Kunden</a:t>
                </a:r>
              </a:p>
              <a:p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altLang="en-US" dirty="0"/>
                  <a:t>: Menge von Artikeln</a:t>
                </a:r>
              </a:p>
              <a:p>
                <a:r>
                  <a:rPr lang="de-DE" altLang="en-US" dirty="0">
                    <a:solidFill>
                      <a:srgbClr val="0305FF"/>
                    </a:solidFill>
                  </a:rPr>
                  <a:t>Nützlichkeitsmaß</a:t>
                </a:r>
                <a:r>
                  <a:rPr lang="de-DE" altLang="en-US" dirty="0"/>
                  <a:t>: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⟶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altLang="en-US" dirty="0"/>
                  <a:t>: Menge von Bewertungen (total geordnete Menge)</a:t>
                </a:r>
              </a:p>
              <a:p>
                <a:pPr lvl="1"/>
                <a:r>
                  <a:rPr lang="de-DE" altLang="en-US" dirty="0"/>
                  <a:t>Beispiele: 0-5 Sterne, reelle Zahlen aus [0,1]</a:t>
                </a:r>
              </a:p>
              <a:p>
                <a:r>
                  <a:rPr lang="de-DE" altLang="en-US" dirty="0"/>
                  <a:t>Nützlichkeit = engl. Utility</a:t>
                </a:r>
              </a:p>
              <a:p>
                <a:pPr lvl="1">
                  <a:buFont typeface="Wingdings" charset="2"/>
                  <a:buNone/>
                </a:pPr>
                <a:endParaRPr lang="de-DE" altLang="en-US" dirty="0"/>
              </a:p>
            </p:txBody>
          </p:sp>
        </mc:Choice>
        <mc:Fallback>
          <p:sp>
            <p:nvSpPr>
              <p:cNvPr id="350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975"/>
                <a:ext cx="8435280" cy="4968875"/>
              </a:xfrm>
              <a:blipFill>
                <a:blip r:embed="rId3"/>
                <a:stretch>
                  <a:fillRect l="-1353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13810-F82B-BE05-9D4F-E9E15060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43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194-CD4E-764C-BB14-11B1D886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Maximierung der Nützlichkeitsschätzung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82798-E063-4144-AB38-FC1FE9C6F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altLang="en-US" dirty="0">
                    <a:solidFill>
                      <a:srgbClr val="0305FF"/>
                    </a:solidFill>
                  </a:rPr>
                  <a:t>Nützlichkeitsmaß</a:t>
                </a:r>
                <a:r>
                  <a:rPr lang="de-DE" altLang="en-US" dirty="0"/>
                  <a:t>: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⟶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DE" altLang="en-US" dirty="0"/>
                  <a:t>Für jeden Nutzer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є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DE" altLang="en-US" dirty="0"/>
                  <a:t>bestimme diejenigen Artikel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’  </m:t>
                    </m:r>
                  </m:oMath>
                </a14:m>
                <a:r>
                  <a:rPr lang="de-DE" altLang="en-US" dirty="0"/>
                  <a:t>aus dem Sortiment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altLang="en-US" dirty="0"/>
                  <a:t>, </a:t>
                </a:r>
                <a:br>
                  <a:rPr lang="de-DE" altLang="en-US" dirty="0"/>
                </a:br>
                <a:r>
                  <a:rPr lang="de-DE" altLang="en-US" dirty="0"/>
                  <a:t>die die Nützlichkeiten für den Nutzer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altLang="en-US" dirty="0"/>
                  <a:t> maximieren:</a:t>
                </a:r>
              </a:p>
              <a:p>
                <a:r>
                  <a:rPr lang="de-DE" altLang="en-US" dirty="0">
                    <a:solidFill>
                      <a:srgbClr val="00B050"/>
                    </a:solidFill>
                  </a:rPr>
                  <a:t>Was</a:t>
                </a:r>
                <a:r>
                  <a:rPr lang="de-DE" altLang="en-US" dirty="0"/>
                  <a:t> ist das Empfehlungsgenerierungsproblem</a:t>
                </a:r>
                <a:r>
                  <a:rPr lang="de-DE" altLang="en-US" dirty="0">
                    <a:solidFill>
                      <a:schemeClr val="hlink"/>
                    </a:solidFill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a:rPr lang="de-DE" alt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i="1">
                          <a:latin typeface="Cambria Math" panose="02040503050406030204" pitchFamily="18" charset="0"/>
                        </a:rPr>
                        <m:t>′=</m:t>
                      </m:r>
                      <m:func>
                        <m:funcPr>
                          <m:ctrlPr>
                            <a:rPr lang="de-DE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alt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de-DE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alt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de-DE" altLang="en-US" dirty="0"/>
              </a:p>
              <a:p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82798-E063-4144-AB38-FC1FE9C6F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4BC4590-AB13-F04F-977F-C6DDEF460370}"/>
              </a:ext>
            </a:extLst>
          </p:cNvPr>
          <p:cNvGrpSpPr/>
          <p:nvPr/>
        </p:nvGrpSpPr>
        <p:grpSpPr>
          <a:xfrm>
            <a:off x="2195736" y="4437112"/>
            <a:ext cx="4418585" cy="2221498"/>
            <a:chOff x="1105818" y="3104133"/>
            <a:chExt cx="5718865" cy="3014700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E7478479-4B94-FF4A-B1B4-637F6A4469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83769" y="3573016"/>
            <a:ext cx="3787678" cy="2545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" imgW="39433500" imgH="28460700" progId="Equation.3">
                    <p:embed/>
                  </p:oleObj>
                </mc:Choice>
                <mc:Fallback>
                  <p:oleObj name="Formel" r:id="rId3" imgW="39433500" imgH="28460700" progId="Equation.3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E7478479-4B94-FF4A-B1B4-637F6A4469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769" y="3573016"/>
                          <a:ext cx="3787678" cy="25458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4F0FE27F-C5F6-1749-AFFF-04B14BF95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518" y="3104133"/>
              <a:ext cx="1136176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King Kong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F312E59F-504B-4A48-9BC9-DE7AB49B7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3104133"/>
              <a:ext cx="695788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LOTR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59EA6ACA-B28C-1C43-A0C7-9BAB45EC5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280" y="3104133"/>
              <a:ext cx="840976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Matrix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BCC38094-B943-994A-BC43-4B92E2F6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400" y="3104133"/>
              <a:ext cx="1317283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Nacho Libre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DC4775CF-4D5F-6E44-BD0C-E779E42DE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3647628"/>
              <a:ext cx="676880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Alice</a:t>
              </a: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554607E3-8565-1349-9F22-8D9F9A5C1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4279452"/>
              <a:ext cx="589847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Bob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FB57BD8C-3AFB-0F43-A769-C20C15C98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4911277"/>
              <a:ext cx="703860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Carol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A4E4331B-CE4F-9549-8B70-6BC3C27FB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5543100"/>
              <a:ext cx="752835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David</a:t>
              </a: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7A1FCFA-BC49-0A68-8ECD-73E32D6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8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Zentrales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6771" name="Rectangle 1027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en-US" sz="2400" dirty="0"/>
                  <a:t>Nützlichkeit nur partiell definiert, also nicht für alle Elemente aus dem </a:t>
                </a:r>
                <a14:m>
                  <m:oMath xmlns:m="http://schemas.openxmlformats.org/officeDocument/2006/math">
                    <m:r>
                      <a:rPr lang="de-DE" alt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𝐶𝑥𝑆</m:t>
                    </m:r>
                  </m:oMath>
                </a14:m>
                <a:r>
                  <a:rPr lang="de-DE" altLang="en-US" sz="2400" dirty="0">
                    <a:solidFill>
                      <a:schemeClr val="hlink"/>
                    </a:solidFill>
                  </a:rPr>
                  <a:t> Raum</a:t>
                </a:r>
                <a:r>
                  <a:rPr lang="de-DE" altLang="en-US" sz="2400" dirty="0"/>
                  <a:t> bekannt </a:t>
                </a:r>
              </a:p>
              <a:p>
                <a:r>
                  <a:rPr lang="de-DE" altLang="en-US" sz="2400" dirty="0"/>
                  <a:t>Nützlichkeit </a:t>
                </a:r>
                <a14:m>
                  <m:oMath xmlns:m="http://schemas.openxmlformats.org/officeDocument/2006/math">
                    <m:r>
                      <a:rPr lang="de-DE" alt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alt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DE" altLang="en-US" sz="2400" dirty="0"/>
                  <a:t>muss extrapoliert werden</a:t>
                </a:r>
                <a:br>
                  <a:rPr lang="de-DE" altLang="en-US" sz="2800" dirty="0"/>
                </a:br>
                <a:endParaRPr lang="de-DE" altLang="en-US" sz="2400" dirty="0"/>
              </a:p>
            </p:txBody>
          </p:sp>
        </mc:Choice>
        <mc:Fallback>
          <p:sp>
            <p:nvSpPr>
              <p:cNvPr id="416771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080" t="-1020" r="-15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59275"/>
              </p:ext>
            </p:extLst>
          </p:nvPr>
        </p:nvGraphicFramePr>
        <p:xfrm>
          <a:off x="2483768" y="3573016"/>
          <a:ext cx="374968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9433500" imgH="28460700" progId="Equation.3">
                  <p:embed/>
                </p:oleObj>
              </mc:Choice>
              <mc:Fallback>
                <p:oleObj name="Formel" r:id="rId4" imgW="39433500" imgH="2846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573016"/>
                        <a:ext cx="3749685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4518" y="3104133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King Kong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1880" y="3104133"/>
            <a:ext cx="874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79280" y="3104133"/>
            <a:ext cx="93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7400" y="3104133"/>
            <a:ext cx="1652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Nacho </a:t>
            </a:r>
            <a:r>
              <a:rPr lang="en-US" altLang="en-US" sz="2000" b="1" i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Libre</a:t>
            </a:r>
            <a:endParaRPr lang="en-US" altLang="en-US" sz="2000" b="1" i="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05818" y="364762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05818" y="4279452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05818" y="4911276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05818" y="55431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156176" y="3827375"/>
            <a:ext cx="2520282" cy="1185801"/>
          </a:xfrm>
          <a:prstGeom prst="cloudCallout">
            <a:avLst>
              <a:gd name="adj1" fmla="val -45418"/>
              <a:gd name="adj2" fmla="val 1144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Woher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kommen</a:t>
            </a:r>
            <a:r>
              <a:rPr lang="en-US" dirty="0">
                <a:solidFill>
                  <a:schemeClr val="tx1"/>
                </a:solidFill>
              </a:rPr>
              <a:t> die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Einträge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9E6FC-1DF1-053C-4CB9-7DBCA8C1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Erfassung von Nützlichkeitsmaßen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/>
              <a:t>Explizit</a:t>
            </a:r>
          </a:p>
          <a:p>
            <a:pPr lvl="1"/>
            <a:r>
              <a:rPr lang="de-DE" altLang="en-US" dirty="0"/>
              <a:t>Nutzer bewerten Artikel</a:t>
            </a:r>
          </a:p>
          <a:p>
            <a:pPr lvl="1"/>
            <a:r>
              <a:rPr lang="de-DE" altLang="en-US" dirty="0"/>
              <a:t>Funktioniert nicht in der Praxis, Nutzer werden gestört</a:t>
            </a:r>
          </a:p>
          <a:p>
            <a:r>
              <a:rPr lang="de-DE" altLang="en-US" dirty="0"/>
              <a:t>Implizit</a:t>
            </a:r>
          </a:p>
          <a:p>
            <a:pPr lvl="1"/>
            <a:r>
              <a:rPr lang="de-DE" altLang="en-US" dirty="0"/>
              <a:t>Erfasse Maße aus Nutzeraktionen</a:t>
            </a:r>
          </a:p>
          <a:p>
            <a:pPr lvl="2"/>
            <a:r>
              <a:rPr lang="de-DE" altLang="en-US" dirty="0"/>
              <a:t>Kauf eines Artikels ergibt gute Bewertung</a:t>
            </a:r>
          </a:p>
          <a:p>
            <a:pPr lvl="2"/>
            <a:r>
              <a:rPr lang="de-DE" altLang="en-US" dirty="0"/>
              <a:t>Ansehen von Details eines Artikels zeigt Interesse</a:t>
            </a:r>
            <a:br>
              <a:rPr lang="de-DE" altLang="en-US" dirty="0"/>
            </a:br>
            <a:r>
              <a:rPr lang="de-DE" altLang="en-US" dirty="0"/>
              <a:t>an der Art des Artikels</a:t>
            </a:r>
          </a:p>
          <a:p>
            <a:pPr lvl="2"/>
            <a:r>
              <a:rPr lang="de-DE" altLang="en-US" dirty="0"/>
              <a:t>Was ist mit schlechten Bewertungen?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18BF1-17E0-D73E-3CAB-9C365417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651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Extrapolierung der Nützlichkeiten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altLang="en-US" dirty="0"/>
              <a:t>Schlüsselproblem: Matrix U ist dünn besetzt</a:t>
            </a:r>
          </a:p>
          <a:p>
            <a:pPr lvl="1"/>
            <a:r>
              <a:rPr lang="de-DE" altLang="en-US" dirty="0"/>
              <a:t>Die meisten Leute habe die meisten Artikel nicht bewertet</a:t>
            </a:r>
          </a:p>
          <a:p>
            <a:pPr lvl="1"/>
            <a:r>
              <a:rPr lang="de-DE" altLang="en-US" dirty="0">
                <a:solidFill>
                  <a:srgbClr val="0305FF"/>
                </a:solidFill>
              </a:rPr>
              <a:t>Extrapolation</a:t>
            </a:r>
            <a:r>
              <a:rPr lang="de-DE" altLang="en-US" dirty="0"/>
              <a:t> nötig (</a:t>
            </a:r>
            <a:r>
              <a:rPr lang="de-DE" altLang="en-US" dirty="0">
                <a:solidFill>
                  <a:srgbClr val="0305FF"/>
                </a:solidFill>
              </a:rPr>
              <a:t>Filterung genannt</a:t>
            </a:r>
            <a:r>
              <a:rPr lang="de-DE" altLang="en-US" dirty="0"/>
              <a:t>)</a:t>
            </a:r>
          </a:p>
          <a:p>
            <a:pPr marL="457200" lvl="1" indent="0">
              <a:buNone/>
            </a:pPr>
            <a:endParaRPr lang="de-DE" altLang="en-US" dirty="0"/>
          </a:p>
          <a:p>
            <a:pPr marL="0" indent="0">
              <a:buNone/>
            </a:pPr>
            <a:r>
              <a:rPr lang="de-DE" altLang="en-US" dirty="0"/>
              <a:t>Ansätze: </a:t>
            </a:r>
            <a:r>
              <a:rPr lang="de-DE" altLang="en-US" dirty="0">
                <a:solidFill>
                  <a:srgbClr val="00B050"/>
                </a:solidFill>
              </a:rPr>
              <a:t>Wie</a:t>
            </a:r>
            <a:r>
              <a:rPr lang="de-DE" altLang="en-US" dirty="0"/>
              <a:t> löse ich das Empfehlungsgenerierungsproblem?</a:t>
            </a:r>
          </a:p>
          <a:p>
            <a:pPr lvl="1"/>
            <a:r>
              <a:rPr lang="de-DE" altLang="en-US" dirty="0">
                <a:solidFill>
                  <a:srgbClr val="0305FF"/>
                </a:solidFill>
              </a:rPr>
              <a:t>Inhaltsbasierte </a:t>
            </a:r>
            <a:r>
              <a:rPr lang="de-DE" altLang="en-US" dirty="0"/>
              <a:t>Filterung</a:t>
            </a:r>
          </a:p>
          <a:p>
            <a:pPr lvl="2"/>
            <a:r>
              <a:rPr lang="de-DE" altLang="en-US" dirty="0"/>
              <a:t>Empfehlung von Artikeln, die "ähnlich" zu den schon hoch bewerteten sind: Wähle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c,s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altLang="en-US" dirty="0"/>
              <a:t> wie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(c,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altLang="en-US" dirty="0"/>
              <a:t>mit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sim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(s,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altLang="en-US" dirty="0" err="1">
                <a:solidFill>
                  <a:srgbClr val="0305FF"/>
                </a:solidFill>
              </a:rPr>
              <a:t>Kollaborative</a:t>
            </a:r>
            <a:r>
              <a:rPr lang="de-DE" altLang="en-US" dirty="0">
                <a:solidFill>
                  <a:srgbClr val="0305FF"/>
                </a:solidFill>
              </a:rPr>
              <a:t> </a:t>
            </a:r>
            <a:r>
              <a:rPr lang="de-DE" altLang="en-US" dirty="0"/>
              <a:t>Filterung</a:t>
            </a:r>
          </a:p>
          <a:p>
            <a:pPr lvl="2"/>
            <a:r>
              <a:rPr lang="de-DE" altLang="en-US" dirty="0"/>
              <a:t>Empfehlung von Artikeln, die von "ähnlichen" Benutzern hoch bewertet werden: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c,s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altLang="en-US" dirty="0"/>
              <a:t> wie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(c', s) </a:t>
            </a:r>
            <a:r>
              <a:rPr lang="de-DE" altLang="en-US" dirty="0"/>
              <a:t>mit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sim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(c, c')</a:t>
            </a:r>
            <a:endParaRPr lang="de-DE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8B6C0-89CE-EE04-CFAD-93B20F5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56" y="258937"/>
            <a:ext cx="8700224" cy="1043136"/>
          </a:xfrm>
        </p:spPr>
        <p:txBody>
          <a:bodyPr/>
          <a:lstStyle/>
          <a:p>
            <a:r>
              <a:rPr lang="en-US" dirty="0" err="1"/>
              <a:t>Anpassung</a:t>
            </a:r>
            <a:r>
              <a:rPr lang="en-US" dirty="0"/>
              <a:t> an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: </a:t>
            </a:r>
            <a:r>
              <a:rPr lang="en-US" dirty="0" err="1"/>
              <a:t>Clusterbildung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9512" y="1628800"/>
            <a:ext cx="8839200" cy="3508375"/>
            <a:chOff x="96" y="1920"/>
            <a:chExt cx="5568" cy="221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93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0" y="3623"/>
              <a:ext cx="631" cy="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696" y="3792"/>
              <a:ext cx="148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B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864" y="2160"/>
              <a:ext cx="0" cy="115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4" y="23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" y="2739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263" y="2327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63" y="276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52" y="3897"/>
              <a:ext cx="15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Nur</a:t>
              </a: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klassifizierte</a:t>
              </a: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Daten</a:t>
              </a:r>
              <a:endParaRPr lang="en-US" altLang="en-US" dirty="0">
                <a:solidFill>
                  <a:srgbClr val="FF33CC"/>
                </a:solidFill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01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73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2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23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10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10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43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77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21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26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64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87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59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44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16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83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96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311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64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83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96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01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91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1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39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0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31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54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63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40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25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06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16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465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414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415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502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502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4176" y="2064"/>
              <a:ext cx="960" cy="1488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35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469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13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18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456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479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451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436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08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475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488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503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456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475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488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493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483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513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531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532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523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546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455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432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417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398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408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1" name="Text Box 81"/>
            <p:cNvSpPr txBox="1">
              <a:spLocks noChangeArrowheads="1"/>
            </p:cNvSpPr>
            <p:nvPr/>
          </p:nvSpPr>
          <p:spPr bwMode="auto">
            <a:xfrm>
              <a:off x="3744" y="3849"/>
              <a:ext cx="1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>
                  <a:solidFill>
                    <a:srgbClr val="FF0066"/>
                  </a:solidFill>
                  <a:latin typeface="Myriad Pro" charset="0"/>
                  <a:ea typeface="Myriad Pro" charset="0"/>
                  <a:cs typeface="Myriad Pro" charset="0"/>
                </a:rPr>
                <a:t>Transduktives</a:t>
              </a: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Lernen</a:t>
              </a:r>
              <a:endParaRPr lang="en-US" alt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2" name="Arc 82"/>
            <p:cNvSpPr>
              <a:spLocks/>
            </p:cNvSpPr>
            <p:nvPr/>
          </p:nvSpPr>
          <p:spPr bwMode="auto">
            <a:xfrm flipH="1">
              <a:off x="3936" y="350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B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3" name="Text Box 83"/>
            <p:cNvSpPr txBox="1">
              <a:spLocks noChangeArrowheads="1"/>
            </p:cNvSpPr>
            <p:nvPr/>
          </p:nvSpPr>
          <p:spPr bwMode="auto">
            <a:xfrm>
              <a:off x="283" y="3657"/>
              <a:ext cx="5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Trenner</a:t>
              </a:r>
              <a:endParaRPr lang="en-US" alt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4" name="Arc 84"/>
            <p:cNvSpPr>
              <a:spLocks/>
            </p:cNvSpPr>
            <p:nvPr/>
          </p:nvSpPr>
          <p:spPr bwMode="auto">
            <a:xfrm flipH="1">
              <a:off x="528" y="326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33C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3916" y="43273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überwacht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355976" y="434169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unüberwacht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203848" y="1628800"/>
            <a:ext cx="1728192" cy="2232248"/>
            <a:chOff x="3203848" y="1628800"/>
            <a:chExt cx="1728192" cy="2232248"/>
          </a:xfrm>
        </p:grpSpPr>
        <p:sp>
          <p:nvSpPr>
            <p:cNvPr id="94" name="TextBox 93"/>
            <p:cNvSpPr txBox="1"/>
            <p:nvPr/>
          </p:nvSpPr>
          <p:spPr>
            <a:xfrm>
              <a:off x="3563888" y="190754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923928" y="212356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23928" y="17008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95936" y="248360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93492" y="1628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609516" y="19795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203848" y="23488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41364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491880" y="349171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076328" y="18532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343926" y="2276872"/>
            <a:ext cx="1464260" cy="2110919"/>
            <a:chOff x="4343926" y="2276872"/>
            <a:chExt cx="1464260" cy="2110919"/>
          </a:xfrm>
        </p:grpSpPr>
        <p:grpSp>
          <p:nvGrpSpPr>
            <p:cNvPr id="108" name="Group 107"/>
            <p:cNvGrpSpPr/>
            <p:nvPr/>
          </p:nvGrpSpPr>
          <p:grpSpPr>
            <a:xfrm>
              <a:off x="4427984" y="2276872"/>
              <a:ext cx="1380202" cy="2016224"/>
              <a:chOff x="4427984" y="2276872"/>
              <a:chExt cx="1380202" cy="2016224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5508104" y="292494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292080" y="34917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004048" y="37077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860032" y="39237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572000" y="35730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280030" y="22768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05" name="Text Box 19"/>
              <p:cNvSpPr txBox="1">
                <a:spLocks noChangeArrowheads="1"/>
              </p:cNvSpPr>
              <p:nvPr/>
            </p:nvSpPr>
            <p:spPr bwMode="auto">
              <a:xfrm>
                <a:off x="5110287" y="2774255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06" name="Text Box 19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07" name="Text Box 19"/>
              <p:cNvSpPr txBox="1">
                <a:spLocks noChangeArrowheads="1"/>
              </p:cNvSpPr>
              <p:nvPr/>
            </p:nvSpPr>
            <p:spPr bwMode="auto">
              <a:xfrm>
                <a:off x="4427984" y="2996952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4343926" y="40184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–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77914" y="1212291"/>
            <a:ext cx="3391508" cy="3948495"/>
            <a:chOff x="5752492" y="1447800"/>
            <a:chExt cx="3391508" cy="3948495"/>
          </a:xfrm>
        </p:grpSpPr>
        <p:sp>
          <p:nvSpPr>
            <p:cNvPr id="116" name="Rectangle 115"/>
            <p:cNvSpPr/>
            <p:nvPr/>
          </p:nvSpPr>
          <p:spPr>
            <a:xfrm>
              <a:off x="6084168" y="1447800"/>
              <a:ext cx="3059832" cy="37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52492" y="4630907"/>
              <a:ext cx="598363" cy="76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28184" y="1628800"/>
            <a:ext cx="1728192" cy="2232248"/>
            <a:chOff x="3203848" y="1628800"/>
            <a:chExt cx="1728192" cy="2232248"/>
          </a:xfrm>
        </p:grpSpPr>
        <p:sp>
          <p:nvSpPr>
            <p:cNvPr id="119" name="TextBox 118"/>
            <p:cNvSpPr txBox="1"/>
            <p:nvPr/>
          </p:nvSpPr>
          <p:spPr>
            <a:xfrm>
              <a:off x="3563888" y="190754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923928" y="212356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923928" y="17008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995936" y="248360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393492" y="1628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09516" y="19795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03848" y="23488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241364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491880" y="349171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76328" y="18532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7464370" y="434169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unüberwacht</a:t>
            </a:r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7452320" y="2276872"/>
            <a:ext cx="1464260" cy="2110919"/>
            <a:chOff x="4343926" y="2276872"/>
            <a:chExt cx="1464260" cy="2110919"/>
          </a:xfrm>
        </p:grpSpPr>
        <p:grpSp>
          <p:nvGrpSpPr>
            <p:cNvPr id="131" name="Group 130"/>
            <p:cNvGrpSpPr/>
            <p:nvPr/>
          </p:nvGrpSpPr>
          <p:grpSpPr>
            <a:xfrm>
              <a:off x="4427984" y="2276872"/>
              <a:ext cx="1380202" cy="2016224"/>
              <a:chOff x="4427984" y="2276872"/>
              <a:chExt cx="1380202" cy="2016224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5508104" y="292494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92080" y="34917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004048" y="37077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860032" y="39237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572000" y="35730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80030" y="22768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39" name="Text Box 19"/>
              <p:cNvSpPr txBox="1">
                <a:spLocks noChangeArrowheads="1"/>
              </p:cNvSpPr>
              <p:nvPr/>
            </p:nvSpPr>
            <p:spPr bwMode="auto">
              <a:xfrm>
                <a:off x="5110287" y="2774255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40" name="Text Box 19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41" name="Text Box 19"/>
              <p:cNvSpPr txBox="1">
                <a:spLocks noChangeArrowheads="1"/>
              </p:cNvSpPr>
              <p:nvPr/>
            </p:nvSpPr>
            <p:spPr bwMode="auto">
              <a:xfrm>
                <a:off x="4427984" y="2996952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343926" y="40184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–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34266" y="1526013"/>
            <a:ext cx="3391508" cy="3863174"/>
            <a:chOff x="5752492" y="1533121"/>
            <a:chExt cx="3391508" cy="3863174"/>
          </a:xfrm>
        </p:grpSpPr>
        <p:sp>
          <p:nvSpPr>
            <p:cNvPr id="109" name="Rectangle 108"/>
            <p:cNvSpPr/>
            <p:nvPr/>
          </p:nvSpPr>
          <p:spPr>
            <a:xfrm>
              <a:off x="6084168" y="1533121"/>
              <a:ext cx="3059832" cy="37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752492" y="4630907"/>
              <a:ext cx="598363" cy="76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680738" y="5549158"/>
            <a:ext cx="7779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Clusterbildung</a:t>
            </a:r>
            <a:r>
              <a:rPr lang="en-US" sz="2000" dirty="0"/>
              <a:t> </a:t>
            </a:r>
            <a:r>
              <a:rPr lang="en-US" sz="2000" dirty="0" err="1"/>
              <a:t>z.B</a:t>
            </a:r>
            <a:r>
              <a:rPr lang="en-US" sz="2000" dirty="0"/>
              <a:t>. </a:t>
            </a:r>
            <a:r>
              <a:rPr lang="en-US" sz="2000" dirty="0" err="1"/>
              <a:t>realisierbar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k-</a:t>
            </a:r>
            <a:r>
              <a:rPr lang="en-US" sz="2000" dirty="0" err="1"/>
              <a:t>nächste</a:t>
            </a:r>
            <a:r>
              <a:rPr lang="en-US" sz="2000" dirty="0"/>
              <a:t>-</a:t>
            </a:r>
            <a:r>
              <a:rPr lang="en-US" sz="2000" dirty="0" err="1"/>
              <a:t>Nachbarn-Klassifikation</a:t>
            </a:r>
            <a:br>
              <a:rPr lang="en-US" sz="2000" dirty="0"/>
            </a:br>
            <a:r>
              <a:rPr lang="en-US" sz="2000" dirty="0"/>
              <a:t>(also </a:t>
            </a:r>
            <a:r>
              <a:rPr lang="en-US" sz="2000" dirty="0" err="1"/>
              <a:t>instanzbasiert</a:t>
            </a:r>
            <a:r>
              <a:rPr lang="en-US" sz="2000" dirty="0"/>
              <a:t>,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modellbasiert</a:t>
            </a:r>
            <a:r>
              <a:rPr lang="en-US" sz="2000" dirty="0"/>
              <a:t>)</a:t>
            </a:r>
          </a:p>
        </p:txBody>
      </p:sp>
      <p:sp>
        <p:nvSpPr>
          <p:cNvPr id="114" name="Rectangular Callout 113">
            <a:extLst>
              <a:ext uri="{FF2B5EF4-FFF2-40B4-BE49-F238E27FC236}">
                <a16:creationId xmlns:a16="http://schemas.microsoft.com/office/drawing/2014/main" id="{29B5D14D-3F81-694D-89BA-629C182C447D}"/>
              </a:ext>
            </a:extLst>
          </p:cNvPr>
          <p:cNvSpPr/>
          <p:nvPr/>
        </p:nvSpPr>
        <p:spPr>
          <a:xfrm>
            <a:off x="4605618" y="1869569"/>
            <a:ext cx="2949419" cy="1419756"/>
          </a:xfrm>
          <a:prstGeom prst="wedgeRectCallout">
            <a:avLst>
              <a:gd name="adj1" fmla="val 39234"/>
              <a:gd name="adj2" fmla="val 149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Auch semi-überwachtes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Lernen genannt</a:t>
            </a:r>
          </a:p>
        </p:txBody>
      </p:sp>
      <p:sp>
        <p:nvSpPr>
          <p:cNvPr id="93" name="Slide Number Placeholder 92">
            <a:extLst>
              <a:ext uri="{FF2B5EF4-FFF2-40B4-BE49-F238E27FC236}">
                <a16:creationId xmlns:a16="http://schemas.microsoft.com/office/drawing/2014/main" id="{BFB8B7B8-E9AC-B1E5-C966-2BAEED9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1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Inhaltsbasierte Filterung: Artikelmerkmale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/>
              <a:t>Für jeden Artikel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altLang="en-US" dirty="0"/>
              <a:t>generiere Artikelprofil </a:t>
            </a:r>
            <a:r>
              <a:rPr lang="de-DE" altLang="en-US" dirty="0" err="1">
                <a:solidFill>
                  <a:srgbClr val="0305FF"/>
                </a:solidFill>
              </a:rPr>
              <a:t>content</a:t>
            </a:r>
            <a:r>
              <a:rPr lang="de-DE" altLang="en-US" dirty="0">
                <a:solidFill>
                  <a:srgbClr val="0305FF"/>
                </a:solidFill>
              </a:rPr>
              <a:t>(s)</a:t>
            </a:r>
          </a:p>
          <a:p>
            <a:r>
              <a:rPr lang="de-DE" altLang="en-US" dirty="0"/>
              <a:t>Profil ist Menge von Merkmalswerten</a:t>
            </a:r>
          </a:p>
          <a:p>
            <a:pPr lvl="1"/>
            <a:r>
              <a:rPr lang="de-DE" altLang="en-US" dirty="0"/>
              <a:t>Text: Menge von (Wort, Gewicht)-Paaren</a:t>
            </a:r>
          </a:p>
          <a:p>
            <a:pPr lvl="2"/>
            <a:r>
              <a:rPr lang="de-DE" altLang="en-US" dirty="0"/>
              <a:t>Kann als Vektor gedeutet werden</a:t>
            </a:r>
          </a:p>
          <a:p>
            <a:pPr lvl="1"/>
            <a:r>
              <a:rPr lang="de-DE" altLang="en-US" dirty="0"/>
              <a:t>Auch für Filme:</a:t>
            </a:r>
          </a:p>
          <a:p>
            <a:pPr lvl="2"/>
            <a:r>
              <a:rPr lang="de-DE" altLang="en-US" dirty="0"/>
              <a:t>Text extrahieren aus Angaben zu </a:t>
            </a:r>
            <a:br>
              <a:rPr lang="de-DE" altLang="en-US" dirty="0"/>
            </a:br>
            <a:r>
              <a:rPr lang="de-DE" altLang="en-US" dirty="0"/>
              <a:t>Titel, Schauspieler, Regisseur, usw.</a:t>
            </a:r>
          </a:p>
          <a:p>
            <a:r>
              <a:rPr lang="de-DE" altLang="en-US" dirty="0"/>
              <a:t>Wie findet man Gewichtsangaben?</a:t>
            </a:r>
          </a:p>
          <a:p>
            <a:pPr lvl="1"/>
            <a:r>
              <a:rPr lang="de-DE" altLang="en-US" dirty="0"/>
              <a:t>Standardansatz: TF.IDF </a:t>
            </a:r>
            <a:br>
              <a:rPr lang="de-DE" altLang="en-US" dirty="0"/>
            </a:br>
            <a:r>
              <a:rPr lang="de-DE" altLang="en-US" dirty="0"/>
              <a:t>(Term </a:t>
            </a:r>
            <a:r>
              <a:rPr lang="de-DE" altLang="en-US" dirty="0" err="1"/>
              <a:t>Frequency</a:t>
            </a:r>
            <a:r>
              <a:rPr lang="de-DE" altLang="en-US" dirty="0"/>
              <a:t> </a:t>
            </a:r>
            <a:r>
              <a:rPr lang="de-DE" altLang="en-US" dirty="0" err="1"/>
              <a:t>times</a:t>
            </a:r>
            <a:r>
              <a:rPr lang="de-DE" altLang="en-US" dirty="0"/>
              <a:t> Inverse Doc </a:t>
            </a:r>
            <a:r>
              <a:rPr lang="de-DE" altLang="en-US" dirty="0" err="1"/>
              <a:t>Frequency</a:t>
            </a:r>
            <a:r>
              <a:rPr lang="de-DE" alt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B57E1-C180-592D-1B2B-0CDFD010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7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TF.IDF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8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altLang="en-US" sz="28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de-DE" altLang="en-US" sz="2800" dirty="0"/>
                  <a:t> = Anzahl der Terme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altLang="en-US" sz="28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alt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DE" altLang="en-US" sz="2800" dirty="0"/>
                  <a:t>im Dokument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sz="28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de-DE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69900" indent="-469900">
                  <a:lnSpc>
                    <a:spcPct val="90000"/>
                  </a:lnSpc>
                </a:pPr>
                <a:endParaRPr lang="de-DE" altLang="en-US" sz="2800" dirty="0"/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endParaRPr lang="de-DE" altLang="en-US" sz="2800" dirty="0"/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altLang="en-US" sz="28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altLang="en-US" sz="2800" dirty="0"/>
                  <a:t> =    Anzahl der Dokumente in denen </a:t>
                </a: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r>
                  <a:rPr lang="de-DE" altLang="en-US" sz="2800" dirty="0"/>
                  <a:t>		Term 	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2800" dirty="0"/>
                  <a:t>vorkommt</a:t>
                </a: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altLang="en-US" sz="2800" dirty="0"/>
                  <a:t> = Gesamtanzahl der Dokumente</a:t>
                </a: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14:m>
                  <m:oMath xmlns:m="http://schemas.openxmlformats.org/officeDocument/2006/math">
                    <m:r>
                      <a:rPr lang="de-DE" alt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sSub>
                      <m:sSubPr>
                        <m:ctrlPr>
                          <a:rPr lang="de-DE" alt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alt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de-DE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alt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de-DE" alt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de-DE" alt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endParaRPr lang="de-DE" altLang="en-US" sz="2800" dirty="0"/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r>
                  <a:rPr lang="de-DE" altLang="en-US" sz="2800" dirty="0"/>
                  <a:t>TF.IDF-Maß </a:t>
                </a:r>
                <a:r>
                  <a:rPr lang="de-DE" altLang="en-US" sz="2800" i="1" dirty="0" err="1">
                    <a:solidFill>
                      <a:srgbClr val="0305FF"/>
                    </a:solidFill>
                  </a:rPr>
                  <a:t>w</a:t>
                </a:r>
                <a:r>
                  <a:rPr lang="de-DE" altLang="en-US" sz="2800" i="1" baseline="-25000" dirty="0" err="1">
                    <a:solidFill>
                      <a:srgbClr val="0305FF"/>
                    </a:solidFill>
                  </a:rPr>
                  <a:t>ij</a:t>
                </a:r>
                <a:r>
                  <a:rPr lang="de-DE" altLang="en-US" sz="2800" i="1" dirty="0">
                    <a:solidFill>
                      <a:srgbClr val="0305FF"/>
                    </a:solidFill>
                  </a:rPr>
                  <a:t> = </a:t>
                </a:r>
                <a:r>
                  <a:rPr lang="de-DE" altLang="en-US" sz="2800" i="1" dirty="0" err="1">
                    <a:solidFill>
                      <a:srgbClr val="0305FF"/>
                    </a:solidFill>
                  </a:rPr>
                  <a:t>TF</a:t>
                </a:r>
                <a:r>
                  <a:rPr lang="de-DE" altLang="en-US" sz="2800" i="1" baseline="-25000" dirty="0" err="1">
                    <a:solidFill>
                      <a:srgbClr val="0305FF"/>
                    </a:solidFill>
                  </a:rPr>
                  <a:t>ij</a:t>
                </a:r>
                <a:r>
                  <a:rPr lang="de-DE" altLang="en-US" sz="2800" i="1" baseline="-25000" dirty="0">
                    <a:solidFill>
                      <a:srgbClr val="0305FF"/>
                    </a:solidFill>
                  </a:rPr>
                  <a:t> </a:t>
                </a:r>
                <a:r>
                  <a:rPr lang="de-DE" altLang="en-US" sz="2800" i="1" dirty="0">
                    <a:solidFill>
                      <a:srgbClr val="0305FF"/>
                    </a:solidFill>
                    <a:latin typeface="cmsy10" charset="0"/>
                  </a:rPr>
                  <a:t>⋅</a:t>
                </a:r>
                <a:r>
                  <a:rPr lang="de-DE" altLang="en-US" sz="2800" i="1" dirty="0">
                    <a:solidFill>
                      <a:srgbClr val="0305FF"/>
                    </a:solidFill>
                  </a:rPr>
                  <a:t> </a:t>
                </a:r>
                <a:r>
                  <a:rPr lang="de-DE" altLang="en-US" sz="2800" i="1" dirty="0" err="1">
                    <a:solidFill>
                      <a:srgbClr val="0305FF"/>
                    </a:solidFill>
                  </a:rPr>
                  <a:t>IDF</a:t>
                </a:r>
                <a:r>
                  <a:rPr lang="de-DE" altLang="en-US" sz="2800" i="1" baseline="-25000" dirty="0" err="1">
                    <a:solidFill>
                      <a:srgbClr val="0305FF"/>
                    </a:solidFill>
                  </a:rPr>
                  <a:t>i</a:t>
                </a:r>
                <a:endParaRPr lang="de-DE" altLang="en-US" sz="2800" i="1" dirty="0">
                  <a:solidFill>
                    <a:srgbClr val="0305FF"/>
                  </a:solidFill>
                </a:endParaRP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endParaRPr lang="de-DE" altLang="en-US" sz="2800" dirty="0"/>
              </a:p>
            </p:txBody>
          </p:sp>
        </mc:Choice>
        <mc:Fallback>
          <p:sp>
            <p:nvSpPr>
              <p:cNvPr id="35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98" t="-2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5618E8-9D97-D748-9518-9284D8DCF72D}"/>
                  </a:ext>
                </a:extLst>
              </p:cNvPr>
              <p:cNvSpPr txBox="1"/>
              <p:nvPr/>
            </p:nvSpPr>
            <p:spPr>
              <a:xfrm>
                <a:off x="2023800" y="1865979"/>
                <a:ext cx="4760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DE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DE" sz="28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𝑖𝑗</m:t>
                    </m:r>
                    <m:r>
                      <a:rPr lang="en-DE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DE" sz="2800" i="1" dirty="0">
                    <a:latin typeface="+mn-lt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DE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DE" sz="28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𝑖𝑗</m:t>
                    </m:r>
                  </m:oMath>
                </a14:m>
                <a:r>
                  <a:rPr lang="en-DE" sz="2800" i="1" dirty="0">
                    <a:latin typeface="+mn-lt"/>
                    <a:cs typeface="Times New Roman" panose="02020603050405020304" pitchFamily="18" charset="0"/>
                  </a:rPr>
                  <a:t> / Anzahl </a:t>
                </a:r>
                <a:r>
                  <a:rPr lang="de-DE" altLang="en-US" sz="2800" i="1" dirty="0">
                    <a:latin typeface="+mn-lt"/>
                  </a:rPr>
                  <a:t>der Terme </a:t>
                </a:r>
                <a14:m>
                  <m:oMath xmlns:m="http://schemas.openxmlformats.org/officeDocument/2006/math">
                    <m:r>
                      <a:rPr lang="en-DE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DE" sz="28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endParaRPr lang="en-DE" sz="2800" i="1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5618E8-9D97-D748-9518-9284D8DCF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800" y="1865979"/>
                <a:ext cx="4760727" cy="523220"/>
              </a:xfrm>
              <a:prstGeom prst="rect">
                <a:avLst/>
              </a:prstGeom>
              <a:blipFill>
                <a:blip r:embed="rId4"/>
                <a:stretch>
                  <a:fillRect l="-798" t="-11628" b="-279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35336-846E-4881-851C-241805E8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566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272346"/>
            <a:ext cx="8712968" cy="616496"/>
          </a:xfrm>
        </p:spPr>
        <p:txBody>
          <a:bodyPr/>
          <a:lstStyle/>
          <a:p>
            <a:r>
              <a:rPr lang="de-DE" altLang="en-US"/>
              <a:t>Inhaltsbasierte Nützlichkeitsschätzung (Filterung)</a:t>
            </a:r>
          </a:p>
        </p:txBody>
      </p:sp>
      <p:sp>
        <p:nvSpPr>
          <p:cNvPr id="420867" name="Rectangle 1027"/>
          <p:cNvSpPr>
            <a:spLocks noChangeArrowheads="1"/>
          </p:cNvSpPr>
          <p:nvPr/>
        </p:nvSpPr>
        <p:spPr bwMode="auto">
          <a:xfrm>
            <a:off x="395536" y="1292696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Lucida Grande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400">
                <a:solidFill>
                  <a:schemeClr val="tx1"/>
                </a:solidFill>
                <a:latin typeface="Lucida Grande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Grande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Lucida Grande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9pPr>
          </a:lstStyle>
          <a:p>
            <a:pPr eaLnBrk="1" hangingPunct="1"/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Für Nutzer </a:t>
            </a:r>
            <a:r>
              <a:rPr lang="de-DE" altLang="en-US" sz="2400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 nehme zugeordnete Artikel </a:t>
            </a:r>
            <a:r>
              <a:rPr lang="de-DE" altLang="en-US" sz="2400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items</a:t>
            </a:r>
            <a:r>
              <a:rPr lang="de-DE" altLang="en-US" sz="2400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(c)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…</a:t>
            </a:r>
          </a:p>
          <a:p>
            <a:pPr marL="342900" lvl="1" indent="-342900">
              <a:buClr>
                <a:schemeClr val="accent1"/>
              </a:buClr>
              <a:buFont typeface="Times" charset="0"/>
              <a:buChar char="•"/>
            </a:pP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... und bestimme </a:t>
            </a:r>
            <a:r>
              <a:rPr lang="de-DE" alt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</a:t>
            </a:r>
            <a:r>
              <a:rPr lang="de-DE" alt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(s)</a:t>
            </a: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 für alle 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</a:rPr>
              <a:t>s ∈ </a:t>
            </a:r>
            <a:r>
              <a:rPr lang="de-DE" altLang="en-US" sz="2000" dirty="0" err="1">
                <a:solidFill>
                  <a:schemeClr val="accent1">
                    <a:lumMod val="50000"/>
                  </a:schemeClr>
                </a:solidFill>
              </a:rPr>
              <a:t>items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</a:rPr>
              <a:t>(c)</a:t>
            </a:r>
            <a:endParaRPr lang="de-DE" altLang="en-US" sz="2400" i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Definiere </a:t>
            </a:r>
            <a:r>
              <a:rPr lang="de-DE" altLang="en-US" sz="2400" dirty="0" err="1">
                <a:solidFill>
                  <a:srgbClr val="0305FF"/>
                </a:solidFill>
                <a:latin typeface="+mn-lt"/>
              </a:rPr>
              <a:t>profile</a:t>
            </a:r>
            <a:r>
              <a:rPr lang="de-DE" altLang="en-US" sz="2400" dirty="0">
                <a:solidFill>
                  <a:srgbClr val="0305FF"/>
                </a:solidFill>
                <a:latin typeface="+mn-lt"/>
              </a:rPr>
              <a:t>(c)</a:t>
            </a:r>
            <a:r>
              <a:rPr lang="de-DE" altLang="en-US" sz="2400" dirty="0">
                <a:latin typeface="+mn-lt"/>
              </a:rPr>
              <a:t> (z.B.) </a:t>
            </a: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als </a:t>
            </a:r>
          </a:p>
          <a:p>
            <a:pPr lvl="1"/>
            <a:r>
              <a:rPr lang="de-DE" altLang="en-US" sz="2000" dirty="0">
                <a:solidFill>
                  <a:schemeClr val="tx2"/>
                </a:solidFill>
                <a:latin typeface="+mn-lt"/>
              </a:rPr>
              <a:t>Mittel der </a:t>
            </a:r>
            <a:r>
              <a:rPr lang="de-DE" alt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(s)</a:t>
            </a:r>
            <a:r>
              <a:rPr lang="de-DE" altLang="en-US" sz="2000" dirty="0">
                <a:solidFill>
                  <a:schemeClr val="tx2"/>
                </a:solidFill>
                <a:latin typeface="+mn-lt"/>
              </a:rPr>
              <a:t> für alle 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 ∈ </a:t>
            </a:r>
            <a:r>
              <a:rPr lang="de-DE" alt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items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(c)</a:t>
            </a:r>
            <a:endParaRPr lang="de-DE" altLang="en-US" sz="2000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de-DE" altLang="en-US" sz="2000" dirty="0">
                <a:solidFill>
                  <a:schemeClr val="tx2"/>
                </a:solidFill>
              </a:rPr>
              <a:t>(weitere Definitionen sind möglich)</a:t>
            </a:r>
            <a:endParaRPr lang="de-DE" altLang="en-US" sz="20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Wir erhalten</a:t>
            </a: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: 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Menge von (Term, Gewicht)-Paaren</a:t>
            </a:r>
          </a:p>
          <a:p>
            <a:pPr lvl="1"/>
            <a:r>
              <a:rPr lang="de-DE" altLang="en-US" sz="2000" dirty="0">
                <a:solidFill>
                  <a:schemeClr val="tx2"/>
                </a:solidFill>
                <a:latin typeface="+mn-lt"/>
              </a:rPr>
              <a:t>Kann als Vektor </a:t>
            </a:r>
            <a:r>
              <a:rPr lang="de-DE" alt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w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altLang="en-US" sz="2000" dirty="0">
                <a:solidFill>
                  <a:schemeClr val="tx2"/>
                </a:solidFill>
                <a:latin typeface="+mn-lt"/>
              </a:rPr>
              <a:t>gedeutet werden</a:t>
            </a:r>
          </a:p>
          <a:p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Nützlichkeits-</a:t>
            </a:r>
            <a:br>
              <a:rPr lang="de-DE" altLang="en-US" sz="2400" i="0" dirty="0">
                <a:solidFill>
                  <a:schemeClr val="tx2"/>
                </a:solidFill>
                <a:latin typeface="+mn-lt"/>
              </a:rPr>
            </a:br>
            <a:r>
              <a:rPr lang="de-DE" altLang="en-US" sz="2400" i="0" dirty="0" err="1">
                <a:solidFill>
                  <a:schemeClr val="tx2"/>
                </a:solidFill>
                <a:latin typeface="+mn-lt"/>
              </a:rPr>
              <a:t>funktion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altLang="en-US" sz="2400" i="0" dirty="0" err="1">
                <a:solidFill>
                  <a:srgbClr val="0305FF"/>
                </a:solidFill>
                <a:latin typeface="+mn-lt"/>
              </a:rPr>
              <a:t>u</a:t>
            </a:r>
            <a:r>
              <a:rPr lang="de-DE" altLang="en-US" sz="2400" i="0" dirty="0">
                <a:solidFill>
                  <a:srgbClr val="0305FF"/>
                </a:solidFill>
                <a:latin typeface="+mn-lt"/>
              </a:rPr>
              <a:t>(c, s)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Profil auch</a:t>
            </a:r>
            <a:br>
              <a:rPr lang="de-DE" altLang="en-US" sz="2400" dirty="0">
                <a:solidFill>
                  <a:schemeClr val="tx2"/>
                </a:solidFill>
                <a:latin typeface="+mn-lt"/>
              </a:rPr>
            </a:b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Bewertung </a:t>
            </a:r>
            <a:br>
              <a:rPr lang="de-DE" altLang="en-US" sz="2400" dirty="0">
                <a:solidFill>
                  <a:schemeClr val="tx2"/>
                </a:solidFill>
                <a:latin typeface="+mn-lt"/>
              </a:rPr>
            </a:b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genannt</a:t>
            </a:r>
            <a:endParaRPr lang="de-DE" altLang="en-US" sz="24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682529" y="6407750"/>
            <a:ext cx="32576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dirty="0"/>
              <a:t>|| </a:t>
            </a:r>
            <a:r>
              <a:rPr lang="en-US" altLang="en-US" sz="1100" b="1" baseline="30000" dirty="0"/>
              <a:t>.</a:t>
            </a:r>
            <a:r>
              <a:rPr lang="en-US" altLang="en-US" sz="1100" dirty="0"/>
              <a:t> ||</a:t>
            </a:r>
            <a:r>
              <a:rPr lang="en-US" altLang="en-US" sz="1100" baseline="-25000" dirty="0"/>
              <a:t>2 </a:t>
            </a:r>
            <a:r>
              <a:rPr lang="en-US" altLang="en-US" sz="1100" dirty="0" err="1"/>
              <a:t>denotiert</a:t>
            </a:r>
            <a:r>
              <a:rPr lang="en-US" altLang="en-US" sz="1100" dirty="0"/>
              <a:t> </a:t>
            </a:r>
            <a:r>
              <a:rPr lang="en-US" altLang="en-US" sz="1100" dirty="0" err="1"/>
              <a:t>Euklidische</a:t>
            </a:r>
            <a:r>
              <a:rPr lang="en-US" altLang="en-US" sz="1100" dirty="0"/>
              <a:t> Norm (</a:t>
            </a:r>
            <a:r>
              <a:rPr lang="en-US" altLang="en-US" sz="1100" dirty="0" err="1"/>
              <a:t>Länge</a:t>
            </a:r>
            <a:r>
              <a:rPr lang="en-US" altLang="en-US" sz="1100" dirty="0"/>
              <a:t> des </a:t>
            </a:r>
            <a:r>
              <a:rPr lang="en-US" altLang="en-US" sz="1100" dirty="0" err="1"/>
              <a:t>Vektors</a:t>
            </a:r>
            <a:r>
              <a:rPr lang="en-US" altLang="en-US" sz="110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91C960-1A38-419B-531C-A47938CC9FBF}"/>
                  </a:ext>
                </a:extLst>
              </p:cNvPr>
              <p:cNvSpPr/>
              <p:nvPr/>
            </p:nvSpPr>
            <p:spPr>
              <a:xfrm>
                <a:off x="2810744" y="4170968"/>
                <a:ext cx="5616624" cy="207608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de-D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de-DE" b="0" dirty="0"/>
              </a:p>
              <a:p>
                <a:pPr algn="ctr"/>
                <a:endParaRPr lang="de-DE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91C960-1A38-419B-531C-A47938CC9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44" y="4170968"/>
                <a:ext cx="5616624" cy="2076080"/>
              </a:xfrm>
              <a:prstGeom prst="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621B7-5E57-F6BA-0ADA-9A269D18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051F-47E9-084F-9254-2EF8FEB1E317}" type="slidenum">
              <a:rPr lang="de-DE" altLang="en-US" smtClean="0"/>
              <a:pPr/>
              <a:t>42</a:t>
            </a:fld>
            <a:endParaRPr lang="de-DE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59B58F-F77C-B63B-6828-807F76ABD934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0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Skalarprodukt oder Punktprodukt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4051"/>
            <a:ext cx="2520280" cy="48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8" y="2633187"/>
            <a:ext cx="4817434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06" y="1412776"/>
            <a:ext cx="3086100" cy="318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5250" y="3194350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(𝜑)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9922" y="2051128"/>
            <a:ext cx="3417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𝜑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157DC-3F73-8C43-9FB1-E87764A95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83971"/>
            <a:ext cx="2666427" cy="4831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04BE0F-EF74-3B45-9EE4-EB26C3946C2C}"/>
              </a:ext>
            </a:extLst>
          </p:cNvPr>
          <p:cNvSpPr txBox="1"/>
          <p:nvPr/>
        </p:nvSpPr>
        <p:spPr>
          <a:xfrm>
            <a:off x="2123728" y="1412776"/>
            <a:ext cx="1452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||</a:t>
            </a:r>
            <a:r>
              <a:rPr lang="de-DE" dirty="0" err="1"/>
              <a:t>b</a:t>
            </a:r>
            <a:r>
              <a:rPr lang="de-DE" baseline="-25000" dirty="0" err="1"/>
              <a:t>a</a:t>
            </a:r>
            <a:r>
              <a:rPr lang="de-DE" dirty="0"/>
              <a:t>||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2F70-5811-0014-CC60-E94517FE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82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1268760"/>
            <a:ext cx="9144000" cy="2950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432548" cy="695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13" y="3861048"/>
            <a:ext cx="6217071" cy="3580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2420888"/>
            <a:ext cx="518457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504" y="2705776"/>
            <a:ext cx="5184576" cy="219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47863" y="264840"/>
            <a:ext cx="4896725" cy="5718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4A879-7E8C-97CC-BC21-351957DA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67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001000" cy="838200"/>
          </a:xfrm>
        </p:spPr>
        <p:txBody>
          <a:bodyPr/>
          <a:lstStyle/>
          <a:p>
            <a:r>
              <a:rPr lang="de-DE" altLang="en-US" dirty="0"/>
              <a:t>Begrenzungen der inhaltsbasierten Filterung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3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dirty="0">
                <a:solidFill>
                  <a:srgbClr val="00B050"/>
                </a:solidFill>
              </a:rPr>
              <a:t>Wie gut ist die gewählte Problemlösung?</a:t>
            </a:r>
          </a:p>
          <a:p>
            <a:pPr>
              <a:lnSpc>
                <a:spcPct val="90000"/>
              </a:lnSpc>
            </a:pPr>
            <a:r>
              <a:rPr lang="de-DE" altLang="en-US" dirty="0"/>
              <a:t>Merkmale nicht immer einfach zu definieren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Bilder?, Musik?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Meist umgebender oder zugeordneter Text verwendet</a:t>
            </a:r>
          </a:p>
          <a:p>
            <a:pPr>
              <a:lnSpc>
                <a:spcPct val="90000"/>
              </a:lnSpc>
            </a:pPr>
            <a:r>
              <a:rPr lang="de-DE" altLang="en-US" dirty="0"/>
              <a:t>Überspezialisierung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Artikel außerhalb des Profils werden nicht empfohlen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Menschen haben verschiedene Interessen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Clusterbildung?</a:t>
            </a:r>
          </a:p>
          <a:p>
            <a:pPr>
              <a:lnSpc>
                <a:spcPct val="90000"/>
              </a:lnSpc>
            </a:pPr>
            <a:r>
              <a:rPr lang="de-DE" altLang="en-US" dirty="0"/>
              <a:t>Empfehlungen für neue Benutzer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Wie ist das Profil definiert?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Rückgriff auf:</a:t>
            </a:r>
          </a:p>
          <a:p>
            <a:pPr lvl="2">
              <a:lnSpc>
                <a:spcPct val="90000"/>
              </a:lnSpc>
            </a:pPr>
            <a:r>
              <a:rPr lang="de-DE" altLang="en-US" dirty="0"/>
              <a:t>Häufige Artikelmengen (nutzerunspezifisch)</a:t>
            </a:r>
          </a:p>
          <a:p>
            <a:pPr lvl="2">
              <a:lnSpc>
                <a:spcPct val="90000"/>
              </a:lnSpc>
            </a:pPr>
            <a:r>
              <a:rPr lang="de-DE" altLang="en-US" dirty="0"/>
              <a:t>Assoziationsregeln (nutzerunspezifisch)</a:t>
            </a:r>
          </a:p>
          <a:p>
            <a:pPr>
              <a:lnSpc>
                <a:spcPct val="90000"/>
              </a:lnSpc>
            </a:pPr>
            <a:endParaRPr lang="de-DE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9DBE0-025D-DBEA-D7E1-C7612BDB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9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Nutzer-Nutzer kollaborative Filterung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2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en-US" dirty="0"/>
                  <a:t>Betrachte Nutzer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DE" altLang="en-US" dirty="0"/>
                  <a:t>Bestimme Menge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altLang="en-US" dirty="0"/>
                  <a:t> von Nutzern, deren Bewertungen "ähnlich" zu denen von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altLang="en-US" dirty="0"/>
                  <a:t> sind</a:t>
                </a:r>
              </a:p>
              <a:p>
                <a:r>
                  <a:rPr lang="de-DE" altLang="en-US" dirty="0"/>
                  <a:t>Schätze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rgbClr val="0305FF"/>
                        </a:solidFill>
                        <a:latin typeface="Cambria Math" panose="02040503050406030204" pitchFamily="18" charset="0"/>
                      </a:rPr>
                      <m:t>𝑝𝑟𝑜𝑓𝑖𝑙𝑒</m:t>
                    </m:r>
                    <m:r>
                      <a:rPr lang="de-DE" altLang="en-US" i="1" dirty="0">
                        <a:solidFill>
                          <a:srgbClr val="0305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i="1" dirty="0">
                        <a:solidFill>
                          <a:srgbClr val="0305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dirty="0">
                        <a:solidFill>
                          <a:srgbClr val="0305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dirty="0"/>
                  <a:t> aus den Angaben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𝑝𝑟𝑜𝑓𝑖𝑙𝑒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dirty="0"/>
                  <a:t> für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de-DE" altLang="en-US" dirty="0"/>
              </a:p>
              <a:p>
                <a:r>
                  <a:rPr lang="de-DE" altLang="en-US" dirty="0"/>
                  <a:t>Was sind "ähnliche" Nutzer?</a:t>
                </a:r>
              </a:p>
            </p:txBody>
          </p:sp>
        </mc:Choice>
        <mc:Fallback>
          <p:sp>
            <p:nvSpPr>
              <p:cNvPr id="362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BF2248-A6DF-023C-5EA5-BD92CA36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280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Ähnliche Nutzer: Distanzmaße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35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40768"/>
                <a:ext cx="8507288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altLang="en-US" dirty="0"/>
                  <a:t>Sei eine Nutzerbewertung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altLang="en-US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𝑝𝑟𝑜𝑓𝑖𝑙𝑒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altLang="en-US" dirty="0"/>
                  <a:t>gegeben, dann </a:t>
                </a:r>
                <a:br>
                  <a:rPr lang="de-DE" altLang="en-US" dirty="0"/>
                </a:br>
                <a:r>
                  <a:rPr lang="de-DE" altLang="en-US" dirty="0"/>
                  <a:t>definiere Ähnlichkeit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𝑠𝑖𝑚</m:t>
                    </m:r>
                  </m:oMath>
                </a14:m>
                <a:r>
                  <a:rPr lang="de-DE" altLang="en-US" dirty="0"/>
                  <a:t> der Nutzer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altLang="en-US" dirty="0"/>
                  <a:t> und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dirty="0"/>
                  <a:t>als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altLang="en-US" dirty="0"/>
                  <a:t>Kosinus-Ähnlichkeit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de-DE" altLang="en-US" i="1" baseline="-49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de-DE" altLang="en-US" i="1" baseline="-49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de-DE" altLang="en-US" dirty="0"/>
                  <a:t>oder als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altLang="en-US" dirty="0"/>
                  <a:t>Funktion über Bewertungen (Profile)</a:t>
                </a:r>
                <a:br>
                  <a:rPr lang="de-DE" altLang="en-US" dirty="0"/>
                </a:b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de-DE" altLang="en-US" i="1" baseline="-49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dirty="0"/>
                  <a:t>und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de-DE" altLang="en-US" i="1" baseline="-49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altLang="en-US" dirty="0"/>
                  <a:t>, so dass</a:t>
                </a:r>
              </a:p>
              <a:p>
                <a:pPr lvl="1"/>
                <a:r>
                  <a:rPr lang="de-DE" altLang="en-US" dirty="0"/>
                  <a:t>falls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altLang="en-US" dirty="0"/>
                  <a:t> und 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de-DE" alt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de-DE" altLang="en-US" dirty="0"/>
                  <a:t> gleiche Bewertungen vergeben </a:t>
                </a:r>
                <a:r>
                  <a:rPr lang="de-DE" altLang="en-US" dirty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en-US" i="1" dirty="0" smtClean="0">
                        <a:latin typeface="Cambria Math" panose="02040503050406030204" pitchFamily="18" charset="0"/>
                        <a:sym typeface="Wingdings"/>
                      </a:rPr>
                      <m:t>max</m:t>
                    </m:r>
                    <m:r>
                      <a:rPr lang="de-DE" altLang="en-US" i="1" dirty="0" smtClean="0">
                        <a:latin typeface="Cambria Math" panose="02040503050406030204" pitchFamily="18" charset="0"/>
                        <a:sym typeface="Wingdings"/>
                      </a:rPr>
                      <m:t>⁡</m:t>
                    </m:r>
                  </m:oMath>
                </a14:m>
                <a:endParaRPr lang="de-DE" altLang="en-US" dirty="0">
                  <a:sym typeface="Wingdings"/>
                </a:endParaRPr>
              </a:p>
              <a:p>
                <a:pPr lvl="1"/>
                <a:r>
                  <a:rPr lang="de-DE" altLang="en-US" dirty="0">
                    <a:sym typeface="Wingdings"/>
                  </a:rPr>
                  <a:t>Normalisierung von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altLang="en-US" baseline="-25000" dirty="0"/>
                  <a:t> </a:t>
                </a:r>
                <a:r>
                  <a:rPr lang="de-DE" altLang="en-US" dirty="0">
                    <a:sym typeface="Wingdings"/>
                  </a:rPr>
                  <a:t> und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latin typeface="Cambria Math" panose="02040503050406030204" pitchFamily="18" charset="0"/>
                        <a:sym typeface="Wingdings"/>
                      </a:rPr>
                      <m:t> </m:t>
                    </m:r>
                    <m:r>
                      <a:rPr lang="de-DE" altLang="en-US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altLang="en-US" i="1" dirty="0">
                        <a:latin typeface="Cambria Math" panose="02040503050406030204" pitchFamily="18" charset="0"/>
                        <a:sym typeface="Wingdings"/>
                      </a:rPr>
                      <m:t> </m:t>
                    </m:r>
                  </m:oMath>
                </a14:m>
                <a:r>
                  <a:rPr lang="de-DE" altLang="en-US" dirty="0">
                    <a:sym typeface="Wingdings"/>
                  </a:rPr>
                  <a:t>nötig</a:t>
                </a:r>
                <a:r>
                  <a:rPr lang="de-DE" altLang="en-US" dirty="0"/>
                  <a:t>	</a:t>
                </a:r>
              </a:p>
              <a:p>
                <a:pPr lvl="1"/>
                <a:r>
                  <a:rPr lang="de-DE" altLang="en-US" dirty="0"/>
                  <a:t>Allgemein bekannt als: </a:t>
                </a:r>
              </a:p>
              <a:p>
                <a:pPr lvl="2"/>
                <a:r>
                  <a:rPr lang="de-DE" altLang="en-US" dirty="0">
                    <a:solidFill>
                      <a:srgbClr val="0305FF"/>
                    </a:solidFill>
                  </a:rPr>
                  <a:t>Pearson Korrelationskoeffizient</a:t>
                </a:r>
                <a:r>
                  <a:rPr lang="de-DE" altLang="en-US" dirty="0"/>
                  <a:t> oder </a:t>
                </a:r>
              </a:p>
              <a:p>
                <a:pPr lvl="2"/>
                <a:r>
                  <a:rPr lang="de-DE" altLang="en-US" dirty="0">
                    <a:solidFill>
                      <a:srgbClr val="0305FF"/>
                    </a:solidFill>
                  </a:rPr>
                  <a:t>empirischer Korrelationskoeffizient</a:t>
                </a:r>
              </a:p>
            </p:txBody>
          </p:sp>
        </mc:Choice>
        <mc:Fallback>
          <p:sp>
            <p:nvSpPr>
              <p:cNvPr id="36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40768"/>
                <a:ext cx="8507288" cy="5040560"/>
              </a:xfrm>
              <a:blipFill>
                <a:blip r:embed="rId3"/>
                <a:stretch>
                  <a:fillRect l="-1341" t="-1005" r="-1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79356-C32A-5434-474D-E9BCAF3D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639991-0C5C-D768-FF7C-6E0AC6585472}"/>
                  </a:ext>
                </a:extLst>
              </p:cNvPr>
              <p:cNvSpPr/>
              <p:nvPr/>
            </p:nvSpPr>
            <p:spPr>
              <a:xfrm>
                <a:off x="2472916" y="1696787"/>
                <a:ext cx="5112568" cy="1464569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639991-0C5C-D768-FF7C-6E0AC658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916" y="1696787"/>
                <a:ext cx="5112568" cy="1464569"/>
              </a:xfrm>
              <a:prstGeom prst="rect">
                <a:avLst/>
              </a:prstGeom>
              <a:blipFill>
                <a:blip r:embed="rId3"/>
                <a:stretch>
                  <a:fillRect t="-84615" b="-13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Empirischer</a:t>
            </a:r>
            <a:r>
              <a:rPr lang="en-US" altLang="en-US" dirty="0"/>
              <a:t> </a:t>
            </a:r>
            <a:r>
              <a:rPr lang="en-US" altLang="en-US" dirty="0" err="1"/>
              <a:t>Korrelationskoeffizient</a:t>
            </a:r>
            <a:endParaRPr lang="en-US" altLang="en-US" dirty="0"/>
          </a:p>
        </p:txBody>
      </p:sp>
      <p:grpSp>
        <p:nvGrpSpPr>
          <p:cNvPr id="442372" name="Group 4"/>
          <p:cNvGrpSpPr>
            <a:grpSpLocks/>
          </p:cNvGrpSpPr>
          <p:nvPr/>
        </p:nvGrpSpPr>
        <p:grpSpPr bwMode="auto">
          <a:xfrm>
            <a:off x="1219200" y="3401144"/>
            <a:ext cx="6802438" cy="3124200"/>
            <a:chOff x="-5" y="-5"/>
            <a:chExt cx="4285" cy="2169"/>
          </a:xfrm>
        </p:grpSpPr>
        <p:grpSp>
          <p:nvGrpSpPr>
            <p:cNvPr id="442373" name="Group 5"/>
            <p:cNvGrpSpPr>
              <a:grpSpLocks/>
            </p:cNvGrpSpPr>
            <p:nvPr/>
          </p:nvGrpSpPr>
          <p:grpSpPr bwMode="auto">
            <a:xfrm>
              <a:off x="0" y="0"/>
              <a:ext cx="4275" cy="2159"/>
              <a:chOff x="0" y="0"/>
              <a:chExt cx="4275" cy="2159"/>
            </a:xfrm>
          </p:grpSpPr>
          <p:grpSp>
            <p:nvGrpSpPr>
              <p:cNvPr id="44237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2046" cy="317"/>
                <a:chOff x="0" y="0"/>
                <a:chExt cx="2046" cy="317"/>
              </a:xfrm>
            </p:grpSpPr>
            <p:sp>
              <p:nvSpPr>
                <p:cNvPr id="44237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46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US" altLang="en-US" i="0">
                    <a:latin typeface="Tahoma" charset="0"/>
                  </a:endParaRPr>
                </a:p>
              </p:txBody>
            </p:sp>
            <p:sp>
              <p:nvSpPr>
                <p:cNvPr id="442376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46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77" name="Group 9"/>
              <p:cNvGrpSpPr>
                <a:grpSpLocks/>
              </p:cNvGrpSpPr>
              <p:nvPr/>
            </p:nvGrpSpPr>
            <p:grpSpPr bwMode="auto">
              <a:xfrm>
                <a:off x="2046" y="0"/>
                <a:ext cx="299" cy="317"/>
                <a:chOff x="2046" y="0"/>
                <a:chExt cx="299" cy="317"/>
              </a:xfrm>
            </p:grpSpPr>
            <p:sp>
              <p:nvSpPr>
                <p:cNvPr id="442378" name="Rectangle 10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0"/>
                  <a:ext cx="299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79" name="Rectangle 11"/>
                <p:cNvSpPr>
                  <a:spLocks noChangeArrowheads="1"/>
                </p:cNvSpPr>
                <p:nvPr/>
              </p:nvSpPr>
              <p:spPr bwMode="auto">
                <a:xfrm>
                  <a:off x="2046" y="0"/>
                  <a:ext cx="299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0" name="Group 12"/>
              <p:cNvGrpSpPr>
                <a:grpSpLocks/>
              </p:cNvGrpSpPr>
              <p:nvPr/>
            </p:nvGrpSpPr>
            <p:grpSpPr bwMode="auto">
              <a:xfrm>
                <a:off x="2345" y="0"/>
                <a:ext cx="1930" cy="317"/>
                <a:chOff x="2345" y="0"/>
                <a:chExt cx="1930" cy="317"/>
              </a:xfrm>
            </p:grpSpPr>
            <p:sp>
              <p:nvSpPr>
                <p:cNvPr id="442381" name="Rectangle 13"/>
                <p:cNvSpPr>
                  <a:spLocks noChangeArrowheads="1"/>
                </p:cNvSpPr>
                <p:nvPr/>
              </p:nvSpPr>
              <p:spPr bwMode="auto">
                <a:xfrm>
                  <a:off x="2345" y="0"/>
                  <a:ext cx="1930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i="0">
                      <a:latin typeface="Tahoma" charset="0"/>
                    </a:rPr>
                    <a:t>     </a:t>
                  </a:r>
                </a:p>
              </p:txBody>
            </p:sp>
            <p:sp>
              <p:nvSpPr>
                <p:cNvPr id="442382" name="Rectangle 14"/>
                <p:cNvSpPr>
                  <a:spLocks noChangeArrowheads="1"/>
                </p:cNvSpPr>
                <p:nvPr/>
              </p:nvSpPr>
              <p:spPr bwMode="auto">
                <a:xfrm>
                  <a:off x="2345" y="0"/>
                  <a:ext cx="1930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3" name="Group 15"/>
              <p:cNvGrpSpPr>
                <a:grpSpLocks/>
              </p:cNvGrpSpPr>
              <p:nvPr/>
            </p:nvGrpSpPr>
            <p:grpSpPr bwMode="auto">
              <a:xfrm>
                <a:off x="0" y="317"/>
                <a:ext cx="2046" cy="518"/>
                <a:chOff x="0" y="317"/>
                <a:chExt cx="2046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38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17"/>
                      <a:ext cx="2046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altLang="en-US" i="0" dirty="0">
                          <a:latin typeface="Tahoma" charset="0"/>
                        </a:rPr>
                        <a:t> = </a:t>
                      </a:r>
                      <a:r>
                        <a:rPr lang="en-US" altLang="en-US" i="0" dirty="0" err="1">
                          <a:latin typeface="Tahoma" charset="0"/>
                        </a:rPr>
                        <a:t>Anzahl</a:t>
                      </a:r>
                      <a:r>
                        <a:rPr lang="en-US" altLang="en-US" i="0" dirty="0">
                          <a:latin typeface="Tahoma" charset="0"/>
                        </a:rPr>
                        <a:t> der Artikel</a:t>
                      </a:r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384" name="Rectangle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0" y="317"/>
                      <a:ext cx="2046" cy="51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385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17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6" name="Group 18"/>
              <p:cNvGrpSpPr>
                <a:grpSpLocks/>
              </p:cNvGrpSpPr>
              <p:nvPr/>
            </p:nvGrpSpPr>
            <p:grpSpPr bwMode="auto">
              <a:xfrm>
                <a:off x="2046" y="317"/>
                <a:ext cx="299" cy="518"/>
                <a:chOff x="2046" y="317"/>
                <a:chExt cx="299" cy="518"/>
              </a:xfrm>
            </p:grpSpPr>
            <p:sp>
              <p:nvSpPr>
                <p:cNvPr id="442387" name="Rectangle 19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317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88" name="Rectangle 20"/>
                <p:cNvSpPr>
                  <a:spLocks noChangeArrowheads="1"/>
                </p:cNvSpPr>
                <p:nvPr/>
              </p:nvSpPr>
              <p:spPr bwMode="auto">
                <a:xfrm>
                  <a:off x="2046" y="317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9" name="Group 21"/>
              <p:cNvGrpSpPr>
                <a:grpSpLocks/>
              </p:cNvGrpSpPr>
              <p:nvPr/>
            </p:nvGrpSpPr>
            <p:grpSpPr bwMode="auto">
              <a:xfrm>
                <a:off x="2345" y="317"/>
                <a:ext cx="1930" cy="518"/>
                <a:chOff x="2345" y="317"/>
                <a:chExt cx="1930" cy="518"/>
              </a:xfrm>
            </p:grpSpPr>
            <p:sp>
              <p:nvSpPr>
                <p:cNvPr id="442390" name="Rectangle 22"/>
                <p:cNvSpPr>
                  <a:spLocks noChangeArrowheads="1"/>
                </p:cNvSpPr>
                <p:nvPr/>
              </p:nvSpPr>
              <p:spPr bwMode="auto">
                <a:xfrm>
                  <a:off x="2345" y="317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i="0">
                      <a:latin typeface="Tahoma" charset="0"/>
                    </a:rPr>
                    <a:t>     </a:t>
                  </a:r>
                </a:p>
              </p:txBody>
            </p:sp>
            <p:sp>
              <p:nvSpPr>
                <p:cNvPr id="442391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5" y="317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2" name="Group 24"/>
              <p:cNvGrpSpPr>
                <a:grpSpLocks/>
              </p:cNvGrpSpPr>
              <p:nvPr/>
            </p:nvGrpSpPr>
            <p:grpSpPr bwMode="auto">
              <a:xfrm>
                <a:off x="0" y="835"/>
                <a:ext cx="2046" cy="288"/>
                <a:chOff x="0" y="835"/>
                <a:chExt cx="2046" cy="28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393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35"/>
                      <a:ext cx="2046" cy="28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en-US" altLang="en-US" i="0" dirty="0">
                          <a:latin typeface="Tahoma" charset="0"/>
                        </a:rPr>
                        <a:t> = </a:t>
                      </a:r>
                      <a:r>
                        <a:rPr lang="en-US" altLang="en-US" i="0" dirty="0" err="1">
                          <a:latin typeface="Tahoma" charset="0"/>
                        </a:rPr>
                        <a:t>Bewertung</a:t>
                      </a:r>
                      <a:r>
                        <a:rPr lang="en-US" altLang="en-US" dirty="0" err="1">
                          <a:latin typeface="Tahoma" charset="0"/>
                        </a:rPr>
                        <a:t>skomp</a:t>
                      </a:r>
                      <a:r>
                        <a:rPr lang="en-US" altLang="en-US" dirty="0">
                          <a:latin typeface="Tahoma" charset="0"/>
                        </a:rPr>
                        <a:t>.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393" name="Rectangle 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0" y="835"/>
                      <a:ext cx="2046" cy="2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2941" b="-14706"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394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35"/>
                  <a:ext cx="2046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5" name="Group 27"/>
              <p:cNvGrpSpPr>
                <a:grpSpLocks/>
              </p:cNvGrpSpPr>
              <p:nvPr/>
            </p:nvGrpSpPr>
            <p:grpSpPr bwMode="auto">
              <a:xfrm>
                <a:off x="2046" y="835"/>
                <a:ext cx="299" cy="288"/>
                <a:chOff x="2046" y="835"/>
                <a:chExt cx="299" cy="288"/>
              </a:xfrm>
            </p:grpSpPr>
            <p:sp>
              <p:nvSpPr>
                <p:cNvPr id="442396" name="Rectangle 28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835"/>
                  <a:ext cx="299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97" name="Rectangle 29"/>
                <p:cNvSpPr>
                  <a:spLocks noChangeArrowheads="1"/>
                </p:cNvSpPr>
                <p:nvPr/>
              </p:nvSpPr>
              <p:spPr bwMode="auto">
                <a:xfrm>
                  <a:off x="2046" y="835"/>
                  <a:ext cx="299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8" name="Group 30"/>
              <p:cNvGrpSpPr>
                <a:grpSpLocks/>
              </p:cNvGrpSpPr>
              <p:nvPr/>
            </p:nvGrpSpPr>
            <p:grpSpPr bwMode="auto">
              <a:xfrm>
                <a:off x="2345" y="835"/>
                <a:ext cx="1930" cy="288"/>
                <a:chOff x="2345" y="835"/>
                <a:chExt cx="1930" cy="28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399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5" y="835"/>
                      <a:ext cx="1930" cy="28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en-US" altLang="en-US" i="0" baseline="30000" dirty="0">
                          <a:latin typeface="Tahoma" charset="0"/>
                        </a:rPr>
                        <a:t> </a:t>
                      </a:r>
                      <a:r>
                        <a:rPr lang="en-US" altLang="en-US" i="0" dirty="0">
                          <a:latin typeface="Tahoma" charset="0"/>
                        </a:rPr>
                        <a:t>= </a:t>
                      </a:r>
                      <a:r>
                        <a:rPr lang="en-US" altLang="en-US" dirty="0" err="1">
                          <a:latin typeface="Tahoma" charset="0"/>
                        </a:rPr>
                        <a:t>Bewertungskomp</a:t>
                      </a:r>
                      <a:r>
                        <a:rPr lang="en-US" altLang="en-US" dirty="0">
                          <a:latin typeface="Tahoma" charset="0"/>
                        </a:rPr>
                        <a:t>.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a14:m>
                      <a:r>
                        <a:rPr lang="en-US" altLang="en-US" dirty="0">
                          <a:latin typeface="Tahoma" charset="0"/>
                        </a:rPr>
                        <a:t> </a:t>
                      </a:r>
                      <a:r>
                        <a:rPr lang="en-US" altLang="en-US" i="0" dirty="0">
                          <a:latin typeface="Tahoma" charset="0"/>
                        </a:rPr>
                        <a:t> </a:t>
                      </a:r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399" name="Rectangle 3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345" y="835"/>
                      <a:ext cx="1930" cy="2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2941" b="-14706"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00" name="Rectangle 32"/>
                <p:cNvSpPr>
                  <a:spLocks noChangeArrowheads="1"/>
                </p:cNvSpPr>
                <p:nvPr/>
              </p:nvSpPr>
              <p:spPr bwMode="auto">
                <a:xfrm>
                  <a:off x="2345" y="835"/>
                  <a:ext cx="193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1" name="Group 33"/>
              <p:cNvGrpSpPr>
                <a:grpSpLocks/>
              </p:cNvGrpSpPr>
              <p:nvPr/>
            </p:nvGrpSpPr>
            <p:grpSpPr bwMode="auto">
              <a:xfrm>
                <a:off x="0" y="1123"/>
                <a:ext cx="2046" cy="518"/>
                <a:chOff x="0" y="1123"/>
                <a:chExt cx="2046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402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3"/>
                      <a:ext cx="2046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a14:m>
                      <a:r>
                        <a:rPr lang="en-US" altLang="en-US" dirty="0">
                          <a:latin typeface="Tahoma" charset="0"/>
                        </a:rPr>
                        <a:t> </a:t>
                      </a:r>
                      <a:r>
                        <a:rPr lang="en-US" altLang="en-US" i="0" dirty="0">
                          <a:latin typeface="Tahoma" charset="0"/>
                        </a:rPr>
                        <a:t>= Mittel von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402" name="Rectangle 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0" y="1123"/>
                      <a:ext cx="2046" cy="51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03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123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4" name="Group 36"/>
              <p:cNvGrpSpPr>
                <a:grpSpLocks/>
              </p:cNvGrpSpPr>
              <p:nvPr/>
            </p:nvGrpSpPr>
            <p:grpSpPr bwMode="auto">
              <a:xfrm>
                <a:off x="2046" y="1123"/>
                <a:ext cx="299" cy="518"/>
                <a:chOff x="2046" y="1123"/>
                <a:chExt cx="299" cy="518"/>
              </a:xfrm>
            </p:grpSpPr>
            <p:sp>
              <p:nvSpPr>
                <p:cNvPr id="442405" name="Rectangle 37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1123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406" name="Rectangle 38"/>
                <p:cNvSpPr>
                  <a:spLocks noChangeArrowheads="1"/>
                </p:cNvSpPr>
                <p:nvPr/>
              </p:nvSpPr>
              <p:spPr bwMode="auto">
                <a:xfrm>
                  <a:off x="2046" y="1123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7" name="Group 39"/>
              <p:cNvGrpSpPr>
                <a:grpSpLocks/>
              </p:cNvGrpSpPr>
              <p:nvPr/>
            </p:nvGrpSpPr>
            <p:grpSpPr bwMode="auto">
              <a:xfrm>
                <a:off x="2345" y="1123"/>
                <a:ext cx="1930" cy="518"/>
                <a:chOff x="2345" y="1123"/>
                <a:chExt cx="1930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408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5" y="1123"/>
                      <a:ext cx="1930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a14:m>
                      <a:r>
                        <a:rPr lang="en-US" altLang="en-US" dirty="0">
                          <a:latin typeface="Tahoma" charset="0"/>
                        </a:rPr>
                        <a:t> </a:t>
                      </a:r>
                      <a:r>
                        <a:rPr lang="en-US" altLang="en-US" i="0" dirty="0">
                          <a:latin typeface="Tahoma" charset="0"/>
                        </a:rPr>
                        <a:t>= Mittel von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408" name="Rectangle 4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345" y="1123"/>
                      <a:ext cx="1930" cy="51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09" name="Rectangle 41"/>
                <p:cNvSpPr>
                  <a:spLocks noChangeArrowheads="1"/>
                </p:cNvSpPr>
                <p:nvPr/>
              </p:nvSpPr>
              <p:spPr bwMode="auto">
                <a:xfrm>
                  <a:off x="2345" y="1123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0" name="Group 42"/>
              <p:cNvGrpSpPr>
                <a:grpSpLocks/>
              </p:cNvGrpSpPr>
              <p:nvPr/>
            </p:nvGrpSpPr>
            <p:grpSpPr bwMode="auto">
              <a:xfrm>
                <a:off x="0" y="1641"/>
                <a:ext cx="2046" cy="518"/>
                <a:chOff x="0" y="1641"/>
                <a:chExt cx="2046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411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41"/>
                      <a:ext cx="2046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altLang="en-US" i="0" dirty="0">
                          <a:latin typeface="Tahoma" charset="0"/>
                        </a:rPr>
                        <a:t>= </a:t>
                      </a:r>
                      <a:r>
                        <a:rPr lang="en-US" altLang="en-US" i="0" dirty="0" err="1">
                          <a:latin typeface="Tahoma" charset="0"/>
                        </a:rPr>
                        <a:t>Standardabweichung</a:t>
                      </a:r>
                      <a:r>
                        <a:rPr lang="en-US" altLang="en-US" i="0" dirty="0">
                          <a:latin typeface="Tahoma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411" name="Rectangle 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0" y="1641"/>
                      <a:ext cx="2046" cy="51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641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3" name="Group 45"/>
              <p:cNvGrpSpPr>
                <a:grpSpLocks/>
              </p:cNvGrpSpPr>
              <p:nvPr/>
            </p:nvGrpSpPr>
            <p:grpSpPr bwMode="auto">
              <a:xfrm>
                <a:off x="2046" y="1641"/>
                <a:ext cx="299" cy="518"/>
                <a:chOff x="2046" y="1641"/>
                <a:chExt cx="299" cy="518"/>
              </a:xfrm>
            </p:grpSpPr>
            <p:sp>
              <p:nvSpPr>
                <p:cNvPr id="442414" name="Rectangle 46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1641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2046" y="1641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6" name="Group 48"/>
              <p:cNvGrpSpPr>
                <a:grpSpLocks/>
              </p:cNvGrpSpPr>
              <p:nvPr/>
            </p:nvGrpSpPr>
            <p:grpSpPr bwMode="auto">
              <a:xfrm>
                <a:off x="2345" y="1641"/>
                <a:ext cx="1930" cy="518"/>
                <a:chOff x="2345" y="1641"/>
                <a:chExt cx="1930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417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5" y="1641"/>
                      <a:ext cx="1930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altLang="en-US" i="0" dirty="0">
                          <a:latin typeface="Tahoma" charset="0"/>
                        </a:rPr>
                        <a:t>= </a:t>
                      </a:r>
                      <a:r>
                        <a:rPr lang="en-US" altLang="en-US" dirty="0" err="1">
                          <a:latin typeface="Tahoma" charset="0"/>
                        </a:rPr>
                        <a:t>Standardabweichung</a:t>
                      </a:r>
                      <a:r>
                        <a:rPr lang="en-US" altLang="en-US" dirty="0">
                          <a:latin typeface="Tahoma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417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345" y="1641"/>
                      <a:ext cx="1930" cy="51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2345" y="1641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42419" name="Rectangle 51"/>
            <p:cNvSpPr>
              <a:spLocks noChangeArrowheads="1"/>
            </p:cNvSpPr>
            <p:nvPr/>
          </p:nvSpPr>
          <p:spPr bwMode="auto">
            <a:xfrm>
              <a:off x="-5" y="-5"/>
              <a:ext cx="4285" cy="21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2420" name="Rectangle 52"/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2421" name="AutoShape 53" descr="sum"/>
          <p:cNvSpPr>
            <a:spLocks noChangeAspect="1" noChangeArrowheads="1"/>
          </p:cNvSpPr>
          <p:nvPr/>
        </p:nvSpPr>
        <p:spPr bwMode="auto">
          <a:xfrm>
            <a:off x="1366838" y="1762125"/>
            <a:ext cx="4572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83968" y="1577766"/>
            <a:ext cx="1440160" cy="1563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24128" y="1541088"/>
            <a:ext cx="1440160" cy="1599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7258" y="1052736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Normalisierte</a:t>
            </a:r>
            <a:r>
              <a:rPr lang="en-US" dirty="0"/>
              <a:t> </a:t>
            </a:r>
            <a:r>
              <a:rPr lang="en-US" dirty="0" err="1"/>
              <a:t>Werte</a:t>
            </a:r>
            <a:r>
              <a:rPr lang="en-US" dirty="0"/>
              <a:t> (z-Transformation)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33402-726C-8CC2-8C18-BA0B7D86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1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Einschub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Eigentlich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Warum man das so definiert, ist nicht gleich</a:t>
            </a:r>
            <a:br>
              <a:rPr lang="de-DE" sz="2400" dirty="0"/>
            </a:br>
            <a:r>
              <a:rPr lang="de-DE" sz="2400" dirty="0"/>
              <a:t>offensichtlich, wir kommen später darauf zurück</a:t>
            </a:r>
          </a:p>
          <a:p>
            <a:r>
              <a:rPr lang="de-DE" sz="2400" dirty="0"/>
              <a:t>Ähnliches gilt für die Varianz (korrigierte Varianz):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Daher wird der Begriff „empirischer Korrelationskoeffizient“</a:t>
            </a:r>
            <a:br>
              <a:rPr lang="de-DE" sz="2400" dirty="0"/>
            </a:br>
            <a:r>
              <a:rPr lang="de-DE" sz="2400" dirty="0"/>
              <a:t>für den nicht korrigierten Wert verwendet </a:t>
            </a:r>
            <a:br>
              <a:rPr lang="de-DE" sz="2400" dirty="0"/>
            </a:br>
            <a:r>
              <a:rPr lang="de-DE" sz="2400" dirty="0"/>
              <a:t>(dito empirische Varianz)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FFD74A-FF09-97E4-74EF-6C66DCF0A7F4}"/>
                  </a:ext>
                </a:extLst>
              </p:cNvPr>
              <p:cNvSpPr/>
              <p:nvPr/>
            </p:nvSpPr>
            <p:spPr>
              <a:xfrm>
                <a:off x="2123728" y="962025"/>
                <a:ext cx="5112568" cy="14645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FFD74A-FF09-97E4-74EF-6C66DCF0A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962025"/>
                <a:ext cx="5112568" cy="1464569"/>
              </a:xfrm>
              <a:prstGeom prst="rect">
                <a:avLst/>
              </a:prstGeom>
              <a:blipFill>
                <a:blip r:embed="rId2"/>
                <a:stretch>
                  <a:fillRect t="-84615" b="-13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643201-8103-8A71-1AF7-5B312E1EDAC0}"/>
                  </a:ext>
                </a:extLst>
              </p:cNvPr>
              <p:cNvSpPr/>
              <p:nvPr/>
            </p:nvSpPr>
            <p:spPr>
              <a:xfrm>
                <a:off x="1907704" y="3681412"/>
                <a:ext cx="5112568" cy="14645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643201-8103-8A71-1AF7-5B312E1ED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81412"/>
                <a:ext cx="5112568" cy="1464569"/>
              </a:xfrm>
              <a:prstGeom prst="rect">
                <a:avLst/>
              </a:prstGeom>
              <a:blipFill>
                <a:blip r:embed="rId3"/>
                <a:stretch>
                  <a:fillRect t="-84615" b="-1341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D6765-B2A1-FC90-6B21-7018D938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4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Windeln</a:t>
            </a:r>
            <a:r>
              <a:rPr lang="en-US" dirty="0"/>
              <a:t>, Bier und </a:t>
            </a:r>
            <a:r>
              <a:rPr lang="en-US" dirty="0" err="1"/>
              <a:t>Fahrräder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95" y="980728"/>
            <a:ext cx="10743016" cy="4852262"/>
          </a:xfrm>
        </p:spPr>
      </p:pic>
      <p:sp>
        <p:nvSpPr>
          <p:cNvPr id="7" name="TextBox 6"/>
          <p:cNvSpPr txBox="1"/>
          <p:nvPr/>
        </p:nvSpPr>
        <p:spPr>
          <a:xfrm>
            <a:off x="611560" y="5949280"/>
            <a:ext cx="6359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Eine</a:t>
            </a:r>
            <a:r>
              <a:rPr lang="en-US" sz="3200" dirty="0"/>
              <a:t> </a:t>
            </a:r>
            <a:r>
              <a:rPr lang="en-US" sz="3200" dirty="0" err="1"/>
              <a:t>Legende</a:t>
            </a:r>
            <a:r>
              <a:rPr lang="mr-IN" sz="3200" dirty="0"/>
              <a:t>…</a:t>
            </a:r>
            <a:r>
              <a:rPr lang="de-DE" sz="3200" dirty="0"/>
              <a:t> Zeigt aber die Idee!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36116-A44C-F839-2E8C-D5A54D85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350" name="Group 6"/>
          <p:cNvGrpSpPr>
            <a:grpSpLocks/>
          </p:cNvGrpSpPr>
          <p:nvPr/>
        </p:nvGrpSpPr>
        <p:grpSpPr bwMode="auto">
          <a:xfrm>
            <a:off x="4419600" y="1268760"/>
            <a:ext cx="4495800" cy="4191000"/>
            <a:chOff x="2832" y="1200"/>
            <a:chExt cx="2832" cy="2640"/>
          </a:xfrm>
        </p:grpSpPr>
        <p:sp>
          <p:nvSpPr>
            <p:cNvPr id="441351" name="Line 7"/>
            <p:cNvSpPr>
              <a:spLocks noChangeShapeType="1"/>
            </p:cNvSpPr>
            <p:nvPr/>
          </p:nvSpPr>
          <p:spPr bwMode="auto">
            <a:xfrm flipV="1">
              <a:off x="4512" y="2112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2" name="Line 8"/>
            <p:cNvSpPr>
              <a:spLocks noChangeShapeType="1"/>
            </p:cNvSpPr>
            <p:nvPr/>
          </p:nvSpPr>
          <p:spPr bwMode="auto">
            <a:xfrm flipV="1">
              <a:off x="3936" y="2352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3" name="Line 9"/>
            <p:cNvSpPr>
              <a:spLocks noChangeShapeType="1"/>
            </p:cNvSpPr>
            <p:nvPr/>
          </p:nvSpPr>
          <p:spPr bwMode="auto">
            <a:xfrm flipH="1">
              <a:off x="3936" y="2336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4" name="Line 10"/>
            <p:cNvSpPr>
              <a:spLocks noChangeShapeType="1"/>
            </p:cNvSpPr>
            <p:nvPr/>
          </p:nvSpPr>
          <p:spPr bwMode="auto">
            <a:xfrm flipH="1">
              <a:off x="4224" y="2112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5" name="Line 11"/>
            <p:cNvSpPr>
              <a:spLocks noChangeShapeType="1"/>
            </p:cNvSpPr>
            <p:nvPr/>
          </p:nvSpPr>
          <p:spPr bwMode="auto">
            <a:xfrm>
              <a:off x="2976" y="2592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6" name="Line 12"/>
            <p:cNvSpPr>
              <a:spLocks noChangeShapeType="1"/>
            </p:cNvSpPr>
            <p:nvPr/>
          </p:nvSpPr>
          <p:spPr bwMode="auto">
            <a:xfrm>
              <a:off x="4224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7" name="Oval 13"/>
            <p:cNvSpPr>
              <a:spLocks noChangeArrowheads="1"/>
            </p:cNvSpPr>
            <p:nvPr/>
          </p:nvSpPr>
          <p:spPr bwMode="auto">
            <a:xfrm>
              <a:off x="4515" y="172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8" name="Oval 14"/>
            <p:cNvSpPr>
              <a:spLocks noChangeArrowheads="1"/>
            </p:cNvSpPr>
            <p:nvPr/>
          </p:nvSpPr>
          <p:spPr bwMode="auto">
            <a:xfrm>
              <a:off x="4488" y="208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9" name="Oval 15"/>
            <p:cNvSpPr>
              <a:spLocks noChangeArrowheads="1"/>
            </p:cNvSpPr>
            <p:nvPr/>
          </p:nvSpPr>
          <p:spPr bwMode="auto">
            <a:xfrm>
              <a:off x="3792" y="283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0" name="Oval 16"/>
            <p:cNvSpPr>
              <a:spLocks noChangeArrowheads="1"/>
            </p:cNvSpPr>
            <p:nvPr/>
          </p:nvSpPr>
          <p:spPr bwMode="auto">
            <a:xfrm>
              <a:off x="3120" y="3123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1" name="Oval 17"/>
            <p:cNvSpPr>
              <a:spLocks noChangeArrowheads="1"/>
            </p:cNvSpPr>
            <p:nvPr/>
          </p:nvSpPr>
          <p:spPr bwMode="auto">
            <a:xfrm>
              <a:off x="3603" y="34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2" name="Oval 18"/>
            <p:cNvSpPr>
              <a:spLocks noChangeArrowheads="1"/>
            </p:cNvSpPr>
            <p:nvPr/>
          </p:nvSpPr>
          <p:spPr bwMode="auto">
            <a:xfrm>
              <a:off x="4467" y="273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3" name="Oval 19"/>
            <p:cNvSpPr>
              <a:spLocks noChangeArrowheads="1"/>
            </p:cNvSpPr>
            <p:nvPr/>
          </p:nvSpPr>
          <p:spPr bwMode="auto">
            <a:xfrm>
              <a:off x="3912" y="231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4" name="Oval 20"/>
            <p:cNvSpPr>
              <a:spLocks noChangeArrowheads="1"/>
            </p:cNvSpPr>
            <p:nvPr/>
          </p:nvSpPr>
          <p:spPr bwMode="auto">
            <a:xfrm>
              <a:off x="4899" y="182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5" name="Oval 21"/>
            <p:cNvSpPr>
              <a:spLocks noChangeArrowheads="1"/>
            </p:cNvSpPr>
            <p:nvPr/>
          </p:nvSpPr>
          <p:spPr bwMode="auto">
            <a:xfrm>
              <a:off x="5235" y="139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6" name="Oval 22"/>
            <p:cNvSpPr>
              <a:spLocks noChangeArrowheads="1"/>
            </p:cNvSpPr>
            <p:nvPr/>
          </p:nvSpPr>
          <p:spPr bwMode="auto">
            <a:xfrm>
              <a:off x="3411" y="302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7" name="Oval 23"/>
            <p:cNvSpPr>
              <a:spLocks noChangeArrowheads="1"/>
            </p:cNvSpPr>
            <p:nvPr/>
          </p:nvSpPr>
          <p:spPr bwMode="auto">
            <a:xfrm>
              <a:off x="3264" y="355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1368" name="Object 24"/>
            <p:cNvGraphicFramePr>
              <a:graphicFrameLocks noChangeAspect="1"/>
            </p:cNvGraphicFramePr>
            <p:nvPr/>
          </p:nvGraphicFramePr>
          <p:xfrm>
            <a:off x="4464" y="3552"/>
            <a:ext cx="48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4396700" imgH="13423900" progId="Equation.3">
                    <p:embed/>
                  </p:oleObj>
                </mc:Choice>
                <mc:Fallback>
                  <p:oleObj name="Equation" r:id="rId3" imgW="243967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552"/>
                          <a:ext cx="480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69" name="Line 25"/>
            <p:cNvSpPr>
              <a:spLocks noChangeShapeType="1"/>
            </p:cNvSpPr>
            <p:nvPr/>
          </p:nvSpPr>
          <p:spPr bwMode="auto">
            <a:xfrm flipH="1" flipV="1">
              <a:off x="4272" y="2640"/>
              <a:ext cx="24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0" name="Text Box 26"/>
            <p:cNvSpPr txBox="1">
              <a:spLocks noChangeArrowheads="1"/>
            </p:cNvSpPr>
            <p:nvPr/>
          </p:nvSpPr>
          <p:spPr bwMode="auto">
            <a:xfrm>
              <a:off x="5270" y="2544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en-US" i="0">
                  <a:latin typeface="Times New Roman" charset="0"/>
                </a:rPr>
                <a:t>x</a:t>
              </a:r>
              <a:r>
                <a:rPr lang="de-DE" altLang="en-US" i="0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441371" name="Text Box 27"/>
            <p:cNvSpPr txBox="1">
              <a:spLocks noChangeArrowheads="1"/>
            </p:cNvSpPr>
            <p:nvPr/>
          </p:nvSpPr>
          <p:spPr bwMode="auto">
            <a:xfrm>
              <a:off x="3984" y="1200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en-US" i="0">
                  <a:latin typeface="Times New Roman" charset="0"/>
                </a:rPr>
                <a:t>x</a:t>
              </a:r>
              <a:r>
                <a:rPr lang="de-DE" altLang="en-US" i="0" baseline="-25000">
                  <a:latin typeface="Times New Roman" charset="0"/>
                </a:rPr>
                <a:t>2</a:t>
              </a:r>
            </a:p>
          </p:txBody>
        </p:sp>
        <p:graphicFrame>
          <p:nvGraphicFramePr>
            <p:cNvPr id="441372" name="Object 28"/>
            <p:cNvGraphicFramePr>
              <a:graphicFrameLocks noChangeAspect="1"/>
            </p:cNvGraphicFramePr>
            <p:nvPr/>
          </p:nvGraphicFramePr>
          <p:xfrm>
            <a:off x="3552" y="1536"/>
            <a:ext cx="51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022300" imgH="13423900" progId="Equation.3">
                    <p:embed/>
                  </p:oleObj>
                </mc:Choice>
                <mc:Fallback>
                  <p:oleObj name="Equation" r:id="rId5" imgW="260223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536"/>
                          <a:ext cx="51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73" name="Line 29"/>
            <p:cNvSpPr>
              <a:spLocks noChangeShapeType="1"/>
            </p:cNvSpPr>
            <p:nvPr/>
          </p:nvSpPr>
          <p:spPr bwMode="auto">
            <a:xfrm>
              <a:off x="3936" y="182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4" name="Line 30"/>
            <p:cNvSpPr>
              <a:spLocks noChangeShapeType="1"/>
            </p:cNvSpPr>
            <p:nvPr/>
          </p:nvSpPr>
          <p:spPr bwMode="auto">
            <a:xfrm>
              <a:off x="3744" y="182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41375" name="Object 31"/>
            <p:cNvGraphicFramePr>
              <a:graphicFrameLocks noChangeAspect="1"/>
            </p:cNvGraphicFramePr>
            <p:nvPr/>
          </p:nvGraphicFramePr>
          <p:xfrm>
            <a:off x="4924" y="2064"/>
            <a:ext cx="57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7" imgW="29273500" imgH="13423900" progId="Equation.3">
                    <p:embed/>
                  </p:oleObj>
                </mc:Choice>
                <mc:Fallback>
                  <p:oleObj name="Formel" r:id="rId7" imgW="292735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064"/>
                          <a:ext cx="57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76" name="Line 32"/>
            <p:cNvSpPr>
              <a:spLocks noChangeShapeType="1"/>
            </p:cNvSpPr>
            <p:nvPr/>
          </p:nvSpPr>
          <p:spPr bwMode="auto">
            <a:xfrm flipH="1">
              <a:off x="4560" y="220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7" name="Line 33"/>
            <p:cNvSpPr>
              <a:spLocks noChangeShapeType="1"/>
            </p:cNvSpPr>
            <p:nvPr/>
          </p:nvSpPr>
          <p:spPr bwMode="auto">
            <a:xfrm flipH="1">
              <a:off x="3984" y="2256"/>
              <a:ext cx="9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8" name="Rectangle 34"/>
            <p:cNvSpPr>
              <a:spLocks noChangeArrowheads="1"/>
            </p:cNvSpPr>
            <p:nvPr/>
          </p:nvSpPr>
          <p:spPr bwMode="auto">
            <a:xfrm>
              <a:off x="2832" y="1200"/>
              <a:ext cx="2832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379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256728" y="294927"/>
            <a:ext cx="9067800" cy="685801"/>
          </a:xfrm>
        </p:spPr>
        <p:txBody>
          <a:bodyPr/>
          <a:lstStyle/>
          <a:p>
            <a:r>
              <a:rPr lang="en-US" altLang="en-US" dirty="0" err="1"/>
              <a:t>Empirischer</a:t>
            </a:r>
            <a:r>
              <a:rPr lang="en-US" altLang="en-US" dirty="0"/>
              <a:t> </a:t>
            </a:r>
            <a:r>
              <a:rPr lang="en-US" altLang="en-US" dirty="0" err="1"/>
              <a:t>Korrelationskoeffizient</a:t>
            </a:r>
            <a:endParaRPr lang="en-US" altLang="en-US" dirty="0"/>
          </a:p>
        </p:txBody>
      </p:sp>
      <p:sp>
        <p:nvSpPr>
          <p:cNvPr id="441381" name="Text Box 37"/>
          <p:cNvSpPr txBox="1">
            <a:spLocks noChangeArrowheads="1"/>
          </p:cNvSpPr>
          <p:nvPr/>
        </p:nvSpPr>
        <p:spPr bwMode="auto">
          <a:xfrm>
            <a:off x="533400" y="4773960"/>
            <a:ext cx="1505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en-US" sz="2400" i="0" dirty="0">
                <a:latin typeface="+mn-lt"/>
              </a:rPr>
              <a:t>-1 ≤ </a:t>
            </a:r>
            <a:r>
              <a:rPr lang="de-DE" altLang="en-US" sz="2400" i="0" dirty="0" err="1">
                <a:latin typeface="+mn-lt"/>
              </a:rPr>
              <a:t>r</a:t>
            </a:r>
            <a:r>
              <a:rPr lang="de-DE" altLang="en-US" sz="2400" i="0" dirty="0">
                <a:latin typeface="+mn-lt"/>
              </a:rPr>
              <a:t> </a:t>
            </a:r>
            <a:r>
              <a:rPr lang="de-DE" altLang="en-US" sz="2400" dirty="0">
                <a:latin typeface="+mn-lt"/>
              </a:rPr>
              <a:t>≤ </a:t>
            </a:r>
            <a:r>
              <a:rPr lang="de-DE" altLang="en-US" sz="2400" i="0" dirty="0">
                <a:latin typeface="+mn-lt"/>
              </a:rPr>
              <a:t>+1</a:t>
            </a:r>
          </a:p>
        </p:txBody>
      </p:sp>
      <p:sp>
        <p:nvSpPr>
          <p:cNvPr id="441384" name="Rectangle 40"/>
          <p:cNvSpPr>
            <a:spLocks noChangeArrowheads="1"/>
          </p:cNvSpPr>
          <p:nvPr/>
        </p:nvSpPr>
        <p:spPr bwMode="auto">
          <a:xfrm>
            <a:off x="0" y="3402360"/>
            <a:ext cx="838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F5A549-0F8C-B440-B0C3-505A916490E8}"/>
                  </a:ext>
                </a:extLst>
              </p:cNvPr>
              <p:cNvSpPr/>
              <p:nvPr/>
            </p:nvSpPr>
            <p:spPr>
              <a:xfrm>
                <a:off x="-1270433" y="1241353"/>
                <a:ext cx="5112568" cy="14645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</m:sSub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de-DE" sz="1600" dirty="0"/>
                            <m:t> </m:t>
                          </m:r>
                        </m:e>
                      </m:ra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F5A549-0F8C-B440-B0C3-505A91649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433" y="1241353"/>
                <a:ext cx="5112568" cy="1464569"/>
              </a:xfrm>
              <a:prstGeom prst="rect">
                <a:avLst/>
              </a:prstGeom>
              <a:blipFill>
                <a:blip r:embed="rId9"/>
                <a:stretch>
                  <a:fillRect t="-27350" b="-598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1DE9E1-7FC3-ABAD-3136-4843774CB5D1}"/>
                  </a:ext>
                </a:extLst>
              </p:cNvPr>
              <p:cNvSpPr/>
              <p:nvPr/>
            </p:nvSpPr>
            <p:spPr>
              <a:xfrm>
                <a:off x="-350068" y="3032065"/>
                <a:ext cx="5112568" cy="14645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m:rPr>
                                      <m:nor/>
                                    </m:rPr>
                                    <a:rPr lang="de-DE" sz="1600" dirty="0"/>
                                    <m:t> 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D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m:rPr>
                                      <m:nor/>
                                    </m:rPr>
                                    <a:rPr lang="de-DE" sz="1600" dirty="0"/>
                                    <m:t> 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1DE9E1-7FC3-ABAD-3136-4843774CB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068" y="3032065"/>
                <a:ext cx="5112568" cy="1464569"/>
              </a:xfrm>
              <a:prstGeom prst="rect">
                <a:avLst/>
              </a:prstGeom>
              <a:blipFill>
                <a:blip r:embed="rId10"/>
                <a:stretch>
                  <a:fillRect t="-35043" b="-5213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CD98BE-B786-B4C1-79A3-40AF78335F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42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39592"/>
          </a:xfrm>
          <a:prstGeom prst="rect">
            <a:avLst/>
          </a:prstGeom>
        </p:spPr>
      </p:pic>
      <p:sp>
        <p:nvSpPr>
          <p:cNvPr id="4" name="Rectangle 35"/>
          <p:cNvSpPr txBox="1">
            <a:spLocks noChangeArrowheads="1"/>
          </p:cNvSpPr>
          <p:nvPr/>
        </p:nvSpPr>
        <p:spPr bwMode="auto">
          <a:xfrm>
            <a:off x="256728" y="294927"/>
            <a:ext cx="9067800" cy="6858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altLang="en-US" kern="0" dirty="0" err="1"/>
              <a:t>Veranschaulichung</a:t>
            </a:r>
            <a:endParaRPr lang="en-US" alt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005183" y="6381328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2300-B17F-9EC5-957F-AE0C8F27E7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21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Bewertungsschätzungen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4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9900" indent="-469900">
                  <a:lnSpc>
                    <a:spcPct val="90000"/>
                  </a:lnSpc>
                </a:pPr>
                <a:r>
                  <a:rPr lang="de-DE" altLang="en-US" sz="2800" dirty="0"/>
                  <a:t>Sei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altLang="en-US" sz="2800" dirty="0"/>
                  <a:t> die Menge der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altLang="en-US" sz="2800" dirty="0"/>
                  <a:t> ähnlichsten Nutzer zu </a:t>
                </a:r>
                <a:r>
                  <a:rPr lang="de-DE" alt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de-DE" altLang="en-US" sz="2800" dirty="0"/>
                  <a:t>, die Artikel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altLang="en-US" sz="2800" dirty="0"/>
                  <a:t> bewertet haben</a:t>
                </a:r>
                <a:endParaRPr lang="de-DE" altLang="en-US" sz="2800" i="1" dirty="0"/>
              </a:p>
              <a:p>
                <a:pPr marL="469900" indent="-469900">
                  <a:lnSpc>
                    <a:spcPct val="90000"/>
                  </a:lnSpc>
                </a:pPr>
                <a:r>
                  <a:rPr lang="de-DE" altLang="en-US" sz="2800" dirty="0"/>
                  <a:t>Definiere Schätzfunktion für Bewertung von </a:t>
                </a:r>
                <a:r>
                  <a:rPr lang="de-DE" alt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s</a:t>
                </a:r>
                <a:r>
                  <a:rPr lang="de-DE" altLang="en-US" sz="2800" dirty="0"/>
                  <a:t>:</a:t>
                </a:r>
              </a:p>
              <a:p>
                <a:pPr marL="908050" lvl="1" indent="-436563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de-DE" alt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sz="24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𝑐𝑠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de-DE" alt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altLang="en-US" sz="2400" i="1" dirty="0" err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altLang="en-US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</m:t>
                        </m:r>
                      </m:e>
                      <m:sub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𝑑</m:t>
                        </m:r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∈</m:t>
                        </m:r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𝐷</m:t>
                        </m:r>
                      </m:sub>
                    </m:sSub>
                    <m:r>
                      <a:rPr lang="de-DE" alt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 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sz="24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r>
                  <a:rPr lang="de-DE" altLang="en-US" sz="2400" dirty="0"/>
                  <a:t>     oder</a:t>
                </a:r>
              </a:p>
              <a:p>
                <a:pPr marL="908050" lvl="1" indent="-436563">
                  <a:lnSpc>
                    <a:spcPct val="90000"/>
                  </a:lnSpc>
                </a:pPr>
                <a:endParaRPr lang="de-DE" altLang="en-US" sz="2400" baseline="-25000" dirty="0"/>
              </a:p>
              <a:p>
                <a:pPr marL="908050" lvl="1" indent="-436563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de-DE" alt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sz="24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𝑐𝑠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de-DE" alt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de-DE" alt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</m:t>
                        </m:r>
                      </m:e>
                      <m:sub>
                        <m:r>
                          <a:rPr lang="de-DE" alt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𝑑</m:t>
                        </m:r>
                        <m:r>
                          <a:rPr lang="de-DE" alt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∈</m:t>
                        </m:r>
                        <m:r>
                          <a:rPr lang="de-DE" alt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𝐷</m:t>
                        </m:r>
                      </m:sub>
                    </m:sSub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)⋅ 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sz="24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</m:t>
                        </m:r>
                      </m:e>
                      <m:sub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𝑑</m:t>
                        </m:r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∈</m:t>
                        </m:r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𝐷</m:t>
                        </m:r>
                      </m:sub>
                    </m:sSub>
                    <m:r>
                      <a:rPr lang="de-DE" alt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 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alt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908050" lvl="1" indent="-436563">
                  <a:lnSpc>
                    <a:spcPct val="90000"/>
                  </a:lnSpc>
                </a:pPr>
                <a:endParaRPr lang="de-DE" altLang="en-US" sz="2400" dirty="0"/>
              </a:p>
              <a:p>
                <a:pPr marL="908050" lvl="1" indent="-436563">
                  <a:lnSpc>
                    <a:spcPct val="90000"/>
                  </a:lnSpc>
                </a:pPr>
                <a:r>
                  <a:rPr lang="de-DE" altLang="en-US" sz="2400" dirty="0"/>
                  <a:t>…</a:t>
                </a:r>
              </a:p>
              <a:p>
                <a:pPr marL="469900" indent="-469900">
                  <a:lnSpc>
                    <a:spcPct val="90000"/>
                  </a:lnSpc>
                </a:pPr>
                <a:endParaRPr lang="de-DE" altLang="en-US" sz="2800" dirty="0"/>
              </a:p>
              <a:p>
                <a:pPr marL="908050" lvl="1" indent="-436563">
                  <a:lnSpc>
                    <a:spcPct val="90000"/>
                  </a:lnSpc>
                  <a:buFont typeface="Wingdings" charset="2"/>
                  <a:buNone/>
                </a:pPr>
                <a:endParaRPr lang="de-DE" altLang="en-US" sz="2400" dirty="0"/>
              </a:p>
              <a:p>
                <a:pPr marL="908050" lvl="1" indent="-436563">
                  <a:lnSpc>
                    <a:spcPct val="90000"/>
                  </a:lnSpc>
                </a:pPr>
                <a:endParaRPr lang="de-DE" altLang="en-US" sz="2400" baseline="-25000" dirty="0"/>
              </a:p>
            </p:txBody>
          </p:sp>
        </mc:Choice>
        <mc:Fallback>
          <p:sp>
            <p:nvSpPr>
              <p:cNvPr id="364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543" t="-2296" r="-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4E51F-8129-8DC5-10DF-80A91446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341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Aufwand?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sz="2800" dirty="0"/>
              <a:t>Aufwendige Suche nach </a:t>
            </a:r>
            <a:r>
              <a:rPr lang="de-DE" altLang="en-US" sz="2800" dirty="0" err="1"/>
              <a:t>k</a:t>
            </a:r>
            <a:r>
              <a:rPr lang="de-DE" altLang="en-US" sz="2800" dirty="0"/>
              <a:t> ähnlichsten Nutzern</a:t>
            </a:r>
          </a:p>
          <a:p>
            <a:pPr lvl="1"/>
            <a:r>
              <a:rPr lang="de-DE" altLang="en-US" sz="2400" dirty="0"/>
              <a:t>Betrachtung aller Nutzer?</a:t>
            </a:r>
          </a:p>
          <a:p>
            <a:r>
              <a:rPr lang="de-DE" altLang="en-US" sz="2800" dirty="0"/>
              <a:t>Kann kaum zur "Laufzeit" erfolgen</a:t>
            </a:r>
          </a:p>
          <a:p>
            <a:pPr lvl="1"/>
            <a:r>
              <a:rPr lang="de-DE" altLang="en-US" sz="2400" dirty="0"/>
              <a:t>Vorausberechnung nötig</a:t>
            </a:r>
          </a:p>
          <a:p>
            <a:pPr lvl="1"/>
            <a:endParaRPr lang="de-DE" altLang="en-US" dirty="0"/>
          </a:p>
          <a:p>
            <a:r>
              <a:rPr lang="de-DE" altLang="en-US" sz="2600" dirty="0"/>
              <a:t>Alternative zur Berechnung von </a:t>
            </a:r>
            <a:r>
              <a:rPr lang="de-DE" altLang="en-US" sz="2600" dirty="0" err="1"/>
              <a:t>r</a:t>
            </a:r>
            <a:r>
              <a:rPr lang="de-DE" altLang="en-US" sz="2600" baseline="-25000" dirty="0" err="1"/>
              <a:t>cs</a:t>
            </a:r>
            <a:r>
              <a:rPr lang="de-DE" altLang="en-US" sz="2600" dirty="0"/>
              <a:t> ?</a:t>
            </a:r>
          </a:p>
          <a:p>
            <a:pPr lvl="1"/>
            <a:r>
              <a:rPr lang="de-DE" altLang="en-US" sz="2400" dirty="0"/>
              <a:t>Suche nach ähnlichen Artikeln</a:t>
            </a:r>
          </a:p>
          <a:p>
            <a:pPr lvl="2"/>
            <a:r>
              <a:rPr lang="de-DE" altLang="en-US" sz="2200" dirty="0"/>
              <a:t>Artikel-Artikel</a:t>
            </a:r>
            <a:r>
              <a:rPr lang="de-DE" altLang="en-US" dirty="0"/>
              <a:t>-kollaborative-Filterung</a:t>
            </a:r>
            <a:endParaRPr lang="de-DE" altLang="en-US" sz="2200" dirty="0"/>
          </a:p>
          <a:p>
            <a:pPr lvl="2"/>
            <a:r>
              <a:rPr lang="de-DE" altLang="en-US" sz="2200" dirty="0"/>
              <a:t>Sonst gleiches Vorgehen</a:t>
            </a:r>
          </a:p>
          <a:p>
            <a:pPr lvl="1"/>
            <a:r>
              <a:rPr lang="de-DE" altLang="en-US" dirty="0"/>
              <a:t>Suche Assoziationsregeln mit s als Vorbedingung</a:t>
            </a:r>
          </a:p>
          <a:p>
            <a:pPr lvl="1"/>
            <a:r>
              <a:rPr lang="de-DE" altLang="en-US" sz="2400" dirty="0"/>
              <a:t>Suche häufige Artikelmengen</a:t>
            </a:r>
            <a:r>
              <a:rPr lang="de-DE" altLang="en-US" dirty="0"/>
              <a:t> mit s als Element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E715B-496F-DC54-64BD-A86F2FA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der Berechnungen?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978"/>
            <a:ext cx="8507415" cy="4968875"/>
          </a:xfrm>
        </p:spPr>
        <p:txBody>
          <a:bodyPr/>
          <a:lstStyle/>
          <a:p>
            <a:r>
              <a:rPr lang="de-DE" dirty="0"/>
              <a:t>Großes Inventar: Viele Artikelmengen zu betrachten</a:t>
            </a:r>
          </a:p>
          <a:p>
            <a:pPr lvl="1"/>
            <a:r>
              <a:rPr lang="de-DE" dirty="0"/>
              <a:t>Support- und Konfidenzberechnung aufwendig</a:t>
            </a:r>
          </a:p>
          <a:p>
            <a:pPr lvl="1"/>
            <a:r>
              <a:rPr lang="de-DE" dirty="0"/>
              <a:t>Apriori-Algorithmus hilft, aber Aufwand trotzdem hoch</a:t>
            </a:r>
          </a:p>
          <a:p>
            <a:r>
              <a:rPr lang="de-DE" dirty="0"/>
              <a:t>Filterung bei vielen Nutzern und Artikeln</a:t>
            </a:r>
          </a:p>
          <a:p>
            <a:pPr lvl="1"/>
            <a:r>
              <a:rPr lang="de-DE" dirty="0"/>
              <a:t>Aufwand ist recht hoch</a:t>
            </a:r>
          </a:p>
          <a:p>
            <a:r>
              <a:rPr lang="de-DE" dirty="0">
                <a:solidFill>
                  <a:srgbClr val="0B05FF"/>
                </a:solidFill>
              </a:rPr>
              <a:t>Teilmenge der Warenkörbe bzw. Nutzer </a:t>
            </a:r>
            <a:r>
              <a:rPr lang="de-DE" dirty="0"/>
              <a:t>betrachten? 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Wie groß </a:t>
            </a:r>
            <a:r>
              <a:rPr lang="de-DE" dirty="0"/>
              <a:t>muss die Teilmenge sein, </a:t>
            </a:r>
            <a:br>
              <a:rPr lang="de-DE" dirty="0"/>
            </a:br>
            <a:r>
              <a:rPr lang="de-DE" dirty="0"/>
              <a:t>um Aussagen treffen zu können?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Welche </a:t>
            </a:r>
            <a:r>
              <a:rPr lang="de-DE" dirty="0"/>
              <a:t>Teilmenge(</a:t>
            </a:r>
            <a:r>
              <a:rPr lang="de-DE" dirty="0" err="1"/>
              <a:t>n</a:t>
            </a:r>
            <a:r>
              <a:rPr lang="de-DE" dirty="0"/>
              <a:t>) auswählen?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C85E8-460D-9549-1AD4-5310EB2D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Tail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5724"/>
            <a:ext cx="8229600" cy="487137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9733D5-77F0-6F2C-7F97-6A0B7B61170E}"/>
              </a:ext>
            </a:extLst>
          </p:cNvPr>
          <p:cNvSpPr/>
          <p:nvPr/>
        </p:nvSpPr>
        <p:spPr>
          <a:xfrm>
            <a:off x="683568" y="3228115"/>
            <a:ext cx="288032" cy="138406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Einkäufe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AD1A8-4876-08CD-DDAD-4132821A0D88}"/>
              </a:ext>
            </a:extLst>
          </p:cNvPr>
          <p:cNvSpPr/>
          <p:nvPr/>
        </p:nvSpPr>
        <p:spPr>
          <a:xfrm>
            <a:off x="4283968" y="5815164"/>
            <a:ext cx="1584176" cy="35014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Gegenstände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73F14E-E2B5-6568-4741-FE39AB3F121A}"/>
              </a:ext>
            </a:extLst>
          </p:cNvPr>
          <p:cNvSpPr/>
          <p:nvPr/>
        </p:nvSpPr>
        <p:spPr>
          <a:xfrm>
            <a:off x="5680211" y="4262042"/>
            <a:ext cx="3096344" cy="35014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Verfügbar bei eBay und im Supermarkt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D72DF9-B2A0-A3AF-8717-1189F2B2728E}"/>
              </a:ext>
            </a:extLst>
          </p:cNvPr>
          <p:cNvSpPr/>
          <p:nvPr/>
        </p:nvSpPr>
        <p:spPr>
          <a:xfrm>
            <a:off x="5680211" y="4719517"/>
            <a:ext cx="3096344" cy="35014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Verfügbar nur bei eBay (</a:t>
            </a:r>
            <a:r>
              <a:rPr lang="de-DE" sz="1400" dirty="0" err="1"/>
              <a:t>long</a:t>
            </a:r>
            <a:r>
              <a:rPr lang="de-DE" sz="1400" dirty="0"/>
              <a:t> </a:t>
            </a:r>
            <a:r>
              <a:rPr lang="de-DE" sz="1400" dirty="0" err="1"/>
              <a:t>tail</a:t>
            </a:r>
            <a:r>
              <a:rPr lang="de-DE" sz="1400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5CFE7-FF93-1A8F-A676-F1F90528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67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Nützliche</a:t>
            </a:r>
            <a:r>
              <a:rPr lang="en-US" sz="2800" dirty="0"/>
              <a:t> </a:t>
            </a:r>
            <a:r>
              <a:rPr lang="en-US" sz="2800" dirty="0" err="1"/>
              <a:t>Einsichten</a:t>
            </a:r>
            <a:r>
              <a:rPr lang="en-US" sz="2800" dirty="0"/>
              <a:t> </a:t>
            </a:r>
            <a:r>
              <a:rPr lang="en-US" sz="2800" dirty="0" err="1"/>
              <a:t>nur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großen</a:t>
            </a:r>
            <a:r>
              <a:rPr lang="en-US" sz="2800" dirty="0"/>
              <a:t> </a:t>
            </a:r>
            <a:r>
              <a:rPr lang="en-US" sz="2800" dirty="0" err="1"/>
              <a:t>Datenmengen</a:t>
            </a:r>
            <a:r>
              <a:rPr lang="en-US" sz="2800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2798064"/>
          </a:xfrm>
        </p:spPr>
      </p:pic>
      <p:sp>
        <p:nvSpPr>
          <p:cNvPr id="3" name="TextBox 2"/>
          <p:cNvSpPr txBox="1"/>
          <p:nvPr/>
        </p:nvSpPr>
        <p:spPr>
          <a:xfrm>
            <a:off x="971495" y="5301208"/>
            <a:ext cx="7201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Wal-Mart-Beispiel: </a:t>
            </a:r>
            <a:r>
              <a:rPr lang="de-DE" sz="2800" dirty="0" err="1"/>
              <a:t>Unpersonalisierte</a:t>
            </a:r>
            <a:r>
              <a:rPr lang="de-DE" sz="2800" dirty="0"/>
              <a:t> Erfassung </a:t>
            </a:r>
            <a:br>
              <a:rPr lang="de-DE" sz="2800" dirty="0"/>
            </a:br>
            <a:r>
              <a:rPr lang="de-DE" sz="2800" dirty="0"/>
              <a:t>von "Warenkörben" über Kassenbon.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B0838-CE1C-EDCB-FA29-039601E44B44}"/>
              </a:ext>
            </a:extLst>
          </p:cNvPr>
          <p:cNvSpPr/>
          <p:nvPr/>
        </p:nvSpPr>
        <p:spPr>
          <a:xfrm>
            <a:off x="971495" y="2348880"/>
            <a:ext cx="5400705" cy="50405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Teilchenphysik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B64F2-012E-2159-A8D4-28326E0EA27F}"/>
              </a:ext>
            </a:extLst>
          </p:cNvPr>
          <p:cNvSpPr/>
          <p:nvPr/>
        </p:nvSpPr>
        <p:spPr>
          <a:xfrm>
            <a:off x="1403648" y="3078138"/>
            <a:ext cx="5400705" cy="50405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Genomik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62695-C099-ECDA-BB31-D320A3D171D4}"/>
              </a:ext>
            </a:extLst>
          </p:cNvPr>
          <p:cNvSpPr/>
          <p:nvPr/>
        </p:nvSpPr>
        <p:spPr>
          <a:xfrm>
            <a:off x="4427984" y="3815347"/>
            <a:ext cx="4536629" cy="50405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Wirtschaft, Sozialwissenschaften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1BDBE-4F80-0C97-58D0-2207CBB1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1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229600" cy="503238"/>
          </a:xfrm>
        </p:spPr>
        <p:txBody>
          <a:bodyPr/>
          <a:lstStyle/>
          <a:p>
            <a:r>
              <a:rPr lang="en-US" dirty="0" err="1"/>
              <a:t>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975"/>
            <a:ext cx="8229600" cy="4968875"/>
          </a:xfrm>
        </p:spPr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Nutzerdaten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personalisiert</a:t>
            </a:r>
            <a:r>
              <a:rPr lang="en-US" dirty="0"/>
              <a:t> </a:t>
            </a:r>
            <a:r>
              <a:rPr lang="en-US" dirty="0" err="1"/>
              <a:t>erfasst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Payback-</a:t>
            </a:r>
            <a:r>
              <a:rPr lang="en-US" dirty="0" err="1"/>
              <a:t>Karte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zentralen</a:t>
            </a:r>
            <a:r>
              <a:rPr lang="en-US" dirty="0"/>
              <a:t> </a:t>
            </a:r>
            <a:r>
              <a:rPr lang="en-US" dirty="0" err="1"/>
              <a:t>Techniken</a:t>
            </a:r>
            <a:r>
              <a:rPr lang="en-US" dirty="0"/>
              <a:t> und </a:t>
            </a:r>
            <a:r>
              <a:rPr lang="en-US" dirty="0" err="1"/>
              <a:t>Probleme</a:t>
            </a:r>
            <a:r>
              <a:rPr lang="en-US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514">
            <a:off x="340455" y="4433230"/>
            <a:ext cx="8764273" cy="1418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9472"/>
            <a:ext cx="3175000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259645">
            <a:off x="4509574" y="5194653"/>
            <a:ext cx="1131337" cy="2828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1259645">
            <a:off x="333848" y="5767133"/>
            <a:ext cx="1419522" cy="279111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1259645">
            <a:off x="7841698" y="4433290"/>
            <a:ext cx="1131337" cy="2828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318424">
            <a:off x="5132328" y="5339056"/>
            <a:ext cx="2382405" cy="312159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F769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7766" y="2636912"/>
            <a:ext cx="8507455" cy="1673051"/>
            <a:chOff x="297766" y="2650088"/>
            <a:chExt cx="8507455" cy="16730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9812">
              <a:off x="399098" y="2650088"/>
              <a:ext cx="8345802" cy="16730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356078">
              <a:off x="297766" y="2710302"/>
              <a:ext cx="85074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Aus</a:t>
              </a:r>
              <a:r>
                <a:rPr lang="en-US" sz="1400" b="1" dirty="0"/>
                <a:t> </a:t>
              </a:r>
              <a:r>
                <a:rPr lang="en-US" sz="1400" b="1" dirty="0" err="1"/>
                <a:t>dem</a:t>
              </a:r>
              <a:r>
                <a:rPr lang="en-US" sz="1400" b="1" dirty="0"/>
                <a:t> </a:t>
              </a:r>
              <a:r>
                <a:rPr lang="en-US" sz="1400" b="1" dirty="0" err="1"/>
                <a:t>Kleingedruckten</a:t>
              </a:r>
              <a:endParaRPr lang="en-US" sz="1400" b="1" dirty="0"/>
            </a:p>
          </p:txBody>
        </p:sp>
      </p:grpSp>
      <p:sp>
        <p:nvSpPr>
          <p:cNvPr id="11" name="Rectangle 10"/>
          <p:cNvSpPr/>
          <p:nvPr/>
        </p:nvSpPr>
        <p:spPr>
          <a:xfrm rot="21305856">
            <a:off x="6888882" y="3543377"/>
            <a:ext cx="1413876" cy="346408"/>
          </a:xfrm>
          <a:prstGeom prst="rect">
            <a:avLst/>
          </a:prstGeom>
          <a:solidFill>
            <a:srgbClr val="38F769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327555">
            <a:off x="4086841" y="4054816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305FF"/>
                </a:solidFill>
              </a:rPr>
              <a:t>[Wikipedia]</a:t>
            </a:r>
          </a:p>
        </p:txBody>
      </p:sp>
      <p:sp>
        <p:nvSpPr>
          <p:cNvPr id="16" name="Rectangle 15"/>
          <p:cNvSpPr/>
          <p:nvPr/>
        </p:nvSpPr>
        <p:spPr>
          <a:xfrm rot="21289887">
            <a:off x="314142" y="2947943"/>
            <a:ext cx="2232248" cy="3091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77" y="9108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07DC4CF-896D-15F0-BCC8-481CFCDB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2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0" i="0" u="none" strike="noStrike" dirty="0">
                <a:effectLst/>
              </a:rPr>
              <a:t>Assoziationsregeln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Unüberwachtes Lernen</a:t>
            </a:r>
          </a:p>
        </p:txBody>
      </p:sp>
    </p:spTree>
    <p:extLst>
      <p:ext uri="{BB962C8B-B14F-4D97-AF65-F5344CB8AC3E}">
        <p14:creationId xmlns:p14="http://schemas.microsoft.com/office/powerpoint/2010/main" val="920278073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18612</TotalTime>
  <Words>3087</Words>
  <Application>Microsoft Macintosh PowerPoint</Application>
  <PresentationFormat>On-screen Show (4:3)</PresentationFormat>
  <Paragraphs>684</Paragraphs>
  <Slides>54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1" baseType="lpstr">
      <vt:lpstr>Arial</vt:lpstr>
      <vt:lpstr>Calibri</vt:lpstr>
      <vt:lpstr>Cambria Math</vt:lpstr>
      <vt:lpstr>cmsy10</vt:lpstr>
      <vt:lpstr>Helvetica</vt:lpstr>
      <vt:lpstr>Lucida Grande</vt:lpstr>
      <vt:lpstr>Myriad Pro</vt:lpstr>
      <vt:lpstr>Symbol</vt:lpstr>
      <vt:lpstr>Tahoma</vt:lpstr>
      <vt:lpstr>Times</vt:lpstr>
      <vt:lpstr>Times New Roman</vt:lpstr>
      <vt:lpstr>Verdana</vt:lpstr>
      <vt:lpstr>Wingdings</vt:lpstr>
      <vt:lpstr>7_Standarddesign</vt:lpstr>
      <vt:lpstr>Equation.3</vt:lpstr>
      <vt:lpstr>Equation</vt:lpstr>
      <vt:lpstr>Formel</vt:lpstr>
      <vt:lpstr>Einführung in Web- und Data-Science</vt:lpstr>
      <vt:lpstr>Wiederholung: Überwachtes Lernen</vt:lpstr>
      <vt:lpstr>Häufungsanalysen</vt:lpstr>
      <vt:lpstr>Anpassung an neue Daten: Clusterbildung</vt:lpstr>
      <vt:lpstr>Über Windeln, Bier und Fahrräder …</vt:lpstr>
      <vt:lpstr>Long Tail</vt:lpstr>
      <vt:lpstr>Nützliche Einsichten nur mit großen Datenmengen?</vt:lpstr>
      <vt:lpstr>Fragen</vt:lpstr>
      <vt:lpstr>Assoziationsregeln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Berechnungsaufwand</vt:lpstr>
      <vt:lpstr>PowerPoint Presentation</vt:lpstr>
      <vt:lpstr>PowerPoint Presentation</vt:lpstr>
      <vt:lpstr>PowerPoint Presentation</vt:lpstr>
      <vt:lpstr>Warenkorbanalyse</vt:lpstr>
      <vt:lpstr>Anwendungen der Warenkorbanalyse</vt:lpstr>
      <vt:lpstr>Anwendung: Empfehlungsgenerierung</vt:lpstr>
      <vt:lpstr>PowerPoint Presentation</vt:lpstr>
      <vt:lpstr>Verwendung von Assoziationsregeln</vt:lpstr>
      <vt:lpstr>PowerPoint Presentation</vt:lpstr>
      <vt:lpstr>Empfehlungen</vt:lpstr>
      <vt:lpstr>Verfeinerung der Empfehlungsgenerierung</vt:lpstr>
      <vt:lpstr>Maximierung der Nützlichkeitsschätzung</vt:lpstr>
      <vt:lpstr>Zentrales Problem</vt:lpstr>
      <vt:lpstr>Erfassung von Nützlichkeitsmaßen</vt:lpstr>
      <vt:lpstr>Extrapolierung der Nützlichkeiten</vt:lpstr>
      <vt:lpstr>Inhaltsbasierte Filterung: Artikelmerkmale</vt:lpstr>
      <vt:lpstr>TF.IDF</vt:lpstr>
      <vt:lpstr>Inhaltsbasierte Nützlichkeitsschätzung (Filterung)</vt:lpstr>
      <vt:lpstr>Skalarprodukt oder Punktprodukt</vt:lpstr>
      <vt:lpstr>PowerPoint Presentation</vt:lpstr>
      <vt:lpstr>Begrenzungen der inhaltsbasierten Filterung</vt:lpstr>
      <vt:lpstr>Nutzer-Nutzer kollaborative Filterung</vt:lpstr>
      <vt:lpstr>Ähnliche Nutzer: Distanzmaße</vt:lpstr>
      <vt:lpstr>Empirischer Korrelationskoeffizient</vt:lpstr>
      <vt:lpstr>Einschub</vt:lpstr>
      <vt:lpstr>Empirischer Korrelationskoeffizient</vt:lpstr>
      <vt:lpstr>PowerPoint Presentation</vt:lpstr>
      <vt:lpstr>Bewertungsschätzungen</vt:lpstr>
      <vt:lpstr>Aufwand?</vt:lpstr>
      <vt:lpstr>Aufwand der Berechnungen?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Marcel Gehrke</cp:lastModifiedBy>
  <cp:revision>1749</cp:revision>
  <cp:lastPrinted>2015-04-09T12:56:16Z</cp:lastPrinted>
  <dcterms:created xsi:type="dcterms:W3CDTF">2010-04-27T12:26:40Z</dcterms:created>
  <dcterms:modified xsi:type="dcterms:W3CDTF">2022-11-01T09:44:01Z</dcterms:modified>
</cp:coreProperties>
</file>